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95" r:id="rId2"/>
    <p:sldId id="317" r:id="rId3"/>
    <p:sldId id="318" r:id="rId4"/>
    <p:sldId id="319" r:id="rId5"/>
    <p:sldId id="320" r:id="rId6"/>
    <p:sldId id="321" r:id="rId7"/>
    <p:sldId id="322" r:id="rId8"/>
    <p:sldId id="324" r:id="rId9"/>
    <p:sldId id="310" r:id="rId10"/>
    <p:sldId id="308" r:id="rId11"/>
    <p:sldId id="309" r:id="rId12"/>
    <p:sldId id="305" r:id="rId13"/>
    <p:sldId id="311" r:id="rId14"/>
    <p:sldId id="307" r:id="rId15"/>
    <p:sldId id="314" r:id="rId16"/>
    <p:sldId id="312" r:id="rId17"/>
    <p:sldId id="313" r:id="rId18"/>
    <p:sldId id="306" r:id="rId19"/>
    <p:sldId id="315" r:id="rId20"/>
    <p:sldId id="323" r:id="rId21"/>
    <p:sldId id="31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99FF"/>
    <a:srgbClr val="FFCCFF"/>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197" autoAdjust="0"/>
  </p:normalViewPr>
  <p:slideViewPr>
    <p:cSldViewPr snapToGrid="0">
      <p:cViewPr varScale="1">
        <p:scale>
          <a:sx n="89" d="100"/>
          <a:sy n="89" d="100"/>
        </p:scale>
        <p:origin x="-560" y="-10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CEDA22-AFDD-403C-8903-A5470AF94EF4}" type="datetimeFigureOut">
              <a:rPr lang="en-GB" smtClean="0"/>
              <a:t>23/08/17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50E025-F9BB-49C7-B020-365D0EA7FAC1}" type="slidenum">
              <a:rPr lang="en-GB" smtClean="0"/>
              <a:t>‹#›</a:t>
            </a:fld>
            <a:endParaRPr lang="en-GB"/>
          </a:p>
        </p:txBody>
      </p:sp>
    </p:spTree>
    <p:extLst>
      <p:ext uri="{BB962C8B-B14F-4D97-AF65-F5344CB8AC3E}">
        <p14:creationId xmlns:p14="http://schemas.microsoft.com/office/powerpoint/2010/main" val="1815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a:t>
            </a:fld>
            <a:endParaRPr lang="en-GB"/>
          </a:p>
        </p:txBody>
      </p:sp>
    </p:spTree>
    <p:extLst>
      <p:ext uri="{BB962C8B-B14F-4D97-AF65-F5344CB8AC3E}">
        <p14:creationId xmlns:p14="http://schemas.microsoft.com/office/powerpoint/2010/main" val="494203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Consider a positive</a:t>
            </a:r>
            <a:r>
              <a:rPr lang="en-GB" baseline="0" dirty="0" smtClean="0"/>
              <a:t> ion (positively charged particle) given off by source. </a:t>
            </a:r>
          </a:p>
          <a:p>
            <a:r>
              <a:rPr lang="en-GB" baseline="0" dirty="0" smtClean="0"/>
              <a:t>If the first drift tube is negatively charged then the +</a:t>
            </a:r>
            <a:r>
              <a:rPr lang="en-GB" baseline="0" dirty="0" err="1" smtClean="0"/>
              <a:t>ve</a:t>
            </a:r>
            <a:r>
              <a:rPr lang="en-GB" baseline="0" dirty="0" smtClean="0"/>
              <a:t> ion is attracted to it and moves towards it.</a:t>
            </a:r>
          </a:p>
          <a:p>
            <a:r>
              <a:rPr lang="en-GB" baseline="0" dirty="0" smtClean="0"/>
              <a:t>When it gets inside the first drift tube, if this goes negative (due to the high frequency AC current) and the next one positive, an the ion now accelerates towards the second tube.</a:t>
            </a:r>
          </a:p>
          <a:p>
            <a:r>
              <a:rPr lang="en-GB" baseline="0" dirty="0" smtClean="0"/>
              <a:t>This again changes charge when the ion enters it.</a:t>
            </a:r>
          </a:p>
          <a:p>
            <a:r>
              <a:rPr lang="en-GB" baseline="0" dirty="0" smtClean="0"/>
              <a:t>Each time the charge on the alternately-charged tubes changes, the ion accelerates towards the next. </a:t>
            </a:r>
          </a:p>
          <a:p>
            <a:r>
              <a:rPr lang="en-GB" baseline="0" dirty="0" smtClean="0"/>
              <a:t>As it progresses the ion  gets faster and faster, </a:t>
            </a:r>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10</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11</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Roll a steel </a:t>
            </a:r>
            <a:r>
              <a:rPr lang="en-GB" baseline="0" dirty="0" smtClean="0"/>
              <a:t>ball down a slope which has magnets behind it to deflect the ball…</a:t>
            </a:r>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12</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13</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14</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15</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16</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17</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18</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19</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E025-F9BB-49C7-B020-365D0EA7FAC1}" type="slidenum">
              <a:rPr lang="en-GB" smtClean="0"/>
              <a:t>2</a:t>
            </a:fld>
            <a:endParaRPr lang="en-GB" dirty="0"/>
          </a:p>
        </p:txBody>
      </p:sp>
    </p:spTree>
    <p:extLst>
      <p:ext uri="{BB962C8B-B14F-4D97-AF65-F5344CB8AC3E}">
        <p14:creationId xmlns:p14="http://schemas.microsoft.com/office/powerpoint/2010/main" val="4010904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Wingdings"/>
              <a:buChar char="à"/>
              <a:tabLst/>
              <a:defRPr/>
            </a:pPr>
            <a:r>
              <a:rPr lang="en-GB" sz="1200" dirty="0" smtClean="0"/>
              <a:t>Classifying activity with magnet, ruler, balloon, scales, beaker of water? (Sorting ping-ping, polystyrene</a:t>
            </a:r>
            <a:r>
              <a:rPr lang="en-GB" sz="1200" baseline="0" dirty="0" smtClean="0"/>
              <a:t> &amp; </a:t>
            </a:r>
            <a:r>
              <a:rPr lang="en-GB" sz="1200" dirty="0" smtClean="0"/>
              <a:t>bouncy balls, glass,</a:t>
            </a:r>
            <a:r>
              <a:rPr lang="en-GB" sz="1200" baseline="0" dirty="0" smtClean="0"/>
              <a:t> magnetic &amp; metal marbles, plastic &amp; polystyrene beads)</a:t>
            </a:r>
            <a:endParaRPr lang="en-GB" sz="1200" dirty="0" smtClean="0"/>
          </a:p>
        </p:txBody>
      </p:sp>
      <p:sp>
        <p:nvSpPr>
          <p:cNvPr id="4" name="Slide Number Placeholder 3"/>
          <p:cNvSpPr>
            <a:spLocks noGrp="1"/>
          </p:cNvSpPr>
          <p:nvPr>
            <p:ph type="sldNum" sz="quarter" idx="10"/>
          </p:nvPr>
        </p:nvSpPr>
        <p:spPr/>
        <p:txBody>
          <a:bodyPr/>
          <a:lstStyle/>
          <a:p>
            <a:fld id="{5E50E025-F9BB-49C7-B020-365D0EA7FAC1}" type="slidenum">
              <a:rPr lang="en-GB" smtClean="0"/>
              <a:t>20</a:t>
            </a:fld>
            <a:endParaRPr lang="en-GB"/>
          </a:p>
        </p:txBody>
      </p:sp>
    </p:spTree>
    <p:extLst>
      <p:ext uri="{BB962C8B-B14F-4D97-AF65-F5344CB8AC3E}">
        <p14:creationId xmlns:p14="http://schemas.microsoft.com/office/powerpoint/2010/main" val="3566230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21</a:t>
            </a:fld>
            <a:endParaRPr lang="en-GB"/>
          </a:p>
        </p:txBody>
      </p:sp>
    </p:spTree>
    <p:extLst>
      <p:ext uri="{BB962C8B-B14F-4D97-AF65-F5344CB8AC3E}">
        <p14:creationId xmlns:p14="http://schemas.microsoft.com/office/powerpoint/2010/main" val="49420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3</a:t>
            </a:fld>
            <a:endParaRPr lang="en-GB"/>
          </a:p>
        </p:txBody>
      </p:sp>
    </p:spTree>
    <p:extLst>
      <p:ext uri="{BB962C8B-B14F-4D97-AF65-F5344CB8AC3E}">
        <p14:creationId xmlns:p14="http://schemas.microsoft.com/office/powerpoint/2010/main" val="2914361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4</a:t>
            </a:fld>
            <a:endParaRPr lang="en-GB"/>
          </a:p>
        </p:txBody>
      </p:sp>
    </p:spTree>
    <p:extLst>
      <p:ext uri="{BB962C8B-B14F-4D97-AF65-F5344CB8AC3E}">
        <p14:creationId xmlns:p14="http://schemas.microsoft.com/office/powerpoint/2010/main" val="240977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E025-F9BB-49C7-B020-365D0EA7FAC1}" type="slidenum">
              <a:rPr lang="en-GB" smtClean="0"/>
              <a:t>5</a:t>
            </a:fld>
            <a:endParaRPr lang="en-GB"/>
          </a:p>
        </p:txBody>
      </p:sp>
    </p:spTree>
    <p:extLst>
      <p:ext uri="{BB962C8B-B14F-4D97-AF65-F5344CB8AC3E}">
        <p14:creationId xmlns:p14="http://schemas.microsoft.com/office/powerpoint/2010/main" val="3233636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E50E025-F9BB-49C7-B020-365D0EA7FAC1}" type="slidenum">
              <a:rPr lang="en-GB" smtClean="0"/>
              <a:t>6</a:t>
            </a:fld>
            <a:endParaRPr lang="en-GB"/>
          </a:p>
        </p:txBody>
      </p:sp>
    </p:spTree>
    <p:extLst>
      <p:ext uri="{BB962C8B-B14F-4D97-AF65-F5344CB8AC3E}">
        <p14:creationId xmlns:p14="http://schemas.microsoft.com/office/powerpoint/2010/main" val="3923020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E50E025-F9BB-49C7-B020-365D0EA7FAC1}" type="slidenum">
              <a:rPr lang="en-GB" smtClean="0"/>
              <a:t>7</a:t>
            </a:fld>
            <a:endParaRPr lang="en-GB"/>
          </a:p>
        </p:txBody>
      </p:sp>
    </p:spTree>
    <p:extLst>
      <p:ext uri="{BB962C8B-B14F-4D97-AF65-F5344CB8AC3E}">
        <p14:creationId xmlns:p14="http://schemas.microsoft.com/office/powerpoint/2010/main" val="785278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Wingdings"/>
              <a:buChar char="à"/>
              <a:tabLst/>
              <a:defRPr/>
            </a:pPr>
            <a:r>
              <a:rPr lang="en-GB" sz="1200" kern="1200" dirty="0" smtClean="0">
                <a:solidFill>
                  <a:schemeClr val="tx1"/>
                </a:solidFill>
                <a:effectLst/>
                <a:latin typeface="+mn-lt"/>
                <a:ea typeface="+mn-ea"/>
                <a:cs typeface="+mn-cs"/>
              </a:rPr>
              <a:t>Magnetic simulation – Tray with iron filings on, roll marbles underneath</a:t>
            </a:r>
            <a:r>
              <a:rPr lang="en-GB" sz="1200" kern="1200" baseline="0" dirty="0" smtClean="0">
                <a:solidFill>
                  <a:schemeClr val="tx1"/>
                </a:solidFill>
                <a:effectLst/>
                <a:latin typeface="+mn-lt"/>
                <a:ea typeface="+mn-ea"/>
                <a:cs typeface="+mn-cs"/>
              </a:rPr>
              <a:t> and look at ‘tracks’  - use glass marble</a:t>
            </a:r>
            <a:r>
              <a:rPr lang="en-GB" sz="1200" kern="1200" dirty="0" smtClean="0">
                <a:solidFill>
                  <a:schemeClr val="tx1"/>
                </a:solidFill>
                <a:effectLst/>
                <a:latin typeface="+mn-lt"/>
                <a:ea typeface="+mn-ea"/>
                <a:cs typeface="+mn-cs"/>
              </a:rPr>
              <a:t>, metal ball, magnetic marble,</a:t>
            </a:r>
            <a:r>
              <a:rPr lang="en-GB" sz="1200" kern="1200" baseline="0" dirty="0" smtClean="0">
                <a:solidFill>
                  <a:schemeClr val="tx1"/>
                </a:solidFill>
                <a:effectLst/>
                <a:latin typeface="+mn-lt"/>
                <a:ea typeface="+mn-ea"/>
                <a:cs typeface="+mn-cs"/>
              </a:rPr>
              <a:t> c</a:t>
            </a:r>
            <a:r>
              <a:rPr lang="en-GB" sz="1200" kern="1200" dirty="0" smtClean="0">
                <a:solidFill>
                  <a:schemeClr val="tx1"/>
                </a:solidFill>
                <a:effectLst/>
                <a:latin typeface="+mn-lt"/>
                <a:ea typeface="+mn-ea"/>
                <a:cs typeface="+mn-cs"/>
              </a:rPr>
              <a:t>ollide various underneath.</a:t>
            </a:r>
          </a:p>
          <a:p>
            <a:pPr marL="0" marR="0" indent="0" algn="l" defTabSz="914400" rtl="0" eaLnBrk="1" fontAlgn="auto" latinLnBrk="0" hangingPunct="1">
              <a:lnSpc>
                <a:spcPct val="100000"/>
              </a:lnSpc>
              <a:spcBef>
                <a:spcPts val="0"/>
              </a:spcBef>
              <a:spcAft>
                <a:spcPts val="0"/>
              </a:spcAft>
              <a:buClrTx/>
              <a:buSzTx/>
              <a:buFont typeface="Wingdings"/>
              <a:buNone/>
              <a:tabLst/>
              <a:defRPr/>
            </a:pPr>
            <a:r>
              <a:rPr lang="en-GB" sz="1200" kern="1200" dirty="0" smtClean="0">
                <a:solidFill>
                  <a:schemeClr val="tx1"/>
                </a:solidFill>
                <a:effectLst/>
                <a:latin typeface="+mn-lt"/>
                <a:ea typeface="+mn-ea"/>
                <a:cs typeface="+mn-cs"/>
              </a:rPr>
              <a:t> then draw out similarities – detects magnetic materials – leaves track, but can postulate presence of un-magnetised object dues to disjointed tracks</a:t>
            </a:r>
            <a:endParaRPr lang="en-GB" sz="1200" dirty="0" smtClean="0"/>
          </a:p>
        </p:txBody>
      </p:sp>
      <p:sp>
        <p:nvSpPr>
          <p:cNvPr id="4" name="Slide Number Placeholder 3"/>
          <p:cNvSpPr>
            <a:spLocks noGrp="1"/>
          </p:cNvSpPr>
          <p:nvPr>
            <p:ph type="sldNum" sz="quarter" idx="10"/>
          </p:nvPr>
        </p:nvSpPr>
        <p:spPr/>
        <p:txBody>
          <a:bodyPr/>
          <a:lstStyle/>
          <a:p>
            <a:fld id="{5E50E025-F9BB-49C7-B020-365D0EA7FAC1}" type="slidenum">
              <a:rPr lang="en-GB" smtClean="0"/>
              <a:t>8</a:t>
            </a:fld>
            <a:endParaRPr lang="en-GB"/>
          </a:p>
        </p:txBody>
      </p:sp>
    </p:spTree>
    <p:extLst>
      <p:ext uri="{BB962C8B-B14F-4D97-AF65-F5344CB8AC3E}">
        <p14:creationId xmlns:p14="http://schemas.microsoft.com/office/powerpoint/2010/main" val="3566230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Balloon and</a:t>
            </a:r>
            <a:r>
              <a:rPr lang="en-GB" baseline="0" dirty="0" smtClean="0"/>
              <a:t> electrostatics demo – charged particles accelerate in an electrostatic field (due to charged targets)</a:t>
            </a:r>
            <a:endParaRPr lang="en-GB" dirty="0"/>
          </a:p>
        </p:txBody>
      </p:sp>
      <p:sp>
        <p:nvSpPr>
          <p:cNvPr id="4" name="Slide Number Placeholder 3"/>
          <p:cNvSpPr>
            <a:spLocks noGrp="1"/>
          </p:cNvSpPr>
          <p:nvPr>
            <p:ph type="sldNum" sz="quarter" idx="10"/>
          </p:nvPr>
        </p:nvSpPr>
        <p:spPr/>
        <p:txBody>
          <a:bodyPr/>
          <a:lstStyle/>
          <a:p>
            <a:fld id="{5E50E025-F9BB-49C7-B020-365D0EA7FAC1}" type="slidenum">
              <a:rPr lang="en-GB" smtClean="0"/>
              <a:t>9</a:t>
            </a:fld>
            <a:endParaRPr lang="en-GB"/>
          </a:p>
        </p:txBody>
      </p:sp>
    </p:spTree>
    <p:extLst>
      <p:ext uri="{BB962C8B-B14F-4D97-AF65-F5344CB8AC3E}">
        <p14:creationId xmlns:p14="http://schemas.microsoft.com/office/powerpoint/2010/main" val="2914361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A95ECAE-6C67-4033-ADCE-03B77C32D18D}" type="datetimeFigureOut">
              <a:rPr lang="en-GB" smtClean="0"/>
              <a:t>23/08/17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303060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95ECAE-6C67-4033-ADCE-03B77C32D18D}" type="datetimeFigureOut">
              <a:rPr lang="en-GB" smtClean="0"/>
              <a:t>23/08/17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2481210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95ECAE-6C67-4033-ADCE-03B77C32D18D}" type="datetimeFigureOut">
              <a:rPr lang="en-GB" smtClean="0"/>
              <a:t>23/08/17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807229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95ECAE-6C67-4033-ADCE-03B77C32D18D}" type="datetimeFigureOut">
              <a:rPr lang="en-GB" smtClean="0"/>
              <a:t>23/08/17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837927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A95ECAE-6C67-4033-ADCE-03B77C32D18D}" type="datetimeFigureOut">
              <a:rPr lang="en-GB" smtClean="0"/>
              <a:t>23/08/17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219955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A95ECAE-6C67-4033-ADCE-03B77C32D18D}" type="datetimeFigureOut">
              <a:rPr lang="en-GB" smtClean="0"/>
              <a:t>23/08/17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493698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A95ECAE-6C67-4033-ADCE-03B77C32D18D}" type="datetimeFigureOut">
              <a:rPr lang="en-GB" smtClean="0"/>
              <a:t>23/08/17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2991194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A95ECAE-6C67-4033-ADCE-03B77C32D18D}" type="datetimeFigureOut">
              <a:rPr lang="en-GB" smtClean="0"/>
              <a:t>23/08/17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3994863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95ECAE-6C67-4033-ADCE-03B77C32D18D}" type="datetimeFigureOut">
              <a:rPr lang="en-GB" smtClean="0"/>
              <a:t>23/08/17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3604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A95ECAE-6C67-4033-ADCE-03B77C32D18D}" type="datetimeFigureOut">
              <a:rPr lang="en-GB" smtClean="0"/>
              <a:t>23/08/17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2611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A95ECAE-6C67-4033-ADCE-03B77C32D18D}" type="datetimeFigureOut">
              <a:rPr lang="en-GB" smtClean="0"/>
              <a:t>23/08/17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DEE7-78D5-46A2-ADD9-4FDE788334E8}" type="slidenum">
              <a:rPr lang="en-GB" smtClean="0"/>
              <a:t>‹#›</a:t>
            </a:fld>
            <a:endParaRPr lang="en-GB"/>
          </a:p>
        </p:txBody>
      </p:sp>
    </p:spTree>
    <p:extLst>
      <p:ext uri="{BB962C8B-B14F-4D97-AF65-F5344CB8AC3E}">
        <p14:creationId xmlns:p14="http://schemas.microsoft.com/office/powerpoint/2010/main" val="27917293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95ECAE-6C67-4033-ADCE-03B77C32D18D}" type="datetimeFigureOut">
              <a:rPr lang="en-GB" smtClean="0"/>
              <a:t>23/08/17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2DEE7-78D5-46A2-ADD9-4FDE788334E8}" type="slidenum">
              <a:rPr lang="en-GB" smtClean="0"/>
              <a:t>‹#›</a:t>
            </a:fld>
            <a:endParaRPr lang="en-GB"/>
          </a:p>
        </p:txBody>
      </p:sp>
    </p:spTree>
    <p:extLst>
      <p:ext uri="{BB962C8B-B14F-4D97-AF65-F5344CB8AC3E}">
        <p14:creationId xmlns:p14="http://schemas.microsoft.com/office/powerpoint/2010/main" val="1148886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http://worldartsme.com/images/hydrogen-atom-diagram-clipart-1.jpg" TargetMode="External"/><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4.gif"/><Relationship Id="rId4"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gif"/><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jpe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png"/><Relationship Id="rId6" Type="http://schemas.openxmlformats.org/officeDocument/2006/relationships/image" Target="../media/image26.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5180" y="537132"/>
            <a:ext cx="9279802" cy="1325563"/>
          </a:xfrm>
        </p:spPr>
        <p:txBody>
          <a:bodyPr>
            <a:normAutofit fontScale="90000"/>
          </a:bodyPr>
          <a:lstStyle/>
          <a:p>
            <a:pPr algn="ctr"/>
            <a:r>
              <a:rPr lang="en-GB" sz="5400" b="1" dirty="0" smtClean="0"/>
              <a:t>Accelerators and Detectors </a:t>
            </a:r>
            <a:br>
              <a:rPr lang="en-GB" sz="5400" b="1" dirty="0" smtClean="0"/>
            </a:br>
            <a:r>
              <a:rPr lang="en-GB" sz="5400" b="1" dirty="0" smtClean="0"/>
              <a:t>– Working Scientifically</a:t>
            </a:r>
            <a:endParaRPr lang="en-GB" sz="5400" b="1" dirty="0"/>
          </a:p>
        </p:txBody>
      </p:sp>
      <p:pic>
        <p:nvPicPr>
          <p:cNvPr id="3074" name="Picture 2" descr="Related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736"/>
          <a:stretch/>
        </p:blipFill>
        <p:spPr bwMode="auto">
          <a:xfrm>
            <a:off x="4427144" y="1968281"/>
            <a:ext cx="7600909" cy="48987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Geiger and Rutherfor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472" y="3683666"/>
            <a:ext cx="3240360" cy="2621091"/>
          </a:xfrm>
          <a:prstGeom prst="rect">
            <a:avLst/>
          </a:prstGeom>
          <a:noFill/>
        </p:spPr>
      </p:pic>
      <p:sp>
        <p:nvSpPr>
          <p:cNvPr id="2" name="TextBox 1"/>
          <p:cNvSpPr txBox="1"/>
          <p:nvPr/>
        </p:nvSpPr>
        <p:spPr>
          <a:xfrm>
            <a:off x="1272925" y="1989081"/>
            <a:ext cx="4186313" cy="1200329"/>
          </a:xfrm>
          <a:prstGeom prst="rect">
            <a:avLst/>
          </a:prstGeom>
          <a:noFill/>
        </p:spPr>
        <p:txBody>
          <a:bodyPr wrap="square" rtlCol="0">
            <a:spAutoFit/>
          </a:bodyPr>
          <a:lstStyle/>
          <a:p>
            <a:r>
              <a:rPr lang="en-GB" sz="2400" dirty="0" smtClean="0"/>
              <a:t>Amanda Poole</a:t>
            </a:r>
          </a:p>
          <a:p>
            <a:r>
              <a:rPr lang="en-GB" sz="2400" dirty="0" smtClean="0"/>
              <a:t>Jenny Watson</a:t>
            </a:r>
          </a:p>
          <a:p>
            <a:r>
              <a:rPr lang="en-GB" sz="2400" dirty="0"/>
              <a:t>J</a:t>
            </a:r>
            <a:r>
              <a:rPr lang="en-GB" sz="2400" dirty="0" smtClean="0"/>
              <a:t>ackie Flaherty </a:t>
            </a:r>
            <a:endParaRPr lang="en-GB" sz="24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129" y="213040"/>
            <a:ext cx="1312233" cy="1389423"/>
          </a:xfrm>
          <a:prstGeom prst="rect">
            <a:avLst/>
          </a:prstGeom>
        </p:spPr>
      </p:pic>
      <p:pic>
        <p:nvPicPr>
          <p:cNvPr id="1026" name="Picture 2" descr="Image result for playing with protons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56922" y="213040"/>
            <a:ext cx="1625453" cy="162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57933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Linear Accelerators</a:t>
            </a:r>
            <a:endParaRPr lang="en-GB" sz="4400" dirty="0">
              <a:solidFill>
                <a:prstClr val="black"/>
              </a:solidFill>
            </a:endParaRPr>
          </a:p>
        </p:txBody>
      </p:sp>
      <p:pic>
        <p:nvPicPr>
          <p:cNvPr id="10242" name="Picture 2" descr="Image result for linear accelerato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279" y="1279395"/>
            <a:ext cx="10697081" cy="509023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7"/>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200" b="1" i="0" u="none" strike="noStrike" cap="none" normalizeH="0" baseline="0" smtClean="0">
              <a:ln>
                <a:noFill/>
              </a:ln>
              <a:solidFill>
                <a:schemeClr val="tx1"/>
              </a:solidFill>
              <a:effectLst/>
              <a:latin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smtClean="0">
                <a:ln>
                  <a:noFill/>
                </a:ln>
                <a:solidFill>
                  <a:schemeClr val="tx1"/>
                </a:solidFill>
                <a:effectLst/>
                <a:latin typeface="Calibri" pitchFamily="34" charset="0"/>
                <a:cs typeface="Arial" pitchFamily="34" charset="0"/>
              </a:rPr>
              <a:t>               </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a:spLocks noChangeArrowheads="1"/>
          </p:cNvSpPr>
          <p:nvPr/>
        </p:nvSpPr>
        <p:spPr bwMode="auto">
          <a:xfrm>
            <a:off x="0" y="1143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GB" altLang="en-US"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Box 1"/>
          <p:cNvSpPr txBox="1"/>
          <p:nvPr/>
        </p:nvSpPr>
        <p:spPr>
          <a:xfrm>
            <a:off x="9605727" y="6396335"/>
            <a:ext cx="2586273" cy="461665"/>
          </a:xfrm>
          <a:prstGeom prst="rect">
            <a:avLst/>
          </a:prstGeom>
          <a:noFill/>
        </p:spPr>
        <p:txBody>
          <a:bodyPr wrap="square" rtlCol="0">
            <a:spAutoFit/>
          </a:bodyPr>
          <a:lstStyle/>
          <a:p>
            <a:r>
              <a:rPr lang="en-GB" sz="1200" dirty="0" err="1" smtClean="0">
                <a:solidFill>
                  <a:srgbClr val="FF0000"/>
                </a:solidFill>
              </a:rPr>
              <a:t>Beachball</a:t>
            </a:r>
            <a:r>
              <a:rPr lang="en-GB" sz="1200" dirty="0" smtClean="0">
                <a:solidFill>
                  <a:srgbClr val="FF0000"/>
                </a:solidFill>
              </a:rPr>
              <a:t> accelerator</a:t>
            </a:r>
            <a:r>
              <a:rPr lang="en-GB" sz="1200" dirty="0">
                <a:solidFill>
                  <a:srgbClr val="FF0000"/>
                </a:solidFill>
              </a:rPr>
              <a:t>: Oxford sheet</a:t>
            </a:r>
          </a:p>
          <a:p>
            <a:r>
              <a:rPr lang="en-GB" sz="1200" dirty="0" smtClean="0">
                <a:solidFill>
                  <a:srgbClr val="FF0000"/>
                </a:solidFill>
              </a:rPr>
              <a:t>gauss gun</a:t>
            </a:r>
            <a:endParaRPr lang="en-GB" sz="1200" dirty="0">
              <a:solidFill>
                <a:srgbClr val="FF0000"/>
              </a:solidFill>
            </a:endParaRPr>
          </a:p>
        </p:txBody>
      </p:sp>
    </p:spTree>
    <p:extLst>
      <p:ext uri="{BB962C8B-B14F-4D97-AF65-F5344CB8AC3E}">
        <p14:creationId xmlns:p14="http://schemas.microsoft.com/office/powerpoint/2010/main" val="40766561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Particle Accelerators</a:t>
            </a:r>
            <a:endParaRPr lang="en-GB" sz="4400" dirty="0">
              <a:solidFill>
                <a:prstClr val="black"/>
              </a:solidFill>
            </a:endParaRPr>
          </a:p>
        </p:txBody>
      </p:sp>
      <p:pic>
        <p:nvPicPr>
          <p:cNvPr id="10242" name="Picture 2" descr="Image result for linear accelerato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4059" y="457200"/>
            <a:ext cx="5407353" cy="2573102"/>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Related image"/>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705120" y="3356252"/>
            <a:ext cx="1092508" cy="102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63790" y="4746957"/>
            <a:ext cx="3576937" cy="1569660"/>
          </a:xfrm>
          <a:prstGeom prst="rect">
            <a:avLst/>
          </a:prstGeom>
        </p:spPr>
        <p:txBody>
          <a:bodyPr wrap="square">
            <a:spAutoFit/>
          </a:bodyPr>
          <a:lstStyle/>
          <a:p>
            <a:r>
              <a:rPr lang="en-GB" sz="2400" dirty="0" smtClean="0"/>
              <a:t>1. A </a:t>
            </a:r>
            <a:r>
              <a:rPr lang="en-GB" sz="2400" b="1" dirty="0"/>
              <a:t>Hydrogen Atom</a:t>
            </a:r>
            <a:r>
              <a:rPr lang="en-GB" sz="2400" dirty="0"/>
              <a:t> </a:t>
            </a:r>
            <a:r>
              <a:rPr lang="en-GB" sz="2400" dirty="0" smtClean="0"/>
              <a:t>is </a:t>
            </a:r>
            <a:r>
              <a:rPr lang="en-GB" sz="2400" b="1" dirty="0"/>
              <a:t>ionised</a:t>
            </a:r>
            <a:r>
              <a:rPr lang="en-GB" sz="2400" dirty="0"/>
              <a:t> i.e. </a:t>
            </a:r>
            <a:r>
              <a:rPr lang="en-GB" sz="2400" dirty="0" smtClean="0"/>
              <a:t>has </a:t>
            </a:r>
            <a:r>
              <a:rPr lang="en-GB" sz="2400" dirty="0"/>
              <a:t>its electron removed, leaving a charged </a:t>
            </a:r>
            <a:r>
              <a:rPr lang="en-GB" sz="2400" b="1" dirty="0"/>
              <a:t>proton</a:t>
            </a:r>
            <a:r>
              <a:rPr lang="en-GB" sz="2400" dirty="0"/>
              <a:t>.</a:t>
            </a:r>
          </a:p>
        </p:txBody>
      </p:sp>
      <p:sp>
        <p:nvSpPr>
          <p:cNvPr id="5" name="Oval 3"/>
          <p:cNvSpPr>
            <a:spLocks noChangeArrowheads="1"/>
          </p:cNvSpPr>
          <p:nvPr/>
        </p:nvSpPr>
        <p:spPr bwMode="auto">
          <a:xfrm>
            <a:off x="4577310" y="3846194"/>
            <a:ext cx="396485" cy="393285"/>
          </a:xfrm>
          <a:prstGeom prst="ellipse">
            <a:avLst/>
          </a:prstGeom>
          <a:gradFill rotWithShape="0">
            <a:gsLst>
              <a:gs pos="0">
                <a:srgbClr val="FF0000"/>
              </a:gs>
              <a:gs pos="100000">
                <a:srgbClr val="73302E"/>
              </a:gs>
            </a:gsLst>
            <a:lin ang="18900000" scaled="1"/>
          </a:gradFill>
          <a:ln w="12700">
            <a:solidFill>
              <a:srgbClr val="000000"/>
            </a:solidFill>
            <a:round/>
            <a:headEnd/>
            <a:tailEnd/>
          </a:ln>
          <a:effectLst>
            <a:outerShdw dist="28398" dir="3806097" algn="ctr" rotWithShape="0">
              <a:srgbClr val="622423">
                <a:alpha val="50000"/>
              </a:srgbClr>
            </a:outerShdw>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ts val="2400"/>
              </a:lnSpc>
              <a:spcBef>
                <a:spcPct val="0"/>
              </a:spcBef>
              <a:spcAft>
                <a:spcPct val="0"/>
              </a:spcAft>
              <a:buClrTx/>
              <a:buSzTx/>
              <a:buFontTx/>
              <a:buNone/>
              <a:tabLst/>
            </a:pPr>
            <a:r>
              <a:rPr kumimoji="0" lang="en-US" altLang="en-US" sz="3200" b="1" i="0" u="none" strike="noStrike" cap="none" normalizeH="0" baseline="0" dirty="0" smtClean="0">
                <a:ln>
                  <a:noFill/>
                </a:ln>
                <a:solidFill>
                  <a:srgbClr val="FFFFFF"/>
                </a:solidFill>
                <a:effectLst/>
                <a:latin typeface="Calibri" pitchFamily="34" charset="0"/>
                <a:ea typeface="Times New Roman" pitchFamily="18" charset="0"/>
                <a:cs typeface="Arial" pitchFamily="34" charset="0"/>
              </a:rPr>
              <a:t>+</a:t>
            </a:r>
            <a:endParaRPr kumimoji="0" lang="en-US"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2"/>
          <p:cNvSpPr txBox="1">
            <a:spLocks noChangeArrowheads="1"/>
          </p:cNvSpPr>
          <p:nvPr/>
        </p:nvSpPr>
        <p:spPr bwMode="auto">
          <a:xfrm>
            <a:off x="5919367" y="3750448"/>
            <a:ext cx="266700" cy="584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7" name="AutoShape 4"/>
          <p:cNvSpPr>
            <a:spLocks noChangeArrowheads="1"/>
          </p:cNvSpPr>
          <p:nvPr/>
        </p:nvSpPr>
        <p:spPr bwMode="auto">
          <a:xfrm>
            <a:off x="5248866" y="3971398"/>
            <a:ext cx="273050" cy="142875"/>
          </a:xfrm>
          <a:prstGeom prst="rightArrow">
            <a:avLst>
              <a:gd name="adj1" fmla="val 50000"/>
              <a:gd name="adj2" fmla="val 477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 name="Rectangle 6"/>
          <p:cNvSpPr>
            <a:spLocks noChangeArrowheads="1"/>
          </p:cNvSpPr>
          <p:nvPr/>
        </p:nvSpPr>
        <p:spPr bwMode="auto">
          <a:xfrm>
            <a:off x="4019326" y="4746957"/>
            <a:ext cx="327012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0" i="0" u="none" strike="noStrike" cap="none" normalizeH="0" baseline="0" dirty="0" smtClean="0">
                <a:ln>
                  <a:noFill/>
                </a:ln>
                <a:solidFill>
                  <a:schemeClr val="tx1"/>
                </a:solidFill>
                <a:effectLst/>
                <a:ea typeface="Times New Roman" pitchFamily="18" charset="0"/>
                <a:cs typeface="Arial" pitchFamily="34" charset="0"/>
              </a:rPr>
              <a:t>2. Charged protons </a:t>
            </a:r>
            <a:r>
              <a:rPr kumimoji="0" lang="en-GB" altLang="en-US" sz="2400" b="1" i="0" u="none" strike="noStrike" cap="none" normalizeH="0" baseline="0" dirty="0" smtClean="0">
                <a:ln>
                  <a:noFill/>
                </a:ln>
                <a:solidFill>
                  <a:schemeClr val="tx1"/>
                </a:solidFill>
                <a:effectLst/>
                <a:ea typeface="Times New Roman" pitchFamily="18" charset="0"/>
                <a:cs typeface="Arial" pitchFamily="34" charset="0"/>
              </a:rPr>
              <a:t>start to move</a:t>
            </a:r>
            <a:r>
              <a:rPr kumimoji="0" lang="en-GB" altLang="en-US" sz="2400" b="0" i="0" u="none" strike="noStrike" cap="none" normalizeH="0" baseline="0" dirty="0" smtClean="0">
                <a:ln>
                  <a:noFill/>
                </a:ln>
                <a:solidFill>
                  <a:schemeClr val="tx1"/>
                </a:solidFill>
                <a:effectLst/>
                <a:ea typeface="Times New Roman" pitchFamily="18" charset="0"/>
                <a:cs typeface="Arial" pitchFamily="34" charset="0"/>
              </a:rPr>
              <a:t>, attracted by an electric field.</a:t>
            </a:r>
            <a:endParaRPr kumimoji="0" lang="en-GB" altLang="en-US" sz="2400" b="0" i="0" u="none" strike="noStrike" cap="none" normalizeH="0" baseline="0" dirty="0" smtClean="0">
              <a:ln>
                <a:noFill/>
              </a:ln>
              <a:solidFill>
                <a:schemeClr val="tx1"/>
              </a:solidFill>
              <a:effectLst/>
              <a:cs typeface="Arial" pitchFamily="34" charset="0"/>
            </a:endParaRPr>
          </a:p>
        </p:txBody>
      </p:sp>
      <p:sp>
        <p:nvSpPr>
          <p:cNvPr id="9" name="Rectangle 7"/>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smtClean="0">
                <a:ln>
                  <a:noFill/>
                </a:ln>
                <a:solidFill>
                  <a:schemeClr val="tx1"/>
                </a:solidFill>
                <a:effectLst/>
                <a:latin typeface="Calibri" pitchFamily="34" charset="0"/>
                <a:cs typeface="Arial" pitchFamily="34" charset="0"/>
              </a:rPr>
              <a:t>               </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9"/>
          <p:cNvSpPr>
            <a:spLocks noChangeArrowheads="1"/>
          </p:cNvSpPr>
          <p:nvPr/>
        </p:nvSpPr>
        <p:spPr bwMode="auto">
          <a:xfrm>
            <a:off x="0" y="1143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GB" altLang="en-US"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Oval 3"/>
          <p:cNvSpPr>
            <a:spLocks noChangeArrowheads="1"/>
          </p:cNvSpPr>
          <p:nvPr/>
        </p:nvSpPr>
        <p:spPr bwMode="auto">
          <a:xfrm>
            <a:off x="8137924" y="3857584"/>
            <a:ext cx="396485" cy="393285"/>
          </a:xfrm>
          <a:prstGeom prst="ellipse">
            <a:avLst/>
          </a:prstGeom>
          <a:gradFill rotWithShape="0">
            <a:gsLst>
              <a:gs pos="0">
                <a:srgbClr val="FF0000"/>
              </a:gs>
              <a:gs pos="100000">
                <a:srgbClr val="73302E"/>
              </a:gs>
            </a:gsLst>
            <a:lin ang="18900000" scaled="1"/>
          </a:gradFill>
          <a:ln w="12700">
            <a:solidFill>
              <a:srgbClr val="000000"/>
            </a:solidFill>
            <a:round/>
            <a:headEnd/>
            <a:tailEnd/>
          </a:ln>
          <a:effectLst>
            <a:outerShdw dist="28398" dir="3806097" algn="ctr" rotWithShape="0">
              <a:srgbClr val="622423">
                <a:alpha val="50000"/>
              </a:srgbClr>
            </a:outerShdw>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ts val="2400"/>
              </a:lnSpc>
              <a:spcBef>
                <a:spcPct val="0"/>
              </a:spcBef>
              <a:spcAft>
                <a:spcPct val="0"/>
              </a:spcAft>
              <a:buClrTx/>
              <a:buSzTx/>
              <a:buFontTx/>
              <a:buNone/>
              <a:tabLst/>
            </a:pPr>
            <a:r>
              <a:rPr kumimoji="0" lang="en-US" altLang="en-US" sz="3200" b="1" i="0" u="none" strike="noStrike" cap="none" normalizeH="0" baseline="0" dirty="0" smtClean="0">
                <a:ln>
                  <a:noFill/>
                </a:ln>
                <a:solidFill>
                  <a:srgbClr val="FFFFFF"/>
                </a:solidFill>
                <a:effectLst/>
                <a:latin typeface="Calibri" pitchFamily="34" charset="0"/>
                <a:ea typeface="Times New Roman" pitchFamily="18" charset="0"/>
                <a:cs typeface="Arial" pitchFamily="34" charset="0"/>
              </a:rPr>
              <a:t>+</a:t>
            </a:r>
            <a:endParaRPr kumimoji="0" lang="en-US"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 Box 2"/>
          <p:cNvSpPr txBox="1">
            <a:spLocks noChangeArrowheads="1"/>
          </p:cNvSpPr>
          <p:nvPr/>
        </p:nvSpPr>
        <p:spPr bwMode="auto">
          <a:xfrm>
            <a:off x="9348349" y="3715070"/>
            <a:ext cx="266700"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AutoShape 4"/>
          <p:cNvSpPr>
            <a:spLocks noChangeArrowheads="1"/>
          </p:cNvSpPr>
          <p:nvPr/>
        </p:nvSpPr>
        <p:spPr bwMode="auto">
          <a:xfrm>
            <a:off x="8653615" y="3982788"/>
            <a:ext cx="273050" cy="142875"/>
          </a:xfrm>
          <a:prstGeom prst="rightArrow">
            <a:avLst>
              <a:gd name="adj1" fmla="val 50000"/>
              <a:gd name="adj2" fmla="val 477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6" name="Rectangle 6"/>
          <p:cNvSpPr>
            <a:spLocks noChangeArrowheads="1"/>
          </p:cNvSpPr>
          <p:nvPr/>
        </p:nvSpPr>
        <p:spPr bwMode="auto">
          <a:xfrm>
            <a:off x="7678880" y="4746957"/>
            <a:ext cx="4388428"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sz="2400" dirty="0" smtClean="0"/>
              <a:t>3. The protons </a:t>
            </a:r>
            <a:r>
              <a:rPr lang="en-GB" sz="2400" b="1" dirty="0" smtClean="0"/>
              <a:t>accelerate </a:t>
            </a:r>
            <a:r>
              <a:rPr lang="en-GB" sz="2400" dirty="0" smtClean="0"/>
              <a:t>towards electrically-charged </a:t>
            </a:r>
            <a:r>
              <a:rPr lang="en-GB" sz="2400" dirty="0"/>
              <a:t>rings (RF </a:t>
            </a:r>
            <a:r>
              <a:rPr lang="en-GB" sz="2400" dirty="0" smtClean="0"/>
              <a:t>cavities) which alternate charge, </a:t>
            </a:r>
            <a:r>
              <a:rPr lang="en-GB" sz="2400" b="1" dirty="0"/>
              <a:t>so they go faster and </a:t>
            </a:r>
            <a:r>
              <a:rPr lang="en-GB" sz="2400" b="1" dirty="0" smtClean="0"/>
              <a:t>faster</a:t>
            </a:r>
            <a:r>
              <a:rPr lang="en-GB" altLang="en-US" sz="2400" dirty="0" smtClean="0">
                <a:ea typeface="Times New Roman" pitchFamily="18" charset="0"/>
                <a:cs typeface="Arial" pitchFamily="34" charset="0"/>
              </a:rPr>
              <a:t>.</a:t>
            </a:r>
            <a:endParaRPr lang="en-GB" altLang="en-US" sz="2400" dirty="0">
              <a:cs typeface="Arial" pitchFamily="34" charset="0"/>
            </a:endParaRPr>
          </a:p>
        </p:txBody>
      </p:sp>
      <p:sp>
        <p:nvSpPr>
          <p:cNvPr id="11" name="Flowchart: Direct Access Storage 10"/>
          <p:cNvSpPr/>
          <p:nvPr/>
        </p:nvSpPr>
        <p:spPr>
          <a:xfrm flipH="1">
            <a:off x="9050476" y="3555127"/>
            <a:ext cx="737755" cy="998197"/>
          </a:xfrm>
          <a:prstGeom prst="flowChartMagneticDrum">
            <a:avLst/>
          </a:prstGeom>
          <a:solidFill>
            <a:srgbClr val="FF00FF">
              <a:alpha val="2745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Box 2"/>
          <p:cNvSpPr txBox="1">
            <a:spLocks noChangeArrowheads="1"/>
          </p:cNvSpPr>
          <p:nvPr/>
        </p:nvSpPr>
        <p:spPr bwMode="auto">
          <a:xfrm>
            <a:off x="10538744" y="3792930"/>
            <a:ext cx="382102"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AutoShape 4"/>
          <p:cNvSpPr>
            <a:spLocks noChangeArrowheads="1"/>
          </p:cNvSpPr>
          <p:nvPr/>
        </p:nvSpPr>
        <p:spPr bwMode="auto">
          <a:xfrm>
            <a:off x="9834724" y="3989714"/>
            <a:ext cx="273050" cy="142875"/>
          </a:xfrm>
          <a:prstGeom prst="rightArrow">
            <a:avLst>
              <a:gd name="adj1" fmla="val 50000"/>
              <a:gd name="adj2" fmla="val 47778"/>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0" name="Flowchart: Direct Access Storage 19"/>
          <p:cNvSpPr/>
          <p:nvPr/>
        </p:nvSpPr>
        <p:spPr>
          <a:xfrm flipH="1">
            <a:off x="10231585" y="3562053"/>
            <a:ext cx="737755" cy="998197"/>
          </a:xfrm>
          <a:prstGeom prst="flowChartMagneticDrum">
            <a:avLst/>
          </a:prstGeom>
          <a:solidFill>
            <a:srgbClr val="FF00FF">
              <a:alpha val="2745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Box 2"/>
          <p:cNvSpPr txBox="1">
            <a:spLocks noChangeArrowheads="1"/>
          </p:cNvSpPr>
          <p:nvPr/>
        </p:nvSpPr>
        <p:spPr bwMode="auto">
          <a:xfrm>
            <a:off x="10530855" y="3769618"/>
            <a:ext cx="266700"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2"/>
          <p:cNvSpPr txBox="1">
            <a:spLocks noChangeArrowheads="1"/>
          </p:cNvSpPr>
          <p:nvPr/>
        </p:nvSpPr>
        <p:spPr bwMode="auto">
          <a:xfrm>
            <a:off x="9315927" y="3718658"/>
            <a:ext cx="382102"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Box 22"/>
          <p:cNvSpPr txBox="1"/>
          <p:nvPr/>
        </p:nvSpPr>
        <p:spPr>
          <a:xfrm>
            <a:off x="9050477" y="6581001"/>
            <a:ext cx="3141524" cy="276999"/>
          </a:xfrm>
          <a:prstGeom prst="rect">
            <a:avLst/>
          </a:prstGeom>
          <a:noFill/>
        </p:spPr>
        <p:txBody>
          <a:bodyPr wrap="square" rtlCol="0">
            <a:spAutoFit/>
          </a:bodyPr>
          <a:lstStyle/>
          <a:p>
            <a:r>
              <a:rPr lang="en-GB" sz="1200" dirty="0" smtClean="0">
                <a:solidFill>
                  <a:srgbClr val="00B050"/>
                </a:solidFill>
              </a:rPr>
              <a:t>Introduce Pizza box LHC: Labels 1-5 on inside lid</a:t>
            </a:r>
            <a:endParaRPr lang="en-GB" sz="1200" dirty="0">
              <a:solidFill>
                <a:srgbClr val="00B050"/>
              </a:solidFill>
            </a:endParaRPr>
          </a:p>
        </p:txBody>
      </p:sp>
      <p:sp>
        <p:nvSpPr>
          <p:cNvPr id="24" name="Text Box 2"/>
          <p:cNvSpPr txBox="1">
            <a:spLocks noChangeArrowheads="1"/>
          </p:cNvSpPr>
          <p:nvPr/>
        </p:nvSpPr>
        <p:spPr bwMode="auto">
          <a:xfrm>
            <a:off x="9361267" y="3712490"/>
            <a:ext cx="266700"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2"/>
          <p:cNvSpPr txBox="1">
            <a:spLocks noChangeArrowheads="1"/>
          </p:cNvSpPr>
          <p:nvPr/>
        </p:nvSpPr>
        <p:spPr bwMode="auto">
          <a:xfrm>
            <a:off x="10551662" y="3790350"/>
            <a:ext cx="382102" cy="584775"/>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3740727" y="3555127"/>
            <a:ext cx="3938153" cy="3164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7728952" y="3474921"/>
            <a:ext cx="4338356" cy="3164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679498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8"/>
                                        </p:tgtEl>
                                        <p:attrNameLst>
                                          <p:attrName>style.visibility</p:attrName>
                                        </p:attrNameLst>
                                      </p:cBhvr>
                                      <p:to>
                                        <p:strVal val="hidden"/>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21"/>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2"/>
                                        </p:tgtEl>
                                        <p:attrNameLst>
                                          <p:attrName>style.visibility</p:attrName>
                                        </p:attrNameLst>
                                      </p:cBhvr>
                                      <p:to>
                                        <p:strVal val="hidden"/>
                                      </p:to>
                                    </p:set>
                                  </p:childTnLst>
                                </p:cTn>
                              </p:par>
                              <p:par>
                                <p:cTn id="32" presetID="1"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8" grpId="0"/>
      <p:bldP spid="18" grpId="1"/>
      <p:bldP spid="21" grpId="0"/>
      <p:bldP spid="21" grpId="1"/>
      <p:bldP spid="22" grpId="0"/>
      <p:bldP spid="22" grpId="1"/>
      <p:bldP spid="24" grpId="0"/>
      <p:bldP spid="25" grpId="0"/>
      <p:bldP spid="12"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Circular Accelerators</a:t>
            </a:r>
            <a:endParaRPr lang="en-GB" sz="4400" dirty="0">
              <a:solidFill>
                <a:prstClr val="black"/>
              </a:solidFill>
            </a:endParaRPr>
          </a:p>
        </p:txBody>
      </p:sp>
      <p:sp>
        <p:nvSpPr>
          <p:cNvPr id="4" name="AutoShape 3"/>
          <p:cNvSpPr>
            <a:spLocks noChangeArrowheads="1"/>
          </p:cNvSpPr>
          <p:nvPr/>
        </p:nvSpPr>
        <p:spPr bwMode="auto">
          <a:xfrm rot="5400000" flipH="1">
            <a:off x="3108531" y="3047207"/>
            <a:ext cx="2531484" cy="255472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7753 0 0"/>
              <a:gd name="G9" fmla="+- 0 0 -11796480"/>
              <a:gd name="G10" fmla="+- 7753 0 2700"/>
              <a:gd name="G11" fmla="cos G10 0"/>
              <a:gd name="G12" fmla="sin G10 0"/>
              <a:gd name="G13" fmla="cos 13500 0"/>
              <a:gd name="G14" fmla="sin 13500 0"/>
              <a:gd name="G15" fmla="+- G11 10800 0"/>
              <a:gd name="G16" fmla="+- G12 10800 0"/>
              <a:gd name="G17" fmla="+- G13 10800 0"/>
              <a:gd name="G18" fmla="+- G14 10800 0"/>
              <a:gd name="G19" fmla="*/ 7753 1 2"/>
              <a:gd name="G20" fmla="+- G19 5400 0"/>
              <a:gd name="G21" fmla="cos G20 0"/>
              <a:gd name="G22" fmla="sin G20 0"/>
              <a:gd name="G23" fmla="+- G21 10800 0"/>
              <a:gd name="G24" fmla="+- G12 G23 G22"/>
              <a:gd name="G25" fmla="+- G22 G23 G11"/>
              <a:gd name="G26" fmla="cos 10800 0"/>
              <a:gd name="G27" fmla="sin 10800 0"/>
              <a:gd name="G28" fmla="cos 7753 0"/>
              <a:gd name="G29" fmla="sin 7753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7753 G39"/>
              <a:gd name="G43" fmla="sin 7753 G39"/>
              <a:gd name="G44" fmla="+- G40 10800 0"/>
              <a:gd name="G45" fmla="+- G41 10800 0"/>
              <a:gd name="G46" fmla="+- G42 10800 0"/>
              <a:gd name="G47" fmla="+- G43 10800 0"/>
              <a:gd name="G48" fmla="+- G35 10800 0"/>
              <a:gd name="G49" fmla="+- G36 10800 0"/>
              <a:gd name="T4" fmla="*/ 10799 w 21600"/>
              <a:gd name="T5" fmla="*/ 0 h 21600"/>
              <a:gd name="T6" fmla="*/ 1523 w 21600"/>
              <a:gd name="T7" fmla="*/ 10800 h 21600"/>
              <a:gd name="T8" fmla="*/ 10799 w 21600"/>
              <a:gd name="T9" fmla="*/ 3047 h 21600"/>
              <a:gd name="T10" fmla="*/ 24300 w 21600"/>
              <a:gd name="T11" fmla="*/ 10800 h 21600"/>
              <a:gd name="T12" fmla="*/ 20077 w 21600"/>
              <a:gd name="T13" fmla="*/ 15024 h 21600"/>
              <a:gd name="T14" fmla="*/ 15853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553" y="10800"/>
                </a:moveTo>
                <a:cubicBezTo>
                  <a:pt x="18553" y="6518"/>
                  <a:pt x="15081" y="3047"/>
                  <a:pt x="10800" y="3047"/>
                </a:cubicBezTo>
                <a:cubicBezTo>
                  <a:pt x="6518" y="3047"/>
                  <a:pt x="3047" y="6518"/>
                  <a:pt x="3047" y="10800"/>
                </a:cubicBezTo>
                <a:lnTo>
                  <a:pt x="0" y="10800"/>
                </a:lnTo>
                <a:cubicBezTo>
                  <a:pt x="0" y="4835"/>
                  <a:pt x="4835" y="0"/>
                  <a:pt x="10800" y="0"/>
                </a:cubicBezTo>
                <a:cubicBezTo>
                  <a:pt x="16764" y="0"/>
                  <a:pt x="21599" y="4835"/>
                  <a:pt x="21600" y="10799"/>
                </a:cubicBezTo>
                <a:lnTo>
                  <a:pt x="21600" y="10800"/>
                </a:lnTo>
                <a:lnTo>
                  <a:pt x="24300" y="10800"/>
                </a:lnTo>
                <a:lnTo>
                  <a:pt x="20077" y="15024"/>
                </a:lnTo>
                <a:lnTo>
                  <a:pt x="15853" y="10800"/>
                </a:lnTo>
                <a:lnTo>
                  <a:pt x="18553" y="10800"/>
                </a:lnTo>
                <a:close/>
              </a:path>
            </a:pathLst>
          </a:cu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1" name="Oval 3"/>
          <p:cNvSpPr>
            <a:spLocks noChangeArrowheads="1"/>
          </p:cNvSpPr>
          <p:nvPr/>
        </p:nvSpPr>
        <p:spPr bwMode="auto">
          <a:xfrm>
            <a:off x="3568366" y="5197024"/>
            <a:ext cx="396485" cy="393285"/>
          </a:xfrm>
          <a:prstGeom prst="ellipse">
            <a:avLst/>
          </a:prstGeom>
          <a:gradFill rotWithShape="0">
            <a:gsLst>
              <a:gs pos="0">
                <a:srgbClr val="FF0000"/>
              </a:gs>
              <a:gs pos="100000">
                <a:srgbClr val="73302E"/>
              </a:gs>
            </a:gsLst>
            <a:lin ang="18900000" scaled="1"/>
          </a:gradFill>
          <a:ln w="12700">
            <a:solidFill>
              <a:srgbClr val="000000"/>
            </a:solidFill>
            <a:round/>
            <a:headEnd/>
            <a:tailEnd/>
          </a:ln>
          <a:effectLst>
            <a:outerShdw dist="28398" dir="3806097" algn="ctr" rotWithShape="0">
              <a:srgbClr val="622423">
                <a:alpha val="50000"/>
              </a:srgbClr>
            </a:outerShdw>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ts val="2400"/>
              </a:lnSpc>
              <a:spcBef>
                <a:spcPct val="0"/>
              </a:spcBef>
              <a:spcAft>
                <a:spcPct val="0"/>
              </a:spcAft>
              <a:buClrTx/>
              <a:buSzTx/>
              <a:buFontTx/>
              <a:buNone/>
              <a:tabLst/>
            </a:pPr>
            <a:r>
              <a:rPr kumimoji="0" lang="en-US" altLang="en-US" sz="3200" b="1" i="0" u="none" strike="noStrike" cap="none" normalizeH="0" baseline="0" dirty="0" smtClean="0">
                <a:ln>
                  <a:noFill/>
                </a:ln>
                <a:solidFill>
                  <a:srgbClr val="FFFFFF"/>
                </a:solidFill>
                <a:effectLst/>
                <a:latin typeface="Calibri" pitchFamily="34" charset="0"/>
                <a:ea typeface="Times New Roman" pitchFamily="18" charset="0"/>
                <a:cs typeface="Arial" pitchFamily="34" charset="0"/>
              </a:rPr>
              <a:t>+</a:t>
            </a:r>
            <a:endParaRPr kumimoji="0" lang="en-US" alt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436621" y="2310679"/>
            <a:ext cx="3180135" cy="2308324"/>
          </a:xfrm>
          <a:prstGeom prst="rect">
            <a:avLst/>
          </a:prstGeom>
        </p:spPr>
        <p:txBody>
          <a:bodyPr wrap="square">
            <a:spAutoFit/>
          </a:bodyPr>
          <a:lstStyle/>
          <a:p>
            <a:r>
              <a:rPr lang="en-GB" sz="2400" dirty="0" smtClean="0"/>
              <a:t>4. To </a:t>
            </a:r>
            <a:r>
              <a:rPr lang="en-GB" sz="2400" dirty="0"/>
              <a:t>keep the protons contained, </a:t>
            </a:r>
            <a:r>
              <a:rPr lang="en-GB" sz="2400" b="1" dirty="0"/>
              <a:t>magnets</a:t>
            </a:r>
            <a:r>
              <a:rPr lang="en-GB" sz="2400" dirty="0"/>
              <a:t> are used, which </a:t>
            </a:r>
            <a:r>
              <a:rPr lang="en-GB" sz="2400" b="1" dirty="0"/>
              <a:t>make charged particles move in curved paths</a:t>
            </a:r>
            <a:r>
              <a:rPr lang="en-GB" sz="2400" dirty="0"/>
              <a:t> - round</a:t>
            </a:r>
            <a:r>
              <a:rPr lang="en-GB" sz="2400" b="1" dirty="0"/>
              <a:t> in circles</a:t>
            </a:r>
            <a:r>
              <a:rPr lang="en-GB" sz="2400" dirty="0"/>
              <a:t>! </a:t>
            </a:r>
          </a:p>
        </p:txBody>
      </p:sp>
      <p:pic>
        <p:nvPicPr>
          <p:cNvPr id="10245" name="Picture 5" descr="Image result for LHC magne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4425" y="586797"/>
            <a:ext cx="5373971" cy="2472028"/>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7" descr="Image result for LHC tunnel"/>
          <p:cNvSpPr>
            <a:spLocks noChangeAspect="1" noChangeArrowheads="1"/>
          </p:cNvSpPr>
          <p:nvPr/>
        </p:nvSpPr>
        <p:spPr bwMode="auto">
          <a:xfrm>
            <a:off x="155575" y="-1881188"/>
            <a:ext cx="5886450"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9" descr="Image result for LHC tunnel"/>
          <p:cNvSpPr>
            <a:spLocks noChangeAspect="1" noChangeArrowheads="1"/>
          </p:cNvSpPr>
          <p:nvPr/>
        </p:nvSpPr>
        <p:spPr bwMode="auto">
          <a:xfrm>
            <a:off x="307975" y="-1728788"/>
            <a:ext cx="5886450"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51" name="Picture 11" descr="Image result for LHC tunn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2017" y="3342673"/>
            <a:ext cx="4416065" cy="294404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9558528" y="6586449"/>
            <a:ext cx="2633472" cy="276999"/>
          </a:xfrm>
          <a:prstGeom prst="rect">
            <a:avLst/>
          </a:prstGeom>
          <a:noFill/>
        </p:spPr>
        <p:txBody>
          <a:bodyPr wrap="square" rtlCol="0">
            <a:spAutoFit/>
          </a:bodyPr>
          <a:lstStyle/>
          <a:p>
            <a:r>
              <a:rPr lang="en-GB" sz="1200" dirty="0" smtClean="0">
                <a:solidFill>
                  <a:srgbClr val="FF0000"/>
                </a:solidFill>
              </a:rPr>
              <a:t>Direction – marble on slope </a:t>
            </a:r>
            <a:r>
              <a:rPr lang="en-GB" sz="1200" dirty="0" smtClean="0">
                <a:solidFill>
                  <a:srgbClr val="00B050"/>
                </a:solidFill>
              </a:rPr>
              <a:t>&amp; label 6</a:t>
            </a:r>
            <a:endParaRPr lang="en-GB" sz="1200" dirty="0">
              <a:solidFill>
                <a:srgbClr val="00B050"/>
              </a:solidFill>
            </a:endParaRPr>
          </a:p>
        </p:txBody>
      </p:sp>
    </p:spTree>
    <p:extLst>
      <p:ext uri="{BB962C8B-B14F-4D97-AF65-F5344CB8AC3E}">
        <p14:creationId xmlns:p14="http://schemas.microsoft.com/office/powerpoint/2010/main" val="354313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622" y="1529934"/>
            <a:ext cx="4148078" cy="1938992"/>
          </a:xfrm>
          <a:prstGeom prst="rect">
            <a:avLst/>
          </a:prstGeom>
          <a:noFill/>
        </p:spPr>
        <p:txBody>
          <a:bodyPr wrap="square" rtlCol="0">
            <a:spAutoFit/>
          </a:bodyPr>
          <a:lstStyle/>
          <a:p>
            <a:r>
              <a:rPr lang="en-GB" sz="2400" b="1" dirty="0"/>
              <a:t>5.</a:t>
            </a:r>
            <a:r>
              <a:rPr lang="en-GB" sz="2400" dirty="0"/>
              <a:t> These very fast protons are then injected from one ring into another larger ring. </a:t>
            </a:r>
            <a:r>
              <a:rPr lang="en-GB" sz="2400" b="1" dirty="0"/>
              <a:t>Bigger accelerators mean higher energies.</a:t>
            </a:r>
            <a:endParaRPr lang="en-GB" sz="2400" dirty="0"/>
          </a:p>
        </p:txBody>
      </p:sp>
      <p:sp>
        <p:nvSpPr>
          <p:cNvPr id="3" name="Rectangle 2"/>
          <p:cNvSpPr/>
          <p:nvPr/>
        </p:nvSpPr>
        <p:spPr>
          <a:xfrm>
            <a:off x="436622" y="467198"/>
            <a:ext cx="11399063" cy="769441"/>
          </a:xfrm>
          <a:prstGeom prst="rect">
            <a:avLst/>
          </a:prstGeom>
        </p:spPr>
        <p:txBody>
          <a:bodyPr wrap="square">
            <a:spAutoFit/>
          </a:bodyPr>
          <a:lstStyle/>
          <a:p>
            <a:pPr lvl="0"/>
            <a:r>
              <a:rPr lang="en-GB" sz="4400" dirty="0" smtClean="0">
                <a:solidFill>
                  <a:prstClr val="black"/>
                </a:solidFill>
              </a:rPr>
              <a:t>Larger rings mean you can reach higher energies</a:t>
            </a:r>
            <a:endParaRPr lang="en-GB" sz="4400" dirty="0">
              <a:solidFill>
                <a:prstClr val="black"/>
              </a:solidFill>
            </a:endParaRPr>
          </a:p>
        </p:txBody>
      </p:sp>
      <p:pic>
        <p:nvPicPr>
          <p:cNvPr id="15362" name="Picture 2" descr="LHC.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500" y="1236639"/>
            <a:ext cx="7086600" cy="49911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36622" y="3757589"/>
            <a:ext cx="4059178" cy="2677656"/>
          </a:xfrm>
          <a:prstGeom prst="rect">
            <a:avLst/>
          </a:prstGeom>
        </p:spPr>
        <p:txBody>
          <a:bodyPr wrap="square">
            <a:spAutoFit/>
          </a:bodyPr>
          <a:lstStyle/>
          <a:p>
            <a:r>
              <a:rPr lang="en-GB" sz="2400" b="1" dirty="0"/>
              <a:t>6.</a:t>
            </a:r>
            <a:r>
              <a:rPr lang="en-GB" sz="2400" dirty="0"/>
              <a:t> Protons in the </a:t>
            </a:r>
            <a:r>
              <a:rPr lang="en-GB" sz="2400" b="1" dirty="0">
                <a:solidFill>
                  <a:srgbClr val="0070C0"/>
                </a:solidFill>
              </a:rPr>
              <a:t>SPS</a:t>
            </a:r>
            <a:r>
              <a:rPr lang="en-GB" sz="2400" dirty="0"/>
              <a:t> have energies of </a:t>
            </a:r>
            <a:r>
              <a:rPr lang="en-GB" sz="2400" dirty="0">
                <a:solidFill>
                  <a:srgbClr val="0070C0"/>
                </a:solidFill>
              </a:rPr>
              <a:t>450GeV</a:t>
            </a:r>
            <a:r>
              <a:rPr lang="en-GB" sz="2400" dirty="0"/>
              <a:t>, and travel at </a:t>
            </a:r>
            <a:r>
              <a:rPr lang="en-GB" sz="2400" dirty="0">
                <a:solidFill>
                  <a:srgbClr val="0070C0"/>
                </a:solidFill>
              </a:rPr>
              <a:t>99.9998% of the speed of light</a:t>
            </a:r>
            <a:r>
              <a:rPr lang="en-GB" sz="2400" dirty="0"/>
              <a:t>. They are then injected into the </a:t>
            </a:r>
            <a:r>
              <a:rPr lang="en-GB" sz="2400" b="1" dirty="0">
                <a:solidFill>
                  <a:srgbClr val="FF0000"/>
                </a:solidFill>
              </a:rPr>
              <a:t>LHC ring </a:t>
            </a:r>
            <a:r>
              <a:rPr lang="en-GB" sz="2400" dirty="0"/>
              <a:t>which works at </a:t>
            </a:r>
            <a:r>
              <a:rPr lang="en-GB" sz="2400" b="1" dirty="0">
                <a:solidFill>
                  <a:srgbClr val="FF0000"/>
                </a:solidFill>
              </a:rPr>
              <a:t>6.5TeV</a:t>
            </a:r>
            <a:r>
              <a:rPr lang="en-GB" sz="2400" dirty="0"/>
              <a:t> and </a:t>
            </a:r>
            <a:r>
              <a:rPr lang="en-GB" sz="2400" b="1" dirty="0">
                <a:solidFill>
                  <a:srgbClr val="FF0000"/>
                </a:solidFill>
              </a:rPr>
              <a:t>99.9999991% of the speed of light</a:t>
            </a:r>
            <a:r>
              <a:rPr lang="en-GB" sz="2400" dirty="0"/>
              <a:t>.</a:t>
            </a:r>
          </a:p>
        </p:txBody>
      </p:sp>
      <p:sp>
        <p:nvSpPr>
          <p:cNvPr id="6" name="TextBox 5"/>
          <p:cNvSpPr txBox="1"/>
          <p:nvPr/>
        </p:nvSpPr>
        <p:spPr>
          <a:xfrm>
            <a:off x="7680960" y="6586449"/>
            <a:ext cx="4511041" cy="276999"/>
          </a:xfrm>
          <a:prstGeom prst="rect">
            <a:avLst/>
          </a:prstGeom>
          <a:noFill/>
        </p:spPr>
        <p:txBody>
          <a:bodyPr wrap="square" rtlCol="0">
            <a:spAutoFit/>
          </a:bodyPr>
          <a:lstStyle/>
          <a:p>
            <a:pPr algn="r"/>
            <a:r>
              <a:rPr lang="en-GB" sz="1200" dirty="0" smtClean="0">
                <a:solidFill>
                  <a:srgbClr val="00B050"/>
                </a:solidFill>
              </a:rPr>
              <a:t>Labels 7, 8, draw 12cm rad LHC, 5cm SPS &amp; 0.8cm PS circles &amp; label 9</a:t>
            </a:r>
            <a:endParaRPr lang="en-GB" sz="1200" dirty="0">
              <a:solidFill>
                <a:srgbClr val="00B050"/>
              </a:solidFill>
            </a:endParaRPr>
          </a:p>
        </p:txBody>
      </p:sp>
      <p:sp>
        <p:nvSpPr>
          <p:cNvPr id="5" name="Oval 4"/>
          <p:cNvSpPr/>
          <p:nvPr/>
        </p:nvSpPr>
        <p:spPr>
          <a:xfrm>
            <a:off x="6136152" y="1901952"/>
            <a:ext cx="108000" cy="108000"/>
          </a:xfrm>
          <a:prstGeom prst="ellipse">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763528" y="3590544"/>
            <a:ext cx="108000" cy="108000"/>
          </a:xfrm>
          <a:prstGeom prst="ellipse">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8485632" y="3349473"/>
            <a:ext cx="804672" cy="276999"/>
          </a:xfrm>
          <a:prstGeom prst="rect">
            <a:avLst/>
          </a:prstGeom>
          <a:noFill/>
        </p:spPr>
        <p:txBody>
          <a:bodyPr wrap="square" rtlCol="0">
            <a:spAutoFit/>
          </a:bodyPr>
          <a:lstStyle/>
          <a:p>
            <a:r>
              <a:rPr lang="en-GB" sz="1200" dirty="0" smtClean="0">
                <a:solidFill>
                  <a:srgbClr val="FF00FF"/>
                </a:solidFill>
              </a:rPr>
              <a:t>RF cavity</a:t>
            </a:r>
            <a:endParaRPr lang="en-GB" sz="1200" dirty="0">
              <a:solidFill>
                <a:srgbClr val="FF00FF"/>
              </a:solidFill>
            </a:endParaRPr>
          </a:p>
        </p:txBody>
      </p:sp>
      <p:sp>
        <p:nvSpPr>
          <p:cNvPr id="10" name="TextBox 9"/>
          <p:cNvSpPr txBox="1"/>
          <p:nvPr/>
        </p:nvSpPr>
        <p:spPr>
          <a:xfrm>
            <a:off x="5732088" y="1649337"/>
            <a:ext cx="804672" cy="276999"/>
          </a:xfrm>
          <a:prstGeom prst="rect">
            <a:avLst/>
          </a:prstGeom>
          <a:noFill/>
        </p:spPr>
        <p:txBody>
          <a:bodyPr wrap="square" rtlCol="0">
            <a:spAutoFit/>
          </a:bodyPr>
          <a:lstStyle/>
          <a:p>
            <a:r>
              <a:rPr lang="en-GB" sz="1200" dirty="0" smtClean="0">
                <a:solidFill>
                  <a:srgbClr val="FF00FF"/>
                </a:solidFill>
              </a:rPr>
              <a:t>RF cavity</a:t>
            </a:r>
            <a:endParaRPr lang="en-GB" sz="1200" dirty="0">
              <a:solidFill>
                <a:srgbClr val="FF00FF"/>
              </a:solidFill>
            </a:endParaRPr>
          </a:p>
        </p:txBody>
      </p:sp>
    </p:spTree>
    <p:extLst>
      <p:ext uri="{BB962C8B-B14F-4D97-AF65-F5344CB8AC3E}">
        <p14:creationId xmlns:p14="http://schemas.microsoft.com/office/powerpoint/2010/main" val="1776904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621" y="1529935"/>
            <a:ext cx="4122499" cy="1569660"/>
          </a:xfrm>
          <a:prstGeom prst="rect">
            <a:avLst/>
          </a:prstGeom>
          <a:noFill/>
        </p:spPr>
        <p:txBody>
          <a:bodyPr wrap="square" rtlCol="0">
            <a:spAutoFit/>
          </a:bodyPr>
          <a:lstStyle/>
          <a:p>
            <a:r>
              <a:rPr lang="en-GB" sz="2400" b="1" dirty="0" smtClean="0"/>
              <a:t>7.</a:t>
            </a:r>
            <a:r>
              <a:rPr lang="en-GB" sz="2400" dirty="0" smtClean="0"/>
              <a:t> </a:t>
            </a:r>
            <a:r>
              <a:rPr lang="en-GB" sz="2400" dirty="0"/>
              <a:t>The </a:t>
            </a:r>
            <a:r>
              <a:rPr lang="en-GB" sz="2400" dirty="0" smtClean="0"/>
              <a:t>LHC protons </a:t>
            </a:r>
            <a:r>
              <a:rPr lang="en-GB" sz="2400" dirty="0"/>
              <a:t>have to travel in a </a:t>
            </a:r>
            <a:r>
              <a:rPr lang="en-GB" sz="2400" b="1" dirty="0"/>
              <a:t>vacuum</a:t>
            </a:r>
            <a:r>
              <a:rPr lang="en-GB" sz="2400" dirty="0"/>
              <a:t> (</a:t>
            </a:r>
            <a:r>
              <a:rPr lang="en-GB" sz="2400" u="sng" dirty="0"/>
              <a:t>very</a:t>
            </a:r>
            <a:r>
              <a:rPr lang="en-GB" sz="2400" dirty="0"/>
              <a:t> empty space) to stop them hitting things and changing direction. </a:t>
            </a:r>
            <a:r>
              <a:rPr lang="en-GB" sz="2400" dirty="0" smtClean="0"/>
              <a:t> </a:t>
            </a:r>
            <a:endParaRPr lang="en-GB" sz="2400" dirty="0"/>
          </a:p>
        </p:txBody>
      </p:sp>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SPS Beam Pipes &amp; Magnets</a:t>
            </a:r>
            <a:endParaRPr lang="en-GB" sz="4400" dirty="0">
              <a:solidFill>
                <a:prstClr val="black"/>
              </a:solidFill>
            </a:endParaRPr>
          </a:p>
        </p:txBody>
      </p:sp>
      <p:sp>
        <p:nvSpPr>
          <p:cNvPr id="6" name="TextBox 5"/>
          <p:cNvSpPr txBox="1"/>
          <p:nvPr/>
        </p:nvSpPr>
        <p:spPr>
          <a:xfrm>
            <a:off x="8183301" y="6415761"/>
            <a:ext cx="4008699" cy="276999"/>
          </a:xfrm>
          <a:prstGeom prst="rect">
            <a:avLst/>
          </a:prstGeom>
          <a:noFill/>
        </p:spPr>
        <p:txBody>
          <a:bodyPr wrap="square" rtlCol="0">
            <a:spAutoFit/>
          </a:bodyPr>
          <a:lstStyle/>
          <a:p>
            <a:pPr algn="r"/>
            <a:r>
              <a:rPr lang="en-GB" sz="1200" dirty="0" smtClean="0">
                <a:solidFill>
                  <a:srgbClr val="00B050"/>
                </a:solidFill>
              </a:rPr>
              <a:t>Label 10, 11, 12.  Make &amp; place SPS magnets &amp; RF cavity</a:t>
            </a:r>
          </a:p>
        </p:txBody>
      </p:sp>
      <p:pic>
        <p:nvPicPr>
          <p:cNvPr id="1026" name="Picture 2" descr="Image result for CERN SPS 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1328" y="1363648"/>
            <a:ext cx="6354310" cy="489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48922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622" y="1576155"/>
            <a:ext cx="4720594" cy="2308324"/>
          </a:xfrm>
          <a:prstGeom prst="rect">
            <a:avLst/>
          </a:prstGeom>
          <a:noFill/>
        </p:spPr>
        <p:txBody>
          <a:bodyPr wrap="square" rtlCol="0">
            <a:spAutoFit/>
          </a:bodyPr>
          <a:lstStyle/>
          <a:p>
            <a:r>
              <a:rPr lang="en-GB" sz="2400" b="1" dirty="0" smtClean="0"/>
              <a:t>8.</a:t>
            </a:r>
            <a:r>
              <a:rPr lang="en-GB" sz="2400" dirty="0" smtClean="0"/>
              <a:t> </a:t>
            </a:r>
            <a:r>
              <a:rPr lang="en-GB" sz="2400" dirty="0"/>
              <a:t>The LHC uses 1,600 (</a:t>
            </a:r>
            <a:r>
              <a:rPr lang="en-GB" sz="2400" u="sng" dirty="0"/>
              <a:t>very</a:t>
            </a:r>
            <a:r>
              <a:rPr lang="en-GB" sz="2400" dirty="0"/>
              <a:t> cold) </a:t>
            </a:r>
            <a:r>
              <a:rPr lang="en-GB" sz="2400" b="1" dirty="0"/>
              <a:t>superconducting magnets</a:t>
            </a:r>
            <a:r>
              <a:rPr lang="en-GB" sz="2400" dirty="0"/>
              <a:t> spaced around the </a:t>
            </a:r>
            <a:r>
              <a:rPr lang="en-GB" sz="2400" dirty="0" smtClean="0"/>
              <a:t>ring to make the protons travel in a circle. </a:t>
            </a:r>
            <a:r>
              <a:rPr lang="en-GB" sz="2400" dirty="0"/>
              <a:t>These work at a temperature of -271</a:t>
            </a:r>
            <a:r>
              <a:rPr lang="en-GB" sz="2400" dirty="0">
                <a:sym typeface="Symbol"/>
              </a:rPr>
              <a:t></a:t>
            </a:r>
            <a:r>
              <a:rPr lang="en-GB" sz="2400" dirty="0"/>
              <a:t>C (1.9K), i.e. just above </a:t>
            </a:r>
            <a:r>
              <a:rPr lang="en-GB" sz="2400" b="1" dirty="0"/>
              <a:t>absolute zero</a:t>
            </a:r>
            <a:r>
              <a:rPr lang="en-GB" sz="2400" dirty="0"/>
              <a:t>.</a:t>
            </a:r>
            <a:r>
              <a:rPr lang="en-GB" sz="2400" dirty="0" smtClean="0"/>
              <a:t> </a:t>
            </a:r>
            <a:endParaRPr lang="en-GB" sz="2400" dirty="0"/>
          </a:p>
        </p:txBody>
      </p:sp>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LHC Beam pipes &amp; Superconducting magnets</a:t>
            </a:r>
            <a:endParaRPr lang="en-GB" sz="4400" dirty="0">
              <a:solidFill>
                <a:prstClr val="black"/>
              </a:solidFill>
            </a:endParaRPr>
          </a:p>
        </p:txBody>
      </p:sp>
      <p:pic>
        <p:nvPicPr>
          <p:cNvPr id="5" name="Picture 2" descr="Image result for lhc beam pi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0021" y="1322671"/>
            <a:ext cx="5511266" cy="49106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183301" y="6415761"/>
            <a:ext cx="4008699" cy="461665"/>
          </a:xfrm>
          <a:prstGeom prst="rect">
            <a:avLst/>
          </a:prstGeom>
          <a:noFill/>
        </p:spPr>
        <p:txBody>
          <a:bodyPr wrap="square" rtlCol="0">
            <a:spAutoFit/>
          </a:bodyPr>
          <a:lstStyle/>
          <a:p>
            <a:pPr algn="r"/>
            <a:r>
              <a:rPr lang="en-GB" sz="1200" dirty="0">
                <a:solidFill>
                  <a:srgbClr val="00B050"/>
                </a:solidFill>
              </a:rPr>
              <a:t>Label </a:t>
            </a:r>
            <a:r>
              <a:rPr lang="en-GB" sz="1200" dirty="0" smtClean="0">
                <a:solidFill>
                  <a:srgbClr val="00B050"/>
                </a:solidFill>
              </a:rPr>
              <a:t>13, 14, 15 &amp; 16</a:t>
            </a:r>
            <a:br>
              <a:rPr lang="en-GB" sz="1200" dirty="0" smtClean="0">
                <a:solidFill>
                  <a:srgbClr val="00B050"/>
                </a:solidFill>
              </a:rPr>
            </a:br>
            <a:r>
              <a:rPr lang="en-GB" sz="1200" dirty="0" smtClean="0">
                <a:solidFill>
                  <a:srgbClr val="00B050"/>
                </a:solidFill>
              </a:rPr>
              <a:t>Make </a:t>
            </a:r>
            <a:r>
              <a:rPr lang="en-GB" sz="1200" dirty="0">
                <a:solidFill>
                  <a:srgbClr val="00B050"/>
                </a:solidFill>
              </a:rPr>
              <a:t>LHC magnets/beam pipes &amp; place  </a:t>
            </a:r>
            <a:r>
              <a:rPr lang="en-GB" sz="1200" dirty="0" smtClean="0">
                <a:solidFill>
                  <a:srgbClr val="00B050"/>
                </a:solidFill>
              </a:rPr>
              <a:t>these</a:t>
            </a:r>
            <a:endParaRPr lang="en-GB" sz="1200" dirty="0">
              <a:solidFill>
                <a:srgbClr val="00B050"/>
              </a:solidFill>
            </a:endParaRPr>
          </a:p>
        </p:txBody>
      </p:sp>
      <p:sp>
        <p:nvSpPr>
          <p:cNvPr id="8" name="Rectangle 7"/>
          <p:cNvSpPr/>
          <p:nvPr/>
        </p:nvSpPr>
        <p:spPr>
          <a:xfrm>
            <a:off x="436622" y="4152913"/>
            <a:ext cx="4554478" cy="1938992"/>
          </a:xfrm>
          <a:prstGeom prst="rect">
            <a:avLst/>
          </a:prstGeom>
        </p:spPr>
        <p:txBody>
          <a:bodyPr wrap="square">
            <a:spAutoFit/>
          </a:bodyPr>
          <a:lstStyle/>
          <a:p>
            <a:r>
              <a:rPr lang="en-GB" sz="2400" b="1" dirty="0" smtClean="0"/>
              <a:t>9.</a:t>
            </a:r>
            <a:r>
              <a:rPr lang="en-GB" sz="2400" dirty="0" smtClean="0"/>
              <a:t> </a:t>
            </a:r>
            <a:r>
              <a:rPr lang="en-GB" sz="2400" dirty="0"/>
              <a:t>The LHC has </a:t>
            </a:r>
            <a:r>
              <a:rPr lang="en-GB" sz="2400" b="1" dirty="0"/>
              <a:t>two vacuum tubes</a:t>
            </a:r>
            <a:r>
              <a:rPr lang="en-GB" sz="2400" dirty="0"/>
              <a:t/>
            </a:r>
            <a:br>
              <a:rPr lang="en-GB" sz="2400" dirty="0"/>
            </a:br>
            <a:r>
              <a:rPr lang="en-GB" sz="2400" dirty="0"/>
              <a:t> in which protons travel - one for a ‘clockwise’ and another for an ‘anticlockwise’ beam, so that the </a:t>
            </a:r>
            <a:br>
              <a:rPr lang="en-GB" sz="2400" dirty="0"/>
            </a:br>
            <a:r>
              <a:rPr lang="en-GB" sz="2400" b="1" dirty="0"/>
              <a:t>protons can collide</a:t>
            </a:r>
            <a:r>
              <a:rPr lang="en-GB" sz="2400" dirty="0"/>
              <a:t> head-on!</a:t>
            </a:r>
          </a:p>
        </p:txBody>
      </p:sp>
    </p:spTree>
    <p:extLst>
      <p:ext uri="{BB962C8B-B14F-4D97-AF65-F5344CB8AC3E}">
        <p14:creationId xmlns:p14="http://schemas.microsoft.com/office/powerpoint/2010/main" val="33673978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75" y="4576920"/>
            <a:ext cx="4467225" cy="223961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6622" y="1529934"/>
            <a:ext cx="3563878" cy="3046988"/>
          </a:xfrm>
          <a:prstGeom prst="rect">
            <a:avLst/>
          </a:prstGeom>
          <a:noFill/>
        </p:spPr>
        <p:txBody>
          <a:bodyPr wrap="square" rtlCol="0">
            <a:spAutoFit/>
          </a:bodyPr>
          <a:lstStyle/>
          <a:p>
            <a:r>
              <a:rPr lang="en-GB" sz="2400" b="1" dirty="0"/>
              <a:t>10.</a:t>
            </a:r>
            <a:r>
              <a:rPr lang="en-GB" sz="2400" dirty="0"/>
              <a:t> The two proton beams are brought together at a few </a:t>
            </a:r>
            <a:r>
              <a:rPr lang="en-GB" sz="2400" b="1" dirty="0"/>
              <a:t> ‘crossing points’ in the LHC ring</a:t>
            </a:r>
            <a:r>
              <a:rPr lang="en-GB" sz="2400" dirty="0"/>
              <a:t> – which is where the main experiments take place – at the </a:t>
            </a:r>
            <a:r>
              <a:rPr lang="en-GB" sz="2400" b="1" dirty="0"/>
              <a:t>CMS</a:t>
            </a:r>
            <a:r>
              <a:rPr lang="en-GB" sz="2400" dirty="0"/>
              <a:t>, </a:t>
            </a:r>
            <a:r>
              <a:rPr lang="en-GB" sz="2400" b="1" dirty="0"/>
              <a:t>ATLAS</a:t>
            </a:r>
            <a:r>
              <a:rPr lang="en-GB" sz="2400" dirty="0"/>
              <a:t>, </a:t>
            </a:r>
            <a:r>
              <a:rPr lang="en-GB" sz="2400" b="1" dirty="0"/>
              <a:t>ALICE</a:t>
            </a:r>
            <a:r>
              <a:rPr lang="en-GB" sz="2400" dirty="0"/>
              <a:t> </a:t>
            </a:r>
            <a:br>
              <a:rPr lang="en-GB" sz="2400" dirty="0"/>
            </a:br>
            <a:r>
              <a:rPr lang="en-GB" sz="2400" dirty="0"/>
              <a:t>and </a:t>
            </a:r>
            <a:r>
              <a:rPr lang="en-GB" sz="2400" b="1" dirty="0" err="1"/>
              <a:t>LHCb</a:t>
            </a:r>
            <a:r>
              <a:rPr lang="en-GB" sz="2400" dirty="0"/>
              <a:t> detectors.</a:t>
            </a:r>
            <a:r>
              <a:rPr lang="en-GB" sz="2400" dirty="0" smtClean="0"/>
              <a:t> </a:t>
            </a:r>
            <a:endParaRPr lang="en-GB" sz="2400" dirty="0"/>
          </a:p>
        </p:txBody>
      </p:sp>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LHC Detectors</a:t>
            </a:r>
            <a:endParaRPr lang="en-GB" sz="4400" dirty="0">
              <a:solidFill>
                <a:prstClr val="black"/>
              </a:solidFill>
            </a:endParaRPr>
          </a:p>
        </p:txBody>
      </p:sp>
      <p:pic>
        <p:nvPicPr>
          <p:cNvPr id="6" name="Picture 2" descr="Related ima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736"/>
          <a:stretch/>
        </p:blipFill>
        <p:spPr bwMode="auto">
          <a:xfrm>
            <a:off x="4111758" y="368300"/>
            <a:ext cx="7916296" cy="51020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728960" y="6579215"/>
            <a:ext cx="1463040" cy="276999"/>
          </a:xfrm>
          <a:prstGeom prst="rect">
            <a:avLst/>
          </a:prstGeom>
          <a:noFill/>
        </p:spPr>
        <p:txBody>
          <a:bodyPr wrap="square" rtlCol="0">
            <a:spAutoFit/>
          </a:bodyPr>
          <a:lstStyle/>
          <a:p>
            <a:pPr algn="r"/>
            <a:r>
              <a:rPr lang="en-GB" sz="1200" dirty="0" smtClean="0">
                <a:solidFill>
                  <a:srgbClr val="00B050"/>
                </a:solidFill>
              </a:rPr>
              <a:t>Labels 17 &amp; 18</a:t>
            </a:r>
            <a:endParaRPr lang="en-GB" sz="1200" dirty="0">
              <a:solidFill>
                <a:srgbClr val="00B050"/>
              </a:solidFill>
            </a:endParaRPr>
          </a:p>
        </p:txBody>
      </p:sp>
    </p:spTree>
    <p:extLst>
      <p:ext uri="{BB962C8B-B14F-4D97-AF65-F5344CB8AC3E}">
        <p14:creationId xmlns:p14="http://schemas.microsoft.com/office/powerpoint/2010/main" val="17769040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New Particles....</a:t>
            </a:r>
            <a:endParaRPr lang="en-GB" sz="4400" dirty="0">
              <a:solidFill>
                <a:prstClr val="black"/>
              </a:solidFill>
            </a:endParaRPr>
          </a:p>
        </p:txBody>
      </p:sp>
      <p:pic>
        <p:nvPicPr>
          <p:cNvPr id="18434"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8476" y="1306768"/>
            <a:ext cx="6115021" cy="413608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80929" y="1322143"/>
            <a:ext cx="4802700" cy="1200329"/>
          </a:xfrm>
          <a:prstGeom prst="rect">
            <a:avLst/>
          </a:prstGeom>
          <a:noFill/>
        </p:spPr>
        <p:txBody>
          <a:bodyPr wrap="square" rtlCol="0">
            <a:spAutoFit/>
          </a:bodyPr>
          <a:lstStyle/>
          <a:p>
            <a:r>
              <a:rPr lang="en-GB" sz="2400" dirty="0" smtClean="0"/>
              <a:t>11. When </a:t>
            </a:r>
            <a:r>
              <a:rPr lang="en-GB" sz="2400" dirty="0"/>
              <a:t>the protons collide, new particles are </a:t>
            </a:r>
            <a:r>
              <a:rPr lang="en-GB" sz="2400" dirty="0" smtClean="0"/>
              <a:t>formed with distinctive tracks in the detector sub-systems. </a:t>
            </a:r>
            <a:endParaRPr lang="en-GB" sz="2400" dirty="0"/>
          </a:p>
        </p:txBody>
      </p:sp>
      <p:pic>
        <p:nvPicPr>
          <p:cNvPr id="18436" name="Picture 4" descr="Image result for atlas CER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929" y="2522472"/>
            <a:ext cx="3604839" cy="321758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decay_cha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4186009"/>
            <a:ext cx="4234543" cy="267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9351264" y="6423494"/>
            <a:ext cx="2840736" cy="461665"/>
          </a:xfrm>
          <a:prstGeom prst="rect">
            <a:avLst/>
          </a:prstGeom>
          <a:noFill/>
        </p:spPr>
        <p:txBody>
          <a:bodyPr wrap="square" rtlCol="0">
            <a:spAutoFit/>
          </a:bodyPr>
          <a:lstStyle/>
          <a:p>
            <a:r>
              <a:rPr lang="en-GB" sz="1200" dirty="0">
                <a:solidFill>
                  <a:srgbClr val="00B050"/>
                </a:solidFill>
              </a:rPr>
              <a:t>Labels 17 &amp; </a:t>
            </a:r>
            <a:r>
              <a:rPr lang="en-GB" sz="1200" dirty="0" smtClean="0">
                <a:solidFill>
                  <a:srgbClr val="00B050"/>
                </a:solidFill>
              </a:rPr>
              <a:t>18 or 19</a:t>
            </a:r>
            <a:endParaRPr lang="en-GB" sz="1200" dirty="0">
              <a:solidFill>
                <a:srgbClr val="00B050"/>
              </a:solidFill>
            </a:endParaRPr>
          </a:p>
          <a:p>
            <a:r>
              <a:rPr lang="en-GB" sz="1200" dirty="0" smtClean="0">
                <a:solidFill>
                  <a:srgbClr val="FF0000"/>
                </a:solidFill>
              </a:rPr>
              <a:t>Demo splash-balls colliding: Oxford sheet</a:t>
            </a:r>
            <a:endParaRPr lang="en-GB" sz="1200" dirty="0">
              <a:solidFill>
                <a:srgbClr val="FF0000"/>
              </a:solidFill>
            </a:endParaRPr>
          </a:p>
        </p:txBody>
      </p:sp>
    </p:spTree>
    <p:extLst>
      <p:ext uri="{BB962C8B-B14F-4D97-AF65-F5344CB8AC3E}">
        <p14:creationId xmlns:p14="http://schemas.microsoft.com/office/powerpoint/2010/main" val="6599261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Modern detectors – working scientifically</a:t>
            </a:r>
            <a:endParaRPr lang="en-GB" sz="4400" dirty="0">
              <a:solidFill>
                <a:prstClr val="black"/>
              </a:solidFill>
            </a:endParaRPr>
          </a:p>
        </p:txBody>
      </p:sp>
      <p:pic>
        <p:nvPicPr>
          <p:cNvPr id="4" name="Picture 3" descr="Related image"/>
          <p:cNvPicPr/>
          <p:nvPr/>
        </p:nvPicPr>
        <p:blipFill>
          <a:blip r:embed="rId3">
            <a:extLst>
              <a:ext uri="{28A0092B-C50C-407E-A947-70E740481C1C}">
                <a14:useLocalDpi xmlns:a14="http://schemas.microsoft.com/office/drawing/2010/main" val="0"/>
              </a:ext>
            </a:extLst>
          </a:blip>
          <a:srcRect/>
          <a:stretch>
            <a:fillRect/>
          </a:stretch>
        </p:blipFill>
        <p:spPr bwMode="auto">
          <a:xfrm>
            <a:off x="167426" y="1236639"/>
            <a:ext cx="5855714" cy="3515665"/>
          </a:xfrm>
          <a:prstGeom prst="rect">
            <a:avLst/>
          </a:prstGeom>
          <a:noFill/>
          <a:ln>
            <a:noFill/>
          </a:ln>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100035" y="2867072"/>
            <a:ext cx="6671255" cy="3770464"/>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age result for CMS CERN logo"/>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13921" y="1244687"/>
            <a:ext cx="1255823" cy="1254081"/>
          </a:xfrm>
          <a:prstGeom prst="rect">
            <a:avLst/>
          </a:prstGeom>
          <a:noFill/>
          <a:ln>
            <a:noFill/>
          </a:ln>
        </p:spPr>
      </p:pic>
      <p:sp>
        <p:nvSpPr>
          <p:cNvPr id="7" name="Rectangle 6"/>
          <p:cNvSpPr/>
          <p:nvPr/>
        </p:nvSpPr>
        <p:spPr>
          <a:xfrm>
            <a:off x="167426" y="4873408"/>
            <a:ext cx="4932610" cy="1938992"/>
          </a:xfrm>
          <a:prstGeom prst="rect">
            <a:avLst/>
          </a:prstGeom>
        </p:spPr>
        <p:txBody>
          <a:bodyPr wrap="square">
            <a:spAutoFit/>
          </a:bodyPr>
          <a:lstStyle/>
          <a:p>
            <a:r>
              <a:rPr lang="en-GB" sz="2400" dirty="0"/>
              <a:t>Modern detectors have </a:t>
            </a:r>
            <a:r>
              <a:rPr lang="en-GB" sz="2400" b="1" dirty="0"/>
              <a:t>several layers </a:t>
            </a:r>
            <a:r>
              <a:rPr lang="en-GB" sz="2400" dirty="0"/>
              <a:t>of different types of detector – for example using </a:t>
            </a:r>
            <a:r>
              <a:rPr lang="en-GB" sz="2400" b="1" dirty="0"/>
              <a:t>semiconductors</a:t>
            </a:r>
            <a:r>
              <a:rPr lang="en-GB" sz="2400" dirty="0"/>
              <a:t>, </a:t>
            </a:r>
            <a:r>
              <a:rPr lang="en-GB" sz="2400" b="1" dirty="0"/>
              <a:t>charge-sensing wires </a:t>
            </a:r>
            <a:r>
              <a:rPr lang="en-GB" sz="2400" dirty="0"/>
              <a:t>and </a:t>
            </a:r>
            <a:r>
              <a:rPr lang="en-GB" sz="2400" b="1" dirty="0"/>
              <a:t>calorimeters</a:t>
            </a:r>
            <a:r>
              <a:rPr lang="en-GB" sz="2400" dirty="0"/>
              <a:t> (which absorb energy).</a:t>
            </a:r>
          </a:p>
        </p:txBody>
      </p:sp>
    </p:spTree>
    <p:extLst>
      <p:ext uri="{BB962C8B-B14F-4D97-AF65-F5344CB8AC3E}">
        <p14:creationId xmlns:p14="http://schemas.microsoft.com/office/powerpoint/2010/main" val="15514383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88200" y="695324"/>
            <a:ext cx="1233055" cy="523220"/>
          </a:xfrm>
          <a:prstGeom prst="rect">
            <a:avLst/>
          </a:prstGeom>
          <a:noFill/>
        </p:spPr>
        <p:txBody>
          <a:bodyPr wrap="square" rtlCol="0">
            <a:spAutoFit/>
          </a:bodyPr>
          <a:lstStyle/>
          <a:p>
            <a:pPr algn="r"/>
            <a:r>
              <a:rPr lang="en-GB" sz="2400" dirty="0" smtClean="0"/>
              <a:t>ALICE</a:t>
            </a:r>
            <a:r>
              <a:rPr lang="en-GB" sz="2800" dirty="0" smtClean="0"/>
              <a:t> </a:t>
            </a:r>
            <a:endParaRPr lang="en-GB" sz="2800" dirty="0"/>
          </a:p>
        </p:txBody>
      </p:sp>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LHC Particle detectors</a:t>
            </a:r>
            <a:endParaRPr lang="en-GB" sz="4400" dirty="0">
              <a:solidFill>
                <a:prstClr val="black"/>
              </a:solidFill>
            </a:endParaRPr>
          </a:p>
        </p:txBody>
      </p:sp>
      <p:pic>
        <p:nvPicPr>
          <p:cNvPr id="6" name="Picture 5" descr="Image result for lhc lhcb"/>
          <p:cNvPicPr/>
          <p:nvPr/>
        </p:nvPicPr>
        <p:blipFill>
          <a:blip r:embed="rId3">
            <a:extLst>
              <a:ext uri="{28A0092B-C50C-407E-A947-70E740481C1C}">
                <a14:useLocalDpi xmlns:a14="http://schemas.microsoft.com/office/drawing/2010/main" val="0"/>
              </a:ext>
            </a:extLst>
          </a:blip>
          <a:srcRect/>
          <a:stretch>
            <a:fillRect/>
          </a:stretch>
        </p:blipFill>
        <p:spPr bwMode="auto">
          <a:xfrm>
            <a:off x="436622" y="1327150"/>
            <a:ext cx="8135878" cy="5530850"/>
          </a:xfrm>
          <a:prstGeom prst="rect">
            <a:avLst/>
          </a:prstGeom>
          <a:noFill/>
          <a:ln>
            <a:noFill/>
          </a:ln>
        </p:spPr>
      </p:pic>
      <p:pic>
        <p:nvPicPr>
          <p:cNvPr id="9" name="Picture 8" descr="Image result for lhc alice paper model"/>
          <p:cNvPicPr/>
          <p:nvPr/>
        </p:nvPicPr>
        <p:blipFill>
          <a:blip r:embed="rId4">
            <a:extLst>
              <a:ext uri="{28A0092B-C50C-407E-A947-70E740481C1C}">
                <a14:useLocalDpi xmlns:a14="http://schemas.microsoft.com/office/drawing/2010/main" val="0"/>
              </a:ext>
            </a:extLst>
          </a:blip>
          <a:srcRect/>
          <a:stretch>
            <a:fillRect/>
          </a:stretch>
        </p:blipFill>
        <p:spPr bwMode="auto">
          <a:xfrm>
            <a:off x="8572500" y="695324"/>
            <a:ext cx="2869334" cy="1743075"/>
          </a:xfrm>
          <a:prstGeom prst="rect">
            <a:avLst/>
          </a:prstGeom>
          <a:noFill/>
          <a:ln>
            <a:noFill/>
          </a:ln>
        </p:spPr>
      </p:pic>
      <p:sp>
        <p:nvSpPr>
          <p:cNvPr id="7" name="TextBox 6"/>
          <p:cNvSpPr txBox="1"/>
          <p:nvPr/>
        </p:nvSpPr>
        <p:spPr>
          <a:xfrm>
            <a:off x="9619861" y="6574388"/>
            <a:ext cx="2572139" cy="276999"/>
          </a:xfrm>
          <a:prstGeom prst="rect">
            <a:avLst/>
          </a:prstGeom>
          <a:noFill/>
        </p:spPr>
        <p:txBody>
          <a:bodyPr wrap="square" rtlCol="0">
            <a:spAutoFit/>
          </a:bodyPr>
          <a:lstStyle/>
          <a:p>
            <a:pPr algn="r"/>
            <a:r>
              <a:rPr lang="en-GB" sz="1200" dirty="0" smtClean="0">
                <a:solidFill>
                  <a:srgbClr val="00B050"/>
                </a:solidFill>
              </a:rPr>
              <a:t>Make detectors &amp; glue into Pizza box</a:t>
            </a:r>
            <a:endParaRPr lang="en-GB" sz="1200" dirty="0">
              <a:solidFill>
                <a:srgbClr val="00B050"/>
              </a:solidFill>
            </a:endParaRPr>
          </a:p>
        </p:txBody>
      </p:sp>
    </p:spTree>
    <p:extLst>
      <p:ext uri="{BB962C8B-B14F-4D97-AF65-F5344CB8AC3E}">
        <p14:creationId xmlns:p14="http://schemas.microsoft.com/office/powerpoint/2010/main" val="37668771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096000" y="620688"/>
            <a:ext cx="5882123" cy="6101105"/>
            <a:chOff x="3689156" y="188640"/>
            <a:chExt cx="6314171" cy="6317129"/>
          </a:xfrm>
        </p:grpSpPr>
        <p:grpSp>
          <p:nvGrpSpPr>
            <p:cNvPr id="5" name="Group 4"/>
            <p:cNvGrpSpPr/>
            <p:nvPr/>
          </p:nvGrpSpPr>
          <p:grpSpPr>
            <a:xfrm>
              <a:off x="3689156" y="188640"/>
              <a:ext cx="6314171" cy="6317129"/>
              <a:chOff x="3689156" y="188640"/>
              <a:chExt cx="6314171" cy="6317129"/>
            </a:xfrm>
          </p:grpSpPr>
          <p:sp>
            <p:nvSpPr>
              <p:cNvPr id="15" name="Oval 14"/>
              <p:cNvSpPr/>
              <p:nvPr/>
            </p:nvSpPr>
            <p:spPr>
              <a:xfrm>
                <a:off x="7848544" y="2097531"/>
                <a:ext cx="2154783" cy="62783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Think!</a:t>
                </a:r>
              </a:p>
              <a:p>
                <a:pPr algn="ctr"/>
                <a:r>
                  <a:rPr lang="en-US" sz="1400" dirty="0" smtClean="0">
                    <a:solidFill>
                      <a:srgbClr val="000000"/>
                    </a:solidFill>
                  </a:rPr>
                  <a:t>Try again</a:t>
                </a:r>
                <a:endParaRPr lang="en-US" sz="1400" dirty="0">
                  <a:solidFill>
                    <a:srgbClr val="000000"/>
                  </a:solidFill>
                </a:endParaRPr>
              </a:p>
            </p:txBody>
          </p:sp>
          <p:grpSp>
            <p:nvGrpSpPr>
              <p:cNvPr id="16" name="Group 15"/>
              <p:cNvGrpSpPr/>
              <p:nvPr/>
            </p:nvGrpSpPr>
            <p:grpSpPr>
              <a:xfrm>
                <a:off x="4655840" y="188640"/>
                <a:ext cx="2311030" cy="6317129"/>
                <a:chOff x="4655840" y="188640"/>
                <a:chExt cx="2311030" cy="6317129"/>
              </a:xfrm>
            </p:grpSpPr>
            <p:sp>
              <p:nvSpPr>
                <p:cNvPr id="19" name="Oval 18"/>
                <p:cNvSpPr/>
                <p:nvPr/>
              </p:nvSpPr>
              <p:spPr>
                <a:xfrm>
                  <a:off x="4655840" y="188640"/>
                  <a:ext cx="2261961" cy="627833"/>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Ask a Question</a:t>
                  </a:r>
                  <a:endParaRPr lang="en-US" sz="1400" dirty="0">
                    <a:solidFill>
                      <a:schemeClr val="tx1"/>
                    </a:solidFill>
                  </a:endParaRPr>
                </a:p>
              </p:txBody>
            </p:sp>
            <p:sp>
              <p:nvSpPr>
                <p:cNvPr id="20" name="Oval 19"/>
                <p:cNvSpPr/>
                <p:nvPr/>
              </p:nvSpPr>
              <p:spPr>
                <a:xfrm>
                  <a:off x="4727848" y="1138349"/>
                  <a:ext cx="2160240" cy="627833"/>
                </a:xfrm>
                <a:prstGeom prst="ellipse">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Do Background Research</a:t>
                  </a:r>
                  <a:endParaRPr lang="en-US" sz="1400" dirty="0">
                    <a:solidFill>
                      <a:srgbClr val="000000"/>
                    </a:solidFill>
                  </a:endParaRPr>
                </a:p>
              </p:txBody>
            </p:sp>
            <p:sp>
              <p:nvSpPr>
                <p:cNvPr id="21" name="Oval 20"/>
                <p:cNvSpPr/>
                <p:nvPr/>
              </p:nvSpPr>
              <p:spPr>
                <a:xfrm>
                  <a:off x="4727848" y="2074454"/>
                  <a:ext cx="2232248" cy="627833"/>
                </a:xfrm>
                <a:prstGeom prst="ellips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Make predictions</a:t>
                  </a:r>
                  <a:endParaRPr lang="en-US" sz="1400" dirty="0">
                    <a:solidFill>
                      <a:srgbClr val="000000"/>
                    </a:solidFill>
                  </a:endParaRPr>
                </a:p>
              </p:txBody>
            </p:sp>
            <p:sp>
              <p:nvSpPr>
                <p:cNvPr id="22" name="Oval 21"/>
                <p:cNvSpPr/>
                <p:nvPr/>
              </p:nvSpPr>
              <p:spPr>
                <a:xfrm>
                  <a:off x="4812087" y="3043075"/>
                  <a:ext cx="2154783" cy="627833"/>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Plan and carry out a Test</a:t>
                  </a:r>
                  <a:endParaRPr lang="en-US" sz="1400" dirty="0">
                    <a:solidFill>
                      <a:srgbClr val="000000"/>
                    </a:solidFill>
                  </a:endParaRPr>
                </a:p>
              </p:txBody>
            </p:sp>
            <p:sp>
              <p:nvSpPr>
                <p:cNvPr id="23" name="Oval 22"/>
                <p:cNvSpPr/>
                <p:nvPr/>
              </p:nvSpPr>
              <p:spPr>
                <a:xfrm>
                  <a:off x="4769276" y="4107600"/>
                  <a:ext cx="2154783" cy="627833"/>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smtClean="0">
                      <a:solidFill>
                        <a:srgbClr val="000000"/>
                      </a:solidFill>
                    </a:rPr>
                    <a:t>Analyse</a:t>
                  </a:r>
                  <a:r>
                    <a:rPr lang="en-US" sz="1400" dirty="0" smtClean="0">
                      <a:solidFill>
                        <a:srgbClr val="000000"/>
                      </a:solidFill>
                    </a:rPr>
                    <a:t> </a:t>
                  </a:r>
                  <a:r>
                    <a:rPr lang="en-US" sz="1400" dirty="0">
                      <a:solidFill>
                        <a:srgbClr val="000000"/>
                      </a:solidFill>
                    </a:rPr>
                    <a:t>R</a:t>
                  </a:r>
                  <a:r>
                    <a:rPr lang="en-US" sz="1400" dirty="0" smtClean="0">
                      <a:solidFill>
                        <a:srgbClr val="000000"/>
                      </a:solidFill>
                    </a:rPr>
                    <a:t>esults Draw Conclusions</a:t>
                  </a:r>
                  <a:endParaRPr lang="en-US" sz="1400" dirty="0">
                    <a:solidFill>
                      <a:srgbClr val="000000"/>
                    </a:solidFill>
                  </a:endParaRPr>
                </a:p>
              </p:txBody>
            </p:sp>
            <p:sp>
              <p:nvSpPr>
                <p:cNvPr id="24" name="Oval 23"/>
                <p:cNvSpPr/>
                <p:nvPr/>
              </p:nvSpPr>
              <p:spPr>
                <a:xfrm>
                  <a:off x="4741394" y="5877936"/>
                  <a:ext cx="2154783" cy="627833"/>
                </a:xfrm>
                <a:prstGeom prst="ellipse">
                  <a:avLst/>
                </a:prstGeom>
                <a:solidFill>
                  <a:srgbClr val="FF00FF"/>
                </a:solidFill>
                <a:ln>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Report Results</a:t>
                  </a:r>
                  <a:endParaRPr lang="en-US" sz="1400" dirty="0">
                    <a:solidFill>
                      <a:srgbClr val="000000"/>
                    </a:solidFill>
                  </a:endParaRPr>
                </a:p>
              </p:txBody>
            </p:sp>
          </p:grpSp>
          <p:sp>
            <p:nvSpPr>
              <p:cNvPr id="17" name="Alternate Process 16"/>
              <p:cNvSpPr/>
              <p:nvPr/>
            </p:nvSpPr>
            <p:spPr>
              <a:xfrm>
                <a:off x="3689156" y="4999570"/>
                <a:ext cx="1800200" cy="576064"/>
              </a:xfrm>
              <a:prstGeom prst="flowChartAlternateProcess">
                <a:avLst/>
              </a:prstGeom>
              <a:solidFill>
                <a:srgbClr val="CA7AFF"/>
              </a:solidFill>
              <a:ln>
                <a:solidFill>
                  <a:srgbClr val="CA7A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Hypothesis is True</a:t>
                </a:r>
                <a:endParaRPr lang="en-US" sz="1400" dirty="0">
                  <a:solidFill>
                    <a:srgbClr val="000000"/>
                  </a:solidFill>
                </a:endParaRPr>
              </a:p>
            </p:txBody>
          </p:sp>
          <p:sp>
            <p:nvSpPr>
              <p:cNvPr id="18" name="Alternate Process 17"/>
              <p:cNvSpPr/>
              <p:nvPr/>
            </p:nvSpPr>
            <p:spPr>
              <a:xfrm>
                <a:off x="6118449" y="4999570"/>
                <a:ext cx="1800200" cy="576064"/>
              </a:xfrm>
              <a:prstGeom prst="flowChartAlternateProcess">
                <a:avLst/>
              </a:prstGeom>
              <a:solidFill>
                <a:srgbClr val="CA7AFF"/>
              </a:solidFill>
              <a:ln>
                <a:solidFill>
                  <a:srgbClr val="CA7A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Hypothesis is False or Partially True</a:t>
                </a:r>
                <a:endParaRPr lang="en-US" sz="1400" dirty="0">
                  <a:solidFill>
                    <a:srgbClr val="000000"/>
                  </a:solidFill>
                </a:endParaRPr>
              </a:p>
            </p:txBody>
          </p:sp>
        </p:grpSp>
        <p:cxnSp>
          <p:nvCxnSpPr>
            <p:cNvPr id="6" name="Straight Arrow Connector 5"/>
            <p:cNvCxnSpPr/>
            <p:nvPr/>
          </p:nvCxnSpPr>
          <p:spPr>
            <a:xfrm>
              <a:off x="5827577" y="816473"/>
              <a:ext cx="21147" cy="32187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5820148" y="1766182"/>
              <a:ext cx="36004" cy="30827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815397" y="2702287"/>
              <a:ext cx="45507" cy="3407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5816745" y="3670908"/>
              <a:ext cx="42811" cy="43669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endCxn id="18" idx="0"/>
            </p:cNvCxnSpPr>
            <p:nvPr/>
          </p:nvCxnSpPr>
          <p:spPr>
            <a:xfrm>
              <a:off x="6093324" y="4737282"/>
              <a:ext cx="925225" cy="2622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17" idx="0"/>
            </p:cNvCxnSpPr>
            <p:nvPr/>
          </p:nvCxnSpPr>
          <p:spPr>
            <a:xfrm flipH="1">
              <a:off x="4589256" y="4708744"/>
              <a:ext cx="747754" cy="29082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17" idx="2"/>
            </p:cNvCxnSpPr>
            <p:nvPr/>
          </p:nvCxnSpPr>
          <p:spPr>
            <a:xfrm>
              <a:off x="4589256" y="5575634"/>
              <a:ext cx="690674" cy="331699"/>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endCxn id="15" idx="3"/>
            </p:cNvCxnSpPr>
            <p:nvPr/>
          </p:nvCxnSpPr>
          <p:spPr>
            <a:xfrm flipV="1">
              <a:off x="7135040" y="2633420"/>
              <a:ext cx="1029065" cy="236070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5" idx="2"/>
              <a:endCxn id="21" idx="6"/>
            </p:cNvCxnSpPr>
            <p:nvPr/>
          </p:nvCxnSpPr>
          <p:spPr>
            <a:xfrm flipH="1" flipV="1">
              <a:off x="6960096" y="2388371"/>
              <a:ext cx="888448" cy="2307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712" y="1484784"/>
            <a:ext cx="1522835" cy="177801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9696" y="964160"/>
            <a:ext cx="1728192" cy="2340915"/>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376" y="3861048"/>
            <a:ext cx="1512168" cy="2363518"/>
          </a:xfrm>
          <a:prstGeom prst="rect">
            <a:avLst/>
          </a:prstGeom>
        </p:spPr>
      </p:pic>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59696" y="3933056"/>
            <a:ext cx="1728309" cy="2304234"/>
          </a:xfrm>
          <a:prstGeom prst="rect">
            <a:avLst/>
          </a:prstGeom>
        </p:spPr>
      </p:pic>
      <p:sp>
        <p:nvSpPr>
          <p:cNvPr id="27" name="TextBox 26"/>
          <p:cNvSpPr txBox="1"/>
          <p:nvPr/>
        </p:nvSpPr>
        <p:spPr>
          <a:xfrm>
            <a:off x="551384" y="3212976"/>
            <a:ext cx="1313180" cy="646331"/>
          </a:xfrm>
          <a:prstGeom prst="rect">
            <a:avLst/>
          </a:prstGeom>
          <a:noFill/>
        </p:spPr>
        <p:txBody>
          <a:bodyPr wrap="none" rtlCol="0">
            <a:spAutoFit/>
          </a:bodyPr>
          <a:lstStyle/>
          <a:p>
            <a:pPr algn="ctr"/>
            <a:r>
              <a:rPr lang="en-US" dirty="0" smtClean="0"/>
              <a:t>Democritus</a:t>
            </a:r>
          </a:p>
          <a:p>
            <a:pPr algn="ctr"/>
            <a:r>
              <a:rPr lang="en-US" dirty="0" smtClean="0"/>
              <a:t>460 -370 BC</a:t>
            </a:r>
            <a:endParaRPr lang="en-US" dirty="0"/>
          </a:p>
        </p:txBody>
      </p:sp>
      <p:sp>
        <p:nvSpPr>
          <p:cNvPr id="29" name="TextBox 28"/>
          <p:cNvSpPr txBox="1"/>
          <p:nvPr/>
        </p:nvSpPr>
        <p:spPr>
          <a:xfrm>
            <a:off x="3359696" y="6211669"/>
            <a:ext cx="1560982" cy="646331"/>
          </a:xfrm>
          <a:prstGeom prst="rect">
            <a:avLst/>
          </a:prstGeom>
          <a:noFill/>
        </p:spPr>
        <p:txBody>
          <a:bodyPr wrap="none" rtlCol="0">
            <a:spAutoFit/>
          </a:bodyPr>
          <a:lstStyle/>
          <a:p>
            <a:pPr algn="ctr"/>
            <a:r>
              <a:rPr lang="en-US" dirty="0" smtClean="0"/>
              <a:t>Albert Einstein</a:t>
            </a:r>
          </a:p>
          <a:p>
            <a:pPr algn="ctr"/>
            <a:r>
              <a:rPr lang="en-US" dirty="0" smtClean="0"/>
              <a:t>1905</a:t>
            </a:r>
          </a:p>
        </p:txBody>
      </p:sp>
      <p:sp>
        <p:nvSpPr>
          <p:cNvPr id="30" name="TextBox 29"/>
          <p:cNvSpPr txBox="1"/>
          <p:nvPr/>
        </p:nvSpPr>
        <p:spPr>
          <a:xfrm>
            <a:off x="551384" y="6211669"/>
            <a:ext cx="1309410" cy="646331"/>
          </a:xfrm>
          <a:prstGeom prst="rect">
            <a:avLst/>
          </a:prstGeom>
          <a:noFill/>
        </p:spPr>
        <p:txBody>
          <a:bodyPr wrap="none" rtlCol="0">
            <a:spAutoFit/>
          </a:bodyPr>
          <a:lstStyle/>
          <a:p>
            <a:pPr algn="ctr"/>
            <a:r>
              <a:rPr lang="en-US" dirty="0" smtClean="0"/>
              <a:t>J J Thomson </a:t>
            </a:r>
          </a:p>
          <a:p>
            <a:pPr algn="ctr"/>
            <a:r>
              <a:rPr lang="en-US" dirty="0" smtClean="0"/>
              <a:t>1898</a:t>
            </a:r>
            <a:endParaRPr lang="en-US" dirty="0"/>
          </a:p>
        </p:txBody>
      </p:sp>
      <p:sp>
        <p:nvSpPr>
          <p:cNvPr id="31" name="TextBox 30"/>
          <p:cNvSpPr txBox="1"/>
          <p:nvPr/>
        </p:nvSpPr>
        <p:spPr>
          <a:xfrm>
            <a:off x="3431704" y="3284984"/>
            <a:ext cx="1569660" cy="646331"/>
          </a:xfrm>
          <a:prstGeom prst="rect">
            <a:avLst/>
          </a:prstGeom>
          <a:noFill/>
        </p:spPr>
        <p:txBody>
          <a:bodyPr wrap="none" rtlCol="0">
            <a:spAutoFit/>
          </a:bodyPr>
          <a:lstStyle/>
          <a:p>
            <a:pPr algn="ctr"/>
            <a:r>
              <a:rPr lang="en-US" dirty="0" smtClean="0"/>
              <a:t>George </a:t>
            </a:r>
            <a:r>
              <a:rPr lang="en-US" dirty="0" err="1" smtClean="0"/>
              <a:t>Stoney</a:t>
            </a:r>
            <a:endParaRPr lang="en-US" dirty="0" smtClean="0"/>
          </a:p>
          <a:p>
            <a:pPr algn="ctr"/>
            <a:r>
              <a:rPr lang="en-US" dirty="0" smtClean="0"/>
              <a:t>1874</a:t>
            </a:r>
          </a:p>
        </p:txBody>
      </p:sp>
      <p:sp>
        <p:nvSpPr>
          <p:cNvPr id="32" name="TextBox 31"/>
          <p:cNvSpPr txBox="1"/>
          <p:nvPr/>
        </p:nvSpPr>
        <p:spPr>
          <a:xfrm>
            <a:off x="0" y="0"/>
            <a:ext cx="7824192" cy="707886"/>
          </a:xfrm>
          <a:prstGeom prst="rect">
            <a:avLst/>
          </a:prstGeom>
          <a:noFill/>
        </p:spPr>
        <p:txBody>
          <a:bodyPr wrap="square" rtlCol="0">
            <a:spAutoFit/>
          </a:bodyPr>
          <a:lstStyle/>
          <a:p>
            <a:r>
              <a:rPr lang="en-US" sz="4000" dirty="0" smtClean="0"/>
              <a:t>Changing Scientific </a:t>
            </a:r>
            <a:r>
              <a:rPr lang="en-US" sz="4000" dirty="0"/>
              <a:t>I</a:t>
            </a:r>
            <a:r>
              <a:rPr lang="en-US" sz="4000" dirty="0" smtClean="0"/>
              <a:t>deas </a:t>
            </a:r>
            <a:r>
              <a:rPr lang="en-US" sz="4000" dirty="0"/>
              <a:t>O</a:t>
            </a:r>
            <a:r>
              <a:rPr lang="en-US" sz="4000" dirty="0" smtClean="0"/>
              <a:t>ver Time</a:t>
            </a:r>
            <a:endParaRPr lang="en-US" sz="4000" dirty="0"/>
          </a:p>
        </p:txBody>
      </p:sp>
    </p:spTree>
    <p:extLst>
      <p:ext uri="{BB962C8B-B14F-4D97-AF65-F5344CB8AC3E}">
        <p14:creationId xmlns:p14="http://schemas.microsoft.com/office/powerpoint/2010/main" val="27264941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355" y="1197480"/>
            <a:ext cx="5354629" cy="5040560"/>
          </a:xfrm>
          <a:prstGeom prst="rect">
            <a:avLst/>
          </a:prstGeom>
          <a:noFill/>
          <a:ln w="9525">
            <a:noFill/>
            <a:miter lim="800000"/>
            <a:headEnd/>
            <a:tailEnd/>
          </a:ln>
        </p:spPr>
      </p:pic>
      <p:sp>
        <p:nvSpPr>
          <p:cNvPr id="3" name="Rectangle 2"/>
          <p:cNvSpPr/>
          <p:nvPr/>
        </p:nvSpPr>
        <p:spPr>
          <a:xfrm>
            <a:off x="446920" y="428397"/>
            <a:ext cx="8084714" cy="646331"/>
          </a:xfrm>
          <a:prstGeom prst="rect">
            <a:avLst/>
          </a:prstGeom>
        </p:spPr>
        <p:txBody>
          <a:bodyPr wrap="none">
            <a:spAutoFit/>
          </a:bodyPr>
          <a:lstStyle/>
          <a:p>
            <a:r>
              <a:rPr lang="en-GB" sz="3600" dirty="0"/>
              <a:t>How do we identify elementary particles? </a:t>
            </a:r>
          </a:p>
        </p:txBody>
      </p:sp>
      <p:sp>
        <p:nvSpPr>
          <p:cNvPr id="5" name="Rectangle 4"/>
          <p:cNvSpPr/>
          <p:nvPr/>
        </p:nvSpPr>
        <p:spPr>
          <a:xfrm>
            <a:off x="6619010" y="1326698"/>
            <a:ext cx="5299364" cy="3416320"/>
          </a:xfrm>
          <a:prstGeom prst="rect">
            <a:avLst/>
          </a:prstGeom>
        </p:spPr>
        <p:txBody>
          <a:bodyPr wrap="square">
            <a:spAutoFit/>
          </a:bodyPr>
          <a:lstStyle/>
          <a:p>
            <a:r>
              <a:rPr lang="en-GB" sz="3600" dirty="0" smtClean="0"/>
              <a:t>By their:</a:t>
            </a:r>
          </a:p>
          <a:p>
            <a:pPr marL="571500" indent="-571500">
              <a:buFont typeface="Arial" panose="020B0604020202020204" pitchFamily="34" charset="0"/>
              <a:buChar char="•"/>
            </a:pPr>
            <a:r>
              <a:rPr lang="en-GB" sz="3600" dirty="0" smtClean="0"/>
              <a:t>charge</a:t>
            </a:r>
          </a:p>
          <a:p>
            <a:pPr marL="571500" indent="-571500">
              <a:buFont typeface="Arial" panose="020B0604020202020204" pitchFamily="34" charset="0"/>
              <a:buChar char="•"/>
            </a:pPr>
            <a:r>
              <a:rPr lang="en-GB" sz="3600" dirty="0" smtClean="0"/>
              <a:t>mass</a:t>
            </a:r>
          </a:p>
          <a:p>
            <a:pPr marL="571500" indent="-571500">
              <a:buFont typeface="Arial" panose="020B0604020202020204" pitchFamily="34" charset="0"/>
              <a:buChar char="•"/>
            </a:pPr>
            <a:r>
              <a:rPr lang="en-GB" sz="3600" dirty="0" smtClean="0"/>
              <a:t>lifetime</a:t>
            </a:r>
          </a:p>
          <a:p>
            <a:pPr marL="571500" indent="-571500">
              <a:buFont typeface="Arial" panose="020B0604020202020204" pitchFamily="34" charset="0"/>
              <a:buChar char="•"/>
            </a:pPr>
            <a:r>
              <a:rPr lang="en-GB" sz="3600" dirty="0" smtClean="0"/>
              <a:t>decay modes </a:t>
            </a:r>
            <a:br>
              <a:rPr lang="en-GB" sz="3600" dirty="0" smtClean="0"/>
            </a:br>
            <a:r>
              <a:rPr lang="en-GB" sz="3600" dirty="0" smtClean="0"/>
              <a:t>(what they change into)</a:t>
            </a:r>
            <a:endParaRPr lang="en-GB" sz="3600" dirty="0"/>
          </a:p>
        </p:txBody>
      </p:sp>
      <p:sp>
        <p:nvSpPr>
          <p:cNvPr id="6" name="TextBox 5"/>
          <p:cNvSpPr txBox="1"/>
          <p:nvPr/>
        </p:nvSpPr>
        <p:spPr>
          <a:xfrm>
            <a:off x="9268692" y="6581001"/>
            <a:ext cx="2923308" cy="276999"/>
          </a:xfrm>
          <a:prstGeom prst="rect">
            <a:avLst/>
          </a:prstGeom>
          <a:noFill/>
        </p:spPr>
        <p:txBody>
          <a:bodyPr wrap="square" rtlCol="0">
            <a:spAutoFit/>
          </a:bodyPr>
          <a:lstStyle/>
          <a:p>
            <a:r>
              <a:rPr lang="en-GB" sz="1200" dirty="0" smtClean="0">
                <a:solidFill>
                  <a:srgbClr val="FF0000"/>
                </a:solidFill>
              </a:rPr>
              <a:t>Classifying activity, time permitting</a:t>
            </a:r>
            <a:endParaRPr lang="en-GB" sz="1200" dirty="0">
              <a:solidFill>
                <a:srgbClr val="FF0000"/>
              </a:solidFill>
            </a:endParaRPr>
          </a:p>
        </p:txBody>
      </p:sp>
    </p:spTree>
    <p:extLst>
      <p:ext uri="{BB962C8B-B14F-4D97-AF65-F5344CB8AC3E}">
        <p14:creationId xmlns:p14="http://schemas.microsoft.com/office/powerpoint/2010/main" val="181412763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5180" y="899252"/>
            <a:ext cx="9279802" cy="1325563"/>
          </a:xfrm>
        </p:spPr>
        <p:txBody>
          <a:bodyPr>
            <a:normAutofit/>
          </a:bodyPr>
          <a:lstStyle/>
          <a:p>
            <a:pPr algn="ctr"/>
            <a:r>
              <a:rPr lang="en-GB" sz="5400" b="1" dirty="0" smtClean="0"/>
              <a:t>Accelerators and Detectors</a:t>
            </a:r>
            <a:endParaRPr lang="en-GB" sz="5400" b="1" dirty="0"/>
          </a:p>
        </p:txBody>
      </p:sp>
      <p:pic>
        <p:nvPicPr>
          <p:cNvPr id="3074" name="Picture 2" descr="Related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736"/>
          <a:stretch/>
        </p:blipFill>
        <p:spPr bwMode="auto">
          <a:xfrm>
            <a:off x="4427144" y="1968281"/>
            <a:ext cx="7600909" cy="48987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Geiger and Rutherfor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472" y="3683666"/>
            <a:ext cx="3240360" cy="2621091"/>
          </a:xfrm>
          <a:prstGeom prst="rect">
            <a:avLst/>
          </a:prstGeom>
          <a:noFill/>
        </p:spPr>
      </p:pic>
      <p:sp>
        <p:nvSpPr>
          <p:cNvPr id="2" name="TextBox 1"/>
          <p:cNvSpPr txBox="1"/>
          <p:nvPr/>
        </p:nvSpPr>
        <p:spPr>
          <a:xfrm>
            <a:off x="1272925" y="1989081"/>
            <a:ext cx="4186313" cy="1200329"/>
          </a:xfrm>
          <a:prstGeom prst="rect">
            <a:avLst/>
          </a:prstGeom>
          <a:noFill/>
        </p:spPr>
        <p:txBody>
          <a:bodyPr wrap="square" rtlCol="0">
            <a:spAutoFit/>
          </a:bodyPr>
          <a:lstStyle/>
          <a:p>
            <a:r>
              <a:rPr lang="en-GB" sz="2400" dirty="0" smtClean="0"/>
              <a:t>Amanda Poole</a:t>
            </a:r>
          </a:p>
          <a:p>
            <a:r>
              <a:rPr lang="en-GB" sz="2400" dirty="0" smtClean="0"/>
              <a:t>Jenny Watson</a:t>
            </a:r>
          </a:p>
          <a:p>
            <a:r>
              <a:rPr lang="en-GB" sz="2400" dirty="0"/>
              <a:t>J</a:t>
            </a:r>
            <a:r>
              <a:rPr lang="en-GB" sz="2400" dirty="0" smtClean="0"/>
              <a:t>ackie Flaherty </a:t>
            </a:r>
            <a:endParaRPr lang="en-GB" sz="24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129" y="213040"/>
            <a:ext cx="1312233" cy="1389423"/>
          </a:xfrm>
          <a:prstGeom prst="rect">
            <a:avLst/>
          </a:prstGeom>
        </p:spPr>
      </p:pic>
      <p:pic>
        <p:nvPicPr>
          <p:cNvPr id="1026" name="Picture 2" descr="Image result for playing with protons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56922" y="213040"/>
            <a:ext cx="1625453" cy="162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2320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hysik.uibk.ac.at/hephy/Hess/fig3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376" y="1556792"/>
            <a:ext cx="3384531" cy="47590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11824" y="1556792"/>
            <a:ext cx="7055427" cy="954107"/>
          </a:xfrm>
          <a:prstGeom prst="rect">
            <a:avLst/>
          </a:prstGeom>
          <a:noFill/>
        </p:spPr>
        <p:txBody>
          <a:bodyPr wrap="square" rtlCol="0">
            <a:spAutoFit/>
          </a:bodyPr>
          <a:lstStyle/>
          <a:p>
            <a:r>
              <a:rPr lang="en-GB" sz="2800" dirty="0" smtClean="0"/>
              <a:t>Victor Hess, 1912 took charge-measuring equipment up in a hot air balloon. </a:t>
            </a:r>
            <a:endParaRPr lang="en-GB" sz="2800" dirty="0"/>
          </a:p>
        </p:txBody>
      </p:sp>
      <p:pic>
        <p:nvPicPr>
          <p:cNvPr id="4100" name="Picture 4" descr="https://cds.cern.ch/record/1471207/files/Gold_leaf_electroscope_image.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848" y="2852936"/>
            <a:ext cx="2728424" cy="355109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The Discovery of Cosmic </a:t>
            </a:r>
            <a:r>
              <a:rPr lang="en-GB" sz="4400" dirty="0">
                <a:solidFill>
                  <a:prstClr val="black"/>
                </a:solidFill>
              </a:rPr>
              <a:t>R</a:t>
            </a:r>
            <a:r>
              <a:rPr lang="en-GB" sz="4400" dirty="0" smtClean="0">
                <a:solidFill>
                  <a:prstClr val="black"/>
                </a:solidFill>
              </a:rPr>
              <a:t>adiation</a:t>
            </a:r>
            <a:endParaRPr lang="en-GB" sz="4400" dirty="0">
              <a:solidFill>
                <a:prstClr val="black"/>
              </a:solidFill>
            </a:endParaRPr>
          </a:p>
        </p:txBody>
      </p:sp>
      <p:sp>
        <p:nvSpPr>
          <p:cNvPr id="4" name="Oval 3"/>
          <p:cNvSpPr/>
          <p:nvPr/>
        </p:nvSpPr>
        <p:spPr>
          <a:xfrm>
            <a:off x="8832304" y="116632"/>
            <a:ext cx="3096344" cy="1467544"/>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smtClean="0">
                <a:ln>
                  <a:solidFill>
                    <a:srgbClr val="000000"/>
                  </a:solidFill>
                </a:ln>
                <a:solidFill>
                  <a:srgbClr val="000000"/>
                </a:solidFill>
              </a:rPr>
              <a:t>Early Detectors</a:t>
            </a:r>
            <a:endParaRPr lang="en-US" sz="2400" dirty="0">
              <a:ln>
                <a:solidFill>
                  <a:srgbClr val="000000"/>
                </a:solidFill>
              </a:ln>
              <a:solidFill>
                <a:srgbClr val="000000"/>
              </a:solidFill>
            </a:endParaRPr>
          </a:p>
        </p:txBody>
      </p:sp>
      <p:sp>
        <p:nvSpPr>
          <p:cNvPr id="5" name="Oval Callout 4"/>
          <p:cNvSpPr/>
          <p:nvPr/>
        </p:nvSpPr>
        <p:spPr>
          <a:xfrm>
            <a:off x="7680176" y="2564904"/>
            <a:ext cx="3312368" cy="1944216"/>
          </a:xfrm>
          <a:prstGeom prst="wedgeEllipseCallout">
            <a:avLst>
              <a:gd name="adj1" fmla="val -37204"/>
              <a:gd name="adj2" fmla="val 610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Does this strange radiation really get weaker at higher altitudes?</a:t>
            </a:r>
            <a:endParaRPr lang="en-US" dirty="0">
              <a:solidFill>
                <a:srgbClr val="000000"/>
              </a:solidFill>
            </a:endParaRPr>
          </a:p>
        </p:txBody>
      </p:sp>
      <p:sp>
        <p:nvSpPr>
          <p:cNvPr id="10" name="Oval Callout 9"/>
          <p:cNvSpPr/>
          <p:nvPr/>
        </p:nvSpPr>
        <p:spPr>
          <a:xfrm>
            <a:off x="8760296" y="4725144"/>
            <a:ext cx="2952328" cy="1656184"/>
          </a:xfrm>
          <a:prstGeom prst="wedgeEllipseCallout">
            <a:avLst>
              <a:gd name="adj1" fmla="val -37204"/>
              <a:gd name="adj2" fmla="val 610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What would happen to the electroscope if I could take it to higher altitudes?</a:t>
            </a:r>
            <a:endParaRPr lang="en-US" dirty="0">
              <a:solidFill>
                <a:srgbClr val="000000"/>
              </a:solidFill>
            </a:endParaRPr>
          </a:p>
        </p:txBody>
      </p:sp>
    </p:spTree>
    <p:extLst>
      <p:ext uri="{BB962C8B-B14F-4D97-AF65-F5344CB8AC3E}">
        <p14:creationId xmlns:p14="http://schemas.microsoft.com/office/powerpoint/2010/main" val="28515506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charles Wilson cloud chamb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575720" y="3068960"/>
            <a:ext cx="4176854" cy="296637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9376" y="2132856"/>
            <a:ext cx="11347162" cy="954107"/>
          </a:xfrm>
          <a:prstGeom prst="rect">
            <a:avLst/>
          </a:prstGeom>
          <a:noFill/>
        </p:spPr>
        <p:txBody>
          <a:bodyPr wrap="square" rtlCol="0">
            <a:spAutoFit/>
          </a:bodyPr>
          <a:lstStyle/>
          <a:p>
            <a:r>
              <a:rPr lang="en-GB" sz="2800" dirty="0" smtClean="0"/>
              <a:t>Charles Wilson, 1894 was inspired </a:t>
            </a:r>
            <a:r>
              <a:rPr lang="en-GB" sz="2800" dirty="0"/>
              <a:t>by sightings of the Brocken spectre </a:t>
            </a:r>
            <a:r>
              <a:rPr lang="en-GB" sz="2800" dirty="0" smtClean="0"/>
              <a:t>(large foggy shadows) seen while </a:t>
            </a:r>
            <a:r>
              <a:rPr lang="en-GB" sz="2800" dirty="0"/>
              <a:t>working on the summit of Ben </a:t>
            </a:r>
            <a:r>
              <a:rPr lang="en-GB" sz="2800" dirty="0" smtClean="0"/>
              <a:t>Nevis.</a:t>
            </a:r>
            <a:endParaRPr lang="en-GB" sz="2800" dirty="0"/>
          </a:p>
        </p:txBody>
      </p:sp>
      <p:pic>
        <p:nvPicPr>
          <p:cNvPr id="7172" name="Picture 4" descr="Image result for charles Wilson cloud chamb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8208" y="3068960"/>
            <a:ext cx="3757754" cy="296637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upload.wikimedia.org/wikipedia/commons/thumb/8/82/Brocken_Spectre_at_California_Place.jpg/1024px-Brocken_Spectre_at_California_Plac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368" y="3068960"/>
            <a:ext cx="2935253" cy="29352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Invention of the Cloud Chamber</a:t>
            </a:r>
            <a:endParaRPr lang="en-US" dirty="0"/>
          </a:p>
        </p:txBody>
      </p:sp>
      <p:sp>
        <p:nvSpPr>
          <p:cNvPr id="8" name="Oval 7"/>
          <p:cNvSpPr/>
          <p:nvPr/>
        </p:nvSpPr>
        <p:spPr>
          <a:xfrm>
            <a:off x="8472264" y="332656"/>
            <a:ext cx="3312368" cy="1656184"/>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smtClean="0">
                <a:solidFill>
                  <a:srgbClr val="000000"/>
                </a:solidFill>
              </a:rPr>
              <a:t>Early Detectors</a:t>
            </a:r>
            <a:endParaRPr lang="en-US" sz="2400" dirty="0">
              <a:solidFill>
                <a:srgbClr val="000000"/>
              </a:solidFill>
            </a:endParaRPr>
          </a:p>
        </p:txBody>
      </p:sp>
      <p:sp>
        <p:nvSpPr>
          <p:cNvPr id="4" name="Oval Callout 3"/>
          <p:cNvSpPr/>
          <p:nvPr/>
        </p:nvSpPr>
        <p:spPr>
          <a:xfrm>
            <a:off x="191344" y="5589240"/>
            <a:ext cx="3024336" cy="1080120"/>
          </a:xfrm>
          <a:prstGeom prst="wedgeEllipseCallout">
            <a:avLst>
              <a:gd name="adj1" fmla="val -45841"/>
              <a:gd name="adj2" fmla="val 6514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What is happening here?</a:t>
            </a:r>
            <a:endParaRPr lang="en-US" dirty="0">
              <a:solidFill>
                <a:srgbClr val="000000"/>
              </a:solidFill>
            </a:endParaRPr>
          </a:p>
        </p:txBody>
      </p:sp>
      <p:sp>
        <p:nvSpPr>
          <p:cNvPr id="9" name="Oval Callout 8"/>
          <p:cNvSpPr/>
          <p:nvPr/>
        </p:nvSpPr>
        <p:spPr>
          <a:xfrm>
            <a:off x="5807968" y="5517232"/>
            <a:ext cx="3024336" cy="1080120"/>
          </a:xfrm>
          <a:prstGeom prst="wedgeEllipseCallout">
            <a:avLst>
              <a:gd name="adj1" fmla="val -45841"/>
              <a:gd name="adj2" fmla="val 6514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How could I make use of this?</a:t>
            </a:r>
            <a:endParaRPr lang="en-US" dirty="0">
              <a:solidFill>
                <a:srgbClr val="000000"/>
              </a:solidFill>
            </a:endParaRPr>
          </a:p>
        </p:txBody>
      </p:sp>
    </p:spTree>
    <p:extLst>
      <p:ext uri="{BB962C8B-B14F-4D97-AF65-F5344CB8AC3E}">
        <p14:creationId xmlns:p14="http://schemas.microsoft.com/office/powerpoint/2010/main" val="33121330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Image result for beer gla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144" y="2492896"/>
            <a:ext cx="3381375" cy="338137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Image result for bubbles of be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376" y="1844824"/>
            <a:ext cx="5323273" cy="29925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95554" y="915447"/>
            <a:ext cx="5964382" cy="1200329"/>
          </a:xfrm>
          <a:prstGeom prst="rect">
            <a:avLst/>
          </a:prstGeom>
          <a:noFill/>
        </p:spPr>
        <p:txBody>
          <a:bodyPr wrap="square" rtlCol="0">
            <a:spAutoFit/>
          </a:bodyPr>
          <a:lstStyle/>
          <a:p>
            <a:pPr algn="ctr"/>
            <a:r>
              <a:rPr lang="en-GB" sz="3600" dirty="0" smtClean="0"/>
              <a:t>What has beer got to do with elementary particles?</a:t>
            </a:r>
            <a:endParaRPr lang="en-GB" sz="3600" dirty="0"/>
          </a:p>
        </p:txBody>
      </p:sp>
    </p:spTree>
    <p:extLst>
      <p:ext uri="{BB962C8B-B14F-4D97-AF65-F5344CB8AC3E}">
        <p14:creationId xmlns:p14="http://schemas.microsoft.com/office/powerpoint/2010/main" val="19899929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5121" name="Picture 464921" descr="Image result for bubble chamb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8100" y="966354"/>
            <a:ext cx="4156364" cy="551965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15811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5" name="Picture 4" descr="Image result for bubble chamber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5800" y="1556792"/>
            <a:ext cx="2880320" cy="3384376"/>
          </a:xfrm>
          <a:prstGeom prst="rect">
            <a:avLst/>
          </a:prstGeom>
          <a:noFill/>
          <a:ln>
            <a:noFill/>
          </a:ln>
        </p:spPr>
      </p:pic>
      <p:pic>
        <p:nvPicPr>
          <p:cNvPr id="5125" name="Picture 5" descr="Image result for Glaser bubble chamb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1384" y="3356992"/>
            <a:ext cx="3144883" cy="31448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19336" y="1484784"/>
            <a:ext cx="4291445" cy="1815882"/>
          </a:xfrm>
          <a:prstGeom prst="rect">
            <a:avLst/>
          </a:prstGeom>
          <a:noFill/>
        </p:spPr>
        <p:txBody>
          <a:bodyPr wrap="square" rtlCol="0">
            <a:spAutoFit/>
          </a:bodyPr>
          <a:lstStyle/>
          <a:p>
            <a:r>
              <a:rPr lang="en-GB" sz="2800" dirty="0" smtClean="0"/>
              <a:t>Donald Glaser, 1952 used beer in some of his early bubble chamber prototypes.</a:t>
            </a:r>
            <a:endParaRPr lang="en-GB" sz="2800" dirty="0"/>
          </a:p>
        </p:txBody>
      </p:sp>
      <p:sp>
        <p:nvSpPr>
          <p:cNvPr id="4" name="Title 3"/>
          <p:cNvSpPr>
            <a:spLocks noGrp="1"/>
          </p:cNvSpPr>
          <p:nvPr>
            <p:ph type="title"/>
          </p:nvPr>
        </p:nvSpPr>
        <p:spPr>
          <a:xfrm>
            <a:off x="407368" y="116632"/>
            <a:ext cx="10515600" cy="1325563"/>
          </a:xfrm>
        </p:spPr>
        <p:txBody>
          <a:bodyPr/>
          <a:lstStyle/>
          <a:p>
            <a:r>
              <a:rPr lang="en-US" dirty="0" smtClean="0"/>
              <a:t>Invention of the Bubble </a:t>
            </a:r>
            <a:r>
              <a:rPr lang="en-US" dirty="0"/>
              <a:t>C</a:t>
            </a:r>
            <a:r>
              <a:rPr lang="en-US" dirty="0" smtClean="0"/>
              <a:t>hamber</a:t>
            </a:r>
            <a:endParaRPr lang="en-US" dirty="0"/>
          </a:p>
        </p:txBody>
      </p:sp>
      <p:sp>
        <p:nvSpPr>
          <p:cNvPr id="6" name="Oval Callout 5"/>
          <p:cNvSpPr/>
          <p:nvPr/>
        </p:nvSpPr>
        <p:spPr>
          <a:xfrm>
            <a:off x="4007768" y="5229200"/>
            <a:ext cx="3312368" cy="1368152"/>
          </a:xfrm>
          <a:prstGeom prst="wedgeEllipseCallout">
            <a:avLst>
              <a:gd name="adj1" fmla="val -32896"/>
              <a:gd name="adj2" fmla="val 6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How do superheated liquids behave?</a:t>
            </a:r>
            <a:endParaRPr lang="en-US" dirty="0">
              <a:solidFill>
                <a:srgbClr val="000000"/>
              </a:solidFill>
            </a:endParaRPr>
          </a:p>
        </p:txBody>
      </p:sp>
      <p:sp>
        <p:nvSpPr>
          <p:cNvPr id="10" name="Oval Callout 9"/>
          <p:cNvSpPr/>
          <p:nvPr/>
        </p:nvSpPr>
        <p:spPr>
          <a:xfrm>
            <a:off x="8472264" y="188640"/>
            <a:ext cx="3168352" cy="1152128"/>
          </a:xfrm>
          <a:prstGeom prst="wedgeEllipseCallout">
            <a:avLst>
              <a:gd name="adj1" fmla="val -45841"/>
              <a:gd name="adj2" fmla="val 6514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How could this be useful when learning about elementary particles?</a:t>
            </a:r>
            <a:endParaRPr lang="en-US" dirty="0">
              <a:solidFill>
                <a:srgbClr val="000000"/>
              </a:solidFill>
            </a:endParaRPr>
          </a:p>
        </p:txBody>
      </p:sp>
      <p:sp>
        <p:nvSpPr>
          <p:cNvPr id="11" name="Oval 10"/>
          <p:cNvSpPr/>
          <p:nvPr/>
        </p:nvSpPr>
        <p:spPr>
          <a:xfrm>
            <a:off x="8760296" y="5085184"/>
            <a:ext cx="3312368" cy="1656184"/>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smtClean="0">
                <a:solidFill>
                  <a:srgbClr val="000000"/>
                </a:solidFill>
              </a:rPr>
              <a:t>Early Detectors</a:t>
            </a:r>
            <a:endParaRPr lang="en-US" sz="2400" dirty="0">
              <a:solidFill>
                <a:srgbClr val="000000"/>
              </a:solidFill>
            </a:endParaRPr>
          </a:p>
        </p:txBody>
      </p:sp>
    </p:spTree>
    <p:extLst>
      <p:ext uri="{BB962C8B-B14F-4D97-AF65-F5344CB8AC3E}">
        <p14:creationId xmlns:p14="http://schemas.microsoft.com/office/powerpoint/2010/main" val="35098881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daviddarling.info/images/positron_Anders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0821" y="1628800"/>
            <a:ext cx="4521179" cy="4968552"/>
          </a:xfrm>
          <a:prstGeom prst="rect">
            <a:avLst/>
          </a:prstGeom>
          <a:noFill/>
        </p:spPr>
      </p:pic>
      <p:sp>
        <p:nvSpPr>
          <p:cNvPr id="3" name="TextBox 2"/>
          <p:cNvSpPr txBox="1"/>
          <p:nvPr/>
        </p:nvSpPr>
        <p:spPr>
          <a:xfrm>
            <a:off x="407368" y="2276872"/>
            <a:ext cx="6552728" cy="1384995"/>
          </a:xfrm>
          <a:prstGeom prst="rect">
            <a:avLst/>
          </a:prstGeom>
          <a:noFill/>
        </p:spPr>
        <p:txBody>
          <a:bodyPr wrap="square" rtlCol="0">
            <a:spAutoFit/>
          </a:bodyPr>
          <a:lstStyle/>
          <a:p>
            <a:r>
              <a:rPr lang="en-GB" sz="2800" dirty="0"/>
              <a:t>Dmitri </a:t>
            </a:r>
            <a:r>
              <a:rPr lang="en-GB" sz="2800" dirty="0" err="1" smtClean="0"/>
              <a:t>Skobeltsyn</a:t>
            </a:r>
            <a:r>
              <a:rPr lang="en-GB" sz="2800" dirty="0" smtClean="0"/>
              <a:t>, 1929, observed electron-like particles which curved the ‘wrong ‘ way in </a:t>
            </a:r>
            <a:r>
              <a:rPr lang="en-GB" sz="2800" dirty="0"/>
              <a:t>a magnetic field. </a:t>
            </a:r>
          </a:p>
        </p:txBody>
      </p:sp>
      <p:sp>
        <p:nvSpPr>
          <p:cNvPr id="4" name="Oval Callout 3"/>
          <p:cNvSpPr/>
          <p:nvPr/>
        </p:nvSpPr>
        <p:spPr>
          <a:xfrm>
            <a:off x="2999656" y="3645024"/>
            <a:ext cx="3024336" cy="1080120"/>
          </a:xfrm>
          <a:prstGeom prst="wedgeEllipseCallout">
            <a:avLst>
              <a:gd name="adj1" fmla="val -45841"/>
              <a:gd name="adj2" fmla="val 6514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What is going on here?</a:t>
            </a:r>
            <a:endParaRPr lang="en-US" dirty="0">
              <a:solidFill>
                <a:srgbClr val="000000"/>
              </a:solidFill>
            </a:endParaRPr>
          </a:p>
        </p:txBody>
      </p:sp>
      <p:sp>
        <p:nvSpPr>
          <p:cNvPr id="5" name="Oval Callout 4"/>
          <p:cNvSpPr/>
          <p:nvPr/>
        </p:nvSpPr>
        <p:spPr>
          <a:xfrm>
            <a:off x="4655840" y="5085184"/>
            <a:ext cx="3024336" cy="1080120"/>
          </a:xfrm>
          <a:prstGeom prst="wedgeEllipseCallout">
            <a:avLst>
              <a:gd name="adj1" fmla="val -45841"/>
              <a:gd name="adj2" fmla="val 6514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Why is this happening?</a:t>
            </a:r>
            <a:endParaRPr lang="en-US" dirty="0">
              <a:solidFill>
                <a:srgbClr val="000000"/>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1544" y="188640"/>
            <a:ext cx="2982450" cy="2135531"/>
          </a:xfrm>
          <a:prstGeom prst="rect">
            <a:avLst/>
          </a:prstGeom>
        </p:spPr>
      </p:pic>
      <p:sp>
        <p:nvSpPr>
          <p:cNvPr id="7" name="Oval 6"/>
          <p:cNvSpPr/>
          <p:nvPr/>
        </p:nvSpPr>
        <p:spPr>
          <a:xfrm>
            <a:off x="8544272" y="188640"/>
            <a:ext cx="3024336" cy="1262625"/>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600" dirty="0" smtClean="0">
                <a:solidFill>
                  <a:srgbClr val="000000"/>
                </a:solidFill>
              </a:rPr>
              <a:t>Discovery</a:t>
            </a:r>
            <a:endParaRPr lang="en-US" sz="3600" dirty="0">
              <a:solidFill>
                <a:srgbClr val="000000"/>
              </a:solidFill>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376" y="3717032"/>
            <a:ext cx="2146593" cy="2991767"/>
          </a:xfrm>
          <a:prstGeom prst="rect">
            <a:avLst/>
          </a:prstGeom>
        </p:spPr>
      </p:pic>
    </p:spTree>
    <p:extLst>
      <p:ext uri="{BB962C8B-B14F-4D97-AF65-F5344CB8AC3E}">
        <p14:creationId xmlns:p14="http://schemas.microsoft.com/office/powerpoint/2010/main" val="41041491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355" y="1197480"/>
            <a:ext cx="5354629" cy="5040560"/>
          </a:xfrm>
          <a:prstGeom prst="rect">
            <a:avLst/>
          </a:prstGeom>
          <a:noFill/>
          <a:ln w="9525">
            <a:noFill/>
            <a:miter lim="800000"/>
            <a:headEnd/>
            <a:tailEnd/>
          </a:ln>
        </p:spPr>
      </p:pic>
      <p:sp>
        <p:nvSpPr>
          <p:cNvPr id="3" name="Rectangle 2"/>
          <p:cNvSpPr/>
          <p:nvPr/>
        </p:nvSpPr>
        <p:spPr>
          <a:xfrm>
            <a:off x="446920" y="428397"/>
            <a:ext cx="8084714" cy="646331"/>
          </a:xfrm>
          <a:prstGeom prst="rect">
            <a:avLst/>
          </a:prstGeom>
        </p:spPr>
        <p:txBody>
          <a:bodyPr wrap="none">
            <a:spAutoFit/>
          </a:bodyPr>
          <a:lstStyle/>
          <a:p>
            <a:r>
              <a:rPr lang="en-GB" sz="3600" dirty="0"/>
              <a:t>How do we identify elementary particles? </a:t>
            </a:r>
          </a:p>
        </p:txBody>
      </p:sp>
      <p:sp>
        <p:nvSpPr>
          <p:cNvPr id="5" name="Rectangle 4"/>
          <p:cNvSpPr/>
          <p:nvPr/>
        </p:nvSpPr>
        <p:spPr>
          <a:xfrm>
            <a:off x="6619010" y="1326698"/>
            <a:ext cx="5299364" cy="3416320"/>
          </a:xfrm>
          <a:prstGeom prst="rect">
            <a:avLst/>
          </a:prstGeom>
        </p:spPr>
        <p:txBody>
          <a:bodyPr wrap="square">
            <a:spAutoFit/>
          </a:bodyPr>
          <a:lstStyle/>
          <a:p>
            <a:r>
              <a:rPr lang="en-GB" sz="3600" dirty="0" smtClean="0"/>
              <a:t>By their:</a:t>
            </a:r>
          </a:p>
          <a:p>
            <a:pPr marL="571500" indent="-571500">
              <a:buFont typeface="Arial" panose="020B0604020202020204" pitchFamily="34" charset="0"/>
              <a:buChar char="•"/>
            </a:pPr>
            <a:r>
              <a:rPr lang="en-GB" sz="3600" dirty="0" smtClean="0"/>
              <a:t>charge</a:t>
            </a:r>
          </a:p>
          <a:p>
            <a:pPr marL="571500" indent="-571500">
              <a:buFont typeface="Arial" panose="020B0604020202020204" pitchFamily="34" charset="0"/>
              <a:buChar char="•"/>
            </a:pPr>
            <a:r>
              <a:rPr lang="en-GB" sz="3600" dirty="0" smtClean="0"/>
              <a:t>mass</a:t>
            </a:r>
          </a:p>
          <a:p>
            <a:pPr marL="571500" indent="-571500">
              <a:buFont typeface="Arial" panose="020B0604020202020204" pitchFamily="34" charset="0"/>
              <a:buChar char="•"/>
            </a:pPr>
            <a:r>
              <a:rPr lang="en-GB" sz="3600" dirty="0" smtClean="0"/>
              <a:t>lifetime</a:t>
            </a:r>
          </a:p>
          <a:p>
            <a:pPr marL="571500" indent="-571500">
              <a:buFont typeface="Arial" panose="020B0604020202020204" pitchFamily="34" charset="0"/>
              <a:buChar char="•"/>
            </a:pPr>
            <a:r>
              <a:rPr lang="en-GB" sz="3600" dirty="0" smtClean="0"/>
              <a:t>decay modes </a:t>
            </a:r>
            <a:br>
              <a:rPr lang="en-GB" sz="3600" dirty="0" smtClean="0"/>
            </a:br>
            <a:r>
              <a:rPr lang="en-GB" sz="3600" dirty="0" smtClean="0"/>
              <a:t>(what they change into)</a:t>
            </a:r>
            <a:endParaRPr lang="en-GB" sz="3600" dirty="0"/>
          </a:p>
        </p:txBody>
      </p:sp>
      <p:sp>
        <p:nvSpPr>
          <p:cNvPr id="6" name="TextBox 5"/>
          <p:cNvSpPr txBox="1"/>
          <p:nvPr/>
        </p:nvSpPr>
        <p:spPr>
          <a:xfrm>
            <a:off x="10230416" y="6581001"/>
            <a:ext cx="1961584" cy="276999"/>
          </a:xfrm>
          <a:prstGeom prst="rect">
            <a:avLst/>
          </a:prstGeom>
          <a:noFill/>
        </p:spPr>
        <p:txBody>
          <a:bodyPr wrap="square" rtlCol="0">
            <a:spAutoFit/>
          </a:bodyPr>
          <a:lstStyle/>
          <a:p>
            <a:r>
              <a:rPr lang="en-GB" sz="1200" dirty="0" smtClean="0">
                <a:solidFill>
                  <a:srgbClr val="FF0000"/>
                </a:solidFill>
              </a:rPr>
              <a:t>Magnetic simulation</a:t>
            </a:r>
            <a:endParaRPr lang="en-GB" sz="1200" dirty="0">
              <a:solidFill>
                <a:srgbClr val="FF0000"/>
              </a:solidFill>
            </a:endParaRPr>
          </a:p>
        </p:txBody>
      </p:sp>
    </p:spTree>
    <p:extLst>
      <p:ext uri="{BB962C8B-B14F-4D97-AF65-F5344CB8AC3E}">
        <p14:creationId xmlns:p14="http://schemas.microsoft.com/office/powerpoint/2010/main" val="24386461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6622" y="467198"/>
            <a:ext cx="10754387" cy="769441"/>
          </a:xfrm>
          <a:prstGeom prst="rect">
            <a:avLst/>
          </a:prstGeom>
        </p:spPr>
        <p:txBody>
          <a:bodyPr wrap="square">
            <a:spAutoFit/>
          </a:bodyPr>
          <a:lstStyle/>
          <a:p>
            <a:pPr lvl="0"/>
            <a:r>
              <a:rPr lang="en-GB" sz="4400" dirty="0" smtClean="0">
                <a:solidFill>
                  <a:prstClr val="black"/>
                </a:solidFill>
              </a:rPr>
              <a:t>Particle Accelerators</a:t>
            </a:r>
            <a:endParaRPr lang="en-GB" sz="4400" dirty="0">
              <a:solidFill>
                <a:prstClr val="black"/>
              </a:solidFill>
            </a:endParaRPr>
          </a:p>
        </p:txBody>
      </p:sp>
      <p:pic>
        <p:nvPicPr>
          <p:cNvPr id="1026" name="Picture 2" descr="Image result for CRT Tv phys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1328" y="3714280"/>
            <a:ext cx="4980422" cy="29171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0298" y="1934073"/>
            <a:ext cx="2650350" cy="19877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85284" y="3163075"/>
            <a:ext cx="1279410" cy="523220"/>
          </a:xfrm>
          <a:prstGeom prst="rect">
            <a:avLst/>
          </a:prstGeom>
          <a:noFill/>
        </p:spPr>
        <p:txBody>
          <a:bodyPr wrap="square" rtlCol="0">
            <a:spAutoFit/>
          </a:bodyPr>
          <a:lstStyle/>
          <a:p>
            <a:r>
              <a:rPr lang="en-GB" sz="2400" dirty="0" smtClean="0"/>
              <a:t>CRT TVs</a:t>
            </a:r>
            <a:r>
              <a:rPr lang="en-GB" sz="2800" dirty="0" smtClean="0"/>
              <a:t> </a:t>
            </a:r>
            <a:endParaRPr lang="en-GB" sz="2800" dirty="0"/>
          </a:p>
        </p:txBody>
      </p:sp>
      <p:sp>
        <p:nvSpPr>
          <p:cNvPr id="8" name="TextBox 7"/>
          <p:cNvSpPr txBox="1"/>
          <p:nvPr/>
        </p:nvSpPr>
        <p:spPr>
          <a:xfrm>
            <a:off x="473753" y="1187947"/>
            <a:ext cx="2402115" cy="461665"/>
          </a:xfrm>
          <a:prstGeom prst="rect">
            <a:avLst/>
          </a:prstGeom>
          <a:noFill/>
        </p:spPr>
        <p:txBody>
          <a:bodyPr wrap="square" rtlCol="0">
            <a:spAutoFit/>
          </a:bodyPr>
          <a:lstStyle/>
          <a:p>
            <a:r>
              <a:rPr lang="en-GB" sz="2400" dirty="0" smtClean="0"/>
              <a:t>Van de </a:t>
            </a:r>
            <a:r>
              <a:rPr lang="en-GB" sz="2400" dirty="0" err="1" smtClean="0"/>
              <a:t>Graaffs</a:t>
            </a:r>
            <a:endParaRPr lang="en-GB" sz="2800" dirty="0"/>
          </a:p>
        </p:txBody>
      </p:sp>
      <p:pic>
        <p:nvPicPr>
          <p:cNvPr id="1030" name="Picture 6"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048" y="1713252"/>
            <a:ext cx="2781526" cy="309695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66660" y="355431"/>
            <a:ext cx="3350690" cy="445641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8466660" y="4942031"/>
            <a:ext cx="3350690" cy="461665"/>
          </a:xfrm>
          <a:prstGeom prst="rect">
            <a:avLst/>
          </a:prstGeom>
          <a:noFill/>
        </p:spPr>
        <p:txBody>
          <a:bodyPr wrap="square" rtlCol="0">
            <a:spAutoFit/>
          </a:bodyPr>
          <a:lstStyle/>
          <a:p>
            <a:r>
              <a:rPr lang="en-GB" sz="2400" dirty="0" smtClean="0"/>
              <a:t>Electron microscopes</a:t>
            </a:r>
            <a:endParaRPr lang="en-GB" sz="2800" dirty="0"/>
          </a:p>
        </p:txBody>
      </p:sp>
      <p:sp>
        <p:nvSpPr>
          <p:cNvPr id="10" name="TextBox 9"/>
          <p:cNvSpPr txBox="1"/>
          <p:nvPr/>
        </p:nvSpPr>
        <p:spPr>
          <a:xfrm>
            <a:off x="10230416" y="6581001"/>
            <a:ext cx="1961584" cy="276999"/>
          </a:xfrm>
          <a:prstGeom prst="rect">
            <a:avLst/>
          </a:prstGeom>
          <a:noFill/>
        </p:spPr>
        <p:txBody>
          <a:bodyPr wrap="square" rtlCol="0">
            <a:spAutoFit/>
          </a:bodyPr>
          <a:lstStyle/>
          <a:p>
            <a:r>
              <a:rPr lang="en-GB" sz="1200" dirty="0" smtClean="0">
                <a:solidFill>
                  <a:srgbClr val="FF0000"/>
                </a:solidFill>
              </a:rPr>
              <a:t>Balloon &amp; ES demo</a:t>
            </a:r>
            <a:endParaRPr lang="en-GB" sz="1200" dirty="0">
              <a:solidFill>
                <a:srgbClr val="FF0000"/>
              </a:solidFill>
            </a:endParaRPr>
          </a:p>
        </p:txBody>
      </p:sp>
    </p:spTree>
    <p:extLst>
      <p:ext uri="{BB962C8B-B14F-4D97-AF65-F5344CB8AC3E}">
        <p14:creationId xmlns:p14="http://schemas.microsoft.com/office/powerpoint/2010/main" val="1776904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2110</TotalTime>
  <Words>1035</Words>
  <Application>Microsoft Macintosh PowerPoint</Application>
  <PresentationFormat>Custom</PresentationFormat>
  <Paragraphs>151</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Accelerators and Detectors  – Working Scientifically</vt:lpstr>
      <vt:lpstr>PowerPoint Presentation</vt:lpstr>
      <vt:lpstr>PowerPoint Presentation</vt:lpstr>
      <vt:lpstr>Invention of the Cloud Chamber</vt:lpstr>
      <vt:lpstr>PowerPoint Presentation</vt:lpstr>
      <vt:lpstr>Invention of the Bubble Chamber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Accelerators and Detectors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Physics</dc:title>
  <dc:creator>Jacqueline</dc:creator>
  <cp:lastModifiedBy>Amanda Poole</cp:lastModifiedBy>
  <cp:revision>62</cp:revision>
  <dcterms:created xsi:type="dcterms:W3CDTF">2017-05-25T19:09:18Z</dcterms:created>
  <dcterms:modified xsi:type="dcterms:W3CDTF">2017-08-23T06:59:22Z</dcterms:modified>
</cp:coreProperties>
</file>