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as Felsberger" initials="LF" lastIdx="13" clrIdx="0">
    <p:extLst>
      <p:ext uri="{19B8F6BF-5375-455C-9EA6-DF929625EA0E}">
        <p15:presenceInfo xmlns:p15="http://schemas.microsoft.com/office/powerpoint/2012/main" userId="S-1-5-21-1526224874-1540688658-1361462980-58937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85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F75CE-BEC8-4017-A828-225BBA65FFB0}" type="datetimeFigureOut">
              <a:rPr lang="en-GB" smtClean="0"/>
              <a:t>30/05/2018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DF6A6-9F9B-4D54-97B6-3A6FD91CEED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80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DF6A6-9F9B-4D54-97B6-3A6FD91CEED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088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 dirty="0"/>
              <a:t>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E63F4-0952-45E6-8B84-AB2D001A1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Design for Reliability of the FGClite</a:t>
            </a:r>
            <a:endParaRPr lang="en-US" sz="3600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E2238F3D-E17B-4A49-8C33-71BDBDE4F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746831"/>
            <a:ext cx="9180639" cy="2717593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6C5D43-E43A-4418-A61B-6EC1FCCEAB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19C9BD-F8F6-4F17-8F79-BC4F4330B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3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Improvements -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Ensuring consistency in the course of the project </a:t>
            </a:r>
            <a:r>
              <a:rPr lang="en-GB" sz="2800" dirty="0">
                <a:sym typeface="Wingdings" panose="05000000000000000000" pitchFamily="2" charset="2"/>
              </a:rPr>
              <a:t> establish reliability specifications</a:t>
            </a:r>
          </a:p>
          <a:p>
            <a:r>
              <a:rPr lang="en-GB" sz="2800" dirty="0">
                <a:sym typeface="Wingdings" panose="05000000000000000000" pitchFamily="2" charset="2"/>
              </a:rPr>
              <a:t>Example outline: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/>
              <a:t>Nomenclature and units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/>
              <a:t>Definition of the system under investigation 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/>
              <a:t>Environment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/>
              <a:t>Reliability goals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/>
              <a:t>Way of calculating and proofing the reliability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0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25" y="233492"/>
            <a:ext cx="8629170" cy="940443"/>
          </a:xfrm>
        </p:spPr>
        <p:txBody>
          <a:bodyPr>
            <a:noAutofit/>
          </a:bodyPr>
          <a:lstStyle/>
          <a:p>
            <a:r>
              <a:rPr lang="en-GB" sz="3600" dirty="0"/>
              <a:t>Improvements – Requirements/Analysis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5030"/>
            <a:ext cx="8226854" cy="1751958"/>
          </a:xfrm>
        </p:spPr>
        <p:txBody>
          <a:bodyPr>
            <a:normAutofit/>
          </a:bodyPr>
          <a:lstStyle/>
          <a:p>
            <a:r>
              <a:rPr lang="en-GB" sz="2400" dirty="0"/>
              <a:t>Calculation of reliability parameters based on different assumption during project</a:t>
            </a:r>
          </a:p>
          <a:p>
            <a:pPr lvl="1">
              <a:buFont typeface="+mj-lt"/>
              <a:buAutoNum type="arabicPeriod"/>
            </a:pPr>
            <a:r>
              <a:rPr lang="en-GB" sz="2200" dirty="0"/>
              <a:t>Powered time (24h, 365 days per year)</a:t>
            </a:r>
          </a:p>
          <a:p>
            <a:pPr lvl="1">
              <a:buFont typeface="+mj-lt"/>
              <a:buAutoNum type="arabicPeriod"/>
            </a:pPr>
            <a:r>
              <a:rPr lang="en-GB" sz="2200" dirty="0"/>
              <a:t>Operational time (20h per day, only days with beam)</a:t>
            </a:r>
          </a:p>
          <a:p>
            <a:pPr marL="36576" indent="0">
              <a:buNone/>
            </a:pP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8619" y="2904787"/>
            <a:ext cx="404180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Failure causes of electronics are mostly dependent on powering and temperature not on switching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FGClite doesn’t have a standby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Failures occur in times without beam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155" y="3076918"/>
            <a:ext cx="4594845" cy="2501689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51F1EF34-746E-492F-86BB-BE351808A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170" y="1173935"/>
            <a:ext cx="7698499" cy="41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4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Improvements -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No testing for electrical reliability has been done</a:t>
            </a:r>
          </a:p>
          <a:p>
            <a:r>
              <a:rPr lang="en-GB" sz="2800" dirty="0"/>
              <a:t>Re-use of prototype infrastructure and boards for long run reliability tests before production</a:t>
            </a:r>
          </a:p>
          <a:p>
            <a:r>
              <a:rPr lang="en-GB" sz="2800" dirty="0"/>
              <a:t>Testing on subsystem levels</a:t>
            </a:r>
          </a:p>
          <a:p>
            <a:r>
              <a:rPr lang="en-GB" sz="2800" dirty="0"/>
              <a:t>Highly accelerated testing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7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785" y="-9518"/>
            <a:ext cx="8814961" cy="940443"/>
          </a:xfrm>
        </p:spPr>
        <p:txBody>
          <a:bodyPr>
            <a:noAutofit/>
          </a:bodyPr>
          <a:lstStyle/>
          <a:p>
            <a:r>
              <a:rPr lang="en-GB" sz="3400" dirty="0"/>
              <a:t>Improvements – Feedback </a:t>
            </a:r>
            <a:r>
              <a:rPr lang="en-GB" sz="3400"/>
              <a:t>from Operations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98" y="927075"/>
            <a:ext cx="8226854" cy="5033458"/>
          </a:xfrm>
        </p:spPr>
        <p:txBody>
          <a:bodyPr>
            <a:normAutofit fontScale="92500" lnSpcReduction="10000"/>
          </a:bodyPr>
          <a:lstStyle/>
          <a:p>
            <a:r>
              <a:rPr lang="en-GB" sz="2600" dirty="0"/>
              <a:t>Failure Reporting, Analysis and Corrective Action System (FRACAS)</a:t>
            </a:r>
          </a:p>
          <a:p>
            <a:pPr lvl="1"/>
            <a:r>
              <a:rPr lang="en-GB" sz="2500" dirty="0"/>
              <a:t>Must be easy to handle and maintain</a:t>
            </a:r>
          </a:p>
          <a:p>
            <a:pPr lvl="1"/>
            <a:r>
              <a:rPr lang="en-GB" sz="2500" dirty="0"/>
              <a:t>Data already available but spread throughout multiple databases and not always precise</a:t>
            </a:r>
          </a:p>
          <a:p>
            <a:pPr lvl="1"/>
            <a:r>
              <a:rPr lang="en-GB" sz="2500" dirty="0"/>
              <a:t>Example of input into database: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Date and Time of Event: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Device (HCR code):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Failure message: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Classification: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Failure cause: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Repaired parts: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200" dirty="0"/>
              <a:t>Links to other events</a:t>
            </a:r>
            <a:r>
              <a:rPr lang="en-GB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Analyse data to prevent failures in future projects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07961" y="4483299"/>
            <a:ext cx="3360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complete when analysed and repaired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7961" y="3485229"/>
            <a:ext cx="3928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To complete by reporter of failure</a:t>
            </a:r>
          </a:p>
        </p:txBody>
      </p:sp>
      <p:sp>
        <p:nvSpPr>
          <p:cNvPr id="11" name="Right Bracket 10"/>
          <p:cNvSpPr/>
          <p:nvPr/>
        </p:nvSpPr>
        <p:spPr>
          <a:xfrm>
            <a:off x="4372665" y="3185175"/>
            <a:ext cx="107575" cy="998924"/>
          </a:xfrm>
          <a:prstGeom prst="righ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ket 11"/>
          <p:cNvSpPr/>
          <p:nvPr/>
        </p:nvSpPr>
        <p:spPr>
          <a:xfrm>
            <a:off x="4371292" y="4184099"/>
            <a:ext cx="108948" cy="1306286"/>
          </a:xfrm>
          <a:prstGeom prst="righ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5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Improved Design for Reliability of the FGClite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" r="2777"/>
          <a:stretch/>
        </p:blipFill>
        <p:spPr>
          <a:xfrm>
            <a:off x="122944" y="1591995"/>
            <a:ext cx="8917163" cy="36177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69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972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9D0897-DFE9-4650-861D-21547D424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023" y="1174881"/>
            <a:ext cx="8226854" cy="940443"/>
          </a:xfrm>
        </p:spPr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Reliability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EFCB2A-A1DE-413B-BCE8-A6407BAC9A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35044F-FF5E-4015-87E9-5D7A6D54A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0EEC9BC-F6D8-428D-9920-3932E0C8CDC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Jochen Schwenk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79E3D49-FC9F-4894-8B38-13D5E4A93241}"/>
              </a:ext>
            </a:extLst>
          </p:cNvPr>
          <p:cNvSpPr txBox="1"/>
          <p:nvPr/>
        </p:nvSpPr>
        <p:spPr>
          <a:xfrm>
            <a:off x="333023" y="2297897"/>
            <a:ext cx="5672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+mj-lt"/>
              </a:rPr>
              <a:t>On </a:t>
            </a:r>
            <a:r>
              <a:rPr lang="en-GB" sz="3200" dirty="0">
                <a:latin typeface="+mj-lt"/>
              </a:rPr>
              <a:t>the</a:t>
            </a:r>
            <a:r>
              <a:rPr lang="de-DE" sz="3200" dirty="0">
                <a:latin typeface="+mj-lt"/>
              </a:rPr>
              <a:t> example of the FGClite</a:t>
            </a:r>
          </a:p>
        </p:txBody>
      </p:sp>
    </p:spTree>
    <p:extLst>
      <p:ext uri="{BB962C8B-B14F-4D97-AF65-F5344CB8AC3E}">
        <p14:creationId xmlns:p14="http://schemas.microsoft.com/office/powerpoint/2010/main" val="387041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62126-7907-4A50-8084-3FDC68599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085000-A8C6-45FB-9A7E-486EC21C3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Current status of the FGClite‘s </a:t>
            </a:r>
            <a:r>
              <a:rPr lang="en-US" dirty="0"/>
              <a:t>reliability</a:t>
            </a:r>
          </a:p>
          <a:p>
            <a:r>
              <a:rPr lang="en-US" dirty="0"/>
              <a:t>Design for Reliability</a:t>
            </a:r>
          </a:p>
          <a:p>
            <a:pPr lvl="1"/>
            <a:r>
              <a:rPr lang="en-US" dirty="0"/>
              <a:t>Theory</a:t>
            </a:r>
          </a:p>
          <a:p>
            <a:pPr lvl="1"/>
            <a:r>
              <a:rPr lang="en-US" dirty="0"/>
              <a:t>Process of the FGClite</a:t>
            </a:r>
          </a:p>
          <a:p>
            <a:pPr lvl="1"/>
            <a:r>
              <a:rPr lang="en-US" dirty="0"/>
              <a:t>Possible improvements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F5E7B7-C8A7-46C5-8EF2-988F55FA4B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9C4AFB-784D-4E76-AADA-2458DCEDC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07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C591D-EB0F-45EA-80BE-69FE4343A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err="1"/>
              <a:t>FGClite</a:t>
            </a:r>
            <a:r>
              <a:rPr lang="de-DE" sz="3600" dirty="0"/>
              <a:t> in </a:t>
            </a:r>
            <a:r>
              <a:rPr lang="de-DE" sz="3600" dirty="0" err="1"/>
              <a:t>the</a:t>
            </a:r>
            <a:r>
              <a:rPr lang="de-DE" sz="3600" dirty="0"/>
              <a:t> LHC</a:t>
            </a:r>
            <a:endParaRPr lang="en-US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787B92-8814-47BE-B05D-EAC313BE1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/>
              <a:t>Radiation tolerant controller for LHC power converters</a:t>
            </a:r>
          </a:p>
          <a:p>
            <a:r>
              <a:rPr lang="de-DE" sz="2800" dirty="0"/>
              <a:t>754 devices </a:t>
            </a:r>
            <a:r>
              <a:rPr lang="en-GB" sz="2800" dirty="0"/>
              <a:t>installed</a:t>
            </a:r>
            <a:r>
              <a:rPr lang="de-DE" sz="2800" dirty="0"/>
              <a:t> since YETS2016</a:t>
            </a:r>
          </a:p>
          <a:p>
            <a:r>
              <a:rPr lang="de-DE" sz="2800" dirty="0"/>
              <a:t>300 more to be installed during LS2</a:t>
            </a:r>
          </a:p>
          <a:p>
            <a:r>
              <a:rPr lang="de-DE" sz="2800" dirty="0"/>
              <a:t>8 failures since deployment </a:t>
            </a:r>
          </a:p>
          <a:p>
            <a:pPr lvl="1"/>
            <a:r>
              <a:rPr lang="de-DE" sz="2400" dirty="0"/>
              <a:t>6 in LHC, only 1 affected operations</a:t>
            </a:r>
          </a:p>
          <a:p>
            <a:pPr lvl="1"/>
            <a:r>
              <a:rPr lang="de-DE" sz="2400" dirty="0"/>
              <a:t>2 in A7</a:t>
            </a:r>
          </a:p>
          <a:p>
            <a:r>
              <a:rPr lang="en-US" sz="2800" dirty="0"/>
              <a:t>6 failures on analogue board </a:t>
            </a:r>
            <a:r>
              <a:rPr lang="en-US" sz="2800" dirty="0">
                <a:sym typeface="Wingdings" panose="05000000000000000000" pitchFamily="2" charset="2"/>
              </a:rPr>
              <a:t> under investigation</a:t>
            </a:r>
            <a:endParaRPr lang="en-US" sz="2800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908EC2-0A03-4EC9-BD8D-21654CA777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8B321C-7701-4976-946B-B379F95DC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68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2F4EDBDF-DB57-4342-A287-6F0ACC4F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985" y="159856"/>
            <a:ext cx="8226854" cy="940443"/>
          </a:xfrm>
        </p:spPr>
        <p:txBody>
          <a:bodyPr>
            <a:normAutofit/>
          </a:bodyPr>
          <a:lstStyle/>
          <a:p>
            <a:r>
              <a:rPr lang="de-DE" sz="3600" dirty="0"/>
              <a:t>Development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Failure</a:t>
            </a:r>
            <a:r>
              <a:rPr lang="de-DE" sz="3600" dirty="0"/>
              <a:t> Rate</a:t>
            </a:r>
            <a:endParaRPr lang="en-US" sz="3600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709CDD3-2B22-4D9F-9C74-D5A1312A11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750"/>
          <a:stretch/>
        </p:blipFill>
        <p:spPr>
          <a:xfrm>
            <a:off x="292428" y="1287929"/>
            <a:ext cx="8555968" cy="4502866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998F95-CFC1-41DE-B0DE-25AF8983F4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2A477F-BCFC-4609-91D6-DF13A5E3F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FA0AC3A-2486-40FD-816B-342E18B75746}"/>
              </a:ext>
            </a:extLst>
          </p:cNvPr>
          <p:cNvSpPr txBox="1"/>
          <p:nvPr/>
        </p:nvSpPr>
        <p:spPr>
          <a:xfrm>
            <a:off x="6322050" y="138609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Prediction</a:t>
            </a:r>
            <a:r>
              <a:rPr lang="de-DE" dirty="0"/>
              <a:t> : 5,04fpmh</a:t>
            </a:r>
            <a:endParaRPr lang="en-US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C310B3E-2C14-4807-A07F-49E9FFAB661C}"/>
              </a:ext>
            </a:extLst>
          </p:cNvPr>
          <p:cNvSpPr txBox="1"/>
          <p:nvPr/>
        </p:nvSpPr>
        <p:spPr>
          <a:xfrm>
            <a:off x="6322050" y="2654574"/>
            <a:ext cx="19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FMEA : 3,33fpmh</a:t>
            </a:r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8BBB080-E94C-4F9C-BC3A-353138B392C4}"/>
              </a:ext>
            </a:extLst>
          </p:cNvPr>
          <p:cNvSpPr txBox="1"/>
          <p:nvPr/>
        </p:nvSpPr>
        <p:spPr>
          <a:xfrm>
            <a:off x="6322050" y="4733247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Required</a:t>
            </a:r>
            <a:r>
              <a:rPr lang="de-DE" dirty="0"/>
              <a:t>: 1fpmh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0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3E51B-EDEC-4D26-99EC-EDB6D16E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Achievement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reliability</a:t>
            </a:r>
            <a:r>
              <a:rPr lang="de-DE" sz="3600" dirty="0"/>
              <a:t> </a:t>
            </a:r>
            <a:r>
              <a:rPr lang="de-DE" sz="3600" dirty="0" err="1"/>
              <a:t>goals</a:t>
            </a:r>
            <a:endParaRPr lang="en-US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229469-B0D5-4DEA-8914-A5B401384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Best case</a:t>
            </a:r>
          </a:p>
          <a:p>
            <a:pPr lvl="1"/>
            <a:r>
              <a:rPr lang="en-US" sz="2400" dirty="0"/>
              <a:t>No more failures</a:t>
            </a:r>
          </a:p>
          <a:p>
            <a:pPr lvl="1"/>
            <a:r>
              <a:rPr lang="en-US" sz="2400" dirty="0"/>
              <a:t>1 </a:t>
            </a:r>
            <a:r>
              <a:rPr lang="en-US" sz="2400" dirty="0" err="1"/>
              <a:t>fpmh</a:t>
            </a:r>
            <a:r>
              <a:rPr lang="en-US" sz="2400" dirty="0"/>
              <a:t> is proven at the end of September 2018</a:t>
            </a:r>
          </a:p>
          <a:p>
            <a:r>
              <a:rPr lang="en-US" sz="2800" dirty="0"/>
              <a:t>Realistic case</a:t>
            </a:r>
          </a:p>
          <a:p>
            <a:pPr lvl="1"/>
            <a:r>
              <a:rPr lang="en-US" sz="2400" dirty="0"/>
              <a:t>Uses average accumulated hours</a:t>
            </a:r>
          </a:p>
          <a:p>
            <a:pPr lvl="1"/>
            <a:r>
              <a:rPr lang="en-US" sz="2400" dirty="0"/>
              <a:t>1 </a:t>
            </a:r>
            <a:r>
              <a:rPr lang="en-US" sz="2400" dirty="0" err="1"/>
              <a:t>fpmh</a:t>
            </a:r>
            <a:r>
              <a:rPr lang="en-US" sz="2400" dirty="0"/>
              <a:t> is reached in January 2019</a:t>
            </a:r>
          </a:p>
          <a:p>
            <a:r>
              <a:rPr lang="en-US" sz="2800" dirty="0">
                <a:sym typeface="Wingdings" panose="05000000000000000000" pitchFamily="2" charset="2"/>
              </a:rPr>
              <a:t>FGC2 reliability was even higher (0.74 </a:t>
            </a:r>
            <a:r>
              <a:rPr lang="en-US" sz="2800" dirty="0" err="1">
                <a:sym typeface="Wingdings" panose="05000000000000000000" pitchFamily="2" charset="2"/>
              </a:rPr>
              <a:t>fpmh</a:t>
            </a:r>
            <a:r>
              <a:rPr lang="en-US" sz="2800" dirty="0">
                <a:sym typeface="Wingdings" panose="05000000000000000000" pitchFamily="2" charset="2"/>
              </a:rPr>
              <a:t>)</a:t>
            </a:r>
          </a:p>
          <a:p>
            <a:endParaRPr lang="en-US" sz="2800" dirty="0"/>
          </a:p>
          <a:p>
            <a:pPr lvl="1" algn="ctr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Proof after LS2</a:t>
            </a:r>
          </a:p>
          <a:p>
            <a:endParaRPr lang="en-US" sz="2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F5D238-7D05-43A5-9F7F-D9D8E50548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A4CB8C-DC6F-4111-AE09-9FE0CB66E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72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62126-7907-4A50-8084-3FDC68599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085000-A8C6-45FB-9A7E-486EC21C3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Status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FGClite‘s</a:t>
            </a:r>
            <a:r>
              <a:rPr lang="de-DE" dirty="0"/>
              <a:t> </a:t>
            </a:r>
            <a:r>
              <a:rPr lang="en-US" dirty="0"/>
              <a:t>reliability</a:t>
            </a:r>
          </a:p>
          <a:p>
            <a:r>
              <a:rPr lang="en-US" dirty="0">
                <a:solidFill>
                  <a:srgbClr val="C00000"/>
                </a:solidFill>
              </a:rPr>
              <a:t>Design for reliability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Theory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Process of the FGClite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Possible improvements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F5E7B7-C8A7-46C5-8EF2-988F55FA4B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9C4AFB-784D-4E76-AADA-2458DCEDC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69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2CAD99-D888-4A9A-9B13-370073167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573" y="233492"/>
            <a:ext cx="8430481" cy="940443"/>
          </a:xfrm>
        </p:spPr>
        <p:txBody>
          <a:bodyPr>
            <a:noAutofit/>
          </a:bodyPr>
          <a:lstStyle/>
          <a:p>
            <a:r>
              <a:rPr lang="de-DE" sz="3600" dirty="0"/>
              <a:t>Theoretical Design for Reliabilty Process</a:t>
            </a:r>
            <a:endParaRPr lang="en-US" sz="3600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A20799F4-3C0F-43A2-8CA1-A0C8BAA84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73935"/>
            <a:ext cx="8998003" cy="4555758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7E452B-B99E-422B-9AF7-4757B4855F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074A2B-88E7-4FE7-AA54-7072D48FA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57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Basis for reliability engineering in EPC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Most of the time no new designs with unknown technology</a:t>
            </a:r>
          </a:p>
          <a:p>
            <a:r>
              <a:rPr lang="en-GB" sz="2800" dirty="0"/>
              <a:t>Very controlled environment</a:t>
            </a:r>
          </a:p>
          <a:p>
            <a:r>
              <a:rPr lang="en-GB" sz="2800" dirty="0"/>
              <a:t>In-house developments </a:t>
            </a:r>
          </a:p>
          <a:p>
            <a:pPr lvl="1"/>
            <a:r>
              <a:rPr lang="en-GB" sz="2400" dirty="0"/>
              <a:t>Data from predecessor</a:t>
            </a:r>
          </a:p>
          <a:p>
            <a:pPr lvl="1"/>
            <a:r>
              <a:rPr lang="en-GB" sz="2400" dirty="0"/>
              <a:t>Tracking of devices throughout their life</a:t>
            </a:r>
          </a:p>
          <a:p>
            <a:pPr lvl="1"/>
            <a:r>
              <a:rPr lang="en-GB" sz="2400" dirty="0"/>
              <a:t>No censored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9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451</Words>
  <Application>Microsoft Office PowerPoint</Application>
  <PresentationFormat>Bildschirmpräsentation (4:3)</PresentationFormat>
  <Paragraphs>111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Optima</vt:lpstr>
      <vt:lpstr>Wingdings</vt:lpstr>
      <vt:lpstr>CERNCorporate4-3</vt:lpstr>
      <vt:lpstr>PowerPoint-Präsentation</vt:lpstr>
      <vt:lpstr>Design for Reliability</vt:lpstr>
      <vt:lpstr>Content</vt:lpstr>
      <vt:lpstr>FGClite in the LHC</vt:lpstr>
      <vt:lpstr>Development of Failure Rate</vt:lpstr>
      <vt:lpstr>Achievement of reliability goals</vt:lpstr>
      <vt:lpstr>Content</vt:lpstr>
      <vt:lpstr>Theoretical Design for Reliabilty Process</vt:lpstr>
      <vt:lpstr>Basis for reliability engineering in EPC</vt:lpstr>
      <vt:lpstr>Design for Reliability of the FGClite</vt:lpstr>
      <vt:lpstr>Improvements - Requirements</vt:lpstr>
      <vt:lpstr>Improvements – Requirements/Analysis</vt:lpstr>
      <vt:lpstr>Improvements - Testing</vt:lpstr>
      <vt:lpstr>Improvements – Feedback from Operations</vt:lpstr>
      <vt:lpstr>Improved Design for Reliability of the FGClite</vt:lpstr>
      <vt:lpstr>PowerPoint-Präsentation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Jochen Schwenk</cp:lastModifiedBy>
  <cp:revision>53</cp:revision>
  <dcterms:created xsi:type="dcterms:W3CDTF">2012-11-30T11:04:26Z</dcterms:created>
  <dcterms:modified xsi:type="dcterms:W3CDTF">2018-05-30T21:45:51Z</dcterms:modified>
</cp:coreProperties>
</file>