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450" r:id="rId2"/>
    <p:sldId id="471" r:id="rId3"/>
    <p:sldId id="451" r:id="rId4"/>
    <p:sldId id="464" r:id="rId5"/>
    <p:sldId id="465" r:id="rId6"/>
    <p:sldId id="466" r:id="rId7"/>
    <p:sldId id="467" r:id="rId8"/>
    <p:sldId id="468" r:id="rId9"/>
    <p:sldId id="469" r:id="rId10"/>
    <p:sldId id="4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2705F1"/>
    <a:srgbClr val="EBF6F9"/>
    <a:srgbClr val="104282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94" autoAdjust="0"/>
    <p:restoredTop sz="95833" autoAdjust="0"/>
  </p:normalViewPr>
  <p:slideViewPr>
    <p:cSldViewPr snapToGrid="0" snapToObjects="1">
      <p:cViewPr varScale="1">
        <p:scale>
          <a:sx n="106" d="100"/>
          <a:sy n="106" d="100"/>
        </p:scale>
        <p:origin x="74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30/05/2018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30/05/2018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30/05/2018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5/30/2018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30/05/2018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30/05/2018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65171" y="991218"/>
            <a:ext cx="8323530" cy="3638382"/>
          </a:xfrm>
        </p:spPr>
        <p:txBody>
          <a:bodyPr>
            <a:noAutofit/>
          </a:bodyPr>
          <a:lstStyle/>
          <a:p>
            <a:pPr marL="36576" indent="0">
              <a:buNone/>
            </a:pPr>
            <a:endParaRPr lang="en-GB" sz="40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sz="4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Common Input Format and </a:t>
            </a:r>
            <a:r>
              <a:rPr lang="en-GB" sz="40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OpenMars</a:t>
            </a:r>
            <a:endParaRPr lang="en-GB" sz="40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r>
              <a:rPr lang="en-GB" sz="3600" dirty="0" smtClean="0">
                <a:solidFill>
                  <a:schemeClr val="accent5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Modelling, simulation and results</a:t>
            </a:r>
            <a:endParaRPr lang="en-GB" sz="40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r>
              <a:rPr lang="en-GB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O. Rey Orozco</a:t>
            </a:r>
          </a:p>
          <a:p>
            <a:pPr marL="36576" indent="0" algn="r">
              <a:buNone/>
            </a:pPr>
            <a:r>
              <a:rPr lang="en-GB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RASWG meeting</a:t>
            </a:r>
          </a:p>
          <a:p>
            <a:pPr>
              <a:lnSpc>
                <a:spcPct val="200000"/>
              </a:lnSpc>
            </a:pPr>
            <a:endParaRPr lang="en-GB" sz="32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lnSpc>
                <a:spcPct val="200000"/>
              </a:lnSpc>
              <a:buNone/>
            </a:pPr>
            <a:endParaRPr lang="en-GB" sz="3200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lnSpc>
                <a:spcPct val="200000"/>
              </a:lnSpc>
              <a:buNone/>
            </a:pPr>
            <a:endParaRPr lang="en-GB" sz="3200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lnSpc>
                <a:spcPct val="200000"/>
              </a:lnSpc>
              <a:buNone/>
            </a:pPr>
            <a:endParaRPr lang="en-GB" sz="32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200000"/>
              </a:lnSpc>
              <a:buFontTx/>
              <a:buChar char="-"/>
            </a:pPr>
            <a:endParaRPr lang="en-GB" sz="3200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>
              <a:lnSpc>
                <a:spcPct val="200000"/>
              </a:lnSpc>
              <a:buNone/>
            </a:pPr>
            <a:endParaRPr lang="en-GB" sz="3200" i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7" y="201777"/>
            <a:ext cx="646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Conclusions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2475" y="3964899"/>
            <a:ext cx="86919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The two software packages show similar (almost the same) results.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ELMAS simulation engine much faster than </a:t>
            </a:r>
            <a:r>
              <a:rPr lang="en-GB" sz="1200" dirty="0" err="1" smtClean="0">
                <a:latin typeface="Calibri" panose="020F0502020204030204" pitchFamily="34" charset="0"/>
              </a:rPr>
              <a:t>AvailSim</a:t>
            </a:r>
            <a:r>
              <a:rPr lang="en-GB" sz="1200" dirty="0" smtClean="0">
                <a:latin typeface="Calibri" panose="020F0502020204030204" pitchFamily="34" charset="0"/>
              </a:rPr>
              <a:t>. </a:t>
            </a:r>
            <a:endParaRPr lang="en-GB" sz="1200" dirty="0"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Both modelling languages/ approaches presented: </a:t>
            </a:r>
            <a:r>
              <a:rPr lang="en-GB" sz="1200" dirty="0" err="1" smtClean="0">
                <a:latin typeface="Calibri" panose="020F0502020204030204" pitchFamily="34" charset="0"/>
              </a:rPr>
              <a:t>AvailSim</a:t>
            </a:r>
            <a:r>
              <a:rPr lang="en-GB" sz="1200" dirty="0">
                <a:latin typeface="Calibri" panose="020F0502020204030204" pitchFamily="34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</a:rPr>
              <a:t>– user oriented, ELMAS – developer oriented.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The CIF is used only to define Availability models, the </a:t>
            </a:r>
            <a:r>
              <a:rPr lang="en-GB" sz="1200" dirty="0" err="1" smtClean="0">
                <a:latin typeface="Calibri" panose="020F0502020204030204" pitchFamily="34" charset="0"/>
              </a:rPr>
              <a:t>OpenMars</a:t>
            </a:r>
            <a:r>
              <a:rPr lang="en-GB" sz="1200" dirty="0" smtClean="0">
                <a:latin typeface="Calibri" panose="020F0502020204030204" pitchFamily="34" charset="0"/>
              </a:rPr>
              <a:t> support fault trees, Markov models, etc.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Simple availability models easy to model in both languages.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While the CIF contains the columns to define more complex assumptions, new elements (not–predefined) need to be defined in </a:t>
            </a:r>
            <a:r>
              <a:rPr lang="en-GB" sz="1200" dirty="0" err="1" smtClean="0">
                <a:latin typeface="Calibri" panose="020F0502020204030204" pitchFamily="34" charset="0"/>
              </a:rPr>
              <a:t>OpenMars</a:t>
            </a:r>
            <a:r>
              <a:rPr lang="en-GB" sz="1200" dirty="0" smtClean="0">
                <a:latin typeface="Calibri" panose="020F0502020204030204" pitchFamily="34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Failure dependant phases can be modelled in </a:t>
            </a:r>
            <a:r>
              <a:rPr lang="en-GB" sz="1200" dirty="0" err="1" smtClean="0">
                <a:latin typeface="Calibri" panose="020F0502020204030204" pitchFamily="34" charset="0"/>
              </a:rPr>
              <a:t>OpenMars</a:t>
            </a:r>
            <a:r>
              <a:rPr lang="en-GB" sz="1200" dirty="0" smtClean="0">
                <a:latin typeface="Calibri" panose="020F0502020204030204" pitchFamily="34" charset="0"/>
              </a:rPr>
              <a:t> and the CIF, but for the moment only simulated in ELMAS. This functionality currently under development in </a:t>
            </a:r>
            <a:r>
              <a:rPr lang="en-GB" sz="1200" dirty="0" err="1" smtClean="0">
                <a:latin typeface="Calibri" panose="020F0502020204030204" pitchFamily="34" charset="0"/>
              </a:rPr>
              <a:t>AvailSim</a:t>
            </a:r>
            <a:r>
              <a:rPr lang="en-GB" sz="1200" dirty="0" smtClean="0">
                <a:latin typeface="Calibri" panose="020F0502020204030204" pitchFamily="34" charset="0"/>
              </a:rPr>
              <a:t>.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827143"/>
              </p:ext>
            </p:extLst>
          </p:nvPr>
        </p:nvGraphicFramePr>
        <p:xfrm>
          <a:off x="162476" y="1991899"/>
          <a:ext cx="8691963" cy="1644816"/>
        </p:xfrm>
        <a:graphic>
          <a:graphicData uri="http://schemas.openxmlformats.org/drawingml/2006/table">
            <a:tbl>
              <a:tblPr/>
              <a:tblGrid>
                <a:gridCol w="29987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6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764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554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Functionality / Simulation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Software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CIF / </a:t>
                      </a:r>
                      <a:r>
                        <a:rPr kumimoji="0" lang="en-GB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AvailSim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OpenMars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/ ELMAS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8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Simulation time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 min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0.1s</a:t>
                      </a:r>
                      <a:endParaRPr lang="en-GB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224248"/>
                  </a:ext>
                </a:extLst>
              </a:tr>
              <a:tr h="2518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input / language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Excel / </a:t>
                      </a: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User oriented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Excel / Developer oriented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25348"/>
                  </a:ext>
                </a:extLst>
              </a:tr>
              <a:tr h="2518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technique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Availability models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Availability models and more</a:t>
                      </a:r>
                      <a:endParaRPr lang="en-GB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602113"/>
                  </a:ext>
                </a:extLst>
              </a:tr>
              <a:tr h="2518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repair assumptions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development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001382"/>
                  </a:ext>
                </a:extLst>
              </a:tr>
              <a:tr h="2518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dependant phases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Under development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en-GB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863506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85703"/>
              </p:ext>
            </p:extLst>
          </p:nvPr>
        </p:nvGraphicFramePr>
        <p:xfrm>
          <a:off x="162477" y="794296"/>
          <a:ext cx="8691963" cy="1053202"/>
        </p:xfrm>
        <a:graphic>
          <a:graphicData uri="http://schemas.openxmlformats.org/drawingml/2006/table">
            <a:tbl>
              <a:tblPr/>
              <a:tblGrid>
                <a:gridCol w="20719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7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60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13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1567">
                  <a:extLst>
                    <a:ext uri="{9D8B030D-6E8A-4147-A177-3AD203B41FA5}">
                      <a16:colId xmlns:a16="http://schemas.microsoft.com/office/drawing/2014/main" val="1614963714"/>
                    </a:ext>
                  </a:extLst>
                </a:gridCol>
                <a:gridCol w="958274">
                  <a:extLst>
                    <a:ext uri="{9D8B030D-6E8A-4147-A177-3AD203B41FA5}">
                      <a16:colId xmlns:a16="http://schemas.microsoft.com/office/drawing/2014/main" val="3156803605"/>
                    </a:ext>
                  </a:extLst>
                </a:gridCol>
                <a:gridCol w="1019807">
                  <a:extLst>
                    <a:ext uri="{9D8B030D-6E8A-4147-A177-3AD203B41FA5}">
                      <a16:colId xmlns:a16="http://schemas.microsoft.com/office/drawing/2014/main" val="4047036351"/>
                    </a:ext>
                  </a:extLst>
                </a:gridCol>
                <a:gridCol w="791242">
                  <a:extLst>
                    <a:ext uri="{9D8B030D-6E8A-4147-A177-3AD203B41FA5}">
                      <a16:colId xmlns:a16="http://schemas.microsoft.com/office/drawing/2014/main" val="948025283"/>
                    </a:ext>
                  </a:extLst>
                </a:gridCol>
              </a:tblGrid>
              <a:tr h="3787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Simulation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Software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Input Format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Simulations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Simulation time</a:t>
                      </a:r>
                    </a:p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(100 runs)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Availability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Fault Count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Downtime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MTTR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AvailSim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CIF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 min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88.6%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294.3h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~46 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23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ELMAS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OpenMars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0.1s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88.1%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307h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~44 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306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8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6" y="201777"/>
            <a:ext cx="8188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Input format for availability modelling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117" y="1465120"/>
            <a:ext cx="83730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Common Input format: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Set of tables that fully defines an </a:t>
            </a:r>
            <a:r>
              <a:rPr lang="en-GB" u="sng" dirty="0" smtClean="0">
                <a:latin typeface="Calibri" panose="020F0502020204030204" pitchFamily="34" charset="0"/>
              </a:rPr>
              <a:t>availability model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An intermediate translator generates the correct input files for the target simulation software (</a:t>
            </a:r>
            <a:r>
              <a:rPr lang="en-GB" dirty="0" err="1" smtClean="0">
                <a:latin typeface="Calibri" panose="020F0502020204030204" pitchFamily="34" charset="0"/>
              </a:rPr>
              <a:t>AvailSim</a:t>
            </a:r>
            <a:r>
              <a:rPr lang="en-GB" dirty="0">
                <a:latin typeface="Calibri" panose="020F0502020204030204" pitchFamily="34" charset="0"/>
              </a:rPr>
              <a:t>)</a:t>
            </a:r>
            <a:endParaRPr lang="en-GB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Developed at CERN</a:t>
            </a:r>
          </a:p>
          <a:p>
            <a:endParaRPr lang="en-GB" dirty="0" smtClean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OpenMars</a:t>
            </a:r>
            <a:r>
              <a:rPr lang="en-GB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Open modelling approach for </a:t>
            </a:r>
            <a:r>
              <a:rPr lang="en-GB" u="sng" dirty="0" smtClean="0">
                <a:latin typeface="Calibri" panose="020F0502020204030204" pitchFamily="34" charset="0"/>
              </a:rPr>
              <a:t>availability, reliability  and production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Tabular 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Developed at CERN in collaboration with </a:t>
            </a:r>
            <a:r>
              <a:rPr lang="en-GB" dirty="0" err="1" smtClean="0">
                <a:latin typeface="Calibri" panose="020F0502020204030204" pitchFamily="34" charset="0"/>
              </a:rPr>
              <a:t>Ramentor</a:t>
            </a:r>
            <a:r>
              <a:rPr lang="en-GB" dirty="0" smtClean="0">
                <a:latin typeface="Calibri" panose="020F0502020204030204" pitchFamily="34" charset="0"/>
              </a:rPr>
              <a:t> company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10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7" y="201777"/>
            <a:ext cx="646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Use case</a:t>
            </a:r>
            <a:r>
              <a:rPr lang="en-GB" sz="3200" dirty="0" smtClean="0">
                <a:latin typeface="Calibri" panose="020F0502020204030204" pitchFamily="34" charset="0"/>
              </a:rPr>
              <a:t>: Linac4 simplified model</a:t>
            </a:r>
            <a:endParaRPr lang="en-GB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42314"/>
              </p:ext>
            </p:extLst>
          </p:nvPr>
        </p:nvGraphicFramePr>
        <p:xfrm>
          <a:off x="740994" y="1303288"/>
          <a:ext cx="5584236" cy="2686820"/>
        </p:xfrm>
        <a:graphic>
          <a:graphicData uri="http://schemas.openxmlformats.org/drawingml/2006/table">
            <a:tbl>
              <a:tblPr/>
              <a:tblGrid>
                <a:gridCol w="2622432">
                  <a:extLst>
                    <a:ext uri="{9D8B030D-6E8A-4147-A177-3AD203B41FA5}">
                      <a16:colId xmlns:a16="http://schemas.microsoft.com/office/drawing/2014/main" val="1190205966"/>
                    </a:ext>
                  </a:extLst>
                </a:gridCol>
                <a:gridCol w="1480902">
                  <a:extLst>
                    <a:ext uri="{9D8B030D-6E8A-4147-A177-3AD203B41FA5}">
                      <a16:colId xmlns:a16="http://schemas.microsoft.com/office/drawing/2014/main" val="2677416965"/>
                    </a:ext>
                  </a:extLst>
                </a:gridCol>
                <a:gridCol w="1480902">
                  <a:extLst>
                    <a:ext uri="{9D8B030D-6E8A-4147-A177-3AD203B41FA5}">
                      <a16:colId xmlns:a16="http://schemas.microsoft.com/office/drawing/2014/main" val="2498149063"/>
                    </a:ext>
                  </a:extLst>
                </a:gridCol>
              </a:tblGrid>
              <a:tr h="19835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MTTF data set 1 [h]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MTTR data set 1 [h]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367059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Accelerator Controls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1289.607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1.54361111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920435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Management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859.738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3.61666667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264925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Losses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31.45383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0.32954946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43225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and Ventilation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2579.214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1.23333333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123325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Network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2579.214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0.81666667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245804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Interlock System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2579.214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0.16666667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43905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515.8428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0.82983333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774875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644.8035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0.4125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74029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Converters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21.85775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0.74169962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475840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Pre-Chopper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198.4011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2.09702991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805318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 Frequency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19.39259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0.95190058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821794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Source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28.97993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0.46364232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22481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40994" y="958799"/>
            <a:ext cx="436755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</a:rPr>
              <a:t>Input data </a:t>
            </a:r>
            <a:r>
              <a:rPr lang="en-GB" sz="1400" dirty="0" smtClean="0">
                <a:latin typeface="Calibri" panose="020F0502020204030204" pitchFamily="34" charset="0"/>
              </a:rPr>
              <a:t>(from Linac4 Reliability Run):</a:t>
            </a: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r>
              <a:rPr lang="en-GB" sz="1400" b="1" dirty="0" smtClean="0">
                <a:latin typeface="Calibri" panose="020F0502020204030204" pitchFamily="34" charset="0"/>
              </a:rPr>
              <a:t>Assumptions:</a:t>
            </a:r>
          </a:p>
          <a:p>
            <a:pPr marL="171450" indent="-171450">
              <a:buFontTx/>
              <a:buChar char="-"/>
            </a:pPr>
            <a:r>
              <a:rPr lang="en-GB" sz="1400" dirty="0" smtClean="0">
                <a:latin typeface="Calibri" panose="020F0502020204030204" pitchFamily="34" charset="0"/>
              </a:rPr>
              <a:t>Series configuration</a:t>
            </a:r>
          </a:p>
          <a:p>
            <a:pPr marL="171450" indent="-171450">
              <a:buFontTx/>
              <a:buChar char="-"/>
            </a:pPr>
            <a:r>
              <a:rPr lang="en-GB" sz="1400" dirty="0" smtClean="0">
                <a:latin typeface="Calibri" panose="020F0502020204030204" pitchFamily="34" charset="0"/>
              </a:rPr>
              <a:t>Repairs at the moment of failure</a:t>
            </a:r>
          </a:p>
          <a:p>
            <a:pPr marL="171450" indent="-171450">
              <a:buFontTx/>
              <a:buChar char="-"/>
            </a:pPr>
            <a:r>
              <a:rPr lang="en-GB" sz="1400" dirty="0" smtClean="0">
                <a:latin typeface="Calibri" panose="020F0502020204030204" pitchFamily="34" charset="0"/>
              </a:rPr>
              <a:t>Operation: 2850h </a:t>
            </a:r>
          </a:p>
          <a:p>
            <a:pPr marL="171450" indent="-171450">
              <a:buFontTx/>
              <a:buChar char="-"/>
            </a:pPr>
            <a:r>
              <a:rPr lang="en-GB" sz="1400" dirty="0" smtClean="0">
                <a:latin typeface="Calibri" panose="020F0502020204030204" pitchFamily="34" charset="0"/>
              </a:rPr>
              <a:t>Simulations: 1000 </a:t>
            </a:r>
            <a:endParaRPr lang="en-GB" sz="14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63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6" y="201777"/>
            <a:ext cx="8631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Modelling</a:t>
            </a:r>
            <a:r>
              <a:rPr lang="en-GB" sz="3200" dirty="0" smtClean="0">
                <a:latin typeface="Calibri" panose="020F0502020204030204" pitchFamily="34" charset="0"/>
              </a:rPr>
              <a:t>: </a:t>
            </a:r>
            <a:r>
              <a:rPr lang="en-GB" sz="3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Linac4 in the Common Input Format</a:t>
            </a:r>
            <a:endParaRPr lang="en-GB" sz="32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98" y="4067579"/>
            <a:ext cx="7720067" cy="21768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1898" y="868238"/>
            <a:ext cx="4490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System hardware and failure logic definition (positive logic)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0319" y="3734246"/>
            <a:ext cx="1955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Failure modes definition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98" y="1257701"/>
            <a:ext cx="6201035" cy="21592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355611" y="1441115"/>
            <a:ext cx="853635" cy="299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Linac4</a:t>
            </a:r>
            <a:endParaRPr lang="en-GB" sz="1400" dirty="0"/>
          </a:p>
        </p:txBody>
      </p:sp>
      <p:sp>
        <p:nvSpPr>
          <p:cNvPr id="3" name="Flowchart: Decision 2"/>
          <p:cNvSpPr/>
          <p:nvPr/>
        </p:nvSpPr>
        <p:spPr>
          <a:xfrm>
            <a:off x="7355611" y="1938597"/>
            <a:ext cx="849600" cy="360000"/>
          </a:xfrm>
          <a:prstGeom prst="flowChartDecisi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AND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6731506" y="2513792"/>
            <a:ext cx="624105" cy="299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Controls</a:t>
            </a:r>
            <a:endParaRPr lang="en-GB" sz="900" dirty="0"/>
          </a:p>
        </p:txBody>
      </p:sp>
      <p:sp>
        <p:nvSpPr>
          <p:cNvPr id="20" name="Rectangle 19"/>
          <p:cNvSpPr/>
          <p:nvPr/>
        </p:nvSpPr>
        <p:spPr>
          <a:xfrm>
            <a:off x="7597321" y="2509456"/>
            <a:ext cx="377117" cy="299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OP</a:t>
            </a:r>
            <a:endParaRPr lang="en-GB" sz="900" dirty="0"/>
          </a:p>
        </p:txBody>
      </p:sp>
      <p:sp>
        <p:nvSpPr>
          <p:cNvPr id="21" name="Rectangle 20"/>
          <p:cNvSpPr/>
          <p:nvPr/>
        </p:nvSpPr>
        <p:spPr>
          <a:xfrm>
            <a:off x="8157528" y="2496338"/>
            <a:ext cx="620070" cy="299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Source</a:t>
            </a:r>
            <a:endParaRPr lang="en-GB" sz="900" dirty="0"/>
          </a:p>
        </p:txBody>
      </p:sp>
      <p:cxnSp>
        <p:nvCxnSpPr>
          <p:cNvPr id="6" name="Straight Connector 5"/>
          <p:cNvCxnSpPr>
            <a:stCxn id="2" idx="2"/>
            <a:endCxn id="3" idx="0"/>
          </p:cNvCxnSpPr>
          <p:nvPr/>
        </p:nvCxnSpPr>
        <p:spPr>
          <a:xfrm flipH="1">
            <a:off x="7780411" y="1740856"/>
            <a:ext cx="2018" cy="197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7044426" y="2339055"/>
            <a:ext cx="2018" cy="197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3" idx="2"/>
            <a:endCxn id="20" idx="0"/>
          </p:cNvCxnSpPr>
          <p:nvPr/>
        </p:nvCxnSpPr>
        <p:spPr>
          <a:xfrm>
            <a:off x="7780411" y="2298597"/>
            <a:ext cx="5469" cy="210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440569" y="2339055"/>
            <a:ext cx="5469" cy="170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7046444" y="2362798"/>
            <a:ext cx="1394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446147" y="2362798"/>
            <a:ext cx="2018" cy="197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7516571" y="2362798"/>
            <a:ext cx="2018" cy="197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8064974" y="2364925"/>
            <a:ext cx="2018" cy="197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8101845" y="2360672"/>
            <a:ext cx="2018" cy="197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18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6" y="201777"/>
            <a:ext cx="8631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Modelling</a:t>
            </a:r>
            <a:r>
              <a:rPr lang="en-GB" sz="3200" dirty="0" smtClean="0">
                <a:latin typeface="Calibri" panose="020F0502020204030204" pitchFamily="34" charset="0"/>
              </a:rPr>
              <a:t>: </a:t>
            </a:r>
            <a:r>
              <a:rPr lang="en-GB" sz="32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Linac4 in the Common Input Format</a:t>
            </a:r>
            <a:endParaRPr lang="en-GB" sz="32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0959" y="956866"/>
            <a:ext cx="20833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Failure mode assignments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0959" y="5009819"/>
            <a:ext cx="18405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Simulation parameters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19" y="5357935"/>
            <a:ext cx="7346221" cy="4645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70959" y="3743376"/>
            <a:ext cx="1366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Phase definition</a:t>
            </a:r>
            <a:endParaRPr lang="en-GB" sz="1400" dirty="0">
              <a:latin typeface="Calibri" panose="020F050202020403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6561"/>
              </p:ext>
            </p:extLst>
          </p:nvPr>
        </p:nvGraphicFramePr>
        <p:xfrm>
          <a:off x="631919" y="4147994"/>
          <a:ext cx="8226426" cy="663234"/>
        </p:xfrm>
        <a:graphic>
          <a:graphicData uri="http://schemas.openxmlformats.org/drawingml/2006/table">
            <a:tbl>
              <a:tblPr/>
              <a:tblGrid>
                <a:gridCol w="558513">
                  <a:extLst>
                    <a:ext uri="{9D8B030D-6E8A-4147-A177-3AD203B41FA5}">
                      <a16:colId xmlns:a16="http://schemas.microsoft.com/office/drawing/2014/main" val="1324354758"/>
                    </a:ext>
                  </a:extLst>
                </a:gridCol>
                <a:gridCol w="814498">
                  <a:extLst>
                    <a:ext uri="{9D8B030D-6E8A-4147-A177-3AD203B41FA5}">
                      <a16:colId xmlns:a16="http://schemas.microsoft.com/office/drawing/2014/main" val="1362580304"/>
                    </a:ext>
                  </a:extLst>
                </a:gridCol>
                <a:gridCol w="779590">
                  <a:extLst>
                    <a:ext uri="{9D8B030D-6E8A-4147-A177-3AD203B41FA5}">
                      <a16:colId xmlns:a16="http://schemas.microsoft.com/office/drawing/2014/main" val="3106486531"/>
                    </a:ext>
                  </a:extLst>
                </a:gridCol>
                <a:gridCol w="733048">
                  <a:extLst>
                    <a:ext uri="{9D8B030D-6E8A-4147-A177-3AD203B41FA5}">
                      <a16:colId xmlns:a16="http://schemas.microsoft.com/office/drawing/2014/main" val="1638010895"/>
                    </a:ext>
                  </a:extLst>
                </a:gridCol>
                <a:gridCol w="709776">
                  <a:extLst>
                    <a:ext uri="{9D8B030D-6E8A-4147-A177-3AD203B41FA5}">
                      <a16:colId xmlns:a16="http://schemas.microsoft.com/office/drawing/2014/main" val="905237596"/>
                    </a:ext>
                  </a:extLst>
                </a:gridCol>
                <a:gridCol w="954126">
                  <a:extLst>
                    <a:ext uri="{9D8B030D-6E8A-4147-A177-3AD203B41FA5}">
                      <a16:colId xmlns:a16="http://schemas.microsoft.com/office/drawing/2014/main" val="2379145847"/>
                    </a:ext>
                  </a:extLst>
                </a:gridCol>
                <a:gridCol w="1023940">
                  <a:extLst>
                    <a:ext uri="{9D8B030D-6E8A-4147-A177-3AD203B41FA5}">
                      <a16:colId xmlns:a16="http://schemas.microsoft.com/office/drawing/2014/main" val="1061412311"/>
                    </a:ext>
                  </a:extLst>
                </a:gridCol>
                <a:gridCol w="2652935">
                  <a:extLst>
                    <a:ext uri="{9D8B030D-6E8A-4147-A177-3AD203B41FA5}">
                      <a16:colId xmlns:a16="http://schemas.microsoft.com/office/drawing/2014/main" val="2812440427"/>
                    </a:ext>
                  </a:extLst>
                </a:gridCol>
              </a:tblGrid>
              <a:tr h="3909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A5A5A5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6981" marR="6981" marT="698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PhaseType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PhaseGroup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Parent OP Phase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DownRepairPolicy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A5A5A5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2784262"/>
                  </a:ext>
                </a:extLst>
              </a:tr>
              <a:tr h="2722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Linac4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2580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981" marR="6981" marT="69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391726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19" y="1340206"/>
            <a:ext cx="4222021" cy="230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6" y="201777"/>
            <a:ext cx="8631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Modelling</a:t>
            </a:r>
            <a:r>
              <a:rPr lang="en-GB" sz="3200" dirty="0" smtClean="0">
                <a:latin typeface="Calibri" panose="020F0502020204030204" pitchFamily="34" charset="0"/>
              </a:rPr>
              <a:t>: </a:t>
            </a:r>
            <a:r>
              <a:rPr lang="en-GB" sz="32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Linac4 in Open Mars</a:t>
            </a:r>
            <a:endParaRPr lang="en-GB" sz="32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8099" y="845938"/>
            <a:ext cx="33173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System fault tree definition (negative logic)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413" y="4176866"/>
            <a:ext cx="4465263" cy="25241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1899" y="3895119"/>
            <a:ext cx="18389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Connections definition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01" y="1213101"/>
            <a:ext cx="5422041" cy="255783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256020" y="1245498"/>
            <a:ext cx="2644140" cy="214540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Decision 13"/>
          <p:cNvSpPr/>
          <p:nvPr/>
        </p:nvSpPr>
        <p:spPr>
          <a:xfrm>
            <a:off x="6350128" y="1385274"/>
            <a:ext cx="1269871" cy="441960"/>
          </a:xfrm>
          <a:prstGeom prst="flowChartDecisi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Linac4OR</a:t>
            </a:r>
            <a:endParaRPr lang="en-GB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7758494" y="1430659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Linac4 fault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6256019" y="1005235"/>
            <a:ext cx="792481" cy="2402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Linac4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18656" y="2195230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6809800" y="2250576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9" name="Rounded Rectangle 18"/>
          <p:cNvSpPr/>
          <p:nvPr/>
        </p:nvSpPr>
        <p:spPr>
          <a:xfrm>
            <a:off x="6911334" y="2343777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1" name="Rounded Rectangle 20"/>
          <p:cNvSpPr/>
          <p:nvPr/>
        </p:nvSpPr>
        <p:spPr>
          <a:xfrm>
            <a:off x="7012868" y="2409628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7063734" y="2496177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3" name="Rounded Rectangle 22"/>
          <p:cNvSpPr/>
          <p:nvPr/>
        </p:nvSpPr>
        <p:spPr>
          <a:xfrm>
            <a:off x="7162124" y="2556301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4" name="Rounded Rectangle 23"/>
          <p:cNvSpPr/>
          <p:nvPr/>
        </p:nvSpPr>
        <p:spPr>
          <a:xfrm>
            <a:off x="7253896" y="2602438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5" name="Rounded Rectangle 24"/>
          <p:cNvSpPr/>
          <p:nvPr/>
        </p:nvSpPr>
        <p:spPr>
          <a:xfrm>
            <a:off x="7375414" y="2655233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6" name="Rounded Rectangle 25"/>
          <p:cNvSpPr/>
          <p:nvPr/>
        </p:nvSpPr>
        <p:spPr>
          <a:xfrm>
            <a:off x="7345668" y="2665115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7" name="Rounded Rectangle 26"/>
          <p:cNvSpPr/>
          <p:nvPr/>
        </p:nvSpPr>
        <p:spPr>
          <a:xfrm>
            <a:off x="7429162" y="2755301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8" name="Rounded Rectangle 27"/>
          <p:cNvSpPr/>
          <p:nvPr/>
        </p:nvSpPr>
        <p:spPr>
          <a:xfrm>
            <a:off x="7512979" y="2815721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9" name="Rounded Rectangle 28"/>
          <p:cNvSpPr/>
          <p:nvPr/>
        </p:nvSpPr>
        <p:spPr>
          <a:xfrm>
            <a:off x="7611666" y="2884583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Source fault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6256020" y="3969977"/>
            <a:ext cx="2644140" cy="214540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Decision 30"/>
          <p:cNvSpPr/>
          <p:nvPr/>
        </p:nvSpPr>
        <p:spPr>
          <a:xfrm>
            <a:off x="6350128" y="4109753"/>
            <a:ext cx="1269871" cy="441960"/>
          </a:xfrm>
          <a:prstGeom prst="flowChartDecisi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Linac4OR</a:t>
            </a:r>
            <a:endParaRPr lang="en-GB" sz="1200" dirty="0"/>
          </a:p>
        </p:txBody>
      </p:sp>
      <p:sp>
        <p:nvSpPr>
          <p:cNvPr id="32" name="Rounded Rectangle 31"/>
          <p:cNvSpPr/>
          <p:nvPr/>
        </p:nvSpPr>
        <p:spPr>
          <a:xfrm>
            <a:off x="7758494" y="4155138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Linac4 fault</a:t>
            </a:r>
            <a:endParaRPr lang="en-GB" sz="1200" dirty="0"/>
          </a:p>
        </p:txBody>
      </p:sp>
      <p:sp>
        <p:nvSpPr>
          <p:cNvPr id="33" name="Rectangle 32"/>
          <p:cNvSpPr/>
          <p:nvPr/>
        </p:nvSpPr>
        <p:spPr>
          <a:xfrm>
            <a:off x="6256019" y="3729714"/>
            <a:ext cx="792481" cy="2402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Linac4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718656" y="4919709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5" name="Rounded Rectangle 34"/>
          <p:cNvSpPr/>
          <p:nvPr/>
        </p:nvSpPr>
        <p:spPr>
          <a:xfrm>
            <a:off x="6809800" y="4975055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6" name="Rounded Rectangle 35"/>
          <p:cNvSpPr/>
          <p:nvPr/>
        </p:nvSpPr>
        <p:spPr>
          <a:xfrm>
            <a:off x="6911334" y="5068256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7" name="Rounded Rectangle 36"/>
          <p:cNvSpPr/>
          <p:nvPr/>
        </p:nvSpPr>
        <p:spPr>
          <a:xfrm>
            <a:off x="7012868" y="5134107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8" name="Rounded Rectangle 37"/>
          <p:cNvSpPr/>
          <p:nvPr/>
        </p:nvSpPr>
        <p:spPr>
          <a:xfrm>
            <a:off x="7063734" y="5220656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9" name="Rounded Rectangle 38"/>
          <p:cNvSpPr/>
          <p:nvPr/>
        </p:nvSpPr>
        <p:spPr>
          <a:xfrm>
            <a:off x="7162124" y="5280780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0" name="Rounded Rectangle 39"/>
          <p:cNvSpPr/>
          <p:nvPr/>
        </p:nvSpPr>
        <p:spPr>
          <a:xfrm>
            <a:off x="7253896" y="5326917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1" name="Rounded Rectangle 40"/>
          <p:cNvSpPr/>
          <p:nvPr/>
        </p:nvSpPr>
        <p:spPr>
          <a:xfrm>
            <a:off x="7375414" y="5379712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7345668" y="5389594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3" name="Rounded Rectangle 42"/>
          <p:cNvSpPr/>
          <p:nvPr/>
        </p:nvSpPr>
        <p:spPr>
          <a:xfrm>
            <a:off x="7429162" y="5479780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4" name="Rounded Rectangle 43"/>
          <p:cNvSpPr/>
          <p:nvPr/>
        </p:nvSpPr>
        <p:spPr>
          <a:xfrm>
            <a:off x="7512979" y="5540200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5" name="Rounded Rectangle 44"/>
          <p:cNvSpPr/>
          <p:nvPr/>
        </p:nvSpPr>
        <p:spPr>
          <a:xfrm>
            <a:off x="7611666" y="5609062"/>
            <a:ext cx="800100" cy="3511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Source fault</a:t>
            </a:r>
            <a:endParaRPr lang="en-GB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412918" y="4327076"/>
            <a:ext cx="521568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4" idx="0"/>
            <a:endCxn id="31" idx="2"/>
          </p:cNvCxnSpPr>
          <p:nvPr/>
        </p:nvCxnSpPr>
        <p:spPr>
          <a:xfrm flipH="1" flipV="1">
            <a:off x="6985064" y="4551713"/>
            <a:ext cx="133642" cy="36799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5" idx="0"/>
            <a:endCxn id="31" idx="2"/>
          </p:cNvCxnSpPr>
          <p:nvPr/>
        </p:nvCxnSpPr>
        <p:spPr>
          <a:xfrm flipH="1" flipV="1">
            <a:off x="6985064" y="4551713"/>
            <a:ext cx="224786" cy="42334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6" idx="0"/>
            <a:endCxn id="31" idx="2"/>
          </p:cNvCxnSpPr>
          <p:nvPr/>
        </p:nvCxnSpPr>
        <p:spPr>
          <a:xfrm flipH="1" flipV="1">
            <a:off x="6985064" y="4551713"/>
            <a:ext cx="326320" cy="51654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31" idx="2"/>
          </p:cNvCxnSpPr>
          <p:nvPr/>
        </p:nvCxnSpPr>
        <p:spPr>
          <a:xfrm flipH="1" flipV="1">
            <a:off x="6985064" y="4551713"/>
            <a:ext cx="438614" cy="60948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31" idx="2"/>
          </p:cNvCxnSpPr>
          <p:nvPr/>
        </p:nvCxnSpPr>
        <p:spPr>
          <a:xfrm flipH="1" flipV="1">
            <a:off x="6985064" y="4551713"/>
            <a:ext cx="917873" cy="10767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1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6" y="201777"/>
            <a:ext cx="8631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Modelling</a:t>
            </a:r>
            <a:r>
              <a:rPr lang="en-GB" sz="3200" dirty="0" smtClean="0">
                <a:latin typeface="Calibri" panose="020F0502020204030204" pitchFamily="34" charset="0"/>
              </a:rPr>
              <a:t>: </a:t>
            </a:r>
            <a:r>
              <a:rPr lang="en-GB" sz="32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Linac4 in Open Mars</a:t>
            </a:r>
            <a:endParaRPr lang="en-GB" sz="32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8099" y="845938"/>
            <a:ext cx="17629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Parameters definition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459" y="782690"/>
            <a:ext cx="5023021" cy="59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871516" y="181650"/>
            <a:ext cx="4188937" cy="62486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50191" y="888041"/>
            <a:ext cx="4610834" cy="4991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61489" y="6357610"/>
            <a:ext cx="501424" cy="365125"/>
          </a:xfrm>
        </p:spPr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7" y="201777"/>
            <a:ext cx="646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Simulation</a:t>
            </a:r>
            <a:r>
              <a:rPr lang="en-GB" sz="3200" dirty="0" smtClean="0">
                <a:latin typeface="Calibri" panose="020F0502020204030204" pitchFamily="34" charset="0"/>
              </a:rPr>
              <a:t>: Linac4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495" y="913957"/>
            <a:ext cx="4496529" cy="8617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alibri" panose="020F0502020204030204" pitchFamily="34" charset="0"/>
              </a:rPr>
              <a:t>Common Input format and </a:t>
            </a:r>
            <a:r>
              <a:rPr lang="en-GB" sz="1400" b="1" dirty="0" err="1" smtClean="0">
                <a:latin typeface="Calibri" panose="020F0502020204030204" pitchFamily="34" charset="0"/>
              </a:rPr>
              <a:t>AvailSim</a:t>
            </a:r>
            <a:endParaRPr lang="en-GB" sz="1400" dirty="0" smtClean="0">
              <a:latin typeface="Calibri" panose="020F05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dirty="0" smtClean="0">
                <a:latin typeface="Calibri" panose="020F0502020204030204" pitchFamily="34" charset="0"/>
              </a:rPr>
              <a:t>Run translator and generate input files for </a:t>
            </a:r>
            <a:r>
              <a:rPr lang="en-GB" sz="1200" dirty="0" err="1" smtClean="0">
                <a:latin typeface="Calibri" panose="020F0502020204030204" pitchFamily="34" charset="0"/>
              </a:rPr>
              <a:t>AvailSim</a:t>
            </a:r>
            <a:endParaRPr lang="en-GB" sz="1200" dirty="0">
              <a:latin typeface="Calibri" panose="020F05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dirty="0" smtClean="0">
                <a:latin typeface="Calibri" panose="020F0502020204030204" pitchFamily="34" charset="0"/>
              </a:rPr>
              <a:t>Copy generated files into </a:t>
            </a:r>
            <a:r>
              <a:rPr lang="en-GB" sz="1200" dirty="0" err="1" smtClean="0">
                <a:latin typeface="Calibri" panose="020F0502020204030204" pitchFamily="34" charset="0"/>
              </a:rPr>
              <a:t>AvilSim</a:t>
            </a:r>
            <a:r>
              <a:rPr lang="en-GB" sz="1200" dirty="0" smtClean="0">
                <a:latin typeface="Calibri" panose="020F0502020204030204" pitchFamily="34" charset="0"/>
              </a:rPr>
              <a:t> Externals folder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dirty="0" smtClean="0">
                <a:latin typeface="Calibri" panose="020F0502020204030204" pitchFamily="34" charset="0"/>
              </a:rPr>
              <a:t>Run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7552" y="201777"/>
            <a:ext cx="3991399" cy="1908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latin typeface="Calibri" panose="020F0502020204030204" pitchFamily="34" charset="0"/>
              </a:rPr>
              <a:t>OpenMars</a:t>
            </a:r>
            <a:endParaRPr lang="en-GB" sz="1400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Load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Define simulation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</a:rPr>
              <a:t>Run</a:t>
            </a:r>
          </a:p>
          <a:p>
            <a:pPr algn="ctr"/>
            <a:endParaRPr lang="en-GB" sz="1200" dirty="0">
              <a:latin typeface="Calibri" panose="020F0502020204030204" pitchFamily="34" charset="0"/>
            </a:endParaRPr>
          </a:p>
          <a:p>
            <a:pPr algn="ctr"/>
            <a:endParaRPr lang="en-GB" sz="1400" dirty="0" smtClean="0">
              <a:latin typeface="Calibri" panose="020F0502020204030204" pitchFamily="34" charset="0"/>
            </a:endParaRPr>
          </a:p>
          <a:p>
            <a:pPr algn="ctr"/>
            <a:endParaRPr lang="en-GB" sz="1400" dirty="0">
              <a:latin typeface="Calibri" panose="020F0502020204030204" pitchFamily="34" charset="0"/>
            </a:endParaRPr>
          </a:p>
          <a:p>
            <a:pPr algn="ctr"/>
            <a:endParaRPr lang="en-GB" sz="1400" dirty="0" smtClean="0">
              <a:latin typeface="Calibri" panose="020F0502020204030204" pitchFamily="34" charset="0"/>
            </a:endParaRPr>
          </a:p>
          <a:p>
            <a:pPr algn="ctr"/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623" y="1091684"/>
            <a:ext cx="2636520" cy="9447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567" y="2059170"/>
            <a:ext cx="3710631" cy="2267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17" y="1877220"/>
            <a:ext cx="4286572" cy="307563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42066" y="2058145"/>
            <a:ext cx="999148" cy="26449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03474" y="2692644"/>
            <a:ext cx="1089660" cy="12420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609623" y="1612089"/>
            <a:ext cx="1780977" cy="26449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609623" y="3780751"/>
            <a:ext cx="1280160" cy="26449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10400" y="4984876"/>
            <a:ext cx="7200" cy="359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890983" y="4253544"/>
            <a:ext cx="7200" cy="359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593134" y="5380594"/>
            <a:ext cx="1248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Results.xlsx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2312" y="4660120"/>
            <a:ext cx="2887341" cy="165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7" y="201777"/>
            <a:ext cx="646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Results</a:t>
            </a:r>
            <a:r>
              <a:rPr lang="en-GB" sz="3200" dirty="0" smtClean="0">
                <a:latin typeface="Calibri" panose="020F0502020204030204" pitchFamily="34" charset="0"/>
              </a:rPr>
              <a:t>: Linac4</a:t>
            </a:r>
            <a:endParaRPr lang="en-GB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1896"/>
              </p:ext>
            </p:extLst>
          </p:nvPr>
        </p:nvGraphicFramePr>
        <p:xfrm>
          <a:off x="162477" y="1141298"/>
          <a:ext cx="8691963" cy="1053202"/>
        </p:xfrm>
        <a:graphic>
          <a:graphicData uri="http://schemas.openxmlformats.org/drawingml/2006/table">
            <a:tbl>
              <a:tblPr/>
              <a:tblGrid>
                <a:gridCol w="20719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7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60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13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1567">
                  <a:extLst>
                    <a:ext uri="{9D8B030D-6E8A-4147-A177-3AD203B41FA5}">
                      <a16:colId xmlns:a16="http://schemas.microsoft.com/office/drawing/2014/main" val="1614963714"/>
                    </a:ext>
                  </a:extLst>
                </a:gridCol>
                <a:gridCol w="958274">
                  <a:extLst>
                    <a:ext uri="{9D8B030D-6E8A-4147-A177-3AD203B41FA5}">
                      <a16:colId xmlns:a16="http://schemas.microsoft.com/office/drawing/2014/main" val="3156803605"/>
                    </a:ext>
                  </a:extLst>
                </a:gridCol>
                <a:gridCol w="1019807">
                  <a:extLst>
                    <a:ext uri="{9D8B030D-6E8A-4147-A177-3AD203B41FA5}">
                      <a16:colId xmlns:a16="http://schemas.microsoft.com/office/drawing/2014/main" val="4047036351"/>
                    </a:ext>
                  </a:extLst>
                </a:gridCol>
                <a:gridCol w="791242">
                  <a:extLst>
                    <a:ext uri="{9D8B030D-6E8A-4147-A177-3AD203B41FA5}">
                      <a16:colId xmlns:a16="http://schemas.microsoft.com/office/drawing/2014/main" val="948025283"/>
                    </a:ext>
                  </a:extLst>
                </a:gridCol>
              </a:tblGrid>
              <a:tr h="3787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Simulation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Software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Input Format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Simulations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Simulation time (100</a:t>
                      </a:r>
                      <a:r>
                        <a:rPr lang="en-GB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runs)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Availability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Fault Count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Downtime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MTTR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AvailSim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CIF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 min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88.6%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401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294.3h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~46 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23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ELMAS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OpenMars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0.1s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88.6%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293.03h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~44 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30687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897363"/>
              </p:ext>
            </p:extLst>
          </p:nvPr>
        </p:nvGraphicFramePr>
        <p:xfrm>
          <a:off x="1575398" y="2823982"/>
          <a:ext cx="5516602" cy="3194529"/>
        </p:xfrm>
        <a:graphic>
          <a:graphicData uri="http://schemas.openxmlformats.org/drawingml/2006/table">
            <a:tbl>
              <a:tblPr/>
              <a:tblGrid>
                <a:gridCol w="1691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14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5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5950">
                  <a:extLst>
                    <a:ext uri="{9D8B030D-6E8A-4147-A177-3AD203B41FA5}">
                      <a16:colId xmlns:a16="http://schemas.microsoft.com/office/drawing/2014/main" val="534320127"/>
                    </a:ext>
                  </a:extLst>
                </a:gridCol>
                <a:gridCol w="755950">
                  <a:extLst>
                    <a:ext uri="{9D8B030D-6E8A-4147-A177-3AD203B41FA5}">
                      <a16:colId xmlns:a16="http://schemas.microsoft.com/office/drawing/2014/main" val="2715131577"/>
                    </a:ext>
                  </a:extLst>
                </a:gridCol>
                <a:gridCol w="755952">
                  <a:extLst>
                    <a:ext uri="{9D8B030D-6E8A-4147-A177-3AD203B41FA5}">
                      <a16:colId xmlns:a16="http://schemas.microsoft.com/office/drawing/2014/main" val="936331560"/>
                    </a:ext>
                  </a:extLst>
                </a:gridCol>
              </a:tblGrid>
              <a:tr h="47243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System / Simulation</a:t>
                      </a:r>
                      <a:r>
                        <a:rPr lang="en-GB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Software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AvailSim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ELMAS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AvailSim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ELMAS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Input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Accelerator Controls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1.873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1.543611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1.542778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1.54361111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793840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Management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3.067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3.616667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3.614167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3.61666667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086953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Losses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81.035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0.329525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0.329444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0.32954946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32110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and Ventilation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0.895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1.233333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1.233056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1.23333333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394279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Network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0.892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0.816667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0.816389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0.81666667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292155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Interlock System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1.096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0.166667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0.166389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0.16666667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677419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5.172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0.829833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0.829722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0.82983333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449087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0.4125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0.412222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5930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Converters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114.747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0.741571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0.741389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0.74169962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447774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Pre-Chopper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12.814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2.09703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2.096111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2.09702991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248736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 Frequency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127.149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0.951563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0.951389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0.95190058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401425"/>
                  </a:ext>
                </a:extLst>
              </a:tr>
              <a:tr h="226841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Source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87.988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0.463598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0.463333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0.46364232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69895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268800" y="2549246"/>
            <a:ext cx="1548000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Calibri" panose="020F0502020204030204" pitchFamily="34" charset="0"/>
              </a:rPr>
              <a:t>Fault count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16800" y="2548196"/>
            <a:ext cx="2275198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Calibri" panose="020F0502020204030204" pitchFamily="34" charset="0"/>
              </a:rPr>
              <a:t>MTTR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1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54109</TotalTime>
  <Words>647</Words>
  <Application>Microsoft Office PowerPoint</Application>
  <PresentationFormat>On-screen Show (4:3)</PresentationFormat>
  <Paragraphs>308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CERN_Cobranding_AMMW2015_4_3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Odei Rey Orozco</cp:lastModifiedBy>
  <cp:revision>767</cp:revision>
  <cp:lastPrinted>2016-08-29T15:06:54Z</cp:lastPrinted>
  <dcterms:created xsi:type="dcterms:W3CDTF">2015-10-05T14:29:31Z</dcterms:created>
  <dcterms:modified xsi:type="dcterms:W3CDTF">2018-05-30T14:56:34Z</dcterms:modified>
</cp:coreProperties>
</file>