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83" r:id="rId2"/>
  </p:sldMasterIdLst>
  <p:notesMasterIdLst>
    <p:notesMasterId r:id="rId29"/>
  </p:notesMasterIdLst>
  <p:sldIdLst>
    <p:sldId id="256" r:id="rId3"/>
    <p:sldId id="257" r:id="rId4"/>
    <p:sldId id="259" r:id="rId5"/>
    <p:sldId id="260" r:id="rId6"/>
    <p:sldId id="261" r:id="rId7"/>
    <p:sldId id="327" r:id="rId8"/>
    <p:sldId id="355" r:id="rId9"/>
    <p:sldId id="376" r:id="rId10"/>
    <p:sldId id="385" r:id="rId11"/>
    <p:sldId id="386" r:id="rId12"/>
    <p:sldId id="387" r:id="rId13"/>
    <p:sldId id="382" r:id="rId14"/>
    <p:sldId id="388" r:id="rId15"/>
    <p:sldId id="389" r:id="rId16"/>
    <p:sldId id="391" r:id="rId17"/>
    <p:sldId id="370" r:id="rId18"/>
    <p:sldId id="397" r:id="rId19"/>
    <p:sldId id="396" r:id="rId20"/>
    <p:sldId id="398" r:id="rId21"/>
    <p:sldId id="393" r:id="rId22"/>
    <p:sldId id="394" r:id="rId23"/>
    <p:sldId id="258" r:id="rId24"/>
    <p:sldId id="392" r:id="rId25"/>
    <p:sldId id="361" r:id="rId26"/>
    <p:sldId id="390" r:id="rId27"/>
    <p:sldId id="381" r:id="rId28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82"/>
    <p:restoredTop sz="94637"/>
  </p:normalViewPr>
  <p:slideViewPr>
    <p:cSldViewPr snapToGrid="0" snapToObjects="1">
      <p:cViewPr varScale="1">
        <p:scale>
          <a:sx n="149" d="100"/>
          <a:sy n="149" d="100"/>
        </p:scale>
        <p:origin x="176" y="24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EED743-1D38-8740-BAF4-1C3F0EF02CC9}" type="datetimeFigureOut">
              <a:rPr lang="en-US" smtClean="0"/>
              <a:t>10/7/18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40156A-FE06-E949-A8A9-11CB34433D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507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43d40a277b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43d40a277b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66093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C3E50-1A31-094B-8FEB-6845E6830E2D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F40EEF-969E-1546-9F29-013C22581DC0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BA47F-DE54-CA49-8978-3382CE07574F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89409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9426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4259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8044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 descr="logoBadgeWeb.eps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1" y="1940785"/>
            <a:ext cx="1221946" cy="1261931"/>
          </a:xfrm>
          <a:prstGeom prst="rect">
            <a:avLst/>
          </a:prstGeom>
        </p:spPr>
      </p:pic>
      <p:sp>
        <p:nvSpPr>
          <p:cNvPr id="7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96476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2"/>
            <a:ext cx="8226854" cy="705332"/>
          </a:xfrm>
        </p:spPr>
        <p:txBody>
          <a:bodyPr/>
          <a:lstStyle>
            <a:lvl1pPr algn="l">
              <a:defRPr b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5D1E3-9881-E844-9D1C-F0EE992A6338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3E612A4A-96E6-4548-9FE8-9EB76E65D9C6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B9BC05-041F-EB49-A91B-5C1D37FFCBD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FCB5261-FDA1-FA4B-975C-2A6390A8536A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690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1833612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216688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1" y="67107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861061"/>
            <a:ext cx="8229600" cy="3619499"/>
          </a:xfrm>
        </p:spPr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9418C-5E55-C846-9EB0-860B53E8A523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293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1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B8D44F-A4A9-DC48-937B-4E08D9C04A20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17604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9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4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4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7" y="952334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08123-137C-AC4B-8A9A-E03DE385E458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2295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6329B-1E67-7847-A289-25F517599137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00873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7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892B7-E9E0-7D47-A89D-6DBDDBAE7B86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1669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8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5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86187-0E4D-5E43-A14C-CCAACC24AE5F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2567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1" y="4616451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72" y="1806689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1446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5"/>
            <a:ext cx="2133600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329BAA-7B74-7842-8776-977A1147E8F6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30" tIns="45715" rIns="91430" bIns="45715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19261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>
                <a:solidFill>
                  <a:srgbClr val="0C377B">
                    <a:tint val="75000"/>
                  </a:srgbClr>
                </a:solidFill>
              </a:rPr>
              <a:t>HEPiX Autumn 2018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9831-C620-4AD3-9AD2-037EA858B450}" type="slidenum">
              <a:rPr lang="en-US">
                <a:solidFill>
                  <a:srgbClr val="0C377B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C377B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2755452-B578-CD41-A19E-1D4C048BC0CE}" type="datetime1">
              <a:rPr lang="en-GB" altLang="en-US" smtClean="0">
                <a:solidFill>
                  <a:srgbClr val="0C377B">
                    <a:tint val="75000"/>
                  </a:srgbClr>
                </a:solidFill>
              </a:rPr>
              <a:t>09/10/2018</a:t>
            </a:fld>
            <a:r>
              <a:rPr lang="en-US" altLang="en-US">
                <a:solidFill>
                  <a:srgbClr val="0C377B">
                    <a:tint val="75000"/>
                  </a:srgbClr>
                </a:solidFill>
              </a:rPr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892869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64297-5C5C-034A-9498-214203B34BC8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435B61-32FB-9B4C-B182-F8F545C35DD9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15CEB-CFAE-1847-BA80-EB700F386446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548AB7-1A2A-294B-952A-63237A6D9D86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16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0D9C7-33AF-444D-83B6-7EFD12E51428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1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638FE-6BDF-A348-AD41-65B4F5C8C42B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4767264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1" name="Image 10" descr="bande-02.eps"/>
          <p:cNvPicPr>
            <a:picLocks noChangeAspect="1"/>
          </p:cNvPicPr>
          <p:nvPr userDrawn="1"/>
        </p:nvPicPr>
        <p:blipFill rotWithShape="1">
          <a:blip r:embed="rId17"/>
          <a:srcRect/>
          <a:stretch/>
        </p:blipFill>
        <p:spPr>
          <a:xfrm>
            <a:off x="6649" y="4527550"/>
            <a:ext cx="648000" cy="61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848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93764" indent="-457189" algn="l" rtl="0" eaLnBrk="1" latinLnBrk="0" hangingPunct="1">
        <a:spcBef>
          <a:spcPct val="20000"/>
        </a:spcBef>
        <a:buClr>
          <a:schemeClr val="tx1"/>
        </a:buClr>
        <a:buSzPct val="80000"/>
        <a:buFont typeface="Wingdings" charset="2"/>
        <a:buChar char="q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34" indent="-457189" algn="l" rtl="0" eaLnBrk="1" latinLnBrk="0" hangingPunct="1">
        <a:spcBef>
          <a:spcPct val="20000"/>
        </a:spcBef>
        <a:buClr>
          <a:srgbClr val="C00000"/>
        </a:buClr>
        <a:buSzPct val="90000"/>
        <a:buFont typeface="Wingdings" charset="2"/>
        <a:buChar char="§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681" indent="-342892" algn="l" rtl="0" eaLnBrk="1" latinLnBrk="0" hangingPunct="1">
        <a:spcBef>
          <a:spcPct val="20000"/>
        </a:spcBef>
        <a:buClr>
          <a:srgbClr val="00B050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282" indent="-34289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51" indent="-34289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41" indent="-182876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192" indent="-182876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43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662" indent="-182876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tiff"/><Relationship Id="rId4" Type="http://schemas.openxmlformats.org/officeDocument/2006/relationships/image" Target="../media/image17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2" Type="http://schemas.openxmlformats.org/officeDocument/2006/relationships/image" Target="../media/image24.tif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tiff"/><Relationship Id="rId4" Type="http://schemas.openxmlformats.org/officeDocument/2006/relationships/image" Target="../media/image26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E59E6-A600-A44D-BCA6-3EB161190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1" y="27235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LHCb</a:t>
            </a:r>
            <a:endParaRPr lang="en-GB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1630B9E-C0DD-604A-ABCC-B97AA64F83E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36356" y="732566"/>
            <a:ext cx="5823392" cy="361950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403AD5-E39B-7042-97B2-536AB0B2B1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Rectangular Callout 6">
            <a:extLst>
              <a:ext uri="{FF2B5EF4-FFF2-40B4-BE49-F238E27FC236}">
                <a16:creationId xmlns:a16="http://schemas.microsoft.com/office/drawing/2014/main" id="{4F2558FD-49E7-2844-9E4E-BF6B53268FB4}"/>
              </a:ext>
            </a:extLst>
          </p:cNvPr>
          <p:cNvSpPr/>
          <p:nvPr/>
        </p:nvSpPr>
        <p:spPr>
          <a:xfrm>
            <a:off x="2527891" y="4352067"/>
            <a:ext cx="1068572" cy="709640"/>
          </a:xfrm>
          <a:prstGeom prst="wedgeRectCallout">
            <a:avLst>
              <a:gd name="adj1" fmla="val -52922"/>
              <a:gd name="adj2" fmla="val -73471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2.6 % overall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87C6F5D-822C-BB4F-B86D-8C126870D63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D9AF996-4318-6046-82CF-096801EECD54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8BB99F-45E7-C149-849A-27362EDB59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4641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7"/>
          <p:cNvSpPr txBox="1">
            <a:spLocks noGrp="1"/>
          </p:cNvSpPr>
          <p:nvPr>
            <p:ph type="title"/>
          </p:nvPr>
        </p:nvSpPr>
        <p:spPr>
          <a:xfrm>
            <a:off x="311700" y="140224"/>
            <a:ext cx="2518600" cy="183081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000" dirty="0"/>
              <a:t>ATLAS job types</a:t>
            </a:r>
            <a:br>
              <a:rPr lang="en" sz="4000" dirty="0"/>
            </a:br>
            <a:r>
              <a:rPr lang="en" sz="1800" dirty="0"/>
              <a:t>(</a:t>
            </a:r>
            <a:r>
              <a:rPr lang="en" sz="1800" dirty="0" err="1"/>
              <a:t>ht</a:t>
            </a:r>
            <a:r>
              <a:rPr lang="en" sz="1800" dirty="0"/>
              <a:t>: Ivan </a:t>
            </a:r>
            <a:r>
              <a:rPr lang="en" sz="1800" dirty="0" err="1"/>
              <a:t>Glushkov</a:t>
            </a:r>
            <a:r>
              <a:rPr lang="en" sz="1800" dirty="0"/>
              <a:t>)</a:t>
            </a:r>
            <a:endParaRPr sz="4000" dirty="0"/>
          </a:p>
        </p:txBody>
      </p:sp>
      <p:sp>
        <p:nvSpPr>
          <p:cNvPr id="89" name="Google Shape;89;p17"/>
          <p:cNvSpPr txBox="1">
            <a:spLocks noGrp="1"/>
          </p:cNvSpPr>
          <p:nvPr>
            <p:ph type="body" idx="1"/>
          </p:nvPr>
        </p:nvSpPr>
        <p:spPr>
          <a:xfrm>
            <a:off x="311700" y="2349655"/>
            <a:ext cx="2315400" cy="194632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dirty="0"/>
              <a:t>Mostly simulation, 8-core</a:t>
            </a:r>
            <a:endParaRPr dirty="0"/>
          </a:p>
        </p:txBody>
      </p:sp>
      <p:pic>
        <p:nvPicPr>
          <p:cNvPr id="90" name="Google Shape;9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30300" y="337005"/>
            <a:ext cx="6212102" cy="40199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77CEA4-5470-4042-A8C4-4406CD8FBA0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7852773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Plots from monitoring: production 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200A424-317E-344C-AEAB-26C5C521BB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4966" y="2209931"/>
            <a:ext cx="5130312" cy="2831177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685800"/>
            <a:fld id="{17918391-D411-FE40-AAD7-861AE5233E0E}" type="slidenum">
              <a:rPr lang="en-US">
                <a:solidFill>
                  <a:srgbClr val="0055A0">
                    <a:tint val="75000"/>
                  </a:srgbClr>
                </a:solidFill>
                <a:latin typeface="Arial"/>
              </a:rPr>
              <a:pPr defTabSz="685800"/>
              <a:t>12</a:t>
            </a:fld>
            <a:endParaRPr lang="en-US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5DF1ED1-0E3C-2143-A874-E115FB35F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66" y="708785"/>
            <a:ext cx="8173150" cy="150114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F811482-374E-4843-84B4-43B3A41B70CA}"/>
              </a:ext>
            </a:extLst>
          </p:cNvPr>
          <p:cNvSpPr txBox="1"/>
          <p:nvPr/>
        </p:nvSpPr>
        <p:spPr>
          <a:xfrm>
            <a:off x="6150317" y="3175396"/>
            <a:ext cx="10118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GB" sz="1350" dirty="0">
                <a:solidFill>
                  <a:srgbClr val="0055A0"/>
                </a:solidFill>
                <a:latin typeface="Arial"/>
              </a:rPr>
              <a:t>Last week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951A2A-C479-184F-8D7A-0CFD9129FE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210F8C-CE83-F94B-9037-A1A7DE008317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21F9C-74B1-1A48-B584-00B13A1CC3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2982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7DD5C-951B-EA4C-91ED-5D2370A59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ATLAS  with and without BEER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EBDF0A33-CA53-9048-A5C9-D5A1325A6C7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488" y="1035211"/>
            <a:ext cx="8229600" cy="128289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A6AF3E-2CE5-714E-9F73-B56A480FDA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60EB9AB-F076-CA40-AD19-EA5FCD618B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488" y="2793531"/>
            <a:ext cx="8229600" cy="149830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1E7A11A-3755-A842-A7BD-EF69DE1053F1}"/>
              </a:ext>
            </a:extLst>
          </p:cNvPr>
          <p:cNvSpPr txBox="1"/>
          <p:nvPr/>
        </p:nvSpPr>
        <p:spPr>
          <a:xfrm>
            <a:off x="5585792" y="1538159"/>
            <a:ext cx="8002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without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69C414-B19E-F74C-A68C-022999D3D6A0}"/>
              </a:ext>
            </a:extLst>
          </p:cNvPr>
          <p:cNvSpPr txBox="1"/>
          <p:nvPr/>
        </p:nvSpPr>
        <p:spPr>
          <a:xfrm>
            <a:off x="5585791" y="3265686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with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1C45AE3-2529-054B-90F9-C8E638A5F4A2}"/>
              </a:ext>
            </a:extLst>
          </p:cNvPr>
          <p:cNvSpPr txBox="1"/>
          <p:nvPr/>
        </p:nvSpPr>
        <p:spPr>
          <a:xfrm rot="19185338">
            <a:off x="1829164" y="1526618"/>
            <a:ext cx="48282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idle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D73823B-FAAC-F941-82D5-22EDD6E2A632}"/>
              </a:ext>
            </a:extLst>
          </p:cNvPr>
          <p:cNvSpPr txBox="1"/>
          <p:nvPr/>
        </p:nvSpPr>
        <p:spPr>
          <a:xfrm rot="19185338">
            <a:off x="1711887" y="3254144"/>
            <a:ext cx="5501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user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CE9607-9A23-AE45-9468-D08F557E83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976953A-D4F3-3149-86CC-164AF1C7A335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D595B-024B-C747-8236-E1ECF00E03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1442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87DD5C-951B-EA4C-91ED-5D2370A59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ATLAS  with and without BEER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A6AF3E-2CE5-714E-9F73-B56A480FDA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AD362A0-D41B-7E43-96BE-7A236720B1D2}"/>
              </a:ext>
            </a:extLst>
          </p:cNvPr>
          <p:cNvGrpSpPr/>
          <p:nvPr/>
        </p:nvGrpSpPr>
        <p:grpSpPr>
          <a:xfrm>
            <a:off x="440808" y="928481"/>
            <a:ext cx="8259637" cy="3573398"/>
            <a:chOff x="587744" y="1237974"/>
            <a:chExt cx="11012849" cy="4764531"/>
          </a:xfrm>
        </p:grpSpPr>
        <p:pic>
          <p:nvPicPr>
            <p:cNvPr id="16" name="Content Placeholder 12">
              <a:extLst>
                <a:ext uri="{FF2B5EF4-FFF2-40B4-BE49-F238E27FC236}">
                  <a16:creationId xmlns:a16="http://schemas.microsoft.com/office/drawing/2014/main" id="{B85BBC8D-D2C4-F448-82DB-F5ED18E3D64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87744" y="1237974"/>
              <a:ext cx="10972800" cy="2046157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3BF5186-55AC-6D46-B5B9-DFF00AE2D3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7744" y="3583983"/>
              <a:ext cx="11012849" cy="2418522"/>
            </a:xfrm>
            <a:prstGeom prst="rect">
              <a:avLst/>
            </a:prstGeom>
          </p:spPr>
        </p:pic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D1E7A11A-3755-A842-A7BD-EF69DE1053F1}"/>
              </a:ext>
            </a:extLst>
          </p:cNvPr>
          <p:cNvSpPr txBox="1"/>
          <p:nvPr/>
        </p:nvSpPr>
        <p:spPr>
          <a:xfrm>
            <a:off x="5585792" y="1538159"/>
            <a:ext cx="80021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without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69C414-B19E-F74C-A68C-022999D3D6A0}"/>
              </a:ext>
            </a:extLst>
          </p:cNvPr>
          <p:cNvSpPr txBox="1"/>
          <p:nvPr/>
        </p:nvSpPr>
        <p:spPr>
          <a:xfrm>
            <a:off x="5585791" y="3265686"/>
            <a:ext cx="53091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with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E5669B0-96E9-AC4B-8B3A-F26D271A7911}"/>
              </a:ext>
            </a:extLst>
          </p:cNvPr>
          <p:cNvCxnSpPr/>
          <p:nvPr/>
        </p:nvCxnSpPr>
        <p:spPr>
          <a:xfrm>
            <a:off x="489896" y="1351817"/>
            <a:ext cx="816146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E9142D4-7323-AE40-9AC6-CB5E9D2EECC6}"/>
              </a:ext>
            </a:extLst>
          </p:cNvPr>
          <p:cNvCxnSpPr/>
          <p:nvPr/>
        </p:nvCxnSpPr>
        <p:spPr>
          <a:xfrm>
            <a:off x="465996" y="3576266"/>
            <a:ext cx="8161460" cy="0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C3B901DE-E641-A34F-AE6F-2B19612E0D33}"/>
              </a:ext>
            </a:extLst>
          </p:cNvPr>
          <p:cNvSpPr txBox="1"/>
          <p:nvPr/>
        </p:nvSpPr>
        <p:spPr>
          <a:xfrm>
            <a:off x="1879834" y="1026976"/>
            <a:ext cx="7617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20GB/s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58EAF9AC-D3C4-504C-B384-F6547E3D6066}"/>
              </a:ext>
            </a:extLst>
          </p:cNvPr>
          <p:cNvSpPr txBox="1"/>
          <p:nvPr/>
        </p:nvSpPr>
        <p:spPr>
          <a:xfrm>
            <a:off x="1879833" y="3269186"/>
            <a:ext cx="7617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>
                <a:solidFill>
                  <a:srgbClr val="FF0000"/>
                </a:solidFill>
              </a:rPr>
              <a:t>20GB/s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6B9D2F-FF6F-9140-B4FA-043748C2A350}"/>
              </a:ext>
            </a:extLst>
          </p:cNvPr>
          <p:cNvSpPr txBox="1"/>
          <p:nvPr/>
        </p:nvSpPr>
        <p:spPr>
          <a:xfrm>
            <a:off x="6212073" y="2830918"/>
            <a:ext cx="89639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85 nodes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C3965A8-AD38-C046-8082-EA8147FE42D8}"/>
              </a:ext>
            </a:extLst>
          </p:cNvPr>
          <p:cNvSpPr txBox="1"/>
          <p:nvPr/>
        </p:nvSpPr>
        <p:spPr>
          <a:xfrm>
            <a:off x="6142961" y="1026976"/>
            <a:ext cx="99257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dirty="0"/>
              <a:t>260 nodes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879FE5-1AF9-6A4D-89D3-FDBCA291751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4644389-5040-824E-8B4B-C994543541F1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F0C51D-0DA3-2D4C-B04F-5497B6C934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42795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B581ED-9787-D341-A34C-098CB499A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DE78E6-204C-A447-A18A-036F8EE937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Adding support for Singularity</a:t>
            </a:r>
          </a:p>
          <a:p>
            <a:pPr lvl="1"/>
            <a:r>
              <a:rPr lang="en-GB" dirty="0"/>
              <a:t>Required by CMS</a:t>
            </a:r>
          </a:p>
          <a:p>
            <a:r>
              <a:rPr lang="en-GB" dirty="0"/>
              <a:t>Adding limits for I/O and networks </a:t>
            </a:r>
          </a:p>
          <a:p>
            <a:r>
              <a:rPr lang="en-GB" dirty="0"/>
              <a:t>Scaling up</a:t>
            </a:r>
          </a:p>
          <a:p>
            <a:pPr lvl="1"/>
            <a:r>
              <a:rPr lang="en-GB" dirty="0"/>
              <a:t>Significant increase after the Heavy Ion run</a:t>
            </a:r>
          </a:p>
          <a:p>
            <a:pPr lvl="1"/>
            <a:r>
              <a:rPr lang="en-GB" dirty="0"/>
              <a:t>Potentially ~11K additional cores</a:t>
            </a:r>
          </a:p>
          <a:p>
            <a:r>
              <a:rPr lang="en-GB" dirty="0"/>
              <a:t>KBAC - </a:t>
            </a:r>
            <a:r>
              <a:rPr lang="en-GB" dirty="0" err="1"/>
              <a:t>Kurchatov's</a:t>
            </a:r>
            <a:r>
              <a:rPr lang="en-GB" dirty="0"/>
              <a:t> BEER Adaptation for </a:t>
            </a:r>
            <a:r>
              <a:rPr lang="en-GB" dirty="0" err="1"/>
              <a:t>Ceph</a:t>
            </a:r>
            <a:endParaRPr lang="en-GB" dirty="0"/>
          </a:p>
          <a:p>
            <a:pPr lvl="1"/>
            <a:r>
              <a:rPr lang="en-GB" dirty="0"/>
              <a:t>20 Nodes</a:t>
            </a:r>
          </a:p>
          <a:p>
            <a:pPr lvl="2"/>
            <a:r>
              <a:rPr lang="en-GB" dirty="0"/>
              <a:t>16X8TB drives, 24 cores, 256GB RAM</a:t>
            </a:r>
          </a:p>
          <a:p>
            <a:pPr lvl="1"/>
            <a:r>
              <a:rPr lang="en-GB" dirty="0" err="1"/>
              <a:t>Slurm</a:t>
            </a:r>
            <a:r>
              <a:rPr lang="en-GB" dirty="0"/>
              <a:t> with a “</a:t>
            </a:r>
            <a:r>
              <a:rPr lang="en-GB" dirty="0" err="1"/>
              <a:t>Ceph</a:t>
            </a:r>
            <a:r>
              <a:rPr lang="en-GB" dirty="0"/>
              <a:t> queue”   </a:t>
            </a:r>
          </a:p>
          <a:p>
            <a:pPr lvl="1"/>
            <a:r>
              <a:rPr lang="en-GB" dirty="0"/>
              <a:t>Tests will start soon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6DBB48-D023-9544-B86D-44379F39142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040E2FF-01EA-7445-918A-2513DB17FBB6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94A5F6-6319-7649-947C-BD748E17B59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24ACC7-F882-9849-BB3C-40F93EA56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97636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825803-98A6-FD45-9D61-C0948E032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BEER Contributors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3AD9FE-4BFD-A64E-8CB1-E784AEA4C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IT-CM</a:t>
            </a:r>
          </a:p>
          <a:p>
            <a:pPr lvl="1"/>
            <a:r>
              <a:rPr lang="en-US" dirty="0"/>
              <a:t>Tim Bell, </a:t>
            </a:r>
            <a:r>
              <a:rPr lang="en-US" b="1" dirty="0"/>
              <a:t>Ben Jones</a:t>
            </a:r>
            <a:r>
              <a:rPr lang="en-US" dirty="0"/>
              <a:t>, Domenico Giordano, </a:t>
            </a:r>
          </a:p>
          <a:p>
            <a:pPr lvl="1"/>
            <a:r>
              <a:rPr lang="en-US" b="1" dirty="0"/>
              <a:t>Gavin McCance</a:t>
            </a:r>
            <a:r>
              <a:rPr lang="en-US" dirty="0"/>
              <a:t>, </a:t>
            </a:r>
            <a:r>
              <a:rPr lang="en-US" b="1" dirty="0" err="1"/>
              <a:t>Jaroslava</a:t>
            </a:r>
            <a:r>
              <a:rPr lang="en-US" b="1" dirty="0"/>
              <a:t> </a:t>
            </a:r>
            <a:r>
              <a:rPr lang="en-US" b="1" dirty="0" err="1"/>
              <a:t>Schovancova</a:t>
            </a:r>
            <a:r>
              <a:rPr lang="en-US" b="1" dirty="0"/>
              <a:t>, </a:t>
            </a:r>
            <a:r>
              <a:rPr lang="en-US" b="1" dirty="0" err="1"/>
              <a:t>Havard</a:t>
            </a:r>
            <a:r>
              <a:rPr lang="en-US" b="1" dirty="0"/>
              <a:t> </a:t>
            </a:r>
            <a:r>
              <a:rPr lang="en-US" b="1" dirty="0" err="1"/>
              <a:t>Tollefsen</a:t>
            </a:r>
            <a:endParaRPr lang="en-US" b="1" dirty="0"/>
          </a:p>
          <a:p>
            <a:r>
              <a:rPr lang="en-US" dirty="0"/>
              <a:t>IT-ST</a:t>
            </a:r>
          </a:p>
          <a:p>
            <a:pPr lvl="1"/>
            <a:r>
              <a:rPr lang="en-US" dirty="0"/>
              <a:t>Dirk </a:t>
            </a:r>
            <a:r>
              <a:rPr lang="en-US" dirty="0" err="1"/>
              <a:t>Duellmann</a:t>
            </a:r>
            <a:r>
              <a:rPr lang="en-US" dirty="0"/>
              <a:t>, </a:t>
            </a:r>
            <a:r>
              <a:rPr lang="en-US" b="1" dirty="0"/>
              <a:t>Massimo </a:t>
            </a:r>
            <a:r>
              <a:rPr lang="en-US" b="1" dirty="0" err="1"/>
              <a:t>Lamanna</a:t>
            </a:r>
            <a:r>
              <a:rPr lang="en-US" b="1" dirty="0"/>
              <a:t>, </a:t>
            </a:r>
            <a:r>
              <a:rPr lang="en-US" b="1" dirty="0" err="1"/>
              <a:t>Herve</a:t>
            </a:r>
            <a:r>
              <a:rPr lang="en-US" b="1" dirty="0"/>
              <a:t> Rousseau</a:t>
            </a:r>
          </a:p>
          <a:p>
            <a:r>
              <a:rPr lang="en-US" dirty="0"/>
              <a:t>IT-DI</a:t>
            </a:r>
          </a:p>
          <a:p>
            <a:pPr lvl="1"/>
            <a:r>
              <a:rPr lang="en-US" dirty="0"/>
              <a:t>Markus Schulz, Andrea </a:t>
            </a:r>
            <a:r>
              <a:rPr lang="en-US" dirty="0" err="1"/>
              <a:t>Sciaba</a:t>
            </a:r>
            <a:r>
              <a:rPr lang="en-US" dirty="0"/>
              <a:t>, Andrea </a:t>
            </a:r>
            <a:r>
              <a:rPr lang="en-US" dirty="0" err="1"/>
              <a:t>Valassi</a:t>
            </a:r>
            <a:r>
              <a:rPr lang="en-US" dirty="0"/>
              <a:t>, </a:t>
            </a:r>
            <a:r>
              <a:rPr lang="en-US" b="1" dirty="0"/>
              <a:t>David Smith</a:t>
            </a:r>
          </a:p>
          <a:p>
            <a:r>
              <a:rPr lang="en-US" dirty="0"/>
              <a:t>Petersburg Nuclear Physics Institute</a:t>
            </a:r>
          </a:p>
          <a:p>
            <a:pPr lvl="1"/>
            <a:r>
              <a:rPr lang="en-US" dirty="0"/>
              <a:t> </a:t>
            </a:r>
            <a:r>
              <a:rPr lang="en-US" b="1" dirty="0"/>
              <a:t>Andrey </a:t>
            </a:r>
            <a:r>
              <a:rPr lang="en-US" b="1" dirty="0" err="1"/>
              <a:t>Kirianov</a:t>
            </a:r>
            <a:endParaRPr lang="en-US" b="1" dirty="0"/>
          </a:p>
          <a:p>
            <a:r>
              <a:rPr lang="en-US" b="1" dirty="0">
                <a:solidFill>
                  <a:srgbClr val="7030A0"/>
                </a:solidFill>
              </a:rPr>
              <a:t>ATLAS and </a:t>
            </a:r>
            <a:r>
              <a:rPr lang="en-US" b="1" dirty="0" err="1">
                <a:solidFill>
                  <a:srgbClr val="7030A0"/>
                </a:solidFill>
              </a:rPr>
              <a:t>LHCb</a:t>
            </a:r>
            <a:r>
              <a:rPr lang="en-US" b="1" dirty="0">
                <a:solidFill>
                  <a:srgbClr val="7030A0"/>
                </a:solidFill>
              </a:rPr>
              <a:t> for using the resource </a:t>
            </a:r>
          </a:p>
          <a:p>
            <a:pPr marL="36575" indent="0">
              <a:buNone/>
            </a:pP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758314B-1A7F-2F41-BBF7-4DEFB42586F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E50DBCC-92E0-CC46-B7C5-0E35F90787A7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758208-61B6-1B41-B23F-09F5D17C69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064B95-BEF5-AE42-B71F-61890C2D85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16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8397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7710D-1E32-874D-AA1C-F1D736388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Kubernetes &amp; Public Cloud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71575C-9CE8-8245-984D-556A6A9900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401369"/>
            <a:ext cx="8229600" cy="179598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Initial model was to deploy VMs, and configure them using standard CERN workflows as HTCondor worker nodes</a:t>
            </a:r>
          </a:p>
          <a:p>
            <a:r>
              <a:rPr lang="en-US" dirty="0"/>
              <a:t>Cloud providers now offering container engine services</a:t>
            </a:r>
          </a:p>
          <a:p>
            <a:pPr lvl="1"/>
            <a:r>
              <a:rPr lang="en-US" dirty="0"/>
              <a:t>Reduced effort and time to provision condor worker processes</a:t>
            </a:r>
          </a:p>
          <a:p>
            <a:r>
              <a:rPr lang="en-US" dirty="0"/>
              <a:t>Kubernetes federation allows for clusters that span public &amp; private clouds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10FFAF-FEF0-E44F-921B-3F047A5823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2940674-4DB7-FE4E-87F8-F7965BA2328C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84CA0A-4683-B64B-B69E-8BBD7198A4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904339-5E4F-ED48-852A-3BAAE654B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435E37E-7CA4-AF44-AEFE-5FB5AF6252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02" y="880452"/>
            <a:ext cx="1969323" cy="14489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D896AB-29AD-1F45-982D-FB0C8A12FDB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0321" y="1087938"/>
            <a:ext cx="1564938" cy="10339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C03B5B-D132-3B4A-AC95-17C7507E59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0956" y="1028890"/>
            <a:ext cx="1879600" cy="10795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DE4B174-2E83-4645-99A9-1DAA1CF90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018" y="1234613"/>
            <a:ext cx="1445036" cy="740581"/>
          </a:xfrm>
          <a:prstGeom prst="rect">
            <a:avLst/>
          </a:prstGeom>
        </p:spPr>
      </p:pic>
      <p:sp>
        <p:nvSpPr>
          <p:cNvPr id="11" name="Right Arrow 10">
            <a:extLst>
              <a:ext uri="{FF2B5EF4-FFF2-40B4-BE49-F238E27FC236}">
                <a16:creationId xmlns:a16="http://schemas.microsoft.com/office/drawing/2014/main" id="{B509C57F-8447-E545-8FAC-D48563688021}"/>
              </a:ext>
            </a:extLst>
          </p:cNvPr>
          <p:cNvSpPr/>
          <p:nvPr/>
        </p:nvSpPr>
        <p:spPr>
          <a:xfrm>
            <a:off x="2098196" y="1454304"/>
            <a:ext cx="475781" cy="301203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ight Arrow 11">
            <a:extLst>
              <a:ext uri="{FF2B5EF4-FFF2-40B4-BE49-F238E27FC236}">
                <a16:creationId xmlns:a16="http://schemas.microsoft.com/office/drawing/2014/main" id="{3AFC823B-027F-DB4B-ABE6-52DF33B1B5D2}"/>
              </a:ext>
            </a:extLst>
          </p:cNvPr>
          <p:cNvSpPr/>
          <p:nvPr/>
        </p:nvSpPr>
        <p:spPr>
          <a:xfrm>
            <a:off x="4295793" y="1454303"/>
            <a:ext cx="475781" cy="301203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04734D09-0F51-C249-B14C-8C7BB32134C1}"/>
              </a:ext>
            </a:extLst>
          </p:cNvPr>
          <p:cNvSpPr/>
          <p:nvPr/>
        </p:nvSpPr>
        <p:spPr>
          <a:xfrm>
            <a:off x="6630556" y="1454303"/>
            <a:ext cx="475781" cy="301203"/>
          </a:xfrm>
          <a:prstGeom prst="rightArrow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5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B9446-A2C7-C541-B8CB-C0AA244232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/>
              <a:t>Kubernetes &amp; Private Cloud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2BCFA2-D550-EC4F-8593-44D89AB247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We like Cloud semantics for managing worker nodes </a:t>
            </a:r>
          </a:p>
          <a:p>
            <a:pPr lvl="1"/>
            <a:r>
              <a:rPr lang="en-US" dirty="0"/>
              <a:t>One team to manage hardware lifecycle (crucially, not us)</a:t>
            </a:r>
          </a:p>
          <a:p>
            <a:pPr lvl="1"/>
            <a:r>
              <a:rPr lang="en-US" dirty="0"/>
              <a:t>Current provisioning / break fix recovery is to fill-up tenants with VMs until creation fails</a:t>
            </a:r>
          </a:p>
          <a:p>
            <a:pPr lvl="1"/>
            <a:r>
              <a:rPr lang="en-US" dirty="0"/>
              <a:t>Kubernetes with condor deployed as a </a:t>
            </a:r>
            <a:r>
              <a:rPr lang="en-US" dirty="0" err="1"/>
              <a:t>daemonset</a:t>
            </a:r>
            <a:r>
              <a:rPr lang="en-US" dirty="0"/>
              <a:t> means all machines in a cluster will automatically be deployed</a:t>
            </a:r>
          </a:p>
          <a:p>
            <a:r>
              <a:rPr lang="en-US" dirty="0"/>
              <a:t>Kubernetes on bare metal servers means we may get best of both worlds</a:t>
            </a:r>
          </a:p>
          <a:p>
            <a:pPr lvl="1"/>
            <a:r>
              <a:rPr lang="en-US" dirty="0"/>
              <a:t>(and a few extra slots)</a:t>
            </a:r>
          </a:p>
          <a:p>
            <a:r>
              <a:rPr lang="en-US" dirty="0"/>
              <a:t>Ecosystem includes orchestration, monitoring, </a:t>
            </a:r>
            <a:r>
              <a:rPr lang="en-US" dirty="0" err="1"/>
              <a:t>multicloud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7A943-641B-8147-BBBE-0C0234767D2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CA04B83-30C2-6B4A-A2F7-BC765C121F41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D967A-CA93-5446-AB9B-0F1D9FAA48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1F222-E8B0-D742-AB2F-B1C6DAD235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60A59F-745F-A346-B476-EEA0F029ACC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2140" y="72571"/>
            <a:ext cx="1141860" cy="11194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827BE97-160D-DB4B-97C3-2FA3066FDF3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33" y="72571"/>
            <a:ext cx="938708" cy="93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78059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49A619A-51FF-BD4E-8DE1-DC1EF5CCC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Kubernetes HTCondor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709610B8-E865-1B41-BDA2-F5FE4AE079F6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2370" y="704034"/>
            <a:ext cx="4277170" cy="3716229"/>
          </a:xfrm>
        </p:spPr>
      </p:pic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B2B51DE-26DD-A543-B583-BE8C4651E7E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OpenStack Magnum provides nodes with grid certs available</a:t>
            </a:r>
          </a:p>
          <a:p>
            <a:r>
              <a:rPr lang="en-US" dirty="0"/>
              <a:t>Helm charts to package various k8s objects, and separate code / data</a:t>
            </a:r>
          </a:p>
          <a:p>
            <a:r>
              <a:rPr lang="en-US" dirty="0"/>
              <a:t>GitLab container registry &amp; helm repo. Exploring </a:t>
            </a:r>
            <a:r>
              <a:rPr lang="en-US" dirty="0" err="1"/>
              <a:t>gitlab</a:t>
            </a:r>
            <a:r>
              <a:rPr lang="en-US" dirty="0"/>
              <a:t>-ci to automate deployments</a:t>
            </a:r>
          </a:p>
          <a:p>
            <a:r>
              <a:rPr lang="en-US" dirty="0"/>
              <a:t>CVMFS volume driver</a:t>
            </a:r>
          </a:p>
          <a:p>
            <a:r>
              <a:rPr lang="en-US" dirty="0"/>
              <a:t>Consul explored for registration to feed data to </a:t>
            </a:r>
            <a:r>
              <a:rPr lang="en-US" dirty="0" err="1"/>
              <a:t>htcondor</a:t>
            </a:r>
            <a:r>
              <a:rPr lang="en-US" dirty="0"/>
              <a:t> infra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B4DFC-20E0-3F47-9D21-E610BF8D02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A2BC0-224B-AB4C-B271-B7C3BFF925C9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1CFF2D-61E3-5E4F-9F2B-B3368EC562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430EF3-CD64-A14A-979C-030AD5A521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873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447B7-ECFE-674A-85F5-56F148FB09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Too much BEER and the </a:t>
            </a:r>
            <a:r>
              <a:rPr lang="en-US" dirty="0" err="1"/>
              <a:t>kubernetes</a:t>
            </a:r>
            <a:r>
              <a:rPr lang="en-US" dirty="0"/>
              <a:t> dance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9AEAFD-E6EC-A446-9DB9-509AC59BB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514D1B2-A914-C445-B0F4-8A5B97B60516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37B6CF-1D02-6547-9AA4-EB9D4E3D1F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689292F-AFF5-294A-ADA1-4E785F8A44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42C209B-68FF-B144-8A2A-D8ED92FF8851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777022"/>
            <a:ext cx="2743200" cy="590021"/>
          </a:xfrm>
        </p:spPr>
        <p:txBody>
          <a:bodyPr>
            <a:normAutofit/>
          </a:bodyPr>
          <a:lstStyle/>
          <a:p>
            <a:r>
              <a:rPr lang="en-US" sz="900" dirty="0"/>
              <a:t>Ben Jones</a:t>
            </a:r>
          </a:p>
          <a:p>
            <a:r>
              <a:rPr lang="en-US" sz="900" dirty="0"/>
              <a:t>Markus Schulz [BEER]</a:t>
            </a:r>
            <a:br>
              <a:rPr lang="en-US" sz="900" dirty="0"/>
            </a:br>
            <a:r>
              <a:rPr lang="en-US" sz="900" dirty="0"/>
              <a:t>Luis Fernandez Alvarez [k8s]</a:t>
            </a:r>
            <a:br>
              <a:rPr lang="en-US" sz="900" dirty="0"/>
            </a:br>
            <a:r>
              <a:rPr lang="en-US" sz="900" dirty="0"/>
              <a:t>Olga </a:t>
            </a:r>
            <a:r>
              <a:rPr lang="en-US" sz="900" dirty="0" err="1"/>
              <a:t>Datskova</a:t>
            </a:r>
            <a:r>
              <a:rPr lang="en-US" sz="900" dirty="0"/>
              <a:t> [k8s]</a:t>
            </a:r>
          </a:p>
        </p:txBody>
      </p:sp>
    </p:spTree>
    <p:extLst>
      <p:ext uri="{BB962C8B-B14F-4D97-AF65-F5344CB8AC3E}">
        <p14:creationId xmlns:p14="http://schemas.microsoft.com/office/powerpoint/2010/main" val="10816549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4DD96C-C5D7-8A4B-B0AB-79A0699FD3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417" y="0"/>
            <a:ext cx="1701383" cy="1518004"/>
          </a:xfrm>
        </p:spPr>
        <p:txBody>
          <a:bodyPr>
            <a:normAutofit/>
          </a:bodyPr>
          <a:lstStyle/>
          <a:p>
            <a:r>
              <a:rPr lang="en-US" sz="3600" dirty="0"/>
              <a:t>“demo”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9EA383-6632-D44B-A02E-866291393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20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BBE60BB2-C739-AC41-B256-CA4578C71B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94757"/>
            <a:ext cx="7194890" cy="4672507"/>
          </a:xfrm>
        </p:spPr>
      </p:pic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8225EF43-1B66-7444-BF75-3B61EE5240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2ADFD5D-A802-2E45-B70F-97C215595553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8906D58D-35FC-7740-BC05-0CD35B12D2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2378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A54C084-7459-9B46-B531-533AB4D065B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577" y="175120"/>
            <a:ext cx="8039478" cy="452220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5FE03D-0F54-3C41-A3CC-9F39C0E3E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21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218C4B4-2845-0D4F-9F6A-56FCF78B837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078EF9A-1992-FC48-ACF3-F18283E64A62}" type="datetime1">
              <a:rPr lang="en-GB" smtClean="0">
                <a:solidFill>
                  <a:srgbClr val="0055A0">
                    <a:tint val="75000"/>
                  </a:srgbClr>
                </a:solidFill>
              </a:rPr>
              <a:t>09/10/2018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423903-DBF1-AF4F-A4CA-8A9270F606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>
                <a:solidFill>
                  <a:srgbClr val="0055A0">
                    <a:tint val="75000"/>
                  </a:srgbClr>
                </a:solidFill>
              </a:rPr>
              <a:t>HEPiX Autumn 2018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1688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A321C6-5759-C74F-8CED-671349165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Questions?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0BCA81-87C7-B347-B5BE-7119D761C2E6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CB3AEA2-A41F-DF41-AFCD-3828E0F378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627" y="410215"/>
            <a:ext cx="2043430" cy="204343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4E9EBEB-5F17-F44D-B5B0-FC20CD7D4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0627" y="2538943"/>
            <a:ext cx="1958132" cy="19581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4BBBDD9-4EAF-654E-8D8E-2A659AE15C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4057" y="2538943"/>
            <a:ext cx="1958132" cy="195813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6551FC-579D-C64D-A1FF-02D2A7145F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06229" y="433151"/>
            <a:ext cx="2039828" cy="2039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63515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C4B70-293E-7A49-BFBF-4E39E5DB1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02C3FB-F085-BF43-8AA1-3898A92BD458}"/>
              </a:ext>
            </a:extLst>
          </p:cNvPr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424283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24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cxnSp>
        <p:nvCxnSpPr>
          <p:cNvPr id="9" name="Straight Connector 8"/>
          <p:cNvCxnSpPr>
            <a:cxnSpLocks noChangeAspect="1"/>
          </p:cNvCxnSpPr>
          <p:nvPr/>
        </p:nvCxnSpPr>
        <p:spPr>
          <a:xfrm flipH="1">
            <a:off x="1522709" y="861061"/>
            <a:ext cx="0" cy="378843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cxnSpLocks noChangeAspect="1"/>
          </p:cNvCxnSpPr>
          <p:nvPr/>
        </p:nvCxnSpPr>
        <p:spPr>
          <a:xfrm flipH="1">
            <a:off x="5743645" y="861061"/>
            <a:ext cx="0" cy="3788431"/>
          </a:xfrm>
          <a:prstGeom prst="line">
            <a:avLst/>
          </a:prstGeom>
          <a:ln w="508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17001" y="1159330"/>
            <a:ext cx="809837" cy="50783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I/O </a:t>
            </a:r>
            <a:r>
              <a:rPr lang="en-GB" sz="1350" b="1" dirty="0">
                <a:solidFill>
                  <a:srgbClr val="00B050"/>
                </a:solidFill>
              </a:rPr>
              <a:t>ON</a:t>
            </a:r>
          </a:p>
          <a:p>
            <a:r>
              <a:rPr lang="en-GB" sz="1350" dirty="0"/>
              <a:t>job </a:t>
            </a:r>
            <a:r>
              <a:rPr lang="en-GB" sz="1350" b="1" dirty="0">
                <a:solidFill>
                  <a:srgbClr val="FF0000"/>
                </a:solidFill>
              </a:rPr>
              <a:t>OFF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845728" y="1020538"/>
            <a:ext cx="723275" cy="50783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I/O </a:t>
            </a:r>
            <a:r>
              <a:rPr lang="en-GB" sz="1350" b="1" dirty="0">
                <a:solidFill>
                  <a:srgbClr val="00B050"/>
                </a:solidFill>
              </a:rPr>
              <a:t>ON</a:t>
            </a:r>
          </a:p>
          <a:p>
            <a:r>
              <a:rPr lang="en-GB" sz="1350" dirty="0"/>
              <a:t>job </a:t>
            </a:r>
            <a:r>
              <a:rPr lang="en-GB" sz="1350" b="1" dirty="0">
                <a:solidFill>
                  <a:srgbClr val="00B050"/>
                </a:solidFill>
              </a:rPr>
              <a:t>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92002" y="916956"/>
            <a:ext cx="809837" cy="507831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GB" sz="1350" dirty="0"/>
              <a:t>I/O </a:t>
            </a:r>
            <a:r>
              <a:rPr lang="en-GB" sz="1350" b="1" dirty="0">
                <a:solidFill>
                  <a:srgbClr val="FF0000"/>
                </a:solidFill>
              </a:rPr>
              <a:t>OFF</a:t>
            </a:r>
          </a:p>
          <a:p>
            <a:r>
              <a:rPr lang="en-GB" sz="1350" dirty="0"/>
              <a:t>job </a:t>
            </a:r>
            <a:r>
              <a:rPr lang="en-GB" sz="1350" b="1" dirty="0">
                <a:solidFill>
                  <a:srgbClr val="00B050"/>
                </a:solidFill>
              </a:rPr>
              <a:t>ON</a:t>
            </a:r>
          </a:p>
        </p:txBody>
      </p:sp>
      <p:sp>
        <p:nvSpPr>
          <p:cNvPr id="16" name="Rounded Rectangular Callout 15"/>
          <p:cNvSpPr/>
          <p:nvPr/>
        </p:nvSpPr>
        <p:spPr>
          <a:xfrm>
            <a:off x="2298333" y="3216729"/>
            <a:ext cx="2089918" cy="367393"/>
          </a:xfrm>
          <a:prstGeom prst="wedgeRoundRectCallout">
            <a:avLst>
              <a:gd name="adj1" fmla="val -46289"/>
              <a:gd name="adj2" fmla="val 93143"/>
              <a:gd name="adj3" fmla="val 16667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Out </a:t>
            </a:r>
            <a:r>
              <a:rPr lang="en-GB" sz="1350"/>
              <a:t>= load + replication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98333" y="4245428"/>
            <a:ext cx="2925801" cy="30008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350" b="1" dirty="0"/>
              <a:t>No difference in I/O performance!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292002" y="2553814"/>
            <a:ext cx="2146465" cy="24161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Phase 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222C2B4-BF11-9843-A650-8B96975B0D95}"/>
              </a:ext>
            </a:extLst>
          </p:cNvPr>
          <p:cNvSpPr txBox="1"/>
          <p:nvPr/>
        </p:nvSpPr>
        <p:spPr>
          <a:xfrm rot="19555684">
            <a:off x="7438662" y="4377260"/>
            <a:ext cx="1731564" cy="30008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Proof</a:t>
            </a:r>
            <a:r>
              <a:rPr lang="en-GB" sz="1350" b="1" dirty="0"/>
              <a:t> of </a:t>
            </a:r>
            <a:r>
              <a:rPr lang="en-GB" sz="1350" b="1" dirty="0">
                <a:solidFill>
                  <a:schemeClr val="tx1">
                    <a:lumMod val="20000"/>
                    <a:lumOff val="80000"/>
                  </a:schemeClr>
                </a:solidFill>
              </a:rPr>
              <a:t>Concept</a:t>
            </a:r>
            <a:r>
              <a:rPr lang="en-GB" sz="1350" b="1" dirty="0"/>
              <a:t> </a:t>
            </a:r>
            <a:r>
              <a:rPr lang="en-GB" sz="1350" b="1" dirty="0">
                <a:solidFill>
                  <a:srgbClr val="FFC000"/>
                </a:solidFill>
              </a:rPr>
              <a:t>III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544853" y="2553814"/>
            <a:ext cx="2146465" cy="24161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Phase 2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04775" y="2538574"/>
            <a:ext cx="1417934" cy="241613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350" dirty="0"/>
              <a:t>Phase 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0D6C3C-0CD6-D745-BE90-64C28A71DD9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DE42EAC-E328-B14A-B59D-A6F3E2EFA252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5E32A4-A41B-CE4A-AF52-FE14489C57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1413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464E7-42D2-8B4F-880B-655BDD792F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Production I/O loads/stress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B10861-62D2-C840-A73E-6E6360EF10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Production peak on the ATLAS cluster during a week ≈ 300MB/sec </a:t>
            </a:r>
          </a:p>
          <a:p>
            <a:r>
              <a:rPr lang="en-GB" dirty="0"/>
              <a:t>Test with </a:t>
            </a:r>
            <a:r>
              <a:rPr lang="en-GB" dirty="0" err="1"/>
              <a:t>xrdstress</a:t>
            </a:r>
            <a:r>
              <a:rPr lang="en-GB" dirty="0"/>
              <a:t> saturated at ≈ 600MB/sec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E64684-26D4-074F-AB7B-0F7F43E8F0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25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988185-6E69-714C-BBFA-B4EB7A261C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4E0697C-168C-D04D-A2FC-31A3485FC131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36B528-CC1D-A142-9F0E-302F8D6542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1321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4866A-2B57-7C47-8A60-0693A062D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Security?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C71FEE-36EA-7E49-A875-4A6DEB4682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Data on the node is protected by UNIX ownership </a:t>
            </a:r>
          </a:p>
          <a:p>
            <a:r>
              <a:rPr lang="en-GB" dirty="0"/>
              <a:t>Separation between users is done by CONDOR</a:t>
            </a:r>
          </a:p>
          <a:p>
            <a:r>
              <a:rPr lang="en-GB" dirty="0"/>
              <a:t>In addition jobs are run in containers </a:t>
            </a:r>
          </a:p>
          <a:p>
            <a:pPr lvl="1"/>
            <a:r>
              <a:rPr lang="en-GB" dirty="0"/>
              <a:t>EOS data disks not visible within container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FE46ED-AFF9-E543-93DA-7221B96BCC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26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A812AF-1D54-3140-AB71-E87BFC92C60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9D4CFE3-C2BF-9741-9B5A-36A8EAEC59AC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B0FDB3-B23E-B24C-8388-3EEDD7442A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547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05B6F3-A8DC-7B42-9BB1-184E7D590F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Background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9A0E1C76-5409-7644-B8A7-983C32D61E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Demands on compute not diminishing</a:t>
            </a:r>
          </a:p>
          <a:p>
            <a:r>
              <a:rPr lang="en-US" dirty="0"/>
              <a:t>No new datacenter &amp; exiting Wigner</a:t>
            </a:r>
          </a:p>
          <a:p>
            <a:r>
              <a:rPr lang="en-US" dirty="0"/>
              <a:t>Budgets are very tight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0B00D1-2F67-4745-A938-DB0D97B635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9E954-8A08-EE46-B736-6A7C4CA8D6C9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CDEF76-DE1B-3B47-A764-4D78F8A307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368B75-EBDE-A14F-8C46-D142B7382E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D00F7986-BFE6-5241-A3BA-F994FF81A06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175"/>
          <a:stretch/>
        </p:blipFill>
        <p:spPr>
          <a:xfrm>
            <a:off x="4214160" y="1200151"/>
            <a:ext cx="4472640" cy="299109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8461205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B90CD07-CCBD-064F-B721-1790F96DA7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Problems to solve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585C974-4F43-8140-ADE4-6D76E40117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Can we use spare compute capacity within CERN Computer Centre in the batch service?</a:t>
            </a:r>
          </a:p>
          <a:p>
            <a:r>
              <a:rPr lang="en-US" dirty="0"/>
              <a:t>Can we get more out of the resources we already have?</a:t>
            </a:r>
          </a:p>
          <a:p>
            <a:r>
              <a:rPr lang="en-US" dirty="0"/>
              <a:t>How do we best take advantage of public cloud resources?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452D78-76B5-7F4C-9883-CEC957AD77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1C5A75A-0388-954C-BE3F-61E9C9DC9E4C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8EA4F8-A01A-AE4B-AEA6-526A7CE193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E45C7D5-040C-B445-889A-98B18A469F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1646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9219D-AB26-2E4A-A2A0-BB1F0CFC7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How do containers help?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B31121-F342-7C48-86D8-B9377A4E9B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Eliminate the need to share OS / libraries / Apps with Host machine</a:t>
            </a:r>
          </a:p>
          <a:p>
            <a:r>
              <a:rPr lang="en-US" dirty="0"/>
              <a:t>Reduce the amount of things we need to configure on Host machines </a:t>
            </a:r>
          </a:p>
          <a:p>
            <a:r>
              <a:rPr lang="en-US" dirty="0" err="1"/>
              <a:t>CGroups</a:t>
            </a:r>
            <a:r>
              <a:rPr lang="en-US" dirty="0"/>
              <a:t> ensure that we can control resource usage of jobs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567BD-DB4D-8C49-99A6-1C94882EF84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584699E-720A-4E4C-942A-397BDCD1B2D8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502285-213F-DC4B-B5D8-6392743333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BA90E6-EC39-8046-BFDF-016890D80C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0536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chemeClr val="accent6"/>
            </a:solidFill>
          </a:ln>
        </p:spPr>
        <p:txBody>
          <a:bodyPr>
            <a:normAutofit fontScale="90000"/>
          </a:bodyPr>
          <a:lstStyle/>
          <a:p>
            <a:r>
              <a:rPr lang="en-GB" dirty="0"/>
              <a:t>Condor + Containers on EOS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5D7B1088-DEEA-0A4A-9295-FA685181C0AE}" type="slidenum">
              <a:rPr lang="en-GB" smtClean="0"/>
              <a:t>6</a:t>
            </a:fld>
            <a:endParaRPr lang="en-GB" dirty="0"/>
          </a:p>
        </p:txBody>
      </p:sp>
      <p:sp>
        <p:nvSpPr>
          <p:cNvPr id="97" name="Rectangle 96"/>
          <p:cNvSpPr/>
          <p:nvPr/>
        </p:nvSpPr>
        <p:spPr>
          <a:xfrm>
            <a:off x="251347" y="1058900"/>
            <a:ext cx="3301511" cy="276298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 dirty="0">
              <a:solidFill>
                <a:prstClr val="white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467736" y="1159330"/>
            <a:ext cx="857249" cy="672611"/>
          </a:xfrm>
          <a:prstGeom prst="rect">
            <a:avLst/>
          </a:prstGeom>
          <a:solidFill>
            <a:srgbClr val="FFC000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GB" sz="2400" kern="0" dirty="0">
                <a:solidFill>
                  <a:sysClr val="windowText" lastClr="000000"/>
                </a:solidFill>
                <a:latin typeface="Calibri" panose="020F0502020204030204"/>
                <a:ea typeface=""/>
                <a:cs typeface=""/>
              </a:rPr>
              <a:t>EOS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1329380" y="2354482"/>
            <a:ext cx="830873" cy="339746"/>
          </a:xfrm>
          <a:prstGeom prst="rect">
            <a:avLst/>
          </a:prstGeom>
          <a:solidFill>
            <a:srgbClr val="ED7D31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r>
              <a:rPr lang="en-GB" sz="1350" kern="0">
                <a:solidFill>
                  <a:prstClr val="white"/>
                </a:solidFill>
                <a:latin typeface="Calibri" panose="020F0502020204030204"/>
                <a:ea typeface=""/>
                <a:cs typeface=""/>
              </a:rPr>
              <a:t>Condor</a:t>
            </a:r>
          </a:p>
        </p:txBody>
      </p:sp>
      <p:cxnSp>
        <p:nvCxnSpPr>
          <p:cNvPr id="101" name="Straight Arrow Connector 100"/>
          <p:cNvCxnSpPr/>
          <p:nvPr/>
        </p:nvCxnSpPr>
        <p:spPr>
          <a:xfrm flipH="1">
            <a:off x="1446113" y="2694228"/>
            <a:ext cx="298705" cy="347179"/>
          </a:xfrm>
          <a:prstGeom prst="straightConnector1">
            <a:avLst/>
          </a:prstGeom>
          <a:noFill/>
          <a:ln w="635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02" name="Straight Arrow Connector 101"/>
          <p:cNvCxnSpPr/>
          <p:nvPr/>
        </p:nvCxnSpPr>
        <p:spPr>
          <a:xfrm>
            <a:off x="1744817" y="2694228"/>
            <a:ext cx="222700" cy="360432"/>
          </a:xfrm>
          <a:prstGeom prst="straightConnector1">
            <a:avLst/>
          </a:prstGeom>
          <a:noFill/>
          <a:ln w="635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03" name="Straight Arrow Connector 102"/>
          <p:cNvCxnSpPr/>
          <p:nvPr/>
        </p:nvCxnSpPr>
        <p:spPr>
          <a:xfrm>
            <a:off x="1744817" y="2694229"/>
            <a:ext cx="798390" cy="370592"/>
          </a:xfrm>
          <a:prstGeom prst="straightConnector1">
            <a:avLst/>
          </a:prstGeom>
          <a:noFill/>
          <a:ln w="635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104" name="Straight Arrow Connector 103"/>
          <p:cNvCxnSpPr/>
          <p:nvPr/>
        </p:nvCxnSpPr>
        <p:spPr>
          <a:xfrm>
            <a:off x="1767683" y="2690564"/>
            <a:ext cx="1074666" cy="107472"/>
          </a:xfrm>
          <a:prstGeom prst="straightConnector1">
            <a:avLst/>
          </a:prstGeom>
          <a:noFill/>
          <a:ln w="6350" cap="flat" cmpd="sng" algn="ctr">
            <a:solidFill>
              <a:srgbClr val="FFC000">
                <a:lumMod val="40000"/>
                <a:lumOff val="60000"/>
              </a:srgbClr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05" name="Rectangle 104"/>
          <p:cNvSpPr/>
          <p:nvPr/>
        </p:nvSpPr>
        <p:spPr>
          <a:xfrm>
            <a:off x="896359" y="1988645"/>
            <a:ext cx="2532185" cy="1707906"/>
          </a:xfrm>
          <a:prstGeom prst="rect">
            <a:avLst/>
          </a:prstGeom>
          <a:noFill/>
          <a:ln w="6667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599624" y="1986335"/>
            <a:ext cx="7483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 b="1" i="1" dirty="0" err="1">
                <a:solidFill>
                  <a:srgbClr val="FF0000"/>
                </a:solidFill>
                <a:latin typeface="Calibri" panose="020F0502020204030204"/>
              </a:rPr>
              <a:t>cgroups</a:t>
            </a:r>
            <a:endParaRPr lang="en-GB" sz="1350" b="1" i="1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616400" y="1544695"/>
            <a:ext cx="987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solidFill>
                  <a:srgbClr val="FF0000"/>
                </a:solidFill>
                <a:latin typeface="Calibri" panose="020F0502020204030204"/>
              </a:rPr>
              <a:t>Monitored by:</a:t>
            </a:r>
          </a:p>
          <a:p>
            <a:r>
              <a:rPr lang="en-GB" sz="900" dirty="0" err="1">
                <a:solidFill>
                  <a:srgbClr val="FF0000"/>
                </a:solidFill>
                <a:latin typeface="Calibri" panose="020F0502020204030204"/>
              </a:rPr>
              <a:t>cadvisor</a:t>
            </a:r>
            <a:r>
              <a:rPr lang="en-GB" sz="900" dirty="0">
                <a:solidFill>
                  <a:srgbClr val="FF0000"/>
                </a:solidFill>
                <a:latin typeface="Calibri" panose="020F0502020204030204"/>
              </a:rPr>
              <a:t>/</a:t>
            </a:r>
            <a:r>
              <a:rPr lang="en-GB" sz="900" dirty="0" err="1">
                <a:solidFill>
                  <a:srgbClr val="FF0000"/>
                </a:solidFill>
                <a:latin typeface="Calibri" panose="020F0502020204030204"/>
              </a:rPr>
              <a:t>collectd</a:t>
            </a:r>
            <a:endParaRPr lang="en-GB" sz="900" dirty="0">
              <a:solidFill>
                <a:srgbClr val="FF0000"/>
              </a:solidFill>
              <a:latin typeface="Calibri" panose="020F0502020204030204"/>
            </a:endParaRPr>
          </a:p>
        </p:txBody>
      </p:sp>
      <p:grpSp>
        <p:nvGrpSpPr>
          <p:cNvPr id="108" name="Group 107"/>
          <p:cNvGrpSpPr/>
          <p:nvPr/>
        </p:nvGrpSpPr>
        <p:grpSpPr>
          <a:xfrm>
            <a:off x="1708480" y="3054660"/>
            <a:ext cx="518073" cy="418185"/>
            <a:chOff x="8119695" y="5982881"/>
            <a:chExt cx="690764" cy="557580"/>
          </a:xfrm>
        </p:grpSpPr>
        <p:sp>
          <p:nvSpPr>
            <p:cNvPr id="109" name="Rectangle 108"/>
            <p:cNvSpPr/>
            <p:nvPr/>
          </p:nvSpPr>
          <p:spPr>
            <a:xfrm>
              <a:off x="8119695" y="5982881"/>
              <a:ext cx="690764" cy="557580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8196518" y="6053313"/>
              <a:ext cx="536330" cy="395654"/>
            </a:xfrm>
            <a:prstGeom prst="rect">
              <a:avLst/>
            </a:prstGeom>
            <a:solidFill>
              <a:srgbClr val="FFC000">
                <a:lumMod val="40000"/>
                <a:lumOff val="6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GB" sz="1200" kern="0" dirty="0">
                  <a:solidFill>
                    <a:prstClr val="white"/>
                  </a:solidFill>
                  <a:latin typeface="Calibri" panose="020F0502020204030204"/>
                  <a:ea typeface=""/>
                  <a:cs typeface=""/>
                </a:rPr>
                <a:t>job</a:t>
              </a: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284170" y="3064820"/>
            <a:ext cx="518073" cy="418185"/>
            <a:chOff x="9636818" y="5890826"/>
            <a:chExt cx="690764" cy="557580"/>
          </a:xfrm>
        </p:grpSpPr>
        <p:sp>
          <p:nvSpPr>
            <p:cNvPr id="112" name="Rectangle 111"/>
            <p:cNvSpPr/>
            <p:nvPr/>
          </p:nvSpPr>
          <p:spPr>
            <a:xfrm>
              <a:off x="9636818" y="5890826"/>
              <a:ext cx="690764" cy="557580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9717302" y="5960696"/>
              <a:ext cx="536330" cy="395654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GB" sz="1200" kern="0" dirty="0">
                  <a:solidFill>
                    <a:prstClr val="white"/>
                  </a:solidFill>
                  <a:latin typeface="Calibri" panose="020F0502020204030204"/>
                  <a:ea typeface=""/>
                  <a:cs typeface=""/>
                </a:rPr>
                <a:t>job</a:t>
              </a: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2842349" y="2588944"/>
            <a:ext cx="518073" cy="418185"/>
            <a:chOff x="9026538" y="4017738"/>
            <a:chExt cx="690764" cy="557580"/>
          </a:xfrm>
        </p:grpSpPr>
        <p:sp>
          <p:nvSpPr>
            <p:cNvPr id="115" name="Rectangle 114"/>
            <p:cNvSpPr/>
            <p:nvPr/>
          </p:nvSpPr>
          <p:spPr>
            <a:xfrm>
              <a:off x="9026538" y="4017738"/>
              <a:ext cx="690764" cy="557580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9103755" y="4100934"/>
              <a:ext cx="536330" cy="395654"/>
            </a:xfrm>
            <a:prstGeom prst="rect">
              <a:avLst/>
            </a:prstGeom>
            <a:solidFill>
              <a:srgbClr val="44546A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GB" sz="1200" kern="0" dirty="0">
                  <a:solidFill>
                    <a:prstClr val="white"/>
                  </a:solidFill>
                  <a:latin typeface="Calibri" panose="020F0502020204030204"/>
                  <a:ea typeface=""/>
                  <a:cs typeface=""/>
                </a:rPr>
                <a:t>job</a:t>
              </a: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1141781" y="3051567"/>
            <a:ext cx="518073" cy="418185"/>
            <a:chOff x="7523566" y="4699076"/>
            <a:chExt cx="690764" cy="557580"/>
          </a:xfrm>
        </p:grpSpPr>
        <p:sp>
          <p:nvSpPr>
            <p:cNvPr id="118" name="Rectangle 117"/>
            <p:cNvSpPr/>
            <p:nvPr/>
          </p:nvSpPr>
          <p:spPr>
            <a:xfrm>
              <a:off x="7523566" y="4699076"/>
              <a:ext cx="690764" cy="557580"/>
            </a:xfrm>
            <a:prstGeom prst="rect">
              <a:avLst/>
            </a:prstGeom>
            <a:solidFill>
              <a:srgbClr val="70AD47">
                <a:lumMod val="60000"/>
                <a:lumOff val="4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7597853" y="4763505"/>
              <a:ext cx="536330" cy="395654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r>
                <a:rPr lang="en-GB" sz="1200" kern="0" dirty="0">
                  <a:solidFill>
                    <a:prstClr val="white"/>
                  </a:solidFill>
                  <a:latin typeface="Calibri" panose="020F0502020204030204"/>
                  <a:ea typeface=""/>
                  <a:cs typeface=""/>
                </a:rPr>
                <a:t>job</a:t>
              </a:r>
            </a:p>
          </p:txBody>
        </p:sp>
      </p:grpSp>
      <p:sp>
        <p:nvSpPr>
          <p:cNvPr id="120" name="Rectangle 119"/>
          <p:cNvSpPr/>
          <p:nvPr/>
        </p:nvSpPr>
        <p:spPr>
          <a:xfrm>
            <a:off x="814592" y="3963635"/>
            <a:ext cx="518073" cy="418185"/>
          </a:xfrm>
          <a:prstGeom prst="rect">
            <a:avLst/>
          </a:prstGeom>
          <a:solidFill>
            <a:srgbClr val="70AD47">
              <a:lumMod val="60000"/>
              <a:lumOff val="40000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1324985" y="4040721"/>
            <a:ext cx="85600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50">
                <a:solidFill>
                  <a:prstClr val="black"/>
                </a:solidFill>
                <a:latin typeface="Calibri" panose="020F0502020204030204"/>
              </a:rPr>
              <a:t>container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2815431" y="2582350"/>
            <a:ext cx="589421" cy="418185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2249859" y="3038201"/>
            <a:ext cx="589421" cy="418185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690318" y="3038201"/>
            <a:ext cx="589421" cy="418185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  <a:ea typeface=""/>
              <a:cs typeface="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1116562" y="3038201"/>
            <a:ext cx="589421" cy="418185"/>
          </a:xfrm>
          <a:prstGeom prst="rect">
            <a:avLst/>
          </a:prstGeom>
          <a:noFill/>
          <a:ln w="34925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800">
              <a:defRPr/>
            </a:pPr>
            <a:endParaRPr lang="en-GB" sz="1350" kern="0">
              <a:solidFill>
                <a:prstClr val="white"/>
              </a:solidFill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3931017" y="980877"/>
            <a:ext cx="5173158" cy="3359926"/>
            <a:chOff x="461661" y="837260"/>
            <a:chExt cx="8664686" cy="5482080"/>
          </a:xfrm>
        </p:grpSpPr>
        <p:grpSp>
          <p:nvGrpSpPr>
            <p:cNvPr id="195" name="Group 194"/>
            <p:cNvGrpSpPr/>
            <p:nvPr/>
          </p:nvGrpSpPr>
          <p:grpSpPr>
            <a:xfrm>
              <a:off x="911057" y="1837408"/>
              <a:ext cx="1888941" cy="3561003"/>
              <a:chOff x="1887003" y="2751808"/>
              <a:chExt cx="1888941" cy="3561003"/>
            </a:xfrm>
          </p:grpSpPr>
          <p:grpSp>
            <p:nvGrpSpPr>
              <p:cNvPr id="196" name="Group 195"/>
              <p:cNvGrpSpPr/>
              <p:nvPr/>
            </p:nvGrpSpPr>
            <p:grpSpPr>
              <a:xfrm>
                <a:off x="1887003" y="2751808"/>
                <a:ext cx="1888941" cy="329027"/>
                <a:chOff x="1541570" y="2751808"/>
                <a:chExt cx="1888941" cy="329027"/>
              </a:xfrm>
            </p:grpSpPr>
            <p:sp>
              <p:nvSpPr>
                <p:cNvPr id="232" name="Rectangle 231"/>
                <p:cNvSpPr>
                  <a:spLocks noChangeAspect="1"/>
                </p:cNvSpPr>
                <p:nvPr/>
              </p:nvSpPr>
              <p:spPr>
                <a:xfrm>
                  <a:off x="1541570" y="2775603"/>
                  <a:ext cx="305232" cy="305232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33" name="Rectangle 232"/>
                <p:cNvSpPr>
                  <a:spLocks noChangeAspect="1"/>
                </p:cNvSpPr>
                <p:nvPr/>
              </p:nvSpPr>
              <p:spPr>
                <a:xfrm>
                  <a:off x="2069473" y="2775603"/>
                  <a:ext cx="305232" cy="305232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34" name="Rectangle 233"/>
                <p:cNvSpPr>
                  <a:spLocks noChangeAspect="1"/>
                </p:cNvSpPr>
                <p:nvPr/>
              </p:nvSpPr>
              <p:spPr>
                <a:xfrm>
                  <a:off x="3125279" y="2751808"/>
                  <a:ext cx="305232" cy="305232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35" name="Rectangle 234"/>
                <p:cNvSpPr>
                  <a:spLocks noChangeAspect="1"/>
                </p:cNvSpPr>
                <p:nvPr/>
              </p:nvSpPr>
              <p:spPr>
                <a:xfrm>
                  <a:off x="2597376" y="2775603"/>
                  <a:ext cx="305232" cy="305232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</p:grpSp>
          <p:grpSp>
            <p:nvGrpSpPr>
              <p:cNvPr id="197" name="Group 196"/>
              <p:cNvGrpSpPr/>
              <p:nvPr/>
            </p:nvGrpSpPr>
            <p:grpSpPr>
              <a:xfrm>
                <a:off x="1887003" y="4133560"/>
                <a:ext cx="1888941" cy="305232"/>
                <a:chOff x="1541570" y="2728048"/>
                <a:chExt cx="1888941" cy="305232"/>
              </a:xfrm>
            </p:grpSpPr>
            <p:sp>
              <p:nvSpPr>
                <p:cNvPr id="228" name="Rectangle 227"/>
                <p:cNvSpPr>
                  <a:spLocks noChangeAspect="1"/>
                </p:cNvSpPr>
                <p:nvPr/>
              </p:nvSpPr>
              <p:spPr>
                <a:xfrm>
                  <a:off x="1541570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29" name="Rectangle 228"/>
                <p:cNvSpPr>
                  <a:spLocks noChangeAspect="1"/>
                </p:cNvSpPr>
                <p:nvPr/>
              </p:nvSpPr>
              <p:spPr>
                <a:xfrm>
                  <a:off x="2069473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30" name="Rectangle 229"/>
                <p:cNvSpPr>
                  <a:spLocks noChangeAspect="1"/>
                </p:cNvSpPr>
                <p:nvPr/>
              </p:nvSpPr>
              <p:spPr>
                <a:xfrm>
                  <a:off x="3125279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31" name="Rectangle 230"/>
                <p:cNvSpPr>
                  <a:spLocks noChangeAspect="1"/>
                </p:cNvSpPr>
                <p:nvPr/>
              </p:nvSpPr>
              <p:spPr>
                <a:xfrm>
                  <a:off x="2597376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</p:grpSp>
          <p:grpSp>
            <p:nvGrpSpPr>
              <p:cNvPr id="198" name="Group 197"/>
              <p:cNvGrpSpPr/>
              <p:nvPr/>
            </p:nvGrpSpPr>
            <p:grpSpPr>
              <a:xfrm>
                <a:off x="1887003" y="3196552"/>
                <a:ext cx="1888941" cy="328992"/>
                <a:chOff x="1541570" y="2728048"/>
                <a:chExt cx="1888941" cy="328992"/>
              </a:xfrm>
            </p:grpSpPr>
            <p:sp>
              <p:nvSpPr>
                <p:cNvPr id="224" name="Rectangle 223"/>
                <p:cNvSpPr>
                  <a:spLocks noChangeAspect="1"/>
                </p:cNvSpPr>
                <p:nvPr/>
              </p:nvSpPr>
              <p:spPr>
                <a:xfrm>
                  <a:off x="1541570" y="2728048"/>
                  <a:ext cx="305232" cy="305232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25" name="Rectangle 224"/>
                <p:cNvSpPr>
                  <a:spLocks noChangeAspect="1"/>
                </p:cNvSpPr>
                <p:nvPr/>
              </p:nvSpPr>
              <p:spPr>
                <a:xfrm>
                  <a:off x="2069473" y="2728048"/>
                  <a:ext cx="305232" cy="305232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26" name="Rectangle 225"/>
                <p:cNvSpPr>
                  <a:spLocks noChangeAspect="1"/>
                </p:cNvSpPr>
                <p:nvPr/>
              </p:nvSpPr>
              <p:spPr>
                <a:xfrm>
                  <a:off x="3125279" y="2751808"/>
                  <a:ext cx="305232" cy="305232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27" name="Rectangle 226"/>
                <p:cNvSpPr>
                  <a:spLocks noChangeAspect="1"/>
                </p:cNvSpPr>
                <p:nvPr/>
              </p:nvSpPr>
              <p:spPr>
                <a:xfrm>
                  <a:off x="2597376" y="2728048"/>
                  <a:ext cx="305232" cy="305232"/>
                </a:xfrm>
                <a:prstGeom prst="rect">
                  <a:avLst/>
                </a:prstGeom>
                <a:solidFill>
                  <a:srgbClr val="70AD47">
                    <a:lumMod val="75000"/>
                  </a:srgbClr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</p:grpSp>
          <p:grpSp>
            <p:nvGrpSpPr>
              <p:cNvPr id="199" name="Group 198"/>
              <p:cNvGrpSpPr/>
              <p:nvPr/>
            </p:nvGrpSpPr>
            <p:grpSpPr>
              <a:xfrm>
                <a:off x="1887003" y="3665056"/>
                <a:ext cx="1888941" cy="305232"/>
                <a:chOff x="1541570" y="2728048"/>
                <a:chExt cx="1888941" cy="305232"/>
              </a:xfrm>
            </p:grpSpPr>
            <p:sp>
              <p:nvSpPr>
                <p:cNvPr id="220" name="Rectangle 219"/>
                <p:cNvSpPr>
                  <a:spLocks noChangeAspect="1"/>
                </p:cNvSpPr>
                <p:nvPr/>
              </p:nvSpPr>
              <p:spPr>
                <a:xfrm>
                  <a:off x="1541570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21" name="Rectangle 220"/>
                <p:cNvSpPr>
                  <a:spLocks noChangeAspect="1"/>
                </p:cNvSpPr>
                <p:nvPr/>
              </p:nvSpPr>
              <p:spPr>
                <a:xfrm>
                  <a:off x="2069473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22" name="Rectangle 221"/>
                <p:cNvSpPr>
                  <a:spLocks noChangeAspect="1"/>
                </p:cNvSpPr>
                <p:nvPr/>
              </p:nvSpPr>
              <p:spPr>
                <a:xfrm>
                  <a:off x="3125279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23" name="Rectangle 222"/>
                <p:cNvSpPr>
                  <a:spLocks noChangeAspect="1"/>
                </p:cNvSpPr>
                <p:nvPr/>
              </p:nvSpPr>
              <p:spPr>
                <a:xfrm>
                  <a:off x="2597376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</p:grpSp>
          <p:grpSp>
            <p:nvGrpSpPr>
              <p:cNvPr id="200" name="Group 199"/>
              <p:cNvGrpSpPr/>
              <p:nvPr/>
            </p:nvGrpSpPr>
            <p:grpSpPr>
              <a:xfrm>
                <a:off x="1887003" y="4602064"/>
                <a:ext cx="1888941" cy="305232"/>
                <a:chOff x="1541570" y="2728048"/>
                <a:chExt cx="1888941" cy="305232"/>
              </a:xfrm>
            </p:grpSpPr>
            <p:sp>
              <p:nvSpPr>
                <p:cNvPr id="216" name="Rectangle 215"/>
                <p:cNvSpPr>
                  <a:spLocks noChangeAspect="1"/>
                </p:cNvSpPr>
                <p:nvPr/>
              </p:nvSpPr>
              <p:spPr>
                <a:xfrm>
                  <a:off x="1541570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17" name="Rectangle 216"/>
                <p:cNvSpPr>
                  <a:spLocks noChangeAspect="1"/>
                </p:cNvSpPr>
                <p:nvPr/>
              </p:nvSpPr>
              <p:spPr>
                <a:xfrm>
                  <a:off x="2069473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18" name="Rectangle 217"/>
                <p:cNvSpPr>
                  <a:spLocks noChangeAspect="1"/>
                </p:cNvSpPr>
                <p:nvPr/>
              </p:nvSpPr>
              <p:spPr>
                <a:xfrm>
                  <a:off x="3125279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19" name="Rectangle 218"/>
                <p:cNvSpPr>
                  <a:spLocks noChangeAspect="1"/>
                </p:cNvSpPr>
                <p:nvPr/>
              </p:nvSpPr>
              <p:spPr>
                <a:xfrm>
                  <a:off x="2597376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</p:grpSp>
          <p:grpSp>
            <p:nvGrpSpPr>
              <p:cNvPr id="201" name="Group 200"/>
              <p:cNvGrpSpPr/>
              <p:nvPr/>
            </p:nvGrpSpPr>
            <p:grpSpPr>
              <a:xfrm>
                <a:off x="1887003" y="5070568"/>
                <a:ext cx="1888941" cy="305232"/>
                <a:chOff x="1541570" y="2728048"/>
                <a:chExt cx="1888941" cy="305232"/>
              </a:xfrm>
            </p:grpSpPr>
            <p:sp>
              <p:nvSpPr>
                <p:cNvPr id="212" name="Rectangle 211"/>
                <p:cNvSpPr>
                  <a:spLocks noChangeAspect="1"/>
                </p:cNvSpPr>
                <p:nvPr/>
              </p:nvSpPr>
              <p:spPr>
                <a:xfrm>
                  <a:off x="1541570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13" name="Rectangle 212"/>
                <p:cNvSpPr>
                  <a:spLocks noChangeAspect="1"/>
                </p:cNvSpPr>
                <p:nvPr/>
              </p:nvSpPr>
              <p:spPr>
                <a:xfrm>
                  <a:off x="2069473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14" name="Rectangle 213"/>
                <p:cNvSpPr>
                  <a:spLocks noChangeAspect="1"/>
                </p:cNvSpPr>
                <p:nvPr/>
              </p:nvSpPr>
              <p:spPr>
                <a:xfrm>
                  <a:off x="3125279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15" name="Rectangle 214"/>
                <p:cNvSpPr>
                  <a:spLocks noChangeAspect="1"/>
                </p:cNvSpPr>
                <p:nvPr/>
              </p:nvSpPr>
              <p:spPr>
                <a:xfrm>
                  <a:off x="2597376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</p:grpSp>
          <p:grpSp>
            <p:nvGrpSpPr>
              <p:cNvPr id="202" name="Group 201"/>
              <p:cNvGrpSpPr/>
              <p:nvPr/>
            </p:nvGrpSpPr>
            <p:grpSpPr>
              <a:xfrm>
                <a:off x="1887003" y="5539072"/>
                <a:ext cx="1888941" cy="305232"/>
                <a:chOff x="1541570" y="2728048"/>
                <a:chExt cx="1888941" cy="305232"/>
              </a:xfrm>
            </p:grpSpPr>
            <p:sp>
              <p:nvSpPr>
                <p:cNvPr id="208" name="Rectangle 207"/>
                <p:cNvSpPr>
                  <a:spLocks noChangeAspect="1"/>
                </p:cNvSpPr>
                <p:nvPr/>
              </p:nvSpPr>
              <p:spPr>
                <a:xfrm>
                  <a:off x="1541570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09" name="Rectangle 208"/>
                <p:cNvSpPr>
                  <a:spLocks noChangeAspect="1"/>
                </p:cNvSpPr>
                <p:nvPr/>
              </p:nvSpPr>
              <p:spPr>
                <a:xfrm>
                  <a:off x="2069473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10" name="Rectangle 209"/>
                <p:cNvSpPr>
                  <a:spLocks noChangeAspect="1"/>
                </p:cNvSpPr>
                <p:nvPr/>
              </p:nvSpPr>
              <p:spPr>
                <a:xfrm>
                  <a:off x="3125279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11" name="Rectangle 210"/>
                <p:cNvSpPr>
                  <a:spLocks noChangeAspect="1"/>
                </p:cNvSpPr>
                <p:nvPr/>
              </p:nvSpPr>
              <p:spPr>
                <a:xfrm>
                  <a:off x="2597376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</p:grpSp>
          <p:grpSp>
            <p:nvGrpSpPr>
              <p:cNvPr id="203" name="Group 202"/>
              <p:cNvGrpSpPr/>
              <p:nvPr/>
            </p:nvGrpSpPr>
            <p:grpSpPr>
              <a:xfrm>
                <a:off x="1887003" y="6007579"/>
                <a:ext cx="1888941" cy="305232"/>
                <a:chOff x="1541570" y="2728048"/>
                <a:chExt cx="1888941" cy="305232"/>
              </a:xfrm>
            </p:grpSpPr>
            <p:sp>
              <p:nvSpPr>
                <p:cNvPr id="204" name="Rectangle 203"/>
                <p:cNvSpPr>
                  <a:spLocks noChangeAspect="1"/>
                </p:cNvSpPr>
                <p:nvPr/>
              </p:nvSpPr>
              <p:spPr>
                <a:xfrm>
                  <a:off x="1541570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05" name="Rectangle 204"/>
                <p:cNvSpPr>
                  <a:spLocks noChangeAspect="1"/>
                </p:cNvSpPr>
                <p:nvPr/>
              </p:nvSpPr>
              <p:spPr>
                <a:xfrm>
                  <a:off x="2069473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06" name="Rectangle 205"/>
                <p:cNvSpPr>
                  <a:spLocks noChangeAspect="1"/>
                </p:cNvSpPr>
                <p:nvPr/>
              </p:nvSpPr>
              <p:spPr>
                <a:xfrm>
                  <a:off x="3125279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  <p:sp>
              <p:nvSpPr>
                <p:cNvPr id="207" name="Rectangle 206"/>
                <p:cNvSpPr>
                  <a:spLocks noChangeAspect="1"/>
                </p:cNvSpPr>
                <p:nvPr/>
              </p:nvSpPr>
              <p:spPr>
                <a:xfrm>
                  <a:off x="2597376" y="2728048"/>
                  <a:ext cx="305232" cy="305232"/>
                </a:xfrm>
                <a:prstGeom prst="rect">
                  <a:avLst/>
                </a:pr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685800">
                    <a:defRPr/>
                  </a:pPr>
                  <a:endParaRPr lang="en-GB" sz="1350" kern="0">
                    <a:solidFill>
                      <a:prstClr val="white"/>
                    </a:solidFill>
                    <a:latin typeface="Calibri" panose="020F0502020204030204"/>
                    <a:ea typeface=""/>
                    <a:cs typeface=""/>
                  </a:endParaRPr>
                </a:p>
              </p:txBody>
            </p:sp>
          </p:grpSp>
        </p:grpSp>
        <p:sp>
          <p:nvSpPr>
            <p:cNvPr id="236" name="Rectangle 235"/>
            <p:cNvSpPr/>
            <p:nvPr/>
          </p:nvSpPr>
          <p:spPr>
            <a:xfrm>
              <a:off x="3508131" y="1982953"/>
              <a:ext cx="1784838" cy="3584763"/>
            </a:xfrm>
            <a:prstGeom prst="rect">
              <a:avLst/>
            </a:prstGeom>
            <a:solidFill>
              <a:srgbClr val="4472C4">
                <a:lumMod val="20000"/>
                <a:lumOff val="8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237" name="Rectangle 236"/>
            <p:cNvSpPr/>
            <p:nvPr/>
          </p:nvSpPr>
          <p:spPr>
            <a:xfrm>
              <a:off x="756138" y="2715488"/>
              <a:ext cx="2215662" cy="2753329"/>
            </a:xfrm>
            <a:prstGeom prst="rect">
              <a:avLst/>
            </a:prstGeom>
            <a:noFill/>
            <a:ln w="34925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238" name="TextBox 237"/>
            <p:cNvSpPr txBox="1"/>
            <p:nvPr/>
          </p:nvSpPr>
          <p:spPr>
            <a:xfrm>
              <a:off x="838200" y="1316212"/>
              <a:ext cx="785607" cy="428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>
                  <a:solidFill>
                    <a:prstClr val="black"/>
                  </a:solidFill>
                  <a:latin typeface="Calibri" panose="020F0502020204030204"/>
                </a:rPr>
                <a:t>cores</a:t>
              </a:r>
            </a:p>
          </p:txBody>
        </p:sp>
        <p:sp>
          <p:nvSpPr>
            <p:cNvPr id="239" name="TextBox 238"/>
            <p:cNvSpPr txBox="1"/>
            <p:nvPr/>
          </p:nvSpPr>
          <p:spPr>
            <a:xfrm>
              <a:off x="3522778" y="1987695"/>
              <a:ext cx="1090617" cy="428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prstClr val="black"/>
                  </a:solidFill>
                  <a:latin typeface="Calibri" panose="020F0502020204030204"/>
                </a:rPr>
                <a:t>memory</a:t>
              </a:r>
            </a:p>
          </p:txBody>
        </p:sp>
        <p:sp>
          <p:nvSpPr>
            <p:cNvPr id="240" name="Rectangle 239"/>
            <p:cNvSpPr/>
            <p:nvPr/>
          </p:nvSpPr>
          <p:spPr>
            <a:xfrm>
              <a:off x="3522779" y="3212012"/>
              <a:ext cx="1770190" cy="2342523"/>
            </a:xfrm>
            <a:prstGeom prst="rect">
              <a:avLst/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  <a:ea typeface=""/>
                <a:cs typeface=""/>
              </a:endParaRPr>
            </a:p>
          </p:txBody>
        </p:sp>
        <p:cxnSp>
          <p:nvCxnSpPr>
            <p:cNvPr id="241" name="Straight Arrow Connector 240"/>
            <p:cNvCxnSpPr/>
            <p:nvPr/>
          </p:nvCxnSpPr>
          <p:spPr>
            <a:xfrm flipV="1">
              <a:off x="2971800" y="4092152"/>
              <a:ext cx="536331" cy="1"/>
            </a:xfrm>
            <a:prstGeom prst="straightConnector1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242" name="Can 241"/>
            <p:cNvSpPr/>
            <p:nvPr/>
          </p:nvSpPr>
          <p:spPr>
            <a:xfrm>
              <a:off x="1216289" y="5596921"/>
              <a:ext cx="963652" cy="478564"/>
            </a:xfrm>
            <a:prstGeom prst="can">
              <a:avLst>
                <a:gd name="adj" fmla="val 28887"/>
              </a:avLst>
            </a:prstGeom>
            <a:solidFill>
              <a:srgbClr val="4472C4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  <a:ea typeface=""/>
                <a:cs typeface=""/>
              </a:endParaRPr>
            </a:p>
          </p:txBody>
        </p:sp>
        <p:sp>
          <p:nvSpPr>
            <p:cNvPr id="243" name="TextBox 242"/>
            <p:cNvSpPr txBox="1"/>
            <p:nvPr/>
          </p:nvSpPr>
          <p:spPr>
            <a:xfrm>
              <a:off x="2272096" y="5890819"/>
              <a:ext cx="1204232" cy="428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350" dirty="0">
                  <a:solidFill>
                    <a:prstClr val="black"/>
                  </a:solidFill>
                  <a:latin typeface="Calibri" panose="020F0502020204030204"/>
                </a:rPr>
                <a:t>Local disk</a:t>
              </a:r>
            </a:p>
          </p:txBody>
        </p:sp>
        <p:sp>
          <p:nvSpPr>
            <p:cNvPr id="244" name="Can 243"/>
            <p:cNvSpPr/>
            <p:nvPr/>
          </p:nvSpPr>
          <p:spPr>
            <a:xfrm>
              <a:off x="1215737" y="5846884"/>
              <a:ext cx="964203" cy="325316"/>
            </a:xfrm>
            <a:prstGeom prst="can">
              <a:avLst>
                <a:gd name="adj" fmla="val 50000"/>
              </a:avLst>
            </a:prstGeom>
            <a:solidFill>
              <a:srgbClr val="ED7D31">
                <a:lumMod val="40000"/>
                <a:lumOff val="60000"/>
              </a:srgbClr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685800">
                <a:defRPr/>
              </a:pPr>
              <a:endParaRPr lang="en-GB" sz="1350" kern="0">
                <a:solidFill>
                  <a:prstClr val="white"/>
                </a:solidFill>
                <a:latin typeface="Calibri" panose="020F0502020204030204"/>
                <a:ea typeface=""/>
                <a:cs typeface=""/>
              </a:endParaRPr>
            </a:p>
          </p:txBody>
        </p:sp>
        <p:grpSp>
          <p:nvGrpSpPr>
            <p:cNvPr id="245" name="Group 244"/>
            <p:cNvGrpSpPr/>
            <p:nvPr/>
          </p:nvGrpSpPr>
          <p:grpSpPr>
            <a:xfrm>
              <a:off x="461661" y="964561"/>
              <a:ext cx="4066209" cy="428521"/>
              <a:chOff x="7016943" y="1204002"/>
              <a:chExt cx="4066209" cy="428521"/>
            </a:xfrm>
          </p:grpSpPr>
          <p:sp>
            <p:nvSpPr>
              <p:cNvPr id="246" name="Rectangle 245"/>
              <p:cNvSpPr>
                <a:spLocks noChangeAspect="1"/>
              </p:cNvSpPr>
              <p:nvPr/>
            </p:nvSpPr>
            <p:spPr>
              <a:xfrm>
                <a:off x="7016943" y="1236052"/>
                <a:ext cx="305232" cy="305232"/>
              </a:xfrm>
              <a:prstGeom prst="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1350" kern="0">
                  <a:solidFill>
                    <a:prstClr val="white"/>
                  </a:solidFill>
                  <a:latin typeface="Calibri" panose="020F0502020204030204"/>
                  <a:ea typeface=""/>
                  <a:cs typeface=""/>
                </a:endParaRPr>
              </a:p>
            </p:txBody>
          </p:sp>
          <p:sp>
            <p:nvSpPr>
              <p:cNvPr id="247" name="TextBox 246"/>
              <p:cNvSpPr txBox="1"/>
              <p:nvPr/>
            </p:nvSpPr>
            <p:spPr>
              <a:xfrm>
                <a:off x="7526216" y="1204002"/>
                <a:ext cx="3556936" cy="4285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1350" kern="0" dirty="0">
                    <a:solidFill>
                      <a:prstClr val="black"/>
                    </a:solidFill>
                    <a:latin typeface="Calibri" panose="020F0502020204030204"/>
                  </a:rPr>
                  <a:t>Cores </a:t>
                </a:r>
                <a:r>
                  <a:rPr lang="en-GB" sz="1350" b="1" i="1" kern="0" dirty="0">
                    <a:solidFill>
                      <a:prstClr val="black"/>
                    </a:solidFill>
                    <a:latin typeface="Calibri" panose="020F0502020204030204"/>
                  </a:rPr>
                  <a:t>reserved</a:t>
                </a:r>
                <a:r>
                  <a:rPr lang="en-GB" sz="1350" kern="0" dirty="0">
                    <a:solidFill>
                      <a:prstClr val="black"/>
                    </a:solidFill>
                    <a:latin typeface="Calibri" panose="020F0502020204030204"/>
                  </a:rPr>
                  <a:t> for EOS </a:t>
                </a:r>
              </a:p>
            </p:txBody>
          </p:sp>
        </p:grpSp>
        <p:grpSp>
          <p:nvGrpSpPr>
            <p:cNvPr id="248" name="Group 247"/>
            <p:cNvGrpSpPr/>
            <p:nvPr/>
          </p:nvGrpSpPr>
          <p:grpSpPr>
            <a:xfrm>
              <a:off x="4850330" y="837260"/>
              <a:ext cx="4276017" cy="1021858"/>
              <a:chOff x="7139406" y="1619083"/>
              <a:chExt cx="4276017" cy="1021858"/>
            </a:xfrm>
          </p:grpSpPr>
          <p:sp>
            <p:nvSpPr>
              <p:cNvPr id="249" name="Rectangle 248"/>
              <p:cNvSpPr>
                <a:spLocks noChangeAspect="1"/>
              </p:cNvSpPr>
              <p:nvPr/>
            </p:nvSpPr>
            <p:spPr>
              <a:xfrm>
                <a:off x="7139406" y="1778434"/>
                <a:ext cx="305233" cy="305231"/>
              </a:xfrm>
              <a:prstGeom prst="rect">
                <a:avLst/>
              </a:prstGeom>
              <a:solidFill>
                <a:srgbClr val="4472C4"/>
              </a:solidFill>
              <a:ln w="12700" cap="flat" cmpd="sng" algn="ctr">
                <a:solidFill>
                  <a:srgbClr val="4472C4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685800">
                  <a:defRPr/>
                </a:pPr>
                <a:endParaRPr lang="en-GB" sz="1350" kern="0">
                  <a:solidFill>
                    <a:prstClr val="white"/>
                  </a:solidFill>
                  <a:latin typeface="Calibri" panose="020F0502020204030204"/>
                  <a:ea typeface=""/>
                  <a:cs typeface=""/>
                </a:endParaRPr>
              </a:p>
            </p:txBody>
          </p:sp>
          <p:sp>
            <p:nvSpPr>
              <p:cNvPr id="250" name="TextBox 249"/>
              <p:cNvSpPr txBox="1"/>
              <p:nvPr/>
            </p:nvSpPr>
            <p:spPr>
              <a:xfrm>
                <a:off x="7582044" y="1619083"/>
                <a:ext cx="3833379" cy="10218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>
                  <a:defRPr/>
                </a:pPr>
                <a:r>
                  <a:rPr lang="en-GB" sz="1350" kern="0" dirty="0">
                    <a:solidFill>
                      <a:prstClr val="black"/>
                    </a:solidFill>
                    <a:latin typeface="Calibri" panose="020F0502020204030204"/>
                  </a:rPr>
                  <a:t>Cores integrated in Condor running jobs at </a:t>
                </a:r>
                <a:r>
                  <a:rPr lang="en-GB" sz="1350" b="1" i="1" kern="0" dirty="0">
                    <a:solidFill>
                      <a:prstClr val="black"/>
                    </a:solidFill>
                    <a:latin typeface="Calibri" panose="020F0502020204030204"/>
                  </a:rPr>
                  <a:t>low priority</a:t>
                </a:r>
                <a:r>
                  <a:rPr lang="en-GB" sz="1350" kern="0" dirty="0">
                    <a:solidFill>
                      <a:prstClr val="black"/>
                    </a:solidFill>
                    <a:latin typeface="Calibri" panose="020F0502020204030204"/>
                  </a:rPr>
                  <a:t>, memory and scratch space restricted by </a:t>
                </a:r>
                <a:r>
                  <a:rPr lang="en-GB" sz="1350" kern="0" dirty="0" err="1">
                    <a:solidFill>
                      <a:prstClr val="black"/>
                    </a:solidFill>
                    <a:latin typeface="Calibri" panose="020F0502020204030204"/>
                  </a:rPr>
                  <a:t>cgroups</a:t>
                </a:r>
                <a:r>
                  <a:rPr lang="en-GB" sz="1350" kern="0" dirty="0">
                    <a:solidFill>
                      <a:prstClr val="black"/>
                    </a:solidFill>
                    <a:latin typeface="Calibri" panose="020F0502020204030204"/>
                  </a:rPr>
                  <a:t>, </a:t>
                </a:r>
              </a:p>
            </p:txBody>
          </p:sp>
        </p:grpSp>
      </p:grpSp>
      <p:cxnSp>
        <p:nvCxnSpPr>
          <p:cNvPr id="22" name="Straight Arrow Connector 21"/>
          <p:cNvCxnSpPr/>
          <p:nvPr/>
        </p:nvCxnSpPr>
        <p:spPr>
          <a:xfrm flipH="1">
            <a:off x="22747" y="1495894"/>
            <a:ext cx="457200" cy="0"/>
          </a:xfrm>
          <a:prstGeom prst="straightConnector1">
            <a:avLst/>
          </a:prstGeom>
          <a:ln w="28575">
            <a:solidFill>
              <a:srgbClr val="FFC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Arrow Connector 252"/>
          <p:cNvCxnSpPr/>
          <p:nvPr/>
        </p:nvCxnSpPr>
        <p:spPr>
          <a:xfrm flipV="1">
            <a:off x="1705982" y="861724"/>
            <a:ext cx="0" cy="1492758"/>
          </a:xfrm>
          <a:prstGeom prst="straightConnector1">
            <a:avLst/>
          </a:prstGeom>
          <a:ln w="28575">
            <a:solidFill>
              <a:srgbClr val="F5B283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B8DC65B-82A9-7B4A-ACEE-CBC71B139FF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CA5DFE4-8BD1-5D47-9807-2D775A69A747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FCE352-032A-4E44-B926-DC6C4314F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095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Limits to protect EOS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61061"/>
            <a:ext cx="8229600" cy="377207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Memory limit</a:t>
            </a:r>
          </a:p>
          <a:p>
            <a:pPr lvl="1"/>
            <a:r>
              <a:rPr lang="en-US" dirty="0"/>
              <a:t>is set as a parameter in /</a:t>
            </a:r>
            <a:r>
              <a:rPr lang="en-US" dirty="0" err="1"/>
              <a:t>etc</a:t>
            </a:r>
            <a:r>
              <a:rPr lang="en-US" dirty="0"/>
              <a:t>/</a:t>
            </a:r>
            <a:r>
              <a:rPr lang="en-US" dirty="0" err="1"/>
              <a:t>systemd</a:t>
            </a:r>
            <a:r>
              <a:rPr lang="en-US" dirty="0"/>
              <a:t>/system/</a:t>
            </a:r>
            <a:r>
              <a:rPr lang="en-US" dirty="0" err="1"/>
              <a:t>condor.service</a:t>
            </a:r>
            <a:r>
              <a:rPr lang="en-US" dirty="0"/>
              <a:t> and </a:t>
            </a:r>
            <a:r>
              <a:rPr lang="en-US" dirty="0" err="1"/>
              <a:t>systemd</a:t>
            </a:r>
            <a:r>
              <a:rPr lang="en-US" dirty="0"/>
              <a:t> uses the setting when setting up the </a:t>
            </a:r>
            <a:r>
              <a:rPr lang="en-US" b="1" i="1" dirty="0" err="1"/>
              <a:t>cgroup</a:t>
            </a:r>
            <a:r>
              <a:rPr lang="en-US" dirty="0"/>
              <a:t> for the condor service: </a:t>
            </a:r>
            <a:r>
              <a:rPr lang="en-US" dirty="0">
                <a:solidFill>
                  <a:srgbClr val="FF0000"/>
                </a:solidFill>
              </a:rPr>
              <a:t>48GB</a:t>
            </a:r>
          </a:p>
          <a:p>
            <a:pPr lvl="1"/>
            <a:r>
              <a:rPr lang="en-US" dirty="0"/>
              <a:t>But does not limit swap usage</a:t>
            </a:r>
          </a:p>
          <a:p>
            <a:pPr lvl="1"/>
            <a:r>
              <a:rPr lang="en-US" dirty="0"/>
              <a:t>Modified </a:t>
            </a:r>
            <a:r>
              <a:rPr lang="en-US" dirty="0" err="1"/>
              <a:t>condor.service</a:t>
            </a:r>
            <a:r>
              <a:rPr lang="en-US" dirty="0"/>
              <a:t> to also set </a:t>
            </a:r>
            <a:r>
              <a:rPr lang="en-US" b="1" i="1" dirty="0" err="1"/>
              <a:t>memsw</a:t>
            </a:r>
            <a:r>
              <a:rPr lang="en-US" dirty="0"/>
              <a:t> limit (ram + swap) to </a:t>
            </a:r>
            <a:r>
              <a:rPr lang="en-US" dirty="0">
                <a:solidFill>
                  <a:srgbClr val="FF0000"/>
                </a:solidFill>
              </a:rPr>
              <a:t>96GB</a:t>
            </a:r>
          </a:p>
          <a:p>
            <a:r>
              <a:rPr lang="en-US" dirty="0"/>
              <a:t>Add condor to another </a:t>
            </a:r>
            <a:r>
              <a:rPr lang="en-US" b="1" i="1" dirty="0" err="1"/>
              <a:t>cgroup</a:t>
            </a:r>
            <a:r>
              <a:rPr lang="en-US" dirty="0"/>
              <a:t> using </a:t>
            </a:r>
            <a:r>
              <a:rPr lang="en-US" b="1" i="1" dirty="0" err="1"/>
              <a:t>cpuset</a:t>
            </a:r>
            <a:endParaRPr lang="en-US" b="1" i="1" dirty="0"/>
          </a:p>
          <a:p>
            <a:pPr lvl="2"/>
            <a:r>
              <a:rPr lang="en-US" dirty="0" err="1"/>
              <a:t>cpus</a:t>
            </a:r>
            <a:r>
              <a:rPr lang="en-US" dirty="0"/>
              <a:t> </a:t>
            </a:r>
            <a:r>
              <a:rPr lang="mr-IN" dirty="0"/>
              <a:t>2-7,10-15,18-23,26-31</a:t>
            </a:r>
            <a:r>
              <a:rPr lang="en-US" dirty="0"/>
              <a:t> </a:t>
            </a:r>
            <a:endParaRPr lang="en-US" dirty="0">
              <a:solidFill>
                <a:srgbClr val="FF0000"/>
              </a:solidFill>
            </a:endParaRPr>
          </a:p>
          <a:p>
            <a:pPr lvl="3"/>
            <a:r>
              <a:rPr lang="en-US" dirty="0">
                <a:solidFill>
                  <a:srgbClr val="FF0000"/>
                </a:solidFill>
              </a:rPr>
              <a:t>leaves 4 physical cores entirely excluded covering both sockets</a:t>
            </a:r>
          </a:p>
          <a:p>
            <a:pPr lvl="2"/>
            <a:r>
              <a:rPr lang="en-US" dirty="0"/>
              <a:t>Later only number of </a:t>
            </a:r>
            <a:r>
              <a:rPr lang="en-US" dirty="0" err="1"/>
              <a:t>cpus</a:t>
            </a:r>
            <a:r>
              <a:rPr lang="en-US" dirty="0"/>
              <a:t> has been limited.</a:t>
            </a:r>
          </a:p>
          <a:p>
            <a:r>
              <a:rPr lang="en-US" dirty="0"/>
              <a:t>Condor configured to offer </a:t>
            </a:r>
            <a:r>
              <a:rPr lang="en-US" dirty="0">
                <a:solidFill>
                  <a:srgbClr val="00B050"/>
                </a:solidFill>
              </a:rPr>
              <a:t>24 job slots and 96GB ram</a:t>
            </a:r>
          </a:p>
          <a:p>
            <a:r>
              <a:rPr lang="en-US" b="1" i="1" dirty="0" err="1"/>
              <a:t>blkio</a:t>
            </a:r>
            <a:r>
              <a:rPr lang="en-US" dirty="0"/>
              <a:t>  is used to control the I/O scheduling </a:t>
            </a:r>
          </a:p>
          <a:p>
            <a:pPr lvl="1"/>
            <a:r>
              <a:rPr lang="en-US" dirty="0" err="1"/>
              <a:t>blkio.weight</a:t>
            </a:r>
            <a:r>
              <a:rPr lang="en-US" dirty="0"/>
              <a:t> == 50</a:t>
            </a:r>
          </a:p>
          <a:p>
            <a:r>
              <a:rPr lang="en-US" dirty="0"/>
              <a:t>Network traffic limits can be set via iptables on the docker level, but are currently not used.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7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152A4-716E-AD4B-997B-F2B3E6DACDC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3549813-2D3B-D24C-A129-04242888E08B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EE02A4-6E3D-934F-954A-EB0BD0C0E7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6643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60D9C-7D91-C644-9217-F874FF28C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300" dirty="0"/>
              <a:t>BEER Preproduction on Production Nodes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D7543-6981-6241-882D-960670F68D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7408E"/>
                </a:solidFill>
              </a:rPr>
              <a:t>Started with 70 nodes with 40 cores just before CHEP 2018</a:t>
            </a:r>
          </a:p>
          <a:p>
            <a:r>
              <a:rPr lang="en-GB" dirty="0">
                <a:solidFill>
                  <a:srgbClr val="07408E"/>
                </a:solidFill>
              </a:rPr>
              <a:t>Disk Servers from ATLAS Production </a:t>
            </a:r>
          </a:p>
          <a:p>
            <a:pPr lvl="1"/>
            <a:r>
              <a:rPr lang="en-GB" dirty="0">
                <a:solidFill>
                  <a:srgbClr val="C00000"/>
                </a:solidFill>
              </a:rPr>
              <a:t>Initial loads from ATLAS </a:t>
            </a:r>
          </a:p>
          <a:p>
            <a:pPr lvl="2"/>
            <a:r>
              <a:rPr lang="en-GB" dirty="0">
                <a:solidFill>
                  <a:srgbClr val="C00000"/>
                </a:solidFill>
              </a:rPr>
              <a:t>Later will become part of CERN prod resources </a:t>
            </a:r>
          </a:p>
          <a:p>
            <a:r>
              <a:rPr lang="en-GB" dirty="0" err="1">
                <a:solidFill>
                  <a:srgbClr val="07408E"/>
                </a:solidFill>
              </a:rPr>
              <a:t>LHCb</a:t>
            </a:r>
            <a:r>
              <a:rPr lang="en-GB" dirty="0">
                <a:solidFill>
                  <a:srgbClr val="07408E"/>
                </a:solidFill>
              </a:rPr>
              <a:t> joined a month later</a:t>
            </a:r>
          </a:p>
          <a:p>
            <a:pPr lvl="1"/>
            <a:r>
              <a:rPr lang="en-GB" dirty="0">
                <a:solidFill>
                  <a:srgbClr val="07408E"/>
                </a:solidFill>
              </a:rPr>
              <a:t>Same as above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7387BA-495B-0548-8E4A-463F88273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8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FD8674-476D-FE42-AEEE-A6E097A744C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329B851-CE76-1046-A11C-B58FF7F37C7D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7DF69C-3D21-0C48-AF5B-1F9FB79ED8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52536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D5442-D893-BD4F-ACD0-C7B739EFB7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Experience so far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AEF4E4-F6C6-7741-A8A5-9F4A5F6904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 ATLAS is using 2568 cores </a:t>
            </a:r>
          </a:p>
          <a:p>
            <a:pPr lvl="1"/>
            <a:r>
              <a:rPr lang="en-US" dirty="0"/>
              <a:t>Mix of job types (grid jobs)</a:t>
            </a:r>
          </a:p>
          <a:p>
            <a:r>
              <a:rPr lang="en-US" dirty="0" err="1"/>
              <a:t>LHCb</a:t>
            </a:r>
            <a:r>
              <a:rPr lang="en-US" dirty="0"/>
              <a:t> runs  1300 jobs </a:t>
            </a:r>
          </a:p>
          <a:p>
            <a:pPr lvl="1"/>
            <a:r>
              <a:rPr lang="en-US" dirty="0"/>
              <a:t>MC production</a:t>
            </a:r>
          </a:p>
          <a:p>
            <a:r>
              <a:rPr lang="en-US" dirty="0"/>
              <a:t>The EOS team treats the nodes just like any other storage node </a:t>
            </a:r>
          </a:p>
          <a:p>
            <a:r>
              <a:rPr lang="en-US" dirty="0"/>
              <a:t>Batch treats it like a grid enabled resource </a:t>
            </a:r>
          </a:p>
          <a:p>
            <a:pPr lvl="1"/>
            <a:r>
              <a:rPr lang="en-US" dirty="0"/>
              <a:t>CE + Condor queue 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BD053D-FC0F-8C48-94FF-6E5D20D5A9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/>
              <a:t>9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290C76-37ED-9A43-81BD-5EF387F4216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E61BCD0-FEFA-8946-A15A-273ADEE58C98}" type="datetime1">
              <a:rPr lang="en-GB" smtClean="0"/>
              <a:t>09/10/2018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FC87A0-FBDE-224E-B780-824B423456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HEPiX Autumn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936485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_16-9" id="{53B2A950-8444-9043-BCEF-5B96A559C7A4}" vid="{B0A32440-AE75-E546-8AA0-5DB9449F6F75}"/>
    </a:ext>
  </a:extLst>
</a:theme>
</file>

<file path=ppt/theme/theme2.xml><?xml version="1.0" encoding="utf-8"?>
<a:theme xmlns:a="http://schemas.openxmlformats.org/drawingml/2006/main" name="2_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ERN-cobranding_16-9" id="{9486FF97-64B1-7C4D-8783-1EE84628D569}" vid="{D93ABEC0-9207-7340-8DD8-677D17C1D64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3916</TotalTime>
  <Words>872</Words>
  <Application>Microsoft Macintosh PowerPoint</Application>
  <PresentationFormat>On-screen Show (16:9)</PresentationFormat>
  <Paragraphs>209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Arial</vt:lpstr>
      <vt:lpstr>Calibri</vt:lpstr>
      <vt:lpstr>Mangal</vt:lpstr>
      <vt:lpstr>Optima</vt:lpstr>
      <vt:lpstr>Wingdings</vt:lpstr>
      <vt:lpstr>CERNCorporate16-9</vt:lpstr>
      <vt:lpstr>2_CERNcobrandi16-9</vt:lpstr>
      <vt:lpstr>PowerPoint Presentation</vt:lpstr>
      <vt:lpstr>Too much BEER and the kubernetes dance</vt:lpstr>
      <vt:lpstr>Background</vt:lpstr>
      <vt:lpstr>Problems to solve</vt:lpstr>
      <vt:lpstr>How do containers help?</vt:lpstr>
      <vt:lpstr>Condor + Containers on EOS  </vt:lpstr>
      <vt:lpstr>Limits to protect EOS</vt:lpstr>
      <vt:lpstr>BEER Preproduction on Production Nodes </vt:lpstr>
      <vt:lpstr>Experience so far</vt:lpstr>
      <vt:lpstr>LHCb</vt:lpstr>
      <vt:lpstr>ATLAS job types (ht: Ivan Glushkov)</vt:lpstr>
      <vt:lpstr>Plots from monitoring: production </vt:lpstr>
      <vt:lpstr>ATLAS  with and without BEER</vt:lpstr>
      <vt:lpstr>ATLAS  with and without BEER</vt:lpstr>
      <vt:lpstr>Next Steps</vt:lpstr>
      <vt:lpstr>BEER Contributors</vt:lpstr>
      <vt:lpstr>Kubernetes &amp; Public Cloud</vt:lpstr>
      <vt:lpstr>Kubernetes &amp; Private Cloud</vt:lpstr>
      <vt:lpstr>Kubernetes HTCondor</vt:lpstr>
      <vt:lpstr>“demo”</vt:lpstr>
      <vt:lpstr>PowerPoint Presentation</vt:lpstr>
      <vt:lpstr>Questions?</vt:lpstr>
      <vt:lpstr>backup</vt:lpstr>
      <vt:lpstr>PowerPoint Presentation</vt:lpstr>
      <vt:lpstr>Production I/O loads/stress tests</vt:lpstr>
      <vt:lpstr>Security? 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Ben Jones</dc:creator>
  <cp:lastModifiedBy>Ben Jones</cp:lastModifiedBy>
  <cp:revision>43</cp:revision>
  <dcterms:created xsi:type="dcterms:W3CDTF">2018-10-07T15:34:02Z</dcterms:created>
  <dcterms:modified xsi:type="dcterms:W3CDTF">2018-10-10T08:51:37Z</dcterms:modified>
</cp:coreProperties>
</file>