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74" r:id="rId3"/>
  </p:sldMasterIdLst>
  <p:notesMasterIdLst>
    <p:notesMasterId r:id="rId39"/>
  </p:notesMasterIdLst>
  <p:sldIdLst>
    <p:sldId id="256" r:id="rId4"/>
    <p:sldId id="258" r:id="rId5"/>
    <p:sldId id="263" r:id="rId6"/>
    <p:sldId id="291" r:id="rId7"/>
    <p:sldId id="264" r:id="rId8"/>
    <p:sldId id="265" r:id="rId9"/>
    <p:sldId id="275" r:id="rId10"/>
    <p:sldId id="274" r:id="rId11"/>
    <p:sldId id="267" r:id="rId12"/>
    <p:sldId id="270" r:id="rId13"/>
    <p:sldId id="272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59" r:id="rId24"/>
    <p:sldId id="286" r:id="rId25"/>
    <p:sldId id="287" r:id="rId26"/>
    <p:sldId id="261" r:id="rId27"/>
    <p:sldId id="289" r:id="rId28"/>
    <p:sldId id="290" r:id="rId29"/>
    <p:sldId id="288" r:id="rId30"/>
    <p:sldId id="293" r:id="rId31"/>
    <p:sldId id="294" r:id="rId32"/>
    <p:sldId id="295" r:id="rId33"/>
    <p:sldId id="296" r:id="rId34"/>
    <p:sldId id="298" r:id="rId35"/>
    <p:sldId id="285" r:id="rId36"/>
    <p:sldId id="262" r:id="rId37"/>
    <p:sldId id="299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2831" autoAdjust="0"/>
    <p:restoredTop sz="94649" autoAdjust="0"/>
  </p:normalViewPr>
  <p:slideViewPr>
    <p:cSldViewPr snapToGrid="0" snapToObjects="1">
      <p:cViewPr varScale="1">
        <p:scale>
          <a:sx n="67" d="100"/>
          <a:sy n="67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36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2000" dirty="0"/>
              <a:t>Detector Performance (MB/s)</a:t>
            </a:r>
          </a:p>
        </c:rich>
      </c:tx>
      <c:layout>
        <c:manualLayout>
          <c:xMode val="edge"/>
          <c:yMode val="edge"/>
          <c:x val="0.17917495699131072"/>
          <c:y val="0.13566868638527343"/>
        </c:manualLayout>
      </c:layout>
    </c:title>
    <c:plotArea>
      <c:layout>
        <c:manualLayout>
          <c:layoutTarget val="inner"/>
          <c:xMode val="edge"/>
          <c:yMode val="edge"/>
          <c:x val="0.20995184036790537"/>
          <c:y val="0.30512848999683828"/>
          <c:w val="0.69380969846192631"/>
          <c:h val="0.54407904616214842"/>
        </c:manualLayout>
      </c:layout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Peak Detector Performance (MB/s)</c:v>
                </c:pt>
              </c:strCache>
            </c:strRef>
          </c:tx>
          <c:marker>
            <c:symbol val="none"/>
          </c:marker>
          <c:trendline>
            <c:trendlineType val="exp"/>
          </c:trendline>
          <c:xVal>
            <c:numRef>
              <c:f>Sheet1!$A$2:$A$6</c:f>
              <c:numCache>
                <c:formatCode>General</c:formatCode>
                <c:ptCount val="5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  <c:pt idx="4">
                  <c:v>2015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60</c:v>
                </c:pt>
                <c:pt idx="2">
                  <c:v>150</c:v>
                </c:pt>
                <c:pt idx="3">
                  <c:v>800</c:v>
                </c:pt>
                <c:pt idx="4">
                  <c:v>6000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F7C2-49BA-8230-49C2D374F990}"/>
            </c:ext>
          </c:extLst>
        </c:ser>
        <c:dLbls/>
        <c:axId val="151400448"/>
        <c:axId val="151401984"/>
      </c:scatterChart>
      <c:valAx>
        <c:axId val="151400448"/>
        <c:scaling>
          <c:orientation val="minMax"/>
          <c:max val="2015"/>
          <c:min val="2007"/>
        </c:scaling>
        <c:axPos val="b"/>
        <c:numFmt formatCode="General" sourceLinked="1"/>
        <c:tickLblPos val="nextTo"/>
        <c:crossAx val="151401984"/>
        <c:crosses val="autoZero"/>
        <c:crossBetween val="midCat"/>
      </c:valAx>
      <c:valAx>
        <c:axId val="151401984"/>
        <c:scaling>
          <c:logBase val="10"/>
          <c:orientation val="minMax"/>
        </c:scaling>
        <c:axPos val="l"/>
        <c:majorGridlines/>
        <c:numFmt formatCode="General" sourceLinked="1"/>
        <c:tickLblPos val="nextTo"/>
        <c:crossAx val="151400448"/>
        <c:crosses val="autoZero"/>
        <c:crossBetween val="midCat"/>
      </c:valAx>
    </c:plotArea>
    <c:plotVisOnly val="1"/>
    <c:dispBlanksAs val="gap"/>
  </c:chart>
  <c:spPr>
    <a:solidFill>
      <a:sysClr val="window" lastClr="FFFFFF">
        <a:lumMod val="85000"/>
      </a:sysClr>
    </a:solidFill>
  </c:spPr>
  <c:txPr>
    <a:bodyPr/>
    <a:lstStyle/>
    <a:p>
      <a:pPr>
        <a:defRPr sz="1800"/>
      </a:pPr>
      <a:endParaRPr lang="en-US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1AD99-A0FB-4FCC-B733-309F007300C8}" type="datetimeFigureOut">
              <a:rPr lang="en-US" smtClean="0"/>
              <a:pPr/>
              <a:t>10/10/2018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F257E-5AC4-4C39-8319-6B18F766B1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796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52965-E3E0-4055-A5A2-B5A24D3D8F7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52965-E3E0-4055-A5A2-B5A24D3D8F7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5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90810587-04AD-40B1-9CC4-AE367B1C6482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4813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solidFill>
            <a:srgbClr val="FFFFFF"/>
          </a:solidFill>
          <a:ln/>
        </p:spPr>
      </p:sp>
      <p:sp>
        <p:nvSpPr>
          <p:cNvPr id="48132" name="Text Box 2"/>
          <p:cNvSpPr txBox="1">
            <a:spLocks noChangeArrowheads="1"/>
          </p:cNvSpPr>
          <p:nvPr/>
        </p:nvSpPr>
        <p:spPr bwMode="auto">
          <a:xfrm>
            <a:off x="914721" y="4343913"/>
            <a:ext cx="5030161" cy="411436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52965-E3E0-4055-A5A2-B5A24D3D8F7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52965-E3E0-4055-A5A2-B5A24D3D8F7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7870" y="987611"/>
            <a:ext cx="8338930" cy="2387600"/>
          </a:xfrm>
        </p:spPr>
        <p:txBody>
          <a:bodyPr anchor="b">
            <a:normAutofit/>
          </a:bodyPr>
          <a:lstStyle>
            <a:lvl1pPr algn="l">
              <a:defRPr sz="48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870" y="3467286"/>
            <a:ext cx="8338930" cy="1655762"/>
          </a:xfrm>
        </p:spPr>
        <p:txBody>
          <a:bodyPr/>
          <a:lstStyle>
            <a:lvl1pPr marL="0" indent="0" algn="l">
              <a:buNone/>
              <a:defRPr sz="2400" b="0" i="0"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45503"/>
            <a:ext cx="8229600" cy="392065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2143125" cy="52849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65125"/>
            <a:ext cx="5972175" cy="52849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62941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351" y="2142068"/>
            <a:ext cx="7598569" cy="3649133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BFA74-9CAC-894C-858F-7B7B05020F0B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2274" y="2153"/>
            <a:ext cx="621076" cy="689829"/>
          </a:xfrm>
        </p:spPr>
        <p:txBody>
          <a:bodyPr/>
          <a:lstStyle/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2461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30" y="1709739"/>
            <a:ext cx="83488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7930" y="4589465"/>
            <a:ext cx="8348870" cy="123486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809" y="1825625"/>
            <a:ext cx="41148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825625"/>
            <a:ext cx="41148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15873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809" y="1681163"/>
            <a:ext cx="41148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7809" y="2505075"/>
            <a:ext cx="411480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81163"/>
            <a:ext cx="41148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505075"/>
            <a:ext cx="411480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870" y="457200"/>
            <a:ext cx="32311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0" y="987426"/>
            <a:ext cx="479940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870" y="2057400"/>
            <a:ext cx="32311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0" y="987426"/>
            <a:ext cx="4799409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47870" y="457200"/>
            <a:ext cx="32311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347870" y="2057400"/>
            <a:ext cx="32311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809" y="1825625"/>
            <a:ext cx="8328991" cy="3929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43300" y="63371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315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88" userDrawn="1">
          <p15:clr>
            <a:srgbClr val="F26B43"/>
          </p15:clr>
        </p15:guide>
        <p15:guide id="4" pos="5472" userDrawn="1">
          <p15:clr>
            <a:srgbClr val="F26B43"/>
          </p15:clr>
        </p15:guide>
        <p15:guide id="5" orient="horz" pos="412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584575"/>
            <a:ext cx="8763000" cy="327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3674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0" y="1"/>
            <a:ext cx="7598569" cy="69198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2245" y="5870576"/>
            <a:ext cx="120015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BF9D03E-3540-B040-BDAF-7F9CBC2D430D}" type="datetime1">
              <a:rPr lang="en-US" smtClean="0"/>
              <a:pPr/>
              <a:t>10/10/2018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870576"/>
            <a:ext cx="5870744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5925" y="2153"/>
            <a:ext cx="621076" cy="689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1" i="1" baseline="0">
                <a:solidFill>
                  <a:schemeClr val="tx1"/>
                </a:solidFill>
                <a:effectLst/>
                <a:latin typeface="Arial" panose="020B0604020202020204" pitchFamily="34" charset="0"/>
              </a:defRPr>
            </a:lvl1pPr>
          </a:lstStyle>
          <a:p>
            <a:fld id="{716D9922-87B3-6043-9531-5184EA303DC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1ABE73C-95DA-5647-993B-C757616406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645" y="6248400"/>
            <a:ext cx="2857500" cy="787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034CF51B-DD62-9E41-9156-66B8D974C3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41" y="6309410"/>
            <a:ext cx="2151038" cy="48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07615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 baseline="0">
          <a:ln w="3175" cmpd="sng">
            <a:noFill/>
          </a:ln>
          <a:solidFill>
            <a:schemeClr val="bg2">
              <a:lumMod val="20000"/>
              <a:lumOff val="80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 on the Workshop on Central Computing Support for Photon Sciences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7870" y="3894668"/>
            <a:ext cx="8338930" cy="643465"/>
          </a:xfrm>
        </p:spPr>
        <p:txBody>
          <a:bodyPr/>
          <a:lstStyle/>
          <a:p>
            <a:pPr algn="ctr"/>
            <a:r>
              <a:rPr lang="en-US" dirty="0" smtClean="0"/>
              <a:t>Oct. 10,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691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Technology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62500" lnSpcReduction="20000"/>
          </a:bodyPr>
          <a:lstStyle/>
          <a:p>
            <a:r>
              <a:rPr lang="en-GB" sz="2800" dirty="0" smtClean="0">
                <a:latin typeface="+mj-lt"/>
              </a:rPr>
              <a:t>In house exploration of commercial clouds (</a:t>
            </a:r>
            <a:r>
              <a:rPr lang="en-GB" sz="2800" dirty="0">
                <a:latin typeface="+mj-lt"/>
              </a:rPr>
              <a:t>Amazon AWS, Microsoft </a:t>
            </a:r>
            <a:r>
              <a:rPr lang="en-GB" sz="2800" dirty="0" smtClean="0">
                <a:latin typeface="+mj-lt"/>
              </a:rPr>
              <a:t>Azure, Google).</a:t>
            </a:r>
          </a:p>
          <a:p>
            <a:endParaRPr lang="en-GB" sz="2800" dirty="0" smtClean="0">
              <a:latin typeface="+mj-lt"/>
            </a:endParaRPr>
          </a:p>
          <a:p>
            <a:r>
              <a:rPr lang="en-GB" sz="2800" dirty="0" smtClean="0">
                <a:latin typeface="+mj-lt"/>
              </a:rPr>
              <a:t>Containerisation: Using Docker for trial deployment of in-house applications.</a:t>
            </a:r>
          </a:p>
          <a:p>
            <a:endParaRPr lang="en-GB" sz="2800" dirty="0" smtClean="0">
              <a:latin typeface="+mj-lt"/>
            </a:endParaRPr>
          </a:p>
          <a:p>
            <a:r>
              <a:rPr lang="en-GB" sz="2800" dirty="0">
                <a:latin typeface="+mj-lt"/>
              </a:rPr>
              <a:t>Evaluation of Singularity for more secure application deployment instead of </a:t>
            </a:r>
            <a:r>
              <a:rPr lang="en-GB" sz="2800" dirty="0" smtClean="0">
                <a:latin typeface="+mj-lt"/>
              </a:rPr>
              <a:t>Docker.</a:t>
            </a:r>
          </a:p>
          <a:p>
            <a:endParaRPr lang="en-GB" sz="2800" dirty="0">
              <a:latin typeface="+mj-lt"/>
            </a:endParaRPr>
          </a:p>
          <a:p>
            <a:r>
              <a:rPr lang="en-GB" sz="2800" dirty="0" smtClean="0">
                <a:latin typeface="+mj-lt"/>
              </a:rPr>
              <a:t>Used </a:t>
            </a:r>
            <a:r>
              <a:rPr lang="en-GB" sz="2800" dirty="0" err="1" smtClean="0">
                <a:latin typeface="+mj-lt"/>
              </a:rPr>
              <a:t>Univa</a:t>
            </a:r>
            <a:r>
              <a:rPr lang="en-GB" sz="2800" dirty="0" smtClean="0">
                <a:latin typeface="+mj-lt"/>
              </a:rPr>
              <a:t> Grid Engine </a:t>
            </a:r>
            <a:r>
              <a:rPr lang="en-GB" sz="2800" dirty="0" err="1" smtClean="0">
                <a:latin typeface="+mj-lt"/>
              </a:rPr>
              <a:t>NavOps</a:t>
            </a:r>
            <a:r>
              <a:rPr lang="en-GB" sz="2800" dirty="0" smtClean="0">
                <a:latin typeface="+mj-lt"/>
              </a:rPr>
              <a:t> framework for remote cloud VM control.</a:t>
            </a:r>
          </a:p>
          <a:p>
            <a:endParaRPr lang="en-GB" sz="2800" dirty="0">
              <a:latin typeface="+mj-lt"/>
            </a:endParaRPr>
          </a:p>
          <a:p>
            <a:r>
              <a:rPr lang="en-GB" sz="2800" dirty="0" smtClean="0">
                <a:latin typeface="+mj-lt"/>
              </a:rPr>
              <a:t>Testing of Kubernetes in-house for Container management.</a:t>
            </a:r>
          </a:p>
          <a:p>
            <a:endParaRPr lang="en-GB" sz="2800" dirty="0" smtClean="0">
              <a:latin typeface="+mj-lt"/>
            </a:endParaRPr>
          </a:p>
          <a:p>
            <a:r>
              <a:rPr lang="en-GB" sz="2800" dirty="0" smtClean="0">
                <a:latin typeface="+mj-lt"/>
              </a:rPr>
              <a:t>Production deployment of </a:t>
            </a:r>
            <a:r>
              <a:rPr lang="en-GB" sz="2800" dirty="0" err="1" smtClean="0">
                <a:latin typeface="+mj-lt"/>
              </a:rPr>
              <a:t>Openstack</a:t>
            </a:r>
            <a:r>
              <a:rPr lang="en-GB" sz="2800" dirty="0">
                <a:latin typeface="+mj-lt"/>
              </a:rPr>
              <a:t> </a:t>
            </a:r>
            <a:r>
              <a:rPr lang="en-GB" sz="2800" dirty="0" smtClean="0">
                <a:latin typeface="+mj-lt"/>
              </a:rPr>
              <a:t>/ </a:t>
            </a:r>
            <a:r>
              <a:rPr lang="en-GB" sz="2800" dirty="0" err="1" smtClean="0">
                <a:latin typeface="+mj-lt"/>
              </a:rPr>
              <a:t>OpenShift</a:t>
            </a:r>
            <a:r>
              <a:rPr lang="en-GB" sz="2800" dirty="0" smtClean="0">
                <a:latin typeface="+mj-lt"/>
              </a:rPr>
              <a:t> in Verne Global (Iceland) HPC Direct service for </a:t>
            </a:r>
            <a:r>
              <a:rPr lang="en-GB" sz="2800" dirty="0" err="1" smtClean="0">
                <a:latin typeface="+mj-lt"/>
              </a:rPr>
              <a:t>LabXChem</a:t>
            </a:r>
            <a:r>
              <a:rPr lang="en-GB" sz="2800" dirty="0" smtClean="0">
                <a:latin typeface="+mj-lt"/>
              </a:rPr>
              <a:t> fragment screening production pipeline. (Frank von Delft)</a:t>
            </a:r>
          </a:p>
          <a:p>
            <a:endParaRPr lang="en-GB" sz="2800" dirty="0" smtClean="0">
              <a:latin typeface="+mj-lt"/>
            </a:endParaRPr>
          </a:p>
          <a:p>
            <a:endParaRPr lang="en-GB" sz="2800" dirty="0" smtClean="0">
              <a:latin typeface="+mj-lt"/>
            </a:endParaRPr>
          </a:p>
          <a:p>
            <a:endParaRPr lang="en-GB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0569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9132888" cy="574675"/>
          </a:xfrm>
        </p:spPr>
        <p:txBody>
          <a:bodyPr>
            <a:normAutofit fontScale="90000"/>
          </a:bodyPr>
          <a:lstStyle/>
          <a:p>
            <a:r>
              <a:rPr lang="en-GB" altLang="en-US" sz="3600" smtClean="0"/>
              <a:t>DLS Data archived by SCD </a:t>
            </a:r>
          </a:p>
        </p:txBody>
      </p:sp>
      <p:pic>
        <p:nvPicPr>
          <p:cNvPr id="1741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90650"/>
            <a:ext cx="8893175" cy="546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4306888" y="1060450"/>
            <a:ext cx="46164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GB" altLang="en-US">
                <a:solidFill>
                  <a:schemeClr val="tx1"/>
                </a:solidFill>
              </a:rPr>
              <a:t>Nearly 14PB - 8PB a year ago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n-GB" altLang="en-US" sz="4400" b="1" dirty="0" smtClean="0">
                <a:solidFill>
                  <a:srgbClr val="002060"/>
                </a:solidFill>
                <a:latin typeface="Arial" charset="0"/>
              </a:rPr>
              <a:t>SCD Aims</a:t>
            </a:r>
            <a:endParaRPr lang="en-GB" altLang="en-US" sz="4400" b="1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685800" y="1557338"/>
            <a:ext cx="7772400" cy="380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22531" name="Text Box 3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215900" y="2014538"/>
            <a:ext cx="8496300" cy="28305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5000" rIns="90000" bIns="45000"/>
          <a:lstStyle>
            <a:lvl1pPr marL="296863" indent="-296863">
              <a:tabLst>
                <a:tab pos="2968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864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</a:tabLst>
              <a:defRPr sz="2400">
                <a:solidFill>
                  <a:srgbClr val="000000"/>
                </a:solidFill>
                <a:latin typeface="Lucida Grande" panose="020B0600040502020204" pitchFamily="34" charset="0"/>
                <a:ea typeface="ヒラギノ角ゴ Pro W3" panose="020B0300000000000000" pitchFamily="34" charset="-128"/>
              </a:defRPr>
            </a:lvl1pPr>
            <a:lvl2pPr marL="731838" indent="-274638">
              <a:tabLst>
                <a:tab pos="2968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864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</a:tabLst>
              <a:defRPr sz="2400">
                <a:solidFill>
                  <a:srgbClr val="000000"/>
                </a:solidFill>
                <a:latin typeface="Lucida Grande" panose="020B0600040502020204" pitchFamily="34" charset="0"/>
                <a:ea typeface="ヒラギノ角ゴ Pro W3" panose="020B0300000000000000" pitchFamily="34" charset="-128"/>
              </a:defRPr>
            </a:lvl2pPr>
            <a:lvl3pPr>
              <a:tabLst>
                <a:tab pos="2968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864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</a:tabLst>
              <a:defRPr sz="2400">
                <a:solidFill>
                  <a:srgbClr val="000000"/>
                </a:solidFill>
                <a:latin typeface="Lucida Grande" panose="020B0600040502020204" pitchFamily="34" charset="0"/>
                <a:ea typeface="ヒラギノ角ゴ Pro W3" panose="020B0300000000000000" pitchFamily="34" charset="-128"/>
              </a:defRPr>
            </a:lvl3pPr>
            <a:lvl4pPr>
              <a:tabLst>
                <a:tab pos="2968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864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</a:tabLst>
              <a:defRPr sz="2400">
                <a:solidFill>
                  <a:srgbClr val="000000"/>
                </a:solidFill>
                <a:latin typeface="Lucida Grande" panose="020B0600040502020204" pitchFamily="34" charset="0"/>
                <a:ea typeface="ヒラギノ角ゴ Pro W3" panose="020B0300000000000000" pitchFamily="34" charset="-128"/>
              </a:defRPr>
            </a:lvl4pPr>
            <a:lvl5pPr>
              <a:tabLst>
                <a:tab pos="2968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864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</a:tabLst>
              <a:defRPr sz="2400">
                <a:solidFill>
                  <a:srgbClr val="000000"/>
                </a:solidFill>
                <a:latin typeface="Lucida Grande" panose="020B0600040502020204" pitchFamily="34" charset="0"/>
                <a:ea typeface="ヒラギノ角ゴ Pro W3" panose="020B0300000000000000" pitchFamily="34" charset="-128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968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864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</a:tabLst>
              <a:defRPr sz="2400">
                <a:solidFill>
                  <a:srgbClr val="000000"/>
                </a:solidFill>
                <a:latin typeface="Lucida Grande" panose="020B0600040502020204" pitchFamily="34" charset="0"/>
                <a:ea typeface="ヒラギノ角ゴ Pro W3" panose="020B0300000000000000" pitchFamily="34" charset="-128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968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864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</a:tabLst>
              <a:defRPr sz="2400">
                <a:solidFill>
                  <a:srgbClr val="000000"/>
                </a:solidFill>
                <a:latin typeface="Lucida Grande" panose="020B0600040502020204" pitchFamily="34" charset="0"/>
                <a:ea typeface="ヒラギノ角ゴ Pro W3" panose="020B0300000000000000" pitchFamily="34" charset="-128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968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864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</a:tabLst>
              <a:defRPr sz="2400">
                <a:solidFill>
                  <a:srgbClr val="000000"/>
                </a:solidFill>
                <a:latin typeface="Lucida Grande" panose="020B0600040502020204" pitchFamily="34" charset="0"/>
                <a:ea typeface="ヒラギノ角ゴ Pro W3" panose="020B0300000000000000" pitchFamily="34" charset="-128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96863" algn="l"/>
                <a:tab pos="744538" algn="l"/>
                <a:tab pos="1193800" algn="l"/>
                <a:tab pos="1643063" algn="l"/>
                <a:tab pos="2092325" algn="l"/>
                <a:tab pos="2541588" algn="l"/>
                <a:tab pos="2990850" algn="l"/>
                <a:tab pos="3440113" algn="l"/>
                <a:tab pos="3889375" algn="l"/>
                <a:tab pos="4338638" algn="l"/>
                <a:tab pos="4787900" algn="l"/>
                <a:tab pos="5237163" algn="l"/>
                <a:tab pos="5686425" algn="l"/>
                <a:tab pos="6135688" algn="l"/>
                <a:tab pos="6584950" algn="l"/>
                <a:tab pos="7034213" algn="l"/>
                <a:tab pos="7483475" algn="l"/>
                <a:tab pos="7932738" algn="l"/>
                <a:tab pos="8382000" algn="l"/>
                <a:tab pos="8831263" algn="l"/>
                <a:tab pos="9280525" algn="l"/>
              </a:tabLst>
              <a:defRPr sz="2400">
                <a:solidFill>
                  <a:srgbClr val="000000"/>
                </a:solidFill>
                <a:latin typeface="Lucida Grande" panose="020B0600040502020204" pitchFamily="34" charset="0"/>
                <a:ea typeface="ヒラギノ角ゴ Pro W3" panose="020B0300000000000000" pitchFamily="34" charset="-128"/>
              </a:defRPr>
            </a:lvl9pPr>
          </a:lstStyle>
          <a:p>
            <a:pPr>
              <a:buSzPct val="45000"/>
              <a:buFont typeface="Wingdings" pitchFamily="2" charset="2"/>
              <a:buChar char=""/>
              <a:defRPr/>
            </a:pPr>
            <a:r>
              <a:rPr lang="en-GB" altLang="en-US"/>
              <a:t>Improving the scientific output of the facilities</a:t>
            </a:r>
          </a:p>
          <a:p>
            <a:pPr lvl="1">
              <a:buFont typeface="Times New Roman" panose="02020603050405020304" pitchFamily="18" charset="0"/>
              <a:buChar char="–"/>
              <a:defRPr/>
            </a:pPr>
            <a:r>
              <a:rPr lang="en-GB" altLang="en-US" sz="2200" b="1"/>
              <a:t>Decrease</a:t>
            </a:r>
            <a:r>
              <a:rPr lang="en-GB" altLang="en-US" sz="2200"/>
              <a:t> time to publication</a:t>
            </a:r>
          </a:p>
          <a:p>
            <a:pPr lvl="1">
              <a:buFont typeface="Times New Roman" panose="02020603050405020304" pitchFamily="18" charset="0"/>
              <a:buChar char="–"/>
              <a:defRPr/>
            </a:pPr>
            <a:r>
              <a:rPr lang="en-GB" altLang="en-US" sz="2200" b="1"/>
              <a:t>Increase</a:t>
            </a:r>
            <a:r>
              <a:rPr lang="en-GB" altLang="en-US" sz="2200"/>
              <a:t> experiment to publication conversion rate</a:t>
            </a:r>
          </a:p>
          <a:p>
            <a:pPr marL="298450">
              <a:buSzPct val="45000"/>
              <a:defRPr/>
            </a:pPr>
            <a:endParaRPr lang="en-GB" altLang="en-US"/>
          </a:p>
          <a:p>
            <a:pPr>
              <a:buSzPct val="45000"/>
              <a:buFont typeface="Wingdings" pitchFamily="2" charset="2"/>
              <a:buChar char=""/>
              <a:defRPr/>
            </a:pPr>
            <a:r>
              <a:rPr lang="en-GB" altLang="en-US" b="1"/>
              <a:t>Simplify</a:t>
            </a:r>
            <a:r>
              <a:rPr lang="en-GB" altLang="en-US"/>
              <a:t> the deployment of new workflows</a:t>
            </a:r>
          </a:p>
          <a:p>
            <a:pPr marL="298450">
              <a:buSzPct val="45000"/>
              <a:defRPr/>
            </a:pPr>
            <a:endParaRPr lang="en-GB" altLang="en-US"/>
          </a:p>
          <a:p>
            <a:pPr>
              <a:buSzPct val="45000"/>
              <a:buFont typeface="Wingdings" pitchFamily="2" charset="2"/>
              <a:buChar char=""/>
              <a:defRPr/>
            </a:pPr>
            <a:r>
              <a:rPr lang="en-GB" altLang="en-US" b="1"/>
              <a:t>Simplify</a:t>
            </a:r>
            <a:r>
              <a:rPr lang="en-GB" altLang="en-US"/>
              <a:t> the development of new innovations</a:t>
            </a:r>
          </a:p>
          <a:p>
            <a:pPr marL="298450">
              <a:buSzPct val="45000"/>
              <a:defRPr/>
            </a:pPr>
            <a:endParaRPr lang="en-GB" altLang="en-US"/>
          </a:p>
          <a:p>
            <a:pPr>
              <a:buSzPct val="45000"/>
              <a:buFont typeface="Wingdings" pitchFamily="2" charset="2"/>
              <a:buChar char=""/>
              <a:defRPr/>
            </a:pPr>
            <a:r>
              <a:rPr lang="en-GB" altLang="en-US" b="1"/>
              <a:t>Simplify </a:t>
            </a:r>
            <a:r>
              <a:rPr lang="en-GB" altLang="en-US"/>
              <a:t>data analysis process for users and developers</a:t>
            </a:r>
          </a:p>
          <a:p>
            <a:pPr marL="298450">
              <a:buSzPct val="45000"/>
              <a:defRPr/>
            </a:pPr>
            <a:endParaRPr lang="en-GB" altLang="en-US"/>
          </a:p>
          <a:p>
            <a:pPr marL="298450">
              <a:buSzPct val="45000"/>
              <a:defRPr/>
            </a:pPr>
            <a:endParaRPr lang="en-GB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LCLS @ SLAC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LCLS flagship facility at SLAC after the de-commissioning of SLC in </a:t>
            </a:r>
            <a:r>
              <a:rPr lang="en-US" dirty="0" smtClean="0"/>
              <a:t>1998</a:t>
            </a:r>
          </a:p>
          <a:p>
            <a:r>
              <a:rPr lang="en-US" dirty="0" smtClean="0"/>
              <a:t>Presented by </a:t>
            </a:r>
            <a:r>
              <a:rPr lang="en-US" dirty="0" err="1" smtClean="0"/>
              <a:t>Amedeo</a:t>
            </a:r>
            <a:r>
              <a:rPr lang="en-US" dirty="0" smtClean="0"/>
              <a:t> </a:t>
            </a:r>
            <a:r>
              <a:rPr lang="en-US" dirty="0" err="1" smtClean="0"/>
              <a:t>Perazzo</a:t>
            </a:r>
            <a:endParaRPr lang="en-US" dirty="0" smtClean="0"/>
          </a:p>
          <a:p>
            <a:r>
              <a:rPr lang="en-US" dirty="0" smtClean="0"/>
              <a:t>Computational challenges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eal time feedback during data taking</a:t>
            </a:r>
          </a:p>
          <a:p>
            <a:pPr lvl="1"/>
            <a:r>
              <a:rPr lang="en-US" dirty="0" smtClean="0"/>
              <a:t>Timely access to storage for data analysis</a:t>
            </a:r>
          </a:p>
          <a:p>
            <a:pPr lvl="1"/>
            <a:r>
              <a:rPr lang="en-US" dirty="0" smtClean="0"/>
              <a:t>Archival data retrieval and re-processing</a:t>
            </a:r>
          </a:p>
          <a:p>
            <a:pPr lvl="1"/>
            <a:r>
              <a:rPr lang="en-US" dirty="0" smtClean="0"/>
              <a:t>Dedicated local facilities for data reduction/compression before sending over ESNET</a:t>
            </a:r>
          </a:p>
          <a:p>
            <a:r>
              <a:rPr lang="en-US" dirty="0" smtClean="0"/>
              <a:t>LCLS-II upgrade (3x higher data throughput) by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8484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LCLS-NERSC Partnership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642" y="1223251"/>
            <a:ext cx="8474075" cy="5476875"/>
          </a:xfrm>
        </p:spPr>
      </p:pic>
    </p:spTree>
    <p:extLst>
      <p:ext uri="{BB962C8B-B14F-4D97-AF65-F5344CB8AC3E}">
        <p14:creationId xmlns:p14="http://schemas.microsoft.com/office/powerpoint/2010/main" xmlns="" val="165961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8968" y="916373"/>
            <a:ext cx="8478837" cy="5262562"/>
          </a:xfrm>
        </p:spPr>
      </p:pic>
    </p:spTree>
    <p:extLst>
      <p:ext uri="{BB962C8B-B14F-4D97-AF65-F5344CB8AC3E}">
        <p14:creationId xmlns:p14="http://schemas.microsoft.com/office/powerpoint/2010/main" xmlns="" val="15993637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276" y="983948"/>
            <a:ext cx="8724213" cy="4896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9558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771465"/>
          </a:xfrm>
        </p:spPr>
        <p:txBody>
          <a:bodyPr/>
          <a:lstStyle/>
          <a:p>
            <a:r>
              <a:rPr lang="en-US" dirty="0" smtClean="0"/>
              <a:t>DESY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09" y="1136591"/>
            <a:ext cx="8328991" cy="461816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Presented by Martin </a:t>
            </a:r>
            <a:r>
              <a:rPr lang="en-US" dirty="0" err="1" smtClean="0"/>
              <a:t>Gasthuber</a:t>
            </a:r>
            <a:endParaRPr lang="en-US" dirty="0" smtClean="0"/>
          </a:p>
          <a:p>
            <a:r>
              <a:rPr lang="en-US" dirty="0" smtClean="0"/>
              <a:t>Three </a:t>
            </a:r>
            <a:r>
              <a:rPr lang="en-US" dirty="0" smtClean="0"/>
              <a:t>facilities in operation sharing a common computing infrastructure and supported by central IT + teams at each facility:</a:t>
            </a:r>
          </a:p>
          <a:p>
            <a:pPr lvl="1"/>
            <a:r>
              <a:rPr lang="en-US" dirty="0" smtClean="0"/>
              <a:t>Petra 3</a:t>
            </a:r>
          </a:p>
          <a:p>
            <a:pPr lvl="1"/>
            <a:r>
              <a:rPr lang="en-US" dirty="0" smtClean="0"/>
              <a:t>FLASH</a:t>
            </a:r>
          </a:p>
          <a:p>
            <a:pPr lvl="1"/>
            <a:r>
              <a:rPr lang="en-US" dirty="0" err="1" smtClean="0"/>
              <a:t>EuXFEL</a:t>
            </a:r>
            <a:endParaRPr lang="en-US" dirty="0" smtClean="0"/>
          </a:p>
          <a:p>
            <a:r>
              <a:rPr lang="en-US" dirty="0" smtClean="0"/>
              <a:t>Central IT support for:</a:t>
            </a:r>
          </a:p>
          <a:p>
            <a:pPr lvl="1"/>
            <a:r>
              <a:rPr lang="en-US" dirty="0" smtClean="0"/>
              <a:t>Workflow (</a:t>
            </a:r>
            <a:r>
              <a:rPr lang="en-US" dirty="0" err="1" smtClean="0"/>
              <a:t>beamtime</a:t>
            </a:r>
            <a:r>
              <a:rPr lang="en-US" dirty="0" smtClean="0"/>
              <a:t> proposal) software system</a:t>
            </a:r>
          </a:p>
          <a:p>
            <a:pPr lvl="1"/>
            <a:r>
              <a:rPr lang="en-US" dirty="0" smtClean="0"/>
              <a:t>Online and Offline </a:t>
            </a:r>
            <a:r>
              <a:rPr lang="en-US" dirty="0" err="1" smtClean="0"/>
              <a:t>dCache</a:t>
            </a:r>
            <a:r>
              <a:rPr lang="en-US" dirty="0" smtClean="0"/>
              <a:t> filesystem + storage</a:t>
            </a:r>
          </a:p>
          <a:p>
            <a:pPr lvl="1"/>
            <a:r>
              <a:rPr lang="en-US" dirty="0" smtClean="0"/>
              <a:t>Data management and movement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1150524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0771" y="1290051"/>
            <a:ext cx="8825192" cy="49613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8574" y="250166"/>
            <a:ext cx="7073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Storage Statistics @ DESY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33144351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144" y="1022350"/>
            <a:ext cx="8794708" cy="49613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913" y="172528"/>
            <a:ext cx="8566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IT Support During Experimental Lifecycle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3245562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7"/>
            <a:ext cx="8328991" cy="727074"/>
          </a:xfrm>
        </p:spPr>
        <p:txBody>
          <a:bodyPr/>
          <a:lstStyle/>
          <a:p>
            <a:pPr algn="ctr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09" y="1168400"/>
            <a:ext cx="8328991" cy="458635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Several new Light Source facilities in recent years</a:t>
            </a:r>
          </a:p>
          <a:p>
            <a:r>
              <a:rPr lang="en-US" dirty="0" smtClean="0"/>
              <a:t>Many operate on sites where legacy HENP facilities co-exist with a strong (often closely-coupled) computing support</a:t>
            </a:r>
          </a:p>
          <a:p>
            <a:r>
              <a:rPr lang="en-US" dirty="0" smtClean="0"/>
              <a:t>Computing support models for HENP facilities developed over ~50 years of experience, from early days of fixed-target, low-data rate experiments to high-data rate large colliders</a:t>
            </a:r>
          </a:p>
          <a:p>
            <a:pPr lvl="1"/>
            <a:r>
              <a:rPr lang="en-US" dirty="0" smtClean="0"/>
              <a:t>Inter-connected, outward-looking and collaborative community</a:t>
            </a:r>
          </a:p>
          <a:p>
            <a:pPr lvl="1"/>
            <a:r>
              <a:rPr lang="en-US" dirty="0" smtClean="0"/>
              <a:t>Well-established discussion forums (</a:t>
            </a:r>
            <a:r>
              <a:rPr lang="en-US" dirty="0" err="1" smtClean="0"/>
              <a:t>ie</a:t>
            </a:r>
            <a:r>
              <a:rPr lang="en-US" dirty="0" smtClean="0"/>
              <a:t>, HEPIX, OSG,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 Light Sources are now developing own computing support models—some very different from HEPN, and Central Computing facilities are tasked with supporting them</a:t>
            </a:r>
          </a:p>
          <a:p>
            <a:pPr lvl="1"/>
            <a:r>
              <a:rPr lang="en-US" dirty="0" smtClean="0"/>
              <a:t>Islands of smaller, self-reliant communities</a:t>
            </a:r>
          </a:p>
          <a:p>
            <a:pPr lvl="1"/>
            <a:r>
              <a:rPr lang="en-US" dirty="0" smtClean="0"/>
              <a:t>Fewer forums to foster inter-disciplinary collaborative efforts</a:t>
            </a:r>
          </a:p>
          <a:p>
            <a:r>
              <a:rPr lang="en-US" dirty="0" smtClean="0"/>
              <a:t>Convened </a:t>
            </a:r>
            <a:r>
              <a:rPr lang="en-US" dirty="0"/>
              <a:t>a</a:t>
            </a:r>
            <a:r>
              <a:rPr lang="en-US" dirty="0" smtClean="0"/>
              <a:t> workshop to discuss challenges associated to computing support for Photon Sciences (Light Sources in particular), with an emphasis on facilities at sites with a strong tradition in HEPN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43211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848377"/>
          </a:xfrm>
        </p:spPr>
        <p:txBody>
          <a:bodyPr/>
          <a:lstStyle/>
          <a:p>
            <a:r>
              <a:rPr lang="en-US" dirty="0" smtClean="0"/>
              <a:t>Some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Detector improvements outpacing Moore’s Law</a:t>
            </a:r>
          </a:p>
          <a:p>
            <a:r>
              <a:rPr lang="en-US" dirty="0" smtClean="0"/>
              <a:t>Getting data out of detector and bandwidth from beamline to storage increasingly challenging</a:t>
            </a:r>
          </a:p>
          <a:p>
            <a:r>
              <a:rPr lang="en-US" dirty="0" smtClean="0"/>
              <a:t>Real-time analysis challenge</a:t>
            </a:r>
          </a:p>
          <a:p>
            <a:r>
              <a:rPr lang="en-US" dirty="0" smtClean="0"/>
              <a:t>Increasing load on filesystem—scalability concerns</a:t>
            </a:r>
          </a:p>
          <a:p>
            <a:r>
              <a:rPr lang="en-US" dirty="0" smtClean="0"/>
              <a:t>Lack of forums (HEPIX, CHEP, </a:t>
            </a:r>
            <a:r>
              <a:rPr lang="en-US" dirty="0" err="1" smtClean="0"/>
              <a:t>etc</a:t>
            </a:r>
            <a:r>
              <a:rPr lang="en-US" dirty="0" smtClean="0"/>
              <a:t>) to leverage expertise, discuss best practices/developments, standardization,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Data reduction techniques more critical</a:t>
            </a:r>
          </a:p>
          <a:p>
            <a:r>
              <a:rPr lang="en-US" dirty="0" smtClean="0"/>
              <a:t>PETRA 4 (~10</a:t>
            </a:r>
            <a:r>
              <a:rPr lang="en-US" baseline="30000" dirty="0" smtClean="0"/>
              <a:t>3</a:t>
            </a:r>
            <a:r>
              <a:rPr lang="en-US" dirty="0" smtClean="0"/>
              <a:t> higher data rate) coming</a:t>
            </a:r>
          </a:p>
          <a:p>
            <a:r>
              <a:rPr lang="en-US" dirty="0" smtClean="0"/>
              <a:t>Trust between beamlines and central IT—a critical component of successful operations—built over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29078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737281"/>
          </a:xfrm>
        </p:spPr>
        <p:txBody>
          <a:bodyPr/>
          <a:lstStyle/>
          <a:p>
            <a:r>
              <a:rPr lang="en-US" dirty="0" smtClean="0"/>
              <a:t>NSLS-II @ BNL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09" y="1273323"/>
            <a:ext cx="8328991" cy="448143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Presented by Richard Farnsworth</a:t>
            </a:r>
            <a:endParaRPr lang="en-US" dirty="0" smtClean="0"/>
          </a:p>
          <a:p>
            <a:r>
              <a:rPr lang="en-US" dirty="0" smtClean="0"/>
              <a:t>Commissioned in 2015–28</a:t>
            </a:r>
            <a:r>
              <a:rPr lang="en-US" dirty="0" smtClean="0"/>
              <a:t>(?) beamlines operating today—plan to ramp up to ~58 in the future</a:t>
            </a:r>
          </a:p>
          <a:p>
            <a:r>
              <a:rPr lang="en-US" dirty="0" smtClean="0"/>
              <a:t>Several challenges with new facility</a:t>
            </a:r>
          </a:p>
          <a:p>
            <a:pPr lvl="1"/>
            <a:r>
              <a:rPr lang="en-US" dirty="0" smtClean="0"/>
              <a:t>Online cluster instabilities</a:t>
            </a:r>
          </a:p>
          <a:p>
            <a:pPr lvl="1"/>
            <a:r>
              <a:rPr lang="en-US" dirty="0" smtClean="0"/>
              <a:t>Real time feedback during data taking</a:t>
            </a:r>
          </a:p>
          <a:p>
            <a:pPr lvl="1"/>
            <a:r>
              <a:rPr lang="en-US" dirty="0" smtClean="0"/>
              <a:t>Post-experiment data analysis needs</a:t>
            </a:r>
          </a:p>
          <a:p>
            <a:pPr lvl="1"/>
            <a:r>
              <a:rPr lang="en-US" dirty="0" smtClean="0"/>
              <a:t>SSO and remote user access</a:t>
            </a:r>
          </a:p>
          <a:p>
            <a:pPr lvl="1"/>
            <a:r>
              <a:rPr lang="en-US" dirty="0" smtClean="0"/>
              <a:t>Data retention policy</a:t>
            </a:r>
          </a:p>
          <a:p>
            <a:r>
              <a:rPr lang="en-US" dirty="0" smtClean="0"/>
              <a:t>Data Acquisition, Management and Analysis (DAMA) group</a:t>
            </a:r>
          </a:p>
          <a:p>
            <a:pPr lvl="1"/>
            <a:r>
              <a:rPr lang="en-US" dirty="0" smtClean="0"/>
              <a:t>Support for a common language across beamline experiments using diverse proprietary detector software</a:t>
            </a:r>
          </a:p>
          <a:p>
            <a:pPr lvl="1"/>
            <a:r>
              <a:rPr lang="en-US" dirty="0" err="1" smtClean="0"/>
              <a:t>Bluesky</a:t>
            </a:r>
            <a:r>
              <a:rPr lang="en-US" dirty="0" smtClean="0"/>
              <a:t>—visualization and data management</a:t>
            </a:r>
          </a:p>
          <a:p>
            <a:pPr lvl="1"/>
            <a:r>
              <a:rPr lang="en-US" dirty="0" err="1" smtClean="0"/>
              <a:t>Bluesky</a:t>
            </a:r>
            <a:r>
              <a:rPr lang="en-US" dirty="0" smtClean="0"/>
              <a:t> evolving with contributions from APS (Argonne) and LCLS (SLAC)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="" xmlns:a16="http://schemas.microsoft.com/office/drawing/2014/main" id="{AED8D458-FED3-4B75-95C7-E2B20A9A43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1440" y="926233"/>
            <a:ext cx="5576274" cy="5250730"/>
          </a:xfrm>
        </p:spPr>
      </p:pic>
      <p:sp>
        <p:nvSpPr>
          <p:cNvPr id="3" name="Title 2">
            <a:extLst>
              <a:ext uri="{FF2B5EF4-FFF2-40B4-BE49-F238E27FC236}">
                <a16:creationId xmlns="" xmlns:a16="http://schemas.microsoft.com/office/drawing/2014/main" id="{D0367053-CAF8-413A-B955-26BB05868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Beamlines - 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88588F7-AA6D-4A9D-B7DA-17C90413961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357868" y="6406587"/>
            <a:ext cx="428263" cy="451413"/>
          </a:xfrm>
          <a:prstGeom prst="rect">
            <a:avLst/>
          </a:prstGeom>
        </p:spPr>
        <p:txBody>
          <a:bodyPr/>
          <a:lstStyle/>
          <a:p>
            <a:fld id="{F2E5D06D-0BE4-B843-8370-FB88EDC7364A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3927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835713"/>
          </a:xfrm>
        </p:spPr>
        <p:txBody>
          <a:bodyPr/>
          <a:lstStyle/>
          <a:p>
            <a:r>
              <a:rPr lang="en-US" dirty="0" smtClean="0"/>
              <a:t>Estimated Data Rates for NSLS-II</a:t>
            </a:r>
            <a:endParaRPr lang="en-US" dirty="0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xmlns="" id="{0CA05AB3-17BD-453A-904C-FF597C4A07D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624603" y="1409699"/>
            <a:ext cx="5794781" cy="465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47609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SDCC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resentations </a:t>
            </a:r>
            <a:r>
              <a:rPr lang="en-US" dirty="0" smtClean="0"/>
              <a:t>by staff on </a:t>
            </a:r>
            <a:r>
              <a:rPr lang="en-US" dirty="0" smtClean="0"/>
              <a:t>various topics of interest to Photon Sciences</a:t>
            </a:r>
          </a:p>
          <a:p>
            <a:pPr lvl="1"/>
            <a:r>
              <a:rPr lang="en-US" dirty="0" smtClean="0"/>
              <a:t>ESNET and High-Throughput Scientific Network (HTSN)</a:t>
            </a:r>
          </a:p>
          <a:p>
            <a:pPr lvl="1"/>
            <a:r>
              <a:rPr lang="en-US" dirty="0" smtClean="0"/>
              <a:t>SSO</a:t>
            </a:r>
          </a:p>
          <a:p>
            <a:pPr lvl="1"/>
            <a:r>
              <a:rPr lang="en-US" dirty="0" err="1" smtClean="0"/>
              <a:t>BNLBox</a:t>
            </a:r>
            <a:endParaRPr lang="en-US" dirty="0" smtClean="0"/>
          </a:p>
          <a:p>
            <a:pPr lvl="1"/>
            <a:r>
              <a:rPr lang="en-US" dirty="0" smtClean="0"/>
              <a:t>HTC/HPC resources</a:t>
            </a:r>
          </a:p>
          <a:p>
            <a:pPr lvl="1"/>
            <a:r>
              <a:rPr lang="en-US" dirty="0" smtClean="0"/>
              <a:t>Archival Storage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737281"/>
          </a:xfrm>
        </p:spPr>
        <p:txBody>
          <a:bodyPr>
            <a:normAutofit/>
          </a:bodyPr>
          <a:lstStyle/>
          <a:p>
            <a:r>
              <a:rPr lang="en-US" sz="3600" b="0" dirty="0" smtClean="0"/>
              <a:t>ESNET WAN Service &amp; Support</a:t>
            </a:r>
            <a:endParaRPr lang="en-US" sz="3600" b="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3319" y="1030862"/>
            <a:ext cx="6901826" cy="5172797"/>
          </a:xfrm>
        </p:spPr>
      </p:pic>
    </p:spTree>
    <p:extLst>
      <p:ext uri="{BB962C8B-B14F-4D97-AF65-F5344CB8AC3E}">
        <p14:creationId xmlns:p14="http://schemas.microsoft.com/office/powerpoint/2010/main" xmlns="" val="6349846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7099"/>
            <a:ext cx="9144000" cy="684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18454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237" y="760661"/>
            <a:ext cx="8769350" cy="5337175"/>
          </a:xfrm>
        </p:spPr>
      </p:pic>
    </p:spTree>
    <p:extLst>
      <p:ext uri="{BB962C8B-B14F-4D97-AF65-F5344CB8AC3E}">
        <p14:creationId xmlns:p14="http://schemas.microsoft.com/office/powerpoint/2010/main" xmlns="" val="1991157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7"/>
            <a:ext cx="8328991" cy="780010"/>
          </a:xfrm>
        </p:spPr>
        <p:txBody>
          <a:bodyPr/>
          <a:lstStyle/>
          <a:p>
            <a:r>
              <a:rPr lang="en-US" dirty="0" smtClean="0"/>
              <a:t>Single Sign-On (SSO) @ BNL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09" y="1264778"/>
            <a:ext cx="8328991" cy="4489979"/>
          </a:xfrm>
        </p:spPr>
        <p:txBody>
          <a:bodyPr/>
          <a:lstStyle/>
          <a:p>
            <a:r>
              <a:rPr lang="en-US" dirty="0" smtClean="0"/>
              <a:t>Reduce number of accounts/passwords per user</a:t>
            </a:r>
          </a:p>
          <a:p>
            <a:r>
              <a:rPr lang="en-US" dirty="0" smtClean="0"/>
              <a:t>Simplify staff administrative burden</a:t>
            </a:r>
          </a:p>
          <a:p>
            <a:pPr lvl="1"/>
            <a:r>
              <a:rPr lang="en-US" dirty="0" smtClean="0"/>
              <a:t>Replace LDAP, Kerberos and Shibboleth with FreeIPA and </a:t>
            </a:r>
            <a:r>
              <a:rPr lang="en-US" dirty="0" err="1" smtClean="0"/>
              <a:t>KeyCloak</a:t>
            </a:r>
            <a:endParaRPr lang="en-US" dirty="0" smtClean="0"/>
          </a:p>
          <a:p>
            <a:r>
              <a:rPr lang="en-US" dirty="0" smtClean="0"/>
              <a:t>Enable support for various applications of interest to SDCC</a:t>
            </a:r>
          </a:p>
          <a:p>
            <a:r>
              <a:rPr lang="en-US" dirty="0" smtClean="0"/>
              <a:t>Plan to roll out IPA-based system by mid-December 2018 (before next RHIC run)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505864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903" y="974464"/>
            <a:ext cx="8724213" cy="491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38407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Participating Organizations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U.K.</a:t>
            </a:r>
          </a:p>
          <a:p>
            <a:pPr lvl="1"/>
            <a:r>
              <a:rPr lang="en-US" dirty="0" smtClean="0"/>
              <a:t>Diamond</a:t>
            </a:r>
          </a:p>
          <a:p>
            <a:pPr lvl="1"/>
            <a:r>
              <a:rPr lang="en-US" dirty="0" smtClean="0"/>
              <a:t>STFC</a:t>
            </a:r>
          </a:p>
          <a:p>
            <a:r>
              <a:rPr lang="en-US" dirty="0" smtClean="0"/>
              <a:t>Germany</a:t>
            </a:r>
          </a:p>
          <a:p>
            <a:pPr lvl="1"/>
            <a:r>
              <a:rPr lang="en-US" dirty="0" smtClean="0"/>
              <a:t>DESY</a:t>
            </a:r>
          </a:p>
          <a:p>
            <a:r>
              <a:rPr lang="en-US" dirty="0" smtClean="0"/>
              <a:t>U.S.</a:t>
            </a:r>
          </a:p>
          <a:p>
            <a:pPr lvl="1"/>
            <a:r>
              <a:rPr lang="en-US" dirty="0" smtClean="0"/>
              <a:t>BNL (SDCC, NSLS-II, CFN)</a:t>
            </a:r>
          </a:p>
          <a:p>
            <a:pPr lvl="1"/>
            <a:r>
              <a:rPr lang="en-US" dirty="0" smtClean="0"/>
              <a:t>SLAC (LCLS)</a:t>
            </a:r>
          </a:p>
          <a:p>
            <a:pPr lvl="1"/>
            <a:r>
              <a:rPr lang="en-US" dirty="0" smtClean="0"/>
              <a:t>LBL (NERSC)</a:t>
            </a:r>
          </a:p>
          <a:p>
            <a:pPr lvl="1"/>
            <a:r>
              <a:rPr lang="en-US" dirty="0" smtClean="0"/>
              <a:t>Argonne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5354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7"/>
            <a:ext cx="8328991" cy="8141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BNL Tape Storage System (HPSS)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HPSS ideally positioned for archival storage and data retrieval for NSLS-II re-processing</a:t>
            </a:r>
          </a:p>
          <a:p>
            <a:r>
              <a:rPr lang="en-US" dirty="0" smtClean="0"/>
              <a:t>Many years of experience with RHIC and ATLAS data</a:t>
            </a:r>
          </a:p>
          <a:p>
            <a:r>
              <a:rPr lang="en-US" dirty="0" smtClean="0"/>
              <a:t>Cost-effective alternative to high-availability disk storage systems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79370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EDFD57-0510-F146-9B52-D7D9C1828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 Storage Usage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1C84735-07D9-074B-ABAB-65AA38BB6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938099A-0508-DC47-8757-A8164462927D}"/>
              </a:ext>
            </a:extLst>
          </p:cNvPr>
          <p:cNvSpPr txBox="1"/>
          <p:nvPr/>
        </p:nvSpPr>
        <p:spPr>
          <a:xfrm>
            <a:off x="514350" y="986947"/>
            <a:ext cx="3021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In 2017</a:t>
            </a:r>
          </a:p>
        </p:txBody>
      </p:sp>
      <p:sp>
        <p:nvSpPr>
          <p:cNvPr id="6" name="Left Arrow 5">
            <a:extLst>
              <a:ext uri="{FF2B5EF4-FFF2-40B4-BE49-F238E27FC236}">
                <a16:creationId xmlns:a16="http://schemas.microsoft.com/office/drawing/2014/main" xmlns="" id="{785867FB-E53E-D140-9FA2-CB8B8D04FAAC}"/>
              </a:ext>
            </a:extLst>
          </p:cNvPr>
          <p:cNvSpPr/>
          <p:nvPr/>
        </p:nvSpPr>
        <p:spPr>
          <a:xfrm rot="10800000">
            <a:off x="5136841" y="2420310"/>
            <a:ext cx="1448066" cy="1111251"/>
          </a:xfrm>
          <a:prstGeom prst="leftArrow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104D5DE-AA0C-F744-828F-F68F155CA67F}"/>
              </a:ext>
            </a:extLst>
          </p:cNvPr>
          <p:cNvSpPr txBox="1"/>
          <p:nvPr/>
        </p:nvSpPr>
        <p:spPr>
          <a:xfrm>
            <a:off x="5330781" y="2700867"/>
            <a:ext cx="11668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20.8 PB</a:t>
            </a:r>
          </a:p>
        </p:txBody>
      </p:sp>
      <p:sp>
        <p:nvSpPr>
          <p:cNvPr id="8" name="Left Arrow 7">
            <a:extLst>
              <a:ext uri="{FF2B5EF4-FFF2-40B4-BE49-F238E27FC236}">
                <a16:creationId xmlns:a16="http://schemas.microsoft.com/office/drawing/2014/main" xmlns="" id="{4524A334-595D-7448-88E8-88BD2D94B793}"/>
              </a:ext>
            </a:extLst>
          </p:cNvPr>
          <p:cNvSpPr/>
          <p:nvPr/>
        </p:nvSpPr>
        <p:spPr>
          <a:xfrm>
            <a:off x="5190154" y="3734756"/>
            <a:ext cx="1341441" cy="1111251"/>
          </a:xfrm>
          <a:prstGeom prst="leftArrow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200C34E-DB46-974B-AF16-72CC88B7A047}"/>
              </a:ext>
            </a:extLst>
          </p:cNvPr>
          <p:cNvSpPr txBox="1"/>
          <p:nvPr/>
        </p:nvSpPr>
        <p:spPr>
          <a:xfrm>
            <a:off x="5343166" y="4031239"/>
            <a:ext cx="12172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24.8 PB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548B357-A20D-B448-BD5C-AEB1B8B205ED}"/>
              </a:ext>
            </a:extLst>
          </p:cNvPr>
          <p:cNvSpPr txBox="1"/>
          <p:nvPr/>
        </p:nvSpPr>
        <p:spPr>
          <a:xfrm>
            <a:off x="514350" y="2206156"/>
            <a:ext cx="50941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4472C4"/>
                </a:solidFill>
              </a:rPr>
              <a:t>Archived to tape:</a:t>
            </a:r>
          </a:p>
          <a:p>
            <a:pPr lvl="1"/>
            <a:r>
              <a:rPr lang="is-IS" sz="2400" dirty="0"/>
              <a:t>19,412,702 files </a:t>
            </a:r>
            <a:r>
              <a:rPr lang="mr-IN" sz="2400" dirty="0"/>
              <a:t>–</a:t>
            </a:r>
            <a:r>
              <a:rPr lang="is-IS" sz="2400" dirty="0"/>
              <a:t> Average 53,185 files/day</a:t>
            </a:r>
          </a:p>
          <a:p>
            <a:pPr lvl="1"/>
            <a:r>
              <a:rPr lang="en-US" sz="2400" dirty="0"/>
              <a:t>20.8 PB </a:t>
            </a:r>
            <a:r>
              <a:rPr lang="mr-IN" sz="2400" dirty="0"/>
              <a:t>–</a:t>
            </a:r>
            <a:r>
              <a:rPr lang="en-US" sz="2400" dirty="0"/>
              <a:t> Average 58.4 TB / day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B68E9BF-4049-214C-9F3F-8569326EE8CC}"/>
              </a:ext>
            </a:extLst>
          </p:cNvPr>
          <p:cNvSpPr txBox="1"/>
          <p:nvPr/>
        </p:nvSpPr>
        <p:spPr>
          <a:xfrm>
            <a:off x="514350" y="3554742"/>
            <a:ext cx="50941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4472C4"/>
                </a:solidFill>
              </a:rPr>
              <a:t>Restored from tape:</a:t>
            </a:r>
          </a:p>
          <a:p>
            <a:pPr lvl="1"/>
            <a:r>
              <a:rPr lang="is-IS" sz="2400" dirty="0"/>
              <a:t>11,693,141 files</a:t>
            </a:r>
            <a:r>
              <a:rPr lang="en-US" sz="2400" dirty="0"/>
              <a:t> - Average 32,036 files/day, </a:t>
            </a:r>
          </a:p>
          <a:p>
            <a:pPr lvl="1"/>
            <a:r>
              <a:rPr lang="en-US" sz="2400" dirty="0"/>
              <a:t>24.8 PB - Average  69.5 TB/day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42708ECF-1C8F-8E41-82D3-9F32F98FDE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6102" y="1525987"/>
            <a:ext cx="1961279" cy="361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524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8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/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857499"/>
          </a:xfrm>
        </p:spPr>
        <p:txBody>
          <a:bodyPr/>
          <a:lstStyle/>
          <a:p>
            <a:r>
              <a:rPr lang="en-US" dirty="0" err="1" smtClean="0"/>
              <a:t>BNLBox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09" y="1150706"/>
            <a:ext cx="8328991" cy="4604051"/>
          </a:xfrm>
        </p:spPr>
        <p:txBody>
          <a:bodyPr/>
          <a:lstStyle/>
          <a:p>
            <a:r>
              <a:rPr lang="en-US" dirty="0" smtClean="0"/>
              <a:t>Based on </a:t>
            </a:r>
            <a:r>
              <a:rPr lang="en-US" dirty="0" err="1" smtClean="0"/>
              <a:t>Owncloud</a:t>
            </a:r>
            <a:endParaRPr lang="en-US" dirty="0" smtClean="0"/>
          </a:p>
          <a:p>
            <a:r>
              <a:rPr lang="en-US" dirty="0" smtClean="0"/>
              <a:t>Provide users </a:t>
            </a:r>
            <a:r>
              <a:rPr lang="en-US" dirty="0"/>
              <a:t>with ability to store and access their data anywhere </a:t>
            </a:r>
            <a:r>
              <a:rPr lang="en-US" dirty="0" smtClean="0"/>
              <a:t>via easy-to-use </a:t>
            </a:r>
            <a:r>
              <a:rPr lang="en-US" dirty="0"/>
              <a:t>applications on various </a:t>
            </a:r>
            <a:r>
              <a:rPr lang="en-US" dirty="0" smtClean="0"/>
              <a:t>platforms</a:t>
            </a:r>
          </a:p>
          <a:p>
            <a:r>
              <a:rPr lang="en-US" dirty="0"/>
              <a:t>S</a:t>
            </a:r>
            <a:r>
              <a:rPr lang="en-US" dirty="0" smtClean="0"/>
              <a:t>hare data with </a:t>
            </a:r>
            <a:r>
              <a:rPr lang="en-US" dirty="0"/>
              <a:t>anyone </a:t>
            </a:r>
            <a:r>
              <a:rPr lang="en-US" dirty="0" smtClean="0"/>
              <a:t>with </a:t>
            </a:r>
            <a:r>
              <a:rPr lang="en-US" dirty="0"/>
              <a:t>automated data </a:t>
            </a:r>
            <a:r>
              <a:rPr lang="en-US" dirty="0" smtClean="0"/>
              <a:t>replication</a:t>
            </a:r>
          </a:p>
          <a:p>
            <a:r>
              <a:rPr lang="en-US" dirty="0" smtClean="0"/>
              <a:t>HPSS data archival option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27434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BNL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09" y="1102407"/>
            <a:ext cx="8328991" cy="4652350"/>
          </a:xfrm>
        </p:spPr>
        <p:txBody>
          <a:bodyPr>
            <a:normAutofit/>
          </a:bodyPr>
          <a:lstStyle/>
          <a:p>
            <a:r>
              <a:rPr lang="en-US" dirty="0" smtClean="0"/>
              <a:t>HTC/HPC cross-work</a:t>
            </a:r>
          </a:p>
          <a:p>
            <a:pPr lvl="1"/>
            <a:r>
              <a:rPr lang="en-US" sz="1800" dirty="0" err="1" smtClean="0"/>
              <a:t>HTCondor</a:t>
            </a:r>
            <a:r>
              <a:rPr lang="en-US" sz="1800" dirty="0" smtClean="0"/>
              <a:t> suitable for HTC workloads—not ideal for multi-core or multi-node applications</a:t>
            </a:r>
          </a:p>
          <a:p>
            <a:pPr lvl="1"/>
            <a:r>
              <a:rPr lang="en-US" sz="1800" dirty="0" smtClean="0"/>
              <a:t>Photon Sciences can </a:t>
            </a:r>
            <a:r>
              <a:rPr lang="en-US" sz="1800" dirty="0"/>
              <a:t>l</a:t>
            </a:r>
            <a:r>
              <a:rPr lang="en-US" sz="1800" dirty="0" smtClean="0"/>
              <a:t>everage shared resources managed by </a:t>
            </a:r>
            <a:r>
              <a:rPr lang="en-US" sz="1800" dirty="0" err="1" smtClean="0"/>
              <a:t>HTCondor</a:t>
            </a:r>
            <a:r>
              <a:rPr lang="en-US" sz="1800" dirty="0" smtClean="0"/>
              <a:t> </a:t>
            </a:r>
          </a:p>
          <a:p>
            <a:pPr lvl="1"/>
            <a:r>
              <a:rPr lang="en-US" sz="1800" dirty="0" err="1" smtClean="0"/>
              <a:t>Slurm</a:t>
            </a:r>
            <a:r>
              <a:rPr lang="en-US" sz="1800" dirty="0" smtClean="0"/>
              <a:t>-based HPC resources for multi-node or multi-node applications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3207" y="3148289"/>
            <a:ext cx="8173591" cy="260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49523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809" y="1160980"/>
            <a:ext cx="8328991" cy="459377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my knowledge, first organized meeting to discuss Photon Science support with Central Computing facilities with various labs</a:t>
            </a:r>
          </a:p>
          <a:p>
            <a:pPr lvl="1"/>
            <a:r>
              <a:rPr lang="en-US" dirty="0" smtClean="0"/>
              <a:t>Many desire to follow-up</a:t>
            </a:r>
          </a:p>
          <a:p>
            <a:pPr lvl="1"/>
            <a:r>
              <a:rPr lang="en-US" dirty="0" smtClean="0"/>
              <a:t>Lack of sufficient forums to share experiences and collaborate</a:t>
            </a:r>
          </a:p>
          <a:p>
            <a:r>
              <a:rPr lang="en-US" dirty="0" smtClean="0"/>
              <a:t>Common themes at Light Source Facilities</a:t>
            </a:r>
          </a:p>
          <a:p>
            <a:pPr lvl="1"/>
            <a:r>
              <a:rPr lang="en-US" dirty="0" smtClean="0"/>
              <a:t>Real time data analysis needs</a:t>
            </a:r>
          </a:p>
          <a:p>
            <a:pPr lvl="1"/>
            <a:r>
              <a:rPr lang="en-US" dirty="0" smtClean="0"/>
              <a:t>Re-processing campaigns</a:t>
            </a:r>
          </a:p>
          <a:p>
            <a:pPr lvl="1"/>
            <a:r>
              <a:rPr lang="en-US" dirty="0" smtClean="0"/>
              <a:t>Data retention (archival) policy</a:t>
            </a:r>
          </a:p>
          <a:p>
            <a:pPr lvl="1"/>
            <a:r>
              <a:rPr lang="en-US" dirty="0" smtClean="0"/>
              <a:t>Detector advances outpacing Moore’s Law—need data reduction to trim I/O rates to storage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809" y="365126"/>
            <a:ext cx="8328991" cy="765031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mailing list to allow people to bring up issues relevant to IT support for Photon Sciences</a:t>
            </a:r>
          </a:p>
          <a:p>
            <a:r>
              <a:rPr lang="en-US" dirty="0" smtClean="0"/>
              <a:t>Promote the creation of a forum to share experiences, discuss best practices and leverage expertise</a:t>
            </a:r>
          </a:p>
          <a:p>
            <a:pPr lvl="1"/>
            <a:r>
              <a:rPr lang="en-US" dirty="0" smtClean="0"/>
              <a:t>Similar to HEPIX’s stated goals</a:t>
            </a:r>
          </a:p>
          <a:p>
            <a:pPr lvl="1"/>
            <a:r>
              <a:rPr lang="en-US" dirty="0" smtClean="0"/>
              <a:t>Co-locate future meeting with a shared session?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23960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Computing &amp; Storage Challenges</a:t>
            </a:r>
          </a:p>
          <a:p>
            <a:r>
              <a:rPr lang="en-US" dirty="0" smtClean="0"/>
              <a:t>Authorization &amp; Authentication Infrastructure (AAI)</a:t>
            </a:r>
          </a:p>
          <a:p>
            <a:r>
              <a:rPr lang="en-US" dirty="0" smtClean="0"/>
              <a:t>Archival Tape Storage</a:t>
            </a:r>
          </a:p>
          <a:p>
            <a:r>
              <a:rPr lang="en-US" dirty="0" smtClean="0"/>
              <a:t>Access to/from Wide Area Network</a:t>
            </a:r>
          </a:p>
          <a:p>
            <a:r>
              <a:rPr lang="en-US" dirty="0" smtClean="0"/>
              <a:t>Software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3198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5197" y="1825625"/>
            <a:ext cx="5893594" cy="3929063"/>
          </a:xfrm>
        </p:spPr>
      </p:pic>
    </p:spTree>
    <p:extLst>
      <p:ext uri="{BB962C8B-B14F-4D97-AF65-F5344CB8AC3E}">
        <p14:creationId xmlns:p14="http://schemas.microsoft.com/office/powerpoint/2010/main" xmlns="" val="2442371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Diamond &amp; STFC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Diamond (presented by Andrew Richards)</a:t>
            </a:r>
          </a:p>
          <a:p>
            <a:pPr lvl="1"/>
            <a:r>
              <a:rPr lang="en-US" dirty="0" smtClean="0"/>
              <a:t>Operating since 2007 (24 x 6)</a:t>
            </a:r>
          </a:p>
          <a:p>
            <a:pPr lvl="1"/>
            <a:r>
              <a:rPr lang="en-US" dirty="0" smtClean="0"/>
              <a:t>Support for life, physical and environmental sciences</a:t>
            </a:r>
          </a:p>
          <a:p>
            <a:pPr lvl="1"/>
            <a:r>
              <a:rPr lang="en-US" dirty="0" smtClean="0"/>
              <a:t>~5000 hours of beam time to 30 </a:t>
            </a:r>
            <a:r>
              <a:rPr lang="en-US" dirty="0" err="1" smtClean="0"/>
              <a:t>beamlines</a:t>
            </a:r>
            <a:endParaRPr lang="en-US" dirty="0" smtClean="0"/>
          </a:p>
          <a:p>
            <a:pPr lvl="1"/>
            <a:r>
              <a:rPr lang="en-US" dirty="0" smtClean="0"/>
              <a:t>Upgrade to Diamond-II underway (2025)</a:t>
            </a:r>
          </a:p>
          <a:p>
            <a:r>
              <a:rPr lang="en-US" dirty="0" smtClean="0"/>
              <a:t>STFC (presented by Ian Collier)</a:t>
            </a:r>
          </a:p>
          <a:p>
            <a:pPr lvl="1"/>
            <a:r>
              <a:rPr lang="en-US" dirty="0" smtClean="0"/>
              <a:t>Data storage support</a:t>
            </a:r>
          </a:p>
          <a:p>
            <a:pPr lvl="1"/>
            <a:r>
              <a:rPr lang="en-US" dirty="0" smtClean="0"/>
              <a:t>Data Analysis as a Service (</a:t>
            </a:r>
            <a:r>
              <a:rPr lang="en-US" dirty="0" err="1" smtClean="0"/>
              <a:t>DAaaS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Leverage SCD expertise and infrastructure to support Diamond 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2231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" descr="10EC2159_Campus_aerial_view.jpg"/>
          <p:cNvPicPr>
            <a:picLocks noChangeAspect="1"/>
          </p:cNvPicPr>
          <p:nvPr/>
        </p:nvPicPr>
        <p:blipFill>
          <a:blip r:embed="rId2" cstate="print"/>
          <a:srcRect l="4724" t="2965" r="4724" b="18381"/>
          <a:stretch>
            <a:fillRect/>
          </a:stretch>
        </p:blipFill>
        <p:spPr bwMode="auto">
          <a:xfrm>
            <a:off x="107504" y="718116"/>
            <a:ext cx="8951066" cy="5823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4"/>
          <p:cNvSpPr txBox="1">
            <a:spLocks noChangeArrowheads="1"/>
          </p:cNvSpPr>
          <p:nvPr/>
        </p:nvSpPr>
        <p:spPr bwMode="auto">
          <a:xfrm>
            <a:off x="3415469" y="1105579"/>
            <a:ext cx="2313061" cy="646331"/>
          </a:xfrm>
          <a:prstGeom prst="rect">
            <a:avLst/>
          </a:prstGeom>
          <a:solidFill>
            <a:schemeClr val="bg1"/>
          </a:solidFill>
          <a:ln w="12700" cap="sq">
            <a:solidFill>
              <a:srgbClr val="9900FF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GB" dirty="0">
                <a:cs typeface="Arial" pitchFamily="34" charset="0"/>
              </a:rPr>
              <a:t>Central Laser Facility</a:t>
            </a:r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272936" y="1182524"/>
            <a:ext cx="1677515" cy="584775"/>
          </a:xfrm>
          <a:prstGeom prst="rect">
            <a:avLst/>
          </a:prstGeom>
          <a:solidFill>
            <a:schemeClr val="bg1"/>
          </a:solidFill>
          <a:ln w="12700" cap="sq">
            <a:solidFill>
              <a:srgbClr val="9900FF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GB" dirty="0">
                <a:cs typeface="Arial" pitchFamily="34" charset="0"/>
              </a:rPr>
              <a:t>ISIS </a:t>
            </a:r>
            <a:r>
              <a:rPr lang="en-GB" sz="1400" dirty="0">
                <a:cs typeface="Arial" pitchFamily="34" charset="0"/>
              </a:rPr>
              <a:t>(</a:t>
            </a:r>
            <a:r>
              <a:rPr lang="en-GB" sz="1400" dirty="0" err="1">
                <a:cs typeface="Arial" pitchFamily="34" charset="0"/>
              </a:rPr>
              <a:t>Spallation</a:t>
            </a:r>
            <a:r>
              <a:rPr lang="en-GB" sz="1400" dirty="0">
                <a:cs typeface="Arial" pitchFamily="34" charset="0"/>
              </a:rPr>
              <a:t> Neutron Source)</a:t>
            </a:r>
          </a:p>
        </p:txBody>
      </p:sp>
      <p:sp>
        <p:nvSpPr>
          <p:cNvPr id="23559" name="Line 6"/>
          <p:cNvSpPr>
            <a:spLocks noChangeShapeType="1"/>
          </p:cNvSpPr>
          <p:nvPr/>
        </p:nvSpPr>
        <p:spPr bwMode="auto">
          <a:xfrm flipH="1">
            <a:off x="3275856" y="1505689"/>
            <a:ext cx="1296144" cy="2643392"/>
          </a:xfrm>
          <a:prstGeom prst="line">
            <a:avLst/>
          </a:prstGeom>
          <a:noFill/>
          <a:ln w="34925" cap="sq">
            <a:solidFill>
              <a:srgbClr val="FFFF66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23560" name="Line 7"/>
          <p:cNvSpPr>
            <a:spLocks noChangeShapeType="1"/>
          </p:cNvSpPr>
          <p:nvPr/>
        </p:nvSpPr>
        <p:spPr bwMode="auto">
          <a:xfrm rot="16562882" flipH="1">
            <a:off x="-82051" y="2902800"/>
            <a:ext cx="2387490" cy="252961"/>
          </a:xfrm>
          <a:prstGeom prst="line">
            <a:avLst/>
          </a:prstGeom>
          <a:noFill/>
          <a:ln w="34925" cap="sq">
            <a:solidFill>
              <a:srgbClr val="FFFF66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23561" name="Text Box 8"/>
          <p:cNvSpPr txBox="1">
            <a:spLocks noChangeArrowheads="1"/>
          </p:cNvSpPr>
          <p:nvPr/>
        </p:nvSpPr>
        <p:spPr bwMode="auto">
          <a:xfrm>
            <a:off x="3336627" y="6021288"/>
            <a:ext cx="2470745" cy="369332"/>
          </a:xfrm>
          <a:prstGeom prst="rect">
            <a:avLst/>
          </a:prstGeom>
          <a:solidFill>
            <a:schemeClr val="bg1"/>
          </a:solidFill>
          <a:ln w="12700" cap="sq">
            <a:solidFill>
              <a:srgbClr val="9900FF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GB" dirty="0">
                <a:cs typeface="Arial" pitchFamily="34" charset="0"/>
              </a:rPr>
              <a:t>Diamond Light Source</a:t>
            </a:r>
          </a:p>
        </p:txBody>
      </p:sp>
      <p:sp>
        <p:nvSpPr>
          <p:cNvPr id="23562" name="Line 9"/>
          <p:cNvSpPr>
            <a:spLocks noChangeShapeType="1"/>
          </p:cNvSpPr>
          <p:nvPr/>
        </p:nvSpPr>
        <p:spPr bwMode="auto">
          <a:xfrm rot="2343490" flipV="1">
            <a:off x="5203159" y="4198694"/>
            <a:ext cx="731507" cy="2262791"/>
          </a:xfrm>
          <a:prstGeom prst="line">
            <a:avLst/>
          </a:prstGeom>
          <a:noFill/>
          <a:ln w="34925" cap="sq">
            <a:solidFill>
              <a:srgbClr val="FFFF66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23563" name="Text Box 10"/>
          <p:cNvSpPr txBox="1">
            <a:spLocks noChangeArrowheads="1"/>
          </p:cNvSpPr>
          <p:nvPr/>
        </p:nvSpPr>
        <p:spPr bwMode="auto">
          <a:xfrm>
            <a:off x="6676019" y="2204864"/>
            <a:ext cx="2241053" cy="800219"/>
          </a:xfrm>
          <a:prstGeom prst="rect">
            <a:avLst/>
          </a:prstGeom>
          <a:solidFill>
            <a:schemeClr val="bg1"/>
          </a:solidFill>
          <a:ln w="12700" cap="sq">
            <a:solidFill>
              <a:srgbClr val="9900FF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GB" dirty="0">
                <a:cs typeface="Arial" pitchFamily="34" charset="0"/>
              </a:rPr>
              <a:t>Research Complex </a:t>
            </a:r>
            <a:r>
              <a:rPr lang="en-GB" sz="1400" dirty="0">
                <a:cs typeface="Arial" pitchFamily="34" charset="0"/>
              </a:rPr>
              <a:t>(for users of Diamond, ISIS and CLF)</a:t>
            </a: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 flipH="1">
            <a:off x="5868144" y="3068960"/>
            <a:ext cx="1800200" cy="864096"/>
          </a:xfrm>
          <a:prstGeom prst="line">
            <a:avLst/>
          </a:prstGeom>
          <a:noFill/>
          <a:ln w="34925" cap="sq">
            <a:solidFill>
              <a:srgbClr val="FFFF66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73063" y="134938"/>
            <a:ext cx="77724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3200">
              <a:solidFill>
                <a:schemeClr val="tx2"/>
              </a:solidFill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565825" y="836712"/>
            <a:ext cx="2393453" cy="646331"/>
          </a:xfrm>
          <a:prstGeom prst="rect">
            <a:avLst/>
          </a:prstGeom>
          <a:solidFill>
            <a:schemeClr val="bg1"/>
          </a:solidFill>
          <a:ln w="12700" cap="sq">
            <a:solidFill>
              <a:srgbClr val="9900FF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GB" dirty="0">
                <a:cs typeface="Arial" pitchFamily="34" charset="0"/>
              </a:rPr>
              <a:t>LHC Tier 1 computing</a:t>
            </a: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 flipH="1">
            <a:off x="4648410" y="1508889"/>
            <a:ext cx="2588798" cy="2400231"/>
          </a:xfrm>
          <a:prstGeom prst="line">
            <a:avLst/>
          </a:prstGeom>
          <a:noFill/>
          <a:ln w="34925" cap="sq">
            <a:solidFill>
              <a:srgbClr val="FFFF66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610" y="134937"/>
            <a:ext cx="8229600" cy="970641"/>
          </a:xfrm>
        </p:spPr>
        <p:txBody>
          <a:bodyPr>
            <a:normAutofit fontScale="90000"/>
          </a:bodyPr>
          <a:lstStyle/>
          <a:p>
            <a:r>
              <a:rPr lang="en-GB" dirty="0"/>
              <a:t>Harwell Science and Innovation Campus</a:t>
            </a:r>
          </a:p>
        </p:txBody>
      </p:sp>
    </p:spTree>
    <p:extLst>
      <p:ext uri="{BB962C8B-B14F-4D97-AF65-F5344CB8AC3E}">
        <p14:creationId xmlns:p14="http://schemas.microsoft.com/office/powerpoint/2010/main" xmlns="" val="40326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Several challenges</a:t>
            </a:r>
          </a:p>
          <a:p>
            <a:pPr lvl="1"/>
            <a:r>
              <a:rPr lang="en-US" dirty="0" smtClean="0"/>
              <a:t>Rapidly increasing I/O rates with advances in detector technologies</a:t>
            </a:r>
          </a:p>
          <a:p>
            <a:pPr lvl="1"/>
            <a:r>
              <a:rPr lang="en-US" dirty="0" smtClean="0"/>
              <a:t>Archival storage (how long to keep data? Who pays?)</a:t>
            </a:r>
          </a:p>
          <a:p>
            <a:pPr lvl="1"/>
            <a:r>
              <a:rPr lang="en-US" dirty="0" smtClean="0"/>
              <a:t>Re-processing competing for limited resources—create new resources and separate online vs. offline computing?</a:t>
            </a:r>
          </a:p>
          <a:p>
            <a:pPr lvl="1"/>
            <a:r>
              <a:rPr lang="en-US" dirty="0" smtClean="0"/>
              <a:t>Data movement – need scalable, high-performance file system and transfer mechanisms</a:t>
            </a:r>
          </a:p>
          <a:p>
            <a:r>
              <a:rPr lang="en-US" dirty="0" smtClean="0"/>
              <a:t>Projects underway</a:t>
            </a:r>
          </a:p>
          <a:p>
            <a:pPr lvl="2"/>
            <a:r>
              <a:rPr lang="en-US" dirty="0" smtClean="0"/>
              <a:t>Several use cases of cloud computing</a:t>
            </a:r>
          </a:p>
          <a:p>
            <a:pPr lvl="2"/>
            <a:r>
              <a:rPr lang="en-US" dirty="0" smtClean="0"/>
              <a:t>Leveraging existing software (mostly used in HEPN)</a:t>
            </a:r>
          </a:p>
          <a:p>
            <a:pPr lvl="2"/>
            <a:r>
              <a:rPr lang="en-US" dirty="0" smtClean="0"/>
              <a:t>Complement archival storage with open data repository (where feasible)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2231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5936" y="122099"/>
            <a:ext cx="5040560" cy="56207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b="1" dirty="0"/>
              <a:t>Data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51920" y="3645025"/>
            <a:ext cx="5292081" cy="33053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marR="0" lvl="0" indent="-1857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2007 No detector faster than ~10 MB/sec</a:t>
            </a:r>
          </a:p>
          <a:p>
            <a:pPr marL="358775" marR="0" lvl="0" indent="-1857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2009 Pilatus 6M system 60 MB/s</a:t>
            </a:r>
          </a:p>
          <a:p>
            <a:pPr marL="358775" marR="0" lvl="0" indent="-1857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2011 25Hz Pilatus 6M 150 MB/s</a:t>
            </a:r>
          </a:p>
          <a:p>
            <a:pPr marL="358775" marR="0" lvl="0" indent="-1857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2013 100Hz Pilatus 6M 600 MB/sec</a:t>
            </a:r>
          </a:p>
          <a:p>
            <a:pPr marL="358775" marR="0" lvl="0" indent="-1857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2013 ~10 beamlines with 10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GbE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detectors (mainly Pilatus and PCO Edge)</a:t>
            </a:r>
          </a:p>
          <a:p>
            <a:pPr marL="358775" marR="0" lvl="0" indent="-1857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2016 Percival </a:t>
            </a:r>
            <a:r>
              <a:rPr kumimoji="0" lang="en-GB" sz="20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detector 6GB/sec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hart 4"/>
          <p:cNvGraphicFramePr/>
          <p:nvPr>
            <p:extLst/>
          </p:nvPr>
        </p:nvGraphicFramePr>
        <p:xfrm>
          <a:off x="4121696" y="260648"/>
          <a:ext cx="4752528" cy="3276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20250404">
            <a:off x="5680710" y="1972356"/>
            <a:ext cx="2998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Doubling time = 7.5 months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888432" cy="6627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10984571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Photon_Science_workshop_intro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NL_PPT_Template_Update_2018" id="{46157873-5E33-154A-842E-91B7BD99CC32}" vid="{319E15CB-F710-7D41-B73E-697C834693FA}"/>
    </a:ext>
  </a:extLst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-BoldMT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lestial" id="{C4BB2A3D-0E93-4C5F-B0D2-9D3FCE089CC5}" vid="{42E5908D-19A2-46FD-89FA-638B126129E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1723</TotalTime>
  <Words>1225</Words>
  <Application>Microsoft Office PowerPoint</Application>
  <PresentationFormat>On-screen Show (4:3)</PresentationFormat>
  <Paragraphs>195</Paragraphs>
  <Slides>35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Photon_Science_workshop_intro</vt:lpstr>
      <vt:lpstr>Blank Presentation</vt:lpstr>
      <vt:lpstr>Celestial</vt:lpstr>
      <vt:lpstr>Report on the Workshop on Central Computing Support for Photon Sciences</vt:lpstr>
      <vt:lpstr>Background</vt:lpstr>
      <vt:lpstr>Participating Organizations </vt:lpstr>
      <vt:lpstr>Topics</vt:lpstr>
      <vt:lpstr>Participants</vt:lpstr>
      <vt:lpstr>Diamond &amp; STFC</vt:lpstr>
      <vt:lpstr>Harwell Science and Innovation Campus</vt:lpstr>
      <vt:lpstr>Current Developments</vt:lpstr>
      <vt:lpstr>Data Rates</vt:lpstr>
      <vt:lpstr>Technology </vt:lpstr>
      <vt:lpstr>DLS Data archived by SCD </vt:lpstr>
      <vt:lpstr>Slide 12</vt:lpstr>
      <vt:lpstr>LCLS @ SLAC</vt:lpstr>
      <vt:lpstr>LCLS-NERSC Partnership</vt:lpstr>
      <vt:lpstr>Slide 15</vt:lpstr>
      <vt:lpstr>Slide 16</vt:lpstr>
      <vt:lpstr>DESY</vt:lpstr>
      <vt:lpstr>Slide 18</vt:lpstr>
      <vt:lpstr>Slide 19</vt:lpstr>
      <vt:lpstr>Some Observations</vt:lpstr>
      <vt:lpstr>NSLS-II @ BNL</vt:lpstr>
      <vt:lpstr>Beamlines - Introduction</vt:lpstr>
      <vt:lpstr>Estimated Data Rates for NSLS-II</vt:lpstr>
      <vt:lpstr>SDCC</vt:lpstr>
      <vt:lpstr>ESNET WAN Service &amp; Support</vt:lpstr>
      <vt:lpstr>Slide 26</vt:lpstr>
      <vt:lpstr>Slide 27</vt:lpstr>
      <vt:lpstr>Single Sign-On (SSO) @ BNL</vt:lpstr>
      <vt:lpstr>Slide 29</vt:lpstr>
      <vt:lpstr>BNL Tape Storage System (HPSS)</vt:lpstr>
      <vt:lpstr>Tape Storage Usage</vt:lpstr>
      <vt:lpstr>BNLBox</vt:lpstr>
      <vt:lpstr>BNL</vt:lpstr>
      <vt:lpstr>Summary</vt:lpstr>
      <vt:lpstr>Next Steps</vt:lpstr>
    </vt:vector>
  </TitlesOfParts>
  <Company>BNL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Central Computing Support for Photon Sciences</dc:title>
  <dc:creator>Tony</dc:creator>
  <cp:lastModifiedBy>tony</cp:lastModifiedBy>
  <cp:revision>105</cp:revision>
  <dcterms:created xsi:type="dcterms:W3CDTF">2018-09-18T20:19:10Z</dcterms:created>
  <dcterms:modified xsi:type="dcterms:W3CDTF">2018-10-10T07:22:39Z</dcterms:modified>
</cp:coreProperties>
</file>