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1" r:id="rId2"/>
    <p:sldId id="262" r:id="rId3"/>
    <p:sldId id="264" r:id="rId4"/>
    <p:sldId id="265" r:id="rId5"/>
    <p:sldId id="257" r:id="rId6"/>
    <p:sldId id="268" r:id="rId7"/>
    <p:sldId id="266" r:id="rId8"/>
    <p:sldId id="263" r:id="rId9"/>
    <p:sldId id="269" r:id="rId10"/>
    <p:sldId id="270" r:id="rId11"/>
    <p:sldId id="271" r:id="rId12"/>
    <p:sldId id="258" r:id="rId13"/>
    <p:sldId id="259" r:id="rId14"/>
    <p:sldId id="277" r:id="rId15"/>
    <p:sldId id="278" r:id="rId16"/>
    <p:sldId id="280" r:id="rId17"/>
    <p:sldId id="281" r:id="rId18"/>
    <p:sldId id="282" r:id="rId19"/>
    <p:sldId id="285" r:id="rId20"/>
    <p:sldId id="260" r:id="rId21"/>
    <p:sldId id="283" r:id="rId22"/>
    <p:sldId id="284" r:id="rId23"/>
    <p:sldId id="287" r:id="rId24"/>
    <p:sldId id="288" r:id="rId25"/>
    <p:sldId id="289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  <a:srgbClr val="A8A8A8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1" autoAdjust="0"/>
  </p:normalViewPr>
  <p:slideViewPr>
    <p:cSldViewPr>
      <p:cViewPr varScale="1">
        <p:scale>
          <a:sx n="84" d="100"/>
          <a:sy n="84" d="100"/>
        </p:scale>
        <p:origin x="55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44E3F-2092-49DD-A249-A5564AA0BC42}" type="datetimeFigureOut">
              <a:rPr lang="en-GB" smtClean="0"/>
              <a:t>22/05/2018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108BF-6F10-4013-B982-F64137AF9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22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108BF-6F10-4013-B982-F64137AF908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5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108BF-6F10-4013-B982-F64137AF908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27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108BF-6F10-4013-B982-F64137AF908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66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6821-EF5D-48DF-93CE-22F794F5364A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52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B872-F2C0-4F01-8BB4-89DE867EC38C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82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2786-9FA7-4F34-B232-092BCFD2C260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45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9F11-8DE5-4028-B6AD-368AEC910178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5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44C82-F949-4893-AC36-0A0B7E0A1E38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044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CFCA-7075-4723-A6F2-0904E24570B0}" type="datetime1">
              <a:rPr lang="en-GB" smtClean="0"/>
              <a:t>22/05/2018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06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313A-2FD2-44D7-B41F-0DEE92703DD3}" type="datetime1">
              <a:rPr lang="en-GB" smtClean="0"/>
              <a:t>22/05/2018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91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9BF-77FC-4726-8C6B-0E63F9514F94}" type="datetime1">
              <a:rPr lang="en-GB" smtClean="0"/>
              <a:t>22/05/2018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791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8057-0EED-4838-8FC5-15B85B0314FE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46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3AFE-62A0-42AB-9C54-D3636C967079}" type="datetime1">
              <a:rPr lang="en-GB" smtClean="0"/>
              <a:t>22/05/2018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05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166F-2396-4BE0-A775-A24C6148D1BC}" type="datetime1">
              <a:rPr lang="en-GB" smtClean="0"/>
              <a:t>22/05/2018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01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984A4-270B-489B-92E5-357D8DB08892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837AE-66B7-420C-B6A4-11F83F5D4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5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 noGrp="1"/>
          </p:cNvSpPr>
          <p:nvPr>
            <p:ph type="title"/>
          </p:nvPr>
        </p:nvSpPr>
        <p:spPr>
          <a:xfrm>
            <a:off x="510284" y="1772816"/>
            <a:ext cx="8229600" cy="11430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 design recap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0229" y="3284984"/>
            <a:ext cx="244971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E. Cruz-Alaniz</a:t>
            </a:r>
          </a:p>
          <a:p>
            <a:endParaRPr lang="en-GB" sz="3200" dirty="0"/>
          </a:p>
          <a:p>
            <a:endParaRPr lang="en-GB" sz="3200" dirty="0" smtClean="0"/>
          </a:p>
          <a:p>
            <a:endParaRPr lang="en-GB" sz="3200" dirty="0"/>
          </a:p>
          <a:p>
            <a:endParaRPr lang="en-GB" sz="3200" dirty="0" smtClean="0"/>
          </a:p>
          <a:p>
            <a:endParaRPr lang="en-GB" sz="3200" dirty="0" smtClean="0"/>
          </a:p>
          <a:p>
            <a:pPr algn="ctr"/>
            <a:r>
              <a:rPr lang="en-GB" sz="2000" dirty="0" smtClean="0"/>
              <a:t>16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May, 2018</a:t>
            </a:r>
            <a:endParaRPr lang="en-GB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547A-CCAB-4989-B975-6519058E8A25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3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Flexibility of the design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412775"/>
            <a:ext cx="8568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Explore flexibility of the design:</a:t>
            </a:r>
          </a:p>
          <a:p>
            <a:pPr algn="ctr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Increase L*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Advantages</a:t>
            </a:r>
            <a:r>
              <a:rPr lang="en-GB" dirty="0" smtClean="0"/>
              <a:t>: Minimize synchrotron radiation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Disadvantages</a:t>
            </a:r>
            <a:r>
              <a:rPr lang="en-GB" dirty="0" smtClean="0"/>
              <a:t>: Increase chromatic aberrations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Cases: L*=10-20 m and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 fixed at 10 cm. </a:t>
            </a:r>
          </a:p>
          <a:p>
            <a:pPr marL="742950" lvl="1" indent="-285750">
              <a:buFontTx/>
              <a:buChar char="-"/>
            </a:pPr>
            <a:endParaRPr lang="en-GB" dirty="0">
              <a:latin typeface="Calibri"/>
            </a:endParaRPr>
          </a:p>
          <a:p>
            <a:pPr lvl="1"/>
            <a:endParaRPr lang="en-GB" dirty="0"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Minimize </a:t>
            </a:r>
            <a:r>
              <a:rPr lang="el-GR" b="1" dirty="0" smtClean="0">
                <a:solidFill>
                  <a:srgbClr val="0000FF"/>
                </a:solidFill>
                <a:latin typeface="Calibri"/>
              </a:rPr>
              <a:t>β</a:t>
            </a:r>
            <a:r>
              <a:rPr lang="en-GB" b="1" dirty="0" smtClean="0">
                <a:solidFill>
                  <a:srgbClr val="0000FF"/>
                </a:solidFill>
              </a:rPr>
              <a:t>*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Advantages</a:t>
            </a:r>
            <a:r>
              <a:rPr lang="en-GB" dirty="0" smtClean="0"/>
              <a:t>: Increase Luminosity (in particular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*=5 cm)</a:t>
            </a:r>
            <a:endParaRPr lang="en-GB" dirty="0" smtClean="0"/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Disadvantages</a:t>
            </a:r>
            <a:r>
              <a:rPr lang="en-GB" dirty="0" smtClean="0"/>
              <a:t>: Increase chromatic aberrations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Cases: L*=5-10, 20 cm and L* </a:t>
            </a:r>
            <a:r>
              <a:rPr lang="en-GB" dirty="0"/>
              <a:t>fixed at 10 </a:t>
            </a:r>
            <a:r>
              <a:rPr lang="en-GB" dirty="0" smtClean="0"/>
              <a:t>m</a:t>
            </a:r>
            <a:r>
              <a:rPr lang="en-GB" dirty="0"/>
              <a:t>. </a:t>
            </a:r>
          </a:p>
          <a:p>
            <a:pPr marL="742950" lvl="1" indent="-285750">
              <a:buFontTx/>
              <a:buChar char="-"/>
            </a:pPr>
            <a:endParaRPr lang="en-GB" dirty="0" smtClean="0"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567230"/>
            <a:ext cx="838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Optics works ok, study which cases are feasible in terms of chromaticity, SR and Dynamic Aperture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F62C-8729-4EDD-B791-2F3F18B0A0C3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89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Further Studies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965" y="1372126"/>
            <a:ext cx="7941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Chromaticity correction.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Tried three different schemes: LHC-like (all families varying the same), </a:t>
            </a:r>
            <a:r>
              <a:rPr lang="en-GB" dirty="0" err="1" smtClean="0"/>
              <a:t>LHeC</a:t>
            </a:r>
            <a:r>
              <a:rPr lang="en-GB" dirty="0" smtClean="0"/>
              <a:t>-like (families varying independently), HL-LHC-like (strong/weak families).</a:t>
            </a:r>
          </a:p>
          <a:p>
            <a:pPr marL="742950" lvl="1" indent="-285750">
              <a:buFontTx/>
              <a:buChar char="-"/>
            </a:pPr>
            <a:r>
              <a:rPr lang="en-GB" dirty="0" err="1" smtClean="0"/>
              <a:t>LHeC</a:t>
            </a:r>
            <a:r>
              <a:rPr lang="en-GB" dirty="0" smtClean="0"/>
              <a:t>-like works the best, but has limit in L*=19 m and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/>
              <a:t>*=8 cm.</a:t>
            </a:r>
            <a:endParaRPr lang="en-GB" dirty="0"/>
          </a:p>
          <a:p>
            <a:pPr marL="742950" lvl="1" indent="-285750">
              <a:buFontTx/>
              <a:buChar char="-"/>
            </a:pPr>
            <a:r>
              <a:rPr lang="en-GB" dirty="0" smtClean="0"/>
              <a:t>TO DO: Exploring again the HL-LHC like. So far I have a better result. Test it for different cases to see if DA improves.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54B3-FF5A-4E42-9C36-DF5041F74845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0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Further Studies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965" y="1372126"/>
            <a:ext cx="7941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Chromaticity correction.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Tried three different schemes: LHC-like (all families varying the same), </a:t>
            </a:r>
            <a:r>
              <a:rPr lang="en-GB" dirty="0" err="1" smtClean="0"/>
              <a:t>LHeC</a:t>
            </a:r>
            <a:r>
              <a:rPr lang="en-GB" dirty="0" smtClean="0"/>
              <a:t>-like (families varying independently), HL-LHC-like (strong/weak families).</a:t>
            </a:r>
          </a:p>
          <a:p>
            <a:pPr marL="742950" lvl="1" indent="-285750">
              <a:buFontTx/>
              <a:buChar char="-"/>
            </a:pPr>
            <a:r>
              <a:rPr lang="en-GB" dirty="0" err="1" smtClean="0"/>
              <a:t>LHeC</a:t>
            </a:r>
            <a:r>
              <a:rPr lang="en-GB" dirty="0" smtClean="0"/>
              <a:t>-like works the best, but has limit in L*=19 m and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/>
              <a:t>*=8 cm.</a:t>
            </a:r>
            <a:endParaRPr lang="en-GB" dirty="0"/>
          </a:p>
          <a:p>
            <a:pPr marL="742950" lvl="1" indent="-285750">
              <a:buFontTx/>
              <a:buChar char="-"/>
            </a:pPr>
            <a:r>
              <a:rPr lang="en-GB" dirty="0" smtClean="0"/>
              <a:t>TO DO: Exploring again the HL-LHC like. So far I have a better result. Test it for different cases to see if DA improves.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9364" y="3645024"/>
            <a:ext cx="7941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Synchrotron radiation: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Original design with L*=10 m, </a:t>
            </a:r>
            <a:r>
              <a:rPr lang="el-GR" dirty="0" smtClean="0"/>
              <a:t>β</a:t>
            </a:r>
            <a:r>
              <a:rPr lang="en-GB" dirty="0" smtClean="0"/>
              <a:t>*=10 cm -&gt; 49 kW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Increasing L* -&gt; 25 kW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Minimizing aperture in quads -&gt; 9 kW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885" y="5001663"/>
            <a:ext cx="2415617" cy="18117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0584-DFE2-45D7-8B28-0D25E27A9EFD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6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Dynamic Aperture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268760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studies: 10</a:t>
            </a:r>
            <a:r>
              <a:rPr lang="en-GB" baseline="30000" dirty="0" smtClean="0"/>
              <a:t>5</a:t>
            </a:r>
            <a:r>
              <a:rPr lang="en-GB" dirty="0" smtClean="0"/>
              <a:t> turns, 60 seeds, 5 angles.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Errors in the arcs but NOT in the new IRs: IR1, IR5 and IR2. (Error tables for IR1 and IR5 were on-going work at the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DA looks good with L* up to 15 m, very similar than for 10 m. For minimizing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 DA decays more rapidly.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Case for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*=5 cm looks challenging. Try with new chromatic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  <a:latin typeface="Calibri"/>
              </a:rPr>
              <a:t>Up until now :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cm L*=15 m looks the most feasible.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TO DO: Repeat with error tables, start with IR1 and IR5. To give more complete information about feasible designs. </a:t>
            </a: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3024336" cy="226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994103" cy="224557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DB78-9AF7-4DFC-8EEC-24407C0FE3F9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21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Dynamic Aperture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268760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studies: 10</a:t>
            </a:r>
            <a:r>
              <a:rPr lang="en-GB" baseline="30000" dirty="0" smtClean="0"/>
              <a:t>5</a:t>
            </a:r>
            <a:r>
              <a:rPr lang="en-GB" dirty="0" smtClean="0"/>
              <a:t> turns, 60 seeds, 5 angles.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Errors in the arcs but NOT in the new IRs: IR1, IR5 and IR2. (Error tables for IR1 and IR5 were on-going work at the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DA looks good with L* up to 15 m, very similar than for 10 m. For minimizing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 DA decays more rapidly.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Case for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*=5 cm looks challenging. Try with new chromatic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  <a:latin typeface="Calibri"/>
              </a:rPr>
              <a:t>Up until now :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cm L*=15 m looks the most feasible.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TO DO: Repeat with error tables, start with IR1 and IR5. To give more complete information about feasible designs. </a:t>
            </a: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3024336" cy="226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994103" cy="224557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416000" y="3618000"/>
            <a:ext cx="432048" cy="36004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2" idx="7"/>
          </p:cNvCxnSpPr>
          <p:nvPr/>
        </p:nvCxnSpPr>
        <p:spPr>
          <a:xfrm flipV="1">
            <a:off x="7784776" y="3429000"/>
            <a:ext cx="357391" cy="241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08900" y="2940470"/>
            <a:ext cx="9808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>
                <a:solidFill>
                  <a:srgbClr val="FF0000"/>
                </a:solidFill>
              </a:rPr>
              <a:t>No </a:t>
            </a:r>
            <a:r>
              <a:rPr lang="en-GB" sz="1300" dirty="0" err="1" smtClean="0">
                <a:solidFill>
                  <a:srgbClr val="FF0000"/>
                </a:solidFill>
              </a:rPr>
              <a:t>chrom</a:t>
            </a:r>
            <a:r>
              <a:rPr lang="en-GB" sz="1300" dirty="0" smtClean="0">
                <a:solidFill>
                  <a:srgbClr val="FF0000"/>
                </a:solidFill>
              </a:rPr>
              <a:t> correction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39355-19CF-425E-8848-246FB1BC8CE1}" type="datetime1">
              <a:rPr lang="en-GB" smtClean="0"/>
              <a:t>22/05/2018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32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Dynamic Aperture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268760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studies: 10</a:t>
            </a:r>
            <a:r>
              <a:rPr lang="en-GB" baseline="30000" dirty="0" smtClean="0"/>
              <a:t>5</a:t>
            </a:r>
            <a:r>
              <a:rPr lang="en-GB" dirty="0" smtClean="0"/>
              <a:t> turns, 60 seeds, 5 angles.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Errors in the arcs but NOT in the new IRs: IR1, IR5 and IR2. (Error tables for IR1 and IR5 were on-going work at the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looks good with L* up to 15 m, very similar than for 10 m. For minimizing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 DA decays more rapidly.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Case for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*=5 cm looks challenging. Try with new chromatic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  <a:latin typeface="Calibri"/>
              </a:rPr>
              <a:t>Up until now :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cm L*=15 m looks the most feasible.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TO DO: Repeat with error tables, start with IR1 and IR5. To give more complete information about feasible designs. </a:t>
            </a: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3024336" cy="226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994103" cy="224557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416000" y="3618000"/>
            <a:ext cx="432048" cy="36004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2" idx="7"/>
          </p:cNvCxnSpPr>
          <p:nvPr/>
        </p:nvCxnSpPr>
        <p:spPr>
          <a:xfrm flipV="1">
            <a:off x="7784776" y="3429000"/>
            <a:ext cx="357391" cy="241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08900" y="2940470"/>
            <a:ext cx="9808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>
                <a:solidFill>
                  <a:srgbClr val="FF0000"/>
                </a:solidFill>
              </a:rPr>
              <a:t>No </a:t>
            </a:r>
            <a:r>
              <a:rPr lang="en-GB" sz="1300" dirty="0" err="1" smtClean="0">
                <a:solidFill>
                  <a:srgbClr val="FF0000"/>
                </a:solidFill>
              </a:rPr>
              <a:t>chrom</a:t>
            </a:r>
            <a:r>
              <a:rPr lang="en-GB" sz="1300" dirty="0" smtClean="0">
                <a:solidFill>
                  <a:srgbClr val="FF0000"/>
                </a:solidFill>
              </a:rPr>
              <a:t> correction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53CF3-B1F1-41F2-8AE6-68EB16F66DDF}" type="datetime1">
              <a:rPr lang="en-GB" smtClean="0"/>
              <a:t>22/05/2018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5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Dynamic Aperture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268760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studies: 10</a:t>
            </a:r>
            <a:r>
              <a:rPr lang="en-GB" baseline="30000" dirty="0" smtClean="0"/>
              <a:t>5</a:t>
            </a:r>
            <a:r>
              <a:rPr lang="en-GB" dirty="0" smtClean="0"/>
              <a:t> turns, 60 seeds, 5 angles.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Errors in the arcs but NOT in the new IRs: IR1, IR5 and IR2. (Error tables for IR1 and IR5 were on-going work at the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looks good with L* up to 15 m, very similar than for 10 m. For minimizing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 DA decays more rapidly.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Case for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*=5 cm looks challenging. Try with new chromatic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  <a:latin typeface="Calibri"/>
              </a:rPr>
              <a:t>Up until now :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cm L*=15 m looks the most feasible.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TO DO: Repeat with error tables, start with IR1 and IR5. To give more complete information about feasible designs. </a:t>
            </a: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3024336" cy="226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994103" cy="224557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416000" y="3618000"/>
            <a:ext cx="432048" cy="36004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2" idx="7"/>
          </p:cNvCxnSpPr>
          <p:nvPr/>
        </p:nvCxnSpPr>
        <p:spPr>
          <a:xfrm flipV="1">
            <a:off x="7784776" y="3429000"/>
            <a:ext cx="357391" cy="241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08900" y="2940470"/>
            <a:ext cx="9808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>
                <a:solidFill>
                  <a:srgbClr val="FF0000"/>
                </a:solidFill>
              </a:rPr>
              <a:t>No </a:t>
            </a:r>
            <a:r>
              <a:rPr lang="en-GB" sz="1300" dirty="0" err="1" smtClean="0">
                <a:solidFill>
                  <a:srgbClr val="FF0000"/>
                </a:solidFill>
              </a:rPr>
              <a:t>chrom</a:t>
            </a:r>
            <a:r>
              <a:rPr lang="en-GB" sz="1300" dirty="0" smtClean="0">
                <a:solidFill>
                  <a:srgbClr val="FF0000"/>
                </a:solidFill>
              </a:rPr>
              <a:t> correction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26D3-ACE3-4259-ADC7-D206C39885CE}" type="datetime1">
              <a:rPr lang="en-GB" smtClean="0"/>
              <a:t>22/05/2018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4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Dynamic Aperture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268760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studies: 10</a:t>
            </a:r>
            <a:r>
              <a:rPr lang="en-GB" baseline="30000" dirty="0" smtClean="0"/>
              <a:t>5</a:t>
            </a:r>
            <a:r>
              <a:rPr lang="en-GB" dirty="0" smtClean="0"/>
              <a:t> turns, 60 seeds, 5 angles.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Errors in the arcs but NOT in the new IRs: IR1, IR5 and IR2. (Error tables for IR1 and IR5 were on-going work at the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looks good with L* up to 15 m, very similar than for 10 m. For minimizing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 DA decays more rapidly.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Case for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*=5 cm looks challenging. Try with new chromatic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/>
              </a:rPr>
              <a:t>Up until now :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*=10 cm L*=15 m looks the most feasible.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TO DO: Repeat with error tables, start with IR1 and IR5. To give more complete information about feasible designs. </a:t>
            </a: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3024336" cy="226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994103" cy="224557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416000" y="3618000"/>
            <a:ext cx="432048" cy="36004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2" idx="7"/>
          </p:cNvCxnSpPr>
          <p:nvPr/>
        </p:nvCxnSpPr>
        <p:spPr>
          <a:xfrm flipV="1">
            <a:off x="7784776" y="3429000"/>
            <a:ext cx="357391" cy="241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08900" y="2940470"/>
            <a:ext cx="9808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>
                <a:solidFill>
                  <a:srgbClr val="FF0000"/>
                </a:solidFill>
              </a:rPr>
              <a:t>No </a:t>
            </a:r>
            <a:r>
              <a:rPr lang="en-GB" sz="1300" dirty="0" err="1" smtClean="0">
                <a:solidFill>
                  <a:srgbClr val="FF0000"/>
                </a:solidFill>
              </a:rPr>
              <a:t>chrom</a:t>
            </a:r>
            <a:r>
              <a:rPr lang="en-GB" sz="1300" dirty="0" smtClean="0">
                <a:solidFill>
                  <a:srgbClr val="FF0000"/>
                </a:solidFill>
              </a:rPr>
              <a:t> correction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4DB0-F5B1-4086-B977-23023EB81DFB}" type="datetime1">
              <a:rPr lang="en-GB" smtClean="0"/>
              <a:t>22/05/2018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5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Dynamic Aperture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268760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studies: 10</a:t>
            </a:r>
            <a:r>
              <a:rPr lang="en-GB" baseline="30000" dirty="0" smtClean="0"/>
              <a:t>5</a:t>
            </a:r>
            <a:r>
              <a:rPr lang="en-GB" dirty="0" smtClean="0"/>
              <a:t> turns, 60 seeds, 5 angles.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Errors in the arcs but NOT in the new IRs: IR1, IR5 and IR2. (Error tables for IR1 and IR5 were on-going work at the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 looks good with L* up to 15 m, very similar than for 10 m. For minimizing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 DA decays more rapidly.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Case for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*=5 cm looks challenging. Try with new chromatic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/>
              </a:rPr>
              <a:t>Up until now :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*=10 cm L*=15 m looks the most feasible.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 DO: Repeat with error tables, start with IR1 and IR5. To give more complete information about feasible designs.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3024336" cy="226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994103" cy="224557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7416000" y="3618000"/>
            <a:ext cx="432048" cy="36004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2" idx="7"/>
          </p:cNvCxnSpPr>
          <p:nvPr/>
        </p:nvCxnSpPr>
        <p:spPr>
          <a:xfrm flipV="1">
            <a:off x="7784776" y="3429000"/>
            <a:ext cx="357391" cy="241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08900" y="2940470"/>
            <a:ext cx="9808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>
                <a:solidFill>
                  <a:srgbClr val="FF0000"/>
                </a:solidFill>
              </a:rPr>
              <a:t>No </a:t>
            </a:r>
            <a:r>
              <a:rPr lang="en-GB" sz="1300" dirty="0" err="1" smtClean="0">
                <a:solidFill>
                  <a:srgbClr val="FF0000"/>
                </a:solidFill>
              </a:rPr>
              <a:t>chrom</a:t>
            </a:r>
            <a:r>
              <a:rPr lang="en-GB" sz="1300" dirty="0" smtClean="0">
                <a:solidFill>
                  <a:srgbClr val="FF0000"/>
                </a:solidFill>
              </a:rPr>
              <a:t> correction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26E9-7D12-4202-B076-B73EF039F4EB}" type="datetime1">
              <a:rPr lang="en-GB" smtClean="0"/>
              <a:t>22/05/2018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64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520279"/>
          </a:xfrm>
        </p:spPr>
        <p:txBody>
          <a:bodyPr>
            <a:normAutofit fontScale="92500" lnSpcReduction="20000"/>
          </a:bodyPr>
          <a:lstStyle/>
          <a:p>
            <a:r>
              <a:rPr lang="en-GB" sz="2000" b="1" dirty="0" smtClean="0"/>
              <a:t>SR load-limits and distance between apertures</a:t>
            </a:r>
          </a:p>
          <a:p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1.	Define minimum L*</a:t>
            </a:r>
            <a:endParaRPr lang="en-GB" sz="2000" dirty="0"/>
          </a:p>
          <a:p>
            <a:pPr marL="457200" lvl="1" indent="0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	2.	Once L* is defined, choose </a:t>
            </a:r>
            <a:r>
              <a:rPr lang="el-GR" sz="2000" dirty="0" smtClean="0">
                <a:solidFill>
                  <a:schemeClr val="bg1"/>
                </a:solidFill>
                <a:latin typeface="Calibri"/>
              </a:rPr>
              <a:t>β</a:t>
            </a: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	3.	Get optics (if there’s not one yet)</a:t>
            </a:r>
          </a:p>
          <a:p>
            <a:pPr marL="457200" lvl="1" indent="0">
              <a:buNone/>
            </a:pP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	4.	Run DA (</a:t>
            </a:r>
            <a:r>
              <a:rPr lang="en-GB" sz="2000" b="1" dirty="0" smtClean="0">
                <a:solidFill>
                  <a:schemeClr val="bg1"/>
                </a:solidFill>
                <a:latin typeface="Calibri"/>
              </a:rPr>
              <a:t>errortables for magnets</a:t>
            </a: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?)</a:t>
            </a:r>
          </a:p>
          <a:p>
            <a:pPr marL="457200" lvl="1" indent="0">
              <a:buNone/>
            </a:pP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		If optics/DA looks ok , lower </a:t>
            </a:r>
            <a:r>
              <a:rPr lang="el-GR" sz="2000" dirty="0" smtClean="0">
                <a:solidFill>
                  <a:schemeClr val="bg1"/>
                </a:solidFill>
                <a:latin typeface="Calibri"/>
              </a:rPr>
              <a:t>β</a:t>
            </a: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		If it doesn’t, higher </a:t>
            </a:r>
            <a:r>
              <a:rPr lang="el-GR" sz="2000" dirty="0" smtClean="0">
                <a:solidFill>
                  <a:schemeClr val="bg1"/>
                </a:solidFill>
                <a:latin typeface="Calibri"/>
              </a:rPr>
              <a:t>β</a:t>
            </a:r>
            <a:r>
              <a:rPr lang="en-GB" sz="2000" dirty="0" smtClean="0">
                <a:solidFill>
                  <a:schemeClr val="bg1"/>
                </a:solidFill>
                <a:latin typeface="Calibri"/>
              </a:rPr>
              <a:t>*</a:t>
            </a: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</p:txBody>
      </p:sp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Magnet Input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71600" y="1772816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71600" y="2132856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B4305-FB4A-4D21-AE92-7205EF52537D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0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8478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Aim of the design: Focus one of the proton beams and collide it with the electron beam while the other proton beam bypasses the interaction.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7524" y="4221087"/>
            <a:ext cx="8568952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Installation on IR2: Original design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m and L*=23 m.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246163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4858182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In order to reach Luminosity reach: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10</a:t>
            </a:r>
            <a:r>
              <a:rPr lang="en-GB" baseline="30000" dirty="0" smtClean="0">
                <a:solidFill>
                  <a:srgbClr val="B9B9B9"/>
                </a:solidFill>
              </a:rPr>
              <a:t>33</a:t>
            </a:r>
            <a:r>
              <a:rPr lang="en-GB" dirty="0" smtClean="0">
                <a:solidFill>
                  <a:srgbClr val="B9B9B9"/>
                </a:solidFill>
              </a:rPr>
              <a:t> cm</a:t>
            </a:r>
            <a:r>
              <a:rPr lang="en-GB" baseline="30000" dirty="0" smtClean="0">
                <a:solidFill>
                  <a:srgbClr val="B9B9B9"/>
                </a:solidFill>
              </a:rPr>
              <a:t>-2</a:t>
            </a:r>
            <a:r>
              <a:rPr lang="en-GB" dirty="0" smtClean="0">
                <a:solidFill>
                  <a:srgbClr val="B9B9B9"/>
                </a:solidFill>
              </a:rPr>
              <a:t>s</a:t>
            </a:r>
            <a:r>
              <a:rPr lang="en-GB" baseline="30000" dirty="0" smtClean="0">
                <a:solidFill>
                  <a:srgbClr val="B9B9B9"/>
                </a:solidFill>
              </a:rPr>
              <a:t>-1 </a:t>
            </a:r>
            <a:r>
              <a:rPr lang="en-GB" dirty="0" smtClean="0">
                <a:solidFill>
                  <a:srgbClr val="B9B9B9"/>
                </a:solidFill>
              </a:rPr>
              <a:t>,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cm (</a:t>
            </a:r>
            <a:r>
              <a:rPr lang="en-GB" dirty="0" err="1" smtClean="0">
                <a:solidFill>
                  <a:srgbClr val="B9B9B9"/>
                </a:solidFill>
                <a:latin typeface="Calibri"/>
              </a:rPr>
              <a:t>LHeC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 CDR)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10</a:t>
            </a:r>
            <a:r>
              <a:rPr lang="en-GB" baseline="30000" dirty="0" smtClean="0">
                <a:solidFill>
                  <a:srgbClr val="B9B9B9"/>
                </a:solidFill>
              </a:rPr>
              <a:t>34</a:t>
            </a:r>
            <a:r>
              <a:rPr lang="en-GB" dirty="0" smtClean="0">
                <a:solidFill>
                  <a:srgbClr val="B9B9B9"/>
                </a:solidFill>
              </a:rPr>
              <a:t> cm</a:t>
            </a:r>
            <a:r>
              <a:rPr lang="en-GB" baseline="30000" dirty="0" smtClean="0">
                <a:solidFill>
                  <a:srgbClr val="B9B9B9"/>
                </a:solidFill>
              </a:rPr>
              <a:t>-2</a:t>
            </a:r>
            <a:r>
              <a:rPr lang="en-GB" dirty="0" smtClean="0">
                <a:solidFill>
                  <a:srgbClr val="B9B9B9"/>
                </a:solidFill>
              </a:rPr>
              <a:t>s</a:t>
            </a:r>
            <a:r>
              <a:rPr lang="en-GB" baseline="30000" dirty="0" smtClean="0">
                <a:solidFill>
                  <a:srgbClr val="B9B9B9"/>
                </a:solidFill>
              </a:rPr>
              <a:t>-1 </a:t>
            </a:r>
            <a:r>
              <a:rPr lang="en-GB" dirty="0" smtClean="0">
                <a:solidFill>
                  <a:srgbClr val="B9B9B9"/>
                </a:solidFill>
              </a:rPr>
              <a:t>, </a:t>
            </a:r>
            <a:r>
              <a:rPr lang="el-GR" dirty="0">
                <a:solidFill>
                  <a:srgbClr val="B9B9B9"/>
                </a:solidFill>
              </a:rPr>
              <a:t>β</a:t>
            </a:r>
            <a:r>
              <a:rPr lang="en-GB" dirty="0" smtClean="0">
                <a:solidFill>
                  <a:srgbClr val="B9B9B9"/>
                </a:solidFill>
              </a:rPr>
              <a:t>*=5 cm (Post </a:t>
            </a:r>
            <a:r>
              <a:rPr lang="en-GB" dirty="0" err="1" smtClean="0">
                <a:solidFill>
                  <a:srgbClr val="B9B9B9"/>
                </a:solidFill>
              </a:rPr>
              <a:t>LHeC</a:t>
            </a:r>
            <a:r>
              <a:rPr lang="en-GB" dirty="0" smtClean="0">
                <a:solidFill>
                  <a:srgbClr val="B9B9B9"/>
                </a:solidFill>
              </a:rPr>
              <a:t> CDR</a:t>
            </a:r>
            <a:r>
              <a:rPr lang="en-GB" dirty="0">
                <a:solidFill>
                  <a:srgbClr val="B9B9B9"/>
                </a:solidFill>
              </a:rPr>
              <a:t>)</a:t>
            </a:r>
            <a:endParaRPr lang="en-GB" dirty="0" smtClean="0">
              <a:solidFill>
                <a:srgbClr val="B9B9B9"/>
              </a:solidFill>
              <a:latin typeface="Calibri"/>
            </a:endParaRPr>
          </a:p>
          <a:p>
            <a:pPr marL="742950" lvl="1" indent="-285750">
              <a:buFontTx/>
              <a:buChar char="-"/>
            </a:pPr>
            <a:endParaRPr lang="en-GB" baseline="30000" dirty="0"/>
          </a:p>
        </p:txBody>
      </p:sp>
      <p:sp>
        <p:nvSpPr>
          <p:cNvPr id="2" name="Rectangle 1"/>
          <p:cNvSpPr/>
          <p:nvPr/>
        </p:nvSpPr>
        <p:spPr>
          <a:xfrm>
            <a:off x="421553" y="6196066"/>
            <a:ext cx="7822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Move L* to 10 m to improve chromaticity correction</a:t>
            </a:r>
            <a:endParaRPr lang="en-GB" dirty="0">
              <a:solidFill>
                <a:srgbClr val="B9B9B9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B087-6744-4001-9F87-025F66140266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9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520279"/>
          </a:xfrm>
        </p:spPr>
        <p:txBody>
          <a:bodyPr>
            <a:normAutofit fontScale="92500" lnSpcReduction="20000"/>
          </a:bodyPr>
          <a:lstStyle/>
          <a:p>
            <a:r>
              <a:rPr lang="en-GB" sz="2000" b="1" dirty="0" smtClean="0"/>
              <a:t>SR load-limits and distance between apertures</a:t>
            </a:r>
          </a:p>
          <a:p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1.	Define minimum L*</a:t>
            </a:r>
            <a:endParaRPr lang="en-GB" sz="2000" dirty="0"/>
          </a:p>
          <a:p>
            <a:pPr marL="457200" lvl="1" indent="0">
              <a:buNone/>
            </a:pPr>
            <a:r>
              <a:rPr lang="en-GB" sz="2000" dirty="0" smtClean="0"/>
              <a:t>	2.	Once L* is defined, choose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3.	Get optics (if there’s not one yet)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4.	Run DA (</a:t>
            </a:r>
            <a:r>
              <a:rPr lang="en-GB" sz="2000" b="1" dirty="0" smtClean="0">
                <a:latin typeface="Calibri"/>
              </a:rPr>
              <a:t>errortables for magnets</a:t>
            </a:r>
            <a:r>
              <a:rPr lang="en-GB" sz="2000" dirty="0" smtClean="0">
                <a:latin typeface="Calibri"/>
              </a:rPr>
              <a:t>?)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	If optics/DA looks ok , lower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>
                <a:latin typeface="Calibri"/>
              </a:rPr>
              <a:t>	</a:t>
            </a:r>
            <a:r>
              <a:rPr lang="en-GB" sz="2000" dirty="0" smtClean="0">
                <a:latin typeface="Calibri"/>
              </a:rPr>
              <a:t>	If it doesn’t, higher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</p:txBody>
      </p:sp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Magnet Input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71600" y="1772816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71600" y="2132856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732240" y="2420888"/>
            <a:ext cx="0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796136" y="2420888"/>
            <a:ext cx="93610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36096" y="3429000"/>
            <a:ext cx="12961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1FE8-70FE-46EF-96EA-1977AEBB41EF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08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520279"/>
          </a:xfrm>
        </p:spPr>
        <p:txBody>
          <a:bodyPr>
            <a:normAutofit fontScale="92500" lnSpcReduction="20000"/>
          </a:bodyPr>
          <a:lstStyle/>
          <a:p>
            <a:r>
              <a:rPr lang="en-GB" sz="2000" b="1" dirty="0" smtClean="0"/>
              <a:t>SR load-limits and distance between apertures</a:t>
            </a:r>
          </a:p>
          <a:p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1.	Define minimum L*</a:t>
            </a:r>
            <a:endParaRPr lang="en-GB" sz="2000" dirty="0"/>
          </a:p>
          <a:p>
            <a:pPr marL="457200" lvl="1" indent="0">
              <a:buNone/>
            </a:pPr>
            <a:r>
              <a:rPr lang="en-GB" sz="2000" dirty="0" smtClean="0"/>
              <a:t>	2.	Once L* is defined, choose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3.	Get optics (if there’s not one yet)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4.	Run DA (</a:t>
            </a:r>
            <a:r>
              <a:rPr lang="en-GB" sz="2000" b="1" dirty="0" smtClean="0">
                <a:latin typeface="Calibri"/>
              </a:rPr>
              <a:t>errortables for magnets</a:t>
            </a:r>
            <a:r>
              <a:rPr lang="en-GB" sz="2000" dirty="0" smtClean="0">
                <a:latin typeface="Calibri"/>
              </a:rPr>
              <a:t>?)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	If optics/DA looks ok , lower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>
                <a:latin typeface="Calibri"/>
              </a:rPr>
              <a:t>	</a:t>
            </a:r>
            <a:r>
              <a:rPr lang="en-GB" sz="2000" dirty="0" smtClean="0">
                <a:latin typeface="Calibri"/>
              </a:rPr>
              <a:t>	If it doesn’t, higher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</p:txBody>
      </p:sp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Magnet Input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71600" y="1772816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71600" y="2132856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732240" y="2420888"/>
            <a:ext cx="0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796136" y="2420888"/>
            <a:ext cx="93610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36096" y="3429000"/>
            <a:ext cx="12961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779912" y="3861048"/>
            <a:ext cx="0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79912" y="4365104"/>
            <a:ext cx="64807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37393" y="4113945"/>
            <a:ext cx="4087722" cy="92333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Get min </a:t>
            </a:r>
            <a:r>
              <a:rPr lang="el-GR" dirty="0" smtClean="0"/>
              <a:t>β</a:t>
            </a:r>
            <a:r>
              <a:rPr lang="en-GB" dirty="0" smtClean="0"/>
              <a:t>* for that L*</a:t>
            </a:r>
          </a:p>
          <a:p>
            <a:pPr algn="ctr"/>
            <a:r>
              <a:rPr lang="en-GB" dirty="0" smtClean="0"/>
              <a:t>Achievable in terms of SR/magnet design,</a:t>
            </a:r>
          </a:p>
          <a:p>
            <a:pPr algn="ctr"/>
            <a:r>
              <a:rPr lang="en-GB" dirty="0" smtClean="0"/>
              <a:t> optics and DA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9881-2323-44D9-8E1C-4DA00146CDD1}" type="datetime1">
              <a:rPr lang="en-GB" smtClean="0"/>
              <a:t>22/05/2018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9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520279"/>
          </a:xfrm>
        </p:spPr>
        <p:txBody>
          <a:bodyPr>
            <a:normAutofit fontScale="92500" lnSpcReduction="20000"/>
          </a:bodyPr>
          <a:lstStyle/>
          <a:p>
            <a:r>
              <a:rPr lang="en-GB" sz="2000" b="1" dirty="0" smtClean="0"/>
              <a:t>SR load-limits and distance between apertures</a:t>
            </a:r>
          </a:p>
          <a:p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1.	Define minimum L*</a:t>
            </a:r>
            <a:endParaRPr lang="en-GB" sz="2000" dirty="0"/>
          </a:p>
          <a:p>
            <a:pPr marL="457200" lvl="1" indent="0">
              <a:buNone/>
            </a:pPr>
            <a:r>
              <a:rPr lang="en-GB" sz="2000" dirty="0" smtClean="0"/>
              <a:t>	2.	Once L* is defined, choose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3.	Get optics (if there’s not one yet)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4.	Run DA (</a:t>
            </a:r>
            <a:r>
              <a:rPr lang="en-GB" sz="2000" b="1" dirty="0" smtClean="0">
                <a:latin typeface="Calibri"/>
              </a:rPr>
              <a:t>errortables for magnets</a:t>
            </a:r>
            <a:r>
              <a:rPr lang="en-GB" sz="2000" dirty="0" smtClean="0">
                <a:latin typeface="Calibri"/>
              </a:rPr>
              <a:t>?)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	If optics/DA looks ok , lower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>
                <a:latin typeface="Calibri"/>
              </a:rPr>
              <a:t>	</a:t>
            </a:r>
            <a:r>
              <a:rPr lang="en-GB" sz="2000" dirty="0" smtClean="0">
                <a:latin typeface="Calibri"/>
              </a:rPr>
              <a:t>	If it doesn’t, higher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</p:txBody>
      </p:sp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Magnet Input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71600" y="1772816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71600" y="2132856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732240" y="2420888"/>
            <a:ext cx="0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796136" y="2420888"/>
            <a:ext cx="93610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36096" y="3429000"/>
            <a:ext cx="12961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779912" y="3861048"/>
            <a:ext cx="0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79912" y="4365104"/>
            <a:ext cx="64807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37393" y="4113945"/>
            <a:ext cx="4087722" cy="92333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Get min </a:t>
            </a:r>
            <a:r>
              <a:rPr lang="el-GR" dirty="0" smtClean="0"/>
              <a:t>β</a:t>
            </a:r>
            <a:r>
              <a:rPr lang="en-GB" dirty="0" smtClean="0"/>
              <a:t>* for that L*</a:t>
            </a:r>
          </a:p>
          <a:p>
            <a:pPr algn="ctr"/>
            <a:r>
              <a:rPr lang="en-GB" dirty="0" smtClean="0"/>
              <a:t>Achievable in terms of SR/magnet design,</a:t>
            </a:r>
          </a:p>
          <a:p>
            <a:pPr algn="ctr"/>
            <a:r>
              <a:rPr lang="en-GB" dirty="0" smtClean="0"/>
              <a:t> optics and DA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39552" y="4797152"/>
            <a:ext cx="6696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Suggestions?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In the mid time. Work for workshop: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DA with IT errors in HL IRs (IR1 and IR5)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Explore new chromaticity correction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Give more defined limits for L*, </a:t>
            </a:r>
            <a:r>
              <a:rPr lang="el-GR" sz="1900" dirty="0" smtClean="0">
                <a:latin typeface="Calibri"/>
              </a:rPr>
              <a:t>β</a:t>
            </a:r>
            <a:r>
              <a:rPr lang="en-GB" sz="1900" dirty="0" smtClean="0">
                <a:latin typeface="Calibri"/>
              </a:rPr>
              <a:t>* options.</a:t>
            </a:r>
            <a:endParaRPr lang="en-GB" sz="19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508D-8E49-4044-9371-638604BE78F0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62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3240359"/>
          </a:xfrm>
        </p:spPr>
        <p:txBody>
          <a:bodyPr>
            <a:normAutofit fontScale="92500" lnSpcReduction="10000"/>
          </a:bodyPr>
          <a:lstStyle/>
          <a:p>
            <a:r>
              <a:rPr lang="en-GB" sz="2000" b="1" dirty="0" smtClean="0"/>
              <a:t>SR load-limits and distance between apertures</a:t>
            </a:r>
          </a:p>
          <a:p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1.	Define minimum L*</a:t>
            </a:r>
            <a:endParaRPr lang="en-GB" sz="2000" dirty="0"/>
          </a:p>
          <a:p>
            <a:pPr marL="457200" lvl="1" indent="0">
              <a:buNone/>
            </a:pPr>
            <a:r>
              <a:rPr lang="en-GB" sz="2000" dirty="0" smtClean="0"/>
              <a:t>	2.	Once L* is defined, choose </a:t>
            </a:r>
            <a:r>
              <a:rPr lang="el-GR" sz="2000" dirty="0" smtClean="0">
                <a:latin typeface="Calibri"/>
              </a:rPr>
              <a:t>β</a:t>
            </a:r>
            <a:r>
              <a:rPr lang="en-GB" sz="2000" dirty="0" smtClean="0">
                <a:latin typeface="Calibri"/>
              </a:rPr>
              <a:t>*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</a:t>
            </a: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r>
              <a:rPr lang="en-GB" sz="2000" dirty="0">
                <a:latin typeface="Calibri"/>
              </a:rPr>
              <a:t> </a:t>
            </a:r>
            <a:r>
              <a:rPr lang="en-GB" sz="2000" dirty="0" smtClean="0">
                <a:latin typeface="Calibri"/>
              </a:rPr>
              <a:t>        </a:t>
            </a:r>
            <a:r>
              <a:rPr lang="en-GB" sz="2000" dirty="0" smtClean="0">
                <a:latin typeface="Calibri"/>
              </a:rPr>
              <a:t>3.</a:t>
            </a:r>
            <a:r>
              <a:rPr lang="en-GB" sz="2000" dirty="0">
                <a:latin typeface="Calibri"/>
              </a:rPr>
              <a:t>	</a:t>
            </a:r>
            <a:r>
              <a:rPr lang="en-GB" sz="2000" dirty="0" smtClean="0">
                <a:latin typeface="Calibri"/>
              </a:rPr>
              <a:t> Get new optics (in progress)</a:t>
            </a:r>
            <a:endParaRPr lang="en-GB" sz="2000" dirty="0" smtClean="0">
              <a:latin typeface="Calibri"/>
            </a:endParaRP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4.	Run DA (</a:t>
            </a:r>
            <a:r>
              <a:rPr lang="en-GB" sz="2000" b="1" dirty="0" smtClean="0">
                <a:latin typeface="Calibri"/>
              </a:rPr>
              <a:t>errortables for magnets</a:t>
            </a:r>
            <a:r>
              <a:rPr lang="en-GB" sz="2000" dirty="0" smtClean="0">
                <a:latin typeface="Calibri"/>
              </a:rPr>
              <a:t>?)</a:t>
            </a:r>
          </a:p>
          <a:p>
            <a:pPr marL="457200" lvl="1" indent="0">
              <a:buNone/>
            </a:pPr>
            <a:r>
              <a:rPr lang="en-GB" sz="2000" dirty="0" smtClean="0">
                <a:latin typeface="Calibri"/>
              </a:rPr>
              <a:t>		</a:t>
            </a:r>
          </a:p>
          <a:p>
            <a:pPr marL="457200" lvl="1" indent="0">
              <a:buNone/>
            </a:pPr>
            <a:endParaRPr lang="en-GB" sz="2000" dirty="0" smtClean="0">
              <a:latin typeface="Calibri"/>
            </a:endParaRPr>
          </a:p>
        </p:txBody>
      </p:sp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Magnet Input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71600" y="1772816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71600" y="2132856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076056" y="2132856"/>
            <a:ext cx="720080" cy="915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56722" y="4931875"/>
            <a:ext cx="66967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In </a:t>
            </a:r>
            <a:r>
              <a:rPr lang="en-GB" sz="1900" dirty="0" smtClean="0"/>
              <a:t>the mid time. Work for workshop: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DA with IT errors in HL IRs (IR1 and IR5)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Explore new chromaticity correction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Give more defined limits for L*, </a:t>
            </a:r>
            <a:r>
              <a:rPr lang="el-GR" sz="1900" dirty="0" smtClean="0">
                <a:latin typeface="Calibri"/>
              </a:rPr>
              <a:t>β</a:t>
            </a:r>
            <a:r>
              <a:rPr lang="en-GB" sz="1900" dirty="0" smtClean="0">
                <a:latin typeface="Calibri"/>
              </a:rPr>
              <a:t>* options.</a:t>
            </a:r>
            <a:endParaRPr lang="en-GB" sz="19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508D-8E49-4044-9371-638604BE78F0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084168" y="1948190"/>
            <a:ext cx="195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Start with L*=15 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084168" y="2195572"/>
            <a:ext cx="213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Start with </a:t>
            </a:r>
            <a:r>
              <a:rPr lang="el-GR" dirty="0"/>
              <a:t>β</a:t>
            </a:r>
            <a:r>
              <a:rPr lang="en-GB" dirty="0"/>
              <a:t>* </a:t>
            </a:r>
            <a:r>
              <a:rPr lang="en-GB" dirty="0" smtClean="0"/>
              <a:t>=10 cm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419942" y="2400330"/>
            <a:ext cx="720080" cy="915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43259" y="2762344"/>
            <a:ext cx="53285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Start with current design -&gt; necessary apertures</a:t>
            </a:r>
          </a:p>
          <a:p>
            <a:pPr algn="ctr"/>
            <a:r>
              <a:rPr lang="en-GB" sz="1400" b="1" dirty="0" smtClean="0"/>
              <a:t>Magnet design (Brett) </a:t>
            </a:r>
          </a:p>
          <a:p>
            <a:pPr algn="ctr"/>
            <a:r>
              <a:rPr lang="en-GB" sz="1400" b="1" dirty="0" smtClean="0"/>
              <a:t>Back to optics -&gt; Fulfil necessary apertures?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51539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9F11-8DE5-4028-B6AD-368AEC910178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42860" y="1304677"/>
            <a:ext cx="666172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GB" sz="1900" dirty="0" smtClean="0"/>
              <a:t>New chromaticity correction. </a:t>
            </a:r>
          </a:p>
          <a:p>
            <a:pPr lvl="1"/>
            <a:r>
              <a:rPr lang="en-GB" sz="1900" dirty="0"/>
              <a:t>	</a:t>
            </a:r>
            <a:r>
              <a:rPr lang="en-GB" sz="1900" dirty="0" smtClean="0">
                <a:solidFill>
                  <a:srgbClr val="00B050"/>
                </a:solidFill>
              </a:rPr>
              <a:t>Works for more cases </a:t>
            </a:r>
            <a:r>
              <a:rPr lang="en-GB" sz="1900" dirty="0" smtClean="0"/>
              <a:t>(matched for </a:t>
            </a:r>
            <a:r>
              <a:rPr lang="el-GR" sz="1900" dirty="0" smtClean="0"/>
              <a:t>β</a:t>
            </a:r>
            <a:r>
              <a:rPr lang="en-GB" sz="1900" dirty="0" smtClean="0"/>
              <a:t>*=5 cm)</a:t>
            </a:r>
          </a:p>
          <a:p>
            <a:pPr lvl="1"/>
            <a:r>
              <a:rPr lang="en-GB" sz="1900" dirty="0"/>
              <a:t>	</a:t>
            </a:r>
            <a:r>
              <a:rPr lang="en-GB" sz="1900" dirty="0" smtClean="0">
                <a:solidFill>
                  <a:srgbClr val="FF0000"/>
                </a:solidFill>
              </a:rPr>
              <a:t>DA for baseline case </a:t>
            </a:r>
            <a:r>
              <a:rPr lang="en-GB" sz="1900" dirty="0" smtClean="0"/>
              <a:t>L*=10m and </a:t>
            </a:r>
            <a:r>
              <a:rPr lang="el-GR" sz="1900" dirty="0"/>
              <a:t>β</a:t>
            </a:r>
            <a:r>
              <a:rPr lang="en-GB" sz="1900" dirty="0" smtClean="0"/>
              <a:t>*=10 cm looks worst</a:t>
            </a:r>
            <a:endParaRPr lang="en-GB" sz="1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95333"/>
            <a:ext cx="4289016" cy="32167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57920" y="3731338"/>
            <a:ext cx="2228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 DA 16.7</a:t>
            </a:r>
            <a:r>
              <a:rPr lang="el-GR" dirty="0" smtClean="0"/>
              <a:t>σ</a:t>
            </a:r>
            <a:r>
              <a:rPr lang="en-GB" dirty="0" smtClean="0"/>
              <a:t> vs 14</a:t>
            </a:r>
            <a:r>
              <a:rPr lang="el-GR" dirty="0" smtClean="0"/>
              <a:t>σ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DA studies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2936" y="5733256"/>
            <a:ext cx="51594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- Check both options for each case. </a:t>
            </a:r>
          </a:p>
          <a:p>
            <a:r>
              <a:rPr lang="en-GB" dirty="0" smtClean="0"/>
              <a:t>- Useful for cases when </a:t>
            </a:r>
            <a:r>
              <a:rPr lang="en-GB" dirty="0" err="1" smtClean="0"/>
              <a:t>LHeC</a:t>
            </a:r>
            <a:r>
              <a:rPr lang="en-GB" dirty="0" smtClean="0"/>
              <a:t> correction non-possible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58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9F11-8DE5-4028-B6AD-368AEC910178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42860" y="1304677"/>
            <a:ext cx="666172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GB" sz="1900" dirty="0" smtClean="0"/>
              <a:t>Errors in IR1 and IR5</a:t>
            </a:r>
          </a:p>
          <a:p>
            <a:pPr marL="742950" lvl="1" indent="-285750">
              <a:buFontTx/>
              <a:buChar char="-"/>
            </a:pPr>
            <a:r>
              <a:rPr lang="en-GB" sz="1900" dirty="0" smtClean="0"/>
              <a:t>Using non-linear correctors in IR1 and IR5. </a:t>
            </a:r>
          </a:p>
          <a:p>
            <a:pPr lvl="1"/>
            <a:r>
              <a:rPr lang="en-GB" sz="1900" dirty="0"/>
              <a:t>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3236877"/>
            <a:ext cx="2350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 DA 16.7</a:t>
            </a:r>
            <a:r>
              <a:rPr lang="el-GR" dirty="0" smtClean="0"/>
              <a:t>σ</a:t>
            </a:r>
            <a:r>
              <a:rPr lang="en-GB" dirty="0" smtClean="0"/>
              <a:t> vs 11.5</a:t>
            </a:r>
            <a:r>
              <a:rPr lang="el-GR" dirty="0" smtClean="0"/>
              <a:t>σ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DA studies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1821"/>
            <a:ext cx="4478689" cy="33590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6320" y="5517232"/>
            <a:ext cx="7050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Get new values with updated optics.</a:t>
            </a:r>
          </a:p>
          <a:p>
            <a:r>
              <a:rPr lang="en-GB" dirty="0" smtClean="0"/>
              <a:t>See how it impacts on L*=15 m. (non-error case) loss of around 1.5</a:t>
            </a:r>
            <a:r>
              <a:rPr lang="el-GR" dirty="0" smtClean="0"/>
              <a:t>σ</a:t>
            </a:r>
            <a:endParaRPr lang="en-GB" dirty="0" smtClean="0"/>
          </a:p>
          <a:p>
            <a:r>
              <a:rPr lang="en-GB" dirty="0" smtClean="0"/>
              <a:t>Fixing L*=15 m to get results-&gt; This will get updated with new triplet</a:t>
            </a:r>
          </a:p>
        </p:txBody>
      </p:sp>
    </p:spTree>
    <p:extLst>
      <p:ext uri="{BB962C8B-B14F-4D97-AF65-F5344CB8AC3E}">
        <p14:creationId xmlns:p14="http://schemas.microsoft.com/office/powerpoint/2010/main" val="857533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 for June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sz="2000" dirty="0" smtClean="0"/>
              <a:t>- Updated DA for colliding beam 2 L*=15 m, </a:t>
            </a:r>
            <a:r>
              <a:rPr lang="el-GR" sz="2000" dirty="0" smtClean="0"/>
              <a:t>β</a:t>
            </a:r>
            <a:r>
              <a:rPr lang="en-GB" sz="2000" dirty="0" smtClean="0"/>
              <a:t>*=10 cm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- Errors on the triplet IR1/IR5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- Effect of non-linear correctors on DA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- DA for non-colliding beam?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- Alternative options?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9F11-8DE5-4028-B6AD-368AEC910178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26</a:t>
            </a:fld>
            <a:endParaRPr lang="en-GB"/>
          </a:p>
        </p:txBody>
      </p:sp>
      <p:sp>
        <p:nvSpPr>
          <p:cNvPr id="6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DA studies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58145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8478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Aim of the design: Focus one of the proton beams and collide it with the electron beam while the other proton beam bypasses the interaction.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7524" y="4221087"/>
            <a:ext cx="8568952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Installation on IR2: Original design </a:t>
            </a:r>
            <a:r>
              <a:rPr lang="el-GR" dirty="0" smtClean="0">
                <a:solidFill>
                  <a:schemeClr val="tx1"/>
                </a:solidFill>
                <a:latin typeface="Calibri"/>
              </a:rPr>
              <a:t>β</a:t>
            </a:r>
            <a:r>
              <a:rPr lang="en-GB" dirty="0" smtClean="0">
                <a:solidFill>
                  <a:schemeClr val="tx1"/>
                </a:solidFill>
                <a:latin typeface="Calibri"/>
              </a:rPr>
              <a:t>*=10 m and L*=23 m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246163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4858182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In order to reach Luminosity reach: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10</a:t>
            </a:r>
            <a:r>
              <a:rPr lang="en-GB" baseline="30000" dirty="0" smtClean="0">
                <a:solidFill>
                  <a:srgbClr val="B9B9B9"/>
                </a:solidFill>
              </a:rPr>
              <a:t>33</a:t>
            </a:r>
            <a:r>
              <a:rPr lang="en-GB" dirty="0" smtClean="0">
                <a:solidFill>
                  <a:srgbClr val="B9B9B9"/>
                </a:solidFill>
              </a:rPr>
              <a:t> cm</a:t>
            </a:r>
            <a:r>
              <a:rPr lang="en-GB" baseline="30000" dirty="0" smtClean="0">
                <a:solidFill>
                  <a:srgbClr val="B9B9B9"/>
                </a:solidFill>
              </a:rPr>
              <a:t>-2</a:t>
            </a:r>
            <a:r>
              <a:rPr lang="en-GB" dirty="0" smtClean="0">
                <a:solidFill>
                  <a:srgbClr val="B9B9B9"/>
                </a:solidFill>
              </a:rPr>
              <a:t>s</a:t>
            </a:r>
            <a:r>
              <a:rPr lang="en-GB" baseline="30000" dirty="0" smtClean="0">
                <a:solidFill>
                  <a:srgbClr val="B9B9B9"/>
                </a:solidFill>
              </a:rPr>
              <a:t>-1 </a:t>
            </a:r>
            <a:r>
              <a:rPr lang="en-GB" dirty="0" smtClean="0">
                <a:solidFill>
                  <a:srgbClr val="B9B9B9"/>
                </a:solidFill>
              </a:rPr>
              <a:t>,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*=10 cm (</a:t>
            </a:r>
            <a:r>
              <a:rPr lang="en-GB" dirty="0" err="1" smtClean="0">
                <a:solidFill>
                  <a:srgbClr val="B9B9B9"/>
                </a:solidFill>
                <a:latin typeface="Calibri"/>
              </a:rPr>
              <a:t>LHeC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 CDR)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10</a:t>
            </a:r>
            <a:r>
              <a:rPr lang="en-GB" baseline="30000" dirty="0" smtClean="0">
                <a:solidFill>
                  <a:srgbClr val="B9B9B9"/>
                </a:solidFill>
              </a:rPr>
              <a:t>34</a:t>
            </a:r>
            <a:r>
              <a:rPr lang="en-GB" dirty="0" smtClean="0">
                <a:solidFill>
                  <a:srgbClr val="B9B9B9"/>
                </a:solidFill>
              </a:rPr>
              <a:t> cm</a:t>
            </a:r>
            <a:r>
              <a:rPr lang="en-GB" baseline="30000" dirty="0" smtClean="0">
                <a:solidFill>
                  <a:srgbClr val="B9B9B9"/>
                </a:solidFill>
              </a:rPr>
              <a:t>-2</a:t>
            </a:r>
            <a:r>
              <a:rPr lang="en-GB" dirty="0" smtClean="0">
                <a:solidFill>
                  <a:srgbClr val="B9B9B9"/>
                </a:solidFill>
              </a:rPr>
              <a:t>s</a:t>
            </a:r>
            <a:r>
              <a:rPr lang="en-GB" baseline="30000" dirty="0" smtClean="0">
                <a:solidFill>
                  <a:srgbClr val="B9B9B9"/>
                </a:solidFill>
              </a:rPr>
              <a:t>-1 </a:t>
            </a:r>
            <a:r>
              <a:rPr lang="en-GB" dirty="0" smtClean="0">
                <a:solidFill>
                  <a:srgbClr val="B9B9B9"/>
                </a:solidFill>
              </a:rPr>
              <a:t>, </a:t>
            </a:r>
            <a:r>
              <a:rPr lang="el-GR" dirty="0">
                <a:solidFill>
                  <a:srgbClr val="B9B9B9"/>
                </a:solidFill>
              </a:rPr>
              <a:t>β</a:t>
            </a:r>
            <a:r>
              <a:rPr lang="en-GB" dirty="0" smtClean="0">
                <a:solidFill>
                  <a:srgbClr val="B9B9B9"/>
                </a:solidFill>
              </a:rPr>
              <a:t>*=5 cm (Post </a:t>
            </a:r>
            <a:r>
              <a:rPr lang="en-GB" dirty="0" err="1" smtClean="0">
                <a:solidFill>
                  <a:srgbClr val="B9B9B9"/>
                </a:solidFill>
              </a:rPr>
              <a:t>LHeC</a:t>
            </a:r>
            <a:r>
              <a:rPr lang="en-GB" dirty="0" smtClean="0">
                <a:solidFill>
                  <a:srgbClr val="B9B9B9"/>
                </a:solidFill>
              </a:rPr>
              <a:t> CDR</a:t>
            </a:r>
            <a:r>
              <a:rPr lang="en-GB" dirty="0">
                <a:solidFill>
                  <a:srgbClr val="B9B9B9"/>
                </a:solidFill>
              </a:rPr>
              <a:t>)</a:t>
            </a:r>
            <a:endParaRPr lang="en-GB" dirty="0" smtClean="0">
              <a:solidFill>
                <a:srgbClr val="B9B9B9"/>
              </a:solidFill>
              <a:latin typeface="Calibri"/>
            </a:endParaRPr>
          </a:p>
          <a:p>
            <a:pPr marL="742950" lvl="1" indent="-285750">
              <a:buFontTx/>
              <a:buChar char="-"/>
            </a:pPr>
            <a:endParaRPr lang="en-GB" baseline="30000" dirty="0"/>
          </a:p>
        </p:txBody>
      </p:sp>
      <p:sp>
        <p:nvSpPr>
          <p:cNvPr id="2" name="Rectangle 1"/>
          <p:cNvSpPr/>
          <p:nvPr/>
        </p:nvSpPr>
        <p:spPr>
          <a:xfrm>
            <a:off x="421553" y="6196066"/>
            <a:ext cx="7822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Move L* to 10 m to improve chromaticity correction</a:t>
            </a:r>
            <a:endParaRPr lang="en-GB" dirty="0">
              <a:solidFill>
                <a:srgbClr val="B9B9B9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8DF9-4415-4D5F-B825-8543B04ABD53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22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8478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Aim of the design: Focus one of the proton beams and collide it with the electron beam while the other proton beam bypasses the interaction.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7524" y="4221087"/>
            <a:ext cx="8568952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Installation on IR2: Original design </a:t>
            </a:r>
            <a:r>
              <a:rPr lang="el-GR" dirty="0" smtClean="0">
                <a:solidFill>
                  <a:schemeClr val="tx1"/>
                </a:solidFill>
                <a:latin typeface="Calibri"/>
              </a:rPr>
              <a:t>β</a:t>
            </a:r>
            <a:r>
              <a:rPr lang="en-GB" dirty="0" smtClean="0">
                <a:solidFill>
                  <a:schemeClr val="tx1"/>
                </a:solidFill>
                <a:latin typeface="Calibri"/>
              </a:rPr>
              <a:t>*=10 m and L*=23 m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246163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4858182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order to reach Luminosity reach: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10</a:t>
            </a:r>
            <a:r>
              <a:rPr lang="en-GB" baseline="30000" dirty="0" smtClean="0"/>
              <a:t>33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 </a:t>
            </a:r>
            <a:r>
              <a:rPr lang="en-GB" dirty="0" smtClean="0"/>
              <a:t>,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*=10 cm (</a:t>
            </a:r>
            <a:r>
              <a:rPr lang="en-GB" dirty="0" err="1" smtClean="0">
                <a:latin typeface="Calibri"/>
              </a:rPr>
              <a:t>LHeC</a:t>
            </a:r>
            <a:r>
              <a:rPr lang="en-GB" dirty="0" smtClean="0">
                <a:latin typeface="Calibri"/>
              </a:rPr>
              <a:t> CDR)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10</a:t>
            </a:r>
            <a:r>
              <a:rPr lang="en-GB" baseline="30000" dirty="0" smtClean="0"/>
              <a:t>34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 </a:t>
            </a:r>
            <a:r>
              <a:rPr lang="en-GB" dirty="0" smtClean="0"/>
              <a:t>, </a:t>
            </a:r>
            <a:r>
              <a:rPr lang="el-GR" dirty="0"/>
              <a:t>β</a:t>
            </a:r>
            <a:r>
              <a:rPr lang="en-GB" dirty="0" smtClean="0"/>
              <a:t>*=5 cm (Post </a:t>
            </a:r>
            <a:r>
              <a:rPr lang="en-GB" dirty="0" err="1" smtClean="0"/>
              <a:t>LHeC</a:t>
            </a:r>
            <a:r>
              <a:rPr lang="en-GB" dirty="0" smtClean="0"/>
              <a:t> CDR</a:t>
            </a:r>
            <a:r>
              <a:rPr lang="en-GB" dirty="0"/>
              <a:t>)</a:t>
            </a:r>
            <a:endParaRPr lang="en-GB" dirty="0" smtClean="0">
              <a:latin typeface="Calibri"/>
            </a:endParaRPr>
          </a:p>
          <a:p>
            <a:pPr marL="742950" lvl="1" indent="-285750">
              <a:buFontTx/>
              <a:buChar char="-"/>
            </a:pPr>
            <a:endParaRPr lang="en-GB" baseline="30000" dirty="0"/>
          </a:p>
        </p:txBody>
      </p:sp>
      <p:sp>
        <p:nvSpPr>
          <p:cNvPr id="2" name="Rectangle 1"/>
          <p:cNvSpPr/>
          <p:nvPr/>
        </p:nvSpPr>
        <p:spPr>
          <a:xfrm>
            <a:off x="421553" y="6196066"/>
            <a:ext cx="7822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Move L* to 10 m to improve chromaticity correction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F0FC-FEF8-4301-81FB-3470E7A6004D}" type="datetime1">
              <a:rPr lang="en-GB" smtClean="0"/>
              <a:t>22/05/2018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5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530" y="4221088"/>
            <a:ext cx="55986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Limits on strengths of the quads and chromaticity correction.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Following example of HL-LHC. Extend ATS scheme into IR2.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Pre-squeeze: </a:t>
            </a:r>
            <a:r>
              <a:rPr lang="el-GR" dirty="0">
                <a:solidFill>
                  <a:srgbClr val="B9B9B9"/>
                </a:solidFill>
              </a:rPr>
              <a:t>β</a:t>
            </a:r>
            <a:r>
              <a:rPr lang="en-GB" dirty="0" smtClean="0">
                <a:solidFill>
                  <a:srgbClr val="B9B9B9"/>
                </a:solidFill>
              </a:rPr>
              <a:t>*=30 </a:t>
            </a:r>
            <a:r>
              <a:rPr lang="en-GB" dirty="0">
                <a:solidFill>
                  <a:srgbClr val="B9B9B9"/>
                </a:solidFill>
              </a:rPr>
              <a:t>cm </a:t>
            </a:r>
            <a:endParaRPr lang="en-GB" dirty="0" smtClean="0">
              <a:solidFill>
                <a:srgbClr val="B9B9B9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Squeeze: </a:t>
            </a:r>
            <a:r>
              <a:rPr lang="el-GR" dirty="0" smtClean="0">
                <a:solidFill>
                  <a:srgbClr val="B9B9B9"/>
                </a:solidFill>
              </a:rPr>
              <a:t>β</a:t>
            </a:r>
            <a:r>
              <a:rPr lang="en-GB" dirty="0" smtClean="0">
                <a:solidFill>
                  <a:srgbClr val="B9B9B9"/>
                </a:solidFill>
              </a:rPr>
              <a:t>*=10 cm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1052737"/>
            <a:ext cx="84609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Changes to the IR</a:t>
            </a:r>
          </a:p>
          <a:p>
            <a:pPr algn="ctr"/>
            <a:endParaRPr lang="en-GB" sz="11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Installation of new quadrupoles of IT: Free-field regions for the non-colliding proton beam and the electron beam.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/>
          </a:p>
          <a:p>
            <a:endParaRPr lang="en-GB" sz="1100" dirty="0" smtClean="0"/>
          </a:p>
          <a:p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Change </a:t>
            </a:r>
            <a:r>
              <a:rPr lang="en-GB" dirty="0"/>
              <a:t>dipole strength to direct beams to corresponding apertures.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2520280" cy="109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76872"/>
            <a:ext cx="4752528" cy="1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71600" y="3265239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LHeC</a:t>
            </a:r>
            <a:r>
              <a:rPr lang="en-GB" sz="1400" dirty="0" smtClean="0"/>
              <a:t> CDR design S. </a:t>
            </a:r>
            <a:r>
              <a:rPr lang="en-GB" sz="1400" dirty="0" err="1" smtClean="0"/>
              <a:t>Russenschuck</a:t>
            </a:r>
            <a:endParaRPr lang="en-GB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DA25-126E-4048-9A45-224EB76F83E1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77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530" y="4221088"/>
            <a:ext cx="55986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Limits on strengths of the quads and chromaticity correction.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B9B9B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Following example of HL-LHC. Extend ATS scheme into IR2.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Pre-squeeze: </a:t>
            </a:r>
            <a:r>
              <a:rPr lang="el-GR" dirty="0">
                <a:solidFill>
                  <a:srgbClr val="B9B9B9"/>
                </a:solidFill>
              </a:rPr>
              <a:t>β</a:t>
            </a:r>
            <a:r>
              <a:rPr lang="en-GB" dirty="0" smtClean="0">
                <a:solidFill>
                  <a:srgbClr val="B9B9B9"/>
                </a:solidFill>
              </a:rPr>
              <a:t>*=30 </a:t>
            </a:r>
            <a:r>
              <a:rPr lang="en-GB" dirty="0">
                <a:solidFill>
                  <a:srgbClr val="B9B9B9"/>
                </a:solidFill>
              </a:rPr>
              <a:t>cm </a:t>
            </a:r>
            <a:endParaRPr lang="en-GB" dirty="0" smtClean="0">
              <a:solidFill>
                <a:srgbClr val="B9B9B9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Squeeze: </a:t>
            </a:r>
            <a:r>
              <a:rPr lang="el-GR" dirty="0" smtClean="0">
                <a:solidFill>
                  <a:srgbClr val="B9B9B9"/>
                </a:solidFill>
              </a:rPr>
              <a:t>β</a:t>
            </a:r>
            <a:r>
              <a:rPr lang="en-GB" dirty="0" smtClean="0">
                <a:solidFill>
                  <a:srgbClr val="B9B9B9"/>
                </a:solidFill>
              </a:rPr>
              <a:t>*=10 cm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1052737"/>
            <a:ext cx="84609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Changes to the IR</a:t>
            </a:r>
          </a:p>
          <a:p>
            <a:pPr algn="ctr"/>
            <a:endParaRPr lang="en-GB" sz="11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Installation of new quadrupoles of IT: Free-field regions for the non-colliding proton beam and the electron beam.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/>
          </a:p>
          <a:p>
            <a:endParaRPr lang="en-GB" sz="1100" dirty="0" smtClean="0"/>
          </a:p>
          <a:p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Change </a:t>
            </a:r>
            <a:r>
              <a:rPr lang="en-GB" dirty="0"/>
              <a:t>dipole strength to direct beams to corresponding apertures.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2520280" cy="109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76872"/>
            <a:ext cx="4752528" cy="1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71600" y="3265239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LHeC</a:t>
            </a:r>
            <a:r>
              <a:rPr lang="en-GB" sz="1400" dirty="0" smtClean="0"/>
              <a:t> CDR design S. </a:t>
            </a:r>
            <a:r>
              <a:rPr lang="en-GB" sz="1400" dirty="0" err="1" smtClean="0"/>
              <a:t>Russenschuck</a:t>
            </a:r>
            <a:endParaRPr lang="en-GB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252E-74A3-4ECA-A529-739AACE709F1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02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err="1" smtClean="0">
                <a:solidFill>
                  <a:schemeClr val="bg1"/>
                </a:solidFill>
                <a:latin typeface="Arial Rounded MT Bold"/>
              </a:rPr>
              <a:t>LHeC</a:t>
            </a:r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 IR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530" y="4221088"/>
            <a:ext cx="55986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Limits on strengths of the quads and chromaticity correction.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Following example of HL-LHC. Extend ATS scheme into IR2.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Pre-squeeze: </a:t>
            </a:r>
            <a:r>
              <a:rPr lang="el-GR" dirty="0"/>
              <a:t>β</a:t>
            </a:r>
            <a:r>
              <a:rPr lang="en-GB" dirty="0" smtClean="0"/>
              <a:t>*=30 </a:t>
            </a:r>
            <a:r>
              <a:rPr lang="en-GB" dirty="0"/>
              <a:t>cm </a:t>
            </a:r>
            <a:endParaRPr lang="en-GB" dirty="0" smtClean="0"/>
          </a:p>
          <a:p>
            <a:pPr marL="742950" lvl="1" indent="-285750">
              <a:buFontTx/>
              <a:buChar char="-"/>
            </a:pPr>
            <a:r>
              <a:rPr lang="en-GB" dirty="0" smtClean="0"/>
              <a:t>Squeeze: </a:t>
            </a:r>
            <a:r>
              <a:rPr lang="el-GR" dirty="0" smtClean="0"/>
              <a:t>β</a:t>
            </a:r>
            <a:r>
              <a:rPr lang="en-GB" dirty="0" smtClean="0"/>
              <a:t>*=10 cm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1052737"/>
            <a:ext cx="84609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Changes to the IR</a:t>
            </a:r>
          </a:p>
          <a:p>
            <a:pPr algn="ctr"/>
            <a:endParaRPr lang="en-GB" sz="11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Installation of new quadrupoles of IT: Free-field regions for the non-colliding proton beam and the electron beam.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/>
          </a:p>
          <a:p>
            <a:endParaRPr lang="en-GB" sz="1100" dirty="0" smtClean="0"/>
          </a:p>
          <a:p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Change </a:t>
            </a:r>
            <a:r>
              <a:rPr lang="en-GB" dirty="0"/>
              <a:t>dipole strength to direct beams to corresponding apertures.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2520280" cy="109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76872"/>
            <a:ext cx="4752528" cy="1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21088"/>
            <a:ext cx="3177902" cy="217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71600" y="3265239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LHeC</a:t>
            </a:r>
            <a:r>
              <a:rPr lang="en-GB" sz="1400" dirty="0" smtClean="0"/>
              <a:t> CDR design S. </a:t>
            </a:r>
            <a:r>
              <a:rPr lang="en-GB" sz="1400" dirty="0" err="1" smtClean="0"/>
              <a:t>Russenschuck</a:t>
            </a:r>
            <a:endParaRPr lang="en-GB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0613-7587-43B3-BA35-A8E6DC4493D7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0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Flexibility of the design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412775"/>
            <a:ext cx="8568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Explore flexibility of the design:</a:t>
            </a:r>
          </a:p>
          <a:p>
            <a:pPr algn="ctr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Increase L*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Advantages</a:t>
            </a:r>
            <a:r>
              <a:rPr lang="en-GB" dirty="0" smtClean="0"/>
              <a:t>: Minimize synchrotron radiation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Disadvantages</a:t>
            </a:r>
            <a:r>
              <a:rPr lang="en-GB" dirty="0" smtClean="0"/>
              <a:t>: Increase chromatic aberrations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Cases: L*=10-20 m and </a:t>
            </a:r>
            <a:r>
              <a:rPr lang="el-GR" dirty="0" smtClean="0">
                <a:solidFill>
                  <a:srgbClr val="B9B9B9"/>
                </a:solidFill>
                <a:latin typeface="Calibri"/>
              </a:rPr>
              <a:t>β</a:t>
            </a:r>
            <a:r>
              <a:rPr lang="en-GB" dirty="0" smtClean="0">
                <a:solidFill>
                  <a:srgbClr val="B9B9B9"/>
                </a:solidFill>
                <a:latin typeface="Calibri"/>
              </a:rPr>
              <a:t>* fixed at 10 cm. </a:t>
            </a:r>
          </a:p>
          <a:p>
            <a:pPr marL="742950" lvl="1" indent="-285750">
              <a:buFontTx/>
              <a:buChar char="-"/>
            </a:pPr>
            <a:endParaRPr lang="en-GB" dirty="0">
              <a:latin typeface="Calibri"/>
            </a:endParaRPr>
          </a:p>
          <a:p>
            <a:pPr lvl="1"/>
            <a:endParaRPr lang="en-GB" dirty="0"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Minimize </a:t>
            </a:r>
            <a:r>
              <a:rPr lang="el-GR" b="1" dirty="0" smtClean="0">
                <a:solidFill>
                  <a:srgbClr val="0000FF"/>
                </a:solidFill>
                <a:latin typeface="Calibri"/>
              </a:rPr>
              <a:t>β</a:t>
            </a:r>
            <a:r>
              <a:rPr lang="en-GB" b="1" dirty="0" smtClean="0">
                <a:solidFill>
                  <a:srgbClr val="0000FF"/>
                </a:solidFill>
              </a:rPr>
              <a:t>*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Advantages</a:t>
            </a:r>
            <a:r>
              <a:rPr lang="en-GB" dirty="0" smtClean="0"/>
              <a:t>: Increase Luminosity (in particular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*=5 cm)</a:t>
            </a:r>
            <a:endParaRPr lang="en-GB" dirty="0" smtClean="0"/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Disadvantages</a:t>
            </a:r>
            <a:r>
              <a:rPr lang="en-GB" dirty="0" smtClean="0"/>
              <a:t>: Increase chromatic aberrations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B9B9B9"/>
                </a:solidFill>
              </a:rPr>
              <a:t>Cases: L*=5-10, 20 cm and L* </a:t>
            </a:r>
            <a:r>
              <a:rPr lang="en-GB" dirty="0">
                <a:solidFill>
                  <a:srgbClr val="B9B9B9"/>
                </a:solidFill>
              </a:rPr>
              <a:t>fixed at 10 </a:t>
            </a:r>
            <a:r>
              <a:rPr lang="en-GB" dirty="0" smtClean="0">
                <a:solidFill>
                  <a:srgbClr val="B9B9B9"/>
                </a:solidFill>
              </a:rPr>
              <a:t>m</a:t>
            </a:r>
            <a:r>
              <a:rPr lang="en-GB" dirty="0">
                <a:solidFill>
                  <a:srgbClr val="B9B9B9"/>
                </a:solidFill>
              </a:rPr>
              <a:t>. </a:t>
            </a:r>
          </a:p>
          <a:p>
            <a:pPr marL="742950" lvl="1" indent="-285750">
              <a:buFontTx/>
              <a:buChar char="-"/>
            </a:pPr>
            <a:endParaRPr lang="en-GB" dirty="0" smtClean="0"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567230"/>
            <a:ext cx="838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Optics works ok, study which cases are feasible in terms of chromaticity, SR and Dynamic Aperture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6ED2F-37B5-439B-8529-64BFC75E0D45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60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2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1753CA"/>
          </a:solidFill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kern="2000" dirty="0" smtClean="0">
                <a:solidFill>
                  <a:schemeClr val="bg1"/>
                </a:solidFill>
                <a:latin typeface="Arial Rounded MT Bold"/>
              </a:rPr>
              <a:t>Flexibility of the design</a:t>
            </a:r>
            <a:endParaRPr lang="en-US" sz="3200" kern="2000" dirty="0">
              <a:solidFill>
                <a:schemeClr val="bg1"/>
              </a:solidFill>
              <a:latin typeface="Arial Rounded MT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412775"/>
            <a:ext cx="8568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Explore flexibility of the design:</a:t>
            </a:r>
          </a:p>
          <a:p>
            <a:pPr algn="ctr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Increase L*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Advantages</a:t>
            </a:r>
            <a:r>
              <a:rPr lang="en-GB" dirty="0" smtClean="0"/>
              <a:t>: Minimize synchrotron radiation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Disadvantages</a:t>
            </a:r>
            <a:r>
              <a:rPr lang="en-GB" dirty="0" smtClean="0"/>
              <a:t>: Increase chromatic aberrations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Cases: L*=10-20 m and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 fixed at 10 cm. </a:t>
            </a:r>
          </a:p>
          <a:p>
            <a:pPr marL="742950" lvl="1" indent="-285750">
              <a:buFontTx/>
              <a:buChar char="-"/>
            </a:pPr>
            <a:endParaRPr lang="en-GB" dirty="0">
              <a:latin typeface="Calibri"/>
            </a:endParaRPr>
          </a:p>
          <a:p>
            <a:pPr lvl="1"/>
            <a:endParaRPr lang="en-GB" dirty="0"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Minimize </a:t>
            </a:r>
            <a:r>
              <a:rPr lang="el-GR" b="1" dirty="0" smtClean="0">
                <a:solidFill>
                  <a:srgbClr val="0000FF"/>
                </a:solidFill>
                <a:latin typeface="Calibri"/>
              </a:rPr>
              <a:t>β</a:t>
            </a:r>
            <a:r>
              <a:rPr lang="en-GB" b="1" dirty="0" smtClean="0">
                <a:solidFill>
                  <a:srgbClr val="0000FF"/>
                </a:solidFill>
              </a:rPr>
              <a:t>*</a:t>
            </a:r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Advantages</a:t>
            </a:r>
            <a:r>
              <a:rPr lang="en-GB" dirty="0" smtClean="0"/>
              <a:t>: Increase Luminosity (in particular </a:t>
            </a:r>
            <a:r>
              <a:rPr lang="el-GR" dirty="0" smtClean="0">
                <a:latin typeface="Calibri"/>
              </a:rPr>
              <a:t>β</a:t>
            </a:r>
            <a:r>
              <a:rPr lang="en-GB" dirty="0" smtClean="0">
                <a:latin typeface="Calibri"/>
              </a:rPr>
              <a:t>*=5 cm)</a:t>
            </a:r>
            <a:endParaRPr lang="en-GB" dirty="0" smtClean="0"/>
          </a:p>
          <a:p>
            <a:pPr marL="742950" lvl="1" indent="-285750">
              <a:buFontTx/>
              <a:buChar char="-"/>
            </a:pPr>
            <a:r>
              <a:rPr lang="en-GB" b="1" dirty="0" smtClean="0"/>
              <a:t>Disadvantages</a:t>
            </a:r>
            <a:r>
              <a:rPr lang="en-GB" dirty="0" smtClean="0"/>
              <a:t>: Increase chromatic aberrations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Cases: L*=5-10, 20 cm and L* </a:t>
            </a:r>
            <a:r>
              <a:rPr lang="en-GB" dirty="0"/>
              <a:t>fixed at 10 </a:t>
            </a:r>
            <a:r>
              <a:rPr lang="en-GB" dirty="0" smtClean="0"/>
              <a:t>m</a:t>
            </a:r>
            <a:r>
              <a:rPr lang="en-GB" dirty="0"/>
              <a:t>. </a:t>
            </a:r>
          </a:p>
          <a:p>
            <a:pPr marL="742950" lvl="1" indent="-285750">
              <a:buFontTx/>
              <a:buChar char="-"/>
            </a:pPr>
            <a:endParaRPr lang="en-GB" dirty="0" smtClean="0"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567230"/>
            <a:ext cx="838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B9B9B9"/>
                </a:solidFill>
              </a:rPr>
              <a:t>Optics works ok, study which cases are feasible in terms of chromaticity, SR and Dynamic Aperture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C5726-DB5A-4D6A-AD25-7DB12B0BB052}" type="datetime1">
              <a:rPr lang="en-GB" smtClean="0"/>
              <a:t>22/05/2018</a:t>
            </a:fld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7AE-66B7-420C-B6A4-11F83F5D4DD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09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2059</Words>
  <Application>Microsoft Office PowerPoint</Application>
  <PresentationFormat>On-screen Show (4:3)</PresentationFormat>
  <Paragraphs>391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Arial Rounded MT Bold</vt:lpstr>
      <vt:lpstr>Calibri</vt:lpstr>
      <vt:lpstr>Office Theme</vt:lpstr>
      <vt:lpstr>LHeC IR design recap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Emilia Cruz Alaniz</cp:lastModifiedBy>
  <cp:revision>34</cp:revision>
  <dcterms:created xsi:type="dcterms:W3CDTF">2018-05-14T09:25:58Z</dcterms:created>
  <dcterms:modified xsi:type="dcterms:W3CDTF">2018-05-22T16:10:32Z</dcterms:modified>
</cp:coreProperties>
</file>