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3"/>
    <p:sldMasterId id="214748367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Rokkitt"/>
      <p:regular r:id="rId21"/>
      <p:bold r:id="rId22"/>
    </p:embeddedFont>
    <p:embeddedFont>
      <p:font typeface="Rokkitt ExtraBold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font" Target="fonts/Rokkitt-bold.fntdata"/><Relationship Id="rId10" Type="http://schemas.openxmlformats.org/officeDocument/2006/relationships/slide" Target="slides/slide5.xml"/><Relationship Id="rId21" Type="http://schemas.openxmlformats.org/officeDocument/2006/relationships/font" Target="fonts/Rokkitt-regular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RokkittExtraBold-bold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Shape 14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Shape 249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Shape 2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Shape 2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Shape 2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Shape 2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Shape 2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rPr>
              <a:t>Robust = many output values are used, with only the ones involving the original or longest lived particles have a very significant impact on the final results of the simulation (the distribution of deposits in different locations / volumes. )  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Double_v energy =  tracks.GetEnergy();</a:t>
            </a:r>
            <a:endParaRPr>
              <a:solidFill>
                <a:schemeClr val="dk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Double_v lambda = Lambda( tracks.Get(Energy));</a:t>
            </a:r>
            <a:endParaRPr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Double_v step= lamda * Uniform(); </a:t>
            </a:r>
            <a:endParaRPr/>
          </a:p>
        </p:txBody>
      </p:sp>
      <p:sp>
        <p:nvSpPr>
          <p:cNvPr id="166" name="Shape 166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Shape 21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Shape 2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690625" y="1010209"/>
            <a:ext cx="7667244" cy="60512"/>
          </a:xfrm>
          <a:prstGeom prst="rect">
            <a:avLst/>
          </a:prstGeom>
          <a:blipFill rotWithShape="1">
            <a:blip r:embed="rId2">
              <a:alphaModFix amt="85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sp>
        <p:nvSpPr>
          <p:cNvPr id="61" name="Shape 61"/>
          <p:cNvSpPr/>
          <p:nvPr/>
        </p:nvSpPr>
        <p:spPr>
          <a:xfrm>
            <a:off x="690625" y="3224772"/>
            <a:ext cx="7667244" cy="60512"/>
          </a:xfrm>
          <a:prstGeom prst="rect">
            <a:avLst/>
          </a:prstGeom>
          <a:blipFill rotWithShape="1">
            <a:blip r:embed="rId2">
              <a:alphaModFix amt="85000"/>
            </a:blip>
            <a:tile algn="ctr" flip="xy" tx="0" sx="92000" ty="-717550" sy="89000"/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sp>
        <p:nvSpPr>
          <p:cNvPr id="62" name="Shape 62"/>
          <p:cNvSpPr/>
          <p:nvPr/>
        </p:nvSpPr>
        <p:spPr>
          <a:xfrm>
            <a:off x="690625" y="1113584"/>
            <a:ext cx="7667244" cy="2057400"/>
          </a:xfrm>
          <a:prstGeom prst="rect">
            <a:avLst/>
          </a:prstGeom>
          <a:blipFill rotWithShape="1">
            <a:blip r:embed="rId2">
              <a:alphaModFix amt="85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grpSp>
        <p:nvGrpSpPr>
          <p:cNvPr id="63" name="Shape 63"/>
          <p:cNvGrpSpPr/>
          <p:nvPr/>
        </p:nvGrpSpPr>
        <p:grpSpPr>
          <a:xfrm>
            <a:off x="7236911" y="3051692"/>
            <a:ext cx="810678" cy="810676"/>
            <a:chOff x="9685338" y="4460675"/>
            <a:chExt cx="1080904" cy="1080902"/>
          </a:xfrm>
        </p:grpSpPr>
        <p:sp>
          <p:nvSpPr>
            <p:cNvPr id="64" name="Shape 64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3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Rockwell"/>
                <a:buNone/>
              </a:pPr>
              <a:r>
                <a:t/>
              </a:r>
              <a:endParaRPr b="1" i="0" sz="1500" u="none" cap="none" strike="noStrike">
                <a:solidFill>
                  <a:srgbClr val="FFFFFF"/>
                </a:solidFill>
                <a:latin typeface="Rokkitt ExtraBold"/>
                <a:ea typeface="Rokkitt ExtraBold"/>
                <a:cs typeface="Rokkitt ExtraBold"/>
                <a:sym typeface="Rokkitt ExtraBold"/>
              </a:endParaRPr>
            </a:p>
          </p:txBody>
        </p:sp>
        <p:sp>
          <p:nvSpPr>
            <p:cNvPr id="65" name="Shape 65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Rockwel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6" name="Shape 66"/>
          <p:cNvSpPr txBox="1"/>
          <p:nvPr>
            <p:ph type="ctrTitle"/>
          </p:nvPr>
        </p:nvSpPr>
        <p:spPr>
          <a:xfrm>
            <a:off x="788670" y="1074167"/>
            <a:ext cx="7475220" cy="2276856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Font typeface="Rokkitt"/>
              <a:buNone/>
              <a:defRPr b="0" i="0" sz="72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7" name="Shape 67"/>
          <p:cNvSpPr txBox="1"/>
          <p:nvPr>
            <p:ph idx="1" type="subTitle"/>
          </p:nvPr>
        </p:nvSpPr>
        <p:spPr>
          <a:xfrm>
            <a:off x="802386" y="3291840"/>
            <a:ext cx="5918454" cy="80238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E3611"/>
              </a:buClr>
              <a:buSzPts val="1400"/>
              <a:buFont typeface="Noto Sans Symbols"/>
              <a:buNone/>
              <a:defRPr b="0" i="0" sz="1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800"/>
              <a:buFont typeface="Noto Sans Symbols"/>
              <a:buNone/>
              <a:defRPr b="0" i="0" sz="21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5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ctr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ts val="1300"/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0" type="dt"/>
          </p:nvPr>
        </p:nvSpPr>
        <p:spPr>
          <a:xfrm>
            <a:off x="5973318" y="4704588"/>
            <a:ext cx="24551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1" type="ftr"/>
          </p:nvPr>
        </p:nvSpPr>
        <p:spPr>
          <a:xfrm>
            <a:off x="816102" y="4704588"/>
            <a:ext cx="474573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2" type="sldNum"/>
          </p:nvPr>
        </p:nvSpPr>
        <p:spPr>
          <a:xfrm>
            <a:off x="7194550" y="3217000"/>
            <a:ext cx="895401" cy="48006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2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2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2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2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2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2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2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2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2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802386" y="363474"/>
            <a:ext cx="7543800" cy="120700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Font typeface="Rokkitt"/>
              <a:buNone/>
              <a:defRPr b="0" i="0" sz="41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802386" y="1591056"/>
            <a:ext cx="7543800" cy="303809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11150" lvl="0" marL="45720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298450" lvl="1" marL="914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292100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29210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29210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29210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29210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29210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0" type="dt"/>
          </p:nvPr>
        </p:nvSpPr>
        <p:spPr>
          <a:xfrm>
            <a:off x="5973318" y="4704588"/>
            <a:ext cx="24551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1" type="ftr"/>
          </p:nvPr>
        </p:nvSpPr>
        <p:spPr>
          <a:xfrm>
            <a:off x="816102" y="4704588"/>
            <a:ext cx="474573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8483346" y="4704588"/>
            <a:ext cx="48006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showMasterSp="0" type="secHead">
  <p:cSld name="SECTION_HEADER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0" y="3688492"/>
            <a:ext cx="9144000" cy="1455007"/>
          </a:xfrm>
          <a:prstGeom prst="rect">
            <a:avLst/>
          </a:prstGeom>
          <a:blipFill rotWithShape="1">
            <a:blip r:embed="rId2">
              <a:alphaModFix amt="85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sp>
        <p:nvSpPr>
          <p:cNvPr id="79" name="Shape 79"/>
          <p:cNvSpPr txBox="1"/>
          <p:nvPr>
            <p:ph type="title"/>
          </p:nvPr>
        </p:nvSpPr>
        <p:spPr>
          <a:xfrm>
            <a:off x="1625346" y="918972"/>
            <a:ext cx="6960870" cy="264033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Font typeface="Rokkitt"/>
              <a:buNone/>
              <a:defRPr b="0" i="0" sz="60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1624331" y="3765042"/>
            <a:ext cx="6789420" cy="8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None/>
              <a:defRPr b="0" i="0" sz="12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900"/>
              <a:buFont typeface="Noto Sans Symbols"/>
              <a:buNone/>
              <a:defRPr b="0" i="0" sz="11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900"/>
              <a:buFont typeface="Noto Sans Symbols"/>
              <a:buNone/>
              <a:defRPr b="0" i="0" sz="11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900"/>
              <a:buFont typeface="Noto Sans Symbols"/>
              <a:buNone/>
              <a:defRPr b="0" i="0" sz="11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900"/>
              <a:buFont typeface="Noto Sans Symbols"/>
              <a:buNone/>
              <a:defRPr b="0" i="0" sz="11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900"/>
              <a:buFont typeface="Noto Sans Symbols"/>
              <a:buNone/>
              <a:defRPr b="0" i="0" sz="11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ts val="900"/>
              <a:buFont typeface="Noto Sans Symbols"/>
              <a:buNone/>
              <a:defRPr b="0" i="0" sz="11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0" type="dt"/>
          </p:nvPr>
        </p:nvSpPr>
        <p:spPr>
          <a:xfrm>
            <a:off x="6445250" y="4704588"/>
            <a:ext cx="1983232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1" type="ftr"/>
          </p:nvPr>
        </p:nvSpPr>
        <p:spPr>
          <a:xfrm>
            <a:off x="1637031" y="4704588"/>
            <a:ext cx="474573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grpSp>
        <p:nvGrpSpPr>
          <p:cNvPr id="83" name="Shape 83"/>
          <p:cNvGrpSpPr/>
          <p:nvPr/>
        </p:nvGrpSpPr>
        <p:grpSpPr>
          <a:xfrm>
            <a:off x="673049" y="1744386"/>
            <a:ext cx="810678" cy="810676"/>
            <a:chOff x="9685338" y="4460675"/>
            <a:chExt cx="1080904" cy="1080902"/>
          </a:xfrm>
        </p:grpSpPr>
        <p:sp>
          <p:nvSpPr>
            <p:cNvPr id="84" name="Shape 84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rotWithShape="1">
              <a:blip r:embed="rId3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Rockwell"/>
                <a:buNone/>
              </a:pPr>
              <a:r>
                <a:t/>
              </a:r>
              <a:endParaRPr b="1" i="0" sz="1500" u="none" cap="none" strike="noStrike">
                <a:solidFill>
                  <a:srgbClr val="FFFFFF"/>
                </a:solidFill>
                <a:latin typeface="Rokkitt ExtraBold"/>
                <a:ea typeface="Rokkitt ExtraBold"/>
                <a:cs typeface="Rokkitt ExtraBold"/>
                <a:sym typeface="Rokkitt ExtraBold"/>
              </a:endParaRPr>
            </a:p>
          </p:txBody>
        </p:sp>
        <p:sp>
          <p:nvSpPr>
            <p:cNvPr id="85" name="Shape 85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Rockwel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6" name="Shape 86"/>
          <p:cNvSpPr txBox="1"/>
          <p:nvPr>
            <p:ph idx="12" type="sldNum"/>
          </p:nvPr>
        </p:nvSpPr>
        <p:spPr>
          <a:xfrm>
            <a:off x="632776" y="1879600"/>
            <a:ext cx="891223" cy="540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2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2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2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2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2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2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2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2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2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x="802386" y="363474"/>
            <a:ext cx="7543800" cy="120700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Font typeface="Rokkitt"/>
              <a:buNone/>
              <a:defRPr b="0" i="0" sz="41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802386" y="1645920"/>
            <a:ext cx="3566160" cy="298323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11150" lvl="0" marL="45720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298450" lvl="1" marL="914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292100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29210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29845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29845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29845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29845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ts val="11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2" type="body"/>
          </p:nvPr>
        </p:nvSpPr>
        <p:spPr>
          <a:xfrm>
            <a:off x="4773168" y="1645920"/>
            <a:ext cx="3566160" cy="298323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11150" lvl="0" marL="45720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298450" lvl="1" marL="914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292100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29210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29845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29845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29845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29845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ts val="11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0" type="dt"/>
          </p:nvPr>
        </p:nvSpPr>
        <p:spPr>
          <a:xfrm>
            <a:off x="5973318" y="4704588"/>
            <a:ext cx="24551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1" type="ftr"/>
          </p:nvPr>
        </p:nvSpPr>
        <p:spPr>
          <a:xfrm>
            <a:off x="816102" y="4704588"/>
            <a:ext cx="474573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2" type="sldNum"/>
          </p:nvPr>
        </p:nvSpPr>
        <p:spPr>
          <a:xfrm>
            <a:off x="8483346" y="4704588"/>
            <a:ext cx="48006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>
  <p:cSld name="Comparison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idx="1" type="body"/>
          </p:nvPr>
        </p:nvSpPr>
        <p:spPr>
          <a:xfrm>
            <a:off x="800100" y="1536192"/>
            <a:ext cx="3566160" cy="48006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-228600" lvl="0" marL="45720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None/>
              <a:defRPr b="1" i="0" sz="1500" u="none" cap="none" strike="noStrike">
                <a:solidFill>
                  <a:srgbClr val="9E361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None/>
              <a:defRPr b="1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None/>
              <a:defRPr b="1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ts val="1000"/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2" type="body"/>
          </p:nvPr>
        </p:nvSpPr>
        <p:spPr>
          <a:xfrm>
            <a:off x="802386" y="2057400"/>
            <a:ext cx="3566160" cy="246888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11150" lvl="0" marL="45720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298450" lvl="1" marL="914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292100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29210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29210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29210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29210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29210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3" type="body"/>
          </p:nvPr>
        </p:nvSpPr>
        <p:spPr>
          <a:xfrm>
            <a:off x="4773168" y="1536192"/>
            <a:ext cx="3566160" cy="48006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-228600" lvl="0" marL="45720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None/>
              <a:defRPr b="1" i="0" sz="1500" u="none" cap="none" strike="noStrike">
                <a:solidFill>
                  <a:srgbClr val="9E361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None/>
              <a:defRPr b="1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None/>
              <a:defRPr b="1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ts val="1000"/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4" type="body"/>
          </p:nvPr>
        </p:nvSpPr>
        <p:spPr>
          <a:xfrm>
            <a:off x="4773168" y="2057400"/>
            <a:ext cx="3566160" cy="246888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11150" lvl="0" marL="45720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298450" lvl="1" marL="914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292100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29210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29210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29210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29210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29210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0" type="dt"/>
          </p:nvPr>
        </p:nvSpPr>
        <p:spPr>
          <a:xfrm>
            <a:off x="5973318" y="4704588"/>
            <a:ext cx="24551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1" type="ftr"/>
          </p:nvPr>
        </p:nvSpPr>
        <p:spPr>
          <a:xfrm>
            <a:off x="816102" y="4704588"/>
            <a:ext cx="474573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2" type="sldNum"/>
          </p:nvPr>
        </p:nvSpPr>
        <p:spPr>
          <a:xfrm>
            <a:off x="8483346" y="4704588"/>
            <a:ext cx="48006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2" name="Shape 102"/>
          <p:cNvSpPr txBox="1"/>
          <p:nvPr>
            <p:ph type="title"/>
          </p:nvPr>
        </p:nvSpPr>
        <p:spPr>
          <a:xfrm>
            <a:off x="802386" y="363474"/>
            <a:ext cx="7543800" cy="120700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Font typeface="Rokkitt"/>
              <a:buNone/>
              <a:defRPr b="0" i="0" sz="41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>
  <p:cSld name="Title 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idx="10" type="dt"/>
          </p:nvPr>
        </p:nvSpPr>
        <p:spPr>
          <a:xfrm>
            <a:off x="5973318" y="4704588"/>
            <a:ext cx="24551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105" name="Shape 105"/>
          <p:cNvSpPr txBox="1"/>
          <p:nvPr>
            <p:ph idx="11" type="ftr"/>
          </p:nvPr>
        </p:nvSpPr>
        <p:spPr>
          <a:xfrm>
            <a:off x="816102" y="4704588"/>
            <a:ext cx="474573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106" name="Shape 106"/>
          <p:cNvSpPr txBox="1"/>
          <p:nvPr>
            <p:ph idx="12" type="sldNum"/>
          </p:nvPr>
        </p:nvSpPr>
        <p:spPr>
          <a:xfrm>
            <a:off x="8483346" y="4704588"/>
            <a:ext cx="48006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7" name="Shape 107"/>
          <p:cNvSpPr txBox="1"/>
          <p:nvPr>
            <p:ph type="title"/>
          </p:nvPr>
        </p:nvSpPr>
        <p:spPr>
          <a:xfrm>
            <a:off x="802386" y="363474"/>
            <a:ext cx="7543800" cy="120700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Font typeface="Rokkitt"/>
              <a:buNone/>
              <a:defRPr b="0" i="0" sz="41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idx="10" type="dt"/>
          </p:nvPr>
        </p:nvSpPr>
        <p:spPr>
          <a:xfrm>
            <a:off x="5973318" y="4704588"/>
            <a:ext cx="24551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11" type="ftr"/>
          </p:nvPr>
        </p:nvSpPr>
        <p:spPr>
          <a:xfrm>
            <a:off x="816102" y="4704588"/>
            <a:ext cx="474573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2" type="sldNum"/>
          </p:nvPr>
        </p:nvSpPr>
        <p:spPr>
          <a:xfrm>
            <a:off x="8483346" y="4704588"/>
            <a:ext cx="48006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showMasterSp="0" type="objTx">
  <p:cSld name="OBJECT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/>
        </p:nvSpPr>
        <p:spPr>
          <a:xfrm>
            <a:off x="6227805" y="0"/>
            <a:ext cx="2916194" cy="5143499"/>
          </a:xfrm>
          <a:prstGeom prst="rect">
            <a:avLst/>
          </a:prstGeom>
          <a:blipFill rotWithShape="1">
            <a:blip r:embed="rId2">
              <a:alphaModFix amt="60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sp>
        <p:nvSpPr>
          <p:cNvPr id="114" name="Shape 114"/>
          <p:cNvSpPr txBox="1"/>
          <p:nvPr>
            <p:ph type="title"/>
          </p:nvPr>
        </p:nvSpPr>
        <p:spPr>
          <a:xfrm>
            <a:off x="6412230" y="514350"/>
            <a:ext cx="2400300" cy="130302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kkitt"/>
              <a:buNone/>
              <a:defRPr b="1" i="0" sz="24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28650" y="514350"/>
            <a:ext cx="5033772" cy="3765042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11150" lvl="0" marL="45720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298450" lvl="1" marL="914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292100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29210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31115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31115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31115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31115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ts val="1300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116" name="Shape 116"/>
          <p:cNvSpPr txBox="1"/>
          <p:nvPr>
            <p:ph idx="2" type="body"/>
          </p:nvPr>
        </p:nvSpPr>
        <p:spPr>
          <a:xfrm>
            <a:off x="6412230" y="1817370"/>
            <a:ext cx="2400300" cy="246888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9E3611"/>
              </a:buClr>
              <a:buSzPts val="900"/>
              <a:buFont typeface="Noto Sans Symbols"/>
              <a:buNone/>
              <a:defRPr b="0" i="0" sz="1100" u="none" cap="none" strike="noStrike">
                <a:solidFill>
                  <a:srgbClr val="9E361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8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6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600"/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600"/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600"/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600"/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600"/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ts val="600"/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10" type="dt"/>
          </p:nvPr>
        </p:nvSpPr>
        <p:spPr>
          <a:xfrm>
            <a:off x="5973318" y="4704588"/>
            <a:ext cx="24551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11" type="ftr"/>
          </p:nvPr>
        </p:nvSpPr>
        <p:spPr>
          <a:xfrm>
            <a:off x="816102" y="4704588"/>
            <a:ext cx="474573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grpSp>
        <p:nvGrpSpPr>
          <p:cNvPr id="119" name="Shape 119"/>
          <p:cNvGrpSpPr/>
          <p:nvPr/>
        </p:nvGrpSpPr>
        <p:grpSpPr>
          <a:xfrm>
            <a:off x="8551294" y="4672261"/>
            <a:ext cx="342900" cy="342900"/>
            <a:chOff x="11361456" y="6195813"/>
            <a:chExt cx="548640" cy="548640"/>
          </a:xfrm>
        </p:grpSpPr>
        <p:sp>
          <p:nvSpPr>
            <p:cNvPr id="120" name="Shape 120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rotWithShape="1">
              <a:blip r:embed="rId3">
                <a:alphaModFix/>
              </a:blip>
              <a:tile algn="tl" flip="none" tx="50800" sx="85000" ty="0" sy="85000"/>
            </a:blip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Rockwell"/>
                <a:buNone/>
              </a:pPr>
              <a:r>
                <a:t/>
              </a:r>
              <a:endParaRPr b="1" i="0" sz="1500" u="none" cap="none" strike="noStrike">
                <a:solidFill>
                  <a:srgbClr val="FFFFFF"/>
                </a:solidFill>
                <a:latin typeface="Rokkitt ExtraBold"/>
                <a:ea typeface="Rokkitt ExtraBold"/>
                <a:cs typeface="Rokkitt ExtraBold"/>
                <a:sym typeface="Rokkitt ExtraBold"/>
              </a:endParaRPr>
            </a:p>
          </p:txBody>
        </p:sp>
        <p:sp>
          <p:nvSpPr>
            <p:cNvPr id="121" name="Shape 121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Rockwel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2" name="Shape 122"/>
          <p:cNvSpPr txBox="1"/>
          <p:nvPr>
            <p:ph idx="12" type="sldNum"/>
          </p:nvPr>
        </p:nvSpPr>
        <p:spPr>
          <a:xfrm>
            <a:off x="8483346" y="4704588"/>
            <a:ext cx="48006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showMasterSp="0" type="picTx">
  <p:cSld name="PICTURE_WITH_CAPTION_TEXT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/>
        </p:nvSpPr>
        <p:spPr>
          <a:xfrm>
            <a:off x="6227805" y="0"/>
            <a:ext cx="2916194" cy="5143499"/>
          </a:xfrm>
          <a:prstGeom prst="rect">
            <a:avLst/>
          </a:prstGeom>
          <a:blipFill rotWithShape="1">
            <a:blip r:embed="rId2">
              <a:alphaModFix amt="60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  <p:sp>
        <p:nvSpPr>
          <p:cNvPr id="125" name="Shape 125"/>
          <p:cNvSpPr txBox="1"/>
          <p:nvPr>
            <p:ph type="title"/>
          </p:nvPr>
        </p:nvSpPr>
        <p:spPr>
          <a:xfrm>
            <a:off x="6412230" y="514350"/>
            <a:ext cx="2400300" cy="130302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okkitt"/>
              <a:buNone/>
              <a:defRPr b="1" i="0" sz="24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6" name="Shape 126"/>
          <p:cNvSpPr/>
          <p:nvPr>
            <p:ph idx="2" type="pic"/>
          </p:nvPr>
        </p:nvSpPr>
        <p:spPr>
          <a:xfrm>
            <a:off x="0" y="0"/>
            <a:ext cx="6227805" cy="5143500"/>
          </a:xfrm>
          <a:prstGeom prst="rect">
            <a:avLst/>
          </a:prstGeom>
          <a:solidFill>
            <a:srgbClr val="E1DFDF"/>
          </a:solidFill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E3611"/>
              </a:buClr>
              <a:buSzPts val="20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800"/>
              <a:buFont typeface="Noto Sans Symbols"/>
              <a:buNone/>
              <a:defRPr b="0" i="0" sz="21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5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ts val="1300"/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412230" y="1817370"/>
            <a:ext cx="2400300" cy="246888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9E3611"/>
              </a:buClr>
              <a:buSzPts val="900"/>
              <a:buFont typeface="Noto Sans Symbols"/>
              <a:buNone/>
              <a:defRPr b="0" i="0" sz="1100" u="none" cap="none" strike="noStrike">
                <a:solidFill>
                  <a:srgbClr val="9E361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8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600"/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600"/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600"/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600"/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600"/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600"/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ts val="600"/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128" name="Shape 128"/>
          <p:cNvSpPr txBox="1"/>
          <p:nvPr>
            <p:ph idx="10" type="dt"/>
          </p:nvPr>
        </p:nvSpPr>
        <p:spPr>
          <a:xfrm>
            <a:off x="5973318" y="4704588"/>
            <a:ext cx="24551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grpSp>
        <p:nvGrpSpPr>
          <p:cNvPr id="129" name="Shape 129"/>
          <p:cNvGrpSpPr/>
          <p:nvPr/>
        </p:nvGrpSpPr>
        <p:grpSpPr>
          <a:xfrm>
            <a:off x="8551294" y="4672261"/>
            <a:ext cx="342900" cy="342900"/>
            <a:chOff x="11361456" y="6195813"/>
            <a:chExt cx="548640" cy="548640"/>
          </a:xfrm>
        </p:grpSpPr>
        <p:sp>
          <p:nvSpPr>
            <p:cNvPr id="130" name="Shape 130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rotWithShape="1">
              <a:blip r:embed="rId3">
                <a:alphaModFix/>
              </a:blip>
              <a:tile algn="tl" flip="none" tx="50800" sx="85000" ty="0" sy="85000"/>
            </a:blip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Rockwell"/>
                <a:buNone/>
              </a:pPr>
              <a:r>
                <a:t/>
              </a:r>
              <a:endParaRPr b="1" i="0" sz="1500" u="none" cap="none" strike="noStrike">
                <a:solidFill>
                  <a:srgbClr val="FFFFFF"/>
                </a:solidFill>
                <a:latin typeface="Rokkitt ExtraBold"/>
                <a:ea typeface="Rokkitt ExtraBold"/>
                <a:cs typeface="Rokkitt ExtraBold"/>
                <a:sym typeface="Rokkitt ExtraBold"/>
              </a:endParaRPr>
            </a:p>
          </p:txBody>
        </p:sp>
        <p:sp>
          <p:nvSpPr>
            <p:cNvPr id="131" name="Shape 131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Rockwel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2" name="Shape 132"/>
          <p:cNvSpPr txBox="1"/>
          <p:nvPr>
            <p:ph idx="12" type="sldNum"/>
          </p:nvPr>
        </p:nvSpPr>
        <p:spPr>
          <a:xfrm>
            <a:off x="8483346" y="4704588"/>
            <a:ext cx="48006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802386" y="363474"/>
            <a:ext cx="7543800" cy="120700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Font typeface="Rokkitt"/>
              <a:buNone/>
              <a:defRPr b="0" i="0" sz="41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 rot="5400000">
            <a:off x="3055239" y="-661797"/>
            <a:ext cx="3038094" cy="75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11150" lvl="0" marL="45720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298450" lvl="1" marL="914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292100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29210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29210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29210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29210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29210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136" name="Shape 136"/>
          <p:cNvSpPr txBox="1"/>
          <p:nvPr>
            <p:ph idx="10" type="dt"/>
          </p:nvPr>
        </p:nvSpPr>
        <p:spPr>
          <a:xfrm>
            <a:off x="5973318" y="4704588"/>
            <a:ext cx="24551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137" name="Shape 137"/>
          <p:cNvSpPr txBox="1"/>
          <p:nvPr>
            <p:ph idx="11" type="ftr"/>
          </p:nvPr>
        </p:nvSpPr>
        <p:spPr>
          <a:xfrm>
            <a:off x="816102" y="4704588"/>
            <a:ext cx="474573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138" name="Shape 138"/>
          <p:cNvSpPr txBox="1"/>
          <p:nvPr>
            <p:ph idx="12" type="sldNum"/>
          </p:nvPr>
        </p:nvSpPr>
        <p:spPr>
          <a:xfrm>
            <a:off x="8483346" y="4704588"/>
            <a:ext cx="48006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 rot="5400000">
            <a:off x="5386387" y="1557338"/>
            <a:ext cx="4229100" cy="19145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Font typeface="Rokkitt"/>
              <a:buNone/>
              <a:defRPr b="0" i="0" sz="41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 rot="5400000">
            <a:off x="1500187" y="-300037"/>
            <a:ext cx="4229100" cy="562927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11150" lvl="0" marL="45720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298450" lvl="1" marL="914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292100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29210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29210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29210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29210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29210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142" name="Shape 142"/>
          <p:cNvSpPr txBox="1"/>
          <p:nvPr>
            <p:ph idx="10" type="dt"/>
          </p:nvPr>
        </p:nvSpPr>
        <p:spPr>
          <a:xfrm>
            <a:off x="5973318" y="4704588"/>
            <a:ext cx="24551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143" name="Shape 143"/>
          <p:cNvSpPr txBox="1"/>
          <p:nvPr>
            <p:ph idx="11" type="ftr"/>
          </p:nvPr>
        </p:nvSpPr>
        <p:spPr>
          <a:xfrm>
            <a:off x="816102" y="4704588"/>
            <a:ext cx="474573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144" name="Shape 144"/>
          <p:cNvSpPr txBox="1"/>
          <p:nvPr>
            <p:ph idx="12" type="sldNum"/>
          </p:nvPr>
        </p:nvSpPr>
        <p:spPr>
          <a:xfrm>
            <a:off x="8483346" y="4704588"/>
            <a:ext cx="48006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802386" y="363474"/>
            <a:ext cx="7543800" cy="120700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Font typeface="Rokkitt"/>
              <a:buNone/>
              <a:defRPr b="0" i="0" sz="41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802386" y="1591056"/>
            <a:ext cx="7543800" cy="303809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11150" lvl="0" marL="45720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298450" lvl="1" marL="914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292100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29210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29210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29210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29210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29210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ts val="10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0" type="dt"/>
          </p:nvPr>
        </p:nvSpPr>
        <p:spPr>
          <a:xfrm>
            <a:off x="5973318" y="4704588"/>
            <a:ext cx="24551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816102" y="4704588"/>
            <a:ext cx="474573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grpSp>
        <p:nvGrpSpPr>
          <p:cNvPr id="55" name="Shape 55"/>
          <p:cNvGrpSpPr/>
          <p:nvPr/>
        </p:nvGrpSpPr>
        <p:grpSpPr>
          <a:xfrm>
            <a:off x="8551294" y="4672261"/>
            <a:ext cx="342900" cy="342900"/>
            <a:chOff x="11361456" y="6195813"/>
            <a:chExt cx="548640" cy="548640"/>
          </a:xfrm>
        </p:grpSpPr>
        <p:sp>
          <p:nvSpPr>
            <p:cNvPr id="56" name="Shape 56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rotWithShape="1">
              <a:blip r:embed="rId1">
                <a:alphaModFix/>
              </a:blip>
              <a:tile algn="tl" flip="none" tx="50800" sx="85000" ty="0" sy="85000"/>
            </a:blip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Rockwell"/>
                <a:buNone/>
              </a:pPr>
              <a:r>
                <a:t/>
              </a:r>
              <a:endParaRPr b="1" i="0" sz="1500" u="none" cap="none" strike="noStrike">
                <a:solidFill>
                  <a:srgbClr val="FFFFFF"/>
                </a:solidFill>
                <a:latin typeface="Rokkitt ExtraBold"/>
                <a:ea typeface="Rokkitt ExtraBold"/>
                <a:cs typeface="Rokkitt ExtraBold"/>
                <a:sym typeface="Rokkitt ExtraBold"/>
              </a:endParaRPr>
            </a:p>
          </p:txBody>
        </p:sp>
        <p:sp>
          <p:nvSpPr>
            <p:cNvPr id="57" name="Shape 57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Rockwel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8" name="Shape 58"/>
          <p:cNvSpPr txBox="1"/>
          <p:nvPr>
            <p:ph idx="12" type="sldNum"/>
          </p:nvPr>
        </p:nvSpPr>
        <p:spPr>
          <a:xfrm>
            <a:off x="8483346" y="4704588"/>
            <a:ext cx="48006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indico.cern.ch/event/570876/contributions/2352598/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ctrTitle"/>
          </p:nvPr>
        </p:nvSpPr>
        <p:spPr>
          <a:xfrm>
            <a:off x="788670" y="1074167"/>
            <a:ext cx="7475220" cy="22768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Font typeface="Rokkitt"/>
              <a:buNone/>
            </a:pPr>
            <a:r>
              <a:rPr lang="en-GB"/>
              <a:t>MIXMAX &amp; other RNGs for GeantV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Font typeface="Rokkitt"/>
              <a:buNone/>
            </a:pPr>
            <a:r>
              <a:t/>
            </a:r>
            <a:endParaRPr sz="1100"/>
          </a:p>
        </p:txBody>
      </p:sp>
      <p:sp>
        <p:nvSpPr>
          <p:cNvPr id="150" name="Shape 150"/>
          <p:cNvSpPr txBox="1"/>
          <p:nvPr>
            <p:ph idx="1" type="subTitle"/>
          </p:nvPr>
        </p:nvSpPr>
        <p:spPr>
          <a:xfrm>
            <a:off x="802386" y="3291840"/>
            <a:ext cx="5918454" cy="8023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1400"/>
              <a:buFont typeface="Noto Sans Symbols"/>
              <a:buNone/>
            </a:pPr>
            <a:r>
              <a:rPr b="0" i="0" lang="en-GB" sz="1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rPr>
              <a:t>J. Apostolakis (CERN)</a:t>
            </a:r>
            <a:r>
              <a:rPr lang="en-GB"/>
              <a:t> &amp; </a:t>
            </a:r>
            <a:r>
              <a:rPr b="0" i="0" lang="en-GB" sz="1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rPr>
              <a:t>S.Y. Jun (Fermilab</a:t>
            </a:r>
            <a:r>
              <a:rPr lang="en-GB"/>
              <a:t>)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E3611"/>
              </a:buClr>
              <a:buSzPts val="1400"/>
              <a:buFont typeface="Noto Sans Symbols"/>
              <a:buNone/>
            </a:pPr>
            <a:r>
              <a:rPr lang="en-GB"/>
              <a:t>3 July 2018</a:t>
            </a:r>
            <a:endParaRPr/>
          </a:p>
        </p:txBody>
      </p:sp>
      <p:sp>
        <p:nvSpPr>
          <p:cNvPr id="151" name="Shape 151"/>
          <p:cNvSpPr txBox="1"/>
          <p:nvPr/>
        </p:nvSpPr>
        <p:spPr>
          <a:xfrm>
            <a:off x="904775" y="4437250"/>
            <a:ext cx="77001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/>
              <a:t>Conference and Workshop of the MIXMAX Consortium, NCSR Demokritos, 3-4 July 2018</a:t>
            </a:r>
            <a:br>
              <a:rPr i="1" lang="en-GB"/>
            </a:br>
            <a:r>
              <a:rPr i="1" lang="en-GB"/>
              <a:t>https://indico.cern.ch/event/731433/</a:t>
            </a:r>
            <a:endParaRPr i="1"/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/>
          <p:nvPr>
            <p:ph type="title"/>
          </p:nvPr>
        </p:nvSpPr>
        <p:spPr>
          <a:xfrm>
            <a:off x="802386" y="363474"/>
            <a:ext cx="7543800" cy="120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Font typeface="Rokkitt"/>
              <a:buNone/>
            </a:pPr>
            <a:r>
              <a:rPr lang="en-GB"/>
              <a:t>VecRNG Proxy Design/Interface</a:t>
            </a:r>
            <a:endParaRPr sz="1100"/>
          </a:p>
        </p:txBody>
      </p:sp>
      <p:sp>
        <p:nvSpPr>
          <p:cNvPr id="252" name="Shape 252"/>
          <p:cNvSpPr txBox="1"/>
          <p:nvPr>
            <p:ph idx="1" type="body"/>
          </p:nvPr>
        </p:nvSpPr>
        <p:spPr>
          <a:xfrm>
            <a:off x="802375" y="1591050"/>
            <a:ext cx="7475400" cy="30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65100" lvl="0" marL="1397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600"/>
              <a:buFont typeface="Noto Sans Symbols"/>
              <a:buChar char="▪"/>
            </a:pPr>
            <a:r>
              <a:rPr lang="en-GB" sz="1600"/>
              <a:t>New approach:</a:t>
            </a:r>
            <a:r>
              <a:rPr b="0" i="0" lang="en-GB" sz="16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rPr>
              <a:t> </a:t>
            </a:r>
            <a:r>
              <a:rPr lang="en-GB" sz="1600"/>
              <a:t>create a ‘proxy’ object that appears like a vector-RNG object</a:t>
            </a:r>
            <a:endParaRPr sz="1600"/>
          </a:p>
          <a:p>
            <a:pPr indent="-152400" lvl="1" marL="3429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400"/>
              <a:buFont typeface="Noto Sans Symbols"/>
              <a:buChar char="▪"/>
            </a:pPr>
            <a:r>
              <a:rPr lang="en-GB"/>
              <a:t>The proxy will provide all the methods of VecRNG object</a:t>
            </a:r>
            <a:endParaRPr sz="1400"/>
          </a:p>
          <a:p>
            <a:pPr indent="-152400" lvl="0" marL="1397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400"/>
              <a:buFont typeface="Noto Sans Symbols"/>
              <a:buChar char="▪"/>
            </a:pPr>
            <a:r>
              <a:rPr lang="en-GB" sz="1600"/>
              <a:t>Constructor</a:t>
            </a:r>
            <a:r>
              <a:rPr lang="en-GB" sz="1400"/>
              <a:t> </a:t>
            </a:r>
            <a:r>
              <a:rPr b="1" lang="en-GB" sz="1200"/>
              <a:t>VecRNGproxy( prngState* trackPrng[VecLen], numVariatesExpected )</a:t>
            </a:r>
            <a:r>
              <a:rPr lang="en-GB" sz="1200"/>
              <a:t> </a:t>
            </a:r>
            <a:r>
              <a:rPr lang="en-GB" sz="1400"/>
              <a:t>takes</a:t>
            </a:r>
            <a:endParaRPr sz="1400"/>
          </a:p>
          <a:p>
            <a:pPr indent="-152400" lvl="1" marL="3429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400"/>
              <a:buFont typeface="Noto Sans Symbols"/>
              <a:buChar char="▪"/>
            </a:pPr>
            <a:r>
              <a:rPr lang="en-GB"/>
              <a:t>a</a:t>
            </a:r>
            <a:r>
              <a:rPr lang="en-GB" sz="1400"/>
              <a:t> set of RNG states </a:t>
            </a:r>
            <a:r>
              <a:rPr lang="en-GB"/>
              <a:t>(corresponding to the tracks in the lanes)</a:t>
            </a:r>
            <a:endParaRPr sz="1400"/>
          </a:p>
          <a:p>
            <a:pPr indent="-152400" lvl="1" marL="3429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400"/>
              <a:buFont typeface="Noto Sans Symbols"/>
              <a:buChar char="▪"/>
            </a:pPr>
            <a:r>
              <a:rPr lang="en-GB" sz="1400"/>
              <a:t>the expected number of outputs (variates)</a:t>
            </a:r>
            <a:endParaRPr/>
          </a:p>
          <a:p>
            <a:pPr indent="-146050" lvl="0" marL="1397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</a:pPr>
            <a:r>
              <a:rPr lang="en-GB"/>
              <a:t>Destructor ensures that per-track RNG objects are correctly updated</a:t>
            </a:r>
            <a:endParaRPr/>
          </a:p>
          <a:p>
            <a:pPr indent="-146050" lvl="0" marL="1397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</a:pPr>
            <a:r>
              <a:rPr lang="en-GB"/>
              <a:t>Its implementation will hide the complexity of the previous page code into the proxy RNG class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/>
          <p:nvPr>
            <p:ph type="title"/>
          </p:nvPr>
        </p:nvSpPr>
        <p:spPr>
          <a:xfrm>
            <a:off x="802386" y="363474"/>
            <a:ext cx="7543800" cy="1206900"/>
          </a:xfrm>
          <a:prstGeom prst="rect">
            <a:avLst/>
          </a:prstGeom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Newest results / ongoing</a:t>
            </a:r>
            <a:endParaRPr/>
          </a:p>
        </p:txBody>
      </p:sp>
      <p:sp>
        <p:nvSpPr>
          <p:cNvPr id="258" name="Shape 258"/>
          <p:cNvSpPr txBox="1"/>
          <p:nvPr>
            <p:ph idx="1" type="body"/>
          </p:nvPr>
        </p:nvSpPr>
        <p:spPr>
          <a:xfrm>
            <a:off x="802386" y="1591056"/>
            <a:ext cx="7543800" cy="30381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First Proxy implementation ‘JoiningProxyMRG32k3a” c</a:t>
            </a:r>
            <a:r>
              <a:rPr lang="en-GB"/>
              <a:t>opying state of MRG32k3a </a:t>
            </a:r>
            <a:endParaRPr/>
          </a:p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lang="en-GB"/>
              <a:t>Initial benchmarks:</a:t>
            </a:r>
            <a:endParaRPr/>
          </a:p>
          <a:p>
            <a:pPr indent="-311150" lvl="0" marL="457200">
              <a:spcBef>
                <a:spcPts val="90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overhead of copying requires about 10 output values per stream to compensate cost of copying state (in and out) of proxy</a:t>
            </a:r>
            <a:endParaRPr/>
          </a:p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lang="en-GB"/>
              <a:t>Investigating vectorisation of ‘partial sum’ operation</a:t>
            </a:r>
            <a:endParaRPr/>
          </a:p>
          <a:p>
            <a:pPr indent="-311150" lvl="0" marL="457200">
              <a:spcBef>
                <a:spcPts val="90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Key operation for MIXMAX generator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/>
          <p:nvPr>
            <p:ph type="title"/>
          </p:nvPr>
        </p:nvSpPr>
        <p:spPr>
          <a:xfrm>
            <a:off x="802386" y="363474"/>
            <a:ext cx="7543800" cy="1206900"/>
          </a:xfrm>
          <a:prstGeom prst="rect">
            <a:avLst/>
          </a:prstGeom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Summary / next steps</a:t>
            </a:r>
            <a:endParaRPr/>
          </a:p>
        </p:txBody>
      </p:sp>
      <p:sp>
        <p:nvSpPr>
          <p:cNvPr id="264" name="Shape 264"/>
          <p:cNvSpPr txBox="1"/>
          <p:nvPr>
            <p:ph idx="1" type="body"/>
          </p:nvPr>
        </p:nvSpPr>
        <p:spPr>
          <a:xfrm>
            <a:off x="802386" y="1591056"/>
            <a:ext cx="7543800" cy="30381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lang="en-GB"/>
              <a:t>Design of vector RNG interface</a:t>
            </a:r>
            <a:endParaRPr/>
          </a:p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lang="en-GB"/>
              <a:t>First t of vector RNGs using MRG32k3a and Random123</a:t>
            </a:r>
            <a:endParaRPr/>
          </a:p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lang="en-GB"/>
              <a:t>Per-track state of generator will be used for reproducible simulation.</a:t>
            </a:r>
            <a:endParaRPr/>
          </a:p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lang="en-GB"/>
              <a:t>F</a:t>
            </a:r>
            <a:r>
              <a:rPr lang="en-GB"/>
              <a:t>irst implementation to adapt VecRNG generators </a:t>
            </a:r>
            <a:endParaRPr/>
          </a:p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lang="en-GB"/>
              <a:t>Next steps:</a:t>
            </a:r>
            <a:endParaRPr/>
          </a:p>
          <a:p>
            <a:pPr indent="-311150" lvl="0" marL="457200" rtl="0">
              <a:spcBef>
                <a:spcPts val="90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Full performance evaluation, used with vectorised EM physics models.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Vector extension to MIXMAX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Investigation of ‘pinning’ events to threads - can be fully repeatable with simple RNG state (1 vector + 1 scalar) and thus reproducible without per-track state.</a:t>
            </a:r>
            <a:endParaRPr/>
          </a:p>
          <a:p>
            <a:pPr indent="0" lvl="0" marL="0" rtl="0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Shape 2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4150" y="893575"/>
            <a:ext cx="6849944" cy="48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Shape 270"/>
          <p:cNvSpPr txBox="1"/>
          <p:nvPr/>
        </p:nvSpPr>
        <p:spPr>
          <a:xfrm>
            <a:off x="920975" y="507475"/>
            <a:ext cx="5413200" cy="6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References</a:t>
            </a:r>
            <a:endParaRPr/>
          </a:p>
        </p:txBody>
      </p:sp>
      <p:sp>
        <p:nvSpPr>
          <p:cNvPr id="271" name="Shape 271"/>
          <p:cNvSpPr txBox="1"/>
          <p:nvPr/>
        </p:nvSpPr>
        <p:spPr>
          <a:xfrm>
            <a:off x="526275" y="958575"/>
            <a:ext cx="394800" cy="39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1.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2.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3.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4. 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5.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Shape 2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1900" y="806900"/>
            <a:ext cx="6849944" cy="48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Shape 277"/>
          <p:cNvSpPr txBox="1"/>
          <p:nvPr/>
        </p:nvSpPr>
        <p:spPr>
          <a:xfrm>
            <a:off x="714225" y="883400"/>
            <a:ext cx="394800" cy="39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6.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7.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8.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 txBox="1"/>
          <p:nvPr>
            <p:ph type="title"/>
          </p:nvPr>
        </p:nvSpPr>
        <p:spPr>
          <a:xfrm>
            <a:off x="802386" y="363474"/>
            <a:ext cx="7543800" cy="1206900"/>
          </a:xfrm>
          <a:prstGeom prst="rect">
            <a:avLst/>
          </a:prstGeom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Reproducibility &amp; use of RNG</a:t>
            </a:r>
            <a:endParaRPr/>
          </a:p>
        </p:txBody>
      </p:sp>
      <p:sp>
        <p:nvSpPr>
          <p:cNvPr id="283" name="Shape 283"/>
          <p:cNvSpPr txBox="1"/>
          <p:nvPr>
            <p:ph idx="1" type="body"/>
          </p:nvPr>
        </p:nvSpPr>
        <p:spPr>
          <a:xfrm>
            <a:off x="802375" y="1591050"/>
            <a:ext cx="7543800" cy="30582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lang="en-GB"/>
              <a:t>To ensure reproducibility	</a:t>
            </a:r>
            <a:r>
              <a:rPr lang="en-GB"/>
              <a:t>the number of PRNG output values (variates) consumed in a method must be constant.</a:t>
            </a:r>
            <a:endParaRPr/>
          </a:p>
          <a:p>
            <a:pPr indent="-311150" lvl="0" marL="457200" rtl="0">
              <a:spcBef>
                <a:spcPts val="90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It must NOT depend on whether scalar or vector call is made, 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It must NOT depend on what happens to tracks in other vector lanes.</a:t>
            </a:r>
            <a:endParaRPr/>
          </a:p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lang="en-GB"/>
              <a:t>All a</a:t>
            </a:r>
            <a:r>
              <a:rPr lang="en-GB"/>
              <a:t>lgorithms that consume PRNG variates </a:t>
            </a:r>
            <a:r>
              <a:rPr b="1" lang="en-GB"/>
              <a:t>must</a:t>
            </a:r>
            <a:r>
              <a:rPr lang="en-GB"/>
              <a:t> ensure that the </a:t>
            </a:r>
            <a:r>
              <a:rPr b="1" lang="en-GB"/>
              <a:t>number</a:t>
            </a:r>
            <a:r>
              <a:rPr lang="en-GB"/>
              <a:t> of variates consumed depends only on the values of the track itself and the PRNG output values.</a:t>
            </a:r>
            <a:endParaRPr/>
          </a:p>
          <a:p>
            <a:pPr indent="0" lvl="0" marL="0" rtl="0">
              <a:spcBef>
                <a:spcPts val="900"/>
              </a:spcBef>
              <a:spcAft>
                <a:spcPts val="0"/>
              </a:spcAft>
              <a:buNone/>
            </a:pPr>
            <a:r>
              <a:rPr lang="en-GB"/>
              <a:t>So if there are variations in ‘consumption’, it seems that one of two strategies must be used: </a:t>
            </a:r>
            <a:endParaRPr/>
          </a:p>
          <a:p>
            <a:pPr indent="-311150" lvl="0" marL="457200" rtl="0">
              <a:spcBef>
                <a:spcPts val="90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To consume exactly as many as necessary for every track.</a:t>
            </a:r>
            <a:endParaRPr/>
          </a:p>
          <a:p>
            <a: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To “normalize” the number of PRNG variates to be the equal to a fixed maximum (potentially wasteful.)</a:t>
            </a:r>
            <a:endParaRPr/>
          </a:p>
          <a:p>
            <a:pPr indent="0" lvl="0" mar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x="802386" y="363474"/>
            <a:ext cx="7543800" cy="1206900"/>
          </a:xfrm>
          <a:prstGeom prst="rect">
            <a:avLst/>
          </a:prstGeom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HEP experiment simulation</a:t>
            </a:r>
            <a:endParaRPr/>
          </a:p>
        </p:txBody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802386" y="1591056"/>
            <a:ext cx="7543800" cy="30381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-311150" lvl="0" marL="457200" rtl="0">
              <a:spcBef>
                <a:spcPts val="90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Use </a:t>
            </a:r>
            <a:r>
              <a:rPr b="1" lang="en-GB"/>
              <a:t>Radiation Transport</a:t>
            </a:r>
            <a:r>
              <a:rPr lang="en-GB"/>
              <a:t> simulation (“Detector Simulation”) for 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design, 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calibration and 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analysis of experiments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Simulation of LHC experiments are large user of computing resources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~ 50% of total experiment CPU time (which use 100,000 CPU cores .)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b="1" lang="en-GB"/>
              <a:t>Geant4</a:t>
            </a:r>
            <a:r>
              <a:rPr lang="en-GB"/>
              <a:t> is the simulation engine in most recent HEP experiments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Including ATLAS, CMS and LHCb at LHC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The </a:t>
            </a:r>
            <a:r>
              <a:rPr b="1" lang="en-GB"/>
              <a:t>GeantV</a:t>
            </a:r>
            <a:r>
              <a:rPr lang="en-GB"/>
              <a:t> Vector prototype investigating potential of computing speed gains using </a:t>
            </a:r>
            <a:r>
              <a:rPr lang="en-GB"/>
              <a:t>vectorisation &amp; improved</a:t>
            </a:r>
            <a:r>
              <a:rPr lang="en-GB"/>
              <a:t> use of CPU cache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GeantV requires vectorised versions of good PRNG engines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type="title"/>
          </p:nvPr>
        </p:nvSpPr>
        <p:spPr>
          <a:xfrm>
            <a:off x="802386" y="363474"/>
            <a:ext cx="7543800" cy="1206900"/>
          </a:xfrm>
          <a:prstGeom prst="rect">
            <a:avLst/>
          </a:prstGeom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Transport Monte Carlo &amp; PRNGs</a:t>
            </a:r>
            <a:endParaRPr/>
          </a:p>
        </p:txBody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802386" y="1591056"/>
            <a:ext cx="7543800" cy="30381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lang="en-GB"/>
              <a:t>PRNGs are a key part of Radiation Transport Monte Carlo</a:t>
            </a:r>
            <a:endParaRPr/>
          </a:p>
          <a:p>
            <a:pPr indent="-311150" lvl="0" marL="457200" rtl="0">
              <a:spcBef>
                <a:spcPts val="90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For each  secondary particle, its </a:t>
            </a:r>
            <a:r>
              <a:rPr b="1" lang="en-GB"/>
              <a:t>properties are sampled</a:t>
            </a:r>
            <a:r>
              <a:rPr lang="en-GB"/>
              <a:t> from </a:t>
            </a:r>
            <a:r>
              <a:rPr b="1" lang="en-GB"/>
              <a:t>distributions</a:t>
            </a:r>
            <a:r>
              <a:rPr lang="en-GB"/>
              <a:t> using PRNG outputs (‘variates’)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Typically O(10) variates used for </a:t>
            </a:r>
            <a:r>
              <a:rPr b="1" lang="en-GB"/>
              <a:t>every</a:t>
            </a:r>
            <a:r>
              <a:rPr lang="en-GB"/>
              <a:t> electromagnetic (EM) physics </a:t>
            </a:r>
            <a:r>
              <a:rPr b="1" lang="en-GB"/>
              <a:t>interaction</a:t>
            </a:r>
            <a:r>
              <a:rPr lang="en-GB"/>
              <a:t>.</a:t>
            </a:r>
            <a:r>
              <a:rPr lang="en-GB"/>
              <a:t> More for hadronic interactions.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PRNGs take </a:t>
            </a:r>
            <a:r>
              <a:rPr b="1" lang="en-GB"/>
              <a:t>2-3% of CPU time</a:t>
            </a:r>
            <a:r>
              <a:rPr lang="en-GB"/>
              <a:t>, and the goal is to reduce it below 2.0% while using a PRNG with the best statistical properties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The use of PRNGs is relatively </a:t>
            </a:r>
            <a:r>
              <a:rPr b="1" lang="en-GB"/>
              <a:t>‘robust’</a:t>
            </a:r>
            <a:r>
              <a:rPr lang="en-GB"/>
              <a:t> - few of the values are critical</a:t>
            </a:r>
            <a:endParaRPr/>
          </a:p>
          <a:p>
            <a: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Use of </a:t>
            </a:r>
            <a:r>
              <a:rPr b="1" lang="en-GB"/>
              <a:t>high quality PRNG</a:t>
            </a:r>
            <a:r>
              <a:rPr lang="en-GB"/>
              <a:t> (within CPU cost ceiling) is necessary to avoid correlations between events, and to avoid very costly re-simulation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type="title"/>
          </p:nvPr>
        </p:nvSpPr>
        <p:spPr>
          <a:xfrm>
            <a:off x="802378" y="363475"/>
            <a:ext cx="5553000" cy="120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Font typeface="Rokkitt"/>
              <a:buNone/>
            </a:pPr>
            <a:r>
              <a:rPr b="0" i="0" lang="en-GB" sz="4100" u="none" cap="none" strike="noStrike">
                <a:latin typeface="Rokkitt"/>
                <a:ea typeface="Rokkitt"/>
                <a:cs typeface="Rokkitt"/>
                <a:sym typeface="Rokkitt"/>
              </a:rPr>
              <a:t>V</a:t>
            </a:r>
            <a:r>
              <a:rPr lang="en-GB"/>
              <a:t>ec</a:t>
            </a:r>
            <a:r>
              <a:rPr b="0" i="0" lang="en-GB" sz="4100" u="none" cap="none" strike="noStrike">
                <a:latin typeface="Rokkitt"/>
                <a:ea typeface="Rokkitt"/>
                <a:cs typeface="Rokkitt"/>
                <a:sym typeface="Rokkitt"/>
              </a:rPr>
              <a:t>RNG </a:t>
            </a:r>
            <a:r>
              <a:rPr lang="en-GB"/>
              <a:t>and Simulation</a:t>
            </a:r>
            <a:endParaRPr sz="1100"/>
          </a:p>
        </p:txBody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802378" y="1591050"/>
            <a:ext cx="5733000" cy="30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46050" lvl="0" marL="1397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</a:pPr>
            <a:r>
              <a:rPr lang="en-GB"/>
              <a:t>A vector PRNG object can be used </a:t>
            </a:r>
            <a:r>
              <a:rPr lang="en-GB"/>
              <a:t>with vector physics models (or other classes)</a:t>
            </a:r>
            <a:endParaRPr/>
          </a:p>
          <a:p>
            <a:pPr indent="-146050" lvl="0" marL="1397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</a:pPr>
            <a:r>
              <a:rPr lang="en-GB"/>
              <a:t>In the simple (non-reproducible) mode,</a:t>
            </a:r>
            <a:r>
              <a:rPr lang="en-GB"/>
              <a:t> a </a:t>
            </a:r>
            <a:r>
              <a:rPr b="1" lang="en-GB"/>
              <a:t>per-thread</a:t>
            </a:r>
            <a:r>
              <a:rPr lang="en-GB"/>
              <a:t> object is used.</a:t>
            </a:r>
            <a:endParaRPr/>
          </a:p>
          <a:p>
            <a:pPr indent="-146050" lvl="0" marL="1397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</a:pPr>
            <a:r>
              <a:rPr lang="en-GB"/>
              <a:t>In order </a:t>
            </a:r>
            <a:r>
              <a:rPr b="1" lang="en-GB"/>
              <a:t>to be reproducible</a:t>
            </a:r>
            <a:r>
              <a:rPr lang="en-GB"/>
              <a:t>, the PRNG state must be owned by a track, and it must be used only for the simulation of that track.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146050" lvl="0" marL="1397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</a:pPr>
            <a:r>
              <a:rPr i="1" lang="en-GB"/>
              <a:t>Note: VecRNG is part of VecMath library - based on VecCore vector library</a:t>
            </a:r>
            <a:endParaRPr i="1"/>
          </a:p>
        </p:txBody>
      </p:sp>
      <p:grpSp>
        <p:nvGrpSpPr>
          <p:cNvPr id="170" name="Shape 170"/>
          <p:cNvGrpSpPr/>
          <p:nvPr/>
        </p:nvGrpSpPr>
        <p:grpSpPr>
          <a:xfrm>
            <a:off x="7038225" y="1591050"/>
            <a:ext cx="1565100" cy="379200"/>
            <a:chOff x="7038225" y="1591050"/>
            <a:chExt cx="1565100" cy="379200"/>
          </a:xfrm>
        </p:grpSpPr>
        <p:sp>
          <p:nvSpPr>
            <p:cNvPr id="171" name="Shape 171"/>
            <p:cNvSpPr/>
            <p:nvPr/>
          </p:nvSpPr>
          <p:spPr>
            <a:xfrm flipH="1">
              <a:off x="7038225" y="1591050"/>
              <a:ext cx="1565100" cy="3792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Shape 172"/>
            <p:cNvSpPr/>
            <p:nvPr/>
          </p:nvSpPr>
          <p:spPr>
            <a:xfrm>
              <a:off x="7142575" y="1659000"/>
              <a:ext cx="246600" cy="227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Shape 173"/>
            <p:cNvSpPr/>
            <p:nvPr/>
          </p:nvSpPr>
          <p:spPr>
            <a:xfrm>
              <a:off x="7494175" y="1659000"/>
              <a:ext cx="246600" cy="227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Shape 174"/>
            <p:cNvSpPr/>
            <p:nvPr/>
          </p:nvSpPr>
          <p:spPr>
            <a:xfrm>
              <a:off x="7845775" y="1666800"/>
              <a:ext cx="246600" cy="227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Shape 175"/>
            <p:cNvSpPr/>
            <p:nvPr/>
          </p:nvSpPr>
          <p:spPr>
            <a:xfrm>
              <a:off x="8197375" y="1659000"/>
              <a:ext cx="246600" cy="227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6" name="Shape 176"/>
          <p:cNvSpPr/>
          <p:nvPr/>
        </p:nvSpPr>
        <p:spPr>
          <a:xfrm flipH="1">
            <a:off x="7038225" y="2606625"/>
            <a:ext cx="1565100" cy="379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Shape 177"/>
          <p:cNvSpPr/>
          <p:nvPr/>
        </p:nvSpPr>
        <p:spPr>
          <a:xfrm>
            <a:off x="7142575" y="2674575"/>
            <a:ext cx="246600" cy="2277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Shape 178"/>
          <p:cNvSpPr/>
          <p:nvPr/>
        </p:nvSpPr>
        <p:spPr>
          <a:xfrm>
            <a:off x="7494175" y="2674575"/>
            <a:ext cx="246600" cy="2277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7845775" y="2682375"/>
            <a:ext cx="246600" cy="2277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Shape 180"/>
          <p:cNvSpPr/>
          <p:nvPr/>
        </p:nvSpPr>
        <p:spPr>
          <a:xfrm>
            <a:off x="8197375" y="2674575"/>
            <a:ext cx="246600" cy="2277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81" name="Shape 181"/>
          <p:cNvCxnSpPr/>
          <p:nvPr/>
        </p:nvCxnSpPr>
        <p:spPr>
          <a:xfrm flipH="1">
            <a:off x="7806675" y="1970250"/>
            <a:ext cx="14100" cy="485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2" name="Shape 182"/>
          <p:cNvSpPr txBox="1"/>
          <p:nvPr/>
        </p:nvSpPr>
        <p:spPr>
          <a:xfrm>
            <a:off x="7398675" y="1099350"/>
            <a:ext cx="1631400" cy="3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Uniform() </a:t>
            </a:r>
            <a:endParaRPr/>
          </a:p>
        </p:txBody>
      </p:sp>
      <p:sp>
        <p:nvSpPr>
          <p:cNvPr id="183" name="Shape 183"/>
          <p:cNvSpPr txBox="1"/>
          <p:nvPr/>
        </p:nvSpPr>
        <p:spPr>
          <a:xfrm>
            <a:off x="6137700" y="457350"/>
            <a:ext cx="3006300" cy="52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Double_v lambda = ..</a:t>
            </a:r>
            <a:endParaRPr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Double_v step= lamda * </a:t>
            </a:r>
            <a:r>
              <a:rPr lang="en-GB">
                <a:solidFill>
                  <a:schemeClr val="dk1"/>
                </a:solidFill>
              </a:rPr>
              <a:t>Uniform(); 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184" name="Shape 184"/>
          <p:cNvGrpSpPr/>
          <p:nvPr/>
        </p:nvGrpSpPr>
        <p:grpSpPr>
          <a:xfrm>
            <a:off x="6858300" y="3555175"/>
            <a:ext cx="1565100" cy="379200"/>
            <a:chOff x="7038225" y="1591050"/>
            <a:chExt cx="1565100" cy="379200"/>
          </a:xfrm>
        </p:grpSpPr>
        <p:sp>
          <p:nvSpPr>
            <p:cNvPr id="185" name="Shape 185"/>
            <p:cNvSpPr/>
            <p:nvPr/>
          </p:nvSpPr>
          <p:spPr>
            <a:xfrm flipH="1">
              <a:off x="7038225" y="1591050"/>
              <a:ext cx="1565100" cy="3792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Shape 186"/>
            <p:cNvSpPr/>
            <p:nvPr/>
          </p:nvSpPr>
          <p:spPr>
            <a:xfrm>
              <a:off x="7142575" y="1659000"/>
              <a:ext cx="246600" cy="227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Shape 187"/>
            <p:cNvSpPr/>
            <p:nvPr/>
          </p:nvSpPr>
          <p:spPr>
            <a:xfrm>
              <a:off x="7494175" y="1659000"/>
              <a:ext cx="246600" cy="227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Shape 188"/>
            <p:cNvSpPr/>
            <p:nvPr/>
          </p:nvSpPr>
          <p:spPr>
            <a:xfrm>
              <a:off x="7845775" y="1666800"/>
              <a:ext cx="246600" cy="227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Shape 189"/>
            <p:cNvSpPr/>
            <p:nvPr/>
          </p:nvSpPr>
          <p:spPr>
            <a:xfrm>
              <a:off x="8197375" y="1659000"/>
              <a:ext cx="246600" cy="227700"/>
            </a:xfrm>
            <a:prstGeom prst="roundRect">
              <a:avLst>
                <a:gd fmla="val 16667" name="adj"/>
              </a:avLst>
            </a:prstGeom>
            <a:solidFill>
              <a:srgbClr val="A4C2F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90" name="Shape 190"/>
          <p:cNvCxnSpPr/>
          <p:nvPr/>
        </p:nvCxnSpPr>
        <p:spPr>
          <a:xfrm flipH="1" rot="10800000">
            <a:off x="6810525" y="3974125"/>
            <a:ext cx="227700" cy="51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1" name="Shape 191"/>
          <p:cNvCxnSpPr/>
          <p:nvPr/>
        </p:nvCxnSpPr>
        <p:spPr>
          <a:xfrm flipH="1" rot="10800000">
            <a:off x="7157075" y="3974125"/>
            <a:ext cx="227700" cy="51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2" name="Shape 192"/>
          <p:cNvCxnSpPr/>
          <p:nvPr/>
        </p:nvCxnSpPr>
        <p:spPr>
          <a:xfrm flipH="1" rot="10800000">
            <a:off x="7503625" y="4025400"/>
            <a:ext cx="227700" cy="51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3" name="Shape 193"/>
          <p:cNvCxnSpPr/>
          <p:nvPr/>
        </p:nvCxnSpPr>
        <p:spPr>
          <a:xfrm flipH="1" rot="10800000">
            <a:off x="7855225" y="4025400"/>
            <a:ext cx="227700" cy="51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4" name="Shape 194"/>
          <p:cNvSpPr txBox="1"/>
          <p:nvPr/>
        </p:nvSpPr>
        <p:spPr>
          <a:xfrm>
            <a:off x="6137700" y="4485625"/>
            <a:ext cx="2764500" cy="5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States of different </a:t>
            </a:r>
            <a:r>
              <a:rPr b="1" lang="en-GB"/>
              <a:t>instances</a:t>
            </a:r>
            <a:r>
              <a:rPr lang="en-GB"/>
              <a:t> 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of ‘scalar’ generator</a:t>
            </a:r>
            <a:endParaRPr/>
          </a:p>
        </p:txBody>
      </p:sp>
      <p:sp>
        <p:nvSpPr>
          <p:cNvPr id="195" name="Shape 195"/>
          <p:cNvSpPr txBox="1"/>
          <p:nvPr/>
        </p:nvSpPr>
        <p:spPr>
          <a:xfrm>
            <a:off x="903725" y="4204700"/>
            <a:ext cx="5441400" cy="3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/>
              <a:t>VecMath git repository at </a:t>
            </a:r>
            <a:r>
              <a:rPr i="1" lang="en-GB"/>
              <a:t>https://github.com/root-project/vecmath</a:t>
            </a:r>
            <a:endParaRPr i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type="title"/>
          </p:nvPr>
        </p:nvSpPr>
        <p:spPr>
          <a:xfrm>
            <a:off x="802386" y="363474"/>
            <a:ext cx="7543800" cy="1206900"/>
          </a:xfrm>
          <a:prstGeom prst="rect">
            <a:avLst/>
          </a:prstGeom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Geant Vector Prototype &amp; PRNGs</a:t>
            </a:r>
            <a:endParaRPr/>
          </a:p>
        </p:txBody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802386" y="1591056"/>
            <a:ext cx="7543800" cy="30381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lang="en-GB"/>
              <a:t>GeantV requires both scalar and vector PRNGs</a:t>
            </a:r>
            <a:endParaRPr/>
          </a:p>
          <a:p>
            <a:pPr indent="-311150" lvl="0" marL="457200" rtl="0">
              <a:spcBef>
                <a:spcPts val="90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Some simulation is done in ‘scalar’ mode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Most simulation is done in ‘vector’ mode, with one track in each lane of a (hardware) vector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-GB"/>
              <a:t>E.g. X-coordinate </a:t>
            </a:r>
            <a:r>
              <a:rPr lang="en-GB"/>
              <a:t>(x0, x1, x2, x3) or energy (e0, e1, e2, e3) of tracks 0, 1, 2 &amp; 3</a:t>
            </a:r>
            <a:endParaRPr/>
          </a:p>
          <a:p>
            <a:pPr indent="0" lvl="0" marL="0" rtl="0">
              <a:spcBef>
                <a:spcPts val="900"/>
              </a:spcBef>
              <a:spcAft>
                <a:spcPts val="0"/>
              </a:spcAft>
              <a:buNone/>
            </a:pPr>
            <a:r>
              <a:rPr lang="en-GB"/>
              <a:t>Needs: ( see full requirements in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talk at GeantV community meeting</a:t>
            </a:r>
            <a:r>
              <a:rPr lang="en-GB"/>
              <a:t>, Oct 2016 )</a:t>
            </a:r>
            <a:endParaRPr/>
          </a:p>
          <a:p>
            <a:pPr indent="-311150" lvl="0" marL="457200" rtl="0">
              <a:spcBef>
                <a:spcPts val="90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Create an interface to extend sequential RNGs for vector use</a:t>
            </a:r>
            <a:endParaRPr/>
          </a:p>
          <a:p>
            <a:pPr indent="0" lvl="0" marL="0" rtl="0">
              <a:spcBef>
                <a:spcPts val="900"/>
              </a:spcBef>
              <a:spcAft>
                <a:spcPts val="0"/>
              </a:spcAft>
              <a:buNone/>
            </a:pPr>
            <a:r>
              <a:rPr lang="en-GB"/>
              <a:t>VecRNG is our draft vector PRNG interface</a:t>
            </a:r>
            <a:endParaRPr/>
          </a:p>
          <a:p>
            <a:pPr indent="-311150" lvl="0" marL="457200" rtl="0">
              <a:spcBef>
                <a:spcPts val="90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Static polymorphism: methods are not virtual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Multiple outputs expected (one per lane) - from different ‘streams’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Shape 2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4175" y="152400"/>
            <a:ext cx="6462999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type="title"/>
          </p:nvPr>
        </p:nvSpPr>
        <p:spPr>
          <a:xfrm>
            <a:off x="802386" y="363474"/>
            <a:ext cx="7543800" cy="1206900"/>
          </a:xfrm>
          <a:prstGeom prst="rect">
            <a:avLst/>
          </a:prstGeom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Generators in VecRNG</a:t>
            </a:r>
            <a:endParaRPr/>
          </a:p>
        </p:txBody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802386" y="1591056"/>
            <a:ext cx="7543800" cy="30381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lang="en-GB"/>
              <a:t>Implemented already:</a:t>
            </a:r>
            <a:endParaRPr/>
          </a:p>
          <a:p>
            <a:pPr indent="-311150" lvl="0" marL="457200" rtl="0">
              <a:spcBef>
                <a:spcPts val="90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MRG32k3a                        ( 137 ns scalar, 58 ns AVX per output value )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Random123’s ThreeFry  (   74 ns scalar, 43 ns </a:t>
            </a:r>
            <a:r>
              <a:rPr lang="en-GB"/>
              <a:t>AVX per ouptut value )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Random123’s Philox        (   55 ns scalar, 77 ns AVX per output value )</a:t>
            </a:r>
            <a:endParaRPr/>
          </a:p>
          <a:p>
            <a:pPr indent="0" lvl="0" marL="0" rtl="0">
              <a:spcBef>
                <a:spcPts val="900"/>
              </a:spcBef>
              <a:spcAft>
                <a:spcPts val="0"/>
              </a:spcAft>
              <a:buNone/>
            </a:pPr>
            <a:r>
              <a:rPr lang="en-GB"/>
              <a:t>Underway / planned: </a:t>
            </a:r>
            <a:endParaRPr/>
          </a:p>
          <a:p>
            <a:pPr indent="-311150" lvl="0" marL="457200" rtl="0">
              <a:spcBef>
                <a:spcPts val="90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MIXMAX N=17 (and potentially N=8)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-GB"/>
              <a:t>Ranlux</a:t>
            </a:r>
            <a:endParaRPr/>
          </a:p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i="1" lang="en-GB"/>
              <a:t>Benchmark for 10</a:t>
            </a:r>
            <a:r>
              <a:rPr baseline="30000" i="1" lang="en-GB"/>
              <a:t>6 </a:t>
            </a:r>
            <a:r>
              <a:rPr i="1" lang="en-GB"/>
              <a:t>values on Intel(R) Xeon(R) CPU E5-2650 v2 @ 2.60GHz (Ivy Bridge). </a:t>
            </a:r>
            <a:r>
              <a:rPr i="1" lang="en-GB"/>
              <a:t>The word size (W) and round (R) used for Random-123 were W4x32 R20 for Threefry and W4x32 R10 for Philox</a:t>
            </a:r>
            <a:endParaRPr i="1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/>
        </p:nvSpPr>
        <p:spPr>
          <a:xfrm>
            <a:off x="7777900" y="308475"/>
            <a:ext cx="1024500" cy="1850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Shape 218"/>
          <p:cNvSpPr txBox="1"/>
          <p:nvPr>
            <p:ph type="title"/>
          </p:nvPr>
        </p:nvSpPr>
        <p:spPr>
          <a:xfrm>
            <a:off x="802386" y="363474"/>
            <a:ext cx="7543800" cy="120700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100"/>
              <a:buFont typeface="Rokkitt"/>
              <a:buNone/>
            </a:pPr>
            <a:r>
              <a:rPr lang="en-GB"/>
              <a:t>Needs of “per-track state”</a:t>
            </a:r>
            <a:endParaRPr sz="1100"/>
          </a:p>
        </p:txBody>
      </p:sp>
      <p:sp>
        <p:nvSpPr>
          <p:cNvPr id="219" name="Shape 219"/>
          <p:cNvSpPr txBox="1"/>
          <p:nvPr>
            <p:ph idx="1" type="body"/>
          </p:nvPr>
        </p:nvSpPr>
        <p:spPr>
          <a:xfrm>
            <a:off x="692200" y="1414775"/>
            <a:ext cx="7543800" cy="3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46050" lvl="0" marL="1397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</a:pPr>
            <a:r>
              <a:rPr lang="en-GB"/>
              <a:t>GeantV reproducible mode means per-</a:t>
            </a:r>
            <a:r>
              <a:rPr b="0" i="0" lang="en-GB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rPr>
              <a:t>track ‘owned’ PRNG object/state</a:t>
            </a:r>
            <a:endParaRPr b="0" i="0" sz="1500" u="none" cap="none" strike="noStrike">
              <a:solidFill>
                <a:schemeClr val="dk1"/>
              </a:solidFill>
              <a:latin typeface="Rockwell"/>
              <a:ea typeface="Rockwell"/>
              <a:cs typeface="Rockwell"/>
              <a:sym typeface="Rockwell"/>
            </a:endParaRPr>
          </a:p>
          <a:p>
            <a:pPr indent="-146050" lvl="0" marL="139700" rtl="0">
              <a:spcBef>
                <a:spcPts val="11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</a:pPr>
            <a:r>
              <a:rPr lang="en-GB"/>
              <a:t>Requirement(s) / constraints</a:t>
            </a:r>
            <a:endParaRPr/>
          </a:p>
          <a:p>
            <a:pPr indent="-133350" lvl="1" marL="342900" rtl="0">
              <a:spcBef>
                <a:spcPts val="11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Char char="▪"/>
            </a:pPr>
            <a:r>
              <a:rPr lang="en-GB"/>
              <a:t>Keep the same interface when moving to reproducible mode (as much as possible.)</a:t>
            </a:r>
            <a:endParaRPr/>
          </a:p>
          <a:p>
            <a:pPr indent="-133350" lvl="1" marL="342900" rtl="0">
              <a:spcBef>
                <a:spcPts val="11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Char char="▪"/>
            </a:pPr>
            <a:r>
              <a:rPr lang="en-GB"/>
              <a:t>Ensure that after its use, the per-track PRNG’s state is correctly updated</a:t>
            </a:r>
            <a:endParaRPr/>
          </a:p>
          <a:p>
            <a:pPr indent="-146050" lvl="0" marL="139700" rtl="0">
              <a:spcBef>
                <a:spcPts val="1100"/>
              </a:spcBef>
              <a:spcAft>
                <a:spcPts val="0"/>
              </a:spcAft>
              <a:buClr>
                <a:srgbClr val="9E3611"/>
              </a:buClr>
              <a:buSzPts val="1300"/>
              <a:buFont typeface="Noto Sans Symbols"/>
              <a:buChar char="▪"/>
            </a:pPr>
            <a:r>
              <a:rPr lang="en-GB"/>
              <a:t>Constraints</a:t>
            </a:r>
            <a:endParaRPr/>
          </a:p>
          <a:p>
            <a:pPr indent="-133350" lvl="1" marL="342900" rtl="0">
              <a:spcBef>
                <a:spcPts val="11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Char char="▪"/>
            </a:pPr>
            <a:r>
              <a:rPr lang="en-GB"/>
              <a:t>Speed - as low overhead as possible compared with ‘simpler’ VectorRNG use</a:t>
            </a:r>
            <a:endParaRPr/>
          </a:p>
          <a:p>
            <a:pPr indent="-133350" lvl="1" marL="342900" rtl="0">
              <a:spcBef>
                <a:spcPts val="11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Char char="▪"/>
            </a:pPr>
            <a:r>
              <a:rPr lang="en-GB"/>
              <a:t>Each PRNG state will be at a different offset/location in its output (eg MIXMAX, RANLUX) because its track had a different history, and number of variates used.</a:t>
            </a:r>
            <a:endParaRPr/>
          </a:p>
          <a:p>
            <a:pPr indent="-133350" lvl="1" marL="342900" rtl="0">
              <a:spcBef>
                <a:spcPts val="1100"/>
              </a:spcBef>
              <a:spcAft>
                <a:spcPts val="0"/>
              </a:spcAft>
              <a:buClr>
                <a:srgbClr val="9E3611"/>
              </a:buClr>
              <a:buSzPts val="1100"/>
              <a:buFont typeface="Noto Sans Symbols"/>
              <a:buChar char="▪"/>
            </a:pPr>
            <a:r>
              <a:rPr lang="en-GB"/>
              <a:t>Avoid copying of significant amount of data</a:t>
            </a:r>
            <a:endParaRPr/>
          </a:p>
          <a:p>
            <a:pPr indent="0" lvl="0" marL="457200" rtl="0"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0" name="Shape 220"/>
          <p:cNvGrpSpPr/>
          <p:nvPr/>
        </p:nvGrpSpPr>
        <p:grpSpPr>
          <a:xfrm>
            <a:off x="7733900" y="287275"/>
            <a:ext cx="1465200" cy="2335500"/>
            <a:chOff x="7733900" y="287275"/>
            <a:chExt cx="1465200" cy="2335500"/>
          </a:xfrm>
        </p:grpSpPr>
        <p:grpSp>
          <p:nvGrpSpPr>
            <p:cNvPr id="221" name="Shape 221"/>
            <p:cNvGrpSpPr/>
            <p:nvPr/>
          </p:nvGrpSpPr>
          <p:grpSpPr>
            <a:xfrm>
              <a:off x="7733900" y="363475"/>
              <a:ext cx="1112700" cy="1983000"/>
              <a:chOff x="7733900" y="363475"/>
              <a:chExt cx="1112700" cy="1983000"/>
            </a:xfrm>
          </p:grpSpPr>
          <p:sp>
            <p:nvSpPr>
              <p:cNvPr id="222" name="Shape 222"/>
              <p:cNvSpPr txBox="1"/>
              <p:nvPr/>
            </p:nvSpPr>
            <p:spPr>
              <a:xfrm>
                <a:off x="7733900" y="363475"/>
                <a:ext cx="1112700" cy="1983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" name="Shape 223"/>
              <p:cNvSpPr/>
              <p:nvPr/>
            </p:nvSpPr>
            <p:spPr>
              <a:xfrm>
                <a:off x="7844000" y="495750"/>
                <a:ext cx="892500" cy="1101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4" name="Shape 224"/>
              <p:cNvSpPr/>
              <p:nvPr/>
            </p:nvSpPr>
            <p:spPr>
              <a:xfrm>
                <a:off x="7844000" y="711725"/>
                <a:ext cx="892500" cy="1101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Shape 225"/>
              <p:cNvSpPr/>
              <p:nvPr/>
            </p:nvSpPr>
            <p:spPr>
              <a:xfrm>
                <a:off x="7844000" y="1299925"/>
                <a:ext cx="892500" cy="1101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Shape 226"/>
              <p:cNvSpPr/>
              <p:nvPr/>
            </p:nvSpPr>
            <p:spPr>
              <a:xfrm>
                <a:off x="7844000" y="1888125"/>
                <a:ext cx="892500" cy="1101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27" name="Shape 227"/>
            <p:cNvSpPr txBox="1"/>
            <p:nvPr/>
          </p:nvSpPr>
          <p:spPr>
            <a:xfrm>
              <a:off x="8846600" y="287275"/>
              <a:ext cx="352500" cy="233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3</a:t>
              </a:r>
              <a:endParaRPr/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1</a:t>
              </a:r>
              <a:endParaRPr/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0</a:t>
              </a:r>
              <a:endParaRPr/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2</a:t>
              </a:r>
              <a:endParaRPr/>
            </a:p>
          </p:txBody>
        </p:sp>
      </p:grpSp>
      <p:sp>
        <p:nvSpPr>
          <p:cNvPr id="228" name="Shape 228"/>
          <p:cNvSpPr/>
          <p:nvPr/>
        </p:nvSpPr>
        <p:spPr>
          <a:xfrm>
            <a:off x="8075375" y="484750"/>
            <a:ext cx="176100" cy="1323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Shape 229"/>
          <p:cNvSpPr/>
          <p:nvPr/>
        </p:nvSpPr>
        <p:spPr>
          <a:xfrm>
            <a:off x="7899275" y="714275"/>
            <a:ext cx="176100" cy="1323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Shape 230"/>
          <p:cNvSpPr/>
          <p:nvPr/>
        </p:nvSpPr>
        <p:spPr>
          <a:xfrm>
            <a:off x="8534400" y="1869200"/>
            <a:ext cx="176100" cy="1323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Shape 231"/>
          <p:cNvSpPr/>
          <p:nvPr/>
        </p:nvSpPr>
        <p:spPr>
          <a:xfrm>
            <a:off x="8346175" y="1282475"/>
            <a:ext cx="176100" cy="1323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32" name="Shape 232"/>
          <p:cNvCxnSpPr>
            <a:endCxn id="233" idx="2"/>
          </p:cNvCxnSpPr>
          <p:nvPr/>
        </p:nvCxnSpPr>
        <p:spPr>
          <a:xfrm rot="10800000">
            <a:off x="8434225" y="1723175"/>
            <a:ext cx="17700" cy="899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4" name="Shape 234"/>
          <p:cNvSpPr txBox="1"/>
          <p:nvPr/>
        </p:nvSpPr>
        <p:spPr>
          <a:xfrm>
            <a:off x="7741150" y="2558225"/>
            <a:ext cx="1098000" cy="3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RNG offset in state</a:t>
            </a:r>
            <a:endParaRPr/>
          </a:p>
        </p:txBody>
      </p:sp>
      <p:sp>
        <p:nvSpPr>
          <p:cNvPr id="235" name="Shape 235"/>
          <p:cNvSpPr txBox="1"/>
          <p:nvPr/>
        </p:nvSpPr>
        <p:spPr>
          <a:xfrm>
            <a:off x="8009075" y="152375"/>
            <a:ext cx="308700" cy="3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/>
              <a:t>5</a:t>
            </a:r>
            <a:endParaRPr i="1"/>
          </a:p>
        </p:txBody>
      </p:sp>
      <p:sp>
        <p:nvSpPr>
          <p:cNvPr id="233" name="Shape 233"/>
          <p:cNvSpPr txBox="1"/>
          <p:nvPr/>
        </p:nvSpPr>
        <p:spPr>
          <a:xfrm>
            <a:off x="8208925" y="1414775"/>
            <a:ext cx="450600" cy="3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/>
              <a:t>11</a:t>
            </a:r>
            <a:endParaRPr i="1"/>
          </a:p>
        </p:txBody>
      </p:sp>
      <p:sp>
        <p:nvSpPr>
          <p:cNvPr id="236" name="Shape 236"/>
          <p:cNvSpPr txBox="1"/>
          <p:nvPr/>
        </p:nvSpPr>
        <p:spPr>
          <a:xfrm>
            <a:off x="7832975" y="783575"/>
            <a:ext cx="308700" cy="3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/>
              <a:t>2</a:t>
            </a:r>
            <a:endParaRPr i="1"/>
          </a:p>
        </p:txBody>
      </p:sp>
      <p:sp>
        <p:nvSpPr>
          <p:cNvPr id="237" name="Shape 237"/>
          <p:cNvSpPr txBox="1"/>
          <p:nvPr/>
        </p:nvSpPr>
        <p:spPr>
          <a:xfrm>
            <a:off x="8397150" y="1986500"/>
            <a:ext cx="450600" cy="3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/>
              <a:t>1</a:t>
            </a:r>
            <a:r>
              <a:rPr i="1" lang="en-GB"/>
              <a:t>5</a:t>
            </a:r>
            <a:endParaRPr i="1"/>
          </a:p>
        </p:txBody>
      </p:sp>
      <p:grpSp>
        <p:nvGrpSpPr>
          <p:cNvPr id="238" name="Shape 238"/>
          <p:cNvGrpSpPr/>
          <p:nvPr/>
        </p:nvGrpSpPr>
        <p:grpSpPr>
          <a:xfrm>
            <a:off x="8534400" y="2558225"/>
            <a:ext cx="727200" cy="993825"/>
            <a:chOff x="8534400" y="2236400"/>
            <a:chExt cx="727200" cy="993825"/>
          </a:xfrm>
        </p:grpSpPr>
        <p:cxnSp>
          <p:nvCxnSpPr>
            <p:cNvPr id="239" name="Shape 239"/>
            <p:cNvCxnSpPr/>
            <p:nvPr/>
          </p:nvCxnSpPr>
          <p:spPr>
            <a:xfrm flipH="1" rot="10800000">
              <a:off x="8978750" y="2236400"/>
              <a:ext cx="11100" cy="639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40" name="Shape 240"/>
            <p:cNvSpPr txBox="1"/>
            <p:nvPr/>
          </p:nvSpPr>
          <p:spPr>
            <a:xfrm>
              <a:off x="8534400" y="2866625"/>
              <a:ext cx="727200" cy="36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Track slot</a:t>
              </a: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Shape 2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800" y="152400"/>
            <a:ext cx="6462999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Shape 246"/>
          <p:cNvSpPr txBox="1"/>
          <p:nvPr/>
        </p:nvSpPr>
        <p:spPr>
          <a:xfrm>
            <a:off x="5804025" y="4215875"/>
            <a:ext cx="1491900" cy="336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Wood Type">
  <a:themeElements>
    <a:clrScheme name="Wood Type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