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1" r:id="rId5"/>
    <p:sldId id="262" r:id="rId6"/>
    <p:sldId id="263" r:id="rId7"/>
    <p:sldId id="260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AE7FD-71E5-954B-9C3A-EA118A901F3D}" type="datetimeFigureOut">
              <a:rPr lang="en-US" smtClean="0"/>
              <a:t>5/22/18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10EC6-9CCB-F847-ABE0-87798826D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443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4317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29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2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2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20055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4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308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93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2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/>
              <a:t>G. Franchetti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1" y="67214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02338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WP6 – </a:t>
            </a:r>
            <a:r>
              <a:rPr lang="en-US" sz="2400" i="1" dirty="0"/>
              <a:t>Accelerator Performance &amp; Concepts</a:t>
            </a:r>
            <a:r>
              <a:rPr lang="en-US" sz="2400" dirty="0"/>
              <a:t>  Task 6.2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81B4523E-0E60-2F49-A1DB-8E66CE3DE81B}" type="slidenum">
              <a:rPr lang="en-GB">
                <a:solidFill>
                  <a:prstClr val="white"/>
                </a:solidFill>
              </a:rPr>
              <a:pPr defTabSz="457200"/>
              <a:t>1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C8AA8C-2B24-1848-AE4E-AF01F0D9D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F3BFC78-B994-3144-A954-35DA24A52B53}"/>
              </a:ext>
            </a:extLst>
          </p:cNvPr>
          <p:cNvSpPr txBox="1">
            <a:spLocks/>
          </p:cNvSpPr>
          <p:nvPr/>
        </p:nvSpPr>
        <p:spPr>
          <a:xfrm>
            <a:off x="685800" y="2103437"/>
            <a:ext cx="7772400" cy="140652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/>
              <a:t>Task 6.2 Plan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C21A714-568A-0244-86E9-89601FF389CD}"/>
              </a:ext>
            </a:extLst>
          </p:cNvPr>
          <p:cNvSpPr txBox="1">
            <a:spLocks/>
          </p:cNvSpPr>
          <p:nvPr/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G. Franchetti &amp; F. Zimmermann</a:t>
            </a:r>
          </a:p>
        </p:txBody>
      </p:sp>
    </p:spTree>
    <p:extLst>
      <p:ext uri="{BB962C8B-B14F-4D97-AF65-F5344CB8AC3E}">
        <p14:creationId xmlns:p14="http://schemas.microsoft.com/office/powerpoint/2010/main" val="2839254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WP6 – </a:t>
            </a:r>
            <a:r>
              <a:rPr lang="en-US" sz="2400" i="1" dirty="0"/>
              <a:t>Accelerator Performance &amp; Concepts</a:t>
            </a:r>
            <a:r>
              <a:rPr lang="en-US" sz="2400" dirty="0"/>
              <a:t>  Task 6.2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81B4523E-0E60-2F49-A1DB-8E66CE3DE81B}" type="slidenum">
              <a:rPr lang="en-GB">
                <a:solidFill>
                  <a:prstClr val="white"/>
                </a:solidFill>
              </a:rPr>
              <a:pPr defTabSz="457200"/>
              <a:t>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C8AA8C-2B24-1848-AE4E-AF01F0D9D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9C87074-DF59-BC46-862C-D542D550C26E}"/>
              </a:ext>
            </a:extLst>
          </p:cNvPr>
          <p:cNvSpPr/>
          <p:nvPr/>
        </p:nvSpPr>
        <p:spPr>
          <a:xfrm>
            <a:off x="304800" y="2579858"/>
            <a:ext cx="8534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TimesNewRomanPSMT" panose="02020603050405020304" pitchFamily="18" charset="0"/>
              </a:rPr>
              <a:t>ARIES </a:t>
            </a:r>
            <a:r>
              <a:rPr lang="de-DE" dirty="0" err="1">
                <a:latin typeface="TimesNewRomanPSMT" panose="02020603050405020304" pitchFamily="18" charset="0"/>
              </a:rPr>
              <a:t>aims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to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improve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the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b="1" dirty="0" err="1">
                <a:latin typeface="TimesNewRomanPS"/>
              </a:rPr>
              <a:t>present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and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future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performance</a:t>
            </a:r>
            <a:r>
              <a:rPr lang="de-DE" b="1" dirty="0">
                <a:latin typeface="TimesNewRomanPS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of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the</a:t>
            </a:r>
            <a:r>
              <a:rPr lang="de-DE" dirty="0">
                <a:latin typeface="TimesNewRomanPSMT" panose="02020603050405020304" pitchFamily="18" charset="0"/>
              </a:rPr>
              <a:t> European </a:t>
            </a:r>
            <a:r>
              <a:rPr lang="de-DE" dirty="0" err="1">
                <a:latin typeface="TimesNewRomanPSMT" panose="02020603050405020304" pitchFamily="18" charset="0"/>
              </a:rPr>
              <a:t>particle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accelerator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infrastructure</a:t>
            </a:r>
            <a:r>
              <a:rPr lang="de-DE" dirty="0">
                <a:latin typeface="TimesNewRomanPSMT" panose="02020603050405020304" pitchFamily="18" charset="0"/>
              </a:rPr>
              <a:t>, </a:t>
            </a:r>
            <a:r>
              <a:rPr lang="de-DE" dirty="0" err="1">
                <a:latin typeface="TimesNewRomanPSMT" panose="02020603050405020304" pitchFamily="18" charset="0"/>
              </a:rPr>
              <a:t>thereby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strengthening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Europe’s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leading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position</a:t>
            </a:r>
            <a:r>
              <a:rPr lang="de-DE" dirty="0">
                <a:latin typeface="TimesNewRomanPSMT" panose="02020603050405020304" pitchFamily="18" charset="0"/>
              </a:rPr>
              <a:t> in </a:t>
            </a:r>
            <a:r>
              <a:rPr lang="de-DE" dirty="0" err="1">
                <a:latin typeface="TimesNewRomanPSMT" panose="02020603050405020304" pitchFamily="18" charset="0"/>
              </a:rPr>
              <a:t>this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field</a:t>
            </a:r>
            <a:r>
              <a:rPr lang="de-DE" dirty="0">
                <a:latin typeface="TimesNewRomanPSMT" panose="02020603050405020304" pitchFamily="18" charset="0"/>
              </a:rPr>
              <a:t>. The </a:t>
            </a:r>
            <a:r>
              <a:rPr lang="de-DE" dirty="0" err="1">
                <a:latin typeface="TimesNewRomanPSMT" panose="02020603050405020304" pitchFamily="18" charset="0"/>
              </a:rPr>
              <a:t>improvement</a:t>
            </a:r>
            <a:r>
              <a:rPr lang="de-DE" dirty="0">
                <a:latin typeface="TimesNewRomanPSMT" panose="02020603050405020304" pitchFamily="18" charset="0"/>
              </a:rPr>
              <a:t> will </a:t>
            </a:r>
            <a:r>
              <a:rPr lang="de-DE" dirty="0" err="1">
                <a:latin typeface="TimesNewRomanPSMT" panose="02020603050405020304" pitchFamily="18" charset="0"/>
              </a:rPr>
              <a:t>result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from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pushing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beyond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state</a:t>
            </a:r>
            <a:r>
              <a:rPr lang="de-DE" dirty="0">
                <a:latin typeface="TimesNewRomanPSMT" panose="02020603050405020304" pitchFamily="18" charset="0"/>
              </a:rPr>
              <a:t>- </a:t>
            </a:r>
            <a:r>
              <a:rPr lang="de-DE" dirty="0" err="1">
                <a:latin typeface="TimesNewRomanPSMT" panose="02020603050405020304" pitchFamily="18" charset="0"/>
              </a:rPr>
              <a:t>of</a:t>
            </a:r>
            <a:r>
              <a:rPr lang="de-DE" dirty="0">
                <a:latin typeface="TimesNewRomanPSMT" panose="02020603050405020304" pitchFamily="18" charset="0"/>
              </a:rPr>
              <a:t>-</a:t>
            </a:r>
            <a:r>
              <a:rPr lang="de-DE" dirty="0" err="1">
                <a:latin typeface="TimesNewRomanPSMT" panose="02020603050405020304" pitchFamily="18" charset="0"/>
              </a:rPr>
              <a:t>the</a:t>
            </a:r>
            <a:r>
              <a:rPr lang="de-DE" dirty="0">
                <a:latin typeface="TimesNewRomanPSMT" panose="02020603050405020304" pitchFamily="18" charset="0"/>
              </a:rPr>
              <a:t>-art </a:t>
            </a:r>
            <a:r>
              <a:rPr lang="de-DE" dirty="0" err="1">
                <a:latin typeface="TimesNewRomanPSMT" panose="02020603050405020304" pitchFamily="18" charset="0"/>
              </a:rPr>
              <a:t>to</a:t>
            </a:r>
            <a:r>
              <a:rPr lang="de-DE" dirty="0">
                <a:latin typeface="TimesNewRomanPSMT" panose="02020603050405020304" pitchFamily="18" charset="0"/>
              </a:rPr>
              <a:t> a </a:t>
            </a:r>
            <a:r>
              <a:rPr lang="de-DE" dirty="0" err="1">
                <a:latin typeface="TimesNewRomanPSMT" panose="02020603050405020304" pitchFamily="18" charset="0"/>
              </a:rPr>
              <a:t>set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of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b="1" dirty="0" err="1">
                <a:latin typeface="TimesNewRomanPS"/>
              </a:rPr>
              <a:t>selected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ground-breaking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technologies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with</a:t>
            </a:r>
            <a:r>
              <a:rPr lang="de-DE" b="1" dirty="0">
                <a:latin typeface="TimesNewRomanPS"/>
              </a:rPr>
              <a:t> a </a:t>
            </a:r>
            <a:r>
              <a:rPr lang="de-DE" b="1" dirty="0" err="1">
                <a:latin typeface="TimesNewRomanPS"/>
              </a:rPr>
              <a:t>potentially</a:t>
            </a:r>
            <a:r>
              <a:rPr lang="de-DE" b="1" dirty="0">
                <a:latin typeface="TimesNewRomanPS"/>
              </a:rPr>
              <a:t> strong </a:t>
            </a:r>
            <a:r>
              <a:rPr lang="de-DE" b="1" dirty="0" err="1">
                <a:latin typeface="TimesNewRomanPS"/>
              </a:rPr>
              <a:t>impact</a:t>
            </a:r>
            <a:r>
              <a:rPr lang="de-DE" b="1" dirty="0">
                <a:latin typeface="TimesNewRomanPS"/>
              </a:rPr>
              <a:t> on </a:t>
            </a:r>
            <a:r>
              <a:rPr lang="de-DE" b="1" dirty="0" err="1">
                <a:latin typeface="TimesNewRomanPS"/>
              </a:rPr>
              <a:t>future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accelerators</a:t>
            </a:r>
            <a:r>
              <a:rPr lang="de-DE" b="1" dirty="0">
                <a:latin typeface="TimesNewRomanPS"/>
              </a:rPr>
              <a:t>, </a:t>
            </a:r>
            <a:r>
              <a:rPr lang="de-DE" dirty="0" err="1">
                <a:latin typeface="TimesNewRomanPSMT" panose="02020603050405020304" pitchFamily="18" charset="0"/>
              </a:rPr>
              <a:t>from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collecting</a:t>
            </a:r>
            <a:r>
              <a:rPr lang="de-DE" dirty="0">
                <a:latin typeface="TimesNewRomanPSMT" panose="02020603050405020304" pitchFamily="18" charset="0"/>
              </a:rPr>
              <a:t> a </a:t>
            </a:r>
            <a:r>
              <a:rPr lang="de-DE" b="1" dirty="0">
                <a:latin typeface="TimesNewRomanPS"/>
              </a:rPr>
              <a:t>wider </a:t>
            </a:r>
            <a:r>
              <a:rPr lang="de-DE" b="1" dirty="0" err="1">
                <a:latin typeface="TimesNewRomanPS"/>
              </a:rPr>
              <a:t>community</a:t>
            </a:r>
            <a:r>
              <a:rPr lang="de-DE" b="1" dirty="0">
                <a:latin typeface="TimesNewRomanPS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around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these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challenging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objectives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and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from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b="1" dirty="0" err="1">
                <a:latin typeface="TimesNewRomanPS"/>
              </a:rPr>
              <a:t>sharing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the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test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infrastructure</a:t>
            </a:r>
            <a:r>
              <a:rPr lang="de-DE" b="1" dirty="0">
                <a:latin typeface="TimesNewRomanPS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required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to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develop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the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new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technologies</a:t>
            </a:r>
            <a:r>
              <a:rPr lang="de-DE" dirty="0">
                <a:latin typeface="TimesNewRomanPSMT" panose="02020603050405020304" pitchFamily="18" charset="0"/>
              </a:rPr>
              <a:t>. The </a:t>
            </a:r>
            <a:r>
              <a:rPr lang="de-DE" dirty="0" err="1">
                <a:latin typeface="TimesNewRomanPSMT" panose="02020603050405020304" pitchFamily="18" charset="0"/>
              </a:rPr>
              <a:t>technologies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developed</a:t>
            </a:r>
            <a:r>
              <a:rPr lang="de-DE" dirty="0">
                <a:latin typeface="TimesNewRomanPSMT" panose="02020603050405020304" pitchFamily="18" charset="0"/>
              </a:rPr>
              <a:t> in ARIES </a:t>
            </a:r>
            <a:r>
              <a:rPr lang="de-DE" dirty="0" err="1">
                <a:latin typeface="TimesNewRomanPSMT" panose="02020603050405020304" pitchFamily="18" charset="0"/>
              </a:rPr>
              <a:t>aim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to</a:t>
            </a:r>
            <a:r>
              <a:rPr lang="de-DE" dirty="0">
                <a:latin typeface="TimesNewRomanPSMT" panose="02020603050405020304" pitchFamily="18" charset="0"/>
              </a:rPr>
              <a:t> push </a:t>
            </a:r>
            <a:r>
              <a:rPr lang="de-DE" dirty="0" err="1">
                <a:latin typeface="TimesNewRomanPSMT" panose="02020603050405020304" pitchFamily="18" charset="0"/>
              </a:rPr>
              <a:t>the</a:t>
            </a:r>
            <a:r>
              <a:rPr lang="de-DE" dirty="0">
                <a:latin typeface="TimesNewRomanPSMT" panose="02020603050405020304" pitchFamily="18" charset="0"/>
              </a:rPr>
              <a:t> traditional </a:t>
            </a:r>
            <a:r>
              <a:rPr lang="de-DE" dirty="0" err="1">
                <a:latin typeface="TimesNewRomanPSMT" panose="02020603050405020304" pitchFamily="18" charset="0"/>
              </a:rPr>
              <a:t>frontiers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of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particle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accelerators</a:t>
            </a:r>
            <a:r>
              <a:rPr lang="de-DE" dirty="0">
                <a:latin typeface="TimesNewRomanPSMT" panose="02020603050405020304" pitchFamily="18" charset="0"/>
              </a:rPr>
              <a:t>, </a:t>
            </a:r>
            <a:r>
              <a:rPr lang="de-DE" dirty="0" err="1">
                <a:latin typeface="TimesNewRomanPSMT" panose="02020603050405020304" pitchFamily="18" charset="0"/>
              </a:rPr>
              <a:t>energy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and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intensity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or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luminosity</a:t>
            </a:r>
            <a:r>
              <a:rPr lang="de-DE" dirty="0">
                <a:latin typeface="TimesNewRomanPSMT" panose="02020603050405020304" pitchFamily="18" charset="0"/>
              </a:rPr>
              <a:t>, </a:t>
            </a:r>
            <a:r>
              <a:rPr lang="de-DE" dirty="0" err="1">
                <a:latin typeface="TimesNewRomanPSMT" panose="02020603050405020304" pitchFamily="18" charset="0"/>
              </a:rPr>
              <a:t>integrating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cost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and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sustainability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factors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as</a:t>
            </a:r>
            <a:r>
              <a:rPr lang="de-DE" dirty="0">
                <a:latin typeface="TimesNewRomanPSMT" panose="02020603050405020304" pitchFamily="18" charset="0"/>
              </a:rPr>
              <a:t> essential </a:t>
            </a:r>
            <a:r>
              <a:rPr lang="de-DE" dirty="0" err="1">
                <a:latin typeface="TimesNewRomanPSMT" panose="02020603050405020304" pitchFamily="18" charset="0"/>
              </a:rPr>
              <a:t>elements</a:t>
            </a:r>
            <a:r>
              <a:rPr lang="de-DE" dirty="0">
                <a:latin typeface="TimesNewRomanPSMT" panose="02020603050405020304" pitchFamily="18" charset="0"/>
              </a:rPr>
              <a:t> in </a:t>
            </a:r>
            <a:r>
              <a:rPr lang="de-DE" dirty="0" err="1">
                <a:latin typeface="TimesNewRomanPSMT" panose="02020603050405020304" pitchFamily="18" charset="0"/>
              </a:rPr>
              <a:t>the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optimisation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process</a:t>
            </a:r>
            <a:r>
              <a:rPr lang="de-DE" dirty="0">
                <a:latin typeface="TimesNewRomanPSMT" panose="02020603050405020304" pitchFamily="18" charset="0"/>
              </a:rPr>
              <a:t>. This multi-parameter </a:t>
            </a:r>
            <a:r>
              <a:rPr lang="de-DE" dirty="0" err="1">
                <a:latin typeface="TimesNewRomanPSMT" panose="02020603050405020304" pitchFamily="18" charset="0"/>
              </a:rPr>
              <a:t>optimisation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requires</a:t>
            </a:r>
            <a:r>
              <a:rPr lang="de-DE" dirty="0">
                <a:latin typeface="TimesNewRomanPSMT" panose="02020603050405020304" pitchFamily="18" charset="0"/>
              </a:rPr>
              <a:t> a </a:t>
            </a:r>
            <a:r>
              <a:rPr lang="de-DE" b="1" dirty="0">
                <a:latin typeface="TimesNewRomanPS"/>
              </a:rPr>
              <a:t>multi- </a:t>
            </a:r>
            <a:r>
              <a:rPr lang="de-DE" b="1" dirty="0" err="1">
                <a:latin typeface="TimesNewRomanPS"/>
              </a:rPr>
              <a:t>disciplinary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approach</a:t>
            </a:r>
            <a:r>
              <a:rPr lang="de-DE" dirty="0">
                <a:latin typeface="TimesNewRomanPSMT" panose="02020603050405020304" pitchFamily="18" charset="0"/>
              </a:rPr>
              <a:t>, </a:t>
            </a:r>
            <a:r>
              <a:rPr lang="de-DE" dirty="0" err="1">
                <a:latin typeface="TimesNewRomanPSMT" panose="02020603050405020304" pitchFamily="18" charset="0"/>
              </a:rPr>
              <a:t>which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is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the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main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feature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of</a:t>
            </a:r>
            <a:r>
              <a:rPr lang="de-DE" dirty="0">
                <a:latin typeface="TimesNewRomanPSMT" panose="02020603050405020304" pitchFamily="18" charset="0"/>
              </a:rPr>
              <a:t> ARIES. </a:t>
            </a:r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F5C6DD-1D22-4B4E-9845-45437B7D2FB6}"/>
              </a:ext>
            </a:extLst>
          </p:cNvPr>
          <p:cNvSpPr txBox="1"/>
          <p:nvPr/>
        </p:nvSpPr>
        <p:spPr>
          <a:xfrm>
            <a:off x="3038168" y="1497413"/>
            <a:ext cx="2843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ARIES Ambition</a:t>
            </a:r>
          </a:p>
        </p:txBody>
      </p:sp>
    </p:spTree>
    <p:extLst>
      <p:ext uri="{BB962C8B-B14F-4D97-AF65-F5344CB8AC3E}">
        <p14:creationId xmlns:p14="http://schemas.microsoft.com/office/powerpoint/2010/main" val="1399557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5EE8961B-8383-2947-83AD-A4A169FFC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ARIES Ambition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A561F4-8814-3345-8A20-4A4A6DE7A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DA7FCE-A3F7-374B-8CCB-460F33E5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2592E5-59AF-4344-8D06-A0CB98EECB4D}"/>
              </a:ext>
            </a:extLst>
          </p:cNvPr>
          <p:cNvSpPr/>
          <p:nvPr/>
        </p:nvSpPr>
        <p:spPr>
          <a:xfrm>
            <a:off x="594729" y="1927710"/>
            <a:ext cx="30700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b="1" i="1" dirty="0">
                <a:latin typeface="TimesNewRomanPS"/>
              </a:rPr>
              <a:t>ARIES </a:t>
            </a:r>
          </a:p>
          <a:p>
            <a:pPr algn="r"/>
            <a:r>
              <a:rPr lang="de-DE" b="1" i="1" dirty="0" err="1">
                <a:latin typeface="TimesNewRomanPS"/>
              </a:rPr>
              <a:t>advancing</a:t>
            </a:r>
            <a:r>
              <a:rPr lang="de-DE" b="1" i="1" dirty="0">
                <a:latin typeface="TimesNewRomanPS"/>
              </a:rPr>
              <a:t> </a:t>
            </a:r>
            <a:r>
              <a:rPr lang="de-DE" b="1" i="1" dirty="0" err="1">
                <a:latin typeface="TimesNewRomanPS"/>
              </a:rPr>
              <a:t>the</a:t>
            </a:r>
            <a:r>
              <a:rPr lang="de-DE" b="1" i="1" dirty="0">
                <a:latin typeface="TimesNewRomanPS"/>
              </a:rPr>
              <a:t> </a:t>
            </a:r>
            <a:r>
              <a:rPr lang="de-DE" b="1" i="1" dirty="0" err="1">
                <a:latin typeface="TimesNewRomanPS"/>
              </a:rPr>
              <a:t>energy</a:t>
            </a:r>
            <a:r>
              <a:rPr lang="de-DE" b="1" i="1" dirty="0">
                <a:latin typeface="TimesNewRomanPS"/>
              </a:rPr>
              <a:t> </a:t>
            </a:r>
            <a:r>
              <a:rPr lang="de-DE" b="1" i="1" dirty="0" err="1">
                <a:latin typeface="TimesNewRomanPS"/>
              </a:rPr>
              <a:t>frontier</a:t>
            </a:r>
            <a:r>
              <a:rPr lang="de-DE" b="1" i="1" dirty="0">
                <a:latin typeface="TimesNewRomanPS"/>
              </a:rPr>
              <a:t> </a:t>
            </a:r>
            <a:endParaRPr lang="de-D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94E3718-FECF-2445-888C-FFDBFA439D81}"/>
              </a:ext>
            </a:extLst>
          </p:cNvPr>
          <p:cNvSpPr/>
          <p:nvPr/>
        </p:nvSpPr>
        <p:spPr>
          <a:xfrm>
            <a:off x="3810000" y="128137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600" b="1" i="1" dirty="0" err="1">
                <a:latin typeface="TimesNewRomanPS"/>
              </a:rPr>
              <a:t>Magnetic</a:t>
            </a:r>
            <a:r>
              <a:rPr lang="de-DE" sz="1600" b="1" i="1" dirty="0">
                <a:latin typeface="TimesNewRomanPS"/>
              </a:rPr>
              <a:t> </a:t>
            </a:r>
            <a:r>
              <a:rPr lang="de-DE" sz="1600" b="1" i="1" dirty="0" err="1">
                <a:latin typeface="TimesNewRomanPS"/>
              </a:rPr>
              <a:t>field</a:t>
            </a:r>
            <a:r>
              <a:rPr lang="de-DE" sz="1600" b="1" i="1" dirty="0">
                <a:latin typeface="TimesNewRomanPS"/>
              </a:rPr>
              <a:t> </a:t>
            </a:r>
          </a:p>
          <a:p>
            <a:r>
              <a:rPr lang="de-DE" sz="1600" b="1" i="1" dirty="0">
                <a:latin typeface="TimesNewRomanPS"/>
              </a:rPr>
              <a:t>in </a:t>
            </a:r>
            <a:r>
              <a:rPr lang="de-DE" sz="1600" b="1" i="1" dirty="0" err="1">
                <a:latin typeface="TimesNewRomanPS"/>
              </a:rPr>
              <a:t>superconducting</a:t>
            </a:r>
            <a:r>
              <a:rPr lang="de-DE" sz="1600" b="1" i="1" dirty="0">
                <a:latin typeface="TimesNewRomanPS"/>
              </a:rPr>
              <a:t> </a:t>
            </a:r>
            <a:r>
              <a:rPr lang="de-DE" sz="1600" b="1" i="1" dirty="0" err="1">
                <a:latin typeface="TimesNewRomanPS"/>
              </a:rPr>
              <a:t>dipole</a:t>
            </a:r>
            <a:r>
              <a:rPr lang="de-DE" sz="1600" b="1" i="1" dirty="0">
                <a:latin typeface="TimesNewRomanPS"/>
              </a:rPr>
              <a:t> </a:t>
            </a:r>
            <a:r>
              <a:rPr lang="de-DE" sz="1600" b="1" i="1" dirty="0" err="1">
                <a:latin typeface="TimesNewRomanPS"/>
              </a:rPr>
              <a:t>magnets</a:t>
            </a:r>
            <a:r>
              <a:rPr lang="de-DE" sz="1600" b="1" i="1" dirty="0">
                <a:latin typeface="TimesNewRomanPS"/>
              </a:rPr>
              <a:t> </a:t>
            </a:r>
            <a:endParaRPr lang="de-DE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7C6EE6-A3AB-6045-A17A-CFA09160477F}"/>
              </a:ext>
            </a:extLst>
          </p:cNvPr>
          <p:cNvSpPr/>
          <p:nvPr/>
        </p:nvSpPr>
        <p:spPr>
          <a:xfrm>
            <a:off x="3810000" y="1927710"/>
            <a:ext cx="21804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i="1" dirty="0" err="1">
                <a:latin typeface="TimesNewRomanPS"/>
              </a:rPr>
              <a:t>Electric</a:t>
            </a:r>
            <a:r>
              <a:rPr lang="de-DE" sz="1600" b="1" i="1" dirty="0">
                <a:latin typeface="TimesNewRomanPS"/>
              </a:rPr>
              <a:t> </a:t>
            </a:r>
            <a:r>
              <a:rPr lang="de-DE" sz="1600" b="1" i="1" dirty="0" err="1">
                <a:latin typeface="TimesNewRomanPS"/>
              </a:rPr>
              <a:t>field</a:t>
            </a:r>
            <a:r>
              <a:rPr lang="de-DE" sz="1600" b="1" i="1" dirty="0">
                <a:latin typeface="TimesNewRomanPS"/>
              </a:rPr>
              <a:t> </a:t>
            </a:r>
            <a:r>
              <a:rPr lang="de-DE" sz="1600" b="1" i="1" dirty="0" err="1">
                <a:latin typeface="TimesNewRomanPS"/>
              </a:rPr>
              <a:t>gradient</a:t>
            </a:r>
            <a:r>
              <a:rPr lang="de-DE" sz="1600" b="1" i="1" dirty="0">
                <a:latin typeface="TimesNewRomanPS"/>
              </a:rPr>
              <a:t> </a:t>
            </a:r>
          </a:p>
          <a:p>
            <a:r>
              <a:rPr lang="de-DE" sz="1600" b="1" i="1" dirty="0">
                <a:latin typeface="TimesNewRomanPS"/>
              </a:rPr>
              <a:t>in </a:t>
            </a:r>
            <a:r>
              <a:rPr lang="de-DE" sz="1600" b="1" i="1" dirty="0" err="1">
                <a:latin typeface="TimesNewRomanPS"/>
              </a:rPr>
              <a:t>accelerating</a:t>
            </a:r>
            <a:r>
              <a:rPr lang="de-DE" sz="1600" b="1" i="1" dirty="0">
                <a:latin typeface="TimesNewRomanPS"/>
              </a:rPr>
              <a:t> </a:t>
            </a:r>
            <a:r>
              <a:rPr lang="de-DE" sz="1600" b="1" i="1" dirty="0" err="1">
                <a:latin typeface="TimesNewRomanPS"/>
              </a:rPr>
              <a:t>cavities</a:t>
            </a:r>
            <a:r>
              <a:rPr lang="de-DE" sz="1600" b="1" i="1" dirty="0">
                <a:latin typeface="TimesNewRomanPS"/>
              </a:rPr>
              <a:t> </a:t>
            </a:r>
            <a:endParaRPr lang="de-DE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62A8FB-C066-F543-BEAE-1CB1D5B997D0}"/>
              </a:ext>
            </a:extLst>
          </p:cNvPr>
          <p:cNvSpPr/>
          <p:nvPr/>
        </p:nvSpPr>
        <p:spPr>
          <a:xfrm>
            <a:off x="3810000" y="257404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600" b="1" i="1" dirty="0" err="1">
                <a:latin typeface="TimesNewRomanPS"/>
              </a:rPr>
              <a:t>Electric</a:t>
            </a:r>
            <a:r>
              <a:rPr lang="de-DE" sz="1600" b="1" i="1" dirty="0">
                <a:latin typeface="TimesNewRomanPS"/>
              </a:rPr>
              <a:t> </a:t>
            </a:r>
            <a:r>
              <a:rPr lang="de-DE" sz="1600" b="1" i="1" dirty="0" err="1">
                <a:latin typeface="TimesNewRomanPS"/>
              </a:rPr>
              <a:t>field</a:t>
            </a:r>
            <a:r>
              <a:rPr lang="de-DE" sz="1600" b="1" i="1" dirty="0">
                <a:latin typeface="TimesNewRomanPS"/>
              </a:rPr>
              <a:t> in </a:t>
            </a:r>
            <a:r>
              <a:rPr lang="de-DE" sz="1600" b="1" i="1" dirty="0" err="1">
                <a:latin typeface="TimesNewRomanPS"/>
              </a:rPr>
              <a:t>novel</a:t>
            </a:r>
            <a:r>
              <a:rPr lang="de-DE" sz="1600" b="1" i="1" dirty="0">
                <a:latin typeface="TimesNewRomanPS"/>
              </a:rPr>
              <a:t> high-gradient </a:t>
            </a:r>
            <a:r>
              <a:rPr lang="de-DE" sz="1600" b="1" i="1" dirty="0" err="1">
                <a:latin typeface="TimesNewRomanPS"/>
              </a:rPr>
              <a:t>accelerating</a:t>
            </a:r>
            <a:r>
              <a:rPr lang="de-DE" sz="1600" b="1" i="1" dirty="0">
                <a:latin typeface="TimesNewRomanPS"/>
              </a:rPr>
              <a:t> </a:t>
            </a:r>
            <a:r>
              <a:rPr lang="de-DE" sz="1600" b="1" i="1" dirty="0" err="1">
                <a:latin typeface="TimesNewRomanPS"/>
              </a:rPr>
              <a:t>structures</a:t>
            </a:r>
            <a:r>
              <a:rPr lang="de-DE" sz="1600" b="1" i="1" dirty="0">
                <a:latin typeface="TimesNewRomanPS"/>
              </a:rPr>
              <a:t> </a:t>
            </a:r>
            <a:endParaRPr lang="de-DE" sz="1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787357-A435-574E-A8E9-9B3D4EDF8CF7}"/>
              </a:ext>
            </a:extLst>
          </p:cNvPr>
          <p:cNvSpPr/>
          <p:nvPr/>
        </p:nvSpPr>
        <p:spPr>
          <a:xfrm>
            <a:off x="381627" y="4132167"/>
            <a:ext cx="32367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b="1" i="1" dirty="0">
                <a:latin typeface="TimesNewRomanPS"/>
              </a:rPr>
              <a:t>ARIES </a:t>
            </a:r>
          </a:p>
          <a:p>
            <a:pPr algn="r"/>
            <a:r>
              <a:rPr lang="de-DE" b="1" i="1" dirty="0" err="1">
                <a:latin typeface="TimesNewRomanPS"/>
              </a:rPr>
              <a:t>advancing</a:t>
            </a:r>
            <a:r>
              <a:rPr lang="de-DE" b="1" i="1" dirty="0">
                <a:latin typeface="TimesNewRomanPS"/>
              </a:rPr>
              <a:t> </a:t>
            </a:r>
            <a:r>
              <a:rPr lang="de-DE" b="1" i="1" dirty="0" err="1">
                <a:latin typeface="TimesNewRomanPS"/>
              </a:rPr>
              <a:t>the</a:t>
            </a:r>
            <a:r>
              <a:rPr lang="de-DE" b="1" i="1" dirty="0">
                <a:latin typeface="TimesNewRomanPS"/>
              </a:rPr>
              <a:t> </a:t>
            </a:r>
            <a:r>
              <a:rPr lang="de-DE" b="1" i="1" dirty="0" err="1">
                <a:latin typeface="TimesNewRomanPS"/>
              </a:rPr>
              <a:t>intensity</a:t>
            </a:r>
            <a:r>
              <a:rPr lang="de-DE" b="1" i="1" dirty="0">
                <a:latin typeface="TimesNewRomanPS"/>
              </a:rPr>
              <a:t> </a:t>
            </a:r>
            <a:r>
              <a:rPr lang="de-DE" b="1" i="1" dirty="0" err="1">
                <a:latin typeface="TimesNewRomanPS"/>
              </a:rPr>
              <a:t>frontier</a:t>
            </a:r>
            <a:r>
              <a:rPr lang="de-DE" b="1" i="1" dirty="0">
                <a:latin typeface="TimesNewRomanPS"/>
              </a:rPr>
              <a:t> </a:t>
            </a:r>
            <a:endParaRPr lang="de-D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715BB3-B7DB-EB4E-A138-B21E626A065E}"/>
              </a:ext>
            </a:extLst>
          </p:cNvPr>
          <p:cNvSpPr/>
          <p:nvPr/>
        </p:nvSpPr>
        <p:spPr>
          <a:xfrm>
            <a:off x="3810000" y="3864295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600" dirty="0">
                <a:latin typeface="TimesNewRomanPSMT" panose="02020603050405020304" pitchFamily="18" charset="0"/>
              </a:rPr>
              <a:t>The </a:t>
            </a:r>
            <a:r>
              <a:rPr lang="de-DE" sz="1600" dirty="0" err="1">
                <a:latin typeface="TimesNewRomanPSMT" panose="02020603050405020304" pitchFamily="18" charset="0"/>
              </a:rPr>
              <a:t>intensity</a:t>
            </a:r>
            <a:r>
              <a:rPr lang="de-DE" sz="1600" dirty="0">
                <a:latin typeface="TimesNewRomanPSMT" panose="02020603050405020304" pitchFamily="18" charset="0"/>
              </a:rPr>
              <a:t>/</a:t>
            </a:r>
            <a:r>
              <a:rPr lang="de-DE" sz="1600" dirty="0" err="1">
                <a:latin typeface="TimesNewRomanPSMT" panose="02020603050405020304" pitchFamily="18" charset="0"/>
              </a:rPr>
              <a:t>luminosity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frontier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is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particularly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complex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because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it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is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related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to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both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b="1" dirty="0" err="1">
                <a:solidFill>
                  <a:srgbClr val="FF0000"/>
                </a:solidFill>
                <a:latin typeface="TimesNewRomanPSMT" panose="02020603050405020304" pitchFamily="18" charset="0"/>
              </a:rPr>
              <a:t>technological</a:t>
            </a:r>
            <a:r>
              <a:rPr lang="de-DE" b="1" dirty="0">
                <a:solidFill>
                  <a:srgbClr val="FF0000"/>
                </a:solidFill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and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TimesNewRomanPSMT" panose="02020603050405020304" pitchFamily="18" charset="0"/>
              </a:rPr>
              <a:t>beam </a:t>
            </a:r>
            <a:r>
              <a:rPr lang="de-DE" b="1" dirty="0" err="1">
                <a:solidFill>
                  <a:srgbClr val="FF0000"/>
                </a:solidFill>
                <a:latin typeface="TimesNewRomanPSMT" panose="02020603050405020304" pitchFamily="18" charset="0"/>
              </a:rPr>
              <a:t>physics</a:t>
            </a:r>
            <a:r>
              <a:rPr lang="de-DE" b="1" dirty="0">
                <a:solidFill>
                  <a:srgbClr val="FF0000"/>
                </a:solidFill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aspects</a:t>
            </a:r>
            <a:r>
              <a:rPr lang="de-DE" sz="1600" dirty="0">
                <a:latin typeface="TimesNewRomanPSMT" panose="02020603050405020304" pitchFamily="18" charset="0"/>
              </a:rPr>
              <a:t>, </a:t>
            </a:r>
            <a:r>
              <a:rPr lang="de-DE" sz="1600" dirty="0" err="1">
                <a:latin typeface="TimesNewRomanPSMT" panose="02020603050405020304" pitchFamily="18" charset="0"/>
              </a:rPr>
              <a:t>which</a:t>
            </a:r>
            <a:r>
              <a:rPr lang="de-DE" sz="1600" dirty="0">
                <a:latin typeface="TimesNewRomanPSMT" panose="02020603050405020304" pitchFamily="18" charset="0"/>
              </a:rPr>
              <a:t> in turn </a:t>
            </a:r>
            <a:r>
              <a:rPr lang="de-DE" sz="1600" dirty="0" err="1">
                <a:latin typeface="TimesNewRomanPSMT" panose="02020603050405020304" pitchFamily="18" charset="0"/>
              </a:rPr>
              <a:t>are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closely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related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to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the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specific</a:t>
            </a:r>
            <a:r>
              <a:rPr lang="de-DE" sz="1600" dirty="0">
                <a:latin typeface="TimesNewRomanPSMT" panose="02020603050405020304" pitchFamily="18" charset="0"/>
              </a:rPr>
              <a:t> type </a:t>
            </a:r>
            <a:r>
              <a:rPr lang="de-DE" sz="1600" dirty="0" err="1">
                <a:latin typeface="TimesNewRomanPSMT" panose="02020603050405020304" pitchFamily="18" charset="0"/>
              </a:rPr>
              <a:t>of</a:t>
            </a:r>
            <a:r>
              <a:rPr lang="de-DE" sz="1600" dirty="0">
                <a:latin typeface="TimesNewRomanPSMT" panose="02020603050405020304" pitchFamily="18" charset="0"/>
              </a:rPr>
              <a:t> </a:t>
            </a:r>
            <a:r>
              <a:rPr lang="de-DE" sz="1600" dirty="0" err="1">
                <a:latin typeface="TimesNewRomanPSMT" panose="02020603050405020304" pitchFamily="18" charset="0"/>
              </a:rPr>
              <a:t>accelerator</a:t>
            </a:r>
            <a:r>
              <a:rPr lang="de-DE" sz="1600" dirty="0">
                <a:latin typeface="TimesNewRomanPSMT" panose="02020603050405020304" pitchFamily="18" charset="0"/>
              </a:rPr>
              <a:t>. </a:t>
            </a:r>
            <a:endParaRPr lang="de-DE" sz="16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E676540-188C-7046-99EB-B181E5CE96F2}"/>
              </a:ext>
            </a:extLst>
          </p:cNvPr>
          <p:cNvCxnSpPr/>
          <p:nvPr/>
        </p:nvCxnSpPr>
        <p:spPr>
          <a:xfrm>
            <a:off x="3723793" y="1165123"/>
            <a:ext cx="0" cy="4380271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77DB008-14E6-354C-8F24-2E0712F89D52}"/>
              </a:ext>
            </a:extLst>
          </p:cNvPr>
          <p:cNvSpPr txBox="1"/>
          <p:nvPr/>
        </p:nvSpPr>
        <p:spPr>
          <a:xfrm>
            <a:off x="1504273" y="481840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WP6</a:t>
            </a:r>
          </a:p>
        </p:txBody>
      </p:sp>
    </p:spTree>
    <p:extLst>
      <p:ext uri="{BB962C8B-B14F-4D97-AF65-F5344CB8AC3E}">
        <p14:creationId xmlns:p14="http://schemas.microsoft.com/office/powerpoint/2010/main" val="1369221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FF5115A-AD49-4545-9DD0-7B89B1402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ARIES Ambition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797DC8-BDCB-BA44-B04A-1D9F6823D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B4E4CF-E33D-3841-9EA1-9231356C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9142719-CFA4-0C47-9E09-5247D48717B7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737201"/>
          <a:ext cx="8229600" cy="3032760"/>
        </p:xfrm>
        <a:graphic>
          <a:graphicData uri="http://schemas.openxmlformats.org/drawingml/2006/table">
            <a:tbl>
              <a:tblPr/>
              <a:tblGrid>
                <a:gridCol w="2743200">
                  <a:extLst>
                    <a:ext uri="{9D8B030D-6E8A-4147-A177-3AD203B41FA5}">
                      <a16:colId xmlns:a16="http://schemas.microsoft.com/office/drawing/2014/main" val="400293617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98317135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1381244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100" b="1">
                          <a:effectLst/>
                          <a:latin typeface="TimesNewRomanPS"/>
                        </a:rPr>
                        <a:t>State-of-art</a:t>
                      </a:r>
                      <a:r>
                        <a:rPr lang="de-DE" sz="700">
                          <a:effectLst/>
                          <a:latin typeface="TimesNewRomanPSMT" panose="02020603050405020304" pitchFamily="18" charset="0"/>
                        </a:rPr>
                        <a:t>16 </a:t>
                      </a:r>
                      <a:endParaRPr lang="de-DE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effectLst/>
                          <a:latin typeface="TimesNewRomanPS"/>
                        </a:rPr>
                        <a:t>Ambition of ARIES </a:t>
                      </a:r>
                      <a:endParaRPr lang="de-DE">
                        <a:effectLst/>
                      </a:endParaRPr>
                    </a:p>
                  </a:txBody>
                  <a:tcPr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b="1">
                          <a:effectLst/>
                          <a:latin typeface="TimesNewRomanPS"/>
                        </a:rPr>
                        <a:t>Challenges </a:t>
                      </a:r>
                      <a:endParaRPr lang="de-DE">
                        <a:effectLst/>
                      </a:endParaRPr>
                    </a:p>
                  </a:txBody>
                  <a:tcPr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22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7322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Proton collider luminosity: 5 x 10</a:t>
                      </a:r>
                      <a:r>
                        <a:rPr lang="de-DE" sz="700">
                          <a:effectLst/>
                          <a:latin typeface="TimesNewRomanPSMT" panose="02020603050405020304" pitchFamily="18" charset="0"/>
                        </a:rPr>
                        <a:t>33 </a:t>
                      </a:r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cm-2 sec-1 in the LHC during the 2015 run at 13 TeV </a:t>
                      </a:r>
                      <a:endParaRPr lang="de-DE">
                        <a:effectLst/>
                      </a:endParaRPr>
                    </a:p>
                    <a:p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HL-LHC goal: 10</a:t>
                      </a:r>
                      <a:r>
                        <a:rPr lang="de-DE" sz="700">
                          <a:effectLst/>
                          <a:latin typeface="TimesNewRomanPSMT" panose="02020603050405020304" pitchFamily="18" charset="0"/>
                        </a:rPr>
                        <a:t>34 </a:t>
                      </a:r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with luminosity levelling </a:t>
                      </a:r>
                      <a:endParaRPr lang="de-DE">
                        <a:effectLst/>
                      </a:endParaRPr>
                    </a:p>
                    <a:p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Heavy ion intensity: 10</a:t>
                      </a:r>
                      <a:r>
                        <a:rPr lang="de-DE" sz="700">
                          <a:effectLst/>
                          <a:latin typeface="TimesNewRomanPSMT" panose="02020603050405020304" pitchFamily="18" charset="0"/>
                        </a:rPr>
                        <a:t>12 </a:t>
                      </a:r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ions/pulse, goal of FAIR </a:t>
                      </a:r>
                      <a:endParaRPr lang="de-DE">
                        <a:effectLst/>
                      </a:endParaRPr>
                    </a:p>
                    <a:p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Stored energy: 362 MJ/beam in LHC</a:t>
                      </a:r>
                      <a:r>
                        <a:rPr lang="de-DE" sz="700">
                          <a:effectLst/>
                          <a:latin typeface="TimesNewRomanPSMT" panose="02020603050405020304" pitchFamily="18" charset="0"/>
                        </a:rPr>
                        <a:t>16 </a:t>
                      </a:r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(future goals: 700 MJ for HL- LHC, 8 GJ for FCC) </a:t>
                      </a:r>
                      <a:endParaRPr lang="de-DE">
                        <a:effectLst/>
                      </a:endParaRPr>
                    </a:p>
                    <a:p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Emittances for 3</a:t>
                      </a:r>
                      <a:r>
                        <a:rPr lang="de-DE" sz="700">
                          <a:effectLst/>
                          <a:latin typeface="TimesNewRomanPSMT" panose="02020603050405020304" pitchFamily="18" charset="0"/>
                        </a:rPr>
                        <a:t>rd </a:t>
                      </a:r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generation synchrotron light sources: &lt; 1 nm (0.3 and 0.5 nm for MAX-IV and NSLS-II) </a:t>
                      </a:r>
                      <a:endParaRPr lang="de-DE">
                        <a:effectLst/>
                      </a:endParaRPr>
                    </a:p>
                    <a:p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Accelerator beam availability: 95% (target for ESS) </a:t>
                      </a:r>
                      <a:endParaRPr lang="de-DE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Bring to Europe the leadership in space charge compensation based on the generation of a modulated electron beam interacting with the main proton or ion beam (“electron- lens”). </a:t>
                      </a:r>
                      <a:endParaRPr lang="de-DE">
                        <a:effectLst/>
                      </a:endParaRPr>
                    </a:p>
                    <a:p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Develop materials required for collimation of the large power of the high-intensity beams. </a:t>
                      </a:r>
                      <a:endParaRPr lang="de-DE">
                        <a:effectLst/>
                      </a:endParaRPr>
                    </a:p>
                    <a:p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Achieve further reduction in the emittance of synchrotron light sources </a:t>
                      </a:r>
                      <a:endParaRPr lang="de-DE">
                        <a:effectLst/>
                      </a:endParaRPr>
                    </a:p>
                    <a:p>
                      <a:r>
                        <a:rPr lang="de-DE" sz="1100">
                          <a:effectLst/>
                          <a:latin typeface="TimesNewRomanPSMT" panose="02020603050405020304" pitchFamily="18" charset="0"/>
                        </a:rPr>
                        <a:t>Increase the accelerator reliability and availability. </a:t>
                      </a:r>
                      <a:endParaRPr lang="de-DE">
                        <a:effectLst/>
                      </a:endParaRPr>
                    </a:p>
                  </a:txBody>
                  <a:tcPr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Build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and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test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(WP16) a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modulated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electron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gun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with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20 A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current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(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beyond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the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state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-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of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-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the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-art 5 A). </a:t>
                      </a:r>
                      <a:endParaRPr lang="de-DE" dirty="0">
                        <a:effectLst/>
                      </a:endParaRPr>
                    </a:p>
                    <a:p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New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graphite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composites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(WP14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and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17) will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provide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electrical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conductivity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of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2.5 MS/m,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factor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10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of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normal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graphite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,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and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2.5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times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what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has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been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achieved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,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with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robustness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to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beam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impacts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~ 3 MJ. </a:t>
                      </a:r>
                      <a:endParaRPr lang="de-DE" dirty="0">
                        <a:effectLst/>
                      </a:endParaRPr>
                    </a:p>
                    <a:p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WP7: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develop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critical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components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like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injection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kickers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, high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gradient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magnets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,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improve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vacuum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design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and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beam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optimisation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,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to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ensure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emittances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in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the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100-200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ps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range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endParaRPr lang="de-DE" dirty="0">
                        <a:effectLst/>
                      </a:endParaRPr>
                    </a:p>
                    <a:p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Achieve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availabilities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95%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for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large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research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facilities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and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&gt;98%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for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small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medical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and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industrial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100" dirty="0" err="1">
                          <a:effectLst/>
                          <a:latin typeface="TimesNewRomanPSMT" panose="02020603050405020304" pitchFamily="18" charset="0"/>
                        </a:rPr>
                        <a:t>accelerators</a:t>
                      </a:r>
                      <a:r>
                        <a:rPr lang="de-DE" sz="1100" dirty="0">
                          <a:effectLst/>
                          <a:latin typeface="TimesNewRomanPSMT" panose="02020603050405020304" pitchFamily="18" charset="0"/>
                        </a:rPr>
                        <a:t> (Task 6.3) </a:t>
                      </a:r>
                      <a:endParaRPr lang="de-DE" dirty="0">
                        <a:effectLst/>
                      </a:endParaRPr>
                    </a:p>
                  </a:txBody>
                  <a:tcPr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22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298674"/>
                  </a:ext>
                </a:extLst>
              </a:tr>
            </a:tbl>
          </a:graphicData>
        </a:graphic>
      </p:graphicFrame>
      <p:pic>
        <p:nvPicPr>
          <p:cNvPr id="1025" name="Picture 1" descr="page110image10076704">
            <a:extLst>
              <a:ext uri="{FF2B5EF4-FFF2-40B4-BE49-F238E27FC236}">
                <a16:creationId xmlns:a16="http://schemas.microsoft.com/office/drawing/2014/main" id="{19BB9C33-F4FA-F44C-8523-45F1B7D8D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36725"/>
            <a:ext cx="127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110image5088592">
            <a:extLst>
              <a:ext uri="{FF2B5EF4-FFF2-40B4-BE49-F238E27FC236}">
                <a16:creationId xmlns:a16="http://schemas.microsoft.com/office/drawing/2014/main" id="{41E10EFF-DF30-8542-940F-D8FF894BA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36725"/>
            <a:ext cx="21590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110image5087808">
            <a:extLst>
              <a:ext uri="{FF2B5EF4-FFF2-40B4-BE49-F238E27FC236}">
                <a16:creationId xmlns:a16="http://schemas.microsoft.com/office/drawing/2014/main" id="{B612AA9D-3B6B-4645-A794-4570A0E3D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36725"/>
            <a:ext cx="21590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AF8DE16-74F7-CB45-AFCA-1B2E875D8AA3}"/>
              </a:ext>
            </a:extLst>
          </p:cNvPr>
          <p:cNvSpPr/>
          <p:nvPr/>
        </p:nvSpPr>
        <p:spPr>
          <a:xfrm>
            <a:off x="5604387" y="4044076"/>
            <a:ext cx="3274142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2BA60F-6195-8E4A-8148-D7257E9BB9FD}"/>
              </a:ext>
            </a:extLst>
          </p:cNvPr>
          <p:cNvSpPr txBox="1"/>
          <p:nvPr/>
        </p:nvSpPr>
        <p:spPr>
          <a:xfrm>
            <a:off x="383460" y="1178878"/>
            <a:ext cx="283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Intensity/luminosity frontier</a:t>
            </a:r>
          </a:p>
        </p:txBody>
      </p:sp>
    </p:spTree>
    <p:extLst>
      <p:ext uri="{BB962C8B-B14F-4D97-AF65-F5344CB8AC3E}">
        <p14:creationId xmlns:p14="http://schemas.microsoft.com/office/powerpoint/2010/main" val="52279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0BDCF969-9851-9D46-ADF9-36C243DD4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D0ED98-5911-3948-9470-9FD2F8C08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02B2EB-9C36-E548-8017-E2D0105E8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439C4B3-9624-B04F-935E-03A8315EEF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50035"/>
              </p:ext>
            </p:extLst>
          </p:nvPr>
        </p:nvGraphicFramePr>
        <p:xfrm>
          <a:off x="457202" y="2337951"/>
          <a:ext cx="8077198" cy="2133600"/>
        </p:xfrm>
        <a:graphic>
          <a:graphicData uri="http://schemas.openxmlformats.org/drawingml/2006/table">
            <a:tbl>
              <a:tblPr/>
              <a:tblGrid>
                <a:gridCol w="1839623">
                  <a:extLst>
                    <a:ext uri="{9D8B030D-6E8A-4147-A177-3AD203B41FA5}">
                      <a16:colId xmlns:a16="http://schemas.microsoft.com/office/drawing/2014/main" val="4056414420"/>
                    </a:ext>
                  </a:extLst>
                </a:gridCol>
                <a:gridCol w="880732">
                  <a:extLst>
                    <a:ext uri="{9D8B030D-6E8A-4147-A177-3AD203B41FA5}">
                      <a16:colId xmlns:a16="http://schemas.microsoft.com/office/drawing/2014/main" val="1771054576"/>
                    </a:ext>
                  </a:extLst>
                </a:gridCol>
                <a:gridCol w="937245">
                  <a:extLst>
                    <a:ext uri="{9D8B030D-6E8A-4147-A177-3AD203B41FA5}">
                      <a16:colId xmlns:a16="http://schemas.microsoft.com/office/drawing/2014/main" val="939769227"/>
                    </a:ext>
                  </a:extLst>
                </a:gridCol>
                <a:gridCol w="3700892">
                  <a:extLst>
                    <a:ext uri="{9D8B030D-6E8A-4147-A177-3AD203B41FA5}">
                      <a16:colId xmlns:a16="http://schemas.microsoft.com/office/drawing/2014/main" val="664645045"/>
                    </a:ext>
                  </a:extLst>
                </a:gridCol>
                <a:gridCol w="718706">
                  <a:extLst>
                    <a:ext uri="{9D8B030D-6E8A-4147-A177-3AD203B41FA5}">
                      <a16:colId xmlns:a16="http://schemas.microsoft.com/office/drawing/2014/main" val="34837840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600" b="1" dirty="0">
                          <a:effectLst/>
                          <a:latin typeface="TimesNewRomanPS"/>
                        </a:rPr>
                        <a:t>Technology </a:t>
                      </a:r>
                      <a:endParaRPr lang="de-DE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>
                          <a:effectLst/>
                          <a:latin typeface="TimesNewRomanPS"/>
                        </a:rPr>
                        <a:t>ARIES WP </a:t>
                      </a:r>
                      <a:endParaRPr lang="de-DE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17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>
                          <a:effectLst/>
                          <a:latin typeface="TimesNewRomanPS"/>
                        </a:rPr>
                        <a:t>Present TRL </a:t>
                      </a:r>
                      <a:endParaRPr lang="de-DE" sz="1600">
                        <a:effectLst/>
                      </a:endParaRPr>
                    </a:p>
                  </a:txBody>
                  <a:tcPr anchor="ctr">
                    <a:lnL w="617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err="1">
                          <a:effectLst/>
                          <a:latin typeface="TimesNewRomanPS"/>
                        </a:rPr>
                        <a:t>Objectives</a:t>
                      </a:r>
                      <a:br>
                        <a:rPr lang="de-DE" sz="1600" b="1" dirty="0">
                          <a:effectLst/>
                          <a:latin typeface="TimesNewRomanPS"/>
                        </a:rPr>
                      </a:br>
                      <a:r>
                        <a:rPr lang="de-DE" sz="1600" b="1" dirty="0">
                          <a:effectLst/>
                          <a:latin typeface="TimesNewRomanPS"/>
                        </a:rPr>
                        <a:t>(Technological </a:t>
                      </a:r>
                      <a:r>
                        <a:rPr lang="de-DE" sz="1600" b="1" dirty="0" err="1">
                          <a:effectLst/>
                          <a:latin typeface="TimesNewRomanPS"/>
                        </a:rPr>
                        <a:t>breakthroughs</a:t>
                      </a:r>
                      <a:r>
                        <a:rPr lang="de-DE" sz="1600" b="1" dirty="0">
                          <a:effectLst/>
                          <a:latin typeface="TimesNewRomanPS"/>
                        </a:rPr>
                        <a:t>) </a:t>
                      </a:r>
                      <a:endParaRPr lang="de-DE" sz="1600" dirty="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effectLst/>
                          <a:latin typeface="TimesNewRomanPS"/>
                        </a:rPr>
                        <a:t>Final TRL </a:t>
                      </a:r>
                      <a:endParaRPr lang="de-DE" sz="1600" dirty="0">
                        <a:effectLst/>
                      </a:endParaRPr>
                    </a:p>
                  </a:txBody>
                  <a:tcPr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07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7002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de-DE" sz="1600" b="1">
                          <a:effectLst/>
                          <a:latin typeface="TimesNewRomanPS"/>
                        </a:rPr>
                        <a:t>Electron beams for space charge compensation </a:t>
                      </a:r>
                      <a:endParaRPr lang="de-DE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WP16 </a:t>
                      </a:r>
                      <a:endParaRPr lang="de-DE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17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2 </a:t>
                      </a:r>
                      <a:endParaRPr lang="de-DE" sz="1600">
                        <a:effectLst/>
                      </a:endParaRPr>
                    </a:p>
                  </a:txBody>
                  <a:tcPr anchor="ctr">
                    <a:lnL w="6172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Set-up and beam test of an electron gun with the RF power modulator. Achieve peak e-beam current of 20 A and amplitude modulation with a bandwidth of several MHz with appropriate beam profiles and propagation. </a:t>
                      </a:r>
                      <a:endParaRPr lang="de-DE" sz="1600"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3 </a:t>
                      </a:r>
                      <a:endParaRPr lang="de-DE" sz="1600" dirty="0">
                        <a:effectLst/>
                      </a:endParaRPr>
                    </a:p>
                  </a:txBody>
                  <a:tcPr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8305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968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8EAF3-1D44-9142-AA2B-F60B29939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D0ED98-5911-3948-9470-9FD2F8C08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02B2EB-9C36-E548-8017-E2D0105E8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C070969-BC50-CC4F-8DC8-87D0BFAC7A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197757"/>
              </p:ext>
            </p:extLst>
          </p:nvPr>
        </p:nvGraphicFramePr>
        <p:xfrm>
          <a:off x="427704" y="282105"/>
          <a:ext cx="8347587" cy="5958296"/>
        </p:xfrm>
        <a:graphic>
          <a:graphicData uri="http://schemas.openxmlformats.org/drawingml/2006/table">
            <a:tbl>
              <a:tblPr/>
              <a:tblGrid>
                <a:gridCol w="1548582">
                  <a:extLst>
                    <a:ext uri="{9D8B030D-6E8A-4147-A177-3AD203B41FA5}">
                      <a16:colId xmlns:a16="http://schemas.microsoft.com/office/drawing/2014/main" val="195525056"/>
                    </a:ext>
                  </a:extLst>
                </a:gridCol>
                <a:gridCol w="840657">
                  <a:extLst>
                    <a:ext uri="{9D8B030D-6E8A-4147-A177-3AD203B41FA5}">
                      <a16:colId xmlns:a16="http://schemas.microsoft.com/office/drawing/2014/main" val="3766308869"/>
                    </a:ext>
                  </a:extLst>
                </a:gridCol>
                <a:gridCol w="840658">
                  <a:extLst>
                    <a:ext uri="{9D8B030D-6E8A-4147-A177-3AD203B41FA5}">
                      <a16:colId xmlns:a16="http://schemas.microsoft.com/office/drawing/2014/main" val="2443516852"/>
                    </a:ext>
                  </a:extLst>
                </a:gridCol>
                <a:gridCol w="4430054">
                  <a:extLst>
                    <a:ext uri="{9D8B030D-6E8A-4147-A177-3AD203B41FA5}">
                      <a16:colId xmlns:a16="http://schemas.microsoft.com/office/drawing/2014/main" val="2639093484"/>
                    </a:ext>
                  </a:extLst>
                </a:gridCol>
                <a:gridCol w="687636">
                  <a:extLst>
                    <a:ext uri="{9D8B030D-6E8A-4147-A177-3AD203B41FA5}">
                      <a16:colId xmlns:a16="http://schemas.microsoft.com/office/drawing/2014/main" val="1733855802"/>
                    </a:ext>
                  </a:extLst>
                </a:gridCol>
              </a:tblGrid>
              <a:tr h="793826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tx1"/>
                          </a:solidFill>
                          <a:effectLst/>
                          <a:latin typeface="TimesNewRomanPS"/>
                        </a:rPr>
                        <a:t>Technology 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tx1"/>
                          </a:solidFill>
                          <a:effectLst/>
                          <a:latin typeface="TimesNewRomanPS"/>
                        </a:rPr>
                        <a:t>ARIES WP 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>
                          <a:solidFill>
                            <a:schemeClr val="tx1"/>
                          </a:solidFill>
                          <a:effectLst/>
                          <a:latin typeface="TimesNewRomanPS"/>
                        </a:rPr>
                        <a:t>Present TRL </a:t>
                      </a:r>
                      <a:endParaRPr lang="de-DE" sz="1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err="1">
                          <a:solidFill>
                            <a:schemeClr val="tx1"/>
                          </a:solidFill>
                          <a:effectLst/>
                          <a:latin typeface="TimesNewRomanPS"/>
                        </a:rPr>
                        <a:t>Objectives</a:t>
                      </a:r>
                      <a:br>
                        <a:rPr lang="de-DE" sz="1600" b="1" dirty="0">
                          <a:solidFill>
                            <a:schemeClr val="tx1"/>
                          </a:solidFill>
                          <a:effectLst/>
                          <a:latin typeface="TimesNewRomanPS"/>
                        </a:rPr>
                      </a:br>
                      <a:r>
                        <a:rPr lang="de-DE" sz="1600" b="1" dirty="0">
                          <a:solidFill>
                            <a:schemeClr val="tx1"/>
                          </a:solidFill>
                          <a:effectLst/>
                          <a:latin typeface="TimesNewRomanPS"/>
                        </a:rPr>
                        <a:t>(Technological </a:t>
                      </a:r>
                      <a:r>
                        <a:rPr lang="de-DE" sz="1600" b="1" dirty="0" err="1">
                          <a:solidFill>
                            <a:schemeClr val="tx1"/>
                          </a:solidFill>
                          <a:effectLst/>
                          <a:latin typeface="TimesNewRomanPS"/>
                        </a:rPr>
                        <a:t>breakthroughs</a:t>
                      </a:r>
                      <a:r>
                        <a:rPr lang="de-DE" sz="1600" b="1" dirty="0">
                          <a:solidFill>
                            <a:schemeClr val="tx1"/>
                          </a:solidFill>
                          <a:effectLst/>
                          <a:latin typeface="TimesNewRomanPS"/>
                        </a:rPr>
                        <a:t>) 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tx1"/>
                          </a:solidFill>
                          <a:effectLst/>
                          <a:latin typeface="TimesNewRomanPS"/>
                        </a:rPr>
                        <a:t>Final TRL 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8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693759"/>
                  </a:ext>
                </a:extLst>
              </a:tr>
              <a:tr h="793826">
                <a:tc>
                  <a:txBody>
                    <a:bodyPr/>
                    <a:lstStyle/>
                    <a:p>
                      <a:r>
                        <a:rPr lang="de-DE" sz="1600" b="1" dirty="0">
                          <a:effectLst/>
                          <a:latin typeface="TimesNewRomanPS"/>
                        </a:rPr>
                        <a:t>Beam </a:t>
                      </a:r>
                      <a:r>
                        <a:rPr lang="de-DE" sz="1600" b="1" dirty="0" err="1">
                          <a:effectLst/>
                          <a:latin typeface="TimesNewRomanPS"/>
                        </a:rPr>
                        <a:t>quality</a:t>
                      </a:r>
                      <a:r>
                        <a:rPr lang="de-DE" sz="1600" b="1" dirty="0">
                          <a:effectLst/>
                          <a:latin typeface="TimesNewRomanPS"/>
                        </a:rPr>
                        <a:t> </a:t>
                      </a:r>
                      <a:r>
                        <a:rPr lang="de-DE" sz="1600" b="1" dirty="0" err="1">
                          <a:effectLst/>
                          <a:latin typeface="TimesNewRomanPS"/>
                        </a:rPr>
                        <a:t>control</a:t>
                      </a:r>
                      <a:r>
                        <a:rPr lang="de-DE" sz="1600" b="1" dirty="0">
                          <a:effectLst/>
                          <a:latin typeface="TimesNewRomanPS"/>
                        </a:rPr>
                        <a:t> in </a:t>
                      </a:r>
                      <a:r>
                        <a:rPr lang="de-DE" sz="1600" b="1" dirty="0" err="1">
                          <a:effectLst/>
                          <a:latin typeface="TimesNewRomanPS"/>
                        </a:rPr>
                        <a:t>accelerators</a:t>
                      </a:r>
                      <a:r>
                        <a:rPr lang="de-DE" sz="1600" b="1" dirty="0">
                          <a:effectLst/>
                          <a:latin typeface="TimesNewRomanPS"/>
                        </a:rPr>
                        <a:t> </a:t>
                      </a:r>
                      <a:endParaRPr lang="de-DE" sz="1600" dirty="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WP6 </a:t>
                      </a:r>
                      <a:endParaRPr lang="de-DE" sz="1600" dirty="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1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Identify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and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rank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performance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degrading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mechanisms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for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hadron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storage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rings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and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synchrotrons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and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novel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methods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to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reduce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accelerator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impedance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. </a:t>
                      </a:r>
                      <a:endParaRPr lang="de-DE" sz="1600" dirty="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2 </a:t>
                      </a:r>
                      <a:endParaRPr lang="de-DE" sz="1600" dirty="0">
                        <a:effectLst/>
                      </a:endParaRPr>
                    </a:p>
                  </a:txBody>
                  <a:tcPr marL="57533" marR="57533" marT="28767" marB="28767" anchor="ctr">
                    <a:lnL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5579812"/>
                  </a:ext>
                </a:extLst>
              </a:tr>
              <a:tr h="1223748">
                <a:tc>
                  <a:txBody>
                    <a:bodyPr/>
                    <a:lstStyle/>
                    <a:p>
                      <a:r>
                        <a:rPr lang="de-DE" sz="1600" b="1" dirty="0">
                          <a:effectLst/>
                          <a:latin typeface="TimesNewRomanPS"/>
                        </a:rPr>
                        <a:t>Materials </a:t>
                      </a:r>
                      <a:r>
                        <a:rPr lang="de-DE" sz="1600" b="1" dirty="0" err="1">
                          <a:effectLst/>
                          <a:latin typeface="TimesNewRomanPS"/>
                        </a:rPr>
                        <a:t>for</a:t>
                      </a:r>
                      <a:r>
                        <a:rPr lang="de-DE" sz="1600" b="1" dirty="0">
                          <a:effectLst/>
                          <a:latin typeface="TimesNewRomanPS"/>
                        </a:rPr>
                        <a:t> extreme thermal </a:t>
                      </a:r>
                      <a:r>
                        <a:rPr lang="de-DE" sz="1600" b="1" dirty="0" err="1">
                          <a:effectLst/>
                          <a:latin typeface="TimesNewRomanPS"/>
                        </a:rPr>
                        <a:t>management</a:t>
                      </a:r>
                      <a:r>
                        <a:rPr lang="de-DE" sz="1600" b="1" dirty="0">
                          <a:effectLst/>
                          <a:latin typeface="TimesNewRomanPS"/>
                        </a:rPr>
                        <a:t> </a:t>
                      </a:r>
                      <a:endParaRPr lang="de-DE" sz="1600" dirty="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WP14 WP17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3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Study and development of graphitic materials and electrically conductive coatings, resisting the impact of high intensity particle beams for electrical conductivity of 2.5MS/m, with robustness to beam impacts ~ 3 MJ and resistance to radiation &gt; fraction of a DPA.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4 </a:t>
                      </a:r>
                      <a:endParaRPr lang="de-DE" sz="1600" dirty="0">
                        <a:effectLst/>
                      </a:endParaRPr>
                    </a:p>
                  </a:txBody>
                  <a:tcPr marL="57533" marR="57533" marT="28767" marB="28767" anchor="ctr">
                    <a:lnL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292626"/>
                  </a:ext>
                </a:extLst>
              </a:tr>
              <a:tr h="650518">
                <a:tc>
                  <a:txBody>
                    <a:bodyPr/>
                    <a:lstStyle/>
                    <a:p>
                      <a:r>
                        <a:rPr lang="de-DE" sz="1600" b="1">
                          <a:effectLst/>
                          <a:latin typeface="TimesNewRomanPS"/>
                        </a:rPr>
                        <a:t>Reliability and availability of accelerators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WP6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3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Define optimal design and operational RAMS characteristics for particle accelerators to improve availability beyond 90%.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4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1531977"/>
                  </a:ext>
                </a:extLst>
              </a:tr>
              <a:tr h="652381">
                <a:tc>
                  <a:txBody>
                    <a:bodyPr/>
                    <a:lstStyle/>
                    <a:p>
                      <a:r>
                        <a:rPr lang="de-DE" sz="1600" b="1">
                          <a:effectLst/>
                          <a:latin typeface="TimesNewRomanPS"/>
                        </a:rPr>
                        <a:t>Advanced instrumentation for accelerators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WP8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2/3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Improvement of accelerator operation for high quality beams e.g., position and resolution improvement or operation of feedback loops.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3/4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3886396"/>
                  </a:ext>
                </a:extLst>
              </a:tr>
              <a:tr h="937133">
                <a:tc>
                  <a:txBody>
                    <a:bodyPr/>
                    <a:lstStyle/>
                    <a:p>
                      <a:r>
                        <a:rPr lang="de-DE" sz="1600" b="1">
                          <a:effectLst/>
                          <a:latin typeface="TimesNewRomanPS"/>
                        </a:rPr>
                        <a:t>Injection systems for ultra-low emittance rings.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WP7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>
                          <a:effectLst/>
                          <a:latin typeface="TimesNewRomanPSMT" panose="02020603050405020304" pitchFamily="18" charset="0"/>
                        </a:rPr>
                        <a:t>1, 2 </a:t>
                      </a:r>
                      <a:endParaRPr lang="de-DE" sz="160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Innovative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kicker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concepts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for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beam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injection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in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small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apertures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rings: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nonlinear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pulsed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kicker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magnets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for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on-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axis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injection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and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fast-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rise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high-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stability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kickers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for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swap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- out </a:t>
                      </a:r>
                      <a:r>
                        <a:rPr lang="de-DE" sz="1600" dirty="0" err="1">
                          <a:effectLst/>
                          <a:latin typeface="TimesNewRomanPSMT" panose="02020603050405020304" pitchFamily="18" charset="0"/>
                        </a:rPr>
                        <a:t>injection</a:t>
                      </a:r>
                      <a:r>
                        <a:rPr lang="de-DE" sz="1600" dirty="0">
                          <a:effectLst/>
                          <a:latin typeface="TimesNewRomanPSMT" panose="02020603050405020304" pitchFamily="18" charset="0"/>
                        </a:rPr>
                        <a:t>. </a:t>
                      </a:r>
                      <a:endParaRPr lang="de-DE" sz="1600" dirty="0">
                        <a:effectLst/>
                      </a:endParaRPr>
                    </a:p>
                  </a:txBody>
                  <a:tcPr marL="57533" marR="57533" marT="28767" marB="28767" anchor="ctr">
                    <a:lnL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effectLst/>
                        </a:rPr>
                        <a:t>3</a:t>
                      </a:r>
                    </a:p>
                  </a:txBody>
                  <a:tcPr marL="57533" marR="57533" marT="28767" marB="28767" anchor="ctr">
                    <a:lnL w="6083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09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825929"/>
                  </a:ext>
                </a:extLst>
              </a:tr>
            </a:tbl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id="{ED608C63-E06E-0641-BCA7-94A03589D4DC}"/>
              </a:ext>
            </a:extLst>
          </p:cNvPr>
          <p:cNvSpPr/>
          <p:nvPr/>
        </p:nvSpPr>
        <p:spPr>
          <a:xfrm>
            <a:off x="-24581" y="836612"/>
            <a:ext cx="9168581" cy="17001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23C736A-1BFD-824A-95A3-92A8C06F9A66}"/>
              </a:ext>
            </a:extLst>
          </p:cNvPr>
          <p:cNvSpPr/>
          <p:nvPr/>
        </p:nvSpPr>
        <p:spPr>
          <a:xfrm>
            <a:off x="-24581" y="3497228"/>
            <a:ext cx="9168581" cy="10452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1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744553A-64C1-D241-AC46-9649EB57D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3D37B3-6F7C-4B41-A48F-462EB033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0AF39A-A900-7140-8B1D-15DE30501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5F0448-7B87-EE41-8626-6255A5AF58F0}"/>
              </a:ext>
            </a:extLst>
          </p:cNvPr>
          <p:cNvSpPr/>
          <p:nvPr/>
        </p:nvSpPr>
        <p:spPr>
          <a:xfrm>
            <a:off x="280220" y="880702"/>
            <a:ext cx="87113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i="1" dirty="0">
                <a:latin typeface="TimesNewRomanPS"/>
              </a:rPr>
              <a:t>Progress in Networking </a:t>
            </a:r>
            <a:r>
              <a:rPr lang="de-DE" b="1" i="1" dirty="0" err="1">
                <a:latin typeface="TimesNewRomanPS"/>
              </a:rPr>
              <a:t>Activities</a:t>
            </a:r>
            <a:r>
              <a:rPr lang="de-DE" b="1" i="1" dirty="0">
                <a:latin typeface="TimesNewRomanPS"/>
              </a:rPr>
              <a:t> </a:t>
            </a:r>
            <a:endParaRPr lang="de-DE" dirty="0"/>
          </a:p>
          <a:p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The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developments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required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to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push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forward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the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frontiers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of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particle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accelerators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are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often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at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the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cross-roads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of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several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technologies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and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branches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of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accelerator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science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,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requiring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the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combination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of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various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competences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. </a:t>
            </a:r>
            <a:r>
              <a:rPr lang="de-DE" dirty="0">
                <a:latin typeface="TimesNewRomanPSMT" panose="02020603050405020304" pitchFamily="18" charset="0"/>
              </a:rPr>
              <a:t>The </a:t>
            </a:r>
            <a:r>
              <a:rPr lang="de-DE" dirty="0" err="1">
                <a:latin typeface="TimesNewRomanPSMT" panose="02020603050405020304" pitchFamily="18" charset="0"/>
              </a:rPr>
              <a:t>role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of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the</a:t>
            </a:r>
            <a:r>
              <a:rPr lang="de-DE" dirty="0">
                <a:latin typeface="TimesNewRomanPSMT" panose="02020603050405020304" pitchFamily="18" charset="0"/>
              </a:rPr>
              <a:t> ARIES Networks will </a:t>
            </a:r>
            <a:r>
              <a:rPr lang="de-DE" dirty="0" err="1">
                <a:latin typeface="TimesNewRomanPSMT" panose="02020603050405020304" pitchFamily="18" charset="0"/>
              </a:rPr>
              <a:t>be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of</a:t>
            </a:r>
            <a:r>
              <a:rPr lang="de-DE" dirty="0">
                <a:latin typeface="TimesNewRomanPSMT" panose="02020603050405020304" pitchFamily="18" charset="0"/>
              </a:rPr>
              <a:t> a </a:t>
            </a:r>
            <a:r>
              <a:rPr lang="de-DE" b="1" u="sng" dirty="0" err="1">
                <a:latin typeface="TimesNewRomanPS"/>
              </a:rPr>
              <a:t>catalysing</a:t>
            </a:r>
            <a:r>
              <a:rPr lang="de-DE" b="1" u="sng" dirty="0">
                <a:latin typeface="TimesNewRomanPS"/>
              </a:rPr>
              <a:t> </a:t>
            </a:r>
            <a:r>
              <a:rPr lang="de-DE" b="1" u="sng" dirty="0" err="1">
                <a:latin typeface="TimesNewRomanPS"/>
              </a:rPr>
              <a:t>nature</a:t>
            </a:r>
            <a:r>
              <a:rPr lang="de-DE" b="1" u="sng" dirty="0">
                <a:latin typeface="TimesNewRomanPS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to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circumvent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the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natural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fragmentation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into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specialties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and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domains</a:t>
            </a:r>
            <a:r>
              <a:rPr lang="de-DE" u="sng" dirty="0">
                <a:latin typeface="TimesNewRomanPSMT" panose="02020603050405020304" pitchFamily="18" charset="0"/>
              </a:rPr>
              <a:t>, </a:t>
            </a:r>
            <a:r>
              <a:rPr lang="de-DE" u="sng" dirty="0" err="1">
                <a:latin typeface="TimesNewRomanPSMT" panose="02020603050405020304" pitchFamily="18" charset="0"/>
              </a:rPr>
              <a:t>to</a:t>
            </a:r>
            <a:r>
              <a:rPr lang="de-DE" u="sng" dirty="0">
                <a:latin typeface="TimesNewRomanPSMT" panose="02020603050405020304" pitchFamily="18" charset="0"/>
              </a:rPr>
              <a:t> break </a:t>
            </a:r>
            <a:r>
              <a:rPr lang="de-DE" u="sng" dirty="0" err="1">
                <a:latin typeface="TimesNewRomanPSMT" panose="02020603050405020304" pitchFamily="18" charset="0"/>
              </a:rPr>
              <a:t>barriers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between</a:t>
            </a:r>
            <a:r>
              <a:rPr lang="de-DE" u="sng" dirty="0">
                <a:latin typeface="TimesNewRomanPSMT" panose="02020603050405020304" pitchFamily="18" charset="0"/>
              </a:rPr>
              <a:t> traditional </a:t>
            </a:r>
            <a:r>
              <a:rPr lang="de-DE" u="sng" dirty="0" err="1">
                <a:latin typeface="TimesNewRomanPSMT" panose="02020603050405020304" pitchFamily="18" charset="0"/>
              </a:rPr>
              <a:t>communities</a:t>
            </a:r>
            <a:r>
              <a:rPr lang="de-DE" u="sng" dirty="0">
                <a:latin typeface="TimesNewRomanPSMT" panose="02020603050405020304" pitchFamily="18" charset="0"/>
              </a:rPr>
              <a:t>, </a:t>
            </a:r>
            <a:r>
              <a:rPr lang="de-DE" u="sng" dirty="0" err="1">
                <a:latin typeface="TimesNewRomanPSMT" panose="02020603050405020304" pitchFamily="18" charset="0"/>
              </a:rPr>
              <a:t>and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to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aggregate</a:t>
            </a:r>
            <a:r>
              <a:rPr lang="de-DE" u="sng" dirty="0">
                <a:latin typeface="TimesNewRomanPSMT" panose="02020603050405020304" pitchFamily="18" charset="0"/>
              </a:rPr>
              <a:t> a </a:t>
            </a:r>
            <a:r>
              <a:rPr lang="de-DE" u="sng" dirty="0" err="1">
                <a:latin typeface="TimesNewRomanPSMT" panose="02020603050405020304" pitchFamily="18" charset="0"/>
              </a:rPr>
              <a:t>wide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community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around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topics</a:t>
            </a:r>
            <a:r>
              <a:rPr lang="de-DE" u="sng" dirty="0">
                <a:latin typeface="TimesNewRomanPSMT" panose="02020603050405020304" pitchFamily="18" charset="0"/>
              </a:rPr>
              <a:t> </a:t>
            </a:r>
            <a:r>
              <a:rPr lang="de-DE" u="sng" dirty="0" err="1">
                <a:latin typeface="TimesNewRomanPSMT" panose="02020603050405020304" pitchFamily="18" charset="0"/>
              </a:rPr>
              <a:t>of</a:t>
            </a:r>
            <a:r>
              <a:rPr lang="de-DE" u="sng" dirty="0">
                <a:latin typeface="TimesNewRomanPSMT" panose="02020603050405020304" pitchFamily="18" charset="0"/>
              </a:rPr>
              <a:t> excellence.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In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this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way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,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they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will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foster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a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culture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of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co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-operation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both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geographical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and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between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research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,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academia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and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industry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  <a:latin typeface="TimesNewRomanPSMT" panose="02020603050405020304" pitchFamily="18" charset="0"/>
              </a:rPr>
              <a:t>.</a:t>
            </a:r>
            <a:r>
              <a:rPr lang="de-DE" dirty="0">
                <a:latin typeface="TimesNewRomanPSMT" panose="02020603050405020304" pitchFamily="18" charset="0"/>
              </a:rPr>
              <a:t> The </a:t>
            </a:r>
            <a:r>
              <a:rPr lang="de-DE" dirty="0" err="1">
                <a:latin typeface="TimesNewRomanPSMT" panose="02020603050405020304" pitchFamily="18" charset="0"/>
              </a:rPr>
              <a:t>main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objective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of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the</a:t>
            </a:r>
            <a:r>
              <a:rPr lang="de-DE" dirty="0">
                <a:latin typeface="TimesNewRomanPSMT" panose="02020603050405020304" pitchFamily="18" charset="0"/>
              </a:rPr>
              <a:t> Networking </a:t>
            </a:r>
            <a:r>
              <a:rPr lang="de-DE" dirty="0" err="1">
                <a:latin typeface="TimesNewRomanPSMT" panose="02020603050405020304" pitchFamily="18" charset="0"/>
              </a:rPr>
              <a:t>activities</a:t>
            </a:r>
            <a:r>
              <a:rPr lang="de-DE" dirty="0">
                <a:latin typeface="TimesNewRomanPSMT" panose="02020603050405020304" pitchFamily="18" charset="0"/>
              </a:rPr>
              <a:t> will </a:t>
            </a:r>
            <a:r>
              <a:rPr lang="de-DE" dirty="0" err="1">
                <a:latin typeface="TimesNewRomanPSMT" panose="02020603050405020304" pitchFamily="18" charset="0"/>
              </a:rPr>
              <a:t>be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to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b="1" dirty="0" err="1">
                <a:latin typeface="TimesNewRomanPS"/>
              </a:rPr>
              <a:t>identify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and</a:t>
            </a:r>
            <a:r>
              <a:rPr lang="de-DE" b="1" dirty="0">
                <a:latin typeface="TimesNewRomanPS"/>
              </a:rPr>
              <a:t> promote </a:t>
            </a:r>
            <a:r>
              <a:rPr lang="de-DE" b="1" dirty="0" err="1">
                <a:latin typeface="TimesNewRomanPS"/>
              </a:rPr>
              <a:t>early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stage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technologies</a:t>
            </a:r>
            <a:r>
              <a:rPr lang="de-DE" b="1" dirty="0">
                <a:latin typeface="TimesNewRomanPS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and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to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develop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b="1" dirty="0" err="1">
                <a:latin typeface="TimesNewRomanPS"/>
              </a:rPr>
              <a:t>common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tools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and</a:t>
            </a:r>
            <a:r>
              <a:rPr lang="de-DE" b="1" dirty="0">
                <a:latin typeface="TimesNewRomanPS"/>
              </a:rPr>
              <a:t> </a:t>
            </a:r>
            <a:r>
              <a:rPr lang="de-DE" b="1" dirty="0" err="1">
                <a:latin typeface="TimesNewRomanPS"/>
              </a:rPr>
              <a:t>strategies</a:t>
            </a:r>
            <a:r>
              <a:rPr lang="de-DE" b="1" dirty="0">
                <a:latin typeface="TimesNewRomanPS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aimed</a:t>
            </a:r>
            <a:r>
              <a:rPr lang="de-DE" dirty="0">
                <a:latin typeface="TimesNewRomanPSMT" panose="02020603050405020304" pitchFamily="18" charset="0"/>
              </a:rPr>
              <a:t> at </a:t>
            </a:r>
            <a:r>
              <a:rPr lang="de-DE" dirty="0" err="1">
                <a:latin typeface="TimesNewRomanPSMT" panose="02020603050405020304" pitchFamily="18" charset="0"/>
              </a:rPr>
              <a:t>enhancing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the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services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provided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by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the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research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infrastructures</a:t>
            </a:r>
            <a:r>
              <a:rPr lang="de-DE" dirty="0">
                <a:latin typeface="TimesNewRomanPSMT" panose="02020603050405020304" pitchFamily="18" charset="0"/>
              </a:rPr>
              <a:t>. </a:t>
            </a:r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0B45EB-8F9A-D543-B35E-5D68A81EF077}"/>
              </a:ext>
            </a:extLst>
          </p:cNvPr>
          <p:cNvSpPr/>
          <p:nvPr/>
        </p:nvSpPr>
        <p:spPr>
          <a:xfrm>
            <a:off x="280219" y="4633155"/>
            <a:ext cx="871138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latin typeface="TimesNewRomanPS"/>
              </a:rPr>
              <a:t>WP6 </a:t>
            </a:r>
            <a:r>
              <a:rPr lang="de-DE" dirty="0">
                <a:latin typeface="TimesNewRomanPSMT" panose="02020603050405020304" pitchFamily="18" charset="0"/>
              </a:rPr>
              <a:t>will </a:t>
            </a:r>
            <a:r>
              <a:rPr lang="de-DE" dirty="0" err="1">
                <a:latin typeface="TimesNewRomanPSMT" panose="02020603050405020304" pitchFamily="18" charset="0"/>
              </a:rPr>
              <a:t>provide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b="1" dirty="0" err="1">
                <a:latin typeface="TimesNewRomanPSMT" panose="02020603050405020304" pitchFamily="18" charset="0"/>
              </a:rPr>
              <a:t>ideas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and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b="1" dirty="0" err="1">
                <a:latin typeface="TimesNewRomanPSMT" panose="02020603050405020304" pitchFamily="18" charset="0"/>
              </a:rPr>
              <a:t>concepts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to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improve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performance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of</a:t>
            </a:r>
            <a:r>
              <a:rPr lang="de-DE" dirty="0">
                <a:latin typeface="TimesNewRomanPSMT" panose="02020603050405020304" pitchFamily="18" charset="0"/>
              </a:rPr>
              <a:t> all </a:t>
            </a:r>
            <a:r>
              <a:rPr lang="de-DE" dirty="0" err="1">
                <a:latin typeface="TimesNewRomanPSMT" panose="02020603050405020304" pitchFamily="18" charset="0"/>
              </a:rPr>
              <a:t>accelerators</a:t>
            </a:r>
            <a:r>
              <a:rPr lang="de-DE" dirty="0">
                <a:latin typeface="TimesNewRomanPSMT" panose="02020603050405020304" pitchFamily="18" charset="0"/>
              </a:rPr>
              <a:t>, </a:t>
            </a:r>
            <a:r>
              <a:rPr lang="de-DE" dirty="0" err="1">
                <a:latin typeface="TimesNewRomanPSMT" panose="02020603050405020304" pitchFamily="18" charset="0"/>
              </a:rPr>
              <a:t>including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those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for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basic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research</a:t>
            </a:r>
            <a:r>
              <a:rPr lang="de-DE" dirty="0">
                <a:latin typeface="TimesNewRomanPSMT" panose="02020603050405020304" pitchFamily="18" charset="0"/>
              </a:rPr>
              <a:t>, </a:t>
            </a:r>
            <a:r>
              <a:rPr lang="de-DE" dirty="0" err="1">
                <a:latin typeface="TimesNewRomanPSMT" panose="02020603050405020304" pitchFamily="18" charset="0"/>
              </a:rPr>
              <a:t>for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applied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research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and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for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medical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and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industrial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applications</a:t>
            </a:r>
            <a:r>
              <a:rPr lang="de-DE" dirty="0">
                <a:latin typeface="TimesNewRomanPSMT" panose="02020603050405020304" pitchFamily="18" charset="0"/>
              </a:rPr>
              <a:t>. A </a:t>
            </a:r>
            <a:r>
              <a:rPr lang="de-DE" dirty="0" err="1">
                <a:latin typeface="TimesNewRomanPSMT" panose="02020603050405020304" pitchFamily="18" charset="0"/>
              </a:rPr>
              <a:t>specific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task</a:t>
            </a:r>
            <a:r>
              <a:rPr lang="de-DE" dirty="0">
                <a:latin typeface="TimesNewRomanPSMT" panose="02020603050405020304" pitchFamily="18" charset="0"/>
              </a:rPr>
              <a:t> will </a:t>
            </a:r>
            <a:r>
              <a:rPr lang="de-DE" b="1" dirty="0" err="1">
                <a:latin typeface="TimesNewRomanPSMT" panose="02020603050405020304" pitchFamily="18" charset="0"/>
              </a:rPr>
              <a:t>develop</a:t>
            </a:r>
            <a:r>
              <a:rPr lang="de-DE" b="1" dirty="0">
                <a:latin typeface="TimesNewRomanPSMT" panose="02020603050405020304" pitchFamily="18" charset="0"/>
              </a:rPr>
              <a:t> design </a:t>
            </a:r>
            <a:r>
              <a:rPr lang="de-DE" b="1" dirty="0" err="1">
                <a:latin typeface="TimesNewRomanPSMT" panose="02020603050405020304" pitchFamily="18" charset="0"/>
              </a:rPr>
              <a:t>and</a:t>
            </a:r>
            <a:r>
              <a:rPr lang="de-DE" b="1" dirty="0">
                <a:latin typeface="TimesNewRomanPSMT" panose="02020603050405020304" pitchFamily="18" charset="0"/>
              </a:rPr>
              <a:t> operational </a:t>
            </a:r>
            <a:r>
              <a:rPr lang="de-DE" b="1" dirty="0" err="1">
                <a:latin typeface="TimesNewRomanPSMT" panose="02020603050405020304" pitchFamily="18" charset="0"/>
              </a:rPr>
              <a:t>strategies</a:t>
            </a:r>
            <a:r>
              <a:rPr lang="de-DE" b="1" dirty="0">
                <a:latin typeface="TimesNewRomanPSMT" panose="02020603050405020304" pitchFamily="18" charset="0"/>
              </a:rPr>
              <a:t> </a:t>
            </a:r>
            <a:r>
              <a:rPr lang="de-DE" b="1" dirty="0" err="1">
                <a:latin typeface="TimesNewRomanPSMT" panose="02020603050405020304" pitchFamily="18" charset="0"/>
              </a:rPr>
              <a:t>to</a:t>
            </a:r>
            <a:r>
              <a:rPr lang="de-DE" b="1" dirty="0">
                <a:latin typeface="TimesNewRomanPSMT" panose="02020603050405020304" pitchFamily="18" charset="0"/>
              </a:rPr>
              <a:t> </a:t>
            </a:r>
            <a:r>
              <a:rPr lang="de-DE" b="1" dirty="0" err="1">
                <a:latin typeface="TimesNewRomanPSMT" panose="02020603050405020304" pitchFamily="18" charset="0"/>
              </a:rPr>
              <a:t>improve</a:t>
            </a:r>
            <a:r>
              <a:rPr lang="de-DE" b="1" dirty="0">
                <a:latin typeface="TimesNewRomanPSMT" panose="02020603050405020304" pitchFamily="18" charset="0"/>
              </a:rPr>
              <a:t> </a:t>
            </a:r>
            <a:r>
              <a:rPr lang="de-DE" b="1" dirty="0" err="1">
                <a:latin typeface="TimesNewRomanPSMT" panose="02020603050405020304" pitchFamily="18" charset="0"/>
              </a:rPr>
              <a:t>availability</a:t>
            </a:r>
            <a:r>
              <a:rPr lang="de-DE" b="1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of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accelerators</a:t>
            </a:r>
            <a:r>
              <a:rPr lang="de-DE" dirty="0">
                <a:latin typeface="TimesNewRomanPSMT" panose="02020603050405020304" pitchFamily="18" charset="0"/>
              </a:rPr>
              <a:t>, </a:t>
            </a:r>
            <a:r>
              <a:rPr lang="de-DE" dirty="0" err="1">
                <a:latin typeface="TimesNewRomanPSMT" panose="02020603050405020304" pitchFamily="18" charset="0"/>
              </a:rPr>
              <a:t>impacting</a:t>
            </a:r>
            <a:r>
              <a:rPr lang="de-DE" dirty="0">
                <a:latin typeface="TimesNewRomanPSMT" panose="02020603050405020304" pitchFamily="18" charset="0"/>
              </a:rPr>
              <a:t> all </a:t>
            </a:r>
            <a:r>
              <a:rPr lang="de-DE" dirty="0" err="1">
                <a:latin typeface="TimesNewRomanPSMT" panose="02020603050405020304" pitchFamily="18" charset="0"/>
              </a:rPr>
              <a:t>types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of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accelerators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and</a:t>
            </a:r>
            <a:r>
              <a:rPr lang="de-DE" dirty="0">
                <a:latin typeface="TimesNewRomanPSMT" panose="02020603050405020304" pitchFamily="18" charset="0"/>
              </a:rPr>
              <a:t> in </a:t>
            </a:r>
            <a:r>
              <a:rPr lang="de-DE" dirty="0" err="1">
                <a:latin typeface="TimesNewRomanPSMT" panose="02020603050405020304" pitchFamily="18" charset="0"/>
              </a:rPr>
              <a:t>particular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those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operating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for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medicine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and</a:t>
            </a:r>
            <a:r>
              <a:rPr lang="de-DE" dirty="0">
                <a:latin typeface="TimesNewRomanPSMT" panose="02020603050405020304" pitchFamily="18" charset="0"/>
              </a:rPr>
              <a:t> </a:t>
            </a:r>
            <a:r>
              <a:rPr lang="de-DE" dirty="0" err="1">
                <a:latin typeface="TimesNewRomanPSMT" panose="02020603050405020304" pitchFamily="18" charset="0"/>
              </a:rPr>
              <a:t>industry</a:t>
            </a:r>
            <a:r>
              <a:rPr lang="de-DE" dirty="0">
                <a:latin typeface="TimesNewRomanPSMT" panose="02020603050405020304" pitchFamily="18" charset="0"/>
              </a:rPr>
              <a:t>. </a:t>
            </a:r>
            <a:endParaRPr lang="de-D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2752DB-9C37-6040-9EC5-BAEC891C7145}"/>
              </a:ext>
            </a:extLst>
          </p:cNvPr>
          <p:cNvSpPr txBox="1"/>
          <p:nvPr/>
        </p:nvSpPr>
        <p:spPr>
          <a:xfrm>
            <a:off x="3642982" y="4203332"/>
            <a:ext cx="1177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IMPACT</a:t>
            </a:r>
          </a:p>
        </p:txBody>
      </p:sp>
    </p:spTree>
    <p:extLst>
      <p:ext uri="{BB962C8B-B14F-4D97-AF65-F5344CB8AC3E}">
        <p14:creationId xmlns:p14="http://schemas.microsoft.com/office/powerpoint/2010/main" val="2240745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DC3315F-2212-D941-A4D3-D0CBEBAA0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for Task 6.2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53019D-2A99-874B-98F4-DDA46679E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46F3B8-67B0-0D46-9A1C-AA7D96600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B6FE93-17A9-5142-8251-E6EA8C346BE4}"/>
              </a:ext>
            </a:extLst>
          </p:cNvPr>
          <p:cNvSpPr txBox="1"/>
          <p:nvPr/>
        </p:nvSpPr>
        <p:spPr>
          <a:xfrm>
            <a:off x="427704" y="912093"/>
            <a:ext cx="2170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December 2018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2DDCA8-4B1B-A64C-98A4-EA149CFE5811}"/>
              </a:ext>
            </a:extLst>
          </p:cNvPr>
          <p:cNvSpPr txBox="1"/>
          <p:nvPr/>
        </p:nvSpPr>
        <p:spPr>
          <a:xfrm>
            <a:off x="442452" y="1340896"/>
            <a:ext cx="724223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/>
              <a:t>Contact major EU key player GSI/CERN/RAL</a:t>
            </a:r>
          </a:p>
          <a:p>
            <a:pPr marL="342900" indent="-342900">
              <a:buAutoNum type="arabicParenR"/>
            </a:pPr>
            <a:r>
              <a:rPr lang="en-US" dirty="0"/>
              <a:t>Create a kick-off forum on the state of the art of operational experience</a:t>
            </a:r>
          </a:p>
          <a:p>
            <a:pPr marL="342900" indent="-342900">
              <a:buAutoNum type="arabicParenR" startAt="3"/>
            </a:pPr>
            <a:r>
              <a:rPr lang="en-US" dirty="0"/>
              <a:t>Involvement of some of the storage rings community (start)</a:t>
            </a:r>
          </a:p>
          <a:p>
            <a:pPr marL="342900" indent="-342900">
              <a:buAutoNum type="arabicParenR" startAt="3"/>
            </a:pPr>
            <a:r>
              <a:rPr lang="en-US" dirty="0"/>
              <a:t>Goal </a:t>
            </a:r>
            <a:r>
              <a:rPr lang="en-US" dirty="0">
                <a:sym typeface="Wingdings" pitchFamily="2" charset="2"/>
              </a:rPr>
              <a:t> forming a core group of people who participates to a periodic </a:t>
            </a:r>
          </a:p>
          <a:p>
            <a:pPr lvl="1"/>
            <a:r>
              <a:rPr lang="en-US" dirty="0">
                <a:sym typeface="Wingdings" pitchFamily="2" charset="2"/>
              </a:rPr>
              <a:t>series of events targeting the ARIES Ambition</a:t>
            </a:r>
            <a:endParaRPr lang="en-US" dirty="0"/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10E42F-23E6-0A44-A77F-27C6FCA73A1F}"/>
              </a:ext>
            </a:extLst>
          </p:cNvPr>
          <p:cNvSpPr txBox="1"/>
          <p:nvPr/>
        </p:nvSpPr>
        <p:spPr>
          <a:xfrm>
            <a:off x="585019" y="4763236"/>
            <a:ext cx="5727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Venue: possibly Frankfurt downtown if cost-wise accessible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65D149-5ED4-634A-B962-3A37B914C6F9}"/>
              </a:ext>
            </a:extLst>
          </p:cNvPr>
          <p:cNvSpPr txBox="1"/>
          <p:nvPr/>
        </p:nvSpPr>
        <p:spPr>
          <a:xfrm>
            <a:off x="585019" y="5149239"/>
            <a:ext cx="449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Further extension: involve more task of WP6.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ABF344-4D02-DD48-A7ED-B784A2B599F3}"/>
              </a:ext>
            </a:extLst>
          </p:cNvPr>
          <p:cNvSpPr/>
          <p:nvPr/>
        </p:nvSpPr>
        <p:spPr>
          <a:xfrm>
            <a:off x="575186" y="2849415"/>
            <a:ext cx="69612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Hadron machine will report their main problems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New ideas and concepts will be grounded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Summarizing the state of the art at global level: there are more events  beyond ARIES that need to be accounted to maintain the ARIES IMPACT.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Linking WP6 to US significant R&amp;D developments: IOTA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749979-C934-7147-968B-096798A34E63}"/>
              </a:ext>
            </a:extLst>
          </p:cNvPr>
          <p:cNvSpPr txBox="1"/>
          <p:nvPr/>
        </p:nvSpPr>
        <p:spPr>
          <a:xfrm>
            <a:off x="585019" y="5535242"/>
            <a:ext cx="2978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Venue for 2019 </a:t>
            </a:r>
            <a:r>
              <a:rPr lang="en-US" dirty="0">
                <a:sym typeface="Wingdings" pitchFamily="2" charset="2"/>
              </a:rPr>
              <a:t> Heidelberg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77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F1A8F-0A50-1E4D-9DF8-AD48E6966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3382BF-BC3C-0B41-9FD6-52E12B751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Franchetti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DF80F9-9D18-6941-BC93-1D71F7114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757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1092</Words>
  <Application>Microsoft Macintosh PowerPoint</Application>
  <PresentationFormat>On-screen Show (4:3)</PresentationFormat>
  <Paragraphs>113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TimesNewRomanPS</vt:lpstr>
      <vt:lpstr>TimesNewRomanPSMT</vt:lpstr>
      <vt:lpstr>Wingdings</vt:lpstr>
      <vt:lpstr>Thème Office</vt:lpstr>
      <vt:lpstr>WP6 – Accelerator Performance &amp; Concepts  Task 6.2</vt:lpstr>
      <vt:lpstr>WP6 – Accelerator Performance &amp; Concepts  Task 6.2</vt:lpstr>
      <vt:lpstr>ARIES Ambition</vt:lpstr>
      <vt:lpstr>ARIES Ambition</vt:lpstr>
      <vt:lpstr>PowerPoint Presentation</vt:lpstr>
      <vt:lpstr>PowerPoint Presentation</vt:lpstr>
      <vt:lpstr>PowerPoint Presentation</vt:lpstr>
      <vt:lpstr>Plan for Task 6.2</vt:lpstr>
      <vt:lpstr>PowerPoint Presentation</vt:lpstr>
    </vt:vector>
  </TitlesOfParts>
  <Company>CERN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WPx - name</dc:title>
  <dc:creator>Maurizio Vretenar</dc:creator>
  <cp:lastModifiedBy>Microsoft Office User</cp:lastModifiedBy>
  <cp:revision>19</cp:revision>
  <dcterms:created xsi:type="dcterms:W3CDTF">2018-05-15T11:55:48Z</dcterms:created>
  <dcterms:modified xsi:type="dcterms:W3CDTF">2018-05-22T17:28:35Z</dcterms:modified>
</cp:coreProperties>
</file>