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8" r:id="rId2"/>
    <p:sldId id="276" r:id="rId3"/>
    <p:sldId id="270" r:id="rId4"/>
    <p:sldId id="290" r:id="rId5"/>
    <p:sldId id="272" r:id="rId6"/>
    <p:sldId id="281" r:id="rId7"/>
    <p:sldId id="284" r:id="rId8"/>
    <p:sldId id="265" r:id="rId9"/>
    <p:sldId id="285" r:id="rId10"/>
    <p:sldId id="289" r:id="rId11"/>
    <p:sldId id="263" r:id="rId12"/>
    <p:sldId id="266" r:id="rId13"/>
    <p:sldId id="260" r:id="rId14"/>
    <p:sldId id="264" r:id="rId15"/>
    <p:sldId id="267" r:id="rId16"/>
    <p:sldId id="271" r:id="rId17"/>
    <p:sldId id="295" r:id="rId18"/>
    <p:sldId id="273" r:id="rId19"/>
    <p:sldId id="275" r:id="rId20"/>
    <p:sldId id="268" r:id="rId21"/>
    <p:sldId id="291" r:id="rId22"/>
    <p:sldId id="298" r:id="rId23"/>
    <p:sldId id="280" r:id="rId24"/>
    <p:sldId id="294" r:id="rId25"/>
    <p:sldId id="293" r:id="rId26"/>
    <p:sldId id="29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8" autoAdjust="0"/>
    <p:restoredTop sz="94660"/>
  </p:normalViewPr>
  <p:slideViewPr>
    <p:cSldViewPr>
      <p:cViewPr varScale="1">
        <p:scale>
          <a:sx n="70" d="100"/>
          <a:sy n="70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E970B-3BA9-45C9-8CA2-29D4C6025A4C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18409-2AD1-41D4-88E1-B40604193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6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18409-2AD1-41D4-88E1-B4060419335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2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99CAB-1441-4037-9CFB-6E3932A0F84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90562" y="-1"/>
            <a:ext cx="7691438" cy="678437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562" cy="6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8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EF90-94CB-46FF-8748-3CD0ED6FCBA6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DBF8A-DFB9-4632-ABA5-836B4A096604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88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600" cy="189713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172" y="3682578"/>
            <a:ext cx="4015600" cy="189713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927" y="1604841"/>
            <a:ext cx="4015600" cy="397748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0" y="6553200"/>
            <a:ext cx="3124200" cy="304800"/>
          </a:xfrm>
        </p:spPr>
        <p:txBody>
          <a:bodyPr/>
          <a:lstStyle/>
          <a:p>
            <a:fld id="{EF19CBA2-4B4A-4286-9936-2D4738CD2B71}" type="datetime1">
              <a:rPr lang="en-US" smtClean="0"/>
              <a:t>1/17/2019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553200"/>
            <a:ext cx="3886200" cy="304800"/>
          </a:xfrm>
        </p:spPr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 idx="14"/>
          </p:nvPr>
        </p:nvSpPr>
        <p:spPr>
          <a:xfrm>
            <a:off x="685800" y="-1"/>
            <a:ext cx="7696200" cy="678437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35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600" cy="397748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927" y="1604841"/>
            <a:ext cx="4015600" cy="189713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927" y="3682578"/>
            <a:ext cx="4015600" cy="1897135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4937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562" cy="6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818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01380-61D7-4C6B-90DC-0E37B43CE70B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3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49AE-70A5-42AD-8A67-496EACD1FCC5}" type="datetime1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562" cy="6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37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153E-06F9-4B68-9E6A-97E5D3739E08}" type="datetime1">
              <a:rPr lang="en-US" smtClean="0"/>
              <a:t>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562" cy="6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3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0A853-11FE-43B4-ACC7-4647B39409B7}" type="datetime1">
              <a:rPr lang="en-US" smtClean="0"/>
              <a:t>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562" cy="6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05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C83E4-2ADE-46CD-B0BE-F87FADB116C8}" type="datetime1">
              <a:rPr lang="en-US" smtClean="0"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685800" y="-1"/>
            <a:ext cx="7696200" cy="678437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810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AE01-8BAB-4959-B14A-DACD47CB112A}" type="datetime1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0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E081-E924-4ADD-AE70-4D9DCD34C2E0}" type="datetime1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0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62" y="-1"/>
            <a:ext cx="7691438" cy="678437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3124200" cy="304800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B19AE594-D30B-46CA-BB3C-EE23835C0C6E}" type="datetime1">
              <a:rPr lang="en-US" smtClean="0"/>
              <a:t>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3886200" cy="304800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BTTB7,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  <a:solidFill>
            <a:srgbClr val="0099FF"/>
          </a:solidFill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77D966E6-12FF-4108-9947-A2150C6B718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Shape 103"/>
          <p:cNvPicPr preferRelativeResize="0"/>
          <p:nvPr userDrawn="1"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8382000" y="0"/>
            <a:ext cx="762000" cy="678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562" cy="6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9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731649/contributions/3244717/attachments/1778356/2892115/Calorimetry_BTTB2019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opscience.iop.org/article/10.1088/1748-0221/13/10/P10023/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82944" y="1120841"/>
            <a:ext cx="8792064" cy="195200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82944" y="957981"/>
            <a:ext cx="9061056" cy="1099419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r>
              <a:rPr lang="en-US" sz="3300" b="1" dirty="0"/>
              <a:t>Overview of the modular DAQ hardware designed for beam tests of the HGCAL prototype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EA67A-4A87-4336-B34D-6EA2B80E41EA}" type="datetime1">
              <a:rPr lang="en-US" smtClean="0"/>
              <a:t>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</a:t>
            </a:fld>
            <a:endParaRPr lang="en-US"/>
          </a:p>
        </p:txBody>
      </p:sp>
      <p:sp>
        <p:nvSpPr>
          <p:cNvPr id="8" name="TextShape 2"/>
          <p:cNvSpPr txBox="1"/>
          <p:nvPr/>
        </p:nvSpPr>
        <p:spPr>
          <a:xfrm>
            <a:off x="-457200" y="2438400"/>
            <a:ext cx="9753600" cy="3886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3200" b="1" dirty="0" err="1">
                <a:solidFill>
                  <a:srgbClr val="0000FF"/>
                </a:solidFill>
                <a:latin typeface="Arial"/>
              </a:rPr>
              <a:t>Rajdeep</a:t>
            </a:r>
            <a:r>
              <a:rPr lang="en-US" sz="3200" b="1" dirty="0">
                <a:solidFill>
                  <a:srgbClr val="0000FF"/>
                </a:solidFill>
                <a:latin typeface="Arial"/>
              </a:rPr>
              <a:t> M </a:t>
            </a:r>
            <a:r>
              <a:rPr lang="en-US" sz="3200" b="1" dirty="0" err="1">
                <a:solidFill>
                  <a:srgbClr val="0000FF"/>
                </a:solidFill>
                <a:latin typeface="Arial"/>
              </a:rPr>
              <a:t>Chatterjee</a:t>
            </a:r>
            <a:endParaRPr dirty="0"/>
          </a:p>
          <a:p>
            <a:pPr algn="ctr"/>
            <a:r>
              <a:rPr lang="en-US" sz="3200" b="1" dirty="0">
                <a:solidFill>
                  <a:srgbClr val="0000FF"/>
                </a:solidFill>
                <a:latin typeface="Arial"/>
              </a:rPr>
              <a:t>University of Minnesota, USA</a:t>
            </a:r>
            <a:endParaRPr dirty="0"/>
          </a:p>
          <a:p>
            <a:pPr algn="ctr"/>
            <a:endParaRPr dirty="0"/>
          </a:p>
          <a:p>
            <a:pPr algn="ctr"/>
            <a:r>
              <a:rPr lang="en-US" sz="3200" b="1" i="1" dirty="0">
                <a:latin typeface="Arial"/>
              </a:rPr>
              <a:t>On behalf of the CMS collaboration</a:t>
            </a:r>
            <a:endParaRPr dirty="0"/>
          </a:p>
          <a:p>
            <a:pPr algn="ctr"/>
            <a:endParaRPr dirty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Arial"/>
              </a:rPr>
              <a:t>7th Beam </a:t>
            </a:r>
            <a:r>
              <a:rPr lang="en-US" sz="2800" b="1" dirty="0">
                <a:solidFill>
                  <a:srgbClr val="FF0000"/>
                </a:solidFill>
                <a:latin typeface="Arial"/>
              </a:rPr>
              <a:t>Telescopes and Test Beams Workshop,  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</a:rPr>
              <a:t>   CERN, Geneva</a:t>
            </a:r>
          </a:p>
          <a:p>
            <a:pPr algn="ctr"/>
            <a:endParaRPr lang="en-US" sz="2800" b="1" dirty="0" smtClean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/>
              </a:rPr>
              <a:t>14-18 </a:t>
            </a:r>
            <a:r>
              <a:rPr lang="en-US" sz="3200" b="1" dirty="0">
                <a:solidFill>
                  <a:srgbClr val="FF0000"/>
                </a:solidFill>
                <a:latin typeface="Arial"/>
              </a:rPr>
              <a:t>January </a:t>
            </a:r>
            <a:r>
              <a:rPr lang="en-US" sz="3200" b="1" dirty="0" smtClean="0">
                <a:solidFill>
                  <a:srgbClr val="FF0000"/>
                </a:solidFill>
                <a:latin typeface="Arial"/>
              </a:rPr>
              <a:t>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24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562" y="2826763"/>
            <a:ext cx="7691438" cy="678437"/>
          </a:xfrm>
        </p:spPr>
        <p:txBody>
          <a:bodyPr/>
          <a:lstStyle/>
          <a:p>
            <a:r>
              <a:rPr lang="en-US" dirty="0" smtClean="0"/>
              <a:t>Key components of the DAQ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CMS optical Readout Module(</a:t>
            </a:r>
            <a:r>
              <a:rPr lang="en-US" dirty="0" err="1" smtClean="0"/>
              <a:t>oRM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F53D-EB5B-4E7C-9FAB-C08919E66B0C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4" descr="oRM_a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891" y="2542884"/>
            <a:ext cx="4137109" cy="187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oRM_b"/>
          <p:cNvPicPr>
            <a:picLocks noChangeAspect="1" noChangeArrowheads="1"/>
          </p:cNvPicPr>
          <p:nvPr/>
        </p:nvPicPr>
        <p:blipFill>
          <a:blip r:embed="rId3" cstate="print">
            <a:lum bright="2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830" y="973957"/>
            <a:ext cx="4068170" cy="1845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4114800" y="3200400"/>
            <a:ext cx="2995114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11" name="Picture 9" descr="FCLF8521P2BT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633" y="4343400"/>
            <a:ext cx="2465567" cy="214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228601" y="5501789"/>
            <a:ext cx="5410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x-none" sz="2000" dirty="0">
                <a:solidFill>
                  <a:srgbClr val="002060"/>
                </a:solidFill>
              </a:rPr>
              <a:t>SFP to RJ-45 Adapter for </a:t>
            </a:r>
            <a:r>
              <a:rPr lang="en-US" altLang="x-none" sz="2000" dirty="0" smtClean="0">
                <a:solidFill>
                  <a:srgbClr val="002060"/>
                </a:solidFill>
              </a:rPr>
              <a:t>direct connection </a:t>
            </a:r>
            <a:r>
              <a:rPr lang="en-US" altLang="x-none" sz="2000" dirty="0">
                <a:solidFill>
                  <a:srgbClr val="002060"/>
                </a:solidFill>
              </a:rPr>
              <a:t>from FPGA to </a:t>
            </a:r>
            <a:r>
              <a:rPr lang="en-US" altLang="x-none" sz="2000" dirty="0" err="1">
                <a:solidFill>
                  <a:srgbClr val="002060"/>
                </a:solidFill>
              </a:rPr>
              <a:t>GbE</a:t>
            </a:r>
            <a:r>
              <a:rPr lang="en-US" altLang="x-none" sz="2000" dirty="0">
                <a:solidFill>
                  <a:srgbClr val="002060"/>
                </a:solidFill>
              </a:rPr>
              <a:t> </a:t>
            </a:r>
            <a:r>
              <a:rPr lang="en-US" altLang="x-none" sz="2000" dirty="0" smtClean="0">
                <a:solidFill>
                  <a:srgbClr val="002060"/>
                </a:solidFill>
              </a:rPr>
              <a:t>Switch.</a:t>
            </a:r>
            <a:endParaRPr lang="en-US" altLang="x-none" sz="20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" y="1482328"/>
            <a:ext cx="5562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A common FPGA, </a:t>
            </a:r>
            <a:r>
              <a:rPr lang="en-US" sz="2000" dirty="0">
                <a:solidFill>
                  <a:srgbClr val="002060"/>
                </a:solidFill>
              </a:rPr>
              <a:t>“Optical Receiver </a:t>
            </a:r>
            <a:r>
              <a:rPr lang="en-US" sz="2000" dirty="0" smtClean="0">
                <a:solidFill>
                  <a:srgbClr val="002060"/>
                </a:solidFill>
              </a:rPr>
              <a:t>Module”(</a:t>
            </a:r>
            <a:r>
              <a:rPr lang="en-US" sz="2000" dirty="0" err="1" smtClean="0">
                <a:solidFill>
                  <a:srgbClr val="002060"/>
                </a:solidFill>
              </a:rPr>
              <a:t>oRM</a:t>
            </a:r>
            <a:r>
              <a:rPr lang="en-US" sz="2000" dirty="0" smtClean="0">
                <a:solidFill>
                  <a:srgbClr val="002060"/>
                </a:solidFill>
              </a:rPr>
              <a:t>), was used in both the RDOUT and the SYNCH boards.  These were previously used in the CMS trigger and had outlived their lifetime. Hence they were available at no cost!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x-none" sz="2000" dirty="0"/>
              <a:t>Xilinx Kintex-7 </a:t>
            </a:r>
            <a:r>
              <a:rPr lang="en-US" altLang="x-none" sz="2000" dirty="0" smtClean="0"/>
              <a:t>XC7K70T-1FBG676C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altLang="x-none" sz="2000" dirty="0" smtClean="0"/>
              <a:t>4.8 </a:t>
            </a:r>
            <a:r>
              <a:rPr lang="en-US" altLang="x-none" sz="2000" dirty="0" err="1"/>
              <a:t>Mbits</a:t>
            </a:r>
            <a:r>
              <a:rPr lang="en-US" altLang="x-none" sz="2000" dirty="0"/>
              <a:t> of block </a:t>
            </a:r>
            <a:r>
              <a:rPr lang="en-US" altLang="x-none" sz="2000" dirty="0" smtClean="0"/>
              <a:t>RAM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altLang="x-none" sz="2000" dirty="0" smtClean="0"/>
              <a:t>T</a:t>
            </a:r>
            <a:r>
              <a:rPr lang="en-US" altLang="x-none" sz="2000" dirty="0"/>
              <a:t>wo 6.6 </a:t>
            </a:r>
            <a:r>
              <a:rPr lang="en-US" altLang="x-none" sz="2000" dirty="0" err="1"/>
              <a:t>Gbps</a:t>
            </a:r>
            <a:r>
              <a:rPr lang="en-US" altLang="x-none" sz="2000" dirty="0"/>
              <a:t> bidirectional serial ports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altLang="x-none" sz="2000" dirty="0" smtClean="0"/>
              <a:t>1</a:t>
            </a:r>
            <a:r>
              <a:rPr lang="en-US" altLang="x-none" sz="2000" dirty="0"/>
              <a:t>28Mbit FLASH memory for </a:t>
            </a:r>
            <a:r>
              <a:rPr lang="en-US" altLang="x-none" sz="2000" dirty="0" smtClean="0"/>
              <a:t>configuration</a:t>
            </a:r>
          </a:p>
          <a:p>
            <a:pPr lvl="1"/>
            <a:endParaRPr lang="en-US" altLang="x-none" sz="2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altLang="x-none" sz="2000" dirty="0" smtClean="0">
                <a:solidFill>
                  <a:srgbClr val="002060"/>
                </a:solidFill>
              </a:rPr>
              <a:t>The relevant firmware was written in Verilog.</a:t>
            </a:r>
            <a:endParaRPr lang="en-US" altLang="x-none" sz="2000" dirty="0">
              <a:solidFill>
                <a:srgbClr val="002060"/>
              </a:solidFill>
            </a:endParaRPr>
          </a:p>
          <a:p>
            <a:pPr lvl="1"/>
            <a:endParaRPr lang="en-US" altLang="x-none" dirty="0"/>
          </a:p>
          <a:p>
            <a:pPr lvl="1"/>
            <a:endParaRPr lang="en-US" altLang="x-none" dirty="0"/>
          </a:p>
          <a:p>
            <a:pPr marL="285750" indent="-285750"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4320086" y="5867400"/>
            <a:ext cx="2156914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1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RDOUT </a:t>
            </a:r>
            <a:r>
              <a:rPr lang="en-US" dirty="0" smtClean="0"/>
              <a:t>Board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37F0-33F3-45C1-9E93-6D8683925580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12</a:t>
            </a:fld>
            <a:endParaRPr lang="en-US"/>
          </a:p>
        </p:txBody>
      </p:sp>
      <p:pic>
        <p:nvPicPr>
          <p:cNvPr id="31" name="Picture 2" descr="RDOUT_ORM"/>
          <p:cNvPicPr>
            <a:picLocks noChangeAspect="1" noChangeArrowheads="1"/>
          </p:cNvPicPr>
          <p:nvPr/>
        </p:nvPicPr>
        <p:blipFill>
          <a:blip r:embed="rId2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181100"/>
            <a:ext cx="10055225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 Box 6"/>
          <p:cNvSpPr txBox="1">
            <a:spLocks noChangeArrowheads="1"/>
          </p:cNvSpPr>
          <p:nvPr/>
        </p:nvSpPr>
        <p:spPr bwMode="auto">
          <a:xfrm rot="19682403">
            <a:off x="578427" y="1703952"/>
            <a:ext cx="26564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9U x 220mm PCB form factor</a:t>
            </a:r>
          </a:p>
        </p:txBody>
      </p:sp>
      <p:sp>
        <p:nvSpPr>
          <p:cNvPr id="33" name="Line 7"/>
          <p:cNvSpPr>
            <a:spLocks noChangeShapeType="1"/>
          </p:cNvSpPr>
          <p:nvPr/>
        </p:nvSpPr>
        <p:spPr bwMode="auto">
          <a:xfrm>
            <a:off x="2209800" y="1828800"/>
            <a:ext cx="4572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 flipH="1">
            <a:off x="7453312" y="2651125"/>
            <a:ext cx="350838" cy="4730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9"/>
          <p:cNvSpPr>
            <a:spLocks noChangeShapeType="1"/>
          </p:cNvSpPr>
          <p:nvPr/>
        </p:nvSpPr>
        <p:spPr bwMode="auto">
          <a:xfrm flipH="1">
            <a:off x="6005512" y="1371600"/>
            <a:ext cx="342900" cy="4191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0"/>
          <p:cNvSpPr>
            <a:spLocks noChangeShapeType="1"/>
          </p:cNvSpPr>
          <p:nvPr/>
        </p:nvSpPr>
        <p:spPr bwMode="auto">
          <a:xfrm flipV="1">
            <a:off x="2957512" y="4533900"/>
            <a:ext cx="152400" cy="914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1"/>
          <p:cNvSpPr>
            <a:spLocks noChangeShapeType="1"/>
          </p:cNvSpPr>
          <p:nvPr/>
        </p:nvSpPr>
        <p:spPr bwMode="auto">
          <a:xfrm flipV="1">
            <a:off x="3033712" y="4762500"/>
            <a:ext cx="457200" cy="762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2"/>
          <p:cNvSpPr>
            <a:spLocks noChangeShapeType="1"/>
          </p:cNvSpPr>
          <p:nvPr/>
        </p:nvSpPr>
        <p:spPr bwMode="auto">
          <a:xfrm flipV="1">
            <a:off x="3109912" y="4991100"/>
            <a:ext cx="91440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3186112" y="5219700"/>
            <a:ext cx="1447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4"/>
          <p:cNvSpPr>
            <a:spLocks noChangeShapeType="1"/>
          </p:cNvSpPr>
          <p:nvPr/>
        </p:nvSpPr>
        <p:spPr bwMode="auto">
          <a:xfrm flipV="1">
            <a:off x="1966912" y="4076700"/>
            <a:ext cx="457200" cy="762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15"/>
          <p:cNvSpPr>
            <a:spLocks noChangeShapeType="1"/>
          </p:cNvSpPr>
          <p:nvPr/>
        </p:nvSpPr>
        <p:spPr bwMode="auto">
          <a:xfrm flipV="1">
            <a:off x="1357312" y="3009900"/>
            <a:ext cx="8382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16"/>
          <p:cNvSpPr>
            <a:spLocks noChangeShapeType="1"/>
          </p:cNvSpPr>
          <p:nvPr/>
        </p:nvSpPr>
        <p:spPr bwMode="auto">
          <a:xfrm flipV="1">
            <a:off x="1433512" y="3543300"/>
            <a:ext cx="83820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5562600" y="1066800"/>
            <a:ext cx="2720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HDMI Cables to 8 </a:t>
            </a:r>
            <a:r>
              <a:rPr lang="en-US" altLang="x-none" sz="1400" b="1" dirty="0" err="1"/>
              <a:t>Hexaboards</a:t>
            </a:r>
            <a:endParaRPr lang="en-US" altLang="x-none" sz="1400" b="1" dirty="0"/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7086600" y="1981200"/>
            <a:ext cx="212269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8 High Voltage </a:t>
            </a:r>
            <a:r>
              <a:rPr lang="en-US" altLang="x-none" sz="1400" b="1" dirty="0" err="1"/>
              <a:t>Fanout</a:t>
            </a:r>
            <a:endParaRPr lang="en-US" altLang="x-none" sz="1400" b="1" dirty="0"/>
          </a:p>
          <a:p>
            <a:pPr eaLnBrk="1" hangingPunct="1"/>
            <a:r>
              <a:rPr lang="en-US" altLang="x-none" sz="1400" b="1" dirty="0"/>
              <a:t>Connectors </a:t>
            </a:r>
            <a:r>
              <a:rPr lang="en-US" altLang="x-none" sz="1400" b="1" dirty="0" smtClean="0"/>
              <a:t>with filters</a:t>
            </a:r>
          </a:p>
          <a:p>
            <a:pPr eaLnBrk="1" hangingPunct="1"/>
            <a:r>
              <a:rPr lang="en-US" altLang="x-none" sz="1400" b="1" dirty="0" smtClean="0"/>
              <a:t> to 8 </a:t>
            </a:r>
            <a:r>
              <a:rPr lang="en-US" altLang="x-none" sz="1400" b="1" dirty="0" err="1" smtClean="0"/>
              <a:t>Hexaboards</a:t>
            </a:r>
            <a:endParaRPr lang="en-US" altLang="x-none" sz="1400" b="1" dirty="0"/>
          </a:p>
        </p:txBody>
      </p:sp>
      <p:sp>
        <p:nvSpPr>
          <p:cNvPr id="45" name="Text Box 19"/>
          <p:cNvSpPr txBox="1">
            <a:spLocks noChangeArrowheads="1"/>
          </p:cNvSpPr>
          <p:nvPr/>
        </p:nvSpPr>
        <p:spPr bwMode="auto">
          <a:xfrm>
            <a:off x="1452562" y="5426075"/>
            <a:ext cx="17764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4 </a:t>
            </a:r>
            <a:r>
              <a:rPr lang="en-US" altLang="x-none" sz="1400" b="1" dirty="0" err="1"/>
              <a:t>oRM</a:t>
            </a:r>
            <a:r>
              <a:rPr lang="en-US" altLang="x-none" sz="1400" b="1" dirty="0"/>
              <a:t> mezzanines</a:t>
            </a:r>
          </a:p>
        </p:txBody>
      </p:sp>
      <p:sp>
        <p:nvSpPr>
          <p:cNvPr id="46" name="Text Box 20"/>
          <p:cNvSpPr txBox="1">
            <a:spLocks noChangeArrowheads="1"/>
          </p:cNvSpPr>
          <p:nvPr/>
        </p:nvSpPr>
        <p:spPr bwMode="auto">
          <a:xfrm>
            <a:off x="990600" y="4816475"/>
            <a:ext cx="19527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 err="1"/>
              <a:t>oRM</a:t>
            </a:r>
            <a:r>
              <a:rPr lang="en-US" altLang="x-none" sz="1400" b="1" dirty="0"/>
              <a:t> mezzanine for </a:t>
            </a:r>
          </a:p>
          <a:p>
            <a:pPr eaLnBrk="1" hangingPunct="1"/>
            <a:r>
              <a:rPr lang="en-US" altLang="x-none" sz="1400" b="1" dirty="0"/>
              <a:t>control and interface</a:t>
            </a:r>
          </a:p>
        </p:txBody>
      </p:sp>
      <p:sp>
        <p:nvSpPr>
          <p:cNvPr id="47" name="Text Box 21"/>
          <p:cNvSpPr txBox="1">
            <a:spLocks noChangeArrowheads="1"/>
          </p:cNvSpPr>
          <p:nvPr/>
        </p:nvSpPr>
        <p:spPr bwMode="auto">
          <a:xfrm>
            <a:off x="381000" y="4114800"/>
            <a:ext cx="18245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HDMI connector to </a:t>
            </a:r>
          </a:p>
          <a:p>
            <a:pPr eaLnBrk="1" hangingPunct="1"/>
            <a:r>
              <a:rPr lang="en-US" altLang="x-none" sz="1400" b="1" dirty="0"/>
              <a:t>SYNC_ORM board</a:t>
            </a: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442912" y="3444875"/>
            <a:ext cx="112082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Raspberry </a:t>
            </a:r>
          </a:p>
          <a:p>
            <a:pPr eaLnBrk="1" hangingPunct="1"/>
            <a:r>
              <a:rPr lang="en-US" altLang="x-none" sz="1400" b="1" dirty="0"/>
              <a:t>Pi3 CPU</a:t>
            </a:r>
          </a:p>
        </p:txBody>
      </p:sp>
      <p:sp>
        <p:nvSpPr>
          <p:cNvPr id="49" name="Line 23"/>
          <p:cNvSpPr>
            <a:spLocks noChangeShapeType="1"/>
          </p:cNvSpPr>
          <p:nvPr/>
        </p:nvSpPr>
        <p:spPr bwMode="auto">
          <a:xfrm flipV="1">
            <a:off x="4938712" y="5295900"/>
            <a:ext cx="60960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24"/>
          <p:cNvSpPr>
            <a:spLocks noChangeShapeType="1"/>
          </p:cNvSpPr>
          <p:nvPr/>
        </p:nvSpPr>
        <p:spPr bwMode="auto">
          <a:xfrm flipH="1" flipV="1">
            <a:off x="6005512" y="5676900"/>
            <a:ext cx="3048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Text Box 25"/>
          <p:cNvSpPr txBox="1">
            <a:spLocks noChangeArrowheads="1"/>
          </p:cNvSpPr>
          <p:nvPr/>
        </p:nvSpPr>
        <p:spPr bwMode="auto">
          <a:xfrm>
            <a:off x="6310312" y="5807075"/>
            <a:ext cx="16337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2 High Voltage </a:t>
            </a:r>
          </a:p>
          <a:p>
            <a:pPr eaLnBrk="1" hangingPunct="1"/>
            <a:r>
              <a:rPr lang="en-US" altLang="x-none" sz="1400" b="1" dirty="0"/>
              <a:t>Input connectors</a:t>
            </a:r>
          </a:p>
        </p:txBody>
      </p:sp>
      <p:sp>
        <p:nvSpPr>
          <p:cNvPr id="52" name="Text Box 26"/>
          <p:cNvSpPr txBox="1">
            <a:spLocks noChangeArrowheads="1"/>
          </p:cNvSpPr>
          <p:nvPr/>
        </p:nvSpPr>
        <p:spPr bwMode="auto">
          <a:xfrm>
            <a:off x="3898697" y="5883275"/>
            <a:ext cx="17101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x-none" sz="1400" b="1" dirty="0"/>
              <a:t>Low </a:t>
            </a:r>
            <a:r>
              <a:rPr lang="en-US" altLang="x-none" sz="1400" b="1" dirty="0" smtClean="0"/>
              <a:t>Voltage Input</a:t>
            </a:r>
            <a:endParaRPr lang="en-US" altLang="x-none" sz="1400" b="1" dirty="0"/>
          </a:p>
        </p:txBody>
      </p:sp>
      <p:sp>
        <p:nvSpPr>
          <p:cNvPr id="53" name="Text Box 27"/>
          <p:cNvSpPr txBox="1">
            <a:spLocks noChangeArrowheads="1"/>
          </p:cNvSpPr>
          <p:nvPr/>
        </p:nvSpPr>
        <p:spPr bwMode="auto">
          <a:xfrm>
            <a:off x="6615112" y="5426075"/>
            <a:ext cx="16450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Replaceable fuse</a:t>
            </a:r>
          </a:p>
        </p:txBody>
      </p:sp>
      <p:sp>
        <p:nvSpPr>
          <p:cNvPr id="54" name="Line 28"/>
          <p:cNvSpPr>
            <a:spLocks noChangeShapeType="1"/>
          </p:cNvSpPr>
          <p:nvPr/>
        </p:nvSpPr>
        <p:spPr bwMode="auto">
          <a:xfrm flipH="1" flipV="1">
            <a:off x="6005512" y="5143500"/>
            <a:ext cx="6858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7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RDOUT Board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EA90-AABD-4A57-98DC-9A1B19FEA560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76200" y="655558"/>
            <a:ext cx="3962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/>
              <a:t>Each readout board hosts 5 </a:t>
            </a:r>
            <a:r>
              <a:rPr lang="en-US" sz="1600" dirty="0" err="1" smtClean="0"/>
              <a:t>oRMs</a:t>
            </a:r>
            <a:r>
              <a:rPr lang="en-US" sz="1600" dirty="0" smtClean="0"/>
              <a:t>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1600" dirty="0"/>
              <a:t>4 </a:t>
            </a:r>
            <a:r>
              <a:rPr lang="en-US" sz="1600" dirty="0" smtClean="0"/>
              <a:t>“Data” </a:t>
            </a:r>
            <a:r>
              <a:rPr lang="en-US" sz="1600" dirty="0" err="1" smtClean="0"/>
              <a:t>oRMs</a:t>
            </a:r>
            <a:r>
              <a:rPr lang="en-US" sz="1600" dirty="0" smtClean="0"/>
              <a:t> </a:t>
            </a:r>
            <a:r>
              <a:rPr lang="en-US" sz="1600" dirty="0"/>
              <a:t>read the data from up to 8 detector modules</a:t>
            </a:r>
            <a:r>
              <a:rPr lang="en-US" sz="1600" dirty="0" smtClean="0"/>
              <a:t>.</a:t>
            </a:r>
            <a:endParaRPr lang="en-US" sz="1600" dirty="0"/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1600" dirty="0"/>
              <a:t>The 5</a:t>
            </a:r>
            <a:r>
              <a:rPr lang="en-US" sz="1600" baseline="30000" dirty="0"/>
              <a:t>th</a:t>
            </a:r>
            <a:r>
              <a:rPr lang="en-US" sz="1600" dirty="0"/>
              <a:t>  </a:t>
            </a:r>
            <a:r>
              <a:rPr lang="en-US" sz="1600" dirty="0" err="1"/>
              <a:t>oRM</a:t>
            </a:r>
            <a:r>
              <a:rPr lang="en-US" sz="1600" dirty="0"/>
              <a:t> controls </a:t>
            </a:r>
            <a:r>
              <a:rPr lang="en-US" sz="1600" dirty="0" smtClean="0"/>
              <a:t>the readout sequence, and  “packs” the data from the Data </a:t>
            </a:r>
            <a:r>
              <a:rPr lang="en-US" sz="1600" dirty="0" err="1" smtClean="0"/>
              <a:t>oRMs</a:t>
            </a:r>
            <a:endParaRPr lang="en-US" sz="1600" dirty="0" smtClean="0"/>
          </a:p>
          <a:p>
            <a:pPr marL="1200150" lvl="2" indent="-285750">
              <a:buFont typeface="Arial"/>
              <a:buChar char="•"/>
            </a:pPr>
            <a:r>
              <a:rPr lang="en-US" sz="1600" dirty="0" smtClean="0"/>
              <a:t>It </a:t>
            </a:r>
            <a:r>
              <a:rPr lang="en-US" sz="1600" dirty="0"/>
              <a:t>is interfaced </a:t>
            </a:r>
            <a:r>
              <a:rPr lang="en-US" sz="1600" dirty="0" smtClean="0"/>
              <a:t>to </a:t>
            </a:r>
            <a:r>
              <a:rPr lang="en-US" sz="1600" dirty="0"/>
              <a:t>the system host </a:t>
            </a:r>
            <a:r>
              <a:rPr lang="en-US" sz="1600" dirty="0" smtClean="0"/>
              <a:t>using </a:t>
            </a:r>
            <a:r>
              <a:rPr lang="en-US" sz="1600" dirty="0"/>
              <a:t>the IPBUS protocol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/>
              <a:t>A</a:t>
            </a:r>
            <a:r>
              <a:rPr lang="en-US" sz="1600" dirty="0" smtClean="0"/>
              <a:t> </a:t>
            </a:r>
            <a:r>
              <a:rPr lang="en-US" sz="1600" dirty="0" err="1" smtClean="0"/>
              <a:t>RPi</a:t>
            </a:r>
            <a:r>
              <a:rPr lang="en-US" sz="1600" dirty="0" smtClean="0"/>
              <a:t>, connected to the system host via </a:t>
            </a:r>
            <a:r>
              <a:rPr lang="en-US" sz="1600" dirty="0" err="1" smtClean="0"/>
              <a:t>ethernet</a:t>
            </a:r>
            <a:r>
              <a:rPr lang="en-US" sz="1600" dirty="0" smtClean="0"/>
              <a:t>, configures the ASICs on the HGCAL modules and also performs the slow control. 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1600" dirty="0"/>
              <a:t>On completion of the readout after receiving a trigger a “readout done” signal is sent to the SYNCH board by the </a:t>
            </a:r>
            <a:r>
              <a:rPr lang="en-US" sz="1600" dirty="0" err="1"/>
              <a:t>RPi</a:t>
            </a:r>
            <a:r>
              <a:rPr lang="en-US" sz="1600" dirty="0" smtClean="0"/>
              <a:t>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sz="1600" dirty="0" smtClean="0"/>
              <a:t>The </a:t>
            </a:r>
            <a:r>
              <a:rPr lang="en-US" sz="1600" dirty="0" err="1" smtClean="0"/>
              <a:t>RPi</a:t>
            </a:r>
            <a:r>
              <a:rPr lang="en-US" sz="1600" dirty="0" smtClean="0"/>
              <a:t> can optionally perform the full readout operation at a slow rate(~ 1 Hz).  </a:t>
            </a:r>
          </a:p>
          <a:p>
            <a:endParaRPr lang="en-US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/>
              <a:t>The </a:t>
            </a:r>
            <a:r>
              <a:rPr lang="en-US" sz="1600" dirty="0"/>
              <a:t>RDOUT </a:t>
            </a:r>
            <a:r>
              <a:rPr lang="en-US" sz="1600" dirty="0" smtClean="0"/>
              <a:t>board also distributes </a:t>
            </a:r>
            <a:r>
              <a:rPr lang="en-US" sz="1600" dirty="0"/>
              <a:t>the low and bias voltages to the detector modules connected to </a:t>
            </a:r>
            <a:r>
              <a:rPr lang="en-US" sz="1600" dirty="0" smtClean="0"/>
              <a:t>it.</a:t>
            </a:r>
          </a:p>
          <a:p>
            <a:pPr marL="742950" lvl="1" indent="-285750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001000" y="2895600"/>
            <a:ext cx="381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3886200" y="685800"/>
            <a:ext cx="0" cy="5867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6"/>
          <p:cNvSpPr>
            <a:spLocks noChangeArrowheads="1"/>
          </p:cNvSpPr>
          <p:nvPr/>
        </p:nvSpPr>
        <p:spPr bwMode="auto">
          <a:xfrm>
            <a:off x="4492823" y="838200"/>
            <a:ext cx="4114800" cy="5486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endParaRPr lang="x-none" altLang="x-none"/>
          </a:p>
        </p:txBody>
      </p:sp>
      <p:sp>
        <p:nvSpPr>
          <p:cNvPr id="113" name="Rectangle 7"/>
          <p:cNvSpPr>
            <a:spLocks noChangeArrowheads="1"/>
          </p:cNvSpPr>
          <p:nvPr/>
        </p:nvSpPr>
        <p:spPr bwMode="auto">
          <a:xfrm>
            <a:off x="5254823" y="990600"/>
            <a:ext cx="1371600" cy="68580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r>
              <a:rPr lang="en-US" altLang="x-none" b="1" dirty="0" err="1" smtClean="0"/>
              <a:t>Ras</a:t>
            </a:r>
            <a:r>
              <a:rPr lang="en-US" altLang="x-none" b="1" dirty="0" smtClean="0"/>
              <a:t>. </a:t>
            </a:r>
            <a:r>
              <a:rPr lang="en-US" altLang="x-none" b="1" dirty="0"/>
              <a:t>Pi3</a:t>
            </a:r>
          </a:p>
        </p:txBody>
      </p:sp>
      <p:sp>
        <p:nvSpPr>
          <p:cNvPr id="114" name="Line 8"/>
          <p:cNvSpPr>
            <a:spLocks noChangeShapeType="1"/>
          </p:cNvSpPr>
          <p:nvPr/>
        </p:nvSpPr>
        <p:spPr bwMode="auto">
          <a:xfrm>
            <a:off x="4340423" y="1219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Text Box 9"/>
          <p:cNvSpPr txBox="1">
            <a:spLocks noChangeArrowheads="1"/>
          </p:cNvSpPr>
          <p:nvPr/>
        </p:nvSpPr>
        <p:spPr bwMode="auto">
          <a:xfrm rot="16200000">
            <a:off x="3807023" y="911226"/>
            <a:ext cx="9112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100 </a:t>
            </a:r>
            <a:r>
              <a:rPr lang="en-US" altLang="x-none" sz="1400" b="1" dirty="0" err="1"/>
              <a:t>MbE</a:t>
            </a:r>
            <a:endParaRPr lang="en-US" altLang="x-none" sz="1400" b="1" dirty="0"/>
          </a:p>
        </p:txBody>
      </p:sp>
      <p:sp>
        <p:nvSpPr>
          <p:cNvPr id="116" name="Rectangle 10"/>
          <p:cNvSpPr>
            <a:spLocks noChangeArrowheads="1"/>
          </p:cNvSpPr>
          <p:nvPr/>
        </p:nvSpPr>
        <p:spPr bwMode="auto">
          <a:xfrm>
            <a:off x="5254823" y="1905000"/>
            <a:ext cx="1371600" cy="685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r>
              <a:rPr lang="en-US" altLang="x-none" b="1" dirty="0">
                <a:solidFill>
                  <a:schemeClr val="bg1"/>
                </a:solidFill>
              </a:rPr>
              <a:t>CTL </a:t>
            </a:r>
            <a:r>
              <a:rPr lang="en-US" altLang="x-none" b="1" dirty="0" err="1">
                <a:solidFill>
                  <a:schemeClr val="bg1"/>
                </a:solidFill>
              </a:rPr>
              <a:t>oRM</a:t>
            </a:r>
            <a:endParaRPr lang="en-US" altLang="x-none" b="1" dirty="0">
              <a:solidFill>
                <a:schemeClr val="bg1"/>
              </a:solidFill>
            </a:endParaRPr>
          </a:p>
        </p:txBody>
      </p:sp>
      <p:sp>
        <p:nvSpPr>
          <p:cNvPr id="117" name="Rectangle 11"/>
          <p:cNvSpPr>
            <a:spLocks noChangeArrowheads="1"/>
          </p:cNvSpPr>
          <p:nvPr/>
        </p:nvSpPr>
        <p:spPr bwMode="auto">
          <a:xfrm>
            <a:off x="5254823" y="2819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r>
              <a:rPr lang="en-US" altLang="x-none" b="1" dirty="0" smtClean="0">
                <a:solidFill>
                  <a:schemeClr val="bg1"/>
                </a:solidFill>
              </a:rPr>
              <a:t>Data </a:t>
            </a:r>
            <a:r>
              <a:rPr lang="en-US" altLang="x-none" b="1" dirty="0" err="1">
                <a:solidFill>
                  <a:schemeClr val="bg1"/>
                </a:solidFill>
              </a:rPr>
              <a:t>oRM</a:t>
            </a:r>
            <a:endParaRPr lang="en-US" altLang="x-none" b="1" dirty="0">
              <a:solidFill>
                <a:schemeClr val="bg1"/>
              </a:solidFill>
            </a:endParaRPr>
          </a:p>
        </p:txBody>
      </p:sp>
      <p:sp>
        <p:nvSpPr>
          <p:cNvPr id="118" name="Rectangle 12"/>
          <p:cNvSpPr>
            <a:spLocks noChangeArrowheads="1"/>
          </p:cNvSpPr>
          <p:nvPr/>
        </p:nvSpPr>
        <p:spPr bwMode="auto">
          <a:xfrm>
            <a:off x="5254823" y="3581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r>
              <a:rPr lang="en-US" altLang="x-none" b="1" dirty="0" smtClean="0">
                <a:solidFill>
                  <a:schemeClr val="bg1"/>
                </a:solidFill>
              </a:rPr>
              <a:t>Data </a:t>
            </a:r>
            <a:r>
              <a:rPr lang="en-US" altLang="x-none" b="1" dirty="0" err="1">
                <a:solidFill>
                  <a:schemeClr val="bg1"/>
                </a:solidFill>
              </a:rPr>
              <a:t>oRM</a:t>
            </a:r>
            <a:endParaRPr lang="en-US" altLang="x-none" b="1" dirty="0">
              <a:solidFill>
                <a:schemeClr val="bg1"/>
              </a:solidFill>
            </a:endParaRPr>
          </a:p>
        </p:txBody>
      </p:sp>
      <p:sp>
        <p:nvSpPr>
          <p:cNvPr id="119" name="Rectangle 13"/>
          <p:cNvSpPr>
            <a:spLocks noChangeArrowheads="1"/>
          </p:cNvSpPr>
          <p:nvPr/>
        </p:nvSpPr>
        <p:spPr bwMode="auto">
          <a:xfrm>
            <a:off x="5254823" y="4343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r>
              <a:rPr lang="en-US" altLang="x-none" b="1" dirty="0" smtClean="0">
                <a:solidFill>
                  <a:schemeClr val="bg1"/>
                </a:solidFill>
              </a:rPr>
              <a:t>Data </a:t>
            </a:r>
            <a:r>
              <a:rPr lang="en-US" altLang="x-none" b="1" dirty="0" err="1">
                <a:solidFill>
                  <a:schemeClr val="bg1"/>
                </a:solidFill>
              </a:rPr>
              <a:t>oRM</a:t>
            </a:r>
            <a:endParaRPr lang="en-US" altLang="x-none" b="1" dirty="0">
              <a:solidFill>
                <a:schemeClr val="bg1"/>
              </a:solidFill>
            </a:endParaRPr>
          </a:p>
        </p:txBody>
      </p:sp>
      <p:sp>
        <p:nvSpPr>
          <p:cNvPr id="120" name="Line 14"/>
          <p:cNvSpPr>
            <a:spLocks noChangeShapeType="1"/>
          </p:cNvSpPr>
          <p:nvPr/>
        </p:nvSpPr>
        <p:spPr bwMode="auto">
          <a:xfrm>
            <a:off x="4340423" y="60198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Line 15"/>
          <p:cNvSpPr>
            <a:spLocks noChangeShapeType="1"/>
          </p:cNvSpPr>
          <p:nvPr/>
        </p:nvSpPr>
        <p:spPr bwMode="auto">
          <a:xfrm>
            <a:off x="8455223" y="4876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Line 16"/>
          <p:cNvSpPr>
            <a:spLocks noChangeShapeType="1"/>
          </p:cNvSpPr>
          <p:nvPr/>
        </p:nvSpPr>
        <p:spPr bwMode="auto">
          <a:xfrm>
            <a:off x="8455223" y="4876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Line 17"/>
          <p:cNvSpPr>
            <a:spLocks noChangeShapeType="1"/>
          </p:cNvSpPr>
          <p:nvPr/>
        </p:nvSpPr>
        <p:spPr bwMode="auto">
          <a:xfrm>
            <a:off x="8455223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" name="Line 18"/>
          <p:cNvSpPr>
            <a:spLocks noChangeShapeType="1"/>
          </p:cNvSpPr>
          <p:nvPr/>
        </p:nvSpPr>
        <p:spPr bwMode="auto">
          <a:xfrm>
            <a:off x="8455223" y="518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" name="Line 19"/>
          <p:cNvSpPr>
            <a:spLocks noChangeShapeType="1"/>
          </p:cNvSpPr>
          <p:nvPr/>
        </p:nvSpPr>
        <p:spPr bwMode="auto">
          <a:xfrm>
            <a:off x="8455223" y="5334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" name="Line 20"/>
          <p:cNvSpPr>
            <a:spLocks noChangeShapeType="1"/>
          </p:cNvSpPr>
          <p:nvPr/>
        </p:nvSpPr>
        <p:spPr bwMode="auto">
          <a:xfrm>
            <a:off x="8455223" y="5486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" name="Line 21"/>
          <p:cNvSpPr>
            <a:spLocks noChangeShapeType="1"/>
          </p:cNvSpPr>
          <p:nvPr/>
        </p:nvSpPr>
        <p:spPr bwMode="auto">
          <a:xfrm>
            <a:off x="8455223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Line 22"/>
          <p:cNvSpPr>
            <a:spLocks noChangeShapeType="1"/>
          </p:cNvSpPr>
          <p:nvPr/>
        </p:nvSpPr>
        <p:spPr bwMode="auto">
          <a:xfrm>
            <a:off x="8455223" y="5791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" name="Line 23"/>
          <p:cNvSpPr>
            <a:spLocks noChangeShapeType="1"/>
          </p:cNvSpPr>
          <p:nvPr/>
        </p:nvSpPr>
        <p:spPr bwMode="auto">
          <a:xfrm>
            <a:off x="8455223" y="594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" name="Text Box 24"/>
          <p:cNvSpPr txBox="1">
            <a:spLocks noChangeArrowheads="1"/>
          </p:cNvSpPr>
          <p:nvPr/>
        </p:nvSpPr>
        <p:spPr bwMode="auto">
          <a:xfrm rot="16200000">
            <a:off x="3452058" y="5609788"/>
            <a:ext cx="16213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 smtClean="0"/>
              <a:t>Bias Voltage IN</a:t>
            </a:r>
            <a:endParaRPr lang="en-US" altLang="x-none" sz="1400" b="1" dirty="0"/>
          </a:p>
        </p:txBody>
      </p:sp>
      <p:sp>
        <p:nvSpPr>
          <p:cNvPr id="131" name="Rectangle 25"/>
          <p:cNvSpPr>
            <a:spLocks noChangeArrowheads="1"/>
          </p:cNvSpPr>
          <p:nvPr/>
        </p:nvSpPr>
        <p:spPr bwMode="auto">
          <a:xfrm>
            <a:off x="5254823" y="5105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019175"/>
            <a:r>
              <a:rPr lang="en-US" altLang="x-none" b="1" dirty="0" smtClean="0">
                <a:solidFill>
                  <a:schemeClr val="bg1"/>
                </a:solidFill>
              </a:rPr>
              <a:t>Data </a:t>
            </a:r>
            <a:r>
              <a:rPr lang="en-US" altLang="x-none" b="1" dirty="0" err="1">
                <a:solidFill>
                  <a:schemeClr val="bg1"/>
                </a:solidFill>
              </a:rPr>
              <a:t>oRM</a:t>
            </a:r>
            <a:endParaRPr lang="en-US" altLang="x-none" b="1" dirty="0">
              <a:solidFill>
                <a:schemeClr val="bg1"/>
              </a:solidFill>
            </a:endParaRPr>
          </a:p>
        </p:txBody>
      </p:sp>
      <p:sp>
        <p:nvSpPr>
          <p:cNvPr id="132" name="Line 26"/>
          <p:cNvSpPr>
            <a:spLocks noChangeShapeType="1"/>
          </p:cNvSpPr>
          <p:nvPr/>
        </p:nvSpPr>
        <p:spPr bwMode="auto">
          <a:xfrm flipH="1">
            <a:off x="6626423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27"/>
          <p:cNvSpPr>
            <a:spLocks noChangeShapeType="1"/>
          </p:cNvSpPr>
          <p:nvPr/>
        </p:nvSpPr>
        <p:spPr bwMode="auto">
          <a:xfrm>
            <a:off x="6855023" y="2514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28"/>
          <p:cNvSpPr>
            <a:spLocks noChangeShapeType="1"/>
          </p:cNvSpPr>
          <p:nvPr/>
        </p:nvSpPr>
        <p:spPr bwMode="auto">
          <a:xfrm>
            <a:off x="6626423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29"/>
          <p:cNvSpPr>
            <a:spLocks noChangeShapeType="1"/>
          </p:cNvSpPr>
          <p:nvPr/>
        </p:nvSpPr>
        <p:spPr bwMode="auto">
          <a:xfrm flipH="1">
            <a:off x="6626423" y="2362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30"/>
          <p:cNvSpPr>
            <a:spLocks noChangeShapeType="1"/>
          </p:cNvSpPr>
          <p:nvPr/>
        </p:nvSpPr>
        <p:spPr bwMode="auto">
          <a:xfrm>
            <a:off x="6931223" y="23622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Line 31"/>
          <p:cNvSpPr>
            <a:spLocks noChangeShapeType="1"/>
          </p:cNvSpPr>
          <p:nvPr/>
        </p:nvSpPr>
        <p:spPr bwMode="auto">
          <a:xfrm>
            <a:off x="6626423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" name="Line 32"/>
          <p:cNvSpPr>
            <a:spLocks noChangeShapeType="1"/>
          </p:cNvSpPr>
          <p:nvPr/>
        </p:nvSpPr>
        <p:spPr bwMode="auto">
          <a:xfrm flipH="1">
            <a:off x="6626423" y="220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" name="Line 33"/>
          <p:cNvSpPr>
            <a:spLocks noChangeShapeType="1"/>
          </p:cNvSpPr>
          <p:nvPr/>
        </p:nvSpPr>
        <p:spPr bwMode="auto">
          <a:xfrm>
            <a:off x="7007423" y="22098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" name="Line 34"/>
          <p:cNvSpPr>
            <a:spLocks noChangeShapeType="1"/>
          </p:cNvSpPr>
          <p:nvPr/>
        </p:nvSpPr>
        <p:spPr bwMode="auto">
          <a:xfrm>
            <a:off x="6626423" y="4800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" name="Line 35"/>
          <p:cNvSpPr>
            <a:spLocks noChangeShapeType="1"/>
          </p:cNvSpPr>
          <p:nvPr/>
        </p:nvSpPr>
        <p:spPr bwMode="auto">
          <a:xfrm flipH="1">
            <a:off x="6626423" y="2057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" name="Line 36"/>
          <p:cNvSpPr>
            <a:spLocks noChangeShapeType="1"/>
          </p:cNvSpPr>
          <p:nvPr/>
        </p:nvSpPr>
        <p:spPr bwMode="auto">
          <a:xfrm>
            <a:off x="7083623" y="20574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37"/>
          <p:cNvSpPr>
            <a:spLocks noChangeShapeType="1"/>
          </p:cNvSpPr>
          <p:nvPr/>
        </p:nvSpPr>
        <p:spPr bwMode="auto">
          <a:xfrm flipV="1">
            <a:off x="6626423" y="5562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38"/>
          <p:cNvSpPr>
            <a:spLocks noChangeShapeType="1"/>
          </p:cNvSpPr>
          <p:nvPr/>
        </p:nvSpPr>
        <p:spPr bwMode="auto">
          <a:xfrm flipH="1">
            <a:off x="6702623" y="5486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Text Box 40"/>
          <p:cNvSpPr txBox="1">
            <a:spLocks noChangeArrowheads="1"/>
          </p:cNvSpPr>
          <p:nvPr/>
        </p:nvSpPr>
        <p:spPr bwMode="auto">
          <a:xfrm>
            <a:off x="6626423" y="55626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200" dirty="0"/>
              <a:t>4</a:t>
            </a:r>
          </a:p>
        </p:txBody>
      </p:sp>
      <p:sp>
        <p:nvSpPr>
          <p:cNvPr id="146" name="Line 41"/>
          <p:cNvSpPr>
            <a:spLocks noChangeShapeType="1"/>
          </p:cNvSpPr>
          <p:nvPr/>
        </p:nvSpPr>
        <p:spPr bwMode="auto">
          <a:xfrm flipH="1">
            <a:off x="4340423" y="2286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Text Box 42"/>
          <p:cNvSpPr txBox="1">
            <a:spLocks noChangeArrowheads="1"/>
          </p:cNvSpPr>
          <p:nvPr/>
        </p:nvSpPr>
        <p:spPr bwMode="auto">
          <a:xfrm rot="16200000">
            <a:off x="3985616" y="2130425"/>
            <a:ext cx="5540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 err="1"/>
              <a:t>GbE</a:t>
            </a:r>
            <a:endParaRPr lang="en-US" altLang="x-none" sz="1400" b="1" dirty="0"/>
          </a:p>
        </p:txBody>
      </p:sp>
      <p:sp>
        <p:nvSpPr>
          <p:cNvPr id="148" name="Line 43"/>
          <p:cNvSpPr>
            <a:spLocks noChangeShapeType="1"/>
          </p:cNvSpPr>
          <p:nvPr/>
        </p:nvSpPr>
        <p:spPr bwMode="auto">
          <a:xfrm flipH="1">
            <a:off x="4950023" y="1524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Line 44"/>
          <p:cNvSpPr>
            <a:spLocks noChangeShapeType="1"/>
          </p:cNvSpPr>
          <p:nvPr/>
        </p:nvSpPr>
        <p:spPr bwMode="auto">
          <a:xfrm>
            <a:off x="4950023" y="1524000"/>
            <a:ext cx="0" cy="411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" name="Line 45"/>
          <p:cNvSpPr>
            <a:spLocks noChangeShapeType="1"/>
          </p:cNvSpPr>
          <p:nvPr/>
        </p:nvSpPr>
        <p:spPr bwMode="auto">
          <a:xfrm>
            <a:off x="4950023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46"/>
          <p:cNvSpPr>
            <a:spLocks noChangeShapeType="1"/>
          </p:cNvSpPr>
          <p:nvPr/>
        </p:nvSpPr>
        <p:spPr bwMode="auto">
          <a:xfrm>
            <a:off x="4950023" y="4876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Line 47"/>
          <p:cNvSpPr>
            <a:spLocks noChangeShapeType="1"/>
          </p:cNvSpPr>
          <p:nvPr/>
        </p:nvSpPr>
        <p:spPr bwMode="auto">
          <a:xfrm>
            <a:off x="4950023" y="4114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" name="Line 48"/>
          <p:cNvSpPr>
            <a:spLocks noChangeShapeType="1"/>
          </p:cNvSpPr>
          <p:nvPr/>
        </p:nvSpPr>
        <p:spPr bwMode="auto">
          <a:xfrm>
            <a:off x="4950023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Line 49"/>
          <p:cNvSpPr>
            <a:spLocks noChangeShapeType="1"/>
          </p:cNvSpPr>
          <p:nvPr/>
        </p:nvSpPr>
        <p:spPr bwMode="auto">
          <a:xfrm>
            <a:off x="4950023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" name="Text Box 50"/>
          <p:cNvSpPr txBox="1">
            <a:spLocks noChangeArrowheads="1"/>
          </p:cNvSpPr>
          <p:nvPr/>
        </p:nvSpPr>
        <p:spPr bwMode="auto">
          <a:xfrm>
            <a:off x="4759523" y="1266825"/>
            <a:ext cx="471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SPI</a:t>
            </a:r>
          </a:p>
        </p:txBody>
      </p:sp>
      <p:sp>
        <p:nvSpPr>
          <p:cNvPr id="156" name="Line 51"/>
          <p:cNvSpPr>
            <a:spLocks noChangeShapeType="1"/>
          </p:cNvSpPr>
          <p:nvPr/>
        </p:nvSpPr>
        <p:spPr bwMode="auto">
          <a:xfrm flipV="1">
            <a:off x="5712023" y="1676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52"/>
          <p:cNvSpPr>
            <a:spLocks noChangeShapeType="1"/>
          </p:cNvSpPr>
          <p:nvPr/>
        </p:nvSpPr>
        <p:spPr bwMode="auto">
          <a:xfrm flipV="1">
            <a:off x="5635823" y="177165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Text Box 53"/>
          <p:cNvSpPr txBox="1">
            <a:spLocks noChangeArrowheads="1"/>
          </p:cNvSpPr>
          <p:nvPr/>
        </p:nvSpPr>
        <p:spPr bwMode="auto">
          <a:xfrm>
            <a:off x="5721548" y="1654175"/>
            <a:ext cx="6937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200" b="1"/>
              <a:t>8 GPIO</a:t>
            </a:r>
          </a:p>
        </p:txBody>
      </p:sp>
      <p:sp>
        <p:nvSpPr>
          <p:cNvPr id="159" name="Line 54"/>
          <p:cNvSpPr>
            <a:spLocks noChangeShapeType="1"/>
          </p:cNvSpPr>
          <p:nvPr/>
        </p:nvSpPr>
        <p:spPr bwMode="auto">
          <a:xfrm flipH="1">
            <a:off x="6702623" y="4724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Text Box 55"/>
          <p:cNvSpPr txBox="1">
            <a:spLocks noChangeArrowheads="1"/>
          </p:cNvSpPr>
          <p:nvPr/>
        </p:nvSpPr>
        <p:spPr bwMode="auto">
          <a:xfrm>
            <a:off x="6626423" y="48006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200" dirty="0"/>
              <a:t>4</a:t>
            </a:r>
          </a:p>
        </p:txBody>
      </p:sp>
      <p:sp>
        <p:nvSpPr>
          <p:cNvPr id="161" name="Line 56"/>
          <p:cNvSpPr>
            <a:spLocks noChangeShapeType="1"/>
          </p:cNvSpPr>
          <p:nvPr/>
        </p:nvSpPr>
        <p:spPr bwMode="auto">
          <a:xfrm flipH="1">
            <a:off x="6702623" y="3962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" name="Text Box 57"/>
          <p:cNvSpPr txBox="1">
            <a:spLocks noChangeArrowheads="1"/>
          </p:cNvSpPr>
          <p:nvPr/>
        </p:nvSpPr>
        <p:spPr bwMode="auto">
          <a:xfrm>
            <a:off x="6626423" y="40386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200"/>
              <a:t>4</a:t>
            </a:r>
          </a:p>
        </p:txBody>
      </p:sp>
      <p:sp>
        <p:nvSpPr>
          <p:cNvPr id="163" name="Line 58"/>
          <p:cNvSpPr>
            <a:spLocks noChangeShapeType="1"/>
          </p:cNvSpPr>
          <p:nvPr/>
        </p:nvSpPr>
        <p:spPr bwMode="auto">
          <a:xfrm flipH="1">
            <a:off x="6702623" y="3200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Text Box 59"/>
          <p:cNvSpPr txBox="1">
            <a:spLocks noChangeArrowheads="1"/>
          </p:cNvSpPr>
          <p:nvPr/>
        </p:nvSpPr>
        <p:spPr bwMode="auto">
          <a:xfrm>
            <a:off x="6626423" y="32766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200"/>
              <a:t>4</a:t>
            </a:r>
          </a:p>
        </p:txBody>
      </p:sp>
      <p:sp>
        <p:nvSpPr>
          <p:cNvPr id="165" name="Line 60"/>
          <p:cNvSpPr>
            <a:spLocks noChangeShapeType="1"/>
          </p:cNvSpPr>
          <p:nvPr/>
        </p:nvSpPr>
        <p:spPr bwMode="auto">
          <a:xfrm>
            <a:off x="6626423" y="2895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" name="Line 61"/>
          <p:cNvSpPr>
            <a:spLocks noChangeShapeType="1"/>
          </p:cNvSpPr>
          <p:nvPr/>
        </p:nvSpPr>
        <p:spPr bwMode="auto">
          <a:xfrm>
            <a:off x="6626423" y="3048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" name="Line 62"/>
          <p:cNvSpPr>
            <a:spLocks noChangeShapeType="1"/>
          </p:cNvSpPr>
          <p:nvPr/>
        </p:nvSpPr>
        <p:spPr bwMode="auto">
          <a:xfrm>
            <a:off x="6626423" y="3657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8" name="Line 63"/>
          <p:cNvSpPr>
            <a:spLocks noChangeShapeType="1"/>
          </p:cNvSpPr>
          <p:nvPr/>
        </p:nvSpPr>
        <p:spPr bwMode="auto">
          <a:xfrm>
            <a:off x="6626423" y="38100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9" name="Line 64"/>
          <p:cNvSpPr>
            <a:spLocks noChangeShapeType="1"/>
          </p:cNvSpPr>
          <p:nvPr/>
        </p:nvSpPr>
        <p:spPr bwMode="auto">
          <a:xfrm>
            <a:off x="6626423" y="44196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Line 65"/>
          <p:cNvSpPr>
            <a:spLocks noChangeShapeType="1"/>
          </p:cNvSpPr>
          <p:nvPr/>
        </p:nvSpPr>
        <p:spPr bwMode="auto">
          <a:xfrm>
            <a:off x="6626423" y="4572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" name="Line 66"/>
          <p:cNvSpPr>
            <a:spLocks noChangeShapeType="1"/>
          </p:cNvSpPr>
          <p:nvPr/>
        </p:nvSpPr>
        <p:spPr bwMode="auto">
          <a:xfrm>
            <a:off x="6626423" y="5181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" name="Line 67"/>
          <p:cNvSpPr>
            <a:spLocks noChangeShapeType="1"/>
          </p:cNvSpPr>
          <p:nvPr/>
        </p:nvSpPr>
        <p:spPr bwMode="auto">
          <a:xfrm>
            <a:off x="6626423" y="53340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" name="Line 69"/>
          <p:cNvSpPr>
            <a:spLocks noChangeShapeType="1"/>
          </p:cNvSpPr>
          <p:nvPr/>
        </p:nvSpPr>
        <p:spPr bwMode="auto">
          <a:xfrm flipV="1">
            <a:off x="7236023" y="1676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" name="Line 70"/>
          <p:cNvSpPr>
            <a:spLocks noChangeShapeType="1"/>
          </p:cNvSpPr>
          <p:nvPr/>
        </p:nvSpPr>
        <p:spPr bwMode="auto">
          <a:xfrm>
            <a:off x="7236023" y="1676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" name="Line 71"/>
          <p:cNvSpPr>
            <a:spLocks noChangeShapeType="1"/>
          </p:cNvSpPr>
          <p:nvPr/>
        </p:nvSpPr>
        <p:spPr bwMode="auto">
          <a:xfrm flipV="1">
            <a:off x="7388423" y="18288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" name="Line 72"/>
          <p:cNvSpPr>
            <a:spLocks noChangeShapeType="1"/>
          </p:cNvSpPr>
          <p:nvPr/>
        </p:nvSpPr>
        <p:spPr bwMode="auto">
          <a:xfrm flipV="1">
            <a:off x="7388423" y="1809750"/>
            <a:ext cx="1371600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7" name="Line 73"/>
          <p:cNvSpPr>
            <a:spLocks noChangeShapeType="1"/>
          </p:cNvSpPr>
          <p:nvPr/>
        </p:nvSpPr>
        <p:spPr bwMode="auto">
          <a:xfrm flipV="1">
            <a:off x="7540823" y="2438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" name="Line 74"/>
          <p:cNvSpPr>
            <a:spLocks noChangeShapeType="1"/>
          </p:cNvSpPr>
          <p:nvPr/>
        </p:nvSpPr>
        <p:spPr bwMode="auto">
          <a:xfrm>
            <a:off x="7540823" y="2438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Line 75"/>
          <p:cNvSpPr>
            <a:spLocks noChangeShapeType="1"/>
          </p:cNvSpPr>
          <p:nvPr/>
        </p:nvSpPr>
        <p:spPr bwMode="auto">
          <a:xfrm flipV="1">
            <a:off x="7693223" y="25908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0" name="Line 76"/>
          <p:cNvSpPr>
            <a:spLocks noChangeShapeType="1"/>
          </p:cNvSpPr>
          <p:nvPr/>
        </p:nvSpPr>
        <p:spPr bwMode="auto">
          <a:xfrm>
            <a:off x="7693223" y="2590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" name="Line 77"/>
          <p:cNvSpPr>
            <a:spLocks noChangeShapeType="1"/>
          </p:cNvSpPr>
          <p:nvPr/>
        </p:nvSpPr>
        <p:spPr bwMode="auto">
          <a:xfrm flipV="1">
            <a:off x="7845623" y="3200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" name="Line 78"/>
          <p:cNvSpPr>
            <a:spLocks noChangeShapeType="1"/>
          </p:cNvSpPr>
          <p:nvPr/>
        </p:nvSpPr>
        <p:spPr bwMode="auto">
          <a:xfrm>
            <a:off x="7845623" y="3200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" name="Line 79"/>
          <p:cNvSpPr>
            <a:spLocks noChangeShapeType="1"/>
          </p:cNvSpPr>
          <p:nvPr/>
        </p:nvSpPr>
        <p:spPr bwMode="auto">
          <a:xfrm flipV="1">
            <a:off x="7998023" y="33528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" name="Line 80"/>
          <p:cNvSpPr>
            <a:spLocks noChangeShapeType="1"/>
          </p:cNvSpPr>
          <p:nvPr/>
        </p:nvSpPr>
        <p:spPr bwMode="auto">
          <a:xfrm>
            <a:off x="7998023" y="3352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" name="Line 81"/>
          <p:cNvSpPr>
            <a:spLocks noChangeShapeType="1"/>
          </p:cNvSpPr>
          <p:nvPr/>
        </p:nvSpPr>
        <p:spPr bwMode="auto">
          <a:xfrm flipV="1">
            <a:off x="8150423" y="3962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" name="Line 82"/>
          <p:cNvSpPr>
            <a:spLocks noChangeShapeType="1"/>
          </p:cNvSpPr>
          <p:nvPr/>
        </p:nvSpPr>
        <p:spPr bwMode="auto">
          <a:xfrm flipV="1">
            <a:off x="8150423" y="3962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" name="Line 83"/>
          <p:cNvSpPr>
            <a:spLocks noChangeShapeType="1"/>
          </p:cNvSpPr>
          <p:nvPr/>
        </p:nvSpPr>
        <p:spPr bwMode="auto">
          <a:xfrm flipV="1">
            <a:off x="8302823" y="41148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" name="Line 84"/>
          <p:cNvSpPr>
            <a:spLocks noChangeShapeType="1"/>
          </p:cNvSpPr>
          <p:nvPr/>
        </p:nvSpPr>
        <p:spPr bwMode="auto">
          <a:xfrm>
            <a:off x="8302823" y="4114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" name="Text Box 85"/>
          <p:cNvSpPr txBox="1">
            <a:spLocks noChangeArrowheads="1"/>
          </p:cNvSpPr>
          <p:nvPr/>
        </p:nvSpPr>
        <p:spPr bwMode="auto">
          <a:xfrm rot="5400000">
            <a:off x="7262118" y="2793305"/>
            <a:ext cx="33035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x-none" sz="1400" b="1" dirty="0" smtClean="0"/>
              <a:t>HDMI_0        …      HDMI_7</a:t>
            </a:r>
            <a:endParaRPr lang="en-US" altLang="x-none" sz="1400" b="1" dirty="0"/>
          </a:p>
        </p:txBody>
      </p:sp>
      <p:sp>
        <p:nvSpPr>
          <p:cNvPr id="190" name="Text Box 89"/>
          <p:cNvSpPr txBox="1">
            <a:spLocks noChangeArrowheads="1"/>
          </p:cNvSpPr>
          <p:nvPr/>
        </p:nvSpPr>
        <p:spPr bwMode="auto">
          <a:xfrm>
            <a:off x="3883223" y="1524000"/>
            <a:ext cx="10810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/>
              <a:t>TRIG, CLK</a:t>
            </a:r>
          </a:p>
          <a:p>
            <a:pPr eaLnBrk="1" hangingPunct="1"/>
            <a:r>
              <a:rPr lang="en-US" altLang="x-none" sz="1400" b="1"/>
              <a:t>SYNC</a:t>
            </a:r>
          </a:p>
        </p:txBody>
      </p:sp>
      <p:sp>
        <p:nvSpPr>
          <p:cNvPr id="191" name="Line 90"/>
          <p:cNvSpPr>
            <a:spLocks noChangeShapeType="1"/>
          </p:cNvSpPr>
          <p:nvPr/>
        </p:nvSpPr>
        <p:spPr bwMode="auto">
          <a:xfrm>
            <a:off x="4340423" y="182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" name="Line 91"/>
          <p:cNvSpPr>
            <a:spLocks noChangeShapeType="1"/>
          </p:cNvSpPr>
          <p:nvPr/>
        </p:nvSpPr>
        <p:spPr bwMode="auto">
          <a:xfrm>
            <a:off x="4645223" y="1828800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" name="Line 92"/>
          <p:cNvSpPr>
            <a:spLocks noChangeShapeType="1"/>
          </p:cNvSpPr>
          <p:nvPr/>
        </p:nvSpPr>
        <p:spPr bwMode="auto">
          <a:xfrm>
            <a:off x="4645223" y="5257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" name="Line 93"/>
          <p:cNvSpPr>
            <a:spLocks noChangeShapeType="1"/>
          </p:cNvSpPr>
          <p:nvPr/>
        </p:nvSpPr>
        <p:spPr bwMode="auto">
          <a:xfrm>
            <a:off x="4645223" y="4495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" name="Line 94"/>
          <p:cNvSpPr>
            <a:spLocks noChangeShapeType="1"/>
          </p:cNvSpPr>
          <p:nvPr/>
        </p:nvSpPr>
        <p:spPr bwMode="auto">
          <a:xfrm>
            <a:off x="4645223" y="3733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" name="Line 95"/>
          <p:cNvSpPr>
            <a:spLocks noChangeShapeType="1"/>
          </p:cNvSpPr>
          <p:nvPr/>
        </p:nvSpPr>
        <p:spPr bwMode="auto">
          <a:xfrm>
            <a:off x="4645223" y="2971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Line 96"/>
          <p:cNvSpPr>
            <a:spLocks noChangeShapeType="1"/>
          </p:cNvSpPr>
          <p:nvPr/>
        </p:nvSpPr>
        <p:spPr bwMode="auto">
          <a:xfrm>
            <a:off x="4645223" y="2057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" name="Text Box 24"/>
          <p:cNvSpPr txBox="1">
            <a:spLocks noChangeArrowheads="1"/>
          </p:cNvSpPr>
          <p:nvPr/>
        </p:nvSpPr>
        <p:spPr bwMode="auto">
          <a:xfrm rot="5400000">
            <a:off x="7773890" y="5332513"/>
            <a:ext cx="213359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 smtClean="0"/>
              <a:t>Bias Voltage FANOUT</a:t>
            </a:r>
            <a:endParaRPr lang="en-US" altLang="x-none" sz="1400" b="1" dirty="0"/>
          </a:p>
        </p:txBody>
      </p:sp>
    </p:spTree>
    <p:extLst>
      <p:ext uri="{BB962C8B-B14F-4D97-AF65-F5344CB8AC3E}">
        <p14:creationId xmlns:p14="http://schemas.microsoft.com/office/powerpoint/2010/main" val="12892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 Board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5AAF2-F55D-4B00-8808-AF48AB3C83BE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2" descr="SYNC_ORM_a"/>
          <p:cNvPicPr>
            <a:picLocks noChangeAspect="1" noChangeArrowheads="1"/>
          </p:cNvPicPr>
          <p:nvPr/>
        </p:nvPicPr>
        <p:blipFill>
          <a:blip r:embed="rId3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143000"/>
            <a:ext cx="10055225" cy="45608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 rot="19576387">
            <a:off x="667885" y="1582351"/>
            <a:ext cx="230063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200" b="1" dirty="0"/>
              <a:t>9U x 220mm PCB form factor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1939925" y="1752600"/>
            <a:ext cx="422275" cy="4191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4572000" y="1600200"/>
            <a:ext cx="2286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2590800" y="4267200"/>
            <a:ext cx="381000" cy="838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V="1">
            <a:off x="2590800" y="4343400"/>
            <a:ext cx="533400" cy="762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V="1">
            <a:off x="2590800" y="4419600"/>
            <a:ext cx="83820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4800600" y="3902075"/>
            <a:ext cx="304800" cy="13557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1066800" y="3429000"/>
            <a:ext cx="8382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V="1">
            <a:off x="1371600" y="4038599"/>
            <a:ext cx="685800" cy="4730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618284" y="1076980"/>
            <a:ext cx="2239716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x-none" sz="1400" b="1" dirty="0"/>
              <a:t>3 generic Input / Output </a:t>
            </a:r>
          </a:p>
          <a:p>
            <a:pPr algn="ctr" eaLnBrk="1" hangingPunct="1"/>
            <a:r>
              <a:rPr lang="en-US" altLang="x-none" sz="1400" b="1" dirty="0"/>
              <a:t>connector mezzanines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676400" y="5083175"/>
            <a:ext cx="2303836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16 HDMI connectors to</a:t>
            </a:r>
          </a:p>
          <a:p>
            <a:pPr eaLnBrk="1" hangingPunct="1"/>
            <a:r>
              <a:rPr lang="en-US" altLang="x-none" sz="1400" b="1" dirty="0"/>
              <a:t>the RDOUT_ORM boards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4191000" y="5187950"/>
            <a:ext cx="202170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 err="1"/>
              <a:t>oRM</a:t>
            </a:r>
            <a:r>
              <a:rPr lang="en-US" altLang="x-none" sz="1400" b="1" dirty="0"/>
              <a:t> mezzanine for </a:t>
            </a:r>
          </a:p>
          <a:p>
            <a:pPr eaLnBrk="1" hangingPunct="1"/>
            <a:r>
              <a:rPr lang="en-US" altLang="x-none" sz="1400" b="1" dirty="0"/>
              <a:t>synchronization logic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346075" y="4511675"/>
            <a:ext cx="1824538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HDMI connector to </a:t>
            </a:r>
          </a:p>
          <a:p>
            <a:pPr eaLnBrk="1" hangingPunct="1"/>
            <a:r>
              <a:rPr lang="en-US" altLang="x-none" sz="1400" b="1" dirty="0"/>
              <a:t>SYNC_ORM board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320675" y="3902075"/>
            <a:ext cx="112082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Raspberry </a:t>
            </a:r>
          </a:p>
          <a:p>
            <a:pPr eaLnBrk="1" hangingPunct="1"/>
            <a:r>
              <a:rPr lang="en-US" altLang="x-none" sz="1400" b="1" dirty="0"/>
              <a:t>Pi3 CPU</a:t>
            </a:r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 flipH="1">
            <a:off x="3962400" y="1477962"/>
            <a:ext cx="762000" cy="1984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4876800" y="1600200"/>
            <a:ext cx="229394" cy="3619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 flipH="1">
            <a:off x="6172200" y="2057400"/>
            <a:ext cx="457200" cy="152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6599369" y="1654175"/>
            <a:ext cx="2087431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x-none" sz="1400" b="1" dirty="0"/>
              <a:t>Mezzanine receives </a:t>
            </a:r>
          </a:p>
          <a:p>
            <a:pPr algn="ctr" eaLnBrk="1" hangingPunct="1"/>
            <a:r>
              <a:rPr lang="en-US" altLang="x-none" sz="1400" b="1" dirty="0"/>
              <a:t>CLEAR and TRIGGER.</a:t>
            </a:r>
          </a:p>
          <a:p>
            <a:pPr algn="ctr" eaLnBrk="1" hangingPunct="1"/>
            <a:r>
              <a:rPr lang="en-US" altLang="x-none" sz="1400" b="1" dirty="0"/>
              <a:t>Generates 40MHz.</a:t>
            </a: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 flipV="1">
            <a:off x="2590800" y="4191000"/>
            <a:ext cx="76200" cy="914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V="1">
            <a:off x="6656388" y="5486398"/>
            <a:ext cx="354012" cy="539751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5370296" y="5943600"/>
            <a:ext cx="1710148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x-none" sz="1400" b="1" dirty="0"/>
              <a:t>Low </a:t>
            </a:r>
            <a:r>
              <a:rPr lang="en-US" altLang="x-none" sz="1400" b="1" dirty="0" smtClean="0"/>
              <a:t>Voltage input</a:t>
            </a:r>
            <a:endParaRPr lang="en-US" altLang="x-none" sz="1400" b="1" dirty="0"/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7543800" y="5867400"/>
            <a:ext cx="1645002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400" b="1" dirty="0"/>
              <a:t>Replaceable fuse</a:t>
            </a:r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 flipH="1" flipV="1">
            <a:off x="7391400" y="5257800"/>
            <a:ext cx="68580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60437"/>
            <a:ext cx="4191000" cy="5211763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800" dirty="0" smtClean="0"/>
              <a:t>Multiple RDOUT boards are operated in synchronization with the help of the SYNCH board, which hosts one </a:t>
            </a:r>
            <a:r>
              <a:rPr lang="en-US" sz="1800" dirty="0" err="1" smtClean="0"/>
              <a:t>RPi</a:t>
            </a:r>
            <a:r>
              <a:rPr lang="en-US" sz="1800" dirty="0" smtClean="0"/>
              <a:t> and one </a:t>
            </a:r>
            <a:r>
              <a:rPr lang="en-US" sz="1800" dirty="0" err="1" smtClean="0"/>
              <a:t>oRM</a:t>
            </a:r>
            <a:r>
              <a:rPr lang="en-US" sz="1800" dirty="0" smtClean="0"/>
              <a:t>. </a:t>
            </a:r>
          </a:p>
          <a:p>
            <a:pPr marL="0" indent="0" algn="just">
              <a:buNone/>
            </a:pPr>
            <a:endParaRPr lang="en-US" sz="1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/>
              <a:t>The SYNCH board forwards a copy of the trigger to all sub-detectors that are being operated together(RDOUT boards, DWCs and AHCAL).</a:t>
            </a:r>
          </a:p>
          <a:p>
            <a:pPr marL="0" indent="0" algn="just">
              <a:buNone/>
            </a:pPr>
            <a:endParaRPr lang="en-US" sz="1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/>
              <a:t>The SYNCH board distributes the 40 MHz system clock to the RDOUT boards. </a:t>
            </a:r>
          </a:p>
          <a:p>
            <a:pPr algn="just">
              <a:buFont typeface="Wingdings" pitchFamily="2" charset="2"/>
              <a:buChar char="Ø"/>
            </a:pPr>
            <a:endParaRPr lang="en-US" sz="1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/>
              <a:t>It receives a “readout done” signal from each of the RDOUT boards.</a:t>
            </a:r>
          </a:p>
          <a:p>
            <a:pPr algn="just">
              <a:buFont typeface="Wingdings" pitchFamily="2" charset="2"/>
              <a:buChar char="Ø"/>
            </a:pPr>
            <a:endParaRPr lang="en-US" sz="1800" dirty="0"/>
          </a:p>
          <a:p>
            <a:pPr algn="just">
              <a:buFont typeface="Wingdings" pitchFamily="2" charset="2"/>
              <a:buChar char="Ø"/>
            </a:pPr>
            <a:r>
              <a:rPr lang="en-US" sz="1800" dirty="0" smtClean="0"/>
              <a:t>While operating jointly with the AHCAL it received a veto from it.</a:t>
            </a:r>
          </a:p>
          <a:p>
            <a:pPr lvl="1" algn="just">
              <a:buFont typeface="Wingdings" pitchFamily="2" charset="2"/>
              <a:buChar char="v"/>
            </a:pP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2C366-C734-41B3-8D0D-DCD893B90248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15</a:t>
            </a:fld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826369" y="1075765"/>
            <a:ext cx="3048000" cy="4840941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pPr algn="ctr" defTabSz="914608"/>
            <a:endParaRPr lang="x-none" altLang="x-none"/>
          </a:p>
        </p:txBody>
      </p:sp>
      <p:sp>
        <p:nvSpPr>
          <p:cNvPr id="10" name="Rectangle 124"/>
          <p:cNvSpPr>
            <a:spLocks noChangeArrowheads="1"/>
          </p:cNvSpPr>
          <p:nvPr/>
        </p:nvSpPr>
        <p:spPr bwMode="auto">
          <a:xfrm>
            <a:off x="7569569" y="2958353"/>
            <a:ext cx="277091" cy="26894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x-none" altLang="x-none"/>
          </a:p>
        </p:txBody>
      </p:sp>
      <p:sp>
        <p:nvSpPr>
          <p:cNvPr id="11" name="Rectangle 125"/>
          <p:cNvSpPr>
            <a:spLocks noChangeArrowheads="1"/>
          </p:cNvSpPr>
          <p:nvPr/>
        </p:nvSpPr>
        <p:spPr bwMode="auto">
          <a:xfrm>
            <a:off x="7569569" y="3361765"/>
            <a:ext cx="277091" cy="26894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x-none" altLang="x-none"/>
          </a:p>
        </p:txBody>
      </p:sp>
      <p:sp>
        <p:nvSpPr>
          <p:cNvPr id="12" name="Rectangle 126"/>
          <p:cNvSpPr>
            <a:spLocks noChangeArrowheads="1"/>
          </p:cNvSpPr>
          <p:nvPr/>
        </p:nvSpPr>
        <p:spPr bwMode="auto">
          <a:xfrm>
            <a:off x="7569569" y="3765177"/>
            <a:ext cx="277091" cy="26894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x-none" altLang="x-none"/>
          </a:p>
        </p:txBody>
      </p:sp>
      <p:sp>
        <p:nvSpPr>
          <p:cNvPr id="13" name="Rectangle 127"/>
          <p:cNvSpPr>
            <a:spLocks noChangeArrowheads="1"/>
          </p:cNvSpPr>
          <p:nvPr/>
        </p:nvSpPr>
        <p:spPr bwMode="auto">
          <a:xfrm>
            <a:off x="6966896" y="4370294"/>
            <a:ext cx="831273" cy="60511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x-none" altLang="x-none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5907024" y="1210235"/>
            <a:ext cx="1593272" cy="605118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pPr algn="ctr" defTabSz="914608"/>
            <a:r>
              <a:rPr lang="en-US" altLang="x-none" b="1" dirty="0" err="1" smtClean="0">
                <a:solidFill>
                  <a:schemeClr val="bg1"/>
                </a:solidFill>
              </a:rPr>
              <a:t>Ras</a:t>
            </a:r>
            <a:r>
              <a:rPr lang="en-US" altLang="x-none" b="1" dirty="0" smtClean="0">
                <a:solidFill>
                  <a:schemeClr val="bg1"/>
                </a:solidFill>
              </a:rPr>
              <a:t> </a:t>
            </a:r>
            <a:r>
              <a:rPr lang="en-US" altLang="x-none" b="1" dirty="0">
                <a:solidFill>
                  <a:schemeClr val="bg1"/>
                </a:solidFill>
              </a:rPr>
              <a:t>Pi3</a:t>
            </a: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4660114" y="1411941"/>
            <a:ext cx="124691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 rot="16200000">
            <a:off x="4110617" y="1277471"/>
            <a:ext cx="843789" cy="28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300" b="1" dirty="0"/>
              <a:t>100 </a:t>
            </a:r>
            <a:r>
              <a:rPr lang="en-US" altLang="x-none" sz="1300" b="1" dirty="0" err="1"/>
              <a:t>MbE</a:t>
            </a:r>
            <a:endParaRPr lang="en-US" altLang="x-none" sz="1300" b="1" dirty="0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907024" y="2823882"/>
            <a:ext cx="1385454" cy="1344706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pPr algn="ctr" defTabSz="914608"/>
            <a:r>
              <a:rPr lang="en-US" altLang="x-none" dirty="0">
                <a:solidFill>
                  <a:schemeClr val="bg1"/>
                </a:solidFill>
              </a:rPr>
              <a:t>CTL </a:t>
            </a:r>
            <a:r>
              <a:rPr lang="en-US" altLang="x-none" dirty="0" err="1">
                <a:solidFill>
                  <a:schemeClr val="bg1"/>
                </a:solidFill>
              </a:rPr>
              <a:t>oRM</a:t>
            </a:r>
            <a:endParaRPr lang="en-US" altLang="x-none" dirty="0">
              <a:solidFill>
                <a:schemeClr val="bg1"/>
              </a:solidFill>
            </a:endParaRPr>
          </a:p>
        </p:txBody>
      </p:sp>
      <p:sp>
        <p:nvSpPr>
          <p:cNvPr id="18" name="Line 39"/>
          <p:cNvSpPr>
            <a:spLocks noChangeShapeType="1"/>
          </p:cNvSpPr>
          <p:nvPr/>
        </p:nvSpPr>
        <p:spPr bwMode="auto">
          <a:xfrm flipH="1">
            <a:off x="5629933" y="1680882"/>
            <a:ext cx="2770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19" name="Line 40"/>
          <p:cNvSpPr>
            <a:spLocks noChangeShapeType="1"/>
          </p:cNvSpPr>
          <p:nvPr/>
        </p:nvSpPr>
        <p:spPr bwMode="auto">
          <a:xfrm>
            <a:off x="5629933" y="1680882"/>
            <a:ext cx="0" cy="12774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0" name="Text Box 46"/>
          <p:cNvSpPr txBox="1">
            <a:spLocks noChangeArrowheads="1"/>
          </p:cNvSpPr>
          <p:nvPr/>
        </p:nvSpPr>
        <p:spPr bwMode="auto">
          <a:xfrm>
            <a:off x="5439433" y="1453963"/>
            <a:ext cx="433421" cy="28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300" b="1" dirty="0"/>
              <a:t>SPI</a:t>
            </a:r>
          </a:p>
        </p:txBody>
      </p:sp>
      <p:sp>
        <p:nvSpPr>
          <p:cNvPr id="21" name="Line 62"/>
          <p:cNvSpPr>
            <a:spLocks noChangeShapeType="1"/>
          </p:cNvSpPr>
          <p:nvPr/>
        </p:nvSpPr>
        <p:spPr bwMode="auto">
          <a:xfrm>
            <a:off x="7243987" y="3025588"/>
            <a:ext cx="77585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2" name="Text Box 84"/>
          <p:cNvSpPr txBox="1">
            <a:spLocks noChangeArrowheads="1"/>
          </p:cNvSpPr>
          <p:nvPr/>
        </p:nvSpPr>
        <p:spPr bwMode="auto">
          <a:xfrm>
            <a:off x="8004635" y="2871508"/>
            <a:ext cx="1241334" cy="48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300" b="1" dirty="0"/>
              <a:t>MISC_IN_A</a:t>
            </a:r>
          </a:p>
          <a:p>
            <a:pPr eaLnBrk="1" hangingPunct="1"/>
            <a:r>
              <a:rPr lang="en-US" altLang="x-none" sz="1300" b="1" dirty="0"/>
              <a:t>MISC_OUT_A</a:t>
            </a:r>
          </a:p>
        </p:txBody>
      </p:sp>
      <p:sp>
        <p:nvSpPr>
          <p:cNvPr id="23" name="Line 91"/>
          <p:cNvSpPr>
            <a:spLocks noChangeShapeType="1"/>
          </p:cNvSpPr>
          <p:nvPr/>
        </p:nvSpPr>
        <p:spPr bwMode="auto">
          <a:xfrm>
            <a:off x="5629933" y="2958353"/>
            <a:ext cx="2770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4" name="Line 93"/>
          <p:cNvSpPr>
            <a:spLocks noChangeShapeType="1"/>
          </p:cNvSpPr>
          <p:nvPr/>
        </p:nvSpPr>
        <p:spPr bwMode="auto">
          <a:xfrm>
            <a:off x="7264769" y="3160059"/>
            <a:ext cx="7550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5" name="Line 94"/>
          <p:cNvSpPr>
            <a:spLocks noChangeShapeType="1"/>
          </p:cNvSpPr>
          <p:nvPr/>
        </p:nvSpPr>
        <p:spPr bwMode="auto">
          <a:xfrm>
            <a:off x="7264769" y="3429000"/>
            <a:ext cx="7550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6" name="Text Box 95"/>
          <p:cNvSpPr txBox="1">
            <a:spLocks noChangeArrowheads="1"/>
          </p:cNvSpPr>
          <p:nvPr/>
        </p:nvSpPr>
        <p:spPr bwMode="auto">
          <a:xfrm>
            <a:off x="8026769" y="3274919"/>
            <a:ext cx="1241334" cy="48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300" b="1" dirty="0"/>
              <a:t>MISC_IN_B</a:t>
            </a:r>
          </a:p>
          <a:p>
            <a:pPr eaLnBrk="1" hangingPunct="1"/>
            <a:r>
              <a:rPr lang="en-US" altLang="x-none" sz="1300" b="1" dirty="0"/>
              <a:t>MISC_OUT_B</a:t>
            </a:r>
          </a:p>
        </p:txBody>
      </p:sp>
      <p:sp>
        <p:nvSpPr>
          <p:cNvPr id="27" name="Line 96"/>
          <p:cNvSpPr>
            <a:spLocks noChangeShapeType="1"/>
          </p:cNvSpPr>
          <p:nvPr/>
        </p:nvSpPr>
        <p:spPr bwMode="auto">
          <a:xfrm>
            <a:off x="7264769" y="3563471"/>
            <a:ext cx="7550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8" name="Line 97"/>
          <p:cNvSpPr>
            <a:spLocks noChangeShapeType="1"/>
          </p:cNvSpPr>
          <p:nvPr/>
        </p:nvSpPr>
        <p:spPr bwMode="auto">
          <a:xfrm>
            <a:off x="7264769" y="3832412"/>
            <a:ext cx="7550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29" name="Text Box 98"/>
          <p:cNvSpPr txBox="1">
            <a:spLocks noChangeArrowheads="1"/>
          </p:cNvSpPr>
          <p:nvPr/>
        </p:nvSpPr>
        <p:spPr bwMode="auto">
          <a:xfrm>
            <a:off x="8014768" y="3678331"/>
            <a:ext cx="850201" cy="48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300" b="1"/>
              <a:t>ENABLE</a:t>
            </a:r>
          </a:p>
          <a:p>
            <a:pPr eaLnBrk="1" hangingPunct="1"/>
            <a:r>
              <a:rPr lang="en-US" altLang="x-none" sz="1300" b="1"/>
              <a:t>BUSY</a:t>
            </a:r>
          </a:p>
        </p:txBody>
      </p:sp>
      <p:sp>
        <p:nvSpPr>
          <p:cNvPr id="30" name="Line 99"/>
          <p:cNvSpPr>
            <a:spLocks noChangeShapeType="1"/>
          </p:cNvSpPr>
          <p:nvPr/>
        </p:nvSpPr>
        <p:spPr bwMode="auto">
          <a:xfrm>
            <a:off x="7264769" y="3966882"/>
            <a:ext cx="75507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31" name="Line 100"/>
          <p:cNvSpPr>
            <a:spLocks noChangeShapeType="1"/>
          </p:cNvSpPr>
          <p:nvPr/>
        </p:nvSpPr>
        <p:spPr bwMode="auto">
          <a:xfrm>
            <a:off x="5560660" y="4437529"/>
            <a:ext cx="246610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32" name="Text Box 101"/>
          <p:cNvSpPr txBox="1">
            <a:spLocks noChangeArrowheads="1"/>
          </p:cNvSpPr>
          <p:nvPr/>
        </p:nvSpPr>
        <p:spPr bwMode="auto">
          <a:xfrm>
            <a:off x="8015627" y="4283449"/>
            <a:ext cx="925542" cy="683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x-none" sz="1300" b="1"/>
              <a:t>CLEAR</a:t>
            </a:r>
          </a:p>
          <a:p>
            <a:pPr eaLnBrk="1" hangingPunct="1"/>
            <a:r>
              <a:rPr lang="en-US" altLang="x-none" sz="1300" b="1"/>
              <a:t>TRIGGER</a:t>
            </a:r>
          </a:p>
          <a:p>
            <a:pPr eaLnBrk="1" hangingPunct="1"/>
            <a:r>
              <a:rPr lang="en-US" altLang="x-none" sz="1300" b="1"/>
              <a:t>40MHz</a:t>
            </a:r>
          </a:p>
        </p:txBody>
      </p:sp>
      <p:sp>
        <p:nvSpPr>
          <p:cNvPr id="33" name="Line 102"/>
          <p:cNvSpPr>
            <a:spLocks noChangeShapeType="1"/>
          </p:cNvSpPr>
          <p:nvPr/>
        </p:nvSpPr>
        <p:spPr bwMode="auto">
          <a:xfrm>
            <a:off x="5560660" y="4572000"/>
            <a:ext cx="2443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34" name="Rectangle 103"/>
          <p:cNvSpPr>
            <a:spLocks noChangeArrowheads="1"/>
          </p:cNvSpPr>
          <p:nvPr/>
        </p:nvSpPr>
        <p:spPr bwMode="auto">
          <a:xfrm>
            <a:off x="7036169" y="4639235"/>
            <a:ext cx="692727" cy="268941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pPr algn="ctr" defTabSz="914608"/>
            <a:r>
              <a:rPr lang="en-US" altLang="x-none" sz="1100" b="1" dirty="0">
                <a:solidFill>
                  <a:schemeClr val="bg1"/>
                </a:solidFill>
              </a:rPr>
              <a:t>40MHz</a:t>
            </a:r>
          </a:p>
        </p:txBody>
      </p:sp>
      <p:sp>
        <p:nvSpPr>
          <p:cNvPr id="35" name="Line 104"/>
          <p:cNvSpPr>
            <a:spLocks noChangeShapeType="1"/>
          </p:cNvSpPr>
          <p:nvPr/>
        </p:nvSpPr>
        <p:spPr bwMode="auto">
          <a:xfrm flipH="1">
            <a:off x="5560659" y="4706471"/>
            <a:ext cx="147550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36" name="Rectangle 105"/>
          <p:cNvSpPr>
            <a:spLocks noChangeArrowheads="1"/>
          </p:cNvSpPr>
          <p:nvPr/>
        </p:nvSpPr>
        <p:spPr bwMode="auto">
          <a:xfrm>
            <a:off x="5006478" y="3429000"/>
            <a:ext cx="554182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pPr algn="ctr" defTabSz="914608"/>
            <a:r>
              <a:rPr lang="en-US" altLang="x-none" sz="1100" dirty="0" err="1">
                <a:solidFill>
                  <a:schemeClr val="bg1"/>
                </a:solidFill>
              </a:rPr>
              <a:t>Fanout</a:t>
            </a:r>
            <a:endParaRPr lang="en-US" altLang="x-none" sz="1100" dirty="0">
              <a:solidFill>
                <a:schemeClr val="bg1"/>
              </a:solidFill>
            </a:endParaRPr>
          </a:p>
        </p:txBody>
      </p:sp>
      <p:sp>
        <p:nvSpPr>
          <p:cNvPr id="37" name="Line 106"/>
          <p:cNvSpPr>
            <a:spLocks noChangeShapeType="1"/>
          </p:cNvSpPr>
          <p:nvPr/>
        </p:nvSpPr>
        <p:spPr bwMode="auto">
          <a:xfrm>
            <a:off x="5560660" y="3697941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38" name="Line 107"/>
          <p:cNvSpPr>
            <a:spLocks noChangeShapeType="1"/>
          </p:cNvSpPr>
          <p:nvPr/>
        </p:nvSpPr>
        <p:spPr bwMode="auto">
          <a:xfrm flipH="1" flipV="1">
            <a:off x="4660114" y="3555650"/>
            <a:ext cx="346364" cy="782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39" name="Line 108"/>
          <p:cNvSpPr>
            <a:spLocks noChangeShapeType="1"/>
          </p:cNvSpPr>
          <p:nvPr/>
        </p:nvSpPr>
        <p:spPr bwMode="auto">
          <a:xfrm flipH="1">
            <a:off x="4660114" y="3697941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0" name="Line 109"/>
          <p:cNvSpPr>
            <a:spLocks noChangeShapeType="1"/>
          </p:cNvSpPr>
          <p:nvPr/>
        </p:nvSpPr>
        <p:spPr bwMode="auto">
          <a:xfrm flipH="1">
            <a:off x="4660114" y="3832412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1" name="Line 110"/>
          <p:cNvSpPr>
            <a:spLocks noChangeShapeType="1"/>
          </p:cNvSpPr>
          <p:nvPr/>
        </p:nvSpPr>
        <p:spPr bwMode="auto">
          <a:xfrm flipH="1">
            <a:off x="4660114" y="3966882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2" name="Line 111"/>
          <p:cNvSpPr>
            <a:spLocks noChangeShapeType="1"/>
          </p:cNvSpPr>
          <p:nvPr/>
        </p:nvSpPr>
        <p:spPr bwMode="auto">
          <a:xfrm flipH="1">
            <a:off x="4660114" y="4101353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3" name="Line 112"/>
          <p:cNvSpPr>
            <a:spLocks noChangeShapeType="1"/>
          </p:cNvSpPr>
          <p:nvPr/>
        </p:nvSpPr>
        <p:spPr bwMode="auto">
          <a:xfrm flipH="1">
            <a:off x="4660114" y="4235824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4" name="Line 113"/>
          <p:cNvSpPr>
            <a:spLocks noChangeShapeType="1"/>
          </p:cNvSpPr>
          <p:nvPr/>
        </p:nvSpPr>
        <p:spPr bwMode="auto">
          <a:xfrm flipH="1">
            <a:off x="4660114" y="4370294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5" name="Line 114"/>
          <p:cNvSpPr>
            <a:spLocks noChangeShapeType="1"/>
          </p:cNvSpPr>
          <p:nvPr/>
        </p:nvSpPr>
        <p:spPr bwMode="auto">
          <a:xfrm flipH="1">
            <a:off x="4660114" y="4504765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6" name="Line 115"/>
          <p:cNvSpPr>
            <a:spLocks noChangeShapeType="1"/>
          </p:cNvSpPr>
          <p:nvPr/>
        </p:nvSpPr>
        <p:spPr bwMode="auto">
          <a:xfrm flipH="1" flipV="1">
            <a:off x="4660114" y="4624961"/>
            <a:ext cx="346364" cy="1427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7" name="Line 116"/>
          <p:cNvSpPr>
            <a:spLocks noChangeShapeType="1"/>
          </p:cNvSpPr>
          <p:nvPr/>
        </p:nvSpPr>
        <p:spPr bwMode="auto">
          <a:xfrm flipH="1">
            <a:off x="4660114" y="4773706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8" name="Line 117"/>
          <p:cNvSpPr>
            <a:spLocks noChangeShapeType="1"/>
          </p:cNvSpPr>
          <p:nvPr/>
        </p:nvSpPr>
        <p:spPr bwMode="auto">
          <a:xfrm flipH="1">
            <a:off x="4660114" y="4908176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49" name="Line 118"/>
          <p:cNvSpPr>
            <a:spLocks noChangeShapeType="1"/>
          </p:cNvSpPr>
          <p:nvPr/>
        </p:nvSpPr>
        <p:spPr bwMode="auto">
          <a:xfrm flipH="1">
            <a:off x="4660114" y="5042647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50" name="Line 119"/>
          <p:cNvSpPr>
            <a:spLocks noChangeShapeType="1"/>
          </p:cNvSpPr>
          <p:nvPr/>
        </p:nvSpPr>
        <p:spPr bwMode="auto">
          <a:xfrm flipH="1">
            <a:off x="4660114" y="5177118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51" name="Line 120"/>
          <p:cNvSpPr>
            <a:spLocks noChangeShapeType="1"/>
          </p:cNvSpPr>
          <p:nvPr/>
        </p:nvSpPr>
        <p:spPr bwMode="auto">
          <a:xfrm flipH="1">
            <a:off x="4660114" y="5311588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52" name="Line 121"/>
          <p:cNvSpPr>
            <a:spLocks noChangeShapeType="1"/>
          </p:cNvSpPr>
          <p:nvPr/>
        </p:nvSpPr>
        <p:spPr bwMode="auto">
          <a:xfrm flipH="1">
            <a:off x="4660114" y="5446059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53" name="Line 122"/>
          <p:cNvSpPr>
            <a:spLocks noChangeShapeType="1"/>
          </p:cNvSpPr>
          <p:nvPr/>
        </p:nvSpPr>
        <p:spPr bwMode="auto">
          <a:xfrm flipH="1">
            <a:off x="4660114" y="5580529"/>
            <a:ext cx="3463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55" name="Line 128"/>
          <p:cNvSpPr>
            <a:spLocks noChangeShapeType="1"/>
          </p:cNvSpPr>
          <p:nvPr/>
        </p:nvSpPr>
        <p:spPr bwMode="auto">
          <a:xfrm>
            <a:off x="7721969" y="4706471"/>
            <a:ext cx="3463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058" tIns="41029" rIns="82058" bIns="41029"/>
          <a:lstStyle/>
          <a:p>
            <a:endParaRPr lang="en-US"/>
          </a:p>
        </p:txBody>
      </p:sp>
      <p:sp>
        <p:nvSpPr>
          <p:cNvPr id="56" name="Text Box 130"/>
          <p:cNvSpPr txBox="1">
            <a:spLocks noChangeArrowheads="1"/>
          </p:cNvSpPr>
          <p:nvPr/>
        </p:nvSpPr>
        <p:spPr bwMode="auto">
          <a:xfrm rot="-5400000">
            <a:off x="3308417" y="4362033"/>
            <a:ext cx="2095735" cy="48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>
            <a:lvl1pPr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defTabSz="1019175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x-none" sz="1300" b="1" dirty="0"/>
              <a:t>16 HDMI Connectors to</a:t>
            </a:r>
          </a:p>
          <a:p>
            <a:pPr algn="ctr" eaLnBrk="1" hangingPunct="1"/>
            <a:r>
              <a:rPr lang="en-US" altLang="x-none" sz="1300" b="1" dirty="0"/>
              <a:t>16 RDOUT_ORM Boards</a:t>
            </a:r>
          </a:p>
        </p:txBody>
      </p:sp>
      <p:cxnSp>
        <p:nvCxnSpPr>
          <p:cNvPr id="58" name="Straight Connector 57"/>
          <p:cNvCxnSpPr/>
          <p:nvPr/>
        </p:nvCxnSpPr>
        <p:spPr>
          <a:xfrm>
            <a:off x="4114800" y="685800"/>
            <a:ext cx="0" cy="5867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69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host and DAQ software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F475-A219-481B-AD05-73759C6AA06D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85800"/>
            <a:ext cx="7273822" cy="4091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800600"/>
            <a:ext cx="906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system host  performs the overall run control, data readout, data storage and DQM.</a:t>
            </a:r>
          </a:p>
          <a:p>
            <a:pPr lvl="1"/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HGCAL DAQ software was developed in the EUDAQ framework.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 smtClean="0"/>
              <a:t>Ensures all </a:t>
            </a:r>
            <a:r>
              <a:rPr lang="en-US" dirty="0"/>
              <a:t>DAQ software(AHCAL </a:t>
            </a:r>
            <a:r>
              <a:rPr lang="en-US" dirty="0" smtClean="0"/>
              <a:t>DAQ, </a:t>
            </a:r>
            <a:r>
              <a:rPr lang="en-US" dirty="0"/>
              <a:t>HGCAL with </a:t>
            </a:r>
            <a:r>
              <a:rPr lang="en-US" dirty="0" smtClean="0"/>
              <a:t>IPBUS, </a:t>
            </a:r>
            <a:r>
              <a:rPr lang="en-US" dirty="0"/>
              <a:t>VME modules and their optical readout)  </a:t>
            </a:r>
            <a:r>
              <a:rPr lang="en-US" dirty="0" smtClean="0"/>
              <a:t>are centralized in the same framework.</a:t>
            </a:r>
          </a:p>
          <a:p>
            <a:pPr marL="742950" lvl="1" indent="-285750">
              <a:buFont typeface="Wingdings" pitchFamily="2" charset="2"/>
              <a:buChar char="v"/>
            </a:pPr>
            <a:r>
              <a:rPr lang="en-US" dirty="0" smtClean="0"/>
              <a:t>Enables a common DQM.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10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operations: scalability, throughput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562600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DAQ is easily scalable.</a:t>
            </a:r>
          </a:p>
          <a:p>
            <a:pPr lvl="1">
              <a:buFont typeface="Wingdings" pitchFamily="2" charset="2"/>
              <a:buChar char="v"/>
            </a:pPr>
            <a:r>
              <a:rPr lang="en-US" sz="2900" dirty="0" smtClean="0"/>
              <a:t>Operated with  </a:t>
            </a:r>
            <a:r>
              <a:rPr lang="en-US" sz="2900" b="1" dirty="0" smtClean="0">
                <a:solidFill>
                  <a:srgbClr val="002060"/>
                </a:solidFill>
              </a:rPr>
              <a:t>1 detector module(256 channels) </a:t>
            </a:r>
            <a:r>
              <a:rPr lang="en-US" sz="2900" dirty="0" smtClean="0"/>
              <a:t>in DESY to </a:t>
            </a:r>
            <a:r>
              <a:rPr lang="en-US" sz="2900" b="1" dirty="0" smtClean="0">
                <a:solidFill>
                  <a:srgbClr val="FF0000"/>
                </a:solidFill>
              </a:rPr>
              <a:t>94 detector modules(24k channels) readout by 14 RDOUT boards </a:t>
            </a:r>
            <a:r>
              <a:rPr lang="en-US" sz="2900" dirty="0" smtClean="0"/>
              <a:t>in CERN!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The DAQ </a:t>
            </a:r>
            <a:r>
              <a:rPr lang="en-US" dirty="0" smtClean="0"/>
              <a:t>design allows for </a:t>
            </a:r>
            <a:r>
              <a:rPr lang="en-US" dirty="0"/>
              <a:t>up to 12 groups of RDOUT boards, each under the control of one SYNCH board, </a:t>
            </a:r>
            <a:r>
              <a:rPr lang="en-US" dirty="0" smtClean="0"/>
              <a:t>to </a:t>
            </a:r>
            <a:r>
              <a:rPr lang="en-US" dirty="0"/>
              <a:t>be controlled by a master SYNCH board.</a:t>
            </a:r>
            <a:endParaRPr lang="en-US" dirty="0" smtClean="0"/>
          </a:p>
          <a:p>
            <a:pPr marL="5715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SYNCH board enables other detectors to be interfaced for joint data taking.</a:t>
            </a:r>
          </a:p>
          <a:p>
            <a:pPr lvl="1">
              <a:buFont typeface="Wingdings" pitchFamily="2" charset="2"/>
              <a:buChar char="v"/>
            </a:pPr>
            <a:r>
              <a:rPr lang="en-US" sz="2900" dirty="0" smtClean="0"/>
              <a:t>The HGCAL prototype has been operated  jointly with delay wire chambers, a beam telescope, MCPs, Cerenkov detectors and the CALICE AHCAL(See T. </a:t>
            </a:r>
            <a:r>
              <a:rPr lang="en-US" sz="2900" dirty="0" err="1" smtClean="0"/>
              <a:t>Quast’s</a:t>
            </a:r>
            <a:r>
              <a:rPr lang="en-US" sz="2900" dirty="0" smtClean="0"/>
              <a:t> slides for more details).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The DAQ was operated at readout rate of  40 Hz.</a:t>
            </a:r>
          </a:p>
          <a:p>
            <a:pPr lvl="1">
              <a:buFont typeface="Wingdings" pitchFamily="2" charset="2"/>
              <a:buChar char="v"/>
            </a:pPr>
            <a:r>
              <a:rPr lang="en-US" sz="2900" dirty="0"/>
              <a:t> </a:t>
            </a:r>
            <a:r>
              <a:rPr lang="en-US" sz="2900" dirty="0" smtClean="0"/>
              <a:t>Possible to improve it further to ~100 Hz.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At this rate the amount of data readout for a typical 5 sec SPS spill for the HGCAL(EE+FH) was </a:t>
            </a:r>
            <a:r>
              <a:rPr lang="en-US" b="1" dirty="0" smtClean="0">
                <a:solidFill>
                  <a:srgbClr val="FF0000"/>
                </a:solidFill>
              </a:rPr>
              <a:t>300 Mb</a:t>
            </a:r>
            <a:r>
              <a:rPr lang="en-US" b="1" dirty="0" smtClean="0"/>
              <a:t>.</a:t>
            </a:r>
          </a:p>
          <a:p>
            <a:pPr lvl="1">
              <a:buFont typeface="Wingdings" pitchFamily="2" charset="2"/>
              <a:buChar char="v"/>
            </a:pPr>
            <a:r>
              <a:rPr lang="en-US" sz="2900" b="1" dirty="0" smtClean="0">
                <a:solidFill>
                  <a:srgbClr val="002060"/>
                </a:solidFill>
              </a:rPr>
              <a:t>~16 Kb per module per trigger; ~ 1.5 Mb for 94 modules per trigger. </a:t>
            </a:r>
          </a:p>
          <a:p>
            <a:pPr marL="457200" lvl="1" indent="0">
              <a:buNone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In future the use of this DAQ can be extended for any system with the order of 20k </a:t>
            </a:r>
            <a:r>
              <a:rPr lang="en-US" dirty="0" smtClean="0"/>
              <a:t>channels, </a:t>
            </a:r>
            <a:r>
              <a:rPr lang="en-US" dirty="0"/>
              <a:t>where the </a:t>
            </a:r>
            <a:r>
              <a:rPr lang="en-US" dirty="0">
                <a:solidFill>
                  <a:srgbClr val="002060"/>
                </a:solidFill>
              </a:rPr>
              <a:t>signal from </a:t>
            </a:r>
            <a:r>
              <a:rPr lang="en-US" dirty="0" smtClean="0">
                <a:solidFill>
                  <a:srgbClr val="002060"/>
                </a:solidFill>
              </a:rPr>
              <a:t>on-detector </a:t>
            </a:r>
            <a:r>
              <a:rPr lang="en-US" dirty="0">
                <a:solidFill>
                  <a:srgbClr val="002060"/>
                </a:solidFill>
              </a:rPr>
              <a:t>modules are transmitted on HDMI cables </a:t>
            </a:r>
            <a:r>
              <a:rPr lang="en-US" dirty="0"/>
              <a:t>and the readout rate </a:t>
            </a:r>
            <a:r>
              <a:rPr lang="en-US" dirty="0" smtClean="0"/>
              <a:t>is </a:t>
            </a:r>
            <a:r>
              <a:rPr lang="en-US" dirty="0"/>
              <a:t>&lt; 100 Hz</a:t>
            </a:r>
            <a:r>
              <a:rPr lang="en-US" dirty="0" smtClean="0"/>
              <a:t>.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88A0-AAD3-4404-BF34-543F2AB3B1EA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18</a:t>
            </a:fld>
            <a:endParaRPr lang="en-US"/>
          </a:p>
        </p:txBody>
      </p:sp>
      <p:pic>
        <p:nvPicPr>
          <p:cNvPr id="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956944"/>
            <a:ext cx="5257407" cy="353885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57407" y="1524000"/>
            <a:ext cx="3886593" cy="202041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/>
          <p:cNvSpPr txBox="1"/>
          <p:nvPr/>
        </p:nvSpPr>
        <p:spPr>
          <a:xfrm>
            <a:off x="0" y="4801850"/>
            <a:ext cx="906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itchFamily="2" charset="2"/>
              <a:buChar char="Ø"/>
            </a:pPr>
            <a:r>
              <a:rPr lang="en-US" sz="2200" dirty="0" smtClean="0"/>
              <a:t>6 million events accumulated in multiple detector configurations over 2 weeks.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en-US" sz="2200" dirty="0" smtClean="0"/>
              <a:t>Wide range of energies for electrons and </a:t>
            </a:r>
            <a:r>
              <a:rPr lang="en-US" sz="2200" dirty="0" err="1" smtClean="0"/>
              <a:t>pions</a:t>
            </a:r>
            <a:r>
              <a:rPr lang="en-US" sz="2200" dirty="0" smtClean="0"/>
              <a:t> from 20-300 </a:t>
            </a:r>
            <a:r>
              <a:rPr lang="en-US" sz="2200" dirty="0" err="1" smtClean="0"/>
              <a:t>GeV</a:t>
            </a:r>
            <a:r>
              <a:rPr lang="en-US" sz="2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330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15400" cy="5181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The current DAQ for the HGCAL beam test prototype has been operational since 2017.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In the latest beam tests held in CERN in October 2018, a total of 94 detector modules were readout.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Other detectors can be interfaced with this DAQ for joint data taking.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In future the use of this DAQ can be extended to readout any system where the on-detector signal can be transmitted via HDMI.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EB6E-C1B9-44DD-A316-DB0D41A78910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146195" y="44742"/>
            <a:ext cx="6967296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dirty="0"/>
          </a:p>
        </p:txBody>
      </p:sp>
      <p:sp>
        <p:nvSpPr>
          <p:cNvPr id="44" name="CustomShape 2"/>
          <p:cNvSpPr/>
          <p:nvPr/>
        </p:nvSpPr>
        <p:spPr>
          <a:xfrm>
            <a:off x="70535" y="5723737"/>
            <a:ext cx="9040896" cy="746574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none" lIns="81639" tIns="40820" rIns="81639" bIns="40820" anchor="ctr"/>
          <a:lstStyle/>
          <a:p>
            <a:pPr algn="ctr"/>
            <a:r>
              <a:rPr lang="en-US" sz="2200" b="1" u="sng" dirty="0">
                <a:solidFill>
                  <a:srgbClr val="FF0000"/>
                </a:solidFill>
                <a:latin typeface="Arial"/>
              </a:rPr>
              <a:t>The </a:t>
            </a:r>
            <a:r>
              <a:rPr lang="en-US" sz="2200" b="1" u="sng" dirty="0" err="1">
                <a:solidFill>
                  <a:srgbClr val="FF0000"/>
                </a:solidFill>
                <a:latin typeface="Arial"/>
              </a:rPr>
              <a:t>endcap</a:t>
            </a:r>
            <a:r>
              <a:rPr lang="en-US" sz="2200" b="1" u="sng" dirty="0">
                <a:solidFill>
                  <a:srgbClr val="FF0000"/>
                </a:solidFill>
                <a:latin typeface="Arial"/>
              </a:rPr>
              <a:t> calorimeters need replacement as they will not </a:t>
            </a:r>
            <a:endParaRPr dirty="0"/>
          </a:p>
          <a:p>
            <a:pPr algn="ctr"/>
            <a:r>
              <a:rPr lang="en-US" sz="2200" b="1" u="sng" dirty="0">
                <a:solidFill>
                  <a:srgbClr val="FF0000"/>
                </a:solidFill>
                <a:latin typeface="Arial"/>
              </a:rPr>
              <a:t>support the doses and  </a:t>
            </a:r>
            <a:r>
              <a:rPr lang="en-US" sz="2200" b="1" u="sng" dirty="0" err="1">
                <a:solidFill>
                  <a:srgbClr val="FF0000"/>
                </a:solidFill>
                <a:latin typeface="Arial"/>
              </a:rPr>
              <a:t>fluences</a:t>
            </a:r>
            <a:r>
              <a:rPr lang="en-US" sz="2200" b="1" u="sng" dirty="0">
                <a:solidFill>
                  <a:srgbClr val="FF0000"/>
                </a:solidFill>
                <a:latin typeface="Arial"/>
              </a:rPr>
              <a:t> at the HL-LHC.</a:t>
            </a:r>
            <a:endParaRPr dirty="0"/>
          </a:p>
        </p:txBody>
      </p:sp>
      <p:pic>
        <p:nvPicPr>
          <p:cNvPr id="45" name="Picture 44"/>
          <p:cNvPicPr/>
          <p:nvPr/>
        </p:nvPicPr>
        <p:blipFill>
          <a:blip r:embed="rId2"/>
          <a:stretch>
            <a:fillRect/>
          </a:stretch>
        </p:blipFill>
        <p:spPr>
          <a:xfrm>
            <a:off x="763477" y="1166563"/>
            <a:ext cx="7945643" cy="4537905"/>
          </a:xfrm>
          <a:prstGeom prst="rect">
            <a:avLst/>
          </a:prstGeom>
          <a:ln>
            <a:noFill/>
          </a:ln>
        </p:spPr>
      </p:pic>
      <p:sp>
        <p:nvSpPr>
          <p:cNvPr id="46" name="CustomShape 3"/>
          <p:cNvSpPr/>
          <p:nvPr/>
        </p:nvSpPr>
        <p:spPr>
          <a:xfrm>
            <a:off x="124089" y="4728304"/>
            <a:ext cx="3914511" cy="91248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none" lIns="81639" tIns="40820" rIns="81639" bIns="40820" anchor="ctr"/>
          <a:lstStyle/>
          <a:p>
            <a:pPr algn="ctr"/>
            <a:r>
              <a:rPr lang="en-US" b="1" u="sng" dirty="0">
                <a:solidFill>
                  <a:srgbClr val="002060"/>
                </a:solidFill>
                <a:latin typeface="Arial"/>
              </a:rPr>
              <a:t>Replace </a:t>
            </a:r>
            <a:r>
              <a:rPr lang="en-US" b="1" u="sng" dirty="0" err="1">
                <a:solidFill>
                  <a:srgbClr val="002060"/>
                </a:solidFill>
                <a:latin typeface="Arial"/>
              </a:rPr>
              <a:t>endcap</a:t>
            </a:r>
            <a:r>
              <a:rPr lang="en-US" b="1" u="sng" dirty="0">
                <a:solidFill>
                  <a:srgbClr val="002060"/>
                </a:solidFill>
                <a:latin typeface="Arial"/>
              </a:rPr>
              <a:t> calorimeters</a:t>
            </a:r>
            <a:endParaRPr dirty="0">
              <a:solidFill>
                <a:srgbClr val="002060"/>
              </a:solidFill>
            </a:endParaRPr>
          </a:p>
          <a:p>
            <a:pPr marL="285750" indent="-285750">
              <a:buSzPct val="6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Radiation </a:t>
            </a:r>
            <a:r>
              <a:rPr lang="en-US" dirty="0">
                <a:solidFill>
                  <a:srgbClr val="000000"/>
                </a:solidFill>
              </a:rPr>
              <a:t>tolerant – high granularity</a:t>
            </a:r>
            <a:endParaRPr dirty="0"/>
          </a:p>
          <a:p>
            <a:pPr marL="285750" indent="-285750">
              <a:buSzPct val="45000"/>
              <a:buFont typeface="Wingdings" pitchFamily="2" charset="2"/>
              <a:buChar char="Ø"/>
            </a:pPr>
            <a:r>
              <a:rPr lang="en-US" dirty="0">
                <a:solidFill>
                  <a:srgbClr val="000000"/>
                </a:solidFill>
              </a:rPr>
              <a:t>Mitigate pileup – 3D </a:t>
            </a:r>
            <a:r>
              <a:rPr lang="en-US" dirty="0" smtClean="0">
                <a:solidFill>
                  <a:srgbClr val="000000"/>
                </a:solidFill>
              </a:rPr>
              <a:t>tracking , timing </a:t>
            </a:r>
            <a:endParaRPr dirty="0"/>
          </a:p>
        </p:txBody>
      </p:sp>
      <p:sp>
        <p:nvSpPr>
          <p:cNvPr id="47" name="CustomShape 4"/>
          <p:cNvSpPr/>
          <p:nvPr/>
        </p:nvSpPr>
        <p:spPr>
          <a:xfrm>
            <a:off x="5410200" y="1189751"/>
            <a:ext cx="3656208" cy="922931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txBody>
          <a:bodyPr wrap="none" lIns="81639" tIns="40820" rIns="81639" bIns="40820" anchor="ctr"/>
          <a:lstStyle/>
          <a:p>
            <a:pPr algn="ctr"/>
            <a:r>
              <a:rPr lang="en-US" b="1" u="sng" dirty="0">
                <a:solidFill>
                  <a:srgbClr val="002060"/>
                </a:solidFill>
                <a:latin typeface="Arial"/>
              </a:rPr>
              <a:t>Barrel EM calorimeter</a:t>
            </a:r>
            <a:endParaRPr dirty="0">
              <a:solidFill>
                <a:srgbClr val="002060"/>
              </a:solidFill>
            </a:endParaRPr>
          </a:p>
          <a:p>
            <a:pPr marL="285750" indent="-285750">
              <a:buSzPct val="60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Replace FE/BE electronics</a:t>
            </a:r>
            <a:endParaRPr dirty="0" smtClean="0"/>
          </a:p>
          <a:p>
            <a:pPr marL="285750" indent="-285750">
              <a:buSzPct val="45000"/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Lower operating temperature(8</a:t>
            </a:r>
            <a:r>
              <a:rPr lang="en-US" baseline="33000" dirty="0" smtClean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)</a:t>
            </a:r>
            <a:endParaRPr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0562" y="-1"/>
            <a:ext cx="7691438" cy="678437"/>
          </a:xfrm>
        </p:spPr>
        <p:txBody>
          <a:bodyPr>
            <a:normAutofit/>
          </a:bodyPr>
          <a:lstStyle/>
          <a:p>
            <a:r>
              <a:rPr lang="en-US" dirty="0"/>
              <a:t>Upgrades to CMS calorimeters for </a:t>
            </a:r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5A42-5FCD-4D3D-A4A5-40F8A0C86033}" type="datetime1">
              <a:rPr lang="en-US" smtClean="0"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562" y="2598163"/>
            <a:ext cx="7691438" cy="678437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5D5F-3727-473C-80BB-59BFA782E7C9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4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1146195" y="44742"/>
            <a:ext cx="6967296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dirty="0"/>
          </a:p>
        </p:txBody>
      </p:sp>
      <p:sp>
        <p:nvSpPr>
          <p:cNvPr id="49" name="TextShape 2"/>
          <p:cNvSpPr txBox="1"/>
          <p:nvPr/>
        </p:nvSpPr>
        <p:spPr>
          <a:xfrm>
            <a:off x="497664" y="1824960"/>
            <a:ext cx="8580132" cy="4562399"/>
          </a:xfrm>
          <a:prstGeom prst="rect">
            <a:avLst/>
          </a:prstGeom>
        </p:spPr>
        <p:txBody>
          <a:bodyPr lIns="0" tIns="0" rIns="0" bIns="0"/>
          <a:lstStyle/>
          <a:p>
            <a:pPr marL="342900" indent="-342900">
              <a:buSzPct val="100000"/>
              <a:buFont typeface="Wingdings" pitchFamily="2" charset="2"/>
              <a:buChar char="Ø"/>
            </a:pPr>
            <a:r>
              <a:rPr lang="en-US" sz="2000" dirty="0"/>
              <a:t>Extensive R&amp;D, for the Tracker and Pixel detectors over the last 20 years have led to the development of Si sensors that can sustain the high radiation levels of the HL-LHC</a:t>
            </a:r>
            <a:endParaRPr dirty="0"/>
          </a:p>
          <a:p>
            <a:pPr marL="800100" lvl="1" indent="-342900">
              <a:buSzPct val="100000"/>
              <a:buFont typeface="Wingdings" pitchFamily="2" charset="2"/>
              <a:buChar char="v"/>
            </a:pPr>
            <a:r>
              <a:rPr lang="en-US" sz="2000" dirty="0" err="1"/>
              <a:t>Fluence</a:t>
            </a:r>
            <a:r>
              <a:rPr lang="en-US" sz="2000" dirty="0"/>
              <a:t> at |</a:t>
            </a:r>
            <a:r>
              <a:rPr lang="en-US" sz="2000" dirty="0">
                <a:ea typeface="Arial"/>
              </a:rPr>
              <a:t>η</a:t>
            </a:r>
            <a:r>
              <a:rPr lang="en-US" sz="2000" dirty="0"/>
              <a:t>| = 3 in HGCAL ~ same as inner pixel layer in CMS during HL-LHC.</a:t>
            </a:r>
            <a:endParaRPr dirty="0"/>
          </a:p>
          <a:p>
            <a:pPr marL="800100" lvl="1" indent="-342900">
              <a:buSzPct val="100000"/>
              <a:buFont typeface="Wingdings" pitchFamily="2" charset="2"/>
              <a:buChar char="v"/>
            </a:pPr>
            <a:r>
              <a:rPr lang="en-US" sz="2000" dirty="0"/>
              <a:t>Radiation effects are well understood and reproducible. Can be mitigated by low T operation.</a:t>
            </a:r>
            <a:endParaRPr dirty="0"/>
          </a:p>
          <a:p>
            <a:pPr marL="342900" indent="-342900">
              <a:buSzPct val="100000"/>
              <a:buFont typeface="Wingdings" pitchFamily="2" charset="2"/>
              <a:buChar char="Ø"/>
            </a:pPr>
            <a:r>
              <a:rPr lang="en-US" sz="2000" dirty="0"/>
              <a:t>Fast signal collection(</a:t>
            </a:r>
            <a:r>
              <a:rPr lang="en-US" sz="2000" b="1" dirty="0">
                <a:solidFill>
                  <a:srgbClr val="FF0000"/>
                </a:solidFill>
              </a:rPr>
              <a:t>&lt; 10ns</a:t>
            </a:r>
            <a:r>
              <a:rPr lang="en-US" sz="2000" dirty="0"/>
              <a:t>) and fast timing capability(</a:t>
            </a:r>
            <a:r>
              <a:rPr lang="en-US" sz="2000" b="1" dirty="0">
                <a:solidFill>
                  <a:srgbClr val="FF0000"/>
                </a:solidFill>
              </a:rPr>
              <a:t>~15 </a:t>
            </a:r>
            <a:r>
              <a:rPr lang="en-US" sz="2000" b="1" dirty="0" err="1">
                <a:solidFill>
                  <a:srgbClr val="FF0000"/>
                </a:solidFill>
              </a:rPr>
              <a:t>ps</a:t>
            </a:r>
            <a:r>
              <a:rPr lang="en-US" sz="2000" dirty="0"/>
              <a:t>).</a:t>
            </a:r>
            <a:endParaRPr dirty="0"/>
          </a:p>
          <a:p>
            <a:pPr marL="342900" indent="-342900">
              <a:buSzPct val="100000"/>
              <a:buFont typeface="Wingdings" pitchFamily="2" charset="2"/>
              <a:buChar char="Ø"/>
            </a:pPr>
            <a:r>
              <a:rPr lang="en-US" sz="2000" dirty="0"/>
              <a:t>High granularity with fast timing, enables 3D tracking which helps mitigate pileup effects(</a:t>
            </a:r>
            <a:r>
              <a:rPr lang="en-US" b="1" dirty="0">
                <a:solidFill>
                  <a:srgbClr val="FF0000"/>
                </a:solidFill>
                <a:ea typeface="Arial"/>
              </a:rPr>
              <a:t>&lt;pileup&gt; ~140 at a luminosity of 5*10</a:t>
            </a:r>
            <a:r>
              <a:rPr lang="en-US" b="1" baseline="33000" dirty="0">
                <a:solidFill>
                  <a:srgbClr val="FF0000"/>
                </a:solidFill>
                <a:ea typeface="Arial"/>
              </a:rPr>
              <a:t>34 </a:t>
            </a:r>
            <a:r>
              <a:rPr lang="en-US" b="1" dirty="0">
                <a:solidFill>
                  <a:srgbClr val="FF0000"/>
                </a:solidFill>
                <a:ea typeface="Arial"/>
              </a:rPr>
              <a:t>Hz/cm</a:t>
            </a:r>
            <a:r>
              <a:rPr lang="en-US" b="1" baseline="33000" dirty="0">
                <a:solidFill>
                  <a:srgbClr val="FF0000"/>
                </a:solidFill>
                <a:ea typeface="Arial"/>
              </a:rPr>
              <a:t>2</a:t>
            </a:r>
            <a:r>
              <a:rPr lang="en-US" sz="2000" dirty="0"/>
              <a:t>).</a:t>
            </a:r>
            <a:endParaRPr dirty="0"/>
          </a:p>
          <a:p>
            <a:pPr marL="342900" indent="-342900">
              <a:buSzPct val="100000"/>
              <a:buFont typeface="Wingdings" pitchFamily="2" charset="2"/>
              <a:buChar char="Ø"/>
            </a:pPr>
            <a:r>
              <a:rPr lang="en-US" sz="2000" dirty="0"/>
              <a:t>Affordable cost.</a:t>
            </a:r>
            <a:endParaRPr dirty="0"/>
          </a:p>
          <a:p>
            <a:pPr marL="342900" indent="-342900">
              <a:buSzPct val="100000"/>
              <a:buFont typeface="Wingdings" pitchFamily="2" charset="2"/>
              <a:buChar char="Ø"/>
            </a:pPr>
            <a:r>
              <a:rPr lang="en-US" sz="2000" dirty="0"/>
              <a:t>Electronics in 130/65 nm allows low noise and low power readout Front-End(</a:t>
            </a:r>
            <a:r>
              <a:rPr lang="en-US" sz="2000" b="1" dirty="0">
                <a:solidFill>
                  <a:srgbClr val="FF0000"/>
                </a:solidFill>
              </a:rPr>
              <a:t>10-15 </a:t>
            </a:r>
            <a:r>
              <a:rPr lang="en-US" sz="2000" b="1" dirty="0" err="1">
                <a:solidFill>
                  <a:srgbClr val="FF0000"/>
                </a:solidFill>
              </a:rPr>
              <a:t>mW</a:t>
            </a:r>
            <a:r>
              <a:rPr lang="en-US" sz="2000" b="1" dirty="0">
                <a:solidFill>
                  <a:srgbClr val="FF0000"/>
                </a:solidFill>
              </a:rPr>
              <a:t> per channel</a:t>
            </a:r>
            <a:r>
              <a:rPr lang="en-US" sz="2000" dirty="0"/>
              <a:t>). </a:t>
            </a:r>
            <a:endParaRPr dirty="0"/>
          </a:p>
        </p:txBody>
      </p:sp>
      <p:sp>
        <p:nvSpPr>
          <p:cNvPr id="50" name="CustomShape 3"/>
          <p:cNvSpPr/>
          <p:nvPr/>
        </p:nvSpPr>
        <p:spPr>
          <a:xfrm>
            <a:off x="133233" y="1229268"/>
            <a:ext cx="2287164" cy="58066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lIns="81639" tIns="40820" rIns="81639" bIns="40820" anchor="ctr"/>
          <a:lstStyle/>
          <a:p>
            <a:pPr algn="ctr"/>
            <a:r>
              <a:rPr lang="en-US" sz="2500" b="1" dirty="0">
                <a:solidFill>
                  <a:srgbClr val="002060"/>
                </a:solidFill>
                <a:latin typeface="+mj-lt"/>
              </a:rPr>
              <a:t>WHY Silicon ?</a:t>
            </a:r>
            <a:endParaRPr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0562" y="-1"/>
            <a:ext cx="7691438" cy="678437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The HGCAL consists of a Si sampling </a:t>
            </a:r>
            <a:r>
              <a:rPr lang="en-US" dirty="0" smtClean="0">
                <a:latin typeface="+mn-lt"/>
              </a:rPr>
              <a:t>calorimeter</a:t>
            </a:r>
            <a:endParaRPr lang="en-US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BC65-1DCB-41C9-982A-DDB4DA3CB144}" type="datetime1">
              <a:rPr lang="en-US" smtClean="0"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1146195" y="44742"/>
            <a:ext cx="6967296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dirty="0"/>
          </a:p>
        </p:txBody>
      </p:sp>
      <p:pic>
        <p:nvPicPr>
          <p:cNvPr id="72" name="Picture 7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8" y="879949"/>
            <a:ext cx="3842854" cy="3049667"/>
          </a:xfrm>
          <a:prstGeom prst="rect">
            <a:avLst/>
          </a:prstGeom>
          <a:ln>
            <a:noFill/>
          </a:ln>
        </p:spPr>
      </p:pic>
      <p:pic>
        <p:nvPicPr>
          <p:cNvPr id="73" name="Picture 7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256" y="843421"/>
            <a:ext cx="4976640" cy="3168772"/>
          </a:xfrm>
          <a:prstGeom prst="rect">
            <a:avLst/>
          </a:prstGeom>
          <a:ln>
            <a:noFill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0562" y="-1"/>
            <a:ext cx="7691438" cy="678437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Si sensors for </a:t>
            </a:r>
            <a:r>
              <a:rPr lang="en-US" dirty="0" smtClean="0">
                <a:latin typeface="+mn-lt"/>
              </a:rPr>
              <a:t>HGCAL</a:t>
            </a:r>
            <a:endParaRPr lang="en-US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" y="4495800"/>
            <a:ext cx="497772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SzPct val="60000"/>
              <a:buFont typeface="Wingdings" pitchFamily="2" charset="2"/>
              <a:buChar char="Ø"/>
            </a:pPr>
            <a:r>
              <a:rPr lang="en-US" b="1" dirty="0"/>
              <a:t>At higher radiation levels its beneficial to use thinner sensors. E-field higher for the same bias.</a:t>
            </a:r>
            <a:endParaRPr lang="en-US" dirty="0"/>
          </a:p>
          <a:p>
            <a:pPr marL="285750" indent="-285750">
              <a:buSzPct val="60000"/>
              <a:buFont typeface="Wingdings" pitchFamily="2" charset="2"/>
              <a:buChar char="Ø"/>
            </a:pPr>
            <a:r>
              <a:rPr lang="en-US" b="1" u="sng" dirty="0">
                <a:solidFill>
                  <a:srgbClr val="002060"/>
                </a:solidFill>
              </a:rPr>
              <a:t>Higher </a:t>
            </a:r>
            <a:r>
              <a:rPr lang="en-US" b="1" u="sng" dirty="0">
                <a:solidFill>
                  <a:srgbClr val="002060"/>
                </a:solidFill>
                <a:ea typeface="Arial"/>
              </a:rPr>
              <a:t>η region:</a:t>
            </a:r>
            <a:r>
              <a:rPr lang="en-US" b="1" dirty="0">
                <a:solidFill>
                  <a:srgbClr val="002060"/>
                </a:solidFill>
                <a:ea typeface="Arial"/>
              </a:rPr>
              <a:t> </a:t>
            </a:r>
            <a:r>
              <a:rPr lang="en-US" b="1" dirty="0">
                <a:ea typeface="Arial"/>
              </a:rPr>
              <a:t>Sensors with 120 </a:t>
            </a:r>
            <a:r>
              <a:rPr lang="en-US" b="1" dirty="0" err="1">
                <a:ea typeface="Arial"/>
              </a:rPr>
              <a:t>μm</a:t>
            </a:r>
            <a:r>
              <a:rPr lang="en-US" b="1" dirty="0">
                <a:ea typeface="Arial"/>
              </a:rPr>
              <a:t> depletion depth.</a:t>
            </a:r>
            <a:endParaRPr lang="en-US" dirty="0"/>
          </a:p>
          <a:p>
            <a:pPr marL="285750" indent="-285750">
              <a:buSzPct val="60000"/>
              <a:buFont typeface="Wingdings" pitchFamily="2" charset="2"/>
              <a:buChar char="Ø"/>
            </a:pPr>
            <a:r>
              <a:rPr lang="en-US" b="1" dirty="0">
                <a:ea typeface="Arial"/>
              </a:rPr>
              <a:t> </a:t>
            </a:r>
            <a:r>
              <a:rPr lang="en-US" b="1" u="sng" dirty="0">
                <a:solidFill>
                  <a:srgbClr val="002060"/>
                </a:solidFill>
                <a:ea typeface="Arial"/>
              </a:rPr>
              <a:t>Lower η region:</a:t>
            </a:r>
            <a:r>
              <a:rPr lang="en-US" b="1" dirty="0">
                <a:solidFill>
                  <a:srgbClr val="002060"/>
                </a:solidFill>
                <a:ea typeface="Arial"/>
              </a:rPr>
              <a:t>  </a:t>
            </a:r>
            <a:r>
              <a:rPr lang="en-US" b="1" dirty="0">
                <a:ea typeface="Arial"/>
              </a:rPr>
              <a:t>200 </a:t>
            </a:r>
            <a:r>
              <a:rPr lang="en-US" b="1" dirty="0" err="1">
                <a:ea typeface="Arial"/>
              </a:rPr>
              <a:t>μm</a:t>
            </a:r>
            <a:r>
              <a:rPr lang="en-US" b="1" dirty="0">
                <a:ea typeface="Arial"/>
              </a:rPr>
              <a:t> &amp; 300 </a:t>
            </a:r>
            <a:r>
              <a:rPr lang="en-US" b="1" dirty="0" err="1" smtClean="0">
                <a:ea typeface="Arial"/>
              </a:rPr>
              <a:t>μm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4495800"/>
            <a:ext cx="401169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SzPct val="60000"/>
              <a:buFont typeface="Wingdings" pitchFamily="2" charset="2"/>
              <a:buChar char="Ø"/>
            </a:pPr>
            <a:r>
              <a:rPr lang="en-US" b="1" dirty="0"/>
              <a:t>Cell size ~ 1 cm</a:t>
            </a:r>
            <a:r>
              <a:rPr lang="en-US" b="1" baseline="33000" dirty="0"/>
              <a:t>2  </a:t>
            </a:r>
            <a:r>
              <a:rPr lang="en-US" b="1" dirty="0"/>
              <a:t>for </a:t>
            </a:r>
            <a:r>
              <a:rPr lang="en-US" b="1" dirty="0">
                <a:ea typeface="Arial"/>
              </a:rPr>
              <a:t>200 </a:t>
            </a:r>
            <a:r>
              <a:rPr lang="en-US" b="1" dirty="0" err="1">
                <a:ea typeface="Arial"/>
              </a:rPr>
              <a:t>μm</a:t>
            </a:r>
            <a:r>
              <a:rPr lang="en-US" b="1" dirty="0">
                <a:ea typeface="Arial"/>
              </a:rPr>
              <a:t> &amp; 300 </a:t>
            </a:r>
            <a:r>
              <a:rPr lang="en-US" b="1" dirty="0" err="1" smtClean="0">
                <a:ea typeface="Arial"/>
              </a:rPr>
              <a:t>μm</a:t>
            </a:r>
            <a:r>
              <a:rPr lang="en-US" b="1" dirty="0" smtClean="0">
                <a:ea typeface="Arial"/>
              </a:rPr>
              <a:t> depletion </a:t>
            </a:r>
            <a:r>
              <a:rPr lang="en-US" b="1" dirty="0">
                <a:ea typeface="Arial"/>
              </a:rPr>
              <a:t>sensors.</a:t>
            </a:r>
            <a:r>
              <a:rPr lang="en-US" b="1" dirty="0"/>
              <a:t> </a:t>
            </a:r>
            <a:endParaRPr lang="en-US" dirty="0"/>
          </a:p>
          <a:p>
            <a:pPr marL="285750" indent="-285750" algn="just">
              <a:buSzPct val="60000"/>
              <a:buFont typeface="Wingdings" pitchFamily="2" charset="2"/>
              <a:buChar char="Ø"/>
            </a:pPr>
            <a:r>
              <a:rPr lang="en-US" b="1" dirty="0"/>
              <a:t>~ 0.5 cm</a:t>
            </a:r>
            <a:r>
              <a:rPr lang="en-US" b="1" baseline="33000" dirty="0"/>
              <a:t>2  </a:t>
            </a:r>
            <a:r>
              <a:rPr lang="en-US" b="1" dirty="0"/>
              <a:t>for 120</a:t>
            </a:r>
            <a:r>
              <a:rPr lang="en-US" b="1" dirty="0">
                <a:ea typeface="Arial"/>
              </a:rPr>
              <a:t> </a:t>
            </a:r>
            <a:r>
              <a:rPr lang="en-US" b="1" dirty="0" err="1">
                <a:ea typeface="Arial"/>
              </a:rPr>
              <a:t>μm</a:t>
            </a:r>
            <a:r>
              <a:rPr lang="en-US" b="1" dirty="0">
                <a:ea typeface="Arial"/>
              </a:rPr>
              <a:t> </a:t>
            </a:r>
            <a:r>
              <a:rPr lang="en-US" b="1" dirty="0" smtClean="0">
                <a:ea typeface="Arial"/>
              </a:rPr>
              <a:t>depletion sensors.</a:t>
            </a:r>
            <a:r>
              <a:rPr lang="en-US" b="1" dirty="0" smtClean="0"/>
              <a:t> </a:t>
            </a:r>
          </a:p>
          <a:p>
            <a:pPr marL="285750" indent="-285750" algn="just">
              <a:buSzPct val="60000"/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Cell </a:t>
            </a:r>
            <a:r>
              <a:rPr lang="en-US" b="1" dirty="0">
                <a:solidFill>
                  <a:srgbClr val="002060"/>
                </a:solidFill>
              </a:rPr>
              <a:t>size reduction to maintain </a:t>
            </a:r>
            <a:r>
              <a:rPr lang="en-US" b="1" dirty="0" smtClean="0">
                <a:solidFill>
                  <a:srgbClr val="002060"/>
                </a:solidFill>
              </a:rPr>
              <a:t>moderate capacitance</a:t>
            </a:r>
            <a:r>
              <a:rPr lang="en-US" b="1" dirty="0">
                <a:solidFill>
                  <a:srgbClr val="002060"/>
                </a:solidFill>
              </a:rPr>
              <a:t>(&lt; 50 pF).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038600"/>
            <a:ext cx="55873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8’’ hexagonal silicon sensors p/n-type | 192/432 cells 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F0B2-752F-42AC-9F9D-381CB8FC6A5A}" type="datetime1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1146195" y="44742"/>
            <a:ext cx="6967296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dirty="0"/>
          </a:p>
        </p:txBody>
      </p:sp>
      <p:pic>
        <p:nvPicPr>
          <p:cNvPr id="81" name="Picture 80"/>
          <p:cNvPicPr/>
          <p:nvPr/>
        </p:nvPicPr>
        <p:blipFill>
          <a:blip r:embed="rId2"/>
          <a:stretch>
            <a:fillRect/>
          </a:stretch>
        </p:blipFill>
        <p:spPr>
          <a:xfrm>
            <a:off x="493920" y="1506539"/>
            <a:ext cx="7630848" cy="4865797"/>
          </a:xfrm>
          <a:prstGeom prst="rect">
            <a:avLst/>
          </a:prstGeom>
          <a:ln>
            <a:noFill/>
          </a:ln>
        </p:spPr>
      </p:pic>
      <p:sp>
        <p:nvSpPr>
          <p:cNvPr id="82" name="CustomShape 2"/>
          <p:cNvSpPr/>
          <p:nvPr/>
        </p:nvSpPr>
        <p:spPr>
          <a:xfrm>
            <a:off x="685800" y="1215878"/>
            <a:ext cx="8894601" cy="579036"/>
          </a:xfrm>
          <a:prstGeom prst="rect">
            <a:avLst/>
          </a:prstGeom>
          <a:noFill/>
          <a:ln w="29160">
            <a:noFill/>
          </a:ln>
        </p:spPr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en-US" sz="1500" b="1" dirty="0">
                <a:solidFill>
                  <a:srgbClr val="FF0000"/>
                </a:solidFill>
                <a:latin typeface="Arial"/>
              </a:rPr>
              <a:t>“p-on-n” with </a:t>
            </a:r>
            <a:r>
              <a:rPr lang="en-US" sz="1500" b="1" dirty="0" smtClean="0">
                <a:solidFill>
                  <a:srgbClr val="FF0000"/>
                </a:solidFill>
                <a:latin typeface="Arial"/>
              </a:rPr>
              <a:t>200/300 </a:t>
            </a:r>
            <a:r>
              <a:rPr lang="en-US" sz="1500" b="1" dirty="0" err="1">
                <a:solidFill>
                  <a:srgbClr val="FF0000"/>
                </a:solidFill>
                <a:latin typeface="Arial"/>
                <a:ea typeface="Arial"/>
              </a:rPr>
              <a:t>μm</a:t>
            </a:r>
            <a:r>
              <a:rPr lang="en-US" sz="1500" b="1" dirty="0">
                <a:solidFill>
                  <a:srgbClr val="FF0000"/>
                </a:solidFill>
                <a:latin typeface="Arial"/>
                <a:ea typeface="Arial"/>
              </a:rPr>
              <a:t> depletion thickness, made from</a:t>
            </a:r>
            <a:r>
              <a:rPr lang="en-US" sz="1500" b="1" dirty="0">
                <a:solidFill>
                  <a:srgbClr val="FF0000"/>
                </a:solidFill>
                <a:latin typeface="Arial"/>
              </a:rPr>
              <a:t> 6” wafers, Cell size ~ 1 cm</a:t>
            </a:r>
            <a:r>
              <a:rPr lang="en-US" sz="1500" b="1" baseline="33000" dirty="0">
                <a:solidFill>
                  <a:srgbClr val="FF0000"/>
                </a:solidFill>
                <a:latin typeface="Arial"/>
              </a:rPr>
              <a:t>2</a:t>
            </a:r>
            <a:r>
              <a:rPr lang="en-US" sz="1500" b="1" dirty="0">
                <a:solidFill>
                  <a:srgbClr val="FF0000"/>
                </a:solidFill>
                <a:latin typeface="Arial"/>
              </a:rPr>
              <a:t> </a:t>
            </a:r>
            <a:endParaRPr dirty="0"/>
          </a:p>
        </p:txBody>
      </p:sp>
      <p:sp>
        <p:nvSpPr>
          <p:cNvPr id="83" name="CustomShape 3"/>
          <p:cNvSpPr/>
          <p:nvPr/>
        </p:nvSpPr>
        <p:spPr>
          <a:xfrm>
            <a:off x="4787893" y="6176384"/>
            <a:ext cx="248832" cy="26388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90562" y="-1"/>
            <a:ext cx="7691438" cy="678437"/>
          </a:xfrm>
        </p:spPr>
        <p:txBody>
          <a:bodyPr>
            <a:normAutofit/>
          </a:bodyPr>
          <a:lstStyle/>
          <a:p>
            <a:r>
              <a:rPr lang="en-US" dirty="0">
                <a:latin typeface="Arial"/>
              </a:rPr>
              <a:t>128 channel Si sensor for beam </a:t>
            </a:r>
            <a:r>
              <a:rPr lang="en-US" dirty="0" smtClean="0">
                <a:latin typeface="Arial"/>
              </a:rPr>
              <a:t>tests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60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radiation environment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9" y="1804316"/>
            <a:ext cx="7105851" cy="45202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1AEA-5EFA-45B2-BDF5-84B8CD8F59A3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24</a:t>
            </a:fld>
            <a:endParaRPr lang="en-US"/>
          </a:p>
        </p:txBody>
      </p:sp>
      <p:sp>
        <p:nvSpPr>
          <p:cNvPr id="8" name="CustomShape 2"/>
          <p:cNvSpPr/>
          <p:nvPr/>
        </p:nvSpPr>
        <p:spPr>
          <a:xfrm>
            <a:off x="69840" y="990600"/>
            <a:ext cx="3511560" cy="62532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00"/>
            </a:solidFill>
            <a:round/>
          </a:ln>
        </p:spPr>
        <p:txBody>
          <a:bodyPr wrap="none" lIns="99360" tIns="54360" rIns="99360" bIns="54360" anchor="ctr"/>
          <a:lstStyle/>
          <a:p>
            <a:pPr algn="ctr"/>
            <a:r>
              <a:rPr lang="en-US" b="1" dirty="0"/>
              <a:t>Si sensors in </a:t>
            </a:r>
            <a:r>
              <a:rPr lang="en-US" b="1" dirty="0" smtClean="0"/>
              <a:t>the higher</a:t>
            </a:r>
            <a:endParaRPr dirty="0"/>
          </a:p>
          <a:p>
            <a:pPr algn="ctr"/>
            <a:r>
              <a:rPr lang="en-US" b="1" dirty="0"/>
              <a:t> radiation </a:t>
            </a:r>
            <a:r>
              <a:rPr lang="en-US" b="1" dirty="0" smtClean="0"/>
              <a:t>parts of CE-E and CE-H</a:t>
            </a:r>
            <a:endParaRPr dirty="0"/>
          </a:p>
        </p:txBody>
      </p:sp>
      <p:sp>
        <p:nvSpPr>
          <p:cNvPr id="9" name="CustomShape 3"/>
          <p:cNvSpPr/>
          <p:nvPr/>
        </p:nvSpPr>
        <p:spPr>
          <a:xfrm>
            <a:off x="5791200" y="977520"/>
            <a:ext cx="3352800" cy="775080"/>
          </a:xfrm>
          <a:prstGeom prst="rect">
            <a:avLst/>
          </a:prstGeom>
          <a:solidFill>
            <a:srgbClr val="FFFFFF"/>
          </a:solidFill>
          <a:ln w="19080">
            <a:solidFill>
              <a:srgbClr val="000000"/>
            </a:solidFill>
            <a:round/>
          </a:ln>
        </p:spPr>
        <p:txBody>
          <a:bodyPr wrap="none" lIns="99360" tIns="54360" rIns="99360" bIns="54360" anchor="ctr"/>
          <a:lstStyle/>
          <a:p>
            <a:pPr algn="ctr"/>
            <a:r>
              <a:rPr lang="en-US" b="1" dirty="0"/>
              <a:t>Scintillator in the lower</a:t>
            </a:r>
            <a:endParaRPr dirty="0"/>
          </a:p>
          <a:p>
            <a:pPr algn="ctr"/>
            <a:r>
              <a:rPr lang="en-US" b="1" dirty="0"/>
              <a:t> radiation </a:t>
            </a:r>
            <a:r>
              <a:rPr lang="en-US" b="1" dirty="0" smtClean="0"/>
              <a:t>parts of CE-H</a:t>
            </a:r>
            <a:endParaRPr dirty="0"/>
          </a:p>
        </p:txBody>
      </p:sp>
      <p:sp>
        <p:nvSpPr>
          <p:cNvPr id="10" name="Line 5"/>
          <p:cNvSpPr/>
          <p:nvPr/>
        </p:nvSpPr>
        <p:spPr>
          <a:xfrm flipH="1">
            <a:off x="5486400" y="2556120"/>
            <a:ext cx="2362200" cy="1787280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1" name="Line 6"/>
          <p:cNvSpPr/>
          <p:nvPr/>
        </p:nvSpPr>
        <p:spPr>
          <a:xfrm>
            <a:off x="1219200" y="3177120"/>
            <a:ext cx="3186480" cy="1561200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2" name="CustomShape 7"/>
          <p:cNvSpPr/>
          <p:nvPr/>
        </p:nvSpPr>
        <p:spPr>
          <a:xfrm>
            <a:off x="91440" y="5064120"/>
            <a:ext cx="1203960" cy="34608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i="1" dirty="0">
                <a:solidFill>
                  <a:srgbClr val="002060"/>
                </a:solidFill>
              </a:rPr>
              <a:t>10</a:t>
            </a:r>
            <a:r>
              <a:rPr lang="en-US" b="1" i="1" baseline="30000" dirty="0">
                <a:solidFill>
                  <a:srgbClr val="002060"/>
                </a:solidFill>
              </a:rPr>
              <a:t>16</a:t>
            </a:r>
            <a:r>
              <a:rPr lang="en-US" b="1" dirty="0">
                <a:solidFill>
                  <a:srgbClr val="000000"/>
                </a:solidFill>
              </a:rPr>
              <a:t> n/cm</a:t>
            </a:r>
            <a:r>
              <a:rPr lang="en-US" b="1" baseline="30000" dirty="0">
                <a:solidFill>
                  <a:srgbClr val="000000"/>
                </a:solidFill>
              </a:rPr>
              <a:t>2</a:t>
            </a:r>
            <a:endParaRPr dirty="0"/>
          </a:p>
        </p:txBody>
      </p:sp>
      <p:sp>
        <p:nvSpPr>
          <p:cNvPr id="13" name="Line 8"/>
          <p:cNvSpPr/>
          <p:nvPr/>
        </p:nvSpPr>
        <p:spPr>
          <a:xfrm flipV="1">
            <a:off x="1295400" y="5237160"/>
            <a:ext cx="2103120" cy="66360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4" name="Rectangle 13"/>
          <p:cNvSpPr/>
          <p:nvPr/>
        </p:nvSpPr>
        <p:spPr>
          <a:xfrm>
            <a:off x="4495800" y="3657600"/>
            <a:ext cx="762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CE-H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3048000" y="4419600"/>
            <a:ext cx="762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CE-E</a:t>
            </a:r>
            <a:endParaRPr lang="en-US" sz="1600" b="1" dirty="0"/>
          </a:p>
        </p:txBody>
      </p:sp>
      <p:sp>
        <p:nvSpPr>
          <p:cNvPr id="16" name="Line 6"/>
          <p:cNvSpPr/>
          <p:nvPr/>
        </p:nvSpPr>
        <p:spPr>
          <a:xfrm>
            <a:off x="990600" y="3429000"/>
            <a:ext cx="2407920" cy="1219200"/>
          </a:xfrm>
          <a:prstGeom prst="line">
            <a:avLst/>
          </a:prstGeom>
          <a:ln w="38160">
            <a:solidFill>
              <a:srgbClr val="000000"/>
            </a:solidFill>
            <a:round/>
            <a:tailEnd type="triangle" w="med" len="med"/>
          </a:ln>
        </p:spPr>
      </p:sp>
      <p:cxnSp>
        <p:nvCxnSpPr>
          <p:cNvPr id="18" name="Straight Connector 17"/>
          <p:cNvCxnSpPr/>
          <p:nvPr/>
        </p:nvCxnSpPr>
        <p:spPr>
          <a:xfrm>
            <a:off x="7848600" y="1752600"/>
            <a:ext cx="0" cy="838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219200" y="1615920"/>
            <a:ext cx="0" cy="15844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90600" y="1615920"/>
            <a:ext cx="0" cy="1813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85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HGCAL October, 2018 beam test setup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00" y="762000"/>
            <a:ext cx="5486400" cy="41148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/>
          <p:cNvSpPr/>
          <p:nvPr/>
        </p:nvSpPr>
        <p:spPr>
          <a:xfrm>
            <a:off x="457200" y="762000"/>
            <a:ext cx="4419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CE-E              CE-H              AHCAL</a:t>
            </a:r>
            <a:endParaRPr lang="en-US" b="1" dirty="0"/>
          </a:p>
        </p:txBody>
      </p:sp>
      <p:pic>
        <p:nvPicPr>
          <p:cNvPr id="10" name="Picture 1" descr="Picture 1"/>
          <p:cNvPicPr>
            <a:picLocks noChangeAspect="1"/>
          </p:cNvPicPr>
          <p:nvPr/>
        </p:nvPicPr>
        <p:blipFill>
          <a:blip r:embed="rId3">
            <a:extLst/>
          </a:blip>
          <a:srcRect t="19194" b="19194"/>
          <a:stretch>
            <a:fillRect/>
          </a:stretch>
        </p:blipFill>
        <p:spPr>
          <a:xfrm>
            <a:off x="3429000" y="4366328"/>
            <a:ext cx="2743200" cy="21106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24600" y="4336740"/>
            <a:ext cx="2743200" cy="214026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11"/>
          <p:cNvSpPr/>
          <p:nvPr/>
        </p:nvSpPr>
        <p:spPr>
          <a:xfrm>
            <a:off x="4343400" y="44196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DWC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7010400" y="4343400"/>
            <a:ext cx="1371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 MCP-PMT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62600" y="990600"/>
            <a:ext cx="37338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/>
              <a:t>HGCAL: silicon CE-(E) </a:t>
            </a:r>
            <a:r>
              <a:rPr lang="en-US" sz="1600" b="1" dirty="0"/>
              <a:t>and </a:t>
            </a:r>
            <a:r>
              <a:rPr lang="en-US" sz="1600" b="1" dirty="0" smtClean="0"/>
              <a:t>CE-(H) </a:t>
            </a:r>
            <a:r>
              <a:rPr lang="en-US" sz="1600" b="1" dirty="0"/>
              <a:t>with 94 modules, up to 40 </a:t>
            </a:r>
            <a:r>
              <a:rPr lang="en-US" sz="1600" b="1" dirty="0" smtClean="0"/>
              <a:t>layers.</a:t>
            </a:r>
          </a:p>
          <a:p>
            <a:endParaRPr lang="en-US" sz="16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/>
              <a:t>AHCAL</a:t>
            </a:r>
            <a:r>
              <a:rPr lang="en-US" sz="1600" b="1" dirty="0"/>
              <a:t>: </a:t>
            </a:r>
            <a:r>
              <a:rPr lang="en-US" sz="1600" b="1" dirty="0" err="1"/>
              <a:t>SiPM</a:t>
            </a:r>
            <a:r>
              <a:rPr lang="en-US" sz="1600" b="1" dirty="0"/>
              <a:t>-on-scintillator tile in 39 </a:t>
            </a:r>
            <a:r>
              <a:rPr lang="en-US" sz="1600" b="1" dirty="0" smtClean="0"/>
              <a:t>layers.</a:t>
            </a:r>
          </a:p>
          <a:p>
            <a:endParaRPr lang="en-US" sz="1600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/>
              <a:t>Delay </a:t>
            </a:r>
            <a:r>
              <a:rPr lang="en-US" sz="1600" b="1" dirty="0"/>
              <a:t>wire chambers </a:t>
            </a:r>
            <a:r>
              <a:rPr lang="en-US" sz="1600" b="1"/>
              <a:t>for </a:t>
            </a:r>
            <a:r>
              <a:rPr lang="en-US" sz="1600" b="1" smtClean="0"/>
              <a:t>tracking.</a:t>
            </a:r>
            <a:endParaRPr lang="en-US" sz="1600" b="1" dirty="0" smtClean="0"/>
          </a:p>
          <a:p>
            <a:endParaRPr lang="en-US" sz="1600" b="1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/>
              <a:t>Cerenkov </a:t>
            </a:r>
            <a:r>
              <a:rPr lang="en-US" sz="1600" b="1" dirty="0"/>
              <a:t>counters for </a:t>
            </a:r>
            <a:r>
              <a:rPr lang="el-GR" sz="1600" b="1" dirty="0"/>
              <a:t>π/</a:t>
            </a:r>
            <a:r>
              <a:rPr lang="en-US" sz="1600" b="1" dirty="0"/>
              <a:t>p </a:t>
            </a:r>
            <a:r>
              <a:rPr lang="en-US" sz="1600" b="1" dirty="0" smtClean="0"/>
              <a:t>ID.</a:t>
            </a:r>
            <a:endParaRPr lang="en-US" sz="1600" b="1" dirty="0"/>
          </a:p>
          <a:p>
            <a:pPr marL="285750" indent="-285750">
              <a:buFont typeface="Wingdings" pitchFamily="2" charset="2"/>
              <a:buChar char="Ø"/>
            </a:pPr>
            <a:endParaRPr lang="en-US" sz="1600" b="1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/>
              <a:t>MCP-PMT</a:t>
            </a:r>
            <a:r>
              <a:rPr lang="en-US" sz="1600" b="1" dirty="0"/>
              <a:t>: T</a:t>
            </a:r>
            <a:r>
              <a:rPr lang="en-US" sz="1600" b="1" dirty="0" smtClean="0"/>
              <a:t>iming ref. (</a:t>
            </a:r>
            <a:r>
              <a:rPr lang="el-GR" sz="1600" b="1" dirty="0" smtClean="0"/>
              <a:t>σ </a:t>
            </a:r>
            <a:r>
              <a:rPr lang="el-GR" sz="1600" b="1" dirty="0"/>
              <a:t>~ 30</a:t>
            </a:r>
            <a:r>
              <a:rPr lang="en-US" sz="1600" b="1" dirty="0" err="1" smtClean="0"/>
              <a:t>ps</a:t>
            </a:r>
            <a:r>
              <a:rPr lang="en-US" sz="1600" b="1" dirty="0" smtClean="0"/>
              <a:t>).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20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RDOUT and SYNCH Board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838200"/>
            <a:ext cx="4114800" cy="5486400"/>
          </a:xfrm>
          <a:prstGeom prst="rect">
            <a:avLst/>
          </a:prstGeom>
        </p:spPr>
      </p:pic>
      <p:pic>
        <p:nvPicPr>
          <p:cNvPr id="8" name="Picture 7" descr="2017-06-14-PHOTO-000000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400" y="838200"/>
            <a:ext cx="4114801" cy="54864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1447801" y="3997570"/>
            <a:ext cx="1326320" cy="21101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03563" y="2362200"/>
            <a:ext cx="506437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Pi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524001" y="4419600"/>
            <a:ext cx="1233708" cy="762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960909" y="2438401"/>
            <a:ext cx="1297744" cy="190499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524001" y="4549140"/>
            <a:ext cx="1233708" cy="38744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600201" y="4742864"/>
            <a:ext cx="1173920" cy="6181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647951" y="4191000"/>
            <a:ext cx="844061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Data</a:t>
            </a:r>
          </a:p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oRMs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371600" y="3539197"/>
            <a:ext cx="1181686" cy="1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79321" y="3200400"/>
            <a:ext cx="1097279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Control</a:t>
            </a:r>
          </a:p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oRM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1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CMS upgrade </a:t>
            </a:r>
            <a:r>
              <a:rPr lang="en-US" dirty="0" err="1"/>
              <a:t>endcap</a:t>
            </a:r>
            <a:r>
              <a:rPr lang="en-US" dirty="0"/>
              <a:t> calorimeter: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4CE4A-D21B-46BC-9185-AA7974FC1588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29" y="838200"/>
            <a:ext cx="4933071" cy="4876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200" y="762000"/>
            <a:ext cx="8839200" cy="133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152400" y="762000"/>
            <a:ext cx="69342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12" name="Isosceles Triangle 11"/>
          <p:cNvSpPr/>
          <p:nvPr/>
        </p:nvSpPr>
        <p:spPr>
          <a:xfrm rot="4379127">
            <a:off x="6231382" y="1134982"/>
            <a:ext cx="719835" cy="1134418"/>
          </a:xfrm>
          <a:prstGeom prst="triangle">
            <a:avLst>
              <a:gd name="adj" fmla="val 522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114800" y="1447800"/>
            <a:ext cx="1905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-533400" y="1550075"/>
            <a:ext cx="716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dirty="0" smtClean="0">
                <a:solidFill>
                  <a:srgbClr val="002060"/>
                </a:solidFill>
                <a:latin typeface="+mj-lt"/>
              </a:rPr>
              <a:t>  </a:t>
            </a:r>
            <a:r>
              <a:rPr lang="en-US" b="1" u="sng" dirty="0" smtClean="0">
                <a:solidFill>
                  <a:srgbClr val="002060"/>
                </a:solidFill>
                <a:latin typeface="+mj-lt"/>
              </a:rPr>
              <a:t>Active </a:t>
            </a:r>
            <a:r>
              <a:rPr lang="en-US" b="1" u="sng" dirty="0">
                <a:solidFill>
                  <a:srgbClr val="002060"/>
                </a:solidFill>
                <a:latin typeface="+mj-lt"/>
              </a:rPr>
              <a:t>Elements</a:t>
            </a:r>
            <a:r>
              <a:rPr lang="en-US" b="1" u="sng" dirty="0" smtClean="0">
                <a:solidFill>
                  <a:srgbClr val="002060"/>
                </a:solidFill>
                <a:latin typeface="+mj-lt"/>
              </a:rPr>
              <a:t>: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 smtClean="0"/>
              <a:t>Silicon(Scintillator) detectors in the high(low) radiation regions.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“Cassettes”: multiple modules mounted </a:t>
            </a:r>
            <a:r>
              <a:rPr lang="en-US" dirty="0" smtClean="0"/>
              <a:t>on cooling plates with </a:t>
            </a:r>
            <a:r>
              <a:rPr lang="en-US" dirty="0"/>
              <a:t>electronics and absorbers</a:t>
            </a:r>
            <a:r>
              <a:rPr lang="en-US" dirty="0" smtClean="0"/>
              <a:t>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/>
              <a:t>28 layers in the ECAL (CE-E) + 24 layers in the HCAL (CE-H) </a:t>
            </a:r>
            <a:r>
              <a:rPr lang="en-US" dirty="0" smtClean="0"/>
              <a:t>compartments.</a:t>
            </a:r>
            <a:endParaRPr lang="en-US" dirty="0"/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5026"/>
            <a:ext cx="4363329" cy="26333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6200" y="3200400"/>
            <a:ext cx="210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+mj-lt"/>
              </a:rPr>
              <a:t>Key Parameters:</a:t>
            </a:r>
            <a:endParaRPr lang="en-US" b="1" u="sng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" y="7620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rgbClr val="002060"/>
                </a:solidFill>
              </a:rPr>
              <a:t>The current </a:t>
            </a:r>
            <a:r>
              <a:rPr lang="en-US" sz="2000" dirty="0" err="1" smtClean="0">
                <a:solidFill>
                  <a:srgbClr val="002060"/>
                </a:solidFill>
              </a:rPr>
              <a:t>endcap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calorimeters </a:t>
            </a:r>
            <a:r>
              <a:rPr lang="en-US" sz="2000" dirty="0" smtClean="0">
                <a:solidFill>
                  <a:srgbClr val="002060"/>
                </a:solidFill>
              </a:rPr>
              <a:t>will be replaced with </a:t>
            </a:r>
            <a:r>
              <a:rPr lang="en-US" sz="2000" dirty="0">
                <a:solidFill>
                  <a:srgbClr val="002060"/>
                </a:solidFill>
              </a:rPr>
              <a:t>a new High </a:t>
            </a:r>
            <a:r>
              <a:rPr lang="en-US" sz="2000" dirty="0" smtClean="0">
                <a:solidFill>
                  <a:srgbClr val="002060"/>
                </a:solidFill>
              </a:rPr>
              <a:t>Granularity Calorimeter(HGCAL) for operations at the HL-LHC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81400" y="5893713"/>
            <a:ext cx="640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buFont typeface="Wingdings" pitchFamily="2" charset="2"/>
              <a:buChar char="Ø"/>
            </a:pPr>
            <a:r>
              <a:rPr lang="en-US" sz="2200" dirty="0"/>
              <a:t>See </a:t>
            </a:r>
            <a:r>
              <a:rPr lang="en-US" sz="2200" dirty="0" smtClean="0"/>
              <a:t>F. Simon’s </a:t>
            </a:r>
            <a:r>
              <a:rPr lang="en-US" sz="2200" dirty="0" smtClean="0">
                <a:hlinkClick r:id="rId4"/>
              </a:rPr>
              <a:t>slides</a:t>
            </a:r>
            <a:r>
              <a:rPr lang="en-US" sz="2200" dirty="0" smtClean="0"/>
              <a:t> </a:t>
            </a:r>
            <a:r>
              <a:rPr lang="en-US" sz="2200" dirty="0"/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148915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562" y="2743200"/>
            <a:ext cx="7691438" cy="678437"/>
          </a:xfrm>
        </p:spPr>
        <p:txBody>
          <a:bodyPr/>
          <a:lstStyle/>
          <a:p>
            <a:r>
              <a:rPr lang="en-US" dirty="0" smtClean="0"/>
              <a:t>BEAM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2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/>
              </a:rPr>
              <a:t>Why beam </a:t>
            </a:r>
            <a:r>
              <a:rPr lang="en-US" dirty="0" smtClean="0">
                <a:latin typeface="Arial"/>
              </a:rPr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257800" cy="5105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600" b="1" dirty="0" smtClean="0">
                <a:solidFill>
                  <a:srgbClr val="002060"/>
                </a:solidFill>
              </a:rPr>
              <a:t>Several beam tests performed since 2016 with the following goals:-</a:t>
            </a:r>
          </a:p>
          <a:p>
            <a:pPr marL="0" indent="0">
              <a:buNone/>
            </a:pPr>
            <a:endParaRPr lang="en-US" sz="26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500" dirty="0"/>
              <a:t>Test the proof of concept of the baseline design with a closely spaced stack-up of modules</a:t>
            </a:r>
            <a:r>
              <a:rPr lang="en-US" sz="2500" dirty="0" smtClean="0"/>
              <a:t>.</a:t>
            </a:r>
          </a:p>
          <a:p>
            <a:pPr marL="457200" lvl="1" indent="0">
              <a:buNone/>
            </a:pPr>
            <a:endParaRPr lang="en-US" sz="2100" dirty="0"/>
          </a:p>
          <a:p>
            <a:pPr>
              <a:buFont typeface="Wingdings" pitchFamily="2" charset="2"/>
              <a:buChar char="Ø"/>
            </a:pPr>
            <a:r>
              <a:rPr lang="en-US" sz="2500" dirty="0"/>
              <a:t>Validate the design of compact detector </a:t>
            </a:r>
            <a:r>
              <a:rPr lang="en-US" sz="2500" dirty="0" smtClean="0"/>
              <a:t>modules.</a:t>
            </a:r>
          </a:p>
          <a:p>
            <a:pPr marL="457200" lvl="1" indent="0">
              <a:buNone/>
            </a:pPr>
            <a:endParaRPr lang="en-US" sz="2100" dirty="0" smtClean="0"/>
          </a:p>
          <a:p>
            <a:pPr>
              <a:buFont typeface="Wingdings" pitchFamily="2" charset="2"/>
              <a:buChar char="Ø"/>
            </a:pPr>
            <a:r>
              <a:rPr lang="en-US" sz="2500" dirty="0" smtClean="0"/>
              <a:t>First </a:t>
            </a:r>
            <a:r>
              <a:rPr lang="en-US" sz="2500" dirty="0"/>
              <a:t>experience with a FE ASIC including the 3 basic components of the future </a:t>
            </a:r>
            <a:r>
              <a:rPr lang="en-US" sz="2500" dirty="0" smtClean="0"/>
              <a:t>HGROC.</a:t>
            </a:r>
          </a:p>
          <a:p>
            <a:pPr lvl="1">
              <a:buFont typeface="Wingdings" pitchFamily="2" charset="2"/>
              <a:buChar char="v"/>
            </a:pPr>
            <a:r>
              <a:rPr lang="en-US" sz="2100" dirty="0" smtClean="0"/>
              <a:t>An ADC(with two gains) for small pulses.</a:t>
            </a:r>
          </a:p>
          <a:p>
            <a:pPr lvl="1">
              <a:buFont typeface="Wingdings" pitchFamily="2" charset="2"/>
              <a:buChar char="v"/>
            </a:pPr>
            <a:r>
              <a:rPr lang="en-US" sz="2100" dirty="0" smtClean="0"/>
              <a:t>A </a:t>
            </a:r>
            <a:r>
              <a:rPr lang="en-US" sz="2100" dirty="0" err="1" smtClean="0"/>
              <a:t>ToT</a:t>
            </a:r>
            <a:r>
              <a:rPr lang="en-US" sz="2100" dirty="0" smtClean="0"/>
              <a:t> for large pulses.</a:t>
            </a:r>
          </a:p>
          <a:p>
            <a:pPr lvl="1">
              <a:buFont typeface="Wingdings" pitchFamily="2" charset="2"/>
              <a:buChar char="v"/>
            </a:pPr>
            <a:r>
              <a:rPr lang="en-US" sz="2100" dirty="0"/>
              <a:t>A precise measurement of the pulse timing ( target </a:t>
            </a:r>
            <a:r>
              <a:rPr lang="en-US" sz="2100" dirty="0" smtClean="0"/>
              <a:t>~ 50 </a:t>
            </a:r>
            <a:r>
              <a:rPr lang="en-US" sz="2100" dirty="0" err="1"/>
              <a:t>ps</a:t>
            </a:r>
            <a:r>
              <a:rPr lang="en-US" sz="2100" dirty="0"/>
              <a:t> for large S/N</a:t>
            </a:r>
            <a:r>
              <a:rPr lang="en-US" sz="2100" dirty="0" smtClean="0"/>
              <a:t>).</a:t>
            </a:r>
          </a:p>
          <a:p>
            <a:pPr marL="457200" lvl="1" indent="0">
              <a:buNone/>
            </a:pPr>
            <a:endParaRPr lang="en-US" sz="2100" dirty="0" smtClean="0"/>
          </a:p>
          <a:p>
            <a:pPr>
              <a:buFont typeface="Wingdings" pitchFamily="2" charset="2"/>
              <a:buChar char="Ø"/>
            </a:pPr>
            <a:r>
              <a:rPr lang="en-US" sz="2500" dirty="0"/>
              <a:t> </a:t>
            </a:r>
            <a:r>
              <a:rPr lang="en-US" sz="2500" dirty="0" smtClean="0"/>
              <a:t>Calorimetric performance of electromagnetic and </a:t>
            </a:r>
            <a:r>
              <a:rPr lang="en-US" sz="2500" dirty="0" err="1" smtClean="0"/>
              <a:t>hadronic</a:t>
            </a:r>
            <a:r>
              <a:rPr lang="en-US" sz="2500" dirty="0" smtClean="0"/>
              <a:t> sections.</a:t>
            </a:r>
          </a:p>
          <a:p>
            <a:pPr marL="457200" lvl="1" indent="0">
              <a:buNone/>
            </a:pPr>
            <a:endParaRPr lang="en-US" sz="2100" dirty="0" smtClean="0"/>
          </a:p>
          <a:p>
            <a:pPr>
              <a:buFont typeface="Wingdings" pitchFamily="2" charset="2"/>
              <a:buChar char="Ø"/>
            </a:pPr>
            <a:r>
              <a:rPr lang="en-US" sz="2500" dirty="0"/>
              <a:t> </a:t>
            </a:r>
            <a:r>
              <a:rPr lang="en-US" sz="2500" dirty="0" smtClean="0"/>
              <a:t>Validation of MC simulation.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AF07A-806D-4F0A-830D-99ACF7EDF505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62" y="1672820"/>
            <a:ext cx="4071938" cy="42707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9200" y="1307068"/>
            <a:ext cx="407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6’’ Si prototype Module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59311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HGCAL beam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DF23-5840-4F9A-8E4D-6DD04F1643E7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" y="762000"/>
            <a:ext cx="899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b="1" dirty="0" smtClean="0"/>
              <a:t>2016(CERN/</a:t>
            </a:r>
            <a:r>
              <a:rPr lang="en-US" b="1" dirty="0" err="1" smtClean="0"/>
              <a:t>Fermilab</a:t>
            </a:r>
            <a:r>
              <a:rPr lang="en-US" b="1" dirty="0" smtClean="0"/>
              <a:t>)</a:t>
            </a:r>
          </a:p>
          <a:p>
            <a:pPr marL="285750" lvl="1" indent="-285750">
              <a:buFont typeface="Wingdings" pitchFamily="2" charset="2"/>
              <a:buChar char="Ø"/>
            </a:pPr>
            <a:r>
              <a:rPr lang="en-US" dirty="0" smtClean="0"/>
              <a:t> Silicon: Up </a:t>
            </a:r>
            <a:r>
              <a:rPr lang="en-US" dirty="0"/>
              <a:t>to </a:t>
            </a:r>
            <a:r>
              <a:rPr lang="en-US" dirty="0" smtClean="0"/>
              <a:t>16 modules in CE-E layers.</a:t>
            </a:r>
          </a:p>
          <a:p>
            <a:pPr marL="742950" lvl="2" indent="-285750">
              <a:buFont typeface="Wingdings" pitchFamily="2" charset="2"/>
              <a:buChar char="v"/>
            </a:pPr>
            <a:r>
              <a:rPr lang="en-US" sz="1600" dirty="0" smtClean="0"/>
              <a:t>Results summarized in the publication </a:t>
            </a:r>
            <a:r>
              <a:rPr lang="en-US" sz="1600" dirty="0" smtClean="0">
                <a:hlinkClick r:id="rId2"/>
              </a:rPr>
              <a:t>JINST 13(2018) P10023</a:t>
            </a:r>
            <a:r>
              <a:rPr lang="en-US" sz="1600" dirty="0" smtClean="0"/>
              <a:t> .</a:t>
            </a:r>
          </a:p>
          <a:p>
            <a:pPr marL="457200" lvl="2"/>
            <a:endParaRPr lang="en-US" sz="1400" dirty="0"/>
          </a:p>
          <a:p>
            <a:r>
              <a:rPr lang="en-US" sz="2000" b="1" dirty="0" smtClean="0"/>
              <a:t>2017(CERN)</a:t>
            </a:r>
            <a:endParaRPr lang="en-US" sz="2000" b="1" dirty="0"/>
          </a:p>
          <a:p>
            <a:pPr marL="285750" lvl="1" indent="-285750">
              <a:buFont typeface="Wingdings" pitchFamily="2" charset="2"/>
              <a:buChar char="Ø"/>
            </a:pPr>
            <a:r>
              <a:rPr lang="en-US" dirty="0" smtClean="0"/>
              <a:t> Silicon: 20 </a:t>
            </a:r>
            <a:r>
              <a:rPr lang="en-US" dirty="0"/>
              <a:t>modules 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CE-E </a:t>
            </a:r>
            <a:r>
              <a:rPr lang="en-US" dirty="0"/>
              <a:t>&amp; </a:t>
            </a:r>
            <a:r>
              <a:rPr lang="en-US" dirty="0" smtClean="0"/>
              <a:t>CE-H layers </a:t>
            </a:r>
            <a:r>
              <a:rPr lang="en-US" dirty="0"/>
              <a:t>with </a:t>
            </a:r>
            <a:r>
              <a:rPr lang="en-US" dirty="0" smtClean="0"/>
              <a:t>Skiroc2-CMS* ASIC | Scintillator: CALICE AHCAL.</a:t>
            </a:r>
          </a:p>
          <a:p>
            <a:pPr marL="742950" lvl="2" indent="-285750">
              <a:buFont typeface="Wingdings" pitchFamily="2" charset="2"/>
              <a:buChar char="v"/>
            </a:pPr>
            <a:r>
              <a:rPr lang="en-US" sz="1600" dirty="0" smtClean="0"/>
              <a:t>New beam test DAQ.</a:t>
            </a:r>
          </a:p>
          <a:p>
            <a:pPr marL="742950" lvl="2" indent="-285750">
              <a:buFont typeface="Wingdings" pitchFamily="2" charset="2"/>
              <a:buChar char="v"/>
            </a:pPr>
            <a:endParaRPr lang="en-US" sz="1400" dirty="0"/>
          </a:p>
          <a:p>
            <a:pPr marL="0" lvl="1"/>
            <a:r>
              <a:rPr lang="en-US" sz="2000" b="1" dirty="0" smtClean="0"/>
              <a:t>March 2018(DESY)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dirty="0" smtClean="0"/>
              <a:t>Silicon</a:t>
            </a:r>
            <a:r>
              <a:rPr lang="en-US" dirty="0"/>
              <a:t>: Studies of single module </a:t>
            </a:r>
            <a:r>
              <a:rPr lang="en-US" dirty="0" smtClean="0"/>
              <a:t>response</a:t>
            </a:r>
          </a:p>
          <a:p>
            <a:pPr marL="457200" lvl="2"/>
            <a:endParaRPr lang="en-US" sz="1400" dirty="0" smtClean="0"/>
          </a:p>
          <a:p>
            <a:pPr marL="0" lvl="1"/>
            <a:r>
              <a:rPr lang="en-US" sz="2000" b="1" dirty="0" smtClean="0"/>
              <a:t>June 2018(CERN)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dirty="0"/>
              <a:t>Silicon: Full </a:t>
            </a:r>
            <a:r>
              <a:rPr lang="en-US" dirty="0" smtClean="0"/>
              <a:t>CE-E </a:t>
            </a:r>
            <a:r>
              <a:rPr lang="en-US" dirty="0"/>
              <a:t>depth prototype with 28 </a:t>
            </a:r>
            <a:r>
              <a:rPr lang="en-US" dirty="0" smtClean="0"/>
              <a:t>modules.</a:t>
            </a:r>
          </a:p>
          <a:p>
            <a:pPr marL="0" lvl="1"/>
            <a:endParaRPr lang="en-US" dirty="0"/>
          </a:p>
          <a:p>
            <a:pPr marL="0" lvl="1"/>
            <a:r>
              <a:rPr lang="en-US" sz="2000" b="1" dirty="0"/>
              <a:t>October 2018(CERN)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dirty="0"/>
              <a:t>Silicon: </a:t>
            </a:r>
            <a:r>
              <a:rPr lang="en-US" dirty="0" smtClean="0"/>
              <a:t>Up to 94 modules| </a:t>
            </a:r>
            <a:r>
              <a:rPr lang="en-US" dirty="0"/>
              <a:t>Scintillator:  </a:t>
            </a:r>
            <a:r>
              <a:rPr lang="en-US" dirty="0" smtClean="0"/>
              <a:t>CALICE AHCAL</a:t>
            </a:r>
            <a:endParaRPr lang="en-US" dirty="0"/>
          </a:p>
          <a:p>
            <a:pPr marL="800100" lvl="2" indent="-342900">
              <a:buFont typeface="Wingdings" pitchFamily="2" charset="2"/>
              <a:buChar char="v"/>
            </a:pPr>
            <a:r>
              <a:rPr lang="en-US" dirty="0"/>
              <a:t>Final major beam test before LS2</a:t>
            </a:r>
            <a:r>
              <a:rPr lang="en-US" dirty="0" smtClean="0"/>
              <a:t>.</a:t>
            </a:r>
          </a:p>
          <a:p>
            <a:pPr marL="457200" lvl="2"/>
            <a:endParaRPr lang="en-US" dirty="0"/>
          </a:p>
          <a:p>
            <a:pPr marL="0" lvl="1"/>
            <a:r>
              <a:rPr lang="en-US" dirty="0"/>
              <a:t>* </a:t>
            </a:r>
            <a:r>
              <a:rPr lang="en-US" sz="1600" dirty="0"/>
              <a:t>a special adaptation of a CALICE-developed chip to CMS read-out, in non-rad-hard technology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74583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to be readout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3AE-A275-42AB-B5B4-0E4230B3F74B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7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1066800"/>
            <a:ext cx="48768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000" dirty="0" smtClean="0"/>
              <a:t>Each prototype module has 256 channels readout by 4 ASICs(Skiroc2-CMS).</a:t>
            </a:r>
          </a:p>
          <a:p>
            <a:pPr marL="0" indent="0" algn="just">
              <a:buNone/>
            </a:pPr>
            <a:endParaRPr lang="en-US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/>
              <a:t>Per trigger the ASIC generates  1924 16-bit words.</a:t>
            </a:r>
          </a:p>
          <a:p>
            <a:pPr lvl="1" algn="just">
              <a:buFont typeface="Wingdings" pitchFamily="2" charset="2"/>
              <a:buChar char="v"/>
            </a:pPr>
            <a:r>
              <a:rPr lang="en-US" sz="1600" dirty="0" smtClean="0"/>
              <a:t>For each channel 11 time samples in High and Low gain ADC. Additionally </a:t>
            </a:r>
            <a:r>
              <a:rPr lang="en-US" sz="1600" dirty="0" err="1" smtClean="0"/>
              <a:t>ToT</a:t>
            </a:r>
            <a:r>
              <a:rPr lang="en-US" sz="1600" dirty="0" smtClean="0"/>
              <a:t> and </a:t>
            </a:r>
            <a:r>
              <a:rPr lang="en-US" sz="1600" dirty="0" err="1" smtClean="0"/>
              <a:t>ToA</a:t>
            </a:r>
            <a:r>
              <a:rPr lang="en-US" sz="1600" dirty="0" smtClean="0"/>
              <a:t>.</a:t>
            </a:r>
          </a:p>
          <a:p>
            <a:pPr marL="457200" lvl="1" indent="0" algn="just">
              <a:buNone/>
            </a:pPr>
            <a:endParaRPr lang="en-US" sz="16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000" dirty="0"/>
              <a:t>The local readout of these ASICs was controlled by a </a:t>
            </a:r>
            <a:r>
              <a:rPr lang="en-US" sz="2000" dirty="0" smtClean="0"/>
              <a:t>MAX10(Altera) </a:t>
            </a:r>
            <a:r>
              <a:rPr lang="en-US" sz="2000" dirty="0"/>
              <a:t>FPGA. </a:t>
            </a:r>
            <a:endParaRPr lang="en-US" sz="2000" dirty="0" smtClean="0"/>
          </a:p>
          <a:p>
            <a:pPr marL="0" indent="0" algn="just">
              <a:buNone/>
            </a:pPr>
            <a:endParaRPr lang="en-US" sz="20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000" dirty="0"/>
              <a:t>Signals from the MAX10 FPGAs were transmitted to a modular off-detector </a:t>
            </a:r>
            <a:r>
              <a:rPr lang="en-US" sz="2000" dirty="0" smtClean="0"/>
              <a:t>DAQ.</a:t>
            </a:r>
          </a:p>
          <a:p>
            <a:pPr lvl="1">
              <a:buFont typeface="Wingdings" pitchFamily="2" charset="2"/>
              <a:buChar char="v"/>
            </a:pPr>
            <a:endParaRPr lang="en-US" sz="16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662" y="1215620"/>
            <a:ext cx="4224338" cy="44306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86600" y="1600200"/>
            <a:ext cx="530915" cy="2308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MAX10</a:t>
            </a:r>
            <a:endParaRPr lang="en-US" sz="900" b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553200" y="2057400"/>
            <a:ext cx="609600" cy="1524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248400" y="2209800"/>
            <a:ext cx="990600" cy="10668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010400" y="2286000"/>
            <a:ext cx="304800" cy="14478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391400" y="2133600"/>
            <a:ext cx="304800" cy="5334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29200" y="926068"/>
            <a:ext cx="4071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6’’ Si prototype Module</a:t>
            </a:r>
            <a:endParaRPr lang="en-US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5638800" y="1828800"/>
            <a:ext cx="5334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ASIC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0200" y="3685401"/>
            <a:ext cx="5334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ASIC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4066401"/>
            <a:ext cx="5334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ASIC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01000" y="2847201"/>
            <a:ext cx="5334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ASIC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172200" y="4204900"/>
            <a:ext cx="76200" cy="6719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62600" y="4904601"/>
            <a:ext cx="1371600" cy="27699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HEXABOARD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4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system for HGCAL </a:t>
            </a:r>
            <a:r>
              <a:rPr lang="en-US" dirty="0" err="1" smtClean="0"/>
              <a:t>protoype</a:t>
            </a:r>
            <a:r>
              <a:rPr lang="en-US" dirty="0" smtClean="0"/>
              <a:t>: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3AE-A275-42AB-B5B4-0E4230B3F74B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8</a:t>
            </a:fld>
            <a:endParaRPr lang="en-US"/>
          </a:p>
        </p:txBody>
      </p:sp>
      <p:grpSp>
        <p:nvGrpSpPr>
          <p:cNvPr id="10" name="Group 109"/>
          <p:cNvGrpSpPr>
            <a:grpSpLocks/>
          </p:cNvGrpSpPr>
          <p:nvPr/>
        </p:nvGrpSpPr>
        <p:grpSpPr bwMode="auto">
          <a:xfrm>
            <a:off x="262108" y="1615871"/>
            <a:ext cx="7535820" cy="4861239"/>
            <a:chOff x="53" y="1265"/>
            <a:chExt cx="4498" cy="3224"/>
          </a:xfrm>
        </p:grpSpPr>
        <p:sp>
          <p:nvSpPr>
            <p:cNvPr id="12" name="Line 56"/>
            <p:cNvSpPr>
              <a:spLocks noChangeShapeType="1"/>
            </p:cNvSpPr>
            <p:nvPr/>
          </p:nvSpPr>
          <p:spPr bwMode="auto">
            <a:xfrm flipV="1">
              <a:off x="988" y="2821"/>
              <a:ext cx="9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68"/>
            <p:cNvSpPr>
              <a:spLocks noChangeArrowheads="1"/>
            </p:cNvSpPr>
            <p:nvPr/>
          </p:nvSpPr>
          <p:spPr bwMode="auto">
            <a:xfrm>
              <a:off x="3399" y="1265"/>
              <a:ext cx="115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defTabSz="914608"/>
              <a:r>
                <a:rPr lang="en-US" altLang="x-none" sz="1300" dirty="0" smtClean="0"/>
                <a:t>Cable </a:t>
              </a:r>
              <a:r>
                <a:rPr lang="en-US" altLang="x-none" sz="1300" dirty="0"/>
                <a:t>Interposers</a:t>
              </a:r>
            </a:p>
          </p:txBody>
        </p:sp>
        <p:sp>
          <p:nvSpPr>
            <p:cNvPr id="22" name="Rectangle 84"/>
            <p:cNvSpPr>
              <a:spLocks noChangeArrowheads="1"/>
            </p:cNvSpPr>
            <p:nvPr/>
          </p:nvSpPr>
          <p:spPr bwMode="auto">
            <a:xfrm>
              <a:off x="53" y="2688"/>
              <a:ext cx="672" cy="67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defTabSz="914608"/>
              <a:r>
                <a:rPr lang="en-US" altLang="x-none" b="1" dirty="0" smtClean="0"/>
                <a:t>Network</a:t>
              </a:r>
              <a:endParaRPr lang="en-US" altLang="x-none" b="1" dirty="0"/>
            </a:p>
            <a:p>
              <a:pPr algn="ctr" defTabSz="914608"/>
              <a:r>
                <a:rPr lang="en-US" altLang="x-none" b="1" dirty="0" smtClean="0"/>
                <a:t>Switch</a:t>
              </a:r>
              <a:endParaRPr lang="en-US" altLang="x-none" b="1" dirty="0"/>
            </a:p>
          </p:txBody>
        </p:sp>
        <p:sp>
          <p:nvSpPr>
            <p:cNvPr id="23" name="Rectangle 85"/>
            <p:cNvSpPr>
              <a:spLocks noChangeArrowheads="1"/>
            </p:cNvSpPr>
            <p:nvPr/>
          </p:nvSpPr>
          <p:spPr bwMode="auto">
            <a:xfrm>
              <a:off x="101" y="3647"/>
              <a:ext cx="576" cy="48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defTabSz="914608"/>
              <a:r>
                <a:rPr lang="en-US" altLang="x-none" b="1" dirty="0" smtClean="0">
                  <a:solidFill>
                    <a:schemeClr val="bg1"/>
                  </a:solidFill>
                </a:rPr>
                <a:t>PC</a:t>
              </a:r>
              <a:endParaRPr lang="en-US" altLang="x-none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Line 102"/>
            <p:cNvSpPr>
              <a:spLocks noChangeShapeType="1"/>
            </p:cNvSpPr>
            <p:nvPr/>
          </p:nvSpPr>
          <p:spPr bwMode="auto">
            <a:xfrm>
              <a:off x="389" y="3360"/>
              <a:ext cx="0" cy="28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5"/>
            <p:cNvSpPr>
              <a:spLocks noChangeArrowheads="1"/>
            </p:cNvSpPr>
            <p:nvPr/>
          </p:nvSpPr>
          <p:spPr bwMode="auto">
            <a:xfrm>
              <a:off x="1003" y="4297"/>
              <a:ext cx="57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9" tIns="45715" rIns="91429" bIns="45715" anchor="ctr"/>
            <a:lstStyle/>
            <a:p>
              <a:pPr algn="ctr" defTabSz="914608"/>
              <a:r>
                <a:rPr lang="en-US" altLang="x-none" b="1" dirty="0" smtClean="0"/>
                <a:t>DQM</a:t>
              </a:r>
              <a:endParaRPr lang="en-US" altLang="x-none" b="1" dirty="0"/>
            </a:p>
          </p:txBody>
        </p:sp>
        <p:sp>
          <p:nvSpPr>
            <p:cNvPr id="26" name="Line 106"/>
            <p:cNvSpPr>
              <a:spLocks noChangeShapeType="1"/>
            </p:cNvSpPr>
            <p:nvPr/>
          </p:nvSpPr>
          <p:spPr bwMode="auto">
            <a:xfrm>
              <a:off x="389" y="4127"/>
              <a:ext cx="372" cy="2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444" y="914400"/>
            <a:ext cx="3299556" cy="2785761"/>
          </a:xfrm>
          <a:prstGeom prst="rect">
            <a:avLst/>
          </a:prstGeom>
        </p:spPr>
      </p:pic>
      <p:sp>
        <p:nvSpPr>
          <p:cNvPr id="28" name="Line 86"/>
          <p:cNvSpPr>
            <a:spLocks noChangeShapeType="1"/>
          </p:cNvSpPr>
          <p:nvPr/>
        </p:nvSpPr>
        <p:spPr bwMode="auto">
          <a:xfrm flipH="1">
            <a:off x="533399" y="2135542"/>
            <a:ext cx="1971927" cy="1625969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89"/>
          <p:cNvSpPr>
            <a:spLocks noChangeShapeType="1"/>
          </p:cNvSpPr>
          <p:nvPr/>
        </p:nvSpPr>
        <p:spPr bwMode="auto">
          <a:xfrm flipH="1">
            <a:off x="1347826" y="2240956"/>
            <a:ext cx="2157372" cy="164524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34"/>
          <p:cNvSpPr>
            <a:spLocks noChangeShapeType="1"/>
          </p:cNvSpPr>
          <p:nvPr/>
        </p:nvSpPr>
        <p:spPr bwMode="auto">
          <a:xfrm>
            <a:off x="3657600" y="3271793"/>
            <a:ext cx="0" cy="3096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53"/>
          <p:cNvSpPr>
            <a:spLocks noChangeShapeType="1"/>
          </p:cNvSpPr>
          <p:nvPr/>
        </p:nvSpPr>
        <p:spPr bwMode="auto">
          <a:xfrm>
            <a:off x="1828800" y="3200400"/>
            <a:ext cx="15885" cy="762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 flipV="1">
            <a:off x="2057400" y="3581400"/>
            <a:ext cx="16002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3352800" y="3271793"/>
            <a:ext cx="0" cy="3096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>
            <a:off x="2895600" y="3191352"/>
            <a:ext cx="0" cy="390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>
            <a:off x="2514600" y="3186545"/>
            <a:ext cx="0" cy="3948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34"/>
          <p:cNvSpPr>
            <a:spLocks noChangeShapeType="1"/>
          </p:cNvSpPr>
          <p:nvPr/>
        </p:nvSpPr>
        <p:spPr bwMode="auto">
          <a:xfrm>
            <a:off x="2057400" y="3124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34"/>
          <p:cNvSpPr>
            <a:spLocks noChangeShapeType="1"/>
          </p:cNvSpPr>
          <p:nvPr/>
        </p:nvSpPr>
        <p:spPr bwMode="auto">
          <a:xfrm flipH="1">
            <a:off x="3505200" y="3962400"/>
            <a:ext cx="45758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Text Box 64"/>
          <p:cNvSpPr txBox="1">
            <a:spLocks noChangeArrowheads="1"/>
          </p:cNvSpPr>
          <p:nvPr/>
        </p:nvSpPr>
        <p:spPr bwMode="auto">
          <a:xfrm>
            <a:off x="4996111" y="4648200"/>
            <a:ext cx="184708" cy="26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5613"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endParaRPr lang="en-US" altLang="x-none" sz="1100" dirty="0"/>
          </a:p>
        </p:txBody>
      </p:sp>
      <p:sp>
        <p:nvSpPr>
          <p:cNvPr id="41" name="Text Box 64"/>
          <p:cNvSpPr txBox="1">
            <a:spLocks noChangeArrowheads="1"/>
          </p:cNvSpPr>
          <p:nvPr/>
        </p:nvSpPr>
        <p:spPr bwMode="auto">
          <a:xfrm>
            <a:off x="1981200" y="4038600"/>
            <a:ext cx="2438400" cy="27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5613"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altLang="x-none" sz="1200" b="1" dirty="0" smtClean="0">
                <a:latin typeface="+mn-lt"/>
              </a:rPr>
              <a:t>To other RDOUT Boards, AHCAL, …</a:t>
            </a:r>
            <a:endParaRPr lang="en-US" altLang="x-none" sz="1200" b="1" dirty="0">
              <a:latin typeface="+mn-lt"/>
            </a:endParaRPr>
          </a:p>
        </p:txBody>
      </p:sp>
      <p:sp>
        <p:nvSpPr>
          <p:cNvPr id="42" name="Line 81"/>
          <p:cNvSpPr>
            <a:spLocks noChangeShapeType="1"/>
          </p:cNvSpPr>
          <p:nvPr/>
        </p:nvSpPr>
        <p:spPr bwMode="auto">
          <a:xfrm>
            <a:off x="6705600" y="1445231"/>
            <a:ext cx="0" cy="231169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69"/>
          <p:cNvSpPr>
            <a:spLocks noChangeShapeType="1"/>
          </p:cNvSpPr>
          <p:nvPr/>
        </p:nvSpPr>
        <p:spPr bwMode="auto">
          <a:xfrm flipV="1">
            <a:off x="3882555" y="1905372"/>
            <a:ext cx="2289645" cy="40190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69"/>
          <p:cNvSpPr>
            <a:spLocks noChangeShapeType="1"/>
          </p:cNvSpPr>
          <p:nvPr/>
        </p:nvSpPr>
        <p:spPr bwMode="auto">
          <a:xfrm flipV="1">
            <a:off x="2667000" y="1676400"/>
            <a:ext cx="3200900" cy="63088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419600" y="2362200"/>
            <a:ext cx="472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DAQ </a:t>
            </a:r>
            <a:r>
              <a:rPr lang="en-US" dirty="0" smtClean="0"/>
              <a:t>was </a:t>
            </a:r>
            <a:r>
              <a:rPr lang="en-US" dirty="0"/>
              <a:t>designed to be </a:t>
            </a:r>
            <a:r>
              <a:rPr lang="en-US" dirty="0" smtClean="0"/>
              <a:t>scalable</a:t>
            </a:r>
            <a:r>
              <a:rPr lang="en-US" dirty="0"/>
              <a:t>, using readily available components, mounted on custom PCBs</a:t>
            </a:r>
            <a:r>
              <a:rPr lang="en-US" dirty="0" smtClean="0"/>
              <a:t>:-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The basic repeating unit of the DAQ is a </a:t>
            </a:r>
            <a:r>
              <a:rPr lang="en-US" b="1" u="sng" dirty="0" smtClean="0">
                <a:solidFill>
                  <a:srgbClr val="FF0000"/>
                </a:solidFill>
              </a:rPr>
              <a:t>RDOUT Board</a:t>
            </a:r>
            <a:r>
              <a:rPr lang="en-US" dirty="0" smtClean="0"/>
              <a:t>(4 shown).</a:t>
            </a: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n-US" sz="1600" dirty="0" smtClean="0"/>
              <a:t>Each RDOUT  board can read/control up to 8 detector modules.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A </a:t>
            </a:r>
            <a:r>
              <a:rPr lang="en-US" b="1" u="sng" dirty="0" smtClean="0">
                <a:solidFill>
                  <a:srgbClr val="002060"/>
                </a:solidFill>
              </a:rPr>
              <a:t>SYNCH board</a:t>
            </a:r>
            <a:r>
              <a:rPr lang="en-US" dirty="0" smtClean="0"/>
              <a:t>(extreme left) ensures we have a synchronized readout from the multiple RDOUT boards.</a:t>
            </a:r>
          </a:p>
          <a:p>
            <a:pPr marL="742950" lvl="1" indent="-285750" algn="just">
              <a:buFont typeface="Wingdings" pitchFamily="2" charset="2"/>
              <a:buChar char="v"/>
            </a:pPr>
            <a:r>
              <a:rPr lang="en-US" sz="1600" dirty="0" smtClean="0"/>
              <a:t>Enables interfacing the HGCAL prototype with other detectors.</a:t>
            </a:r>
            <a:endParaRPr lang="en-US" sz="16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A system  host(PC) running  EUDAQ controls the overall DAQ operations.</a:t>
            </a:r>
            <a:endParaRPr lang="en-US" dirty="0"/>
          </a:p>
        </p:txBody>
      </p:sp>
      <p:sp>
        <p:nvSpPr>
          <p:cNvPr id="53" name="Rectangle 68"/>
          <p:cNvSpPr>
            <a:spLocks noChangeArrowheads="1"/>
          </p:cNvSpPr>
          <p:nvPr/>
        </p:nvSpPr>
        <p:spPr bwMode="auto">
          <a:xfrm>
            <a:off x="6070972" y="1676400"/>
            <a:ext cx="1930028" cy="28950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/>
          <a:p>
            <a:pPr algn="ctr" defTabSz="914608"/>
            <a:r>
              <a:rPr lang="en-US" altLang="x-none" sz="1300" dirty="0" smtClean="0"/>
              <a:t>Cable </a:t>
            </a:r>
            <a:r>
              <a:rPr lang="en-US" altLang="x-none" sz="1300" dirty="0"/>
              <a:t>Interposers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2688" y="762000"/>
            <a:ext cx="1265112" cy="2823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DAQ CRATE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457200" y="1615871"/>
            <a:ext cx="2207390" cy="144751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990600" y="1752601"/>
            <a:ext cx="2613755" cy="213302"/>
          </a:xfrm>
          <a:prstGeom prst="line">
            <a:avLst/>
          </a:prstGeom>
          <a:ln w="222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Line 86"/>
          <p:cNvSpPr>
            <a:spLocks noChangeShapeType="1"/>
          </p:cNvSpPr>
          <p:nvPr/>
        </p:nvSpPr>
        <p:spPr bwMode="auto">
          <a:xfrm flipH="1">
            <a:off x="457200" y="1760622"/>
            <a:ext cx="0" cy="2000889"/>
          </a:xfrm>
          <a:prstGeom prst="line">
            <a:avLst/>
          </a:prstGeom>
          <a:noFill/>
          <a:ln w="2222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86"/>
          <p:cNvSpPr>
            <a:spLocks noChangeShapeType="1"/>
          </p:cNvSpPr>
          <p:nvPr/>
        </p:nvSpPr>
        <p:spPr bwMode="auto">
          <a:xfrm flipH="1">
            <a:off x="990600" y="1981200"/>
            <a:ext cx="38100" cy="1780312"/>
          </a:xfrm>
          <a:prstGeom prst="line">
            <a:avLst/>
          </a:prstGeom>
          <a:noFill/>
          <a:ln w="2222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Text Box 64"/>
          <p:cNvSpPr txBox="1">
            <a:spLocks noChangeArrowheads="1"/>
          </p:cNvSpPr>
          <p:nvPr/>
        </p:nvSpPr>
        <p:spPr bwMode="auto">
          <a:xfrm>
            <a:off x="7391400" y="649079"/>
            <a:ext cx="1371600" cy="64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5613"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altLang="x-none" b="1" dirty="0" smtClean="0">
                <a:solidFill>
                  <a:srgbClr val="002060"/>
                </a:solidFill>
              </a:rPr>
              <a:t>HGCAL Modules</a:t>
            </a:r>
            <a:endParaRPr lang="en-US" altLang="x-none" b="1" dirty="0">
              <a:solidFill>
                <a:srgbClr val="002060"/>
              </a:solidFill>
            </a:endParaRPr>
          </a:p>
        </p:txBody>
      </p:sp>
      <p:sp>
        <p:nvSpPr>
          <p:cNvPr id="67" name="Text Box 64"/>
          <p:cNvSpPr txBox="1">
            <a:spLocks noChangeArrowheads="1"/>
          </p:cNvSpPr>
          <p:nvPr/>
        </p:nvSpPr>
        <p:spPr bwMode="auto">
          <a:xfrm rot="16200000">
            <a:off x="28441" y="2674065"/>
            <a:ext cx="1357917" cy="27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5613"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altLang="x-none" sz="1200" b="1" dirty="0" smtClean="0">
                <a:solidFill>
                  <a:srgbClr val="00B050"/>
                </a:solidFill>
                <a:latin typeface="+mn-lt"/>
              </a:rPr>
              <a:t>Ethernet cables</a:t>
            </a:r>
            <a:endParaRPr lang="en-US" altLang="x-none" sz="12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68" name="Text Box 64"/>
          <p:cNvSpPr txBox="1">
            <a:spLocks noChangeArrowheads="1"/>
          </p:cNvSpPr>
          <p:nvPr/>
        </p:nvSpPr>
        <p:spPr bwMode="auto">
          <a:xfrm rot="19332028">
            <a:off x="1218988" y="2819394"/>
            <a:ext cx="1357917" cy="27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9" tIns="45715" rIns="91429" bIns="45715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5613"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defTabSz="1019175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altLang="x-none" sz="1200" b="1" dirty="0" smtClean="0">
                <a:solidFill>
                  <a:srgbClr val="FF0000"/>
                </a:solidFill>
                <a:latin typeface="+mn-lt"/>
              </a:rPr>
              <a:t>Ethernet cables</a:t>
            </a:r>
            <a:endParaRPr lang="en-US" altLang="x-none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9" name="Can 68"/>
          <p:cNvSpPr/>
          <p:nvPr/>
        </p:nvSpPr>
        <p:spPr>
          <a:xfrm>
            <a:off x="2038853" y="5491427"/>
            <a:ext cx="932947" cy="452173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an 69"/>
          <p:cNvSpPr/>
          <p:nvPr/>
        </p:nvSpPr>
        <p:spPr>
          <a:xfrm>
            <a:off x="1447800" y="6024827"/>
            <a:ext cx="280065" cy="452173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1664014" y="4963180"/>
            <a:ext cx="1645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RAID</a:t>
            </a:r>
          </a:p>
          <a:p>
            <a:pPr algn="ctr"/>
            <a:r>
              <a:rPr lang="en-US" sz="1000" b="1" dirty="0" smtClean="0"/>
              <a:t>For temporary data storage</a:t>
            </a:r>
            <a:endParaRPr lang="en-US" sz="1000" b="1" dirty="0"/>
          </a:p>
        </p:txBody>
      </p:sp>
      <p:grpSp>
        <p:nvGrpSpPr>
          <p:cNvPr id="72" name="Group 71"/>
          <p:cNvGrpSpPr/>
          <p:nvPr/>
        </p:nvGrpSpPr>
        <p:grpSpPr>
          <a:xfrm rot="10800000">
            <a:off x="6448455" y="838201"/>
            <a:ext cx="866745" cy="595104"/>
            <a:chOff x="5350114" y="4424516"/>
            <a:chExt cx="1653350" cy="1425302"/>
          </a:xfrm>
        </p:grpSpPr>
        <p:sp>
          <p:nvSpPr>
            <p:cNvPr id="73" name="Hexagon 72"/>
            <p:cNvSpPr/>
            <p:nvPr/>
          </p:nvSpPr>
          <p:spPr>
            <a:xfrm>
              <a:off x="5350114" y="4424516"/>
              <a:ext cx="1653350" cy="1425302"/>
            </a:xfrm>
            <a:prstGeom prst="hexagon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816222" y="4742008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367995" y="4742008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816222" y="5347817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352331" y="5347817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005368" y="4471801"/>
              <a:ext cx="346963" cy="1486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2" name="Group 81"/>
          <p:cNvGrpSpPr/>
          <p:nvPr/>
        </p:nvGrpSpPr>
        <p:grpSpPr>
          <a:xfrm rot="10800000">
            <a:off x="6524655" y="852696"/>
            <a:ext cx="866745" cy="595104"/>
            <a:chOff x="5350114" y="4424516"/>
            <a:chExt cx="1653350" cy="1425302"/>
          </a:xfrm>
        </p:grpSpPr>
        <p:sp>
          <p:nvSpPr>
            <p:cNvPr id="83" name="Hexagon 82"/>
            <p:cNvSpPr/>
            <p:nvPr/>
          </p:nvSpPr>
          <p:spPr>
            <a:xfrm>
              <a:off x="5350114" y="4424516"/>
              <a:ext cx="1653350" cy="1425302"/>
            </a:xfrm>
            <a:prstGeom prst="hexagon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816222" y="4742008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367995" y="4742008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816222" y="5347817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352331" y="5347817"/>
              <a:ext cx="189146" cy="189146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005368" y="4471801"/>
              <a:ext cx="346963" cy="1486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9" name="Line 81"/>
          <p:cNvSpPr>
            <a:spLocks noChangeShapeType="1"/>
          </p:cNvSpPr>
          <p:nvPr/>
        </p:nvSpPr>
        <p:spPr bwMode="auto">
          <a:xfrm>
            <a:off x="6934200" y="1447801"/>
            <a:ext cx="0" cy="304799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Line 106"/>
          <p:cNvSpPr>
            <a:spLocks noChangeShapeType="1"/>
          </p:cNvSpPr>
          <p:nvPr/>
        </p:nvSpPr>
        <p:spPr bwMode="auto">
          <a:xfrm>
            <a:off x="1307536" y="5717513"/>
            <a:ext cx="8260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3581400" y="5512713"/>
            <a:ext cx="857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To EOS</a:t>
            </a:r>
            <a:br>
              <a:rPr lang="en-US" sz="1200" b="1" dirty="0" smtClean="0"/>
            </a:br>
            <a:r>
              <a:rPr lang="en-US" sz="1200" b="1" dirty="0" smtClean="0"/>
              <a:t>10 </a:t>
            </a:r>
            <a:r>
              <a:rPr lang="en-US" sz="1200" b="1" dirty="0" err="1" smtClean="0"/>
              <a:t>Gbps</a:t>
            </a:r>
            <a:endParaRPr lang="en-US" sz="1200" b="1" dirty="0"/>
          </a:p>
        </p:txBody>
      </p:sp>
      <p:sp>
        <p:nvSpPr>
          <p:cNvPr id="93" name="Line 106"/>
          <p:cNvSpPr>
            <a:spLocks noChangeShapeType="1"/>
          </p:cNvSpPr>
          <p:nvPr/>
        </p:nvSpPr>
        <p:spPr bwMode="auto">
          <a:xfrm>
            <a:off x="2983938" y="5715000"/>
            <a:ext cx="620418" cy="131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 rot="20929905">
            <a:off x="4044517" y="1627203"/>
            <a:ext cx="19303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HDMI cable ~2m (signal &amp; LV)</a:t>
            </a:r>
            <a:br>
              <a:rPr lang="en-US" sz="1100" b="1" dirty="0" smtClean="0"/>
            </a:br>
            <a:r>
              <a:rPr lang="en-US" sz="1100" b="1" dirty="0" smtClean="0"/>
              <a:t>AWG28 or 26</a:t>
            </a:r>
            <a:endParaRPr lang="en-US" sz="11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570361" y="191666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 smtClean="0">
                <a:solidFill>
                  <a:srgbClr val="92D050"/>
                </a:solidFill>
              </a:rPr>
              <a:t>…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 rot="2823770">
            <a:off x="1173741" y="3221204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 smtClean="0">
                <a:solidFill>
                  <a:srgbClr val="FF0000"/>
                </a:solidFill>
              </a:rPr>
              <a:t>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 rot="4197851">
            <a:off x="5140295" y="1724057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 smtClean="0"/>
              <a:t>…</a:t>
            </a:r>
            <a:endParaRPr lang="en-US" b="1" dirty="0"/>
          </a:p>
        </p:txBody>
      </p:sp>
      <p:sp>
        <p:nvSpPr>
          <p:cNvPr id="98" name="TextBox 97"/>
          <p:cNvSpPr txBox="1"/>
          <p:nvPr/>
        </p:nvSpPr>
        <p:spPr>
          <a:xfrm rot="2518851">
            <a:off x="6708244" y="1337553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b="1" dirty="0" smtClean="0"/>
              <a:t>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776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system for HGCAL </a:t>
            </a:r>
            <a:r>
              <a:rPr lang="en-US" dirty="0" err="1" smtClean="0"/>
              <a:t>protoype</a:t>
            </a:r>
            <a:r>
              <a:rPr lang="en-US" dirty="0" smtClean="0"/>
              <a:t>: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377842" cy="2590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The DAQ mechanics is modular and scalable.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For the October, 2018 beam tests the DAQ comprised of 2 crates.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/>
              <a:t>14 RDOUT boards and 1 SYNCH board.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23AE-A275-42AB-B5B4-0E4230B3F74B}" type="datetime1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BTTB7,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66E6-12FF-4108-9947-A2150C6B7188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54042" y="838200"/>
            <a:ext cx="4689958" cy="472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t="8556"/>
          <a:stretch>
            <a:fillRect/>
          </a:stretch>
        </p:blipFill>
        <p:spPr>
          <a:xfrm>
            <a:off x="76200" y="3505201"/>
            <a:ext cx="5029200" cy="304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0903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19877</TotalTime>
  <Words>1993</Words>
  <Application>Microsoft Office PowerPoint</Application>
  <PresentationFormat>On-screen Show (4:3)</PresentationFormat>
  <Paragraphs>369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Upgrades to CMS calorimeters for HL-LHC</vt:lpstr>
      <vt:lpstr>The CMS upgrade endcap calorimeter: Design</vt:lpstr>
      <vt:lpstr>BEAM TESTS</vt:lpstr>
      <vt:lpstr>Why beam tests</vt:lpstr>
      <vt:lpstr>History of HGCAL beam tests</vt:lpstr>
      <vt:lpstr>The data to be readout</vt:lpstr>
      <vt:lpstr>DAQ system for HGCAL protoype: Overview</vt:lpstr>
      <vt:lpstr>DAQ system for HGCAL protoype: Mechanics</vt:lpstr>
      <vt:lpstr>Key components of the DAQ</vt:lpstr>
      <vt:lpstr> CMS optical Readout Module(oRM)</vt:lpstr>
      <vt:lpstr>RDOUT Board layout</vt:lpstr>
      <vt:lpstr>RDOUT Board</vt:lpstr>
      <vt:lpstr>SYNCH Board layout</vt:lpstr>
      <vt:lpstr>SYNCH Board</vt:lpstr>
      <vt:lpstr>System host and DAQ software</vt:lpstr>
      <vt:lpstr>DAQ operations: scalability, throughput</vt:lpstr>
      <vt:lpstr>Data collected</vt:lpstr>
      <vt:lpstr>Summary</vt:lpstr>
      <vt:lpstr>BACKUP</vt:lpstr>
      <vt:lpstr>The HGCAL consists of a Si sampling calorimeter</vt:lpstr>
      <vt:lpstr>Si sensors for HGCAL</vt:lpstr>
      <vt:lpstr>128 channel Si sensor for beam tests</vt:lpstr>
      <vt:lpstr>HL-LHC radiation environment</vt:lpstr>
      <vt:lpstr>HGCAL October, 2018 beam test setup</vt:lpstr>
      <vt:lpstr>RDOUT and SYNCH Board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rajdeep</dc:creator>
  <cp:lastModifiedBy>rajdeep</cp:lastModifiedBy>
  <cp:revision>908</cp:revision>
  <dcterms:created xsi:type="dcterms:W3CDTF">2018-05-10T20:02:08Z</dcterms:created>
  <dcterms:modified xsi:type="dcterms:W3CDTF">2019-01-17T09:20:01Z</dcterms:modified>
</cp:coreProperties>
</file>