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303" r:id="rId2"/>
    <p:sldId id="315" r:id="rId3"/>
    <p:sldId id="376" r:id="rId4"/>
    <p:sldId id="356" r:id="rId5"/>
    <p:sldId id="377" r:id="rId6"/>
    <p:sldId id="397" r:id="rId7"/>
    <p:sldId id="414" r:id="rId8"/>
    <p:sldId id="428" r:id="rId9"/>
    <p:sldId id="427" r:id="rId10"/>
    <p:sldId id="415" r:id="rId11"/>
    <p:sldId id="426" r:id="rId12"/>
    <p:sldId id="429" r:id="rId13"/>
    <p:sldId id="43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05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1" autoAdjust="0"/>
    <p:restoredTop sz="95179" autoAdjust="0"/>
  </p:normalViewPr>
  <p:slideViewPr>
    <p:cSldViewPr>
      <p:cViewPr>
        <p:scale>
          <a:sx n="96" d="100"/>
          <a:sy n="96" d="100"/>
        </p:scale>
        <p:origin x="-852" y="-48"/>
      </p:cViewPr>
      <p:guideLst>
        <p:guide orient="horz" pos="216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0D0176-85AD-479E-8447-B637EEE02431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B2197E-5919-4422-AA81-00BDC76C9F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908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197E-5919-4422-AA81-00BDC76C9F4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1608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197E-5919-4422-AA81-00BDC76C9F4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0929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197E-5919-4422-AA81-00BDC76C9F4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108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197E-5919-4422-AA81-00BDC76C9F4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1374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197E-5919-4422-AA81-00BDC76C9F4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3086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197E-5919-4422-AA81-00BDC76C9F4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0894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197E-5919-4422-AA81-00BDC76C9F4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3536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197E-5919-4422-AA81-00BDC76C9F4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3174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197E-5919-4422-AA81-00BDC76C9F4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0032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197E-5919-4422-AA81-00BDC76C9F4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9019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197E-5919-4422-AA81-00BDC76C9F4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848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4FD96-ED9E-4FF9-9555-CB2AC9203D91}" type="datetime1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19671" cy="9555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695D6-339F-41E4-870F-FA4EA09370BA}" type="datetime1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E8591-AFE2-4E0C-801A-37549E764946}" type="datetime1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5309-D78C-44BD-ACB1-C558E5679720}" type="datetime1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6136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46512" y="6376243"/>
            <a:ext cx="1125488" cy="365125"/>
          </a:xfrm>
        </p:spPr>
        <p:txBody>
          <a:bodyPr/>
          <a:lstStyle>
            <a:lvl1pPr>
              <a:defRPr sz="1800" b="1"/>
            </a:lvl1pPr>
          </a:lstStyle>
          <a:p>
            <a:fld id="{52B7C3D6-2777-4153-89C2-712682E67258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16"/>
          <p:cNvGrpSpPr>
            <a:grpSpLocks/>
          </p:cNvGrpSpPr>
          <p:nvPr userDrawn="1"/>
        </p:nvGrpSpPr>
        <p:grpSpPr bwMode="auto">
          <a:xfrm>
            <a:off x="7429500" y="6429375"/>
            <a:ext cx="1857375" cy="436563"/>
            <a:chOff x="4105" y="3901"/>
            <a:chExt cx="1608" cy="391"/>
          </a:xfrm>
        </p:grpSpPr>
        <p:pic>
          <p:nvPicPr>
            <p:cNvPr id="8" name="Picture 17" descr="blue chunk pict final 1_6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000F5E"/>
                </a:clrFrom>
                <a:clrTo>
                  <a:srgbClr val="000F5E">
                    <a:alpha val="0"/>
                  </a:srgbClr>
                </a:clrTo>
              </a:clrChange>
              <a:lum bright="-3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1989"/>
            <a:stretch>
              <a:fillRect/>
            </a:stretch>
          </p:blipFill>
          <p:spPr bwMode="auto">
            <a:xfrm>
              <a:off x="4105" y="3901"/>
              <a:ext cx="1492" cy="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8" descr="reld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495" r="55801" b="24742"/>
            <a:stretch>
              <a:fillRect/>
            </a:stretch>
          </p:blipFill>
          <p:spPr bwMode="auto">
            <a:xfrm>
              <a:off x="4786" y="4033"/>
              <a:ext cx="23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19"/>
            <p:cNvSpPr>
              <a:spLocks noChangeArrowheads="1"/>
            </p:cNvSpPr>
            <p:nvPr/>
          </p:nvSpPr>
          <p:spPr bwMode="auto">
            <a:xfrm>
              <a:off x="5053" y="4018"/>
              <a:ext cx="660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256" tIns="0" rIns="91256" bIns="0">
              <a:spAutoFit/>
            </a:bodyPr>
            <a:lstStyle/>
            <a:p>
              <a:pPr marL="1560513" indent="-1560513" defTabSz="4168775">
                <a:spcBef>
                  <a:spcPct val="20000"/>
                </a:spcBef>
              </a:pPr>
              <a:r>
                <a:rPr lang="en-GB" sz="1800" b="1" dirty="0">
                  <a:solidFill>
                    <a:schemeClr val="bg1"/>
                  </a:solidFill>
                  <a:latin typeface="Book Antiqua" pitchFamily="18" charset="0"/>
                </a:rPr>
                <a:t>ABP</a:t>
              </a:r>
            </a:p>
          </p:txBody>
        </p:sp>
      </p:grpSp>
      <p:pic>
        <p:nvPicPr>
          <p:cNvPr id="11" name="Picture 10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182" y="0"/>
            <a:ext cx="1565817" cy="90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70E1A-3D1C-4732-A4C6-CB09BE4C0D75}" type="datetime1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D685B-3307-426E-A928-FC7B70372E38}" type="datetime1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4CCAE-FD7B-4961-A36A-A53E81520952}" type="datetime1">
              <a:rPr lang="en-US" smtClean="0"/>
              <a:pPr/>
              <a:t>5/29/2018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95A22-0551-4E06-8614-0549165FF805}" type="datetime1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FAB8F-317C-4108-A0A3-3B16F511BC90}" type="datetime1">
              <a:rPr lang="en-US" smtClean="0"/>
              <a:pPr/>
              <a:t>5/29/2018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A6DD4-ACCC-4BC2-83E1-E328C27B7715}" type="datetime1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A5150-CD86-4913-A574-921632F4BBC4}" type="datetime1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1619671" cy="95555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B2927-AE25-45E5-9CA5-3C1C769D7495}" type="datetime1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7C3D6-2777-4153-89C2-712682E6725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16"/>
          <p:cNvGrpSpPr>
            <a:grpSpLocks/>
          </p:cNvGrpSpPr>
          <p:nvPr userDrawn="1"/>
        </p:nvGrpSpPr>
        <p:grpSpPr bwMode="auto">
          <a:xfrm>
            <a:off x="7429500" y="6429375"/>
            <a:ext cx="1857375" cy="436563"/>
            <a:chOff x="4105" y="3901"/>
            <a:chExt cx="1608" cy="391"/>
          </a:xfrm>
        </p:grpSpPr>
        <p:pic>
          <p:nvPicPr>
            <p:cNvPr id="8" name="Picture 17" descr="blue chunk pict final 1_6"/>
            <p:cNvPicPr>
              <a:picLocks noChangeAspect="1" noChangeArrowheads="1"/>
            </p:cNvPicPr>
            <p:nvPr/>
          </p:nvPicPr>
          <p:blipFill>
            <a:blip r:embed="rId14" cstate="print">
              <a:clrChange>
                <a:clrFrom>
                  <a:srgbClr val="000F5E"/>
                </a:clrFrom>
                <a:clrTo>
                  <a:srgbClr val="000F5E">
                    <a:alpha val="0"/>
                  </a:srgbClr>
                </a:clrTo>
              </a:clrChange>
              <a:lum bright="-3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1989"/>
            <a:stretch>
              <a:fillRect/>
            </a:stretch>
          </p:blipFill>
          <p:spPr bwMode="auto">
            <a:xfrm>
              <a:off x="4105" y="3901"/>
              <a:ext cx="1492" cy="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8" descr="reld2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495" r="55801" b="24742"/>
            <a:stretch>
              <a:fillRect/>
            </a:stretch>
          </p:blipFill>
          <p:spPr bwMode="auto">
            <a:xfrm>
              <a:off x="4786" y="4033"/>
              <a:ext cx="23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19"/>
            <p:cNvSpPr>
              <a:spLocks noChangeArrowheads="1"/>
            </p:cNvSpPr>
            <p:nvPr/>
          </p:nvSpPr>
          <p:spPr bwMode="auto">
            <a:xfrm>
              <a:off x="5053" y="4018"/>
              <a:ext cx="660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256" tIns="0" rIns="91256" bIns="0">
              <a:spAutoFit/>
            </a:bodyPr>
            <a:lstStyle/>
            <a:p>
              <a:pPr marL="1560513" indent="-1560513" defTabSz="4168775">
                <a:spcBef>
                  <a:spcPct val="20000"/>
                </a:spcBef>
              </a:pPr>
              <a:r>
                <a:rPr lang="en-GB" sz="1800" b="1" dirty="0">
                  <a:solidFill>
                    <a:schemeClr val="bg1"/>
                  </a:solidFill>
                  <a:latin typeface="Book Antiqua" pitchFamily="18" charset="0"/>
                </a:rPr>
                <a:t>ABP</a:t>
              </a:r>
            </a:p>
          </p:txBody>
        </p:sp>
      </p:grpSp>
      <p:pic>
        <p:nvPicPr>
          <p:cNvPr id="12" name="Picture 11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182" y="0"/>
            <a:ext cx="1565817" cy="90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gif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6.jpe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46.pn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268760"/>
            <a:ext cx="8901366" cy="1584176"/>
          </a:xfrm>
        </p:spPr>
        <p:txBody>
          <a:bodyPr>
            <a:normAutofit/>
          </a:bodyPr>
          <a:lstStyle/>
          <a:p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Microwave undulator</a:t>
            </a:r>
            <a:endParaRPr lang="zh-CN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2996952"/>
            <a:ext cx="8352928" cy="2088232"/>
          </a:xfrm>
        </p:spPr>
        <p:txBody>
          <a:bodyPr>
            <a:normAutofit/>
          </a:bodyPr>
          <a:lstStyle/>
          <a:p>
            <a:r>
              <a:rPr lang="en-US" altLang="zh-CN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Liang Zhang, </a:t>
            </a:r>
            <a:r>
              <a:rPr lang="en-US" altLang="zh-CN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Wenlong</a:t>
            </a:r>
            <a:r>
              <a:rPr lang="en-US" altLang="zh-CN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He and Adrian Cross</a:t>
            </a:r>
          </a:p>
          <a:p>
            <a:endParaRPr lang="en-US" altLang="zh-CN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Department of Physics, SUPA, University of Strathclyde, </a:t>
            </a:r>
          </a:p>
          <a:p>
            <a:r>
              <a:rPr lang="en-US" altLang="zh-CN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Glasgow, UK</a:t>
            </a:r>
            <a:endParaRPr lang="zh-CN" alt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14397" y="6093296"/>
            <a:ext cx="3865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altLang="zh-CN" dirty="0" smtClean="0">
                <a:latin typeface="Times New Roman" pitchFamily="18" charset="0"/>
                <a:cs typeface="Times New Roman" pitchFamily="18" charset="0"/>
              </a:rPr>
              <a:t>27 June 2018, University of Strathclyde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429500" y="6429375"/>
            <a:ext cx="1857375" cy="436563"/>
            <a:chOff x="4105" y="3901"/>
            <a:chExt cx="1608" cy="391"/>
          </a:xfrm>
        </p:grpSpPr>
        <p:pic>
          <p:nvPicPr>
            <p:cNvPr id="7" name="Picture 17" descr="blue chunk pict final 1_6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000F5E"/>
                </a:clrFrom>
                <a:clrTo>
                  <a:srgbClr val="000F5E">
                    <a:alpha val="0"/>
                  </a:srgbClr>
                </a:clrTo>
              </a:clrChange>
              <a:lum bright="-3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1989"/>
            <a:stretch>
              <a:fillRect/>
            </a:stretch>
          </p:blipFill>
          <p:spPr bwMode="auto">
            <a:xfrm>
              <a:off x="4105" y="3901"/>
              <a:ext cx="1492" cy="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 descr="reld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495" r="55801" b="24742"/>
            <a:stretch>
              <a:fillRect/>
            </a:stretch>
          </p:blipFill>
          <p:spPr bwMode="auto">
            <a:xfrm>
              <a:off x="4786" y="4033"/>
              <a:ext cx="23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19"/>
            <p:cNvSpPr>
              <a:spLocks noChangeArrowheads="1"/>
            </p:cNvSpPr>
            <p:nvPr/>
          </p:nvSpPr>
          <p:spPr bwMode="auto">
            <a:xfrm>
              <a:off x="5053" y="4018"/>
              <a:ext cx="660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256" tIns="0" rIns="91256" bIns="0">
              <a:spAutoFit/>
            </a:bodyPr>
            <a:lstStyle/>
            <a:p>
              <a:pPr marL="1560513" indent="-1560513" defTabSz="4168775">
                <a:spcBef>
                  <a:spcPct val="20000"/>
                </a:spcBef>
              </a:pPr>
              <a:r>
                <a:rPr lang="en-GB" sz="1800" b="1" dirty="0">
                  <a:solidFill>
                    <a:schemeClr val="bg1"/>
                  </a:solidFill>
                  <a:latin typeface="Book Antiqua" pitchFamily="18" charset="0"/>
                </a:rPr>
                <a:t>ABP</a:t>
              </a:r>
            </a:p>
          </p:txBody>
        </p:sp>
      </p:grpSp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798" y="0"/>
            <a:ext cx="2186202" cy="1268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31" descr="SUPA_s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33864"/>
            <a:ext cx="1854958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160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78" y="986663"/>
            <a:ext cx="8352928" cy="193828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1331640" y="58614"/>
            <a:ext cx="6192688" cy="850106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36 GHz corrugated cavity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0" descr="STFC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5" y="6260409"/>
            <a:ext cx="1871439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5416170" y="4283863"/>
            <a:ext cx="3548318" cy="19534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buNone/>
              <a:defRPr/>
            </a:pPr>
            <a:r>
              <a:rPr lang="en-US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itchFamily="18" charset="0"/>
              </a:rPr>
              <a:t>Initial geometry parameters:</a:t>
            </a:r>
          </a:p>
          <a:p>
            <a:pPr marL="0">
              <a:buNone/>
              <a:defRPr/>
            </a:pPr>
            <a:r>
              <a:rPr lang="en-US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itchFamily="18" charset="0"/>
              </a:rPr>
              <a:t>Radius of the waveguide: 9.13 mm        </a:t>
            </a:r>
            <a:r>
              <a:rPr lang="en-US" altLang="zh-CN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itchFamily="18" charset="0"/>
              </a:rPr>
              <a:t>Period </a:t>
            </a:r>
            <a:r>
              <a:rPr lang="en-US" altLang="zh-CN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itchFamily="18" charset="0"/>
              </a:rPr>
              <a:t>of the corrugation: 3.83 mm</a:t>
            </a:r>
          </a:p>
          <a:p>
            <a:pPr marL="0">
              <a:buNone/>
              <a:defRPr/>
            </a:pPr>
            <a:r>
              <a:rPr lang="en-US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itchFamily="18" charset="0"/>
              </a:rPr>
              <a:t>Corrugation depth: 2.37 mm                  Corrugation slot:  0.56 mm</a:t>
            </a:r>
          </a:p>
          <a:p>
            <a:pPr marL="0">
              <a:buNone/>
              <a:defRPr/>
            </a:pPr>
            <a:r>
              <a:rPr lang="en-US" altLang="zh-CN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itchFamily="18" charset="0"/>
              </a:rPr>
              <a:t>Coupler radius: 35.55 mm                     </a:t>
            </a:r>
            <a:endParaRPr lang="en-US" sz="18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35" y="4081419"/>
            <a:ext cx="3110342" cy="208388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967572" y="4337445"/>
            <a:ext cx="2301391" cy="178637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4" y="2148435"/>
            <a:ext cx="9023780" cy="1722168"/>
          </a:xfrm>
          <a:prstGeom prst="rect">
            <a:avLst/>
          </a:prstGeom>
        </p:spPr>
      </p:pic>
      <p:sp>
        <p:nvSpPr>
          <p:cNvPr id="22" name="Content Placeholder 2"/>
          <p:cNvSpPr txBox="1">
            <a:spLocks/>
          </p:cNvSpPr>
          <p:nvPr/>
        </p:nvSpPr>
        <p:spPr>
          <a:xfrm>
            <a:off x="6757635" y="1810137"/>
            <a:ext cx="1153420" cy="3382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buNone/>
              <a:defRPr/>
            </a:pPr>
            <a:r>
              <a:rPr 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100 period</a:t>
            </a:r>
          </a:p>
        </p:txBody>
      </p:sp>
    </p:spTree>
    <p:extLst>
      <p:ext uri="{BB962C8B-B14F-4D97-AF65-F5344CB8AC3E}">
        <p14:creationId xmlns:p14="http://schemas.microsoft.com/office/powerpoint/2010/main" val="2112902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1331640" y="58614"/>
            <a:ext cx="6192688" cy="850106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36 GHz corrugated cavity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0" descr="STFC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5" y="6260409"/>
            <a:ext cx="1871439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5364088" y="908720"/>
            <a:ext cx="3600400" cy="3888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buNone/>
              <a:defRPr/>
            </a:pPr>
            <a:r>
              <a:rPr lang="en-US" sz="1600" dirty="0" smtClean="0">
                <a:latin typeface="Times New Roman" panose="02020603050405020304" pitchFamily="18" charset="0"/>
                <a:cs typeface="Times New Roman" pitchFamily="18" charset="0"/>
              </a:rPr>
              <a:t>Final parameters:</a:t>
            </a:r>
          </a:p>
          <a:p>
            <a:pPr marL="0">
              <a:buNone/>
              <a:defRPr/>
            </a:pPr>
            <a:r>
              <a:rPr lang="en-US" sz="1600" dirty="0" smtClean="0">
                <a:latin typeface="Times New Roman" panose="02020603050405020304" pitchFamily="18" charset="0"/>
                <a:cs typeface="Times New Roman" pitchFamily="18" charset="0"/>
              </a:rPr>
              <a:t>Radius of the waveguide: 8.88 mm</a:t>
            </a:r>
          </a:p>
          <a:p>
            <a:pPr marL="0">
              <a:buNone/>
              <a:defRPr/>
            </a:pPr>
            <a:r>
              <a:rPr lang="en-US" altLang="zh-CN" sz="1600" dirty="0" smtClean="0">
                <a:latin typeface="Times New Roman" panose="02020603050405020304" pitchFamily="18" charset="0"/>
                <a:cs typeface="Times New Roman" pitchFamily="18" charset="0"/>
              </a:rPr>
              <a:t>Period </a:t>
            </a:r>
            <a:r>
              <a:rPr lang="en-US" altLang="zh-CN" sz="1600" dirty="0">
                <a:latin typeface="Times New Roman" panose="02020603050405020304" pitchFamily="18" charset="0"/>
                <a:cs typeface="Times New Roman" pitchFamily="18" charset="0"/>
              </a:rPr>
              <a:t>of the corrugation: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itchFamily="18" charset="0"/>
              </a:rPr>
              <a:t>3.73 </a:t>
            </a:r>
            <a:r>
              <a:rPr lang="en-US" altLang="zh-CN" sz="1600" dirty="0">
                <a:latin typeface="Times New Roman" panose="02020603050405020304" pitchFamily="18" charset="0"/>
                <a:cs typeface="Times New Roman" pitchFamily="18" charset="0"/>
              </a:rPr>
              <a:t>mm</a:t>
            </a:r>
          </a:p>
          <a:p>
            <a:pPr marL="0">
              <a:buNone/>
              <a:defRPr/>
            </a:pPr>
            <a:r>
              <a:rPr lang="en-US" sz="1600" dirty="0" smtClean="0">
                <a:latin typeface="Times New Roman" panose="02020603050405020304" pitchFamily="18" charset="0"/>
                <a:cs typeface="Times New Roman" pitchFamily="18" charset="0"/>
              </a:rPr>
              <a:t>Corrugation depth: 2.31 mm                  Corrugation slot:  0.55 mm</a:t>
            </a:r>
          </a:p>
          <a:p>
            <a:pPr marL="0">
              <a:buNone/>
              <a:defRPr/>
            </a:pPr>
            <a:r>
              <a:rPr lang="en-US" altLang="zh-CN" sz="1600" dirty="0" smtClean="0">
                <a:latin typeface="Times New Roman" panose="02020603050405020304" pitchFamily="18" charset="0"/>
                <a:cs typeface="Times New Roman" pitchFamily="18" charset="0"/>
              </a:rPr>
              <a:t>Coupler radius: 34.56 mm       </a:t>
            </a:r>
          </a:p>
          <a:p>
            <a:pPr marL="0">
              <a:buNone/>
              <a:defRPr/>
            </a:pPr>
            <a:r>
              <a:rPr lang="en-US" altLang="zh-CN" sz="1600" dirty="0" smtClean="0">
                <a:latin typeface="Times New Roman" panose="02020603050405020304" pitchFamily="18" charset="0"/>
                <a:cs typeface="Times New Roman" pitchFamily="18" charset="0"/>
              </a:rPr>
              <a:t>Period number:</a:t>
            </a:r>
            <a:r>
              <a:rPr lang="zh-CN" altLang="en-US" sz="1600" dirty="0" smtClean="0"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itchFamily="18" charset="0"/>
              </a:rPr>
              <a:t>270                                      Uniform field length: 1 meter</a:t>
            </a:r>
          </a:p>
          <a:p>
            <a:pPr marL="0">
              <a:buNone/>
              <a:defRPr/>
            </a:pPr>
            <a:r>
              <a:rPr lang="en-US" altLang="zh-CN" sz="1600" dirty="0" smtClean="0">
                <a:latin typeface="Times New Roman" panose="02020603050405020304" pitchFamily="18" charset="0"/>
                <a:cs typeface="Times New Roman" pitchFamily="18" charset="0"/>
              </a:rPr>
              <a:t>Resonance frequency: 35.99 GHz</a:t>
            </a:r>
          </a:p>
          <a:p>
            <a:pPr marL="0">
              <a:buNone/>
              <a:defRPr/>
            </a:pPr>
            <a:r>
              <a:rPr lang="en-US" altLang="zh-CN" sz="1600" dirty="0" smtClean="0">
                <a:latin typeface="Times New Roman" panose="02020603050405020304" pitchFamily="18" charset="0"/>
                <a:cs typeface="Times New Roman" pitchFamily="18" charset="0"/>
              </a:rPr>
              <a:t>Q factor:   </a:t>
            </a:r>
            <a:r>
              <a:rPr lang="en-US" altLang="zh-CN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64398.7</a:t>
            </a:r>
          </a:p>
          <a:p>
            <a:pPr marL="0">
              <a:buNone/>
              <a:defRPr/>
            </a:pPr>
            <a:r>
              <a:rPr lang="en-US" altLang="zh-CN" sz="1600" dirty="0" smtClean="0">
                <a:latin typeface="Times New Roman" panose="02020603050405020304" pitchFamily="18" charset="0"/>
                <a:cs typeface="Times New Roman" pitchFamily="18" charset="0"/>
              </a:rPr>
              <a:t>Shunt impedance: 2.36E5</a:t>
            </a:r>
          </a:p>
          <a:p>
            <a:pPr marL="0">
              <a:buNone/>
              <a:defRPr/>
            </a:pPr>
            <a:r>
              <a:rPr lang="en-US" altLang="zh-CN" sz="1600" dirty="0" smtClean="0">
                <a:latin typeface="Times New Roman" panose="02020603050405020304" pitchFamily="18" charset="0"/>
                <a:cs typeface="Times New Roman" pitchFamily="18" charset="0"/>
              </a:rPr>
              <a:t>Peak field at the center:  0.926E8 V/m </a:t>
            </a:r>
          </a:p>
          <a:p>
            <a:pPr marL="0">
              <a:buNone/>
              <a:defRPr/>
            </a:pPr>
            <a:r>
              <a:rPr lang="en-US" altLang="zh-CN" sz="1600" dirty="0"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itchFamily="18" charset="0"/>
              </a:rPr>
              <a:t>   @ input power of 55.9 MW        </a:t>
            </a:r>
            <a:endParaRPr lang="en-US" sz="1600" dirty="0" smtClean="0"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7504" y="4061971"/>
            <a:ext cx="46085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itchFamily="18" charset="0"/>
              </a:rPr>
              <a:t>The Q factors and </a:t>
            </a:r>
            <a:r>
              <a:rPr lang="en-US" altLang="zh-CN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itchFamily="18" charset="0"/>
              </a:rPr>
              <a:t>eigenfrequencies</a:t>
            </a:r>
            <a:r>
              <a:rPr lang="en-US" altLang="zh-CN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itchFamily="18" charset="0"/>
              </a:rPr>
              <a:t> changes with the period number (cavity length).</a:t>
            </a:r>
          </a:p>
          <a:p>
            <a:pPr>
              <a:defRPr/>
            </a:pPr>
            <a:r>
              <a:rPr lang="en-US" altLang="zh-CN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itchFamily="18" charset="0"/>
              </a:rPr>
              <a:t>However large period number leads to a long computing time and large memory requirements.</a:t>
            </a:r>
          </a:p>
          <a:p>
            <a:pPr>
              <a:defRPr/>
            </a:pPr>
            <a:endParaRPr lang="en-US" altLang="zh-CN" dirty="0">
              <a:solidFill>
                <a:srgbClr val="0070C0"/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altLang="zh-CN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itchFamily="18" charset="0"/>
              </a:rPr>
              <a:t>Parameter scans were used to determine the final dimensions.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8" y="1047072"/>
            <a:ext cx="4631808" cy="295799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080" y="4653137"/>
            <a:ext cx="2725336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539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1331640" y="58614"/>
            <a:ext cx="6192688" cy="634082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Further improvement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0" descr="STFC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5" y="6260409"/>
            <a:ext cx="1871439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87625" y="1052736"/>
            <a:ext cx="85168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itchFamily="18" charset="0"/>
              </a:rPr>
              <a:t>To achieve higher Q factor. Parameter scanning of the coupler dimensions. It requires a lot of computing time as the structure is relatively large.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25" y="1700808"/>
            <a:ext cx="8978862" cy="299773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754" y="3660318"/>
            <a:ext cx="7067550" cy="207645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367644" y="5517232"/>
            <a:ext cx="64447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The Q factor was improved from 64400 to 89650. </a:t>
            </a:r>
          </a:p>
          <a:p>
            <a:pPr>
              <a:defRPr/>
            </a:pP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Nearly 40% improvement.</a:t>
            </a:r>
            <a:endParaRPr lang="en-US" altLang="zh-CN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021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1331640" y="346646"/>
            <a:ext cx="6192688" cy="634082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Future Work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0" descr="STFC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5" y="6260409"/>
            <a:ext cx="1871439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251520" y="563088"/>
            <a:ext cx="8352928" cy="4954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buNone/>
              <a:defRPr/>
            </a:pP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l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manufacture a short section of the 35.99GHz RF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undulator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copper</a:t>
            </a: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l"/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 its reflection, transmission and losses using a Vector Network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Analyser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标题 1"/>
          <p:cNvSpPr txBox="1">
            <a:spLocks/>
          </p:cNvSpPr>
          <p:nvPr/>
        </p:nvSpPr>
        <p:spPr>
          <a:xfrm>
            <a:off x="828353" y="3212976"/>
            <a:ext cx="7488063" cy="2880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Acknowledgements</a:t>
            </a:r>
          </a:p>
          <a:p>
            <a:endParaRPr lang="en-US" altLang="zh-CN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lnSpc>
                <a:spcPct val="107000"/>
              </a:lnSpc>
              <a:defRPr/>
            </a:pPr>
            <a:r>
              <a:rPr lang="en-US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support of the STFC Cockcroft Core </a:t>
            </a:r>
            <a:r>
              <a:rPr lang="en-US" sz="29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Grant is </a:t>
            </a:r>
            <a:r>
              <a:rPr lang="en-US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gratefully acknowledged</a:t>
            </a:r>
            <a:endParaRPr lang="en-US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507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1026715" y="70367"/>
            <a:ext cx="7067128" cy="850106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Microwave undulator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0" descr="STFC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5" y="6260409"/>
            <a:ext cx="1871439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338970" y="4941168"/>
                <a:ext cx="3571299" cy="6682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zh-CN" altLang="zh-CN" i="1">
                            <a:effectLst/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𝑠𝑖𝑛</m:t>
                    </m:r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⁡(2</m:t>
                    </m:r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𝜋</m:t>
                    </m:r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sSub>
                      <m:sSubPr>
                        <m:ctrlPr>
                          <a:rPr lang="zh-CN" altLang="zh-CN" i="1">
                            <a:effectLst/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altLang="zh-CN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zh-CN" altLang="zh-CN" i="1">
                            <a:effectLst/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𝑠𝑖</m:t>
                    </m:r>
                    <m:func>
                      <m:funcPr>
                        <m:ctrlPr>
                          <a:rPr lang="en-US" altLang="zh-CN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fName>
                      <m:e>
                        <m:d>
                          <m:dPr>
                            <m:ctrlPr>
                              <a:rPr lang="en-US" altLang="zh-CN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zh-CN" altLang="zh-CN" i="1">
                                    <a:effectLst/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𝑢</m:t>
                                </m:r>
                              </m:sub>
                            </m:sSub>
                            <m:r>
                              <a:rPr lang="en-US" altLang="zh-CN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𝑧</m:t>
                            </m:r>
                          </m:e>
                        </m:d>
                      </m:e>
                    </m:func>
                  </m:oMath>
                </a14:m>
                <a:endParaRPr lang="en-US" altLang="zh-CN" dirty="0" smtClean="0"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zh-CN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zh-CN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zh-CN" altLang="en-US" dirty="0" smtClean="0"/>
                  <a:t>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8970" y="4941168"/>
                <a:ext cx="3571299" cy="668260"/>
              </a:xfrm>
              <a:prstGeom prst="rect">
                <a:avLst/>
              </a:prstGeom>
              <a:blipFill rotWithShape="0">
                <a:blip r:embed="rId4"/>
                <a:stretch>
                  <a:fillRect t="-45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367416" y="4797152"/>
                <a:ext cx="3340488" cy="9684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zh-CN" dirty="0" smtClean="0"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effectLst/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zh-CN" altLang="zh-CN" i="1">
                            <a:effectLst/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func>
                      <m:funcPr>
                        <m:ctrlPr>
                          <a:rPr lang="zh-CN" altLang="zh-CN" i="1">
                            <a:effectLst/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(2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zh-CN" altLang="zh-CN" i="1">
                                <a:effectLst/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𝑔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)∙</m:t>
                        </m:r>
                      </m:e>
                    </m:func>
                    <m:func>
                      <m:funcPr>
                        <m:ctrlPr>
                          <a:rPr lang="zh-CN" altLang="zh-CN" i="1">
                            <a:effectLst/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𝜔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</m:func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en-US" altLang="zh-CN" dirty="0" smtClean="0"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altLang="zh-CN" dirty="0" smtClean="0">
                    <a:latin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effectLst/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zh-CN" altLang="zh-CN" i="1">
                            <a:effectLst/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func>
                      <m:funcPr>
                        <m:ctrlPr>
                          <a:rPr lang="zh-CN" altLang="zh-CN" i="1">
                            <a:effectLst/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cos</m:t>
                        </m:r>
                      </m:fName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(2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zh-CN" altLang="zh-CN" i="1">
                                <a:effectLst/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𝑔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)∙</m:t>
                        </m:r>
                      </m:e>
                    </m:func>
                    <m:func>
                      <m:funcPr>
                        <m:ctrlPr>
                          <a:rPr lang="zh-CN" altLang="zh-CN" i="1">
                            <a:effectLst/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cos</m:t>
                        </m:r>
                      </m:fName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𝜔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</m:func>
                  </m:oMath>
                </a14:m>
                <a:endParaRPr lang="en-US" altLang="zh-CN" i="1" dirty="0" smtClean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zh-CN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zh-CN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zh-CN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 smtClean="0"/>
                  <a:t>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416" y="4797152"/>
                <a:ext cx="3340488" cy="968470"/>
              </a:xfrm>
              <a:prstGeom prst="rect">
                <a:avLst/>
              </a:prstGeom>
              <a:blipFill rotWithShape="0">
                <a:blip r:embed="rId5"/>
                <a:stretch>
                  <a:fillRect b="-44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3297" y="1011798"/>
            <a:ext cx="7617405" cy="3641491"/>
          </a:xfrm>
          <a:prstGeom prst="rect">
            <a:avLst/>
          </a:prstGeom>
        </p:spPr>
      </p:pic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1907704" y="6561613"/>
            <a:ext cx="5462853" cy="245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GB" altLang="zh-CN" sz="1400" dirty="0" smtClean="0">
                <a:latin typeface="Times New Roman" pitchFamily="18" charset="0"/>
                <a:cs typeface="Times New Roman" pitchFamily="18" charset="0"/>
              </a:rPr>
              <a:t>Figure source: </a:t>
            </a:r>
            <a:r>
              <a:rPr lang="en-US" altLang="zh-CN" sz="1400" dirty="0">
                <a:latin typeface="Times New Roman" pitchFamily="18" charset="0"/>
                <a:cs typeface="Times New Roman" pitchFamily="18" charset="0"/>
              </a:rPr>
              <a:t>T. </a:t>
            </a:r>
            <a:r>
              <a:rPr lang="en-US" altLang="zh-CN" sz="1400" dirty="0" err="1">
                <a:latin typeface="Times New Roman" pitchFamily="18" charset="0"/>
                <a:cs typeface="Times New Roman" pitchFamily="18" charset="0"/>
              </a:rPr>
              <a:t>Shintake</a:t>
            </a:r>
            <a:r>
              <a:rPr lang="en-US" altLang="zh-CN" sz="1400" dirty="0">
                <a:latin typeface="Times New Roman" pitchFamily="18" charset="0"/>
                <a:cs typeface="Times New Roman" pitchFamily="18" charset="0"/>
              </a:rPr>
              <a:t>, Development of Microwave Undulator, 1983</a:t>
            </a:r>
            <a:endParaRPr kumimoji="0" lang="en-GB" altLang="zh-CN" sz="1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6433" y="5867980"/>
            <a:ext cx="84276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zh-CN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microwave undulator, the electron bunch see both the electric field and magnetic field.</a:t>
            </a:r>
          </a:p>
        </p:txBody>
      </p:sp>
      <p:sp>
        <p:nvSpPr>
          <p:cNvPr id="5" name="Rectangle 4"/>
          <p:cNvSpPr/>
          <p:nvPr/>
        </p:nvSpPr>
        <p:spPr>
          <a:xfrm>
            <a:off x="1187624" y="1916832"/>
            <a:ext cx="201622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1043608" y="58614"/>
            <a:ext cx="6480720" cy="850106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Principle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0" descr="STFC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5" y="6260409"/>
            <a:ext cx="1871439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23528" y="1199659"/>
                <a:ext cx="7534334" cy="9609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i="1"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i="1">
                              <a:effectLst/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  <m:sSub>
                            <m:sSubPr>
                              <m:ctrlPr>
                                <a:rPr lang="zh-CN" altLang="zh-CN" i="1">
                                  <a:effectLst/>
                                  <a:latin typeface="Cambria Math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[</m:t>
                      </m:r>
                      <m:d>
                        <m:dPr>
                          <m:ctrlPr>
                            <a:rPr lang="zh-CN" altLang="zh-CN" i="1">
                              <a:effectLst/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zh-CN" altLang="zh-CN" i="1">
                                  <a:effectLst/>
                                  <a:latin typeface="Cambria Math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𝜍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zh-CN" altLang="zh-CN" i="1">
                                      <a:effectLst/>
                                      <a:latin typeface="Cambria Math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</m:den>
                          </m:f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+1</m:t>
                          </m:r>
                        </m:e>
                      </m:d>
                      <m:func>
                        <m:funcPr>
                          <m:ctrlPr>
                            <a:rPr lang="zh-CN" altLang="zh-CN" i="1">
                              <a:effectLst/>
                              <a:latin typeface="Cambria Math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𝑐𝑜𝑠</m:t>
                          </m:r>
                        </m:fName>
                        <m:e>
                          <m:d>
                            <m:dPr>
                              <m:ctrlPr>
                                <a:rPr lang="zh-CN" altLang="zh-CN" i="1">
                                  <a:effectLst/>
                                  <a:latin typeface="Cambria Math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𝜋</m:t>
                              </m:r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  <m:d>
                                <m:dPr>
                                  <m:ctrlPr>
                                    <a:rPr lang="zh-CN" altLang="zh-CN" i="1">
                                      <a:effectLst/>
                                      <a:latin typeface="Cambria Math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zh-CN" altLang="zh-CN" i="1">
                                          <a:effectLst/>
                                          <a:latin typeface="Cambria Math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zh-CN" altLang="zh-CN" i="1">
                                              <a:effectLst/>
                                              <a:latin typeface="Cambria Math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i="1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𝜆</m:t>
                                          </m:r>
                                        </m:e>
                                        <m:sub>
                                          <m:r>
                                            <a:rPr lang="en-US" altLang="zh-CN" i="1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zh-CN" altLang="zh-CN" i="1">
                                          <a:effectLst/>
                                          <a:latin typeface="Cambria Math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zh-CN" altLang="zh-CN" i="1">
                                              <a:effectLst/>
                                              <a:latin typeface="Cambria Math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i="1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𝜆</m:t>
                                          </m:r>
                                        </m:e>
                                        <m:sub>
                                          <m:r>
                                            <a:rPr lang="en-US" altLang="zh-CN" i="1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𝑔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d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zh-CN" altLang="zh-CN" i="1">
                                  <a:effectLst/>
                                  <a:latin typeface="Cambria Math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zh-CN" altLang="zh-CN" i="1">
                                      <a:effectLst/>
                                      <a:latin typeface="Cambria Math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𝜍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altLang="zh-CN" i="1">
                                          <a:effectLst/>
                                          <a:latin typeface="Cambria Math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𝑤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−1</m:t>
                              </m:r>
                            </m:e>
                          </m:d>
                          <m:func>
                            <m:funcPr>
                              <m:ctrlPr>
                                <a:rPr lang="zh-CN" altLang="zh-CN" i="1">
                                  <a:effectLst/>
                                  <a:latin typeface="Cambria Math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𝑐𝑜𝑠</m:t>
                              </m:r>
                            </m:fName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(2</m:t>
                              </m:r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𝜋</m:t>
                              </m:r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lang="zh-CN" altLang="zh-CN" i="1">
                                      <a:effectLst/>
                                      <a:latin typeface="Cambria Math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altLang="zh-CN" i="1">
                                          <a:effectLst/>
                                          <a:latin typeface="Cambria Math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zh-CN" altLang="zh-CN" i="1">
                                      <a:effectLst/>
                                      <a:latin typeface="Cambria Math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altLang="zh-CN" i="1">
                                          <a:effectLst/>
                                          <a:latin typeface="Cambria Math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func>
                        </m:e>
                      </m:func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)]</m:t>
                      </m:r>
                    </m:oMath>
                  </m:oMathPara>
                </a14:m>
                <a:endParaRPr lang="zh-CN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199659"/>
                <a:ext cx="7534334" cy="96096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20833" y="2601369"/>
                <a:ext cx="2134943" cy="13533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zh-CN" altLang="en-US" i="1">
                              <a:latin typeface="Cambria Math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zh-CN" alt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𝑢𝑏</m:t>
                                </m:r>
                              </m:sub>
                            </m:sSub>
                            <m:r>
                              <a:rPr lang="zh-CN" altLang="en-US" i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zh-CN" alt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zh-CN" alt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zh-CN" altLang="en-US" i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zh-CN" altLang="en-US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den>
                            </m:f>
                            <m:d>
                              <m:dPr>
                                <m:ctrlPr>
                                  <a:rPr lang="zh-CN" altLang="en-US" i="1">
                                    <a:latin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zh-CN" altLang="en-US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𝜍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zh-CN" altLang="en-US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  <m:t>𝑍</m:t>
                                        </m:r>
                                      </m:e>
                                      <m:sub>
                                        <m: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  <m:t>𝑤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zh-CN" altLang="en-US" i="0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e>
                            </m:d>
                          </m:e>
                        </m:mr>
                        <m:mr>
                          <m:e>
                            <m:f>
                              <m:fPr>
                                <m:ctrlPr>
                                  <a:rPr lang="zh-CN" alt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zh-CN" altLang="en-US" i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zh-CN" alt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𝑢𝑏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zh-CN" altLang="en-US" i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zh-CN" alt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zh-CN" altLang="en-US" i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zh-CN" alt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zh-CN" altLang="en-US" i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zh-CN" altLang="en-US" i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zh-CN" alt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zh-CN" altLang="en-US" i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zh-CN" alt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sub>
                                </m:sSub>
                              </m:den>
                            </m:f>
                          </m:e>
                        </m:mr>
                      </m:m>
                    </m:oMath>
                  </m:oMathPara>
                </a14:m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833" y="2601369"/>
                <a:ext cx="2134943" cy="135331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5926312" y="2601369"/>
                <a:ext cx="2134943" cy="13533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zh-CN" altLang="en-US" i="1">
                              <a:latin typeface="Cambria Math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zh-CN" alt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𝑢𝑓</m:t>
                                </m:r>
                              </m:sub>
                            </m:sSub>
                            <m:r>
                              <a:rPr lang="zh-CN" altLang="en-US" i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zh-CN" alt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zh-CN" alt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zh-CN" altLang="en-US" i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zh-CN" altLang="en-US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den>
                            </m:f>
                            <m:d>
                              <m:dPr>
                                <m:ctrlPr>
                                  <a:rPr lang="zh-CN" altLang="en-US" i="1">
                                    <a:latin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zh-CN" altLang="en-US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𝜍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zh-CN" altLang="en-US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  <m:t>𝑍</m:t>
                                        </m:r>
                                      </m:e>
                                      <m:sub>
                                        <m: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  <m:t>𝑤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zh-CN" altLang="en-US" i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</m:e>
                        </m:mr>
                        <m:mr>
                          <m:e>
                            <m:f>
                              <m:fPr>
                                <m:ctrlPr>
                                  <a:rPr lang="zh-CN" alt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zh-CN" altLang="en-US" i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zh-CN" alt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𝑢𝑓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zh-CN" altLang="en-US" i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zh-CN" alt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zh-CN" altLang="en-US" i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zh-CN" alt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zh-CN" altLang="en-US" i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zh-CN" altLang="en-US" i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zh-CN" altLang="en-US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zh-CN" altLang="en-US" i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zh-CN" alt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sub>
                                </m:sSub>
                              </m:den>
                            </m:f>
                          </m:e>
                        </m:mr>
                      </m:m>
                    </m:oMath>
                  </m:oMathPara>
                </a14:m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6312" y="2601369"/>
                <a:ext cx="2134943" cy="135331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79512" y="4288881"/>
                <a:ext cx="8568952" cy="19639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Usually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effectLst/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𝜆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dirty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effectLst/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𝜆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US" altLang="zh-CN" sz="2000" dirty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 are close </a:t>
                </a:r>
                <a:r>
                  <a:rPr lang="en-US" altLang="zh-CN" sz="2000" dirty="0" smtClean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values, t</a:t>
                </a:r>
                <a:r>
                  <a:rPr lang="en-US" altLang="zh-CN" sz="2000" dirty="0" smtClean="0">
                    <a:latin typeface="Times New Roman" panose="02020603050405020304" pitchFamily="18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herefore the backward wave is the dominant component.</a:t>
                </a:r>
              </a:p>
              <a:p>
                <a:r>
                  <a:rPr lang="en-US" altLang="zh-CN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impact of the forward wave can be minimized to operate the microwave undulator far away from the cutoff frequency.</a:t>
                </a:r>
                <a:endParaRPr lang="zh-CN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case, the impedance in free space will be close to the impedance of the waveguide mode to make the second term a negligible value. </a:t>
                </a:r>
                <a:endParaRPr lang="zh-CN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288881"/>
                <a:ext cx="8568952" cy="1963936"/>
              </a:xfrm>
              <a:prstGeom prst="rect">
                <a:avLst/>
              </a:prstGeom>
              <a:blipFill rotWithShape="0">
                <a:blip r:embed="rId7"/>
                <a:stretch>
                  <a:fillRect l="-711" t="-1863" b="-46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5719704" y="2007233"/>
                <a:ext cx="2548161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𝑒𝑐</m:t>
                      </m:r>
                      <m:sSub>
                        <m:sSubPr>
                          <m:ctrlPr>
                            <a:rPr lang="zh-CN" altLang="zh-CN" i="1">
                              <a:effectLst/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𝑐𝑜𝑠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(2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𝜋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𝑧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/</m:t>
                      </m:r>
                      <m:sSub>
                        <m:sSubPr>
                          <m:ctrlPr>
                            <a:rPr lang="zh-CN" altLang="zh-CN" i="1">
                              <a:effectLst/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9704" y="2007233"/>
                <a:ext cx="2548161" cy="369332"/>
              </a:xfrm>
              <a:prstGeom prst="rect">
                <a:avLst/>
              </a:prstGeom>
              <a:blipFill rotWithShape="0">
                <a:blip r:embed="rId8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0" y="956095"/>
            <a:ext cx="43011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Rewrite the force in microwave undulator as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005469"/>
            <a:ext cx="5391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compare its form for the case of a magnet undulator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23528" y="2601369"/>
            <a:ext cx="2376264" cy="14757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Rounded Rectangular Callout 16"/>
          <p:cNvSpPr/>
          <p:nvPr/>
        </p:nvSpPr>
        <p:spPr>
          <a:xfrm>
            <a:off x="2942456" y="3356992"/>
            <a:ext cx="2133600" cy="689352"/>
          </a:xfrm>
          <a:prstGeom prst="wedgeRoundRectCallout">
            <a:avLst>
              <a:gd name="adj1" fmla="val -58808"/>
              <a:gd name="adj2" fmla="val 12114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Can achieve short wavelength.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440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457200" y="58614"/>
            <a:ext cx="7067128" cy="850106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Advantages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0" descr="STFC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5" y="6260409"/>
            <a:ext cx="1871439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131247" y="1211160"/>
            <a:ext cx="8833241" cy="4954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7000"/>
              </a:lnSpc>
              <a:buNone/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Desire features</a:t>
            </a: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l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Fast dynamic control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polarization</a:t>
            </a:r>
          </a:p>
          <a:p>
            <a:pPr marL="900113" lvl="1" indent="-449263" algn="just">
              <a:lnSpc>
                <a:spcPct val="107000"/>
              </a:lnSpc>
              <a:buFont typeface="Wingdings" panose="05000000000000000000" pitchFamily="2" charset="2"/>
              <a:buChar char="l"/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Easy to control the field strength by adjusting the input power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l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Short wavelength</a:t>
            </a: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l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Large aperture (cm vs mm)</a:t>
            </a:r>
          </a:p>
          <a:p>
            <a:pPr marL="800100" lvl="1" indent="-342900" algn="just">
              <a:lnSpc>
                <a:spcPct val="107000"/>
              </a:lnSpc>
              <a:buFont typeface="Wingdings" panose="05000000000000000000" pitchFamily="2" charset="2"/>
              <a:buChar char="l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Less possibility of damage by radiation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compared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use of permanent magnets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128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457200" y="58614"/>
            <a:ext cx="7067128" cy="850106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Disadvantage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0" descr="STFC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5" y="6260409"/>
            <a:ext cx="1871439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/>
              <p:cNvSpPr txBox="1">
                <a:spLocks/>
              </p:cNvSpPr>
              <p:nvPr/>
            </p:nvSpPr>
            <p:spPr>
              <a:xfrm>
                <a:off x="251520" y="1052737"/>
                <a:ext cx="8640960" cy="179192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>
                  <a:buNone/>
                  <a:defRPr/>
                </a:pPr>
                <a:r>
                  <a:rPr lang="en-US" sz="2400" b="1" dirty="0" smtClean="0">
                    <a:latin typeface="Times New Roman" pitchFamily="18" charset="0"/>
                    <a:cs typeface="Times New Roman" pitchFamily="18" charset="0"/>
                  </a:rPr>
                  <a:t>Quick calculation of the required power.</a:t>
                </a:r>
              </a:p>
              <a:p>
                <a:pPr marL="0">
                  <a:buNone/>
                  <a:defRPr/>
                </a:pPr>
                <a:endParaRPr lang="en-US" sz="2400" b="1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>
                  <a:buNone/>
                  <a:defRPr/>
                </a:pPr>
                <a:endParaRPr lang="en-US" sz="2400" b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>
                  <a:buNone/>
                  <a:defRPr/>
                </a:pPr>
                <a:endParaRPr lang="en-US" sz="2400" b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0">
                  <a:buNone/>
                  <a:defRPr/>
                </a:pPr>
                <a:r>
                  <a:rPr lang="en-US" altLang="zh-CN" sz="2400" dirty="0" smtClean="0"/>
                  <a:t>Assume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2400" i="1">
                            <a:latin typeface="Cambria Math" panose="02040503050406030204" pitchFamily="18" charset="0"/>
                          </a:rPr>
                          <m:t>𝜍</m:t>
                        </m:r>
                        <m:r>
                          <a:rPr lang="zh-CN" altLang="en-US" sz="2400" i="1">
                            <a:latin typeface="Cambria Math" panose="02040503050406030204" pitchFamily="18" charset="0"/>
                          </a:rPr>
                          <m:t>≈</m:t>
                        </m:r>
                        <m:sSub>
                          <m:sSubPr>
                            <m:ctrlPr>
                              <a:rPr lang="zh-CN" alt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zh-CN" altLang="en-US" sz="2400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zh-CN" altLang="en-US" sz="2400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zh-CN" altLang="en-US" sz="24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zh-CN" altLang="en-US" sz="2400" i="1">
                            <a:latin typeface="Cambria Math" panose="02040503050406030204" pitchFamily="18" charset="0"/>
                          </a:rPr>
                          <m:t>𝑢𝑏</m:t>
                        </m:r>
                      </m:sub>
                    </m:sSub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=1</m:t>
                    </m:r>
                    <m:r>
                      <m:rPr>
                        <m:sty m:val="p"/>
                      </m:rPr>
                      <a:rPr lang="en-US" altLang="zh-CN" sz="2400" b="0" i="0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zh-CN" altLang="en-US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zh-CN" altLang="en-US" sz="240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zh-CN" altLang="en-US" sz="2400" dirty="0"/>
                  <a:t> </a:t>
                </a:r>
                <a14:m>
                  <m:oMath xmlns:m="http://schemas.openxmlformats.org/officeDocument/2006/math">
                    <m:r>
                      <a:rPr lang="zh-CN" altLang="en-US" sz="2400" i="1"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3.0E8 V/m</a:t>
                </a:r>
                <a:r>
                  <a:rPr lang="en-US" sz="2400" b="1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marL="0">
                  <a:buNone/>
                  <a:defRPr/>
                </a:pPr>
                <a:endParaRPr lang="en-US" altLang="zh-CN" sz="2400" b="1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0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052737"/>
                <a:ext cx="8640960" cy="1791922"/>
              </a:xfrm>
              <a:prstGeom prst="rect">
                <a:avLst/>
              </a:prstGeom>
              <a:blipFill rotWithShape="0">
                <a:blip r:embed="rId4"/>
                <a:stretch>
                  <a:fillRect l="-917" t="-6122" b="-20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57200" y="1418369"/>
                <a:ext cx="7571184" cy="9305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24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zh-CN" altLang="en-US" sz="2400" i="1">
                              <a:latin typeface="Cambria Math" panose="02040503050406030204" pitchFamily="18" charset="0"/>
                            </a:rPr>
                            <m:t>𝑢𝑏</m:t>
                          </m:r>
                        </m:sub>
                      </m:sSub>
                      <m:r>
                        <a:rPr lang="zh-CN" altLang="en-US" sz="24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2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en-US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24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zh-CN" altLang="en-US" sz="240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zh-CN" alt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zh-CN" altLang="en-US" sz="2400" i="1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d>
                        <m:dPr>
                          <m:ctrlPr>
                            <a:rPr lang="zh-CN" altLang="en-US" sz="24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zh-CN" altLang="en-US" sz="2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zh-CN" altLang="en-US" sz="2400" i="1">
                                  <a:latin typeface="Cambria Math" panose="02040503050406030204" pitchFamily="18" charset="0"/>
                                </a:rPr>
                                <m:t>𝜍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zh-CN" altLang="en-US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2400" i="1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zh-CN" altLang="en-US" sz="2400" i="1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</m:den>
                          </m:f>
                          <m:r>
                            <a:rPr lang="zh-CN" altLang="en-US" sz="240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n-US" altLang="zh-CN" sz="2400" i="1">
                          <a:latin typeface="Cambria Math" panose="02040503050406030204" pitchFamily="18" charset="0"/>
                        </a:rPr>
                        <m:t>                                 </m:t>
                      </m:r>
                      <m:f>
                        <m:fPr>
                          <m:ctrlPr>
                            <a:rPr lang="zh-CN" altLang="en-US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zh-CN" altLang="en-US" sz="240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zh-CN" altLang="en-US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24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zh-CN" altLang="en-US" sz="2400" i="1">
                                  <a:latin typeface="Cambria Math" panose="02040503050406030204" pitchFamily="18" charset="0"/>
                                </a:rPr>
                                <m:t>𝑢𝑏</m:t>
                              </m:r>
                            </m:sub>
                          </m:sSub>
                        </m:den>
                      </m:f>
                      <m:r>
                        <a:rPr lang="zh-CN" altLang="en-US" sz="24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zh-CN" altLang="en-US" sz="240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zh-CN" altLang="en-US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24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zh-CN" altLang="en-US" sz="240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zh-CN" altLang="en-US" sz="240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zh-CN" altLang="en-US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zh-CN" altLang="en-US" sz="240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zh-CN" altLang="en-US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24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zh-CN" altLang="en-US" sz="24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418369"/>
                <a:ext cx="7571184" cy="93051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2"/>
          <p:cNvSpPr txBox="1">
            <a:spLocks/>
          </p:cNvSpPr>
          <p:nvPr/>
        </p:nvSpPr>
        <p:spPr>
          <a:xfrm>
            <a:off x="1259632" y="5494695"/>
            <a:ext cx="6208634" cy="598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ctr">
              <a:buNone/>
              <a:defRPr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Need very large microwave power.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501702"/>
              </p:ext>
            </p:extLst>
          </p:nvPr>
        </p:nvGraphicFramePr>
        <p:xfrm>
          <a:off x="411481" y="3766160"/>
          <a:ext cx="8120959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3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1630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46383"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Waveguide</a:t>
                      </a:r>
                      <a:r>
                        <a:rPr lang="en-US" altLang="zh-CN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type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Operating frequency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Required power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6383"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WR62 (15.799 mm * 7.899 mm)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GHz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r>
                        <a:rPr lang="en-US" altLang="zh-CN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GW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6383"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WR28 (7.112 mm * 3.556 mm)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 GHz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1.22 GW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46383"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WR10 (2.54 mm * 1.27 mm)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 GHz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0.152 GW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382219" y="2893787"/>
            <a:ext cx="8582269" cy="8232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buNone/>
              <a:defRPr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In a standard rectangular waveguide with a TE</a:t>
            </a: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mode, the required power flow at different operating frequencies are: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683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Picture 1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1807" y="4658405"/>
            <a:ext cx="2110961" cy="200467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1619672" y="116632"/>
            <a:ext cx="5976664" cy="850106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Hybrid modes – </a:t>
            </a:r>
            <a:r>
              <a:rPr lang="en-US" altLang="zh-CN" dirty="0" err="1" smtClean="0">
                <a:latin typeface="Times New Roman" pitchFamily="18" charset="0"/>
                <a:cs typeface="Times New Roman" pitchFamily="18" charset="0"/>
              </a:rPr>
              <a:t>HE</a:t>
            </a:r>
            <a:r>
              <a:rPr lang="en-US" altLang="zh-CN" sz="32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modes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73257" y="1052736"/>
            <a:ext cx="8797486" cy="1013596"/>
          </a:xfrm>
        </p:spPr>
        <p:txBody>
          <a:bodyPr>
            <a:normAutofit/>
          </a:bodyPr>
          <a:lstStyle/>
          <a:p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corrugated waveguide has interesting feature of being able to generate a quasi-optical mode, which has very low loss. They have been widely used as mode converter horns or as transmission lines for high power </a:t>
            </a:r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gyrotron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driven systems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71" y="2066333"/>
            <a:ext cx="3959865" cy="23004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63360" y="4358002"/>
                <a:ext cx="3083152" cy="6165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          </m:t>
                      </m:r>
                      <m:sSub>
                        <m:sSubPr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altLang="zh-CN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360" y="4358002"/>
                <a:ext cx="3083152" cy="61651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0" name="Picture 10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298" y="5238067"/>
            <a:ext cx="2684084" cy="562792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2298" y="5774873"/>
            <a:ext cx="3960440" cy="579072"/>
          </a:xfrm>
          <a:prstGeom prst="rect">
            <a:avLst/>
          </a:prstGeom>
        </p:spPr>
      </p:pic>
      <p:sp>
        <p:nvSpPr>
          <p:cNvPr id="112" name="Content Placeholder 2"/>
          <p:cNvSpPr txBox="1">
            <a:spLocks/>
          </p:cNvSpPr>
          <p:nvPr/>
        </p:nvSpPr>
        <p:spPr>
          <a:xfrm>
            <a:off x="57346" y="4897774"/>
            <a:ext cx="4320480" cy="3720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dominant mode is the HE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its field is: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107504" y="6376243"/>
            <a:ext cx="37993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balanced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hybrid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condition: 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4" name="Picture 1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16" y="2180780"/>
            <a:ext cx="1891907" cy="1881826"/>
          </a:xfrm>
          <a:prstGeom prst="rect">
            <a:avLst/>
          </a:prstGeom>
        </p:spPr>
      </p:pic>
      <p:pic>
        <p:nvPicPr>
          <p:cNvPr id="115" name="Picture 1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8264" y="2180781"/>
            <a:ext cx="1905476" cy="1881826"/>
          </a:xfrm>
          <a:prstGeom prst="rect">
            <a:avLst/>
          </a:prstGeom>
        </p:spPr>
      </p:pic>
      <p:sp>
        <p:nvSpPr>
          <p:cNvPr id="116" name="Rectangle 115"/>
          <p:cNvSpPr/>
          <p:nvPr/>
        </p:nvSpPr>
        <p:spPr>
          <a:xfrm>
            <a:off x="5251247" y="4008438"/>
            <a:ext cx="8214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zh-CN" altLang="en-US" sz="1600" dirty="0"/>
          </a:p>
        </p:txBody>
      </p:sp>
      <p:sp>
        <p:nvSpPr>
          <p:cNvPr id="117" name="Rectangle 116"/>
          <p:cNvSpPr/>
          <p:nvPr/>
        </p:nvSpPr>
        <p:spPr>
          <a:xfrm>
            <a:off x="7516779" y="4030741"/>
            <a:ext cx="9208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TM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zh-CN" altLang="en-US" sz="1600" dirty="0"/>
          </a:p>
        </p:txBody>
      </p:sp>
      <p:sp>
        <p:nvSpPr>
          <p:cNvPr id="118" name="Rectangle 117"/>
          <p:cNvSpPr/>
          <p:nvPr/>
        </p:nvSpPr>
        <p:spPr>
          <a:xfrm>
            <a:off x="6562554" y="4030741"/>
            <a:ext cx="50687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zh-CN" altLang="en-US" sz="2800" b="1" dirty="0"/>
          </a:p>
        </p:txBody>
      </p:sp>
      <p:pic>
        <p:nvPicPr>
          <p:cNvPr id="119" name="Picture 1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78281" y="4748509"/>
            <a:ext cx="1981951" cy="1977008"/>
          </a:xfrm>
          <a:prstGeom prst="rect">
            <a:avLst/>
          </a:prstGeom>
        </p:spPr>
      </p:pic>
      <p:sp>
        <p:nvSpPr>
          <p:cNvPr id="120" name="Rectangle 119"/>
          <p:cNvSpPr/>
          <p:nvPr/>
        </p:nvSpPr>
        <p:spPr>
          <a:xfrm>
            <a:off x="6446786" y="6196024"/>
            <a:ext cx="8615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846560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1331640" y="58614"/>
            <a:ext cx="6192688" cy="850106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What we proposed?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0" descr="STFC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5" y="6260409"/>
            <a:ext cx="1871439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179512" y="986495"/>
            <a:ext cx="8796420" cy="12903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buNone/>
              <a:defRPr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Possible improvements:</a:t>
            </a:r>
          </a:p>
          <a:p>
            <a:pPr marL="114300" indent="-457200">
              <a:buAutoNum type="arabicParenBoth"/>
              <a:defRPr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Evaluate the possibility to operate at </a:t>
            </a: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</a:rPr>
              <a:t>Ka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-band,  to achieve a smaller wavelength.</a:t>
            </a:r>
          </a:p>
          <a:p>
            <a:pPr marL="114300" indent="-457200">
              <a:buAutoNum type="arabicParenBoth"/>
              <a:tabLst>
                <a:tab pos="450850" algn="l"/>
              </a:tabLst>
              <a:defRPr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Possible to further improve the corrugated waveguide,  and further reduce the field 	at the  wall.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508473"/>
              </p:ext>
            </p:extLst>
          </p:nvPr>
        </p:nvGraphicFramePr>
        <p:xfrm>
          <a:off x="318356" y="2492896"/>
          <a:ext cx="8507288" cy="3520173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32455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173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351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Conventional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undulator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Record breaking </a:t>
                      </a: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undulator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Dream </a:t>
                      </a: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Undulator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62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Period (mm)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13.9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13.9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4.4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71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Aperture (mm)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5.0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5.0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5.0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62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Peak B Field (T)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0.92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62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62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 Parameter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0.82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662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Length (m)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  -</a:t>
                      </a:r>
                      <a:r>
                        <a:rPr lang="en-GB" sz="1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 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 – 4.0 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30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Operating frequency (GHz)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11.424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11.424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842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Required microwave </a:t>
                      </a: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power</a:t>
                      </a:r>
                      <a:r>
                        <a:rPr lang="en-GB" sz="1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(MW)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185 -  464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  <a:r>
                        <a:rPr lang="en-GB" sz="1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-  272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Required pulse length (us) 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5.8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1.4  -  5.7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0.8 - 3.2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5580112" y="6069914"/>
                <a:ext cx="3024336" cy="4754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zh-CN" altLang="en-US" sz="2400" i="1" smtClean="0"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altLang="zh-CN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2/3</m:t>
                        </m:r>
                      </m:sup>
                    </m:sSup>
                  </m:oMath>
                </a14:m>
                <a:r>
                  <a:rPr lang="zh-CN" altLang="en-US" dirty="0" smtClean="0"/>
                  <a:t>        </a:t>
                </a:r>
                <a14:m>
                  <m:oMath xmlns:m="http://schemas.openxmlformats.org/officeDocument/2006/math">
                    <m:r>
                      <a:rPr lang="en-US" altLang="zh-CN" sz="2400" b="0" i="0" smtClean="0">
                        <a:latin typeface="Cambria Math" panose="02040503050406030204" pitchFamily="18" charset="0"/>
                      </a:rPr>
                      <m:t>     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zh-CN" altLang="en-US" sz="2400" i="1" smtClean="0">
                        <a:latin typeface="Cambria Math" panose="02040503050406030204" pitchFamily="18" charset="0"/>
                      </a:rPr>
                      <m:t>∝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endParaRPr lang="zh-CN" altLang="en-US" sz="2400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112" y="6069914"/>
                <a:ext cx="3024336" cy="475451"/>
              </a:xfrm>
              <a:prstGeom prst="rect">
                <a:avLst/>
              </a:prstGeom>
              <a:blipFill rotWithShape="0">
                <a:blip r:embed="rId4"/>
                <a:stretch>
                  <a:fillRect l="-4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990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1115616" y="58614"/>
            <a:ext cx="6408712" cy="634082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Corrugated waveguide design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0" descr="STFC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5" y="6260409"/>
            <a:ext cx="1871439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529612" y="2575538"/>
            <a:ext cx="27561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itchFamily="18" charset="0"/>
              </a:rPr>
              <a:t>HE11 mode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025" name="Picture 2" descr="HE11Fiel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32004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HE12Field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77" y="3057972"/>
            <a:ext cx="3264535" cy="166814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angle 11"/>
          <p:cNvSpPr/>
          <p:nvPr/>
        </p:nvSpPr>
        <p:spPr>
          <a:xfrm>
            <a:off x="369552" y="4778747"/>
            <a:ext cx="27561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itchFamily="18" charset="0"/>
              </a:rPr>
              <a:t>HE12 mode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09204289"/>
                  </p:ext>
                </p:extLst>
              </p:nvPr>
            </p:nvGraphicFramePr>
            <p:xfrm>
              <a:off x="3779912" y="1194655"/>
              <a:ext cx="5040560" cy="436753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568958">
                      <a:extLst>
                        <a:ext uri="{9D8B030D-6E8A-4147-A177-3AD203B41FA5}">
                          <a16:colId xmlns:a16="http://schemas.microsoft.com/office/drawing/2014/main" xmlns="" val="3235325395"/>
                        </a:ext>
                      </a:extLst>
                    </a:gridCol>
                    <a:gridCol w="1181889">
                      <a:extLst>
                        <a:ext uri="{9D8B030D-6E8A-4147-A177-3AD203B41FA5}">
                          <a16:colId xmlns:a16="http://schemas.microsoft.com/office/drawing/2014/main" xmlns="" val="860478016"/>
                        </a:ext>
                      </a:extLst>
                    </a:gridCol>
                    <a:gridCol w="1289713">
                      <a:extLst>
                        <a:ext uri="{9D8B030D-6E8A-4147-A177-3AD203B41FA5}">
                          <a16:colId xmlns:a16="http://schemas.microsoft.com/office/drawing/2014/main" xmlns="" val="2011853071"/>
                        </a:ext>
                      </a:extLst>
                    </a:gridCol>
                  </a:tblGrid>
                  <a:tr h="258721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Operating mode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HE</a:t>
                          </a:r>
                          <a:r>
                            <a:rPr lang="en-US" sz="1800" baseline="-250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HE</a:t>
                          </a:r>
                          <a:r>
                            <a:rPr lang="en-US" sz="1800" baseline="-250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930368525"/>
                      </a:ext>
                    </a:extLst>
                  </a:tr>
                  <a:tr h="529812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Operating frequency (GHz)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36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36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3580007964"/>
                      </a:ext>
                    </a:extLst>
                  </a:tr>
                  <a:tr h="258721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zh-CN" sz="1800" i="1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(mm)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8.33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8.33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628361605"/>
                      </a:ext>
                    </a:extLst>
                  </a:tr>
                  <a:tr h="258721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zh-CN" sz="1800" i="1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(mm)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2.0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2.0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959051000"/>
                      </a:ext>
                    </a:extLst>
                  </a:tr>
                  <a:tr h="258721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zh-CN" sz="1800" i="1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(mm)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zh-CN" sz="1800" i="1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=8.0 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1800">
                                  <a:effectLst/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  <m:sSub>
                                <m:sSubPr>
                                  <m:ctrlPr>
                                    <a:rPr lang="zh-CN" sz="1800" i="1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=18.0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840929611"/>
                      </a:ext>
                    </a:extLst>
                  </a:tr>
                  <a:tr h="258721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</a:t>
                          </a:r>
                          <a14:m>
                            <m:oMath xmlns:m="http://schemas.openxmlformats.org/officeDocument/2006/math">
                              <m:r>
                                <a:rPr lang="en-US" sz="1800">
                                  <a:effectLst/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zh-CN" sz="1800" i="1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>
                                  <a:effectLst/>
                                  <a:latin typeface="Cambria Math" panose="02040503050406030204" pitchFamily="18" charset="0"/>
                                </a:rPr>
                                <m:t>/4</m:t>
                              </m:r>
                            </m:oMath>
                          </a14:m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(mm)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2.1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2.1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31808497"/>
                      </a:ext>
                    </a:extLst>
                  </a:tr>
                  <a:tr h="296694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zh-CN" sz="1800" i="1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(mm)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9.06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9.12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2101852490"/>
                      </a:ext>
                    </a:extLst>
                  </a:tr>
                  <a:tr h="296694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zh-CN" sz="1800" i="1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  <m:r>
                                <a:rPr lang="en-US" sz="1800">
                                  <a:effectLst/>
                                  <a:latin typeface="Cambria Math" panose="02040503050406030204" pitchFamily="18" charset="0"/>
                                </a:rPr>
                                <m:t>/3</m:t>
                              </m:r>
                            </m:oMath>
                          </a14:m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 (mm)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3.00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3.02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781534390"/>
                      </a:ext>
                    </a:extLst>
                  </a:tr>
                  <a:tr h="258721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  (mm)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677066881"/>
                      </a:ext>
                    </a:extLst>
                  </a:tr>
                  <a:tr h="258721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1800">
                                  <a:effectLst/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1800">
                                  <a:effectLst/>
                                  <a:latin typeface="Cambria Math" panose="02040503050406030204" pitchFamily="18" charset="0"/>
                                </a:rPr>
                                <m:t>= </m:t>
                              </m:r>
                              <m:r>
                                <a:rPr lang="en-US" sz="1800">
                                  <a:effectLst/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sz="1800">
                                  <a:effectLst/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800">
                                  <a:effectLst/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oMath>
                          </a14:m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(mm)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2.50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2.52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3919050020"/>
                      </a:ext>
                    </a:extLst>
                  </a:tr>
                  <a:tr h="258721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Q factor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94344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187073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3186829608"/>
                      </a:ext>
                    </a:extLst>
                  </a:tr>
                  <a:tr h="258721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Input power (MW)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3773323813"/>
                      </a:ext>
                    </a:extLst>
                  </a:tr>
                  <a:tr h="258721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Peak Ex on axis (V/m)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3.8E8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3.7E8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2138625065"/>
                      </a:ext>
                    </a:extLst>
                  </a:tr>
                  <a:tr h="258721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zh-CN" sz="1800" i="1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(T)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1.27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1.23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74924551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09204289"/>
                  </p:ext>
                </p:extLst>
              </p:nvPr>
            </p:nvGraphicFramePr>
            <p:xfrm>
              <a:off x="3779912" y="1194655"/>
              <a:ext cx="5040560" cy="4375024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568958">
                      <a:extLst>
                        <a:ext uri="{9D8B030D-6E8A-4147-A177-3AD203B41FA5}">
                          <a16:colId xmlns:a16="http://schemas.microsoft.com/office/drawing/2014/main" val="3235325395"/>
                        </a:ext>
                      </a:extLst>
                    </a:gridCol>
                    <a:gridCol w="1181889">
                      <a:extLst>
                        <a:ext uri="{9D8B030D-6E8A-4147-A177-3AD203B41FA5}">
                          <a16:colId xmlns:a16="http://schemas.microsoft.com/office/drawing/2014/main" val="860478016"/>
                        </a:ext>
                      </a:extLst>
                    </a:gridCol>
                    <a:gridCol w="1289713">
                      <a:extLst>
                        <a:ext uri="{9D8B030D-6E8A-4147-A177-3AD203B41FA5}">
                          <a16:colId xmlns:a16="http://schemas.microsoft.com/office/drawing/2014/main" val="2011853071"/>
                        </a:ext>
                      </a:extLst>
                    </a:gridCol>
                  </a:tblGrid>
                  <a:tr h="288036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Operating mode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HE</a:t>
                          </a:r>
                          <a:r>
                            <a:rPr lang="en-US" sz="1800" baseline="-250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HE</a:t>
                          </a:r>
                          <a:r>
                            <a:rPr lang="en-US" sz="1800" baseline="-250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930368525"/>
                      </a:ext>
                    </a:extLst>
                  </a:tr>
                  <a:tr h="576072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Operating frequency (GHz)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36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36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580007964"/>
                      </a:ext>
                    </a:extLst>
                  </a:tr>
                  <a:tr h="288036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blipFill>
                          <a:blip r:embed="rId6"/>
                          <a:stretch>
                            <a:fillRect l="-238" t="-329787" r="-97625" b="-11702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8.33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8.33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28361605"/>
                      </a:ext>
                    </a:extLst>
                  </a:tr>
                  <a:tr h="288036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blipFill>
                          <a:blip r:embed="rId6"/>
                          <a:stretch>
                            <a:fillRect l="-238" t="-420833" r="-97625" b="-1045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2.0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2.0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959051000"/>
                      </a:ext>
                    </a:extLst>
                  </a:tr>
                  <a:tr h="288036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blipFill>
                          <a:blip r:embed="rId6"/>
                          <a:stretch>
                            <a:fillRect l="-238" t="-531915" r="-97625" b="-9680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blipFill>
                          <a:blip r:embed="rId6"/>
                          <a:stretch>
                            <a:fillRect l="-217526" t="-531915" r="-111856" b="-9680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blipFill>
                          <a:blip r:embed="rId6"/>
                          <a:stretch>
                            <a:fillRect l="-290566" t="-531915" r="-2358" b="-96808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40929611"/>
                      </a:ext>
                    </a:extLst>
                  </a:tr>
                  <a:tr h="288036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blipFill>
                          <a:blip r:embed="rId6"/>
                          <a:stretch>
                            <a:fillRect l="-238" t="-631915" r="-97625" b="-8680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2.1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2.1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31808497"/>
                      </a:ext>
                    </a:extLst>
                  </a:tr>
                  <a:tr h="31527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blipFill>
                          <a:blip r:embed="rId6"/>
                          <a:stretch>
                            <a:fillRect l="-238" t="-661538" r="-97625" b="-68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9.06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9.12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01852490"/>
                      </a:ext>
                    </a:extLst>
                  </a:tr>
                  <a:tr h="31527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blipFill>
                          <a:blip r:embed="rId6"/>
                          <a:stretch>
                            <a:fillRect l="-238" t="-761538" r="-97625" b="-58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3.00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3.02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781534390"/>
                      </a:ext>
                    </a:extLst>
                  </a:tr>
                  <a:tr h="288036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  (mm)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677066881"/>
                      </a:ext>
                    </a:extLst>
                  </a:tr>
                  <a:tr h="288036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blipFill>
                          <a:blip r:embed="rId6"/>
                          <a:stretch>
                            <a:fillRect l="-238" t="-1031250" r="-97625" b="-4354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2.50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2.52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19050020"/>
                      </a:ext>
                    </a:extLst>
                  </a:tr>
                  <a:tr h="288036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Q factor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94344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187073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186829608"/>
                      </a:ext>
                    </a:extLst>
                  </a:tr>
                  <a:tr h="288036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Input power (MW)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773323813"/>
                      </a:ext>
                    </a:extLst>
                  </a:tr>
                  <a:tr h="288036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Peak Ex on axis (V/m)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3.8E8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3.7E8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38625065"/>
                      </a:ext>
                    </a:extLst>
                  </a:tr>
                  <a:tr h="288036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blipFill>
                          <a:blip r:embed="rId6"/>
                          <a:stretch>
                            <a:fillRect l="-238" t="-1457447" r="-97625" b="-425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1.27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1.23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74924551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3" name="Rectangle 12"/>
          <p:cNvSpPr/>
          <p:nvPr/>
        </p:nvSpPr>
        <p:spPr>
          <a:xfrm>
            <a:off x="2195736" y="5871583"/>
            <a:ext cx="54559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Dimensions estimated from theoretical calculation</a:t>
            </a:r>
          </a:p>
        </p:txBody>
      </p:sp>
    </p:spTree>
    <p:extLst>
      <p:ext uri="{BB962C8B-B14F-4D97-AF65-F5344CB8AC3E}">
        <p14:creationId xmlns:p14="http://schemas.microsoft.com/office/powerpoint/2010/main" val="2042934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1331640" y="58614"/>
            <a:ext cx="6192688" cy="634082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Parameter sweeping results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0" descr="STFC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5" y="6260409"/>
            <a:ext cx="1871439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52736"/>
            <a:ext cx="3744416" cy="2642323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052736"/>
            <a:ext cx="3824428" cy="2736304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005064"/>
            <a:ext cx="3976464" cy="2729525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4553763" y="3805009"/>
            <a:ext cx="40030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Simulated by CST microwave studio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226714" y="4375046"/>
            <a:ext cx="473777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Q factor is not very sensitive to the corrugation period.</a:t>
            </a:r>
          </a:p>
          <a:p>
            <a:pPr>
              <a:defRPr/>
            </a:pPr>
            <a:r>
              <a:rPr lang="en-US" altLang="zh-CN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Not very sensitive to the slot length.</a:t>
            </a:r>
          </a:p>
          <a:p>
            <a:pPr>
              <a:defRPr/>
            </a:pPr>
            <a:r>
              <a:rPr lang="en-US" altLang="zh-CN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Larger waveguide radius, higher Q factor can be achieved. The </a:t>
            </a:r>
            <a:r>
              <a:rPr lang="en-US" altLang="zh-CN" sz="20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eigenfrequency</a:t>
            </a:r>
            <a:r>
              <a:rPr lang="en-US" altLang="zh-CN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 drops.</a:t>
            </a:r>
          </a:p>
        </p:txBody>
      </p:sp>
    </p:spTree>
    <p:extLst>
      <p:ext uri="{BB962C8B-B14F-4D97-AF65-F5344CB8AC3E}">
        <p14:creationId xmlns:p14="http://schemas.microsoft.com/office/powerpoint/2010/main" val="2440434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54450</TotalTime>
  <Words>1266</Words>
  <Application>Microsoft Office PowerPoint</Application>
  <PresentationFormat>On-screen Show (4:3)</PresentationFormat>
  <Paragraphs>212</Paragraphs>
  <Slides>13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Microwave undulator</vt:lpstr>
      <vt:lpstr>Microwave undulator</vt:lpstr>
      <vt:lpstr>Principle</vt:lpstr>
      <vt:lpstr>Advantages</vt:lpstr>
      <vt:lpstr>Disadvantage</vt:lpstr>
      <vt:lpstr>Hybrid modes – HEn modes</vt:lpstr>
      <vt:lpstr>What we proposed?</vt:lpstr>
      <vt:lpstr>Corrugated waveguide design</vt:lpstr>
      <vt:lpstr>Parameter sweeping results</vt:lpstr>
      <vt:lpstr>36 GHz corrugated cavity</vt:lpstr>
      <vt:lpstr>36 GHz corrugated cavity</vt:lpstr>
      <vt:lpstr>Further improvement</vt:lpstr>
      <vt:lpstr>Future 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rtttty</dc:creator>
  <cp:lastModifiedBy>Adrian</cp:lastModifiedBy>
  <cp:revision>550</cp:revision>
  <dcterms:created xsi:type="dcterms:W3CDTF">2014-10-22T20:59:06Z</dcterms:created>
  <dcterms:modified xsi:type="dcterms:W3CDTF">2018-05-29T15:34:49Z</dcterms:modified>
</cp:coreProperties>
</file>