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Default Extension="emf" ContentType="image/x-emf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37" r:id="rId1"/>
    <p:sldMasterId id="2147484456" r:id="rId2"/>
    <p:sldMasterId id="2147484510" r:id="rId3"/>
    <p:sldMasterId id="2147484518" r:id="rId4"/>
    <p:sldMasterId id="2147484498" r:id="rId5"/>
    <p:sldMasterId id="2147484486" r:id="rId6"/>
    <p:sldMasterId id="2147484434" r:id="rId7"/>
    <p:sldMasterId id="2147484001" r:id="rId8"/>
  </p:sldMasterIdLst>
  <p:notesMasterIdLst>
    <p:notesMasterId r:id="rId13"/>
  </p:notesMasterIdLst>
  <p:sldIdLst>
    <p:sldId id="308" r:id="rId9"/>
    <p:sldId id="305" r:id="rId10"/>
    <p:sldId id="311" r:id="rId11"/>
    <p:sldId id="310" r:id="rId12"/>
  </p:sldIdLst>
  <p:sldSz cx="9906000" cy="6858000" type="A4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 xmlns="">
        <p14:section name="Untitled Section" id="{9470EACB-0B6B-B042-9E89-B24ABC7A6291}">
          <p14:sldIdLst>
            <p14:sldId id="256"/>
            <p14:sldId id="278"/>
            <p14:sldId id="279"/>
            <p14:sldId id="302"/>
            <p14:sldId id="303"/>
            <p14:sldId id="304"/>
            <p14:sldId id="30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79BE"/>
    <a:srgbClr val="005A9B"/>
    <a:srgbClr val="447825"/>
    <a:srgbClr val="64AF3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0" autoAdjust="0"/>
    <p:restoredTop sz="94679" autoAdjust="0"/>
  </p:normalViewPr>
  <p:slideViewPr>
    <p:cSldViewPr snapToObjects="1">
      <p:cViewPr varScale="1">
        <p:scale>
          <a:sx n="103" d="100"/>
          <a:sy n="103" d="100"/>
        </p:scale>
        <p:origin x="-90" y="-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FD58C-ABD2-420D-A806-D74122BB25DC}" type="datetimeFigureOut">
              <a:rPr lang="en-AU" smtClean="0"/>
              <a:pPr/>
              <a:t>30/05/2018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C07A14-E54B-4C65-BA3C-4546131A872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049634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1A864-81ED-4566-9CD2-29C383D1B1A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2"/>
          <p:cNvSpPr>
            <a:spLocks noGrp="1"/>
          </p:cNvSpPr>
          <p:nvPr>
            <p:ph type="title"/>
          </p:nvPr>
        </p:nvSpPr>
        <p:spPr>
          <a:xfrm>
            <a:off x="495300" y="2996952"/>
            <a:ext cx="89154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485900" y="4509120"/>
            <a:ext cx="7124700" cy="7844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5983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050" y="2420888"/>
            <a:ext cx="8007350" cy="3413794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15004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Left Pic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34100" y="2636912"/>
            <a:ext cx="3314700" cy="3341787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5800" y="2636912"/>
            <a:ext cx="4953000" cy="3341787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9525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-Left Tex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495800" y="2492895"/>
            <a:ext cx="4953000" cy="341379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85800" y="2492895"/>
            <a:ext cx="3314700" cy="3413795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5279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564904"/>
            <a:ext cx="4953000" cy="273556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53000" y="2564904"/>
            <a:ext cx="4953000" cy="273556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2400" y="5372472"/>
            <a:ext cx="46482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29200" y="5372472"/>
            <a:ext cx="47244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8350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36911"/>
            <a:ext cx="4375150" cy="31081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2550" y="2636911"/>
            <a:ext cx="4375150" cy="31081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3230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64904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04666"/>
            <a:ext cx="4376870" cy="283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831" y="2564904"/>
            <a:ext cx="437859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831" y="3204666"/>
            <a:ext cx="4378590" cy="283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7840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9600" y="3429000"/>
            <a:ext cx="8686800" cy="1676401"/>
          </a:xfrm>
          <a:prstGeom prst="rect">
            <a:avLst/>
          </a:prstGeom>
        </p:spPr>
        <p:txBody>
          <a:bodyPr/>
          <a:lstStyle>
            <a:lvl1pPr>
              <a:defRPr sz="4800" b="1" spc="-150">
                <a:solidFill>
                  <a:srgbClr val="005A9B"/>
                </a:solidFill>
                <a:latin typeface="Arial"/>
                <a:cs typeface="Arial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85900" y="5105401"/>
            <a:ext cx="7124700" cy="7844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005A9B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3883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1065213" y="4003675"/>
            <a:ext cx="7759700" cy="1588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>
            <a:off x="1065213" y="5013325"/>
            <a:ext cx="7759700" cy="1588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3942184"/>
            <a:ext cx="990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AU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1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39201"/>
            <a:ext cx="9906000" cy="864000"/>
          </a:xfrm>
          <a:prstGeom prst="rect">
            <a:avLst/>
          </a:prstGeom>
        </p:spPr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2956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28551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"/>
          <p:cNvSpPr>
            <a:spLocks noGrp="1"/>
          </p:cNvSpPr>
          <p:nvPr>
            <p:ph type="title"/>
          </p:nvPr>
        </p:nvSpPr>
        <p:spPr>
          <a:xfrm>
            <a:off x="495300" y="2996952"/>
            <a:ext cx="89154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6812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836713"/>
            <a:ext cx="9906000" cy="6021288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504" y="5589240"/>
            <a:ext cx="3456384" cy="432048"/>
          </a:xfrm>
          <a:prstGeom prst="rect">
            <a:avLst/>
          </a:prstGeom>
          <a:noFill/>
          <a:ln>
            <a:noFill/>
          </a:ln>
        </p:spPr>
        <p:txBody>
          <a:bodyPr lIns="0" anchor="ctr" anchorCtr="0"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870682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492896"/>
            <a:ext cx="3276600" cy="266355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276600" y="2492896"/>
            <a:ext cx="3332666" cy="266355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5228456"/>
            <a:ext cx="2971800" cy="762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408866" y="5228456"/>
            <a:ext cx="3068134" cy="762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609266" y="2492896"/>
            <a:ext cx="3296734" cy="266355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761666" y="5228456"/>
            <a:ext cx="2991934" cy="762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0406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050" y="2420888"/>
            <a:ext cx="8007350" cy="34137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8280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Left Pic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34100" y="2636912"/>
            <a:ext cx="3314700" cy="334178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5800" y="2636912"/>
            <a:ext cx="4953000" cy="33417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59785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-Left Tex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495800" y="2492895"/>
            <a:ext cx="4953000" cy="34137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85800" y="2492895"/>
            <a:ext cx="3314700" cy="341379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423988" y="6356350"/>
            <a:ext cx="5473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388672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564904"/>
            <a:ext cx="4953000" cy="273556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53000" y="2564904"/>
            <a:ext cx="4953000" cy="273556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2400" y="5372472"/>
            <a:ext cx="4648200" cy="762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29200" y="5372472"/>
            <a:ext cx="4724400" cy="762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24357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36911"/>
            <a:ext cx="4375150" cy="310817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2550" y="2636911"/>
            <a:ext cx="4375150" cy="310817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65118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64904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04666"/>
            <a:ext cx="4376870" cy="283912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831" y="2564904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831" y="3204666"/>
            <a:ext cx="4378590" cy="283912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37971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9600" y="3776463"/>
            <a:ext cx="8686800" cy="1676401"/>
          </a:xfrm>
          <a:prstGeom prst="rect">
            <a:avLst/>
          </a:prstGeom>
        </p:spPr>
        <p:txBody>
          <a:bodyPr/>
          <a:lstStyle>
            <a:lvl1pPr>
              <a:defRPr sz="4800" b="1" spc="-150">
                <a:solidFill>
                  <a:srgbClr val="005A9B"/>
                </a:solidFill>
                <a:latin typeface="Arial"/>
                <a:cs typeface="Arial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85900" y="5452864"/>
            <a:ext cx="7124700" cy="7844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005A9B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2"/>
          </p:nvPr>
        </p:nvSpPr>
        <p:spPr>
          <a:xfrm>
            <a:off x="8337550" y="6356350"/>
            <a:ext cx="118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A7D2C649-6107-0C4B-9517-5C10A57B9FBE}" type="datetimeFigureOut">
              <a:rPr lang="en-US"/>
              <a:pPr>
                <a:defRPr/>
              </a:pPr>
              <a:t>5/30/2018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20295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1065213" y="4003675"/>
            <a:ext cx="7759700" cy="1588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>
            <a:off x="1065213" y="5013325"/>
            <a:ext cx="7759700" cy="1588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3942184"/>
            <a:ext cx="990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AU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624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2"/>
          <p:cNvSpPr>
            <a:spLocks noGrp="1"/>
          </p:cNvSpPr>
          <p:nvPr>
            <p:ph type="title"/>
          </p:nvPr>
        </p:nvSpPr>
        <p:spPr>
          <a:xfrm>
            <a:off x="495300" y="2996952"/>
            <a:ext cx="89154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85900" y="4509120"/>
            <a:ext cx="7124700" cy="7844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35195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91200"/>
            <a:ext cx="9163050" cy="1470025"/>
          </a:xfrm>
        </p:spPr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3950" y="3886200"/>
            <a:ext cx="767715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39853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050" y="2420888"/>
            <a:ext cx="8007350" cy="3413794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758771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Left Pic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34100" y="2636912"/>
            <a:ext cx="3314700" cy="3341787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5800" y="2636912"/>
            <a:ext cx="4953000" cy="3341787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63571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-Left Tex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495800" y="2492895"/>
            <a:ext cx="4953000" cy="341379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85800" y="2492895"/>
            <a:ext cx="3314700" cy="3413795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52220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492896"/>
            <a:ext cx="3276600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276600" y="2492896"/>
            <a:ext cx="3332666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5228456"/>
            <a:ext cx="29718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408866" y="5228456"/>
            <a:ext cx="30681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609266" y="2492896"/>
            <a:ext cx="3296734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761666" y="5228456"/>
            <a:ext cx="29919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78237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564904"/>
            <a:ext cx="4953000" cy="273556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53000" y="2564904"/>
            <a:ext cx="4953000" cy="273556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2400" y="5372472"/>
            <a:ext cx="46482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29200" y="5372472"/>
            <a:ext cx="47244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74732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36911"/>
            <a:ext cx="4375150" cy="31081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2550" y="2636911"/>
            <a:ext cx="4375150" cy="31081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645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64904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04666"/>
            <a:ext cx="4376870" cy="283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831" y="2564904"/>
            <a:ext cx="437859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831" y="3204666"/>
            <a:ext cx="4378590" cy="283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63329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21938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4298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"/>
          <p:cNvSpPr>
            <a:spLocks noGrp="1"/>
          </p:cNvSpPr>
          <p:nvPr>
            <p:ph type="title"/>
          </p:nvPr>
        </p:nvSpPr>
        <p:spPr>
          <a:xfrm>
            <a:off x="495300" y="2996952"/>
            <a:ext cx="89154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6034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27104"/>
            <a:ext cx="8089900" cy="566738"/>
          </a:xfrm>
        </p:spPr>
        <p:txBody>
          <a:bodyPr anchor="b"/>
          <a:lstStyle>
            <a:lvl1pPr algn="l">
              <a:defRPr sz="2000" b="1">
                <a:solidFill>
                  <a:srgbClr val="005A9B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1628800"/>
            <a:ext cx="8089900" cy="329830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93842"/>
            <a:ext cx="8089900" cy="65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239849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91200"/>
            <a:ext cx="9163050" cy="1470025"/>
          </a:xfrm>
        </p:spPr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3950" y="3886200"/>
            <a:ext cx="767715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31132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050" y="2420888"/>
            <a:ext cx="8007350" cy="3413794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10860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Left Pic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34100" y="2636912"/>
            <a:ext cx="3314700" cy="3341787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5800" y="2636912"/>
            <a:ext cx="4953000" cy="3341787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060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-Left Tex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495800" y="2492895"/>
            <a:ext cx="4953000" cy="341379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85800" y="2492895"/>
            <a:ext cx="3314700" cy="3413795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76703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492896"/>
            <a:ext cx="3276600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276600" y="2492896"/>
            <a:ext cx="3332666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5228456"/>
            <a:ext cx="29718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408866" y="5228456"/>
            <a:ext cx="30681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609266" y="2492896"/>
            <a:ext cx="3296734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761666" y="5228456"/>
            <a:ext cx="29919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37024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564904"/>
            <a:ext cx="4953000" cy="273556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53000" y="2564904"/>
            <a:ext cx="4953000" cy="273556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2400" y="5372472"/>
            <a:ext cx="46482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29200" y="5372472"/>
            <a:ext cx="47244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48962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36911"/>
            <a:ext cx="4375150" cy="31081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2550" y="2636911"/>
            <a:ext cx="4375150" cy="31081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88090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64904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04666"/>
            <a:ext cx="4376870" cy="283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831" y="2564904"/>
            <a:ext cx="437859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831" y="3204666"/>
            <a:ext cx="4378590" cy="283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59382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91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6670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2"/>
          <p:cNvSpPr>
            <a:spLocks noGrp="1"/>
          </p:cNvSpPr>
          <p:nvPr>
            <p:ph type="title"/>
          </p:nvPr>
        </p:nvSpPr>
        <p:spPr>
          <a:xfrm>
            <a:off x="495300" y="2996952"/>
            <a:ext cx="89154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485900" y="4509120"/>
            <a:ext cx="7124700" cy="7844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9880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076144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27104"/>
            <a:ext cx="8089900" cy="566738"/>
          </a:xfrm>
        </p:spPr>
        <p:txBody>
          <a:bodyPr anchor="b"/>
          <a:lstStyle>
            <a:lvl1pPr algn="l">
              <a:defRPr sz="2000" b="1">
                <a:solidFill>
                  <a:srgbClr val="005A9B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1628800"/>
            <a:ext cx="8089900" cy="329830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93842"/>
            <a:ext cx="8089900" cy="65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7230915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844824"/>
            <a:ext cx="9163050" cy="1470025"/>
          </a:xfrm>
          <a:prstGeom prst="rect">
            <a:avLst/>
          </a:prstGeom>
        </p:spPr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3950" y="3600598"/>
            <a:ext cx="767715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60191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050" y="1466454"/>
            <a:ext cx="8007350" cy="3845842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9629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Left Pic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34100" y="1466453"/>
            <a:ext cx="3314700" cy="3989859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5800" y="1466453"/>
            <a:ext cx="4953000" cy="3989859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4352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s-Left Tex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495800" y="1466453"/>
            <a:ext cx="4953000" cy="3917851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85800" y="1466454"/>
            <a:ext cx="3314700" cy="391785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3956662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496616"/>
            <a:ext cx="3276600" cy="3167608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276600" y="1496616"/>
            <a:ext cx="3332666" cy="3167608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4736232"/>
            <a:ext cx="29718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408866" y="4736232"/>
            <a:ext cx="30681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609266" y="1496616"/>
            <a:ext cx="3296734" cy="3167608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761666" y="4736232"/>
            <a:ext cx="29919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961002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496616"/>
            <a:ext cx="4953000" cy="3311624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53000" y="1496616"/>
            <a:ext cx="4953000" cy="3311624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2400" y="4880248"/>
            <a:ext cx="46482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29200" y="4880248"/>
            <a:ext cx="47244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91132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017"/>
            <a:ext cx="4375150" cy="3972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2550" y="1268016"/>
            <a:ext cx="4375150" cy="39722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100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1366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41128"/>
            <a:ext cx="4376870" cy="34871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831" y="1401366"/>
            <a:ext cx="437859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831" y="2041128"/>
            <a:ext cx="4378590" cy="34871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9684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0768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780137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08657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2362464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23048"/>
            <a:ext cx="80899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 spc="-150">
                <a:solidFill>
                  <a:srgbClr val="005A9B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476672"/>
            <a:ext cx="8089900" cy="394637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89786"/>
            <a:ext cx="8089900" cy="65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825860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9600" y="3776463"/>
            <a:ext cx="8686800" cy="1676401"/>
          </a:xfrm>
          <a:prstGeom prst="rect">
            <a:avLst/>
          </a:prstGeom>
        </p:spPr>
        <p:txBody>
          <a:bodyPr/>
          <a:lstStyle>
            <a:lvl1pPr>
              <a:defRPr sz="4800" b="1" spc="-150">
                <a:solidFill>
                  <a:srgbClr val="005A9B"/>
                </a:solidFill>
                <a:latin typeface="Arial"/>
                <a:cs typeface="Arial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85900" y="5452864"/>
            <a:ext cx="7124700" cy="7844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005A9B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9880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844824"/>
            <a:ext cx="9163050" cy="1470025"/>
          </a:xfrm>
          <a:prstGeom prst="rect">
            <a:avLst/>
          </a:prstGeom>
        </p:spPr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3950" y="3600598"/>
            <a:ext cx="767715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751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050" y="1466454"/>
            <a:ext cx="8007350" cy="3845842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5509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Left Pic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34100" y="1466453"/>
            <a:ext cx="3314700" cy="3989859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5800" y="1466453"/>
            <a:ext cx="4953000" cy="3989859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3771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s-Left Tex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495800" y="1466453"/>
            <a:ext cx="4953000" cy="3917851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85800" y="1466454"/>
            <a:ext cx="3314700" cy="391785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3475272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496616"/>
            <a:ext cx="3276600" cy="3167608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276600" y="1496616"/>
            <a:ext cx="3332666" cy="3167608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4736232"/>
            <a:ext cx="29718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408866" y="4736232"/>
            <a:ext cx="30681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609266" y="1496616"/>
            <a:ext cx="3296734" cy="3167608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761666" y="4736232"/>
            <a:ext cx="29919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083463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496616"/>
            <a:ext cx="4953000" cy="3311624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53000" y="1496616"/>
            <a:ext cx="4953000" cy="3311624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2400" y="4880248"/>
            <a:ext cx="46482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29200" y="4880248"/>
            <a:ext cx="47244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920686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0393252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017"/>
            <a:ext cx="4375150" cy="3972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2550" y="1268016"/>
            <a:ext cx="4375150" cy="39722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8523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1366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41128"/>
            <a:ext cx="4376870" cy="34871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831" y="1401366"/>
            <a:ext cx="437859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831" y="2041128"/>
            <a:ext cx="4378590" cy="34871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0432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11430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81793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3534061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23048"/>
            <a:ext cx="80899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005A9B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476672"/>
            <a:ext cx="8089900" cy="394637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89786"/>
            <a:ext cx="8089900" cy="65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864480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9600" y="3776463"/>
            <a:ext cx="8686800" cy="1676401"/>
          </a:xfrm>
          <a:prstGeom prst="rect">
            <a:avLst/>
          </a:prstGeom>
        </p:spPr>
        <p:txBody>
          <a:bodyPr/>
          <a:lstStyle>
            <a:lvl1pPr>
              <a:defRPr sz="4800" b="1" spc="-150">
                <a:solidFill>
                  <a:srgbClr val="005A9B"/>
                </a:solidFill>
                <a:latin typeface="Arial"/>
                <a:cs typeface="Arial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85900" y="5452864"/>
            <a:ext cx="7124700" cy="7844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005A9B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9880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836713"/>
            <a:ext cx="9906000" cy="6021288"/>
          </a:xfrm>
          <a:ln>
            <a:noFill/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504" y="5589240"/>
            <a:ext cx="3456384" cy="432048"/>
          </a:xfrm>
          <a:prstGeom prst="rect">
            <a:avLst/>
          </a:prstGeom>
          <a:noFill/>
          <a:ln>
            <a:noFill/>
          </a:ln>
        </p:spPr>
        <p:txBody>
          <a:bodyPr lIns="0" anchor="ctr" anchorCtr="0"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147568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492896"/>
            <a:ext cx="3276600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276600" y="2492896"/>
            <a:ext cx="3332666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5228456"/>
            <a:ext cx="29718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408866" y="5228456"/>
            <a:ext cx="30681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609266" y="2492896"/>
            <a:ext cx="3296734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761666" y="5228456"/>
            <a:ext cx="29919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906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059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0079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95300" y="2996952"/>
            <a:ext cx="89154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95300" y="2924944"/>
            <a:ext cx="8915400" cy="0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NSTO-logo-Inline_White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8655" y="1512900"/>
            <a:ext cx="4828691" cy="84914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495300" y="4293096"/>
            <a:ext cx="8915400" cy="0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ust-Synchrotron-vector-White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9046" y="6113189"/>
            <a:ext cx="2051653" cy="556171"/>
          </a:xfrm>
          <a:prstGeom prst="rect">
            <a:avLst/>
          </a:prstGeom>
        </p:spPr>
      </p:pic>
      <p:pic>
        <p:nvPicPr>
          <p:cNvPr id="5" name="Picture 4" descr="Victoria-StateGov_white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05128" y="6197977"/>
            <a:ext cx="792088" cy="45149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5300" y="6408688"/>
            <a:ext cx="1872208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en-AU" sz="1000" dirty="0" smtClean="0">
                <a:solidFill>
                  <a:schemeClr val="bg1"/>
                </a:solidFill>
              </a:rPr>
              <a:t>synchrotron.org.au </a:t>
            </a:r>
            <a:endParaRPr lang="en-AU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3" r:id="rId1"/>
    <p:sldLayoutId id="2147484364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b="1" kern="1200" spc="-150">
          <a:solidFill>
            <a:schemeClr val="bg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itle Placeholder 2"/>
          <p:cNvSpPr>
            <a:spLocks noGrp="1"/>
          </p:cNvSpPr>
          <p:nvPr>
            <p:ph type="title"/>
          </p:nvPr>
        </p:nvSpPr>
        <p:spPr>
          <a:xfrm>
            <a:off x="495300" y="2996952"/>
            <a:ext cx="89154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95300" y="2924944"/>
            <a:ext cx="8915400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NSTO-logo-Inline_White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8655" y="1512900"/>
            <a:ext cx="4828691" cy="849140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>
          <a:xfrm>
            <a:off x="495300" y="4293096"/>
            <a:ext cx="8915400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ust-Synchrotron-vector-White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9046" y="6113189"/>
            <a:ext cx="2051653" cy="556171"/>
          </a:xfrm>
          <a:prstGeom prst="rect">
            <a:avLst/>
          </a:prstGeom>
        </p:spPr>
      </p:pic>
      <p:pic>
        <p:nvPicPr>
          <p:cNvPr id="18" name="Picture 17" descr="Victoria-StateGov_white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05128" y="6197977"/>
            <a:ext cx="792088" cy="451490"/>
          </a:xfrm>
          <a:prstGeom prst="rect">
            <a:avLst/>
          </a:prstGeom>
        </p:spPr>
      </p:pic>
      <p:sp>
        <p:nvSpPr>
          <p:cNvPr id="21" name="TextBox 20"/>
          <p:cNvSpPr txBox="1"/>
          <p:nvPr userDrawn="1"/>
        </p:nvSpPr>
        <p:spPr>
          <a:xfrm>
            <a:off x="495300" y="6408688"/>
            <a:ext cx="1872208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en-AU" sz="1000" dirty="0" smtClean="0">
                <a:solidFill>
                  <a:schemeClr val="bg1"/>
                </a:solidFill>
              </a:rPr>
              <a:t>synchrotron.org.au </a:t>
            </a:r>
            <a:endParaRPr lang="en-AU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875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7" r:id="rId1"/>
    <p:sldLayoutId id="2147484458" r:id="rId2"/>
    <p:sldLayoutId id="2147484472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b="1" kern="1200" spc="-150">
          <a:solidFill>
            <a:schemeClr val="bg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005A9B"/>
          </a:solidFill>
          <a:latin typeface="Arial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9906000" cy="836711"/>
          </a:xfrm>
          <a:prstGeom prst="rect">
            <a:avLst/>
          </a:prstGeom>
          <a:solidFill>
            <a:srgbClr val="0079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pic>
        <p:nvPicPr>
          <p:cNvPr id="6" name="Picture 5" descr="ANSTO-logo-Inline_White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33175" y="151504"/>
            <a:ext cx="3077524" cy="541192"/>
          </a:xfrm>
          <a:prstGeom prst="rect">
            <a:avLst/>
          </a:prstGeom>
        </p:spPr>
      </p:pic>
      <p:sp>
        <p:nvSpPr>
          <p:cNvPr id="614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317625"/>
            <a:ext cx="99060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542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8050" y="2636839"/>
            <a:ext cx="8007350" cy="324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pic>
        <p:nvPicPr>
          <p:cNvPr id="10" name="Picture 9" descr="Aust-Synchrotron-vector-grey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9046" y="6113189"/>
            <a:ext cx="2051653" cy="55617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5300" y="6408688"/>
            <a:ext cx="1872208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AU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synchrotron.org.au </a:t>
            </a:r>
            <a:endParaRPr lang="en-AU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88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1" r:id="rId1"/>
    <p:sldLayoutId id="2147484512" r:id="rId2"/>
    <p:sldLayoutId id="2147484513" r:id="rId3"/>
    <p:sldLayoutId id="2147484524" r:id="rId4"/>
    <p:sldLayoutId id="2147484533" r:id="rId5"/>
    <p:sldLayoutId id="2147484534" r:id="rId6"/>
    <p:sldLayoutId id="2147484535" r:id="rId7"/>
    <p:sldLayoutId id="2147484536" r:id="rId8"/>
    <p:sldLayoutId id="2147484537" r:id="rId9"/>
    <p:sldLayoutId id="2147484538" r:id="rId10"/>
    <p:sldLayoutId id="2147484525" r:id="rId11"/>
    <p:sldLayoutId id="2147484514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800" b="1" kern="1200" spc="-150">
          <a:solidFill>
            <a:srgbClr val="005A9B"/>
          </a:solidFill>
          <a:latin typeface="Arial"/>
          <a:ea typeface="ＭＳ Ｐゴシック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800"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600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»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9906000" cy="83671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ANSTO-logo-Inline_White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33175" y="151504"/>
            <a:ext cx="3077524" cy="541192"/>
          </a:xfrm>
          <a:prstGeom prst="rect">
            <a:avLst/>
          </a:prstGeom>
        </p:spPr>
      </p:pic>
      <p:pic>
        <p:nvPicPr>
          <p:cNvPr id="8" name="Picture 7" descr="Aust-Synchrotron-vector-grey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9046" y="6113189"/>
            <a:ext cx="2051653" cy="556171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317625"/>
            <a:ext cx="99060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8050" y="2636839"/>
            <a:ext cx="8007350" cy="324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95300" y="6408688"/>
            <a:ext cx="1872208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AU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synchrotron.org.au </a:t>
            </a:r>
            <a:endParaRPr lang="en-AU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9605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9" r:id="rId1"/>
    <p:sldLayoutId id="2147484520" r:id="rId2"/>
    <p:sldLayoutId id="2147484521" r:id="rId3"/>
    <p:sldLayoutId id="2147484526" r:id="rId4"/>
    <p:sldLayoutId id="2147484527" r:id="rId5"/>
    <p:sldLayoutId id="2147484528" r:id="rId6"/>
    <p:sldLayoutId id="2147484529" r:id="rId7"/>
    <p:sldLayoutId id="2147484530" r:id="rId8"/>
    <p:sldLayoutId id="2147484531" r:id="rId9"/>
    <p:sldLayoutId id="2147484532" r:id="rId10"/>
    <p:sldLayoutId id="2147484522" r:id="rId11"/>
    <p:sldLayoutId id="2147484523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800" b="1" kern="1200" spc="-150">
          <a:solidFill>
            <a:srgbClr val="005A9B"/>
          </a:solidFill>
          <a:latin typeface="Arial"/>
          <a:ea typeface="ＭＳ Ｐゴシック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800"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600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»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691200"/>
            <a:ext cx="99060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8050" y="2636838"/>
            <a:ext cx="80073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  <p:sp>
        <p:nvSpPr>
          <p:cNvPr id="7" name="Rectangle 6"/>
          <p:cNvSpPr/>
          <p:nvPr userDrawn="1"/>
        </p:nvSpPr>
        <p:spPr>
          <a:xfrm>
            <a:off x="0" y="1"/>
            <a:ext cx="9906000" cy="548679"/>
          </a:xfrm>
          <a:prstGeom prst="rect">
            <a:avLst/>
          </a:prstGeom>
          <a:solidFill>
            <a:srgbClr val="0079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769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9" r:id="rId1"/>
    <p:sldLayoutId id="2147484500" r:id="rId2"/>
    <p:sldLayoutId id="2147484501" r:id="rId3"/>
    <p:sldLayoutId id="2147484502" r:id="rId4"/>
    <p:sldLayoutId id="2147484503" r:id="rId5"/>
    <p:sldLayoutId id="2147484504" r:id="rId6"/>
    <p:sldLayoutId id="2147484505" r:id="rId7"/>
    <p:sldLayoutId id="2147484506" r:id="rId8"/>
    <p:sldLayoutId id="2147484507" r:id="rId9"/>
    <p:sldLayoutId id="2147484508" r:id="rId10"/>
    <p:sldLayoutId id="214748450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800" b="1" kern="1200" spc="-150">
          <a:solidFill>
            <a:srgbClr val="005A9B"/>
          </a:solidFill>
          <a:latin typeface="Arial"/>
          <a:ea typeface="ＭＳ Ｐゴシック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800"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600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»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691200"/>
            <a:ext cx="99060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8050" y="2636838"/>
            <a:ext cx="80073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1"/>
            <a:ext cx="9906000" cy="548679"/>
          </a:xfrm>
          <a:prstGeom prst="rect">
            <a:avLst/>
          </a:prstGeom>
          <a:solidFill>
            <a:srgbClr val="7F7F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344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800" b="1" kern="1200" spc="-150">
          <a:solidFill>
            <a:srgbClr val="005A9B"/>
          </a:solidFill>
          <a:latin typeface="Arial"/>
          <a:ea typeface="ＭＳ Ｐゴシック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800"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600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»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8050" y="2103438"/>
            <a:ext cx="8007350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549275"/>
            <a:ext cx="990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6525344"/>
            <a:ext cx="9906000" cy="332656"/>
          </a:xfrm>
          <a:prstGeom prst="rect">
            <a:avLst/>
          </a:prstGeom>
          <a:solidFill>
            <a:srgbClr val="0079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7180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5" r:id="rId1"/>
    <p:sldLayoutId id="2147484436" r:id="rId2"/>
    <p:sldLayoutId id="2147484437" r:id="rId3"/>
    <p:sldLayoutId id="2147484438" r:id="rId4"/>
    <p:sldLayoutId id="2147484439" r:id="rId5"/>
    <p:sldLayoutId id="2147484440" r:id="rId6"/>
    <p:sldLayoutId id="2147484441" r:id="rId7"/>
    <p:sldLayoutId id="2147484442" r:id="rId8"/>
    <p:sldLayoutId id="2147484443" r:id="rId9"/>
    <p:sldLayoutId id="2147484444" r:id="rId10"/>
    <p:sldLayoutId id="2147484445" r:id="rId11"/>
    <p:sldLayoutId id="2147484464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800" b="1" kern="1200" spc="-150">
          <a:solidFill>
            <a:srgbClr val="005A9B"/>
          </a:solidFill>
          <a:latin typeface="Arial"/>
          <a:ea typeface="ＭＳ Ｐゴシック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800"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600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»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525344"/>
            <a:ext cx="9906000" cy="33265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4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8050" y="2103438"/>
            <a:ext cx="8007350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549275"/>
            <a:ext cx="990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5" r:id="rId1"/>
    <p:sldLayoutId id="2147484376" r:id="rId2"/>
    <p:sldLayoutId id="2147484377" r:id="rId3"/>
    <p:sldLayoutId id="2147484378" r:id="rId4"/>
    <p:sldLayoutId id="2147484379" r:id="rId5"/>
    <p:sldLayoutId id="2147484380" r:id="rId6"/>
    <p:sldLayoutId id="2147484381" r:id="rId7"/>
    <p:sldLayoutId id="2147484382" r:id="rId8"/>
    <p:sldLayoutId id="2147484348" r:id="rId9"/>
    <p:sldLayoutId id="2147484349" r:id="rId10"/>
    <p:sldLayoutId id="2147484383" r:id="rId11"/>
    <p:sldLayoutId id="2147484466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800" b="1" kern="1200" spc="-150">
          <a:solidFill>
            <a:srgbClr val="005A9B"/>
          </a:solidFill>
          <a:latin typeface="Arial"/>
          <a:ea typeface="ＭＳ Ｐゴシック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800"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600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»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0489" y="1628800"/>
            <a:ext cx="91630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200" dirty="0" smtClean="0"/>
              <a:t>Task 1 – RF </a:t>
            </a:r>
            <a:r>
              <a:rPr lang="en-GB" sz="2200" dirty="0" err="1" smtClean="0"/>
              <a:t>undulator</a:t>
            </a:r>
            <a:r>
              <a:rPr lang="en-GB" sz="2200" dirty="0" smtClean="0"/>
              <a:t> design (ANSTO and University of Strathclyde.)</a:t>
            </a:r>
          </a:p>
          <a:p>
            <a:pPr marL="4320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/>
              <a:t>RF </a:t>
            </a:r>
            <a:r>
              <a:rPr lang="en-GB" sz="2000" dirty="0" err="1" smtClean="0"/>
              <a:t>undulator</a:t>
            </a:r>
            <a:r>
              <a:rPr lang="en-GB" sz="2000" dirty="0" smtClean="0"/>
              <a:t> research overview </a:t>
            </a:r>
          </a:p>
          <a:p>
            <a:pPr marL="4320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/>
              <a:t>RF </a:t>
            </a:r>
            <a:r>
              <a:rPr lang="en-GB" sz="2000" dirty="0" err="1" smtClean="0"/>
              <a:t>undulator</a:t>
            </a:r>
            <a:r>
              <a:rPr lang="en-GB" sz="2000" dirty="0" smtClean="0"/>
              <a:t> physics</a:t>
            </a:r>
          </a:p>
          <a:p>
            <a:pPr marL="4320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/>
              <a:t>RF </a:t>
            </a:r>
            <a:r>
              <a:rPr lang="en-GB" sz="2000" dirty="0" err="1" smtClean="0"/>
              <a:t>undulator</a:t>
            </a:r>
            <a:r>
              <a:rPr lang="en-GB" sz="2000" dirty="0" smtClean="0"/>
              <a:t> design and numerical simulations</a:t>
            </a:r>
          </a:p>
          <a:p>
            <a:pPr marL="4320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/>
              <a:t>Feasibility evaluation of </a:t>
            </a:r>
            <a:r>
              <a:rPr lang="en-GB" sz="2000" dirty="0" err="1" smtClean="0"/>
              <a:t>Rf</a:t>
            </a:r>
            <a:r>
              <a:rPr lang="en-GB" sz="2000" dirty="0" smtClean="0"/>
              <a:t> </a:t>
            </a:r>
            <a:r>
              <a:rPr lang="en-GB" sz="2000" dirty="0" err="1" smtClean="0"/>
              <a:t>undulator</a:t>
            </a:r>
            <a:r>
              <a:rPr lang="en-GB" sz="2000" dirty="0" smtClean="0"/>
              <a:t> used in </a:t>
            </a:r>
            <a:r>
              <a:rPr lang="en-GB" sz="2000" dirty="0" err="1" smtClean="0"/>
              <a:t>CompactLight</a:t>
            </a:r>
            <a:r>
              <a:rPr lang="en-GB" sz="2000" dirty="0" smtClean="0"/>
              <a:t> </a:t>
            </a:r>
          </a:p>
          <a:p>
            <a:pPr>
              <a:lnSpc>
                <a:spcPct val="200000"/>
              </a:lnSpc>
            </a:pPr>
            <a:r>
              <a:rPr lang="en-GB" sz="2200" dirty="0" smtClean="0"/>
              <a:t>Task 2 – Plasma </a:t>
            </a:r>
            <a:r>
              <a:rPr lang="en-GB" sz="2200" dirty="0" err="1" smtClean="0"/>
              <a:t>undulator</a:t>
            </a:r>
            <a:r>
              <a:rPr lang="en-GB" sz="2200" dirty="0" smtClean="0"/>
              <a:t> design </a:t>
            </a:r>
          </a:p>
          <a:p>
            <a:pPr>
              <a:lnSpc>
                <a:spcPct val="200000"/>
              </a:lnSpc>
            </a:pPr>
            <a:r>
              <a:rPr lang="en-GB" sz="2200" dirty="0" smtClean="0"/>
              <a:t>Task 3 – Laser </a:t>
            </a:r>
            <a:r>
              <a:rPr lang="en-GB" sz="2200" dirty="0" err="1" smtClean="0"/>
              <a:t>undulator</a:t>
            </a:r>
            <a:r>
              <a:rPr lang="en-GB" sz="2200" dirty="0" smtClean="0"/>
              <a:t> design  </a:t>
            </a:r>
          </a:p>
          <a:p>
            <a:pPr lvl="0">
              <a:buFont typeface="Arial" pitchFamily="34" charset="0"/>
              <a:buChar char="•"/>
            </a:pPr>
            <a:endParaRPr lang="en-AU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50489" y="908721"/>
            <a:ext cx="9163050" cy="72007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3800" b="1" spc="-150" dirty="0" smtClean="0">
                <a:solidFill>
                  <a:srgbClr val="005A9B"/>
                </a:solidFill>
                <a:latin typeface="Arial"/>
                <a:ea typeface="ＭＳ Ｐゴシック" charset="-128"/>
                <a:cs typeface="Arial"/>
              </a:rPr>
              <a:t>WP5 Exotic </a:t>
            </a:r>
            <a:r>
              <a:rPr lang="en-AU" sz="3800" b="1" spc="-150" dirty="0" err="1" smtClean="0">
                <a:solidFill>
                  <a:srgbClr val="005A9B"/>
                </a:solidFill>
                <a:latin typeface="Arial"/>
                <a:ea typeface="ＭＳ Ｐゴシック" charset="-128"/>
                <a:cs typeface="Arial"/>
              </a:rPr>
              <a:t>Undulator</a:t>
            </a:r>
            <a:r>
              <a:rPr lang="en-AU" sz="3800" b="1" spc="-150" dirty="0" smtClean="0">
                <a:solidFill>
                  <a:srgbClr val="005A9B"/>
                </a:solidFill>
                <a:latin typeface="Arial"/>
                <a:ea typeface="ＭＳ Ｐゴシック" charset="-128"/>
                <a:cs typeface="Arial"/>
              </a:rPr>
              <a:t> Tasks List</a:t>
            </a:r>
            <a:endParaRPr kumimoji="0" lang="en-AU" sz="3800" b="1" i="0" u="none" strike="noStrike" kern="1200" cap="none" spc="-150" normalizeH="0" baseline="0" noProof="0" dirty="0">
              <a:ln>
                <a:noFill/>
              </a:ln>
              <a:solidFill>
                <a:srgbClr val="005A9B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946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464" y="1628801"/>
            <a:ext cx="993710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GB" sz="2200" dirty="0" smtClean="0"/>
              <a:t> Simulations of electromagnetic wave fields setup in the cavity [Strathclyde]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AU" sz="2200" dirty="0" smtClean="0"/>
              <a:t> Electron beam dynamics simulations: ASTRA code [ANSTO]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AU" sz="2200" dirty="0" smtClean="0"/>
              <a:t> Photon radiation simulations: SPECTRA code and SIMPLEX code [ANSTO]</a:t>
            </a:r>
          </a:p>
          <a:p>
            <a:pPr>
              <a:lnSpc>
                <a:spcPct val="200000"/>
              </a:lnSpc>
            </a:pPr>
            <a:r>
              <a:rPr lang="en-GB" sz="2200" dirty="0" smtClean="0"/>
              <a:t>  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50489" y="908721"/>
            <a:ext cx="9163050" cy="720079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AU" sz="3800" b="1" spc="-150" dirty="0" smtClean="0">
                <a:solidFill>
                  <a:srgbClr val="005A9B"/>
                </a:solidFill>
                <a:latin typeface="Arial"/>
                <a:ea typeface="ＭＳ Ｐゴシック" charset="-128"/>
                <a:cs typeface="Arial"/>
              </a:rPr>
              <a:t>RF </a:t>
            </a:r>
            <a:r>
              <a:rPr lang="en-AU" sz="3800" b="1" spc="-150" dirty="0" err="1" smtClean="0">
                <a:solidFill>
                  <a:srgbClr val="005A9B"/>
                </a:solidFill>
                <a:latin typeface="Arial"/>
                <a:ea typeface="ＭＳ Ｐゴシック" charset="-128"/>
                <a:cs typeface="Arial"/>
              </a:rPr>
              <a:t>Undulator</a:t>
            </a:r>
            <a:r>
              <a:rPr lang="en-AU" sz="3800" b="1" spc="-150" dirty="0" smtClean="0">
                <a:solidFill>
                  <a:srgbClr val="005A9B"/>
                </a:solidFill>
                <a:latin typeface="Arial"/>
                <a:ea typeface="ＭＳ Ｐゴシック" charset="-128"/>
                <a:cs typeface="Arial"/>
              </a:rPr>
              <a:t> numerical simulations</a:t>
            </a:r>
            <a:endParaRPr kumimoji="0" lang="en-AU" sz="3800" b="1" i="0" u="none" strike="noStrike" kern="1200" cap="none" spc="-150" normalizeH="0" baseline="0" noProof="0" dirty="0">
              <a:ln>
                <a:noFill/>
              </a:ln>
              <a:solidFill>
                <a:srgbClr val="005A9B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489" y="4509120"/>
            <a:ext cx="9163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A 36 GHz microwave </a:t>
            </a:r>
            <a:r>
              <a:rPr lang="en-AU" sz="2800" dirty="0" err="1" smtClean="0"/>
              <a:t>undulator</a:t>
            </a:r>
            <a:r>
              <a:rPr lang="en-AU" sz="2800" dirty="0" smtClean="0"/>
              <a:t> conceptual design report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xmlns="" val="378946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50489" y="908721"/>
            <a:ext cx="9163050" cy="72007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3800" b="1" spc="-150" dirty="0" smtClean="0">
                <a:solidFill>
                  <a:srgbClr val="005A9B"/>
                </a:solidFill>
                <a:latin typeface="Arial"/>
                <a:ea typeface="ＭＳ Ｐゴシック" charset="-128"/>
                <a:cs typeface="Arial"/>
              </a:rPr>
              <a:t>RF </a:t>
            </a:r>
            <a:r>
              <a:rPr lang="en-AU" sz="3800" b="1" spc="-150" dirty="0" err="1" smtClean="0">
                <a:solidFill>
                  <a:srgbClr val="005A9B"/>
                </a:solidFill>
                <a:latin typeface="Arial"/>
                <a:ea typeface="ＭＳ Ｐゴシック" charset="-128"/>
                <a:cs typeface="Arial"/>
              </a:rPr>
              <a:t>Undulator</a:t>
            </a:r>
            <a:r>
              <a:rPr lang="en-AU" sz="3800" b="1" spc="-150" dirty="0" smtClean="0">
                <a:solidFill>
                  <a:srgbClr val="005A9B"/>
                </a:solidFill>
                <a:latin typeface="Arial"/>
                <a:ea typeface="ＭＳ Ｐゴシック" charset="-128"/>
                <a:cs typeface="Arial"/>
              </a:rPr>
              <a:t> Physics</a:t>
            </a:r>
            <a:endParaRPr kumimoji="0" lang="en-AU" sz="3800" b="1" i="0" u="none" strike="noStrike" kern="1200" cap="none" spc="-150" normalizeH="0" baseline="0" noProof="0" dirty="0">
              <a:ln>
                <a:noFill/>
              </a:ln>
              <a:solidFill>
                <a:srgbClr val="005A9B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6" name="Content Placeholder 16"/>
          <p:cNvSpPr txBox="1">
            <a:spLocks/>
          </p:cNvSpPr>
          <p:nvPr/>
        </p:nvSpPr>
        <p:spPr>
          <a:xfrm>
            <a:off x="350489" y="1772816"/>
            <a:ext cx="9163050" cy="172819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1463" indent="-271463" eaLnBrk="0" hangingPunct="0">
              <a:spcBef>
                <a:spcPct val="20000"/>
              </a:spcBef>
              <a:buClr>
                <a:srgbClr val="005A9B"/>
              </a:buClr>
              <a:buFont typeface="Arial" charset="0"/>
              <a:buChar char="•"/>
            </a:pPr>
            <a:r>
              <a:rPr lang="en-AU" sz="2400" dirty="0" err="1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Traveling</a:t>
            </a:r>
            <a:r>
              <a:rPr lang="en-AU" sz="24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-wave resonator</a:t>
            </a:r>
          </a:p>
          <a:p>
            <a:pPr marL="271463" indent="-271463" eaLnBrk="0" hangingPunct="0">
              <a:spcBef>
                <a:spcPct val="20000"/>
              </a:spcBef>
              <a:buClr>
                <a:srgbClr val="005A9B"/>
              </a:buClr>
              <a:buFont typeface="Arial" charset="0"/>
              <a:buChar char="•"/>
            </a:pPr>
            <a:r>
              <a:rPr lang="en-AU" sz="24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Standing wave </a:t>
            </a:r>
            <a:r>
              <a:rPr lang="en-AU" sz="24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resonator</a:t>
            </a:r>
          </a:p>
          <a:p>
            <a:pPr marL="271463" indent="-271463" eaLnBrk="0" hangingPunct="0">
              <a:spcBef>
                <a:spcPct val="20000"/>
              </a:spcBef>
              <a:buClr>
                <a:srgbClr val="005A9B"/>
              </a:buClr>
              <a:buFont typeface="Arial" charset="0"/>
              <a:buChar char="•"/>
            </a:pPr>
            <a:r>
              <a:rPr lang="en-AU" sz="24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A resonator operating close to </a:t>
            </a:r>
            <a:r>
              <a:rPr lang="en-AU" sz="2400" dirty="0" err="1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cutoff</a:t>
            </a:r>
            <a:r>
              <a:rPr lang="en-AU" sz="24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---A special case for SWR </a:t>
            </a:r>
            <a:endParaRPr lang="en-AU" sz="2400" dirty="0" smtClean="0">
              <a:solidFill>
                <a:srgbClr val="595959"/>
              </a:solidFill>
              <a:latin typeface="SFRM1095"/>
              <a:ea typeface="ＭＳ Ｐゴシック" charset="-128"/>
              <a:cs typeface="Arial"/>
            </a:endParaRPr>
          </a:p>
        </p:txBody>
      </p:sp>
      <p:sp>
        <p:nvSpPr>
          <p:cNvPr id="8" name="Content Placeholder 16"/>
          <p:cNvSpPr txBox="1">
            <a:spLocks/>
          </p:cNvSpPr>
          <p:nvPr/>
        </p:nvSpPr>
        <p:spPr>
          <a:xfrm>
            <a:off x="350489" y="3789040"/>
            <a:ext cx="7344816" cy="172819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1463" indent="-271463" eaLnBrk="0" hangingPunct="0">
              <a:spcBef>
                <a:spcPct val="20000"/>
              </a:spcBef>
              <a:buClr>
                <a:srgbClr val="005A9B"/>
              </a:buClr>
              <a:buFont typeface="Arial" charset="0"/>
              <a:buChar char="•"/>
            </a:pPr>
            <a:r>
              <a:rPr lang="en-AU" sz="24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 </a:t>
            </a:r>
            <a:r>
              <a:rPr lang="el-GR" sz="2400" dirty="0" smtClean="0">
                <a:solidFill>
                  <a:srgbClr val="595959"/>
                </a:solidFill>
                <a:latin typeface="Arial"/>
                <a:ea typeface="ＭＳ Ｐゴシック" charset="-128"/>
                <a:cs typeface="Arial"/>
              </a:rPr>
              <a:t>λ</a:t>
            </a:r>
            <a:r>
              <a:rPr lang="en-AU" sz="2400" baseline="-250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u</a:t>
            </a:r>
            <a:r>
              <a:rPr lang="en-AU" sz="24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 ≈ </a:t>
            </a:r>
            <a:r>
              <a:rPr lang="el-GR" sz="2400" dirty="0" smtClean="0">
                <a:solidFill>
                  <a:srgbClr val="595959"/>
                </a:solidFill>
                <a:latin typeface="Arial"/>
                <a:ea typeface="ＭＳ Ｐゴシック" charset="-128"/>
                <a:cs typeface="Arial"/>
              </a:rPr>
              <a:t>λ</a:t>
            </a:r>
            <a:r>
              <a:rPr lang="en-AU" sz="2400" baseline="-25000" dirty="0" smtClean="0">
                <a:solidFill>
                  <a:srgbClr val="595959"/>
                </a:solidFill>
                <a:latin typeface="Arial"/>
                <a:ea typeface="ＭＳ Ｐゴシック" charset="-128"/>
                <a:cs typeface="Arial"/>
              </a:rPr>
              <a:t>s</a:t>
            </a:r>
            <a:r>
              <a:rPr lang="en-AU" sz="2400" dirty="0" smtClean="0">
                <a:solidFill>
                  <a:srgbClr val="595959"/>
                </a:solidFill>
                <a:latin typeface="Arial"/>
                <a:ea typeface="ＭＳ Ｐゴシック" charset="-128"/>
                <a:cs typeface="Arial"/>
              </a:rPr>
              <a:t>/2 ≈ </a:t>
            </a:r>
            <a:r>
              <a:rPr lang="en-AU" sz="24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4.17 mm</a:t>
            </a:r>
            <a:endParaRPr lang="en-AU" sz="2400" dirty="0" smtClean="0">
              <a:solidFill>
                <a:srgbClr val="595959"/>
              </a:solidFill>
              <a:latin typeface="SFRM1095"/>
              <a:ea typeface="ＭＳ Ｐゴシック" charset="-128"/>
              <a:cs typeface="Arial"/>
            </a:endParaRPr>
          </a:p>
          <a:p>
            <a:pPr marL="271463" indent="-271463" eaLnBrk="0" hangingPunct="0">
              <a:spcBef>
                <a:spcPct val="20000"/>
              </a:spcBef>
              <a:buClr>
                <a:srgbClr val="005A9B"/>
              </a:buClr>
              <a:buFont typeface="Arial" charset="0"/>
              <a:buChar char="•"/>
            </a:pPr>
            <a:r>
              <a:rPr lang="en-AU" sz="24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K</a:t>
            </a:r>
            <a:r>
              <a:rPr lang="en-AU" sz="2400" baseline="-250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u</a:t>
            </a:r>
            <a:r>
              <a:rPr lang="en-AU" sz="24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 defined by electromagnetic field and </a:t>
            </a:r>
            <a:r>
              <a:rPr lang="el-GR" sz="2400" dirty="0" smtClean="0">
                <a:solidFill>
                  <a:srgbClr val="595959"/>
                </a:solidFill>
                <a:latin typeface="Arial"/>
                <a:ea typeface="ＭＳ Ｐゴシック" charset="-128"/>
                <a:cs typeface="Arial"/>
              </a:rPr>
              <a:t>λ</a:t>
            </a:r>
            <a:r>
              <a:rPr lang="en-AU" sz="2400" baseline="-250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u</a:t>
            </a:r>
            <a:r>
              <a:rPr lang="en-AU" sz="2400" dirty="0" smtClean="0">
                <a:solidFill>
                  <a:srgbClr val="595959"/>
                </a:solidFill>
                <a:latin typeface="SFRM1095"/>
                <a:ea typeface="ＭＳ Ｐゴシック" charset="-128"/>
                <a:cs typeface="Arial"/>
              </a:rPr>
              <a:t>.  </a:t>
            </a:r>
            <a:endParaRPr lang="en-AU" sz="2400" dirty="0" smtClean="0">
              <a:solidFill>
                <a:srgbClr val="595959"/>
              </a:solidFill>
              <a:latin typeface="SFRM1095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946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28" y="908720"/>
            <a:ext cx="7920880" cy="72008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AU" dirty="0" smtClean="0"/>
              <a:t>Electron beam parameters</a:t>
            </a:r>
            <a:endParaRPr lang="en-AU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72480" y="1772816"/>
            <a:ext cx="9426699" cy="4176463"/>
          </a:xfrm>
        </p:spPr>
        <p:txBody>
          <a:bodyPr>
            <a:normAutofit fontScale="92500" lnSpcReduction="10000"/>
          </a:bodyPr>
          <a:lstStyle/>
          <a:p>
            <a:r>
              <a:rPr lang="en-AU" sz="2400" dirty="0" smtClean="0">
                <a:latin typeface="SFRM1095"/>
              </a:rPr>
              <a:t>Beam Energy                			</a:t>
            </a:r>
            <a:r>
              <a:rPr lang="en-AU" sz="2400" dirty="0" smtClean="0">
                <a:latin typeface="SFRM1095"/>
              </a:rPr>
              <a:t>       4.6 </a:t>
            </a:r>
            <a:r>
              <a:rPr lang="en-AU" sz="2400" dirty="0" err="1" smtClean="0">
                <a:latin typeface="SFRM1095"/>
              </a:rPr>
              <a:t>GeV</a:t>
            </a:r>
            <a:endParaRPr lang="en-AU" sz="2400" dirty="0" smtClean="0">
              <a:latin typeface="SFRM1095"/>
            </a:endParaRPr>
          </a:p>
          <a:p>
            <a:r>
              <a:rPr lang="en-AU" sz="2400" dirty="0" smtClean="0">
                <a:latin typeface="SFRM1095"/>
              </a:rPr>
              <a:t>Bunch charge                			</a:t>
            </a:r>
            <a:r>
              <a:rPr lang="en-AU" sz="2400" dirty="0" smtClean="0">
                <a:latin typeface="SFRM1095"/>
              </a:rPr>
              <a:t>	</a:t>
            </a:r>
            <a:r>
              <a:rPr lang="en-AU" sz="2400" dirty="0" smtClean="0">
                <a:latin typeface="SFRM1095"/>
              </a:rPr>
              <a:t> </a:t>
            </a:r>
            <a:r>
              <a:rPr lang="en-AU" sz="2400" dirty="0" smtClean="0">
                <a:latin typeface="SFRM1095"/>
              </a:rPr>
              <a:t>&lt; </a:t>
            </a:r>
            <a:r>
              <a:rPr lang="en-AU" sz="2400" dirty="0" smtClean="0">
                <a:latin typeface="SFRM1095"/>
              </a:rPr>
              <a:t>250 </a:t>
            </a:r>
            <a:r>
              <a:rPr lang="en-AU" sz="2400" dirty="0" err="1" smtClean="0">
                <a:latin typeface="SFRM1095"/>
              </a:rPr>
              <a:t>pC</a:t>
            </a:r>
            <a:endParaRPr lang="en-AU" sz="2400" dirty="0" smtClean="0">
              <a:latin typeface="SFRM1095"/>
            </a:endParaRPr>
          </a:p>
          <a:p>
            <a:r>
              <a:rPr lang="en-AU" sz="2400" dirty="0" smtClean="0">
                <a:latin typeface="SFRM1095"/>
              </a:rPr>
              <a:t>Energy Spread            			</a:t>
            </a:r>
            <a:r>
              <a:rPr lang="en-AU" sz="2400" dirty="0" smtClean="0">
                <a:latin typeface="SFRM1095"/>
              </a:rPr>
              <a:t>		 10</a:t>
            </a:r>
            <a:r>
              <a:rPr lang="en-AU" sz="2400" baseline="30000" dirty="0" smtClean="0">
                <a:latin typeface="SFRM1095"/>
              </a:rPr>
              <a:t>-4</a:t>
            </a:r>
            <a:endParaRPr lang="en-AU" sz="2400" baseline="30000" dirty="0" smtClean="0">
              <a:latin typeface="SFRM1095"/>
            </a:endParaRPr>
          </a:p>
          <a:p>
            <a:r>
              <a:rPr lang="en-AU" sz="2400" dirty="0" smtClean="0">
                <a:latin typeface="SFRM1095"/>
              </a:rPr>
              <a:t>Normalized horizontal </a:t>
            </a:r>
            <a:r>
              <a:rPr lang="en-AU" sz="2400" dirty="0" err="1" smtClean="0">
                <a:latin typeface="SFRM1095"/>
              </a:rPr>
              <a:t>e</a:t>
            </a:r>
            <a:r>
              <a:rPr lang="en-AU" sz="2400" dirty="0" err="1" smtClean="0">
                <a:latin typeface="SFRM1095"/>
              </a:rPr>
              <a:t>mittance</a:t>
            </a:r>
            <a:r>
              <a:rPr lang="en-AU" sz="2400" dirty="0" smtClean="0">
                <a:latin typeface="SFRM1095"/>
              </a:rPr>
              <a:t> </a:t>
            </a:r>
            <a:r>
              <a:rPr lang="en-AU" sz="2400" dirty="0" smtClean="0">
                <a:latin typeface="SFRM1095"/>
              </a:rPr>
              <a:t>	</a:t>
            </a:r>
            <a:r>
              <a:rPr lang="en-AU" sz="2400" dirty="0" smtClean="0">
                <a:latin typeface="SFRM1095"/>
              </a:rPr>
              <a:t>	 &lt; </a:t>
            </a:r>
            <a:r>
              <a:rPr lang="en-AU" sz="2400" dirty="0" smtClean="0">
                <a:latin typeface="SFRM1095"/>
              </a:rPr>
              <a:t>0.5 </a:t>
            </a:r>
            <a:r>
              <a:rPr lang="en-AU" sz="2400" dirty="0" smtClean="0">
                <a:latin typeface="SFRM1095"/>
              </a:rPr>
              <a:t>u</a:t>
            </a:r>
            <a:r>
              <a:rPr lang="en-AU" sz="2400" dirty="0" smtClean="0">
                <a:latin typeface="SFRM1095"/>
              </a:rPr>
              <a:t>m.rad</a:t>
            </a:r>
            <a:endParaRPr lang="en-AU" sz="2400" dirty="0" smtClean="0">
              <a:latin typeface="SFRM1095"/>
            </a:endParaRPr>
          </a:p>
          <a:p>
            <a:r>
              <a:rPr lang="en-AU" sz="2400" dirty="0" smtClean="0">
                <a:latin typeface="SFRM1095"/>
              </a:rPr>
              <a:t>Normalized vertical </a:t>
            </a:r>
            <a:r>
              <a:rPr lang="en-AU" sz="2400" dirty="0" err="1" smtClean="0">
                <a:latin typeface="SFRM1095"/>
              </a:rPr>
              <a:t>emittance</a:t>
            </a:r>
            <a:r>
              <a:rPr lang="en-AU" sz="2400" dirty="0" smtClean="0">
                <a:latin typeface="SFRM1095"/>
              </a:rPr>
              <a:t> </a:t>
            </a:r>
            <a:r>
              <a:rPr lang="en-AU" sz="2400" dirty="0" smtClean="0">
                <a:latin typeface="SFRM1095"/>
              </a:rPr>
              <a:t>		</a:t>
            </a:r>
            <a:r>
              <a:rPr lang="en-AU" sz="2400" dirty="0" smtClean="0">
                <a:latin typeface="SFRM1095"/>
              </a:rPr>
              <a:t>	 &lt; 0.5 um.rad</a:t>
            </a:r>
            <a:endParaRPr lang="en-AU" sz="2400" dirty="0" smtClean="0">
              <a:latin typeface="SFRM1095"/>
            </a:endParaRPr>
          </a:p>
          <a:p>
            <a:r>
              <a:rPr lang="en-AU" sz="2400" dirty="0" smtClean="0">
                <a:latin typeface="SFRM1095"/>
              </a:rPr>
              <a:t>Horizontal </a:t>
            </a:r>
            <a:r>
              <a:rPr lang="en-AU" sz="2400" dirty="0" smtClean="0">
                <a:latin typeface="SFRM1095"/>
              </a:rPr>
              <a:t>Beta Function 			</a:t>
            </a:r>
            <a:r>
              <a:rPr lang="en-AU" sz="2400" dirty="0" smtClean="0">
                <a:latin typeface="SFRM1095"/>
              </a:rPr>
              <a:t>	 2</a:t>
            </a:r>
            <a:r>
              <a:rPr lang="en-AU" sz="2400" dirty="0" smtClean="0">
                <a:latin typeface="SFRM1095"/>
              </a:rPr>
              <a:t>5</a:t>
            </a:r>
            <a:r>
              <a:rPr lang="en-AU" sz="2400" dirty="0" smtClean="0">
                <a:latin typeface="SFRM1095"/>
              </a:rPr>
              <a:t>.00 m</a:t>
            </a:r>
            <a:endParaRPr lang="en-AU" sz="2400" dirty="0" smtClean="0">
              <a:latin typeface="SFRM1095"/>
            </a:endParaRPr>
          </a:p>
          <a:p>
            <a:r>
              <a:rPr lang="en-AU" sz="2400" dirty="0" smtClean="0">
                <a:latin typeface="SFRM1095"/>
              </a:rPr>
              <a:t>Vertical Beta Function 			</a:t>
            </a:r>
            <a:r>
              <a:rPr lang="en-AU" sz="2400" dirty="0" smtClean="0">
                <a:latin typeface="SFRM1095"/>
              </a:rPr>
              <a:t>		 25.00 m</a:t>
            </a:r>
          </a:p>
          <a:p>
            <a:r>
              <a:rPr lang="en-AU" sz="2400" dirty="0" smtClean="0">
                <a:latin typeface="SFRM1095"/>
              </a:rPr>
              <a:t>Pulse duration						</a:t>
            </a:r>
            <a:r>
              <a:rPr lang="en-AU" sz="2400" dirty="0" smtClean="0">
                <a:latin typeface="SFRM1095"/>
              </a:rPr>
              <a:t>	</a:t>
            </a:r>
            <a:r>
              <a:rPr lang="en-AU" sz="2400" dirty="0" smtClean="0">
                <a:latin typeface="SFRM1095"/>
              </a:rPr>
              <a:t> &lt; 1 to 50 </a:t>
            </a:r>
            <a:r>
              <a:rPr lang="en-AU" sz="2400" dirty="0" err="1" smtClean="0">
                <a:latin typeface="SFRM1095"/>
              </a:rPr>
              <a:t>fs</a:t>
            </a:r>
            <a:endParaRPr lang="en-AU" sz="2400" dirty="0" smtClean="0">
              <a:latin typeface="SFRM1095"/>
            </a:endParaRPr>
          </a:p>
          <a:p>
            <a:r>
              <a:rPr lang="en-AU" sz="2400" dirty="0" smtClean="0"/>
              <a:t>Repetition </a:t>
            </a:r>
            <a:r>
              <a:rPr lang="en-AU" sz="2400" dirty="0" smtClean="0"/>
              <a:t>rate </a:t>
            </a:r>
            <a:r>
              <a:rPr lang="en-AU" sz="2400" dirty="0" smtClean="0"/>
              <a:t>                        			 100 to 1000 Hz 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err="1" smtClean="0">
                <a:solidFill>
                  <a:srgbClr val="FF0000"/>
                </a:solidFill>
              </a:rPr>
              <a:t>Emittance</a:t>
            </a:r>
            <a:r>
              <a:rPr lang="en-AU" sz="2400" dirty="0" smtClean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8" name="Picture 7" descr="Diffratcion_Graphic.png"/>
          <p:cNvPicPr>
            <a:picLocks noChangeAspect="1"/>
          </p:cNvPicPr>
          <p:nvPr/>
        </p:nvPicPr>
        <p:blipFill>
          <a:blip r:embed="rId3" cstate="print"/>
          <a:srcRect t="55529" r="35989"/>
          <a:stretch>
            <a:fillRect/>
          </a:stretch>
        </p:blipFill>
        <p:spPr>
          <a:xfrm>
            <a:off x="8307373" y="0"/>
            <a:ext cx="1598627" cy="10446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-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itle -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Header - blue - log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Header - grey - log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Blue To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Grey To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Footer -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Footer -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ANSTO-ANM-TEMPLATE</Template>
  <TotalTime>16154</TotalTime>
  <Words>145</Words>
  <Application>Microsoft Office PowerPoint</Application>
  <PresentationFormat>A4 Paper (210x297 mm)</PresentationFormat>
  <Paragraphs>33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Title - Blue</vt:lpstr>
      <vt:lpstr>Title - Grey</vt:lpstr>
      <vt:lpstr>1_Header - blue - logo</vt:lpstr>
      <vt:lpstr>Header - grey - logo</vt:lpstr>
      <vt:lpstr>2_Blue Top</vt:lpstr>
      <vt:lpstr>1_Grey Top</vt:lpstr>
      <vt:lpstr>Footer - blue</vt:lpstr>
      <vt:lpstr>Footer - grey</vt:lpstr>
      <vt:lpstr>Slide 1</vt:lpstr>
      <vt:lpstr>Slide 2</vt:lpstr>
      <vt:lpstr>Slide 3</vt:lpstr>
      <vt:lpstr>Electron beam parameters</vt:lpstr>
    </vt:vector>
  </TitlesOfParts>
  <Company>ANSTO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O'BRIEN, Clare</dc:creator>
  <cp:lastModifiedBy>zhud</cp:lastModifiedBy>
  <cp:revision>334</cp:revision>
  <cp:lastPrinted>2012-08-08T01:47:49Z</cp:lastPrinted>
  <dcterms:created xsi:type="dcterms:W3CDTF">2015-09-04T04:19:26Z</dcterms:created>
  <dcterms:modified xsi:type="dcterms:W3CDTF">2018-05-30T04:28:52Z</dcterms:modified>
</cp:coreProperties>
</file>