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tiff" ContentType="image/tiff"/>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Lst>
  <p:notesMasterIdLst>
    <p:notesMasterId r:id="rId16"/>
  </p:notesMasterIdLst>
  <p:sldIdLst>
    <p:sldId id="256" r:id="rId2"/>
    <p:sldId id="257" r:id="rId3"/>
    <p:sldId id="258" r:id="rId4"/>
    <p:sldId id="297" r:id="rId5"/>
    <p:sldId id="302" r:id="rId6"/>
    <p:sldId id="301" r:id="rId7"/>
    <p:sldId id="298" r:id="rId8"/>
    <p:sldId id="304" r:id="rId9"/>
    <p:sldId id="305" r:id="rId10"/>
    <p:sldId id="306" r:id="rId11"/>
    <p:sldId id="300" r:id="rId12"/>
    <p:sldId id="303" r:id="rId13"/>
    <p:sldId id="299" r:id="rId14"/>
    <p:sldId id="295" r:id="rId1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417C2F"/>
    <a:srgbClr val="33CC33"/>
    <a:srgbClr val="0055A0"/>
    <a:srgbClr val="104282"/>
    <a:srgbClr val="0B387C"/>
    <a:srgbClr val="0C377B"/>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789"/>
    <p:restoredTop sz="50000"/>
  </p:normalViewPr>
  <p:slideViewPr>
    <p:cSldViewPr snapToGrid="0" snapToObjects="1">
      <p:cViewPr>
        <p:scale>
          <a:sx n="169" d="100"/>
          <a:sy n="169" d="100"/>
        </p:scale>
        <p:origin x="144" y="-456"/>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08A39DC-5865-C644-BB9E-AAC016A64910}" type="datetimeFigureOut">
              <a:rPr lang="en-US" smtClean="0"/>
              <a:t>5/27/18</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59B1595-DE59-C540-A623-C5DA7401724D}" type="slidenum">
              <a:rPr lang="en-US" smtClean="0"/>
              <a:t>‹#›</a:t>
            </a:fld>
            <a:endParaRPr lang="en-US"/>
          </a:p>
        </p:txBody>
      </p:sp>
    </p:spTree>
    <p:extLst>
      <p:ext uri="{BB962C8B-B14F-4D97-AF65-F5344CB8AC3E}">
        <p14:creationId xmlns:p14="http://schemas.microsoft.com/office/powerpoint/2010/main" val="147781907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7.png"/><Relationship Id="rId7" Type="http://schemas.openxmlformats.org/officeDocument/2006/relationships/image" Target="../media/image11.tiff"/><Relationship Id="rId2" Type="http://schemas.openxmlformats.org/officeDocument/2006/relationships/image" Target="../media/image6.png"/><Relationship Id="rId1" Type="http://schemas.openxmlformats.org/officeDocument/2006/relationships/slideMaster" Target="../slideMasters/slideMaster1.xml"/><Relationship Id="rId6" Type="http://schemas.openxmlformats.org/officeDocument/2006/relationships/image" Target="../media/image10.tiff"/><Relationship Id="rId5" Type="http://schemas.openxmlformats.org/officeDocument/2006/relationships/image" Target="../media/image9.tiff"/><Relationship Id="rId4" Type="http://schemas.openxmlformats.org/officeDocument/2006/relationships/image" Target="../media/image8.tiff"/></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12.png"/><Relationship Id="rId7" Type="http://schemas.openxmlformats.org/officeDocument/2006/relationships/image" Target="../media/image13.tiff"/><Relationship Id="rId2" Type="http://schemas.openxmlformats.org/officeDocument/2006/relationships/image" Target="../media/image6.png"/><Relationship Id="rId1" Type="http://schemas.openxmlformats.org/officeDocument/2006/relationships/slideMaster" Target="../slideMasters/slideMaster1.xml"/><Relationship Id="rId6" Type="http://schemas.openxmlformats.org/officeDocument/2006/relationships/image" Target="../media/image10.tiff"/><Relationship Id="rId5" Type="http://schemas.openxmlformats.org/officeDocument/2006/relationships/image" Target="../media/image9.tiff"/><Relationship Id="rId4" Type="http://schemas.openxmlformats.org/officeDocument/2006/relationships/image" Target="../media/image8.tiff"/></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7.png"/><Relationship Id="rId7" Type="http://schemas.openxmlformats.org/officeDocument/2006/relationships/image" Target="../media/image11.tiff"/><Relationship Id="rId2" Type="http://schemas.openxmlformats.org/officeDocument/2006/relationships/image" Target="../media/image6.png"/><Relationship Id="rId1" Type="http://schemas.openxmlformats.org/officeDocument/2006/relationships/slideMaster" Target="../slideMasters/slideMaster1.xml"/><Relationship Id="rId6" Type="http://schemas.openxmlformats.org/officeDocument/2006/relationships/image" Target="../media/image10.tiff"/><Relationship Id="rId5" Type="http://schemas.openxmlformats.org/officeDocument/2006/relationships/image" Target="../media/image9.tiff"/><Relationship Id="rId4" Type="http://schemas.openxmlformats.org/officeDocument/2006/relationships/image" Target="../media/image8.tiff"/></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Diapositive de titre">
    <p:bg>
      <p:bgPr>
        <a:solidFill>
          <a:srgbClr val="104282"/>
        </a:solidFill>
        <a:effectLst/>
      </p:bgPr>
    </p:bg>
    <p:spTree>
      <p:nvGrpSpPr>
        <p:cNvPr id="1" name=""/>
        <p:cNvGrpSpPr/>
        <p:nvPr/>
      </p:nvGrpSpPr>
      <p:grpSpPr>
        <a:xfrm>
          <a:off x="0" y="0"/>
          <a:ext cx="0" cy="0"/>
          <a:chOff x="0" y="0"/>
          <a:chExt cx="0" cy="0"/>
        </a:xfrm>
      </p:grpSpPr>
      <p:pic>
        <p:nvPicPr>
          <p:cNvPr id="5" name="Image 4" descr="logooutline.eps"/>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312000" y="2181663"/>
            <a:ext cx="2520000" cy="2494674"/>
          </a:xfrm>
          <a:prstGeom prst="rect">
            <a:avLst/>
          </a:prstGeom>
        </p:spPr>
      </p:pic>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7"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1185528"/>
            <a:ext cx="3200400" cy="730250"/>
          </a:xfrm>
        </p:spPr>
        <p:txBody>
          <a:bodyPr tIns="0" bIns="0" anchor="t"/>
          <a:lstStyle>
            <a:lvl1pPr algn="l">
              <a:buNone/>
              <a:defRPr sz="1800" b="1">
                <a:solidFill>
                  <a:schemeClr val="tx1"/>
                </a:solidFill>
              </a:defRPr>
            </a:lvl1pPr>
          </a:lstStyle>
          <a:p>
            <a:r>
              <a:rPr kumimoji="0" lang="en-US"/>
              <a:t>Click to edit Master title style</a:t>
            </a:r>
            <a:endParaRPr kumimoji="0" lang="en-US" dirty="0"/>
          </a:p>
        </p:txBody>
      </p:sp>
      <p:sp>
        <p:nvSpPr>
          <p:cNvPr id="3" name="Espace réservé du texte 2"/>
          <p:cNvSpPr>
            <a:spLocks noGrp="1"/>
          </p:cNvSpPr>
          <p:nvPr>
            <p:ph type="body" idx="2"/>
          </p:nvPr>
        </p:nvSpPr>
        <p:spPr>
          <a:xfrm>
            <a:off x="457200" y="214424"/>
            <a:ext cx="27432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a:t>Click to edit Master text styles</a:t>
            </a:r>
          </a:p>
        </p:txBody>
      </p:sp>
      <p:sp>
        <p:nvSpPr>
          <p:cNvPr id="4" name="Espace réservé du contenu 3"/>
          <p:cNvSpPr>
            <a:spLocks noGrp="1"/>
          </p:cNvSpPr>
          <p:nvPr>
            <p:ph sz="half" idx="1"/>
          </p:nvPr>
        </p:nvSpPr>
        <p:spPr>
          <a:xfrm>
            <a:off x="457200" y="1981200"/>
            <a:ext cx="7086600" cy="3810000"/>
          </a:xfrm>
        </p:spPr>
        <p:txBody>
          <a:bodyPr/>
          <a:lstStyle>
            <a:lvl1pPr>
              <a:defRPr sz="2800"/>
            </a:lvl1pPr>
            <a:lvl2pPr>
              <a:defRPr sz="2400"/>
            </a:lvl2pPr>
            <a:lvl3pPr>
              <a:defRPr sz="2200"/>
            </a:lvl3pPr>
            <a:lvl4pPr>
              <a:defRPr sz="2000"/>
            </a:lvl4pPr>
            <a:lvl5pPr>
              <a:defRPr sz="20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8" name="Date Placeholder 1"/>
          <p:cNvSpPr>
            <a:spLocks noGrp="1"/>
          </p:cNvSpPr>
          <p:nvPr>
            <p:ph type="dt" sz="half" idx="10"/>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BFD808-6B56-4447-9401-2398D08EE3C0}" type="datetime1">
              <a:rPr lang="en-US" smtClean="0"/>
              <a:pPr/>
              <a:t>5/27/18</a:t>
            </a:fld>
            <a:endParaRPr lang="en-US" dirty="0"/>
          </a:p>
        </p:txBody>
      </p:sp>
      <p:sp>
        <p:nvSpPr>
          <p:cNvPr id="9"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Document reference</a:t>
            </a:r>
            <a:endParaRPr lang="en-US" dirty="0"/>
          </a:p>
        </p:txBody>
      </p:sp>
      <p:sp>
        <p:nvSpPr>
          <p:cNvPr id="10"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5556732" y="1705709"/>
            <a:ext cx="3053868" cy="1253808"/>
          </a:xfrm>
        </p:spPr>
        <p:txBody>
          <a:bodyPr anchor="b"/>
          <a:lstStyle>
            <a:lvl1pPr algn="l">
              <a:buNone/>
              <a:defRPr sz="2200" b="1">
                <a:solidFill>
                  <a:schemeClr val="tx1"/>
                </a:solidFill>
              </a:defRPr>
            </a:lvl1pPr>
          </a:lstStyle>
          <a:p>
            <a:r>
              <a:rPr kumimoji="0" lang="en-US"/>
              <a:t>Click to edit Master title style</a:t>
            </a:r>
          </a:p>
        </p:txBody>
      </p:sp>
      <p:sp>
        <p:nvSpPr>
          <p:cNvPr id="3" name="Espace réservé pour une image  2"/>
          <p:cNvSpPr>
            <a:spLocks noGrp="1"/>
          </p:cNvSpPr>
          <p:nvPr>
            <p:ph type="pic" idx="1"/>
          </p:nvPr>
        </p:nvSpPr>
        <p:spPr>
          <a:xfrm>
            <a:off x="558797" y="802197"/>
            <a:ext cx="4759514" cy="4759514"/>
          </a:xfrm>
          <a:prstGeom prst="ellipse">
            <a:avLst/>
          </a:prstGeom>
          <a:solidFill>
            <a:srgbClr val="FFFFFF"/>
          </a:solidFill>
          <a:ln>
            <a:noFill/>
          </a:ln>
        </p:spPr>
        <p:style>
          <a:lnRef idx="2">
            <a:schemeClr val="accent2">
              <a:shade val="50000"/>
            </a:schemeClr>
          </a:lnRef>
          <a:fillRef idx="1">
            <a:schemeClr val="accent2"/>
          </a:fillRef>
          <a:effectRef idx="0">
            <a:schemeClr val="accent2"/>
          </a:effectRef>
          <a:fontRef idx="none"/>
        </p:style>
        <p:txBody>
          <a:bodyPr/>
          <a:lstStyle>
            <a:lvl1pPr marL="0" indent="0">
              <a:buNone/>
              <a:defRPr sz="3200"/>
            </a:lvl1pPr>
          </a:lstStyle>
          <a:p>
            <a:r>
              <a:rPr kumimoji="0" lang="en-US"/>
              <a:t>Drag picture to placeholder or click icon to add</a:t>
            </a:r>
            <a:endParaRPr kumimoji="0" lang="en-US" dirty="0"/>
          </a:p>
        </p:txBody>
      </p:sp>
      <p:sp>
        <p:nvSpPr>
          <p:cNvPr id="4" name="Espace réservé du texte 3"/>
          <p:cNvSpPr>
            <a:spLocks noGrp="1"/>
          </p:cNvSpPr>
          <p:nvPr>
            <p:ph type="body" sz="half" idx="2"/>
          </p:nvPr>
        </p:nvSpPr>
        <p:spPr>
          <a:xfrm>
            <a:off x="5556734" y="2998765"/>
            <a:ext cx="3053866"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a:t>Click to edit Master text styles</a:t>
            </a:r>
          </a:p>
        </p:txBody>
      </p:sp>
      <p:sp>
        <p:nvSpPr>
          <p:cNvPr id="8" name="Date Placeholder 1"/>
          <p:cNvSpPr>
            <a:spLocks noGrp="1"/>
          </p:cNvSpPr>
          <p:nvPr>
            <p:ph type="dt" sz="half" idx="10"/>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BFD808-6B56-4447-9401-2398D08EE3C0}" type="datetime1">
              <a:rPr lang="en-US" smtClean="0"/>
              <a:pPr/>
              <a:t>5/27/18</a:t>
            </a:fld>
            <a:endParaRPr lang="en-US" dirty="0"/>
          </a:p>
        </p:txBody>
      </p:sp>
      <p:sp>
        <p:nvSpPr>
          <p:cNvPr id="9"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Document reference</a:t>
            </a:r>
            <a:endParaRPr lang="en-US" dirty="0"/>
          </a:p>
        </p:txBody>
      </p:sp>
      <p:sp>
        <p:nvSpPr>
          <p:cNvPr id="10"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3_Diapositive de titre">
    <p:bg>
      <p:bgPr>
        <a:solidFill>
          <a:srgbClr val="104282"/>
        </a:solidFill>
        <a:effectLst/>
      </p:bgPr>
    </p:bg>
    <p:spTree>
      <p:nvGrpSpPr>
        <p:cNvPr id="1" name=""/>
        <p:cNvGrpSpPr/>
        <p:nvPr/>
      </p:nvGrpSpPr>
      <p:grpSpPr>
        <a:xfrm>
          <a:off x="0" y="0"/>
          <a:ext cx="0" cy="0"/>
          <a:chOff x="0" y="0"/>
          <a:chExt cx="0" cy="0"/>
        </a:xfrm>
      </p:grpSpPr>
      <p:pic>
        <p:nvPicPr>
          <p:cNvPr id="3" name="Image 2" descr="LOGOfin.eps"/>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996267" y="2703284"/>
            <a:ext cx="1172455" cy="1467041"/>
          </a:xfrm>
          <a:prstGeom prst="rect">
            <a:avLst/>
          </a:prstGeom>
        </p:spPr>
      </p:pic>
    </p:spTree>
    <p:extLst>
      <p:ext uri="{BB962C8B-B14F-4D97-AF65-F5344CB8AC3E}">
        <p14:creationId xmlns:p14="http://schemas.microsoft.com/office/powerpoint/2010/main" val="1356849792"/>
      </p:ext>
    </p:extLst>
  </p:cSld>
  <p:clrMapOvr>
    <a:overrideClrMapping bg1="dk1" tx1="lt1" bg2="dk2" tx2="lt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4_Diapositive de titre">
    <p:bg>
      <p:bgPr>
        <a:solidFill>
          <a:srgbClr val="104282"/>
        </a:solidFill>
        <a:effectLst/>
      </p:bgPr>
    </p:bg>
    <p:spTree>
      <p:nvGrpSpPr>
        <p:cNvPr id="1" name=""/>
        <p:cNvGrpSpPr/>
        <p:nvPr/>
      </p:nvGrpSpPr>
      <p:grpSpPr>
        <a:xfrm>
          <a:off x="0" y="0"/>
          <a:ext cx="0" cy="0"/>
          <a:chOff x="0" y="0"/>
          <a:chExt cx="0" cy="0"/>
        </a:xfrm>
      </p:grpSpPr>
      <p:pic>
        <p:nvPicPr>
          <p:cNvPr id="3" name="Image 2" descr="LOGOfin.eps"/>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996267" y="2703284"/>
            <a:ext cx="1172455" cy="1467041"/>
          </a:xfrm>
          <a:prstGeom prst="rect">
            <a:avLst/>
          </a:prstGeom>
        </p:spPr>
      </p:pic>
    </p:spTree>
    <p:extLst>
      <p:ext uri="{BB962C8B-B14F-4D97-AF65-F5344CB8AC3E}">
        <p14:creationId xmlns:p14="http://schemas.microsoft.com/office/powerpoint/2010/main" val="3989461210"/>
      </p:ext>
    </p:extLst>
  </p:cSld>
  <p:clrMapOvr>
    <a:overrideClrMapping bg1="dk1" tx1="lt1" bg2="dk2" tx2="lt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5_Diapositive de titre">
    <p:bg>
      <p:bgPr>
        <a:solidFill>
          <a:schemeClr val="tx1"/>
        </a:solidFill>
        <a:effectLst/>
      </p:bgPr>
    </p:bg>
    <p:spTree>
      <p:nvGrpSpPr>
        <p:cNvPr id="1" name=""/>
        <p:cNvGrpSpPr/>
        <p:nvPr/>
      </p:nvGrpSpPr>
      <p:grpSpPr>
        <a:xfrm>
          <a:off x="0" y="0"/>
          <a:ext cx="0" cy="0"/>
          <a:chOff x="0" y="0"/>
          <a:chExt cx="0" cy="0"/>
        </a:xfrm>
      </p:grpSpPr>
      <p:pic>
        <p:nvPicPr>
          <p:cNvPr id="2" name="Picture 1" descr="LogoOutline.ai"/>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3312000" y="2169000"/>
            <a:ext cx="2520000" cy="2520000"/>
          </a:xfrm>
          <a:prstGeom prst="rect">
            <a:avLst/>
          </a:prstGeom>
        </p:spPr>
      </p:pic>
    </p:spTree>
    <p:extLst>
      <p:ext uri="{BB962C8B-B14F-4D97-AF65-F5344CB8AC3E}">
        <p14:creationId xmlns:p14="http://schemas.microsoft.com/office/powerpoint/2010/main" val="2005918618"/>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6_Diapositive de titre">
    <p:bg>
      <p:bgRef idx="1001">
        <a:schemeClr val="bg1"/>
      </p:bgRef>
    </p:bg>
    <p:spTree>
      <p:nvGrpSpPr>
        <p:cNvPr id="1" name=""/>
        <p:cNvGrpSpPr/>
        <p:nvPr/>
      </p:nvGrpSpPr>
      <p:grpSpPr>
        <a:xfrm>
          <a:off x="0" y="0"/>
          <a:ext cx="0" cy="0"/>
          <a:chOff x="0" y="0"/>
          <a:chExt cx="0" cy="0"/>
        </a:xfrm>
      </p:grpSpPr>
      <p:pic>
        <p:nvPicPr>
          <p:cNvPr id="5" name="Image 4" descr="logoBadgeWeb.eps"/>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3953090" y="2878269"/>
            <a:ext cx="1221946" cy="1535841"/>
          </a:xfrm>
          <a:prstGeom prst="rect">
            <a:avLst/>
          </a:prstGeom>
        </p:spPr>
      </p:pic>
    </p:spTree>
    <p:extLst>
      <p:ext uri="{BB962C8B-B14F-4D97-AF65-F5344CB8AC3E}">
        <p14:creationId xmlns:p14="http://schemas.microsoft.com/office/powerpoint/2010/main" val="2803325075"/>
      </p:ext>
    </p:extLst>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_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457200" y="2444814"/>
            <a:ext cx="8226854" cy="940443"/>
          </a:xfrm>
        </p:spPr>
        <p:txBody>
          <a:bodyPr/>
          <a:lstStyle>
            <a:lvl1pPr algn="l">
              <a:defRPr/>
            </a:lvl1pPr>
          </a:lstStyle>
          <a:p>
            <a:r>
              <a:rPr kumimoji="0" lang="en-US"/>
              <a:t>Click to edit Master title style</a:t>
            </a:r>
          </a:p>
        </p:txBody>
      </p:sp>
      <p:sp>
        <p:nvSpPr>
          <p:cNvPr id="9"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
        <p:nvSpPr>
          <p:cNvPr id="11" name="Espace réservé du texte 2"/>
          <p:cNvSpPr>
            <a:spLocks noGrp="1"/>
          </p:cNvSpPr>
          <p:nvPr>
            <p:ph type="body" idx="10"/>
          </p:nvPr>
        </p:nvSpPr>
        <p:spPr>
          <a:xfrm>
            <a:off x="457200" y="3391124"/>
            <a:ext cx="2743200" cy="419653"/>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a:t>Click to edit Master text styles</a:t>
            </a:r>
          </a:p>
        </p:txBody>
      </p:sp>
      <p:pic>
        <p:nvPicPr>
          <p:cNvPr id="3" name="Picture 2"/>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879394" y="6296393"/>
            <a:ext cx="1089654" cy="470802"/>
          </a:xfrm>
          <a:prstGeom prst="rect">
            <a:avLst/>
          </a:prstGeom>
        </p:spPr>
      </p:pic>
      <p:pic>
        <p:nvPicPr>
          <p:cNvPr id="6" name="Content Placeholder 4"/>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6443197" y="6249625"/>
            <a:ext cx="1564157" cy="548826"/>
          </a:xfrm>
          <a:prstGeom prst="rect">
            <a:avLst/>
          </a:prstGeom>
        </p:spPr>
      </p:pic>
      <p:pic>
        <p:nvPicPr>
          <p:cNvPr id="7" name="Picture 6"/>
          <p:cNvPicPr>
            <a:picLocks noChangeAspect="1"/>
          </p:cNvPicPr>
          <p:nvPr userDrawn="1"/>
        </p:nvPicPr>
        <p:blipFill>
          <a:blip r:embed="rId4" cstate="email">
            <a:extLst>
              <a:ext uri="{28A0092B-C50C-407E-A947-70E740481C1C}">
                <a14:useLocalDpi xmlns:a14="http://schemas.microsoft.com/office/drawing/2010/main"/>
              </a:ext>
            </a:extLst>
          </a:blip>
          <a:stretch>
            <a:fillRect/>
          </a:stretch>
        </p:blipFill>
        <p:spPr>
          <a:xfrm>
            <a:off x="1962011" y="6269181"/>
            <a:ext cx="1207008" cy="556422"/>
          </a:xfrm>
          <a:prstGeom prst="rect">
            <a:avLst/>
          </a:prstGeom>
        </p:spPr>
      </p:pic>
      <p:pic>
        <p:nvPicPr>
          <p:cNvPr id="8" name="Picture 7"/>
          <p:cNvPicPr>
            <a:picLocks noChangeAspect="1"/>
          </p:cNvPicPr>
          <p:nvPr userDrawn="1"/>
        </p:nvPicPr>
        <p:blipFill>
          <a:blip r:embed="rId5" cstate="email">
            <a:extLst>
              <a:ext uri="{28A0092B-C50C-407E-A947-70E740481C1C}">
                <a14:useLocalDpi xmlns:a14="http://schemas.microsoft.com/office/drawing/2010/main"/>
              </a:ext>
            </a:extLst>
          </a:blip>
          <a:stretch>
            <a:fillRect/>
          </a:stretch>
        </p:blipFill>
        <p:spPr>
          <a:xfrm>
            <a:off x="3335958" y="6309585"/>
            <a:ext cx="479577" cy="475614"/>
          </a:xfrm>
          <a:prstGeom prst="rect">
            <a:avLst/>
          </a:prstGeom>
        </p:spPr>
      </p:pic>
      <p:pic>
        <p:nvPicPr>
          <p:cNvPr id="10" name="Picture 9"/>
          <p:cNvPicPr>
            <a:picLocks noChangeAspect="1"/>
          </p:cNvPicPr>
          <p:nvPr userDrawn="1"/>
        </p:nvPicPr>
        <p:blipFill>
          <a:blip r:embed="rId6" cstate="email">
            <a:extLst>
              <a:ext uri="{28A0092B-C50C-407E-A947-70E740481C1C}">
                <a14:useLocalDpi xmlns:a14="http://schemas.microsoft.com/office/drawing/2010/main"/>
              </a:ext>
            </a:extLst>
          </a:blip>
          <a:stretch>
            <a:fillRect/>
          </a:stretch>
        </p:blipFill>
        <p:spPr>
          <a:xfrm>
            <a:off x="3982474" y="6343251"/>
            <a:ext cx="1263162" cy="388940"/>
          </a:xfrm>
          <a:prstGeom prst="rect">
            <a:avLst/>
          </a:prstGeom>
        </p:spPr>
      </p:pic>
      <p:pic>
        <p:nvPicPr>
          <p:cNvPr id="12" name="Picture 11"/>
          <p:cNvPicPr>
            <a:picLocks noChangeAspect="1"/>
          </p:cNvPicPr>
          <p:nvPr userDrawn="1"/>
        </p:nvPicPr>
        <p:blipFill>
          <a:blip r:embed="rId7" cstate="email">
            <a:extLst>
              <a:ext uri="{28A0092B-C50C-407E-A947-70E740481C1C}">
                <a14:useLocalDpi xmlns:a14="http://schemas.microsoft.com/office/drawing/2010/main"/>
              </a:ext>
            </a:extLst>
          </a:blip>
          <a:stretch>
            <a:fillRect/>
          </a:stretch>
        </p:blipFill>
        <p:spPr>
          <a:xfrm>
            <a:off x="5406249" y="6261035"/>
            <a:ext cx="876335" cy="529209"/>
          </a:xfrm>
          <a:prstGeom prst="rect">
            <a:avLst/>
          </a:prstGeom>
        </p:spPr>
      </p:pic>
    </p:spTree>
    <p:extLst>
      <p:ext uri="{BB962C8B-B14F-4D97-AF65-F5344CB8AC3E}">
        <p14:creationId xmlns:p14="http://schemas.microsoft.com/office/powerpoint/2010/main" val="137022550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2_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457200" y="2444814"/>
            <a:ext cx="8226854" cy="940443"/>
          </a:xfrm>
        </p:spPr>
        <p:txBody>
          <a:bodyPr/>
          <a:lstStyle>
            <a:lvl1pPr algn="l">
              <a:defRPr/>
            </a:lvl1pPr>
          </a:lstStyle>
          <a:p>
            <a:r>
              <a:rPr kumimoji="0" lang="en-US"/>
              <a:t>Click to edit Master title style</a:t>
            </a:r>
          </a:p>
        </p:txBody>
      </p:sp>
      <p:sp>
        <p:nvSpPr>
          <p:cNvPr id="11" name="Espace réservé du texte 2"/>
          <p:cNvSpPr>
            <a:spLocks noGrp="1"/>
          </p:cNvSpPr>
          <p:nvPr>
            <p:ph type="body" idx="10"/>
          </p:nvPr>
        </p:nvSpPr>
        <p:spPr>
          <a:xfrm>
            <a:off x="457200" y="3391124"/>
            <a:ext cx="2743200" cy="419653"/>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a:t>Click to edit Master text styles</a:t>
            </a:r>
          </a:p>
        </p:txBody>
      </p:sp>
    </p:spTree>
    <p:extLst>
      <p:ext uri="{BB962C8B-B14F-4D97-AF65-F5344CB8AC3E}">
        <p14:creationId xmlns:p14="http://schemas.microsoft.com/office/powerpoint/2010/main" val="205763721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1_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lgn="l">
              <a:defRPr/>
            </a:lvl1pPr>
          </a:lstStyle>
          <a:p>
            <a:r>
              <a:rPr kumimoji="0" lang="en-US"/>
              <a:t>Click to edit Master title style</a:t>
            </a:r>
          </a:p>
        </p:txBody>
      </p:sp>
      <p:sp>
        <p:nvSpPr>
          <p:cNvPr id="3" name="Espace réservé du contenu 2"/>
          <p:cNvSpPr>
            <a:spLocks noGrp="1"/>
          </p:cNvSpPr>
          <p:nvPr>
            <p:ph idx="1"/>
          </p:nvPr>
        </p:nvSpPr>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dirty="0"/>
          </a:p>
        </p:txBody>
      </p:sp>
      <p:sp>
        <p:nvSpPr>
          <p:cNvPr id="9"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pic>
        <p:nvPicPr>
          <p:cNvPr id="8" name="Picture 7"/>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879394" y="6296393"/>
            <a:ext cx="1089654" cy="470802"/>
          </a:xfrm>
          <a:prstGeom prst="rect">
            <a:avLst/>
          </a:prstGeom>
        </p:spPr>
      </p:pic>
      <p:pic>
        <p:nvPicPr>
          <p:cNvPr id="10" name="Content Placeholder 4"/>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6394261" y="6304403"/>
            <a:ext cx="1259990" cy="442101"/>
          </a:xfrm>
          <a:prstGeom prst="rect">
            <a:avLst/>
          </a:prstGeom>
        </p:spPr>
      </p:pic>
      <p:pic>
        <p:nvPicPr>
          <p:cNvPr id="11" name="Picture 10"/>
          <p:cNvPicPr>
            <a:picLocks noChangeAspect="1"/>
          </p:cNvPicPr>
          <p:nvPr userDrawn="1"/>
        </p:nvPicPr>
        <p:blipFill>
          <a:blip r:embed="rId4" cstate="email">
            <a:extLst>
              <a:ext uri="{28A0092B-C50C-407E-A947-70E740481C1C}">
                <a14:useLocalDpi xmlns:a14="http://schemas.microsoft.com/office/drawing/2010/main"/>
              </a:ext>
            </a:extLst>
          </a:blip>
          <a:stretch>
            <a:fillRect/>
          </a:stretch>
        </p:blipFill>
        <p:spPr>
          <a:xfrm>
            <a:off x="1962011" y="6269181"/>
            <a:ext cx="1207008" cy="556422"/>
          </a:xfrm>
          <a:prstGeom prst="rect">
            <a:avLst/>
          </a:prstGeom>
        </p:spPr>
      </p:pic>
      <p:pic>
        <p:nvPicPr>
          <p:cNvPr id="15" name="Picture 14"/>
          <p:cNvPicPr>
            <a:picLocks noChangeAspect="1"/>
          </p:cNvPicPr>
          <p:nvPr userDrawn="1"/>
        </p:nvPicPr>
        <p:blipFill>
          <a:blip r:embed="rId5" cstate="email">
            <a:extLst>
              <a:ext uri="{28A0092B-C50C-407E-A947-70E740481C1C}">
                <a14:useLocalDpi xmlns:a14="http://schemas.microsoft.com/office/drawing/2010/main"/>
              </a:ext>
            </a:extLst>
          </a:blip>
          <a:stretch>
            <a:fillRect/>
          </a:stretch>
        </p:blipFill>
        <p:spPr>
          <a:xfrm>
            <a:off x="3335958" y="6309585"/>
            <a:ext cx="479577" cy="475614"/>
          </a:xfrm>
          <a:prstGeom prst="rect">
            <a:avLst/>
          </a:prstGeom>
        </p:spPr>
      </p:pic>
      <p:pic>
        <p:nvPicPr>
          <p:cNvPr id="16" name="Picture 15"/>
          <p:cNvPicPr>
            <a:picLocks noChangeAspect="1"/>
          </p:cNvPicPr>
          <p:nvPr userDrawn="1"/>
        </p:nvPicPr>
        <p:blipFill>
          <a:blip r:embed="rId6" cstate="email">
            <a:extLst>
              <a:ext uri="{28A0092B-C50C-407E-A947-70E740481C1C}">
                <a14:useLocalDpi xmlns:a14="http://schemas.microsoft.com/office/drawing/2010/main"/>
              </a:ext>
            </a:extLst>
          </a:blip>
          <a:stretch>
            <a:fillRect/>
          </a:stretch>
        </p:blipFill>
        <p:spPr>
          <a:xfrm>
            <a:off x="3982474" y="6343251"/>
            <a:ext cx="1263162" cy="388940"/>
          </a:xfrm>
          <a:prstGeom prst="rect">
            <a:avLst/>
          </a:prstGeom>
        </p:spPr>
      </p:pic>
      <p:pic>
        <p:nvPicPr>
          <p:cNvPr id="17" name="Picture 16"/>
          <p:cNvPicPr>
            <a:picLocks noChangeAspect="1"/>
          </p:cNvPicPr>
          <p:nvPr userDrawn="1"/>
        </p:nvPicPr>
        <p:blipFill>
          <a:blip r:embed="rId7" cstate="email">
            <a:extLst>
              <a:ext uri="{28A0092B-C50C-407E-A947-70E740481C1C}">
                <a14:useLocalDpi xmlns:a14="http://schemas.microsoft.com/office/drawing/2010/main"/>
              </a:ext>
            </a:extLst>
          </a:blip>
          <a:stretch>
            <a:fillRect/>
          </a:stretch>
        </p:blipFill>
        <p:spPr>
          <a:xfrm>
            <a:off x="5412575" y="6261035"/>
            <a:ext cx="812486" cy="490651"/>
          </a:xfrm>
          <a:prstGeom prst="rect">
            <a:avLst/>
          </a:prstGeom>
        </p:spPr>
      </p:pic>
    </p:spTree>
    <p:extLst>
      <p:ext uri="{BB962C8B-B14F-4D97-AF65-F5344CB8AC3E}">
        <p14:creationId xmlns:p14="http://schemas.microsoft.com/office/powerpoint/2010/main" val="28971325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7467600" cy="1143000"/>
          </a:xfrm>
        </p:spPr>
        <p:txBody>
          <a:bodyPr/>
          <a:lstStyle/>
          <a:p>
            <a:r>
              <a:rPr kumimoji="0" lang="en-US"/>
              <a:t>Click to edit Master title style</a:t>
            </a:r>
          </a:p>
        </p:txBody>
      </p:sp>
      <p:sp>
        <p:nvSpPr>
          <p:cNvPr id="3" name="Espace réservé du contenu 2"/>
          <p:cNvSpPr>
            <a:spLocks noGrp="1"/>
          </p:cNvSpPr>
          <p:nvPr>
            <p:ph sz="half" idx="1"/>
          </p:nvPr>
        </p:nvSpPr>
        <p:spPr>
          <a:xfrm>
            <a:off x="457200" y="1600201"/>
            <a:ext cx="3657600" cy="4350384"/>
          </a:xfrm>
        </p:spPr>
        <p:txBody>
          <a:bodyPr/>
          <a:lstStyle>
            <a:lvl1pPr>
              <a:defRPr sz="2600"/>
            </a:lvl1pPr>
            <a:lvl2pPr>
              <a:defRPr sz="2200"/>
            </a:lvl2pPr>
            <a:lvl3pPr>
              <a:defRPr sz="2000"/>
            </a:lvl3pPr>
            <a:lvl4pPr>
              <a:defRPr sz="1800"/>
            </a:lvl4pPr>
            <a:lvl5pPr>
              <a:defRPr sz="18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Espace réservé du contenu 3"/>
          <p:cNvSpPr>
            <a:spLocks noGrp="1"/>
          </p:cNvSpPr>
          <p:nvPr>
            <p:ph sz="half" idx="2"/>
          </p:nvPr>
        </p:nvSpPr>
        <p:spPr>
          <a:xfrm>
            <a:off x="4267200" y="1600200"/>
            <a:ext cx="3657600" cy="4350385"/>
          </a:xfrm>
        </p:spPr>
        <p:txBody>
          <a:bodyPr/>
          <a:lstStyle>
            <a:lvl1pPr>
              <a:defRPr sz="2600"/>
            </a:lvl1pPr>
            <a:lvl2pPr>
              <a:defRPr sz="2200"/>
            </a:lvl2pPr>
            <a:lvl3pPr>
              <a:defRPr sz="2000"/>
            </a:lvl3pPr>
            <a:lvl4pPr>
              <a:defRPr sz="1800"/>
            </a:lvl4pPr>
            <a:lvl5pPr>
              <a:defRPr sz="18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10"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pic>
        <p:nvPicPr>
          <p:cNvPr id="13" name="Picture 12"/>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879394" y="6296393"/>
            <a:ext cx="1089654" cy="470802"/>
          </a:xfrm>
          <a:prstGeom prst="rect">
            <a:avLst/>
          </a:prstGeom>
        </p:spPr>
      </p:pic>
      <p:pic>
        <p:nvPicPr>
          <p:cNvPr id="14" name="Content Placeholder 4"/>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6443197" y="6249625"/>
            <a:ext cx="1564157" cy="548826"/>
          </a:xfrm>
          <a:prstGeom prst="rect">
            <a:avLst/>
          </a:prstGeom>
        </p:spPr>
      </p:pic>
      <p:pic>
        <p:nvPicPr>
          <p:cNvPr id="15" name="Picture 14"/>
          <p:cNvPicPr>
            <a:picLocks noChangeAspect="1"/>
          </p:cNvPicPr>
          <p:nvPr userDrawn="1"/>
        </p:nvPicPr>
        <p:blipFill>
          <a:blip r:embed="rId4" cstate="email">
            <a:extLst>
              <a:ext uri="{28A0092B-C50C-407E-A947-70E740481C1C}">
                <a14:useLocalDpi xmlns:a14="http://schemas.microsoft.com/office/drawing/2010/main"/>
              </a:ext>
            </a:extLst>
          </a:blip>
          <a:stretch>
            <a:fillRect/>
          </a:stretch>
        </p:blipFill>
        <p:spPr>
          <a:xfrm>
            <a:off x="1962011" y="6269181"/>
            <a:ext cx="1207008" cy="556422"/>
          </a:xfrm>
          <a:prstGeom prst="rect">
            <a:avLst/>
          </a:prstGeom>
        </p:spPr>
      </p:pic>
      <p:pic>
        <p:nvPicPr>
          <p:cNvPr id="16" name="Picture 15"/>
          <p:cNvPicPr>
            <a:picLocks noChangeAspect="1"/>
          </p:cNvPicPr>
          <p:nvPr userDrawn="1"/>
        </p:nvPicPr>
        <p:blipFill>
          <a:blip r:embed="rId5" cstate="email">
            <a:extLst>
              <a:ext uri="{28A0092B-C50C-407E-A947-70E740481C1C}">
                <a14:useLocalDpi xmlns:a14="http://schemas.microsoft.com/office/drawing/2010/main"/>
              </a:ext>
            </a:extLst>
          </a:blip>
          <a:stretch>
            <a:fillRect/>
          </a:stretch>
        </p:blipFill>
        <p:spPr>
          <a:xfrm>
            <a:off x="3335958" y="6309585"/>
            <a:ext cx="479577" cy="475614"/>
          </a:xfrm>
          <a:prstGeom prst="rect">
            <a:avLst/>
          </a:prstGeom>
        </p:spPr>
      </p:pic>
      <p:pic>
        <p:nvPicPr>
          <p:cNvPr id="17" name="Picture 16"/>
          <p:cNvPicPr>
            <a:picLocks noChangeAspect="1"/>
          </p:cNvPicPr>
          <p:nvPr userDrawn="1"/>
        </p:nvPicPr>
        <p:blipFill>
          <a:blip r:embed="rId6" cstate="email">
            <a:extLst>
              <a:ext uri="{28A0092B-C50C-407E-A947-70E740481C1C}">
                <a14:useLocalDpi xmlns:a14="http://schemas.microsoft.com/office/drawing/2010/main"/>
              </a:ext>
            </a:extLst>
          </a:blip>
          <a:stretch>
            <a:fillRect/>
          </a:stretch>
        </p:blipFill>
        <p:spPr>
          <a:xfrm>
            <a:off x="3982474" y="6343251"/>
            <a:ext cx="1263162" cy="388940"/>
          </a:xfrm>
          <a:prstGeom prst="rect">
            <a:avLst/>
          </a:prstGeom>
        </p:spPr>
      </p:pic>
      <p:pic>
        <p:nvPicPr>
          <p:cNvPr id="18" name="Picture 17"/>
          <p:cNvPicPr>
            <a:picLocks noChangeAspect="1"/>
          </p:cNvPicPr>
          <p:nvPr userDrawn="1"/>
        </p:nvPicPr>
        <p:blipFill>
          <a:blip r:embed="rId7" cstate="email">
            <a:extLst>
              <a:ext uri="{28A0092B-C50C-407E-A947-70E740481C1C}">
                <a14:useLocalDpi xmlns:a14="http://schemas.microsoft.com/office/drawing/2010/main"/>
              </a:ext>
            </a:extLst>
          </a:blip>
          <a:stretch>
            <a:fillRect/>
          </a:stretch>
        </p:blipFill>
        <p:spPr>
          <a:xfrm>
            <a:off x="5406249" y="6261035"/>
            <a:ext cx="876335" cy="529209"/>
          </a:xfrm>
          <a:prstGeom prst="rect">
            <a:avLst/>
          </a:prstGeom>
        </p:spPr>
      </p:pic>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8229600" cy="893977"/>
          </a:xfrm>
        </p:spPr>
        <p:txBody>
          <a:bodyPr anchor="ctr"/>
          <a:lstStyle>
            <a:lvl1pPr>
              <a:defRPr/>
            </a:lvl1pPr>
          </a:lstStyle>
          <a:p>
            <a:r>
              <a:rPr kumimoji="0" lang="en-US"/>
              <a:t>Click to edit Master title style</a:t>
            </a:r>
          </a:p>
        </p:txBody>
      </p:sp>
      <p:sp>
        <p:nvSpPr>
          <p:cNvPr id="3" name="Espace réservé du texte 2"/>
          <p:cNvSpPr>
            <a:spLocks noGrp="1"/>
          </p:cNvSpPr>
          <p:nvPr>
            <p:ph type="body" idx="1"/>
          </p:nvPr>
        </p:nvSpPr>
        <p:spPr>
          <a:xfrm>
            <a:off x="457200" y="5101967"/>
            <a:ext cx="4040188" cy="838200"/>
          </a:xfrm>
        </p:spPr>
        <p:txBody>
          <a:bodyPr anchor="t"/>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a:t>Click to edit Master text styles</a:t>
            </a:r>
          </a:p>
        </p:txBody>
      </p:sp>
      <p:sp>
        <p:nvSpPr>
          <p:cNvPr id="4" name="Espace réservé du texte 3"/>
          <p:cNvSpPr>
            <a:spLocks noGrp="1"/>
          </p:cNvSpPr>
          <p:nvPr>
            <p:ph type="body" sz="half" idx="3"/>
          </p:nvPr>
        </p:nvSpPr>
        <p:spPr>
          <a:xfrm>
            <a:off x="4645025" y="5101967"/>
            <a:ext cx="4041775" cy="838200"/>
          </a:xfrm>
        </p:spPr>
        <p:txBody>
          <a:bodyPr anchor="t"/>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a:t>Click to edit Master text styles</a:t>
            </a:r>
          </a:p>
        </p:txBody>
      </p:sp>
      <p:sp>
        <p:nvSpPr>
          <p:cNvPr id="5" name="Espace réservé du contenu 4"/>
          <p:cNvSpPr>
            <a:spLocks noGrp="1"/>
          </p:cNvSpPr>
          <p:nvPr>
            <p:ph sz="quarter" idx="2"/>
          </p:nvPr>
        </p:nvSpPr>
        <p:spPr>
          <a:xfrm>
            <a:off x="457200" y="1269777"/>
            <a:ext cx="4040188" cy="3686655"/>
          </a:xfrm>
        </p:spPr>
        <p:txBody>
          <a:bodyPr/>
          <a:lstStyle>
            <a:lvl1pPr>
              <a:defRPr sz="2400"/>
            </a:lvl1pPr>
            <a:lvl2pPr>
              <a:defRPr sz="2000"/>
            </a:lvl2pPr>
            <a:lvl3pPr>
              <a:defRPr sz="1800"/>
            </a:lvl3pPr>
            <a:lvl4pPr>
              <a:defRPr sz="1600"/>
            </a:lvl4pPr>
            <a:lvl5pPr>
              <a:defRPr sz="16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dirty="0"/>
          </a:p>
        </p:txBody>
      </p:sp>
      <p:sp>
        <p:nvSpPr>
          <p:cNvPr id="6" name="Espace réservé du contenu 5"/>
          <p:cNvSpPr>
            <a:spLocks noGrp="1"/>
          </p:cNvSpPr>
          <p:nvPr>
            <p:ph sz="quarter" idx="4"/>
          </p:nvPr>
        </p:nvSpPr>
        <p:spPr>
          <a:xfrm>
            <a:off x="4645025" y="1269777"/>
            <a:ext cx="4041775" cy="3686655"/>
          </a:xfrm>
        </p:spPr>
        <p:txBody>
          <a:bodyPr/>
          <a:lstStyle>
            <a:lvl1pPr>
              <a:defRPr sz="2400"/>
            </a:lvl1pPr>
            <a:lvl2pPr>
              <a:defRPr sz="2000"/>
            </a:lvl2pPr>
            <a:lvl3pPr>
              <a:defRPr sz="1800"/>
            </a:lvl3pPr>
            <a:lvl4pPr>
              <a:defRPr sz="1600"/>
            </a:lvl4pPr>
            <a:lvl5pPr>
              <a:defRPr sz="16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12" name="Slide Number Placeholder 3"/>
          <p:cNvSpPr>
            <a:spLocks noGrp="1"/>
          </p:cNvSpPr>
          <p:nvPr>
            <p:ph type="sldNum" sz="quarter" idx="12"/>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e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Espace réservé du titre 8"/>
          <p:cNvSpPr>
            <a:spLocks noGrp="1"/>
          </p:cNvSpPr>
          <p:nvPr>
            <p:ph type="title"/>
          </p:nvPr>
        </p:nvSpPr>
        <p:spPr>
          <a:xfrm>
            <a:off x="457200" y="233492"/>
            <a:ext cx="8226854" cy="940443"/>
          </a:xfrm>
          <a:prstGeom prst="rect">
            <a:avLst/>
          </a:prstGeom>
        </p:spPr>
        <p:txBody>
          <a:bodyPr vert="horz" lIns="45720" rIns="45720" anchor="ctr">
            <a:normAutofit/>
          </a:bodyPr>
          <a:lstStyle/>
          <a:p>
            <a:r>
              <a:rPr kumimoji="0" lang="fr-CH" dirty="0"/>
              <a:t>Cliquez et modifiez le titre</a:t>
            </a:r>
            <a:endParaRPr kumimoji="0" lang="en-US" dirty="0"/>
          </a:p>
        </p:txBody>
      </p:sp>
      <p:sp>
        <p:nvSpPr>
          <p:cNvPr id="30" name="Espace réservé du texte 29"/>
          <p:cNvSpPr>
            <a:spLocks noGrp="1"/>
          </p:cNvSpPr>
          <p:nvPr>
            <p:ph type="body" idx="1"/>
          </p:nvPr>
        </p:nvSpPr>
        <p:spPr>
          <a:xfrm>
            <a:off x="457200" y="1325606"/>
            <a:ext cx="8226854" cy="4667421"/>
          </a:xfrm>
          <a:prstGeom prst="rect">
            <a:avLst/>
          </a:prstGeom>
        </p:spPr>
        <p:txBody>
          <a:bodyPr vert="horz">
            <a:normAutofit/>
          </a:bodyPr>
          <a:lstStyle/>
          <a:p>
            <a:pPr lvl="0" eaLnBrk="1" latinLnBrk="0" hangingPunct="1"/>
            <a:r>
              <a:rPr kumimoji="0" lang="fr-CH" dirty="0"/>
              <a:t>Cliquez pour modifier les styles du texte du masque</a:t>
            </a:r>
          </a:p>
          <a:p>
            <a:pPr lvl="1" eaLnBrk="1" latinLnBrk="0" hangingPunct="1"/>
            <a:r>
              <a:rPr kumimoji="0" lang="fr-CH" dirty="0"/>
              <a:t>Deuxième niveau</a:t>
            </a:r>
          </a:p>
          <a:p>
            <a:pPr lvl="2" eaLnBrk="1" latinLnBrk="0" hangingPunct="1"/>
            <a:r>
              <a:rPr kumimoji="0" lang="fr-CH" dirty="0"/>
              <a:t>Troisième niveau</a:t>
            </a:r>
          </a:p>
          <a:p>
            <a:pPr lvl="3" eaLnBrk="1" latinLnBrk="0" hangingPunct="1"/>
            <a:r>
              <a:rPr kumimoji="0" lang="fr-CH" dirty="0"/>
              <a:t>Quatrième niveau</a:t>
            </a:r>
          </a:p>
          <a:p>
            <a:pPr lvl="4" eaLnBrk="1" latinLnBrk="0" hangingPunct="1"/>
            <a:r>
              <a:rPr kumimoji="0" lang="fr-CH" dirty="0"/>
              <a:t>Cinquième niveau</a:t>
            </a:r>
            <a:endParaRPr kumimoji="0" lang="en-US" dirty="0"/>
          </a:p>
        </p:txBody>
      </p:sp>
      <p:sp>
        <p:nvSpPr>
          <p:cNvPr id="4"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pic>
        <p:nvPicPr>
          <p:cNvPr id="10" name="Image 9" descr="bande-02.eps"/>
          <p:cNvPicPr>
            <a:picLocks noChangeAspect="1"/>
          </p:cNvPicPr>
          <p:nvPr/>
        </p:nvPicPr>
        <p:blipFill>
          <a:blip r:embed="rId15" cstate="email">
            <a:extLst>
              <a:ext uri="{28A0092B-C50C-407E-A947-70E740481C1C}">
                <a14:useLocalDpi xmlns:a14="http://schemas.microsoft.com/office/drawing/2010/main"/>
              </a:ext>
            </a:extLst>
          </a:blip>
          <a:stretch>
            <a:fillRect/>
          </a:stretch>
        </p:blipFill>
        <p:spPr>
          <a:xfrm>
            <a:off x="9789" y="6150798"/>
            <a:ext cx="9464580" cy="707202"/>
          </a:xfrm>
          <a:prstGeom prst="rect">
            <a:avLst/>
          </a:prstGeom>
        </p:spPr>
      </p:pic>
    </p:spTree>
  </p:cSld>
  <p:clrMap bg1="lt1" tx1="dk1" bg2="lt2" tx2="dk2" accent1="accent1" accent2="accent2" accent3="accent3" accent4="accent4" accent5="accent5" accent6="accent6" hlink="hlink" folHlink="folHlink"/>
  <p:sldLayoutIdLst>
    <p:sldLayoutId id="2147483661" r:id="rId1"/>
    <p:sldLayoutId id="2147483676" r:id="rId2"/>
    <p:sldLayoutId id="2147483677" r:id="rId3"/>
    <p:sldLayoutId id="2147483678" r:id="rId4"/>
    <p:sldLayoutId id="2147483681" r:id="rId5"/>
    <p:sldLayoutId id="2147483680" r:id="rId6"/>
    <p:sldLayoutId id="2147483679" r:id="rId7"/>
    <p:sldLayoutId id="2147483664" r:id="rId8"/>
    <p:sldLayoutId id="2147483665" r:id="rId9"/>
    <p:sldLayoutId id="2147483667" r:id="rId10"/>
    <p:sldLayoutId id="2147483668" r:id="rId11"/>
    <p:sldLayoutId id="2147483669" r:id="rId12"/>
    <p:sldLayoutId id="2147483674" r:id="rId13"/>
  </p:sldLayoutIdLst>
  <p:hf hdr="0"/>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93776" indent="-457200" algn="l" rtl="0" eaLnBrk="1" latinLnBrk="0" hangingPunct="1">
        <a:spcBef>
          <a:spcPct val="20000"/>
        </a:spcBef>
        <a:buClr>
          <a:schemeClr val="tx1"/>
        </a:buClr>
        <a:buSzPct val="80000"/>
        <a:buFont typeface="Arial"/>
        <a:buChar char="•"/>
        <a:defRPr kumimoji="0" sz="3000" kern="1200">
          <a:solidFill>
            <a:schemeClr val="tx1"/>
          </a:solidFill>
          <a:latin typeface="+mn-lt"/>
          <a:ea typeface="+mn-ea"/>
          <a:cs typeface="+mn-cs"/>
        </a:defRPr>
      </a:lvl1pPr>
      <a:lvl2pPr marL="905256" indent="-457200" algn="l" rtl="0" eaLnBrk="1" latinLnBrk="0" hangingPunct="1">
        <a:spcBef>
          <a:spcPct val="20000"/>
        </a:spcBef>
        <a:buClr>
          <a:schemeClr val="tx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tx1"/>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tx1"/>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tx1"/>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image" Target="../media/image28.png"/><Relationship Id="rId13" Type="http://schemas.openxmlformats.org/officeDocument/2006/relationships/image" Target="../media/image33.png"/><Relationship Id="rId3" Type="http://schemas.openxmlformats.org/officeDocument/2006/relationships/image" Target="../media/image23.jpeg"/><Relationship Id="rId7" Type="http://schemas.openxmlformats.org/officeDocument/2006/relationships/image" Target="../media/image27.png"/><Relationship Id="rId12" Type="http://schemas.openxmlformats.org/officeDocument/2006/relationships/image" Target="../media/image32.png"/><Relationship Id="rId2" Type="http://schemas.openxmlformats.org/officeDocument/2006/relationships/image" Target="../media/image22.png"/><Relationship Id="rId16" Type="http://schemas.openxmlformats.org/officeDocument/2006/relationships/image" Target="../media/image36.jpeg"/><Relationship Id="rId1" Type="http://schemas.openxmlformats.org/officeDocument/2006/relationships/slideLayout" Target="../slideLayouts/slideLayout7.xml"/><Relationship Id="rId6" Type="http://schemas.openxmlformats.org/officeDocument/2006/relationships/image" Target="../media/image26.png"/><Relationship Id="rId11" Type="http://schemas.openxmlformats.org/officeDocument/2006/relationships/image" Target="../media/image31.jpeg"/><Relationship Id="rId5" Type="http://schemas.openxmlformats.org/officeDocument/2006/relationships/image" Target="../media/image25.jpeg"/><Relationship Id="rId15" Type="http://schemas.openxmlformats.org/officeDocument/2006/relationships/image" Target="../media/image35.png"/><Relationship Id="rId10" Type="http://schemas.openxmlformats.org/officeDocument/2006/relationships/image" Target="../media/image30.gif"/><Relationship Id="rId4" Type="http://schemas.openxmlformats.org/officeDocument/2006/relationships/image" Target="../media/image24.png"/><Relationship Id="rId9" Type="http://schemas.openxmlformats.org/officeDocument/2006/relationships/image" Target="../media/image29.png"/><Relationship Id="rId14" Type="http://schemas.openxmlformats.org/officeDocument/2006/relationships/image" Target="../media/image34.png"/></Relationships>
</file>

<file path=ppt/slides/_rels/slide11.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7.tiff"/><Relationship Id="rId1" Type="http://schemas.openxmlformats.org/officeDocument/2006/relationships/slideLayout" Target="../slideLayouts/slideLayout7.xml"/><Relationship Id="rId4" Type="http://schemas.openxmlformats.org/officeDocument/2006/relationships/image" Target="../media/image36.jpe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39.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2" Type="http://schemas.openxmlformats.org/officeDocument/2006/relationships/hyperlink" Target="http://indico.cern.ch/e/steam" TargetMode="Externa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15.tiff"/><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8.tiff"/><Relationship Id="rId2" Type="http://schemas.openxmlformats.org/officeDocument/2006/relationships/image" Target="../media/image6.png"/><Relationship Id="rId1" Type="http://schemas.openxmlformats.org/officeDocument/2006/relationships/slideLayout" Target="../slideLayouts/slideLayout7.xml"/><Relationship Id="rId6" Type="http://schemas.openxmlformats.org/officeDocument/2006/relationships/image" Target="../media/image16.tiff"/><Relationship Id="rId5" Type="http://schemas.openxmlformats.org/officeDocument/2006/relationships/image" Target="../media/image10.tiff"/><Relationship Id="rId4" Type="http://schemas.openxmlformats.org/officeDocument/2006/relationships/image" Target="../media/image9.tiff"/></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png"/><Relationship Id="rId1" Type="http://schemas.openxmlformats.org/officeDocument/2006/relationships/slideLayout" Target="../slideLayouts/slideLayout7.xml"/><Relationship Id="rId4" Type="http://schemas.openxmlformats.org/officeDocument/2006/relationships/image" Target="../media/image19.jpeg"/></Relationships>
</file>

<file path=ppt/slides/_rels/slide9.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79221428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786716-4DBA-024F-A231-66DE836F06E2}"/>
              </a:ext>
            </a:extLst>
          </p:cNvPr>
          <p:cNvSpPr>
            <a:spLocks noGrp="1"/>
          </p:cNvSpPr>
          <p:nvPr>
            <p:ph type="title"/>
          </p:nvPr>
        </p:nvSpPr>
        <p:spPr/>
        <p:txBody>
          <a:bodyPr>
            <a:normAutofit/>
          </a:bodyPr>
          <a:lstStyle/>
          <a:p>
            <a:r>
              <a:rPr lang="en-US" sz="3600" dirty="0" err="1"/>
              <a:t>FuSuMaTech</a:t>
            </a:r>
            <a:endParaRPr lang="en-US" sz="3600" dirty="0"/>
          </a:p>
        </p:txBody>
      </p:sp>
      <p:sp>
        <p:nvSpPr>
          <p:cNvPr id="4" name="Slide Number Placeholder 3">
            <a:extLst>
              <a:ext uri="{FF2B5EF4-FFF2-40B4-BE49-F238E27FC236}">
                <a16:creationId xmlns:a16="http://schemas.microsoft.com/office/drawing/2014/main" id="{BFFF7B51-C46B-7C4A-8D27-4E0EBA6CACA3}"/>
              </a:ext>
            </a:extLst>
          </p:cNvPr>
          <p:cNvSpPr>
            <a:spLocks noGrp="1"/>
          </p:cNvSpPr>
          <p:nvPr>
            <p:ph type="sldNum" sz="quarter" idx="4"/>
          </p:nvPr>
        </p:nvSpPr>
        <p:spPr/>
        <p:txBody>
          <a:bodyPr/>
          <a:lstStyle/>
          <a:p>
            <a:fld id="{17918391-D411-FE40-AAD7-861AE5233E0E}" type="slidenum">
              <a:rPr lang="en-US" smtClean="0"/>
              <a:pPr/>
              <a:t>10</a:t>
            </a:fld>
            <a:endParaRPr lang="en-US" dirty="0"/>
          </a:p>
        </p:txBody>
      </p:sp>
      <p:grpSp>
        <p:nvGrpSpPr>
          <p:cNvPr id="21" name="Group 20">
            <a:extLst>
              <a:ext uri="{FF2B5EF4-FFF2-40B4-BE49-F238E27FC236}">
                <a16:creationId xmlns:a16="http://schemas.microsoft.com/office/drawing/2014/main" id="{6BAAC782-F967-2E40-9E38-14B2CB248E8A}"/>
              </a:ext>
            </a:extLst>
          </p:cNvPr>
          <p:cNvGrpSpPr/>
          <p:nvPr/>
        </p:nvGrpSpPr>
        <p:grpSpPr>
          <a:xfrm>
            <a:off x="1746709" y="1523482"/>
            <a:ext cx="5647836" cy="4256790"/>
            <a:chOff x="1767229" y="130584"/>
            <a:chExt cx="8793267" cy="6627511"/>
          </a:xfrm>
        </p:grpSpPr>
        <p:pic>
          <p:nvPicPr>
            <p:cNvPr id="5" name="Image 15">
              <a:extLst>
                <a:ext uri="{FF2B5EF4-FFF2-40B4-BE49-F238E27FC236}">
                  <a16:creationId xmlns:a16="http://schemas.microsoft.com/office/drawing/2014/main" id="{E6723A48-6F19-6A4E-B58F-A2EDA2E0E08F}"/>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6672064" y="5305151"/>
              <a:ext cx="1357545" cy="1448049"/>
            </a:xfrm>
            <a:prstGeom prst="rect">
              <a:avLst/>
            </a:prstGeom>
          </p:spPr>
        </p:pic>
        <p:pic>
          <p:nvPicPr>
            <p:cNvPr id="6" name="Espace réservé du contenu 6">
              <a:extLst>
                <a:ext uri="{FF2B5EF4-FFF2-40B4-BE49-F238E27FC236}">
                  <a16:creationId xmlns:a16="http://schemas.microsoft.com/office/drawing/2014/main" id="{03B21EDF-2D1C-0445-AC6A-EA3E896838A0}"/>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4687287" y="1662834"/>
              <a:ext cx="2652265" cy="3532335"/>
            </a:xfrm>
            <a:prstGeom prst="rect">
              <a:avLst/>
            </a:prstGeom>
          </p:spPr>
        </p:pic>
        <p:sp>
          <p:nvSpPr>
            <p:cNvPr id="7" name="Rectangle 6">
              <a:extLst>
                <a:ext uri="{FF2B5EF4-FFF2-40B4-BE49-F238E27FC236}">
                  <a16:creationId xmlns:a16="http://schemas.microsoft.com/office/drawing/2014/main" id="{D750474E-7EF7-0948-929C-BA1B260E8E9E}"/>
                </a:ext>
              </a:extLst>
            </p:cNvPr>
            <p:cNvSpPr/>
            <p:nvPr/>
          </p:nvSpPr>
          <p:spPr>
            <a:xfrm>
              <a:off x="4676624" y="4671948"/>
              <a:ext cx="2746132" cy="622942"/>
            </a:xfrm>
            <a:prstGeom prst="rect">
              <a:avLst/>
            </a:prstGeom>
          </p:spPr>
          <p:txBody>
            <a:bodyPr wrap="none">
              <a:spAutoFit/>
            </a:bodyPr>
            <a:lstStyle/>
            <a:p>
              <a:pPr algn="ctr"/>
              <a:r>
                <a:rPr lang="fr-FR" sz="2000" b="1" dirty="0" err="1">
                  <a:solidFill>
                    <a:schemeClr val="bg1"/>
                  </a:solidFill>
                </a:rPr>
                <a:t>FuSuMaTech</a:t>
              </a:r>
              <a:endParaRPr lang="fr-FR" sz="2000" dirty="0">
                <a:solidFill>
                  <a:schemeClr val="bg1"/>
                </a:solidFill>
              </a:endParaRPr>
            </a:p>
          </p:txBody>
        </p:sp>
        <p:pic>
          <p:nvPicPr>
            <p:cNvPr id="8" name="Image 1">
              <a:extLst>
                <a:ext uri="{FF2B5EF4-FFF2-40B4-BE49-F238E27FC236}">
                  <a16:creationId xmlns:a16="http://schemas.microsoft.com/office/drawing/2014/main" id="{0506CD32-AE15-EC43-A8C4-584C7337A888}"/>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1767229" y="130584"/>
              <a:ext cx="1152128" cy="939254"/>
            </a:xfrm>
            <a:prstGeom prst="rect">
              <a:avLst/>
            </a:prstGeom>
          </p:spPr>
        </p:pic>
        <p:pic>
          <p:nvPicPr>
            <p:cNvPr id="9" name="Image 3">
              <a:extLst>
                <a:ext uri="{FF2B5EF4-FFF2-40B4-BE49-F238E27FC236}">
                  <a16:creationId xmlns:a16="http://schemas.microsoft.com/office/drawing/2014/main" id="{ECCE4A89-A676-9041-9FB4-5FF246DF6AC0}"/>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9624392" y="137004"/>
              <a:ext cx="936104" cy="936104"/>
            </a:xfrm>
            <a:prstGeom prst="rect">
              <a:avLst/>
            </a:prstGeom>
          </p:spPr>
        </p:pic>
        <p:pic>
          <p:nvPicPr>
            <p:cNvPr id="10" name="Image 4">
              <a:extLst>
                <a:ext uri="{FF2B5EF4-FFF2-40B4-BE49-F238E27FC236}">
                  <a16:creationId xmlns:a16="http://schemas.microsoft.com/office/drawing/2014/main" id="{A8A6A324-8CB7-A444-9405-F875014F72B3}"/>
                </a:ext>
              </a:extLst>
            </p:cNvPr>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1785531" y="5552781"/>
              <a:ext cx="1925152" cy="962576"/>
            </a:xfrm>
            <a:prstGeom prst="rect">
              <a:avLst/>
            </a:prstGeom>
          </p:spPr>
        </p:pic>
        <p:pic>
          <p:nvPicPr>
            <p:cNvPr id="11" name="Image 5">
              <a:extLst>
                <a:ext uri="{FF2B5EF4-FFF2-40B4-BE49-F238E27FC236}">
                  <a16:creationId xmlns:a16="http://schemas.microsoft.com/office/drawing/2014/main" id="{C4C5F96B-4DB2-1447-B751-F3D81E915D33}"/>
                </a:ext>
              </a:extLst>
            </p:cNvPr>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4073067" y="5417752"/>
              <a:ext cx="2281300" cy="1232637"/>
            </a:xfrm>
            <a:prstGeom prst="rect">
              <a:avLst/>
            </a:prstGeom>
          </p:spPr>
        </p:pic>
        <p:pic>
          <p:nvPicPr>
            <p:cNvPr id="12" name="Image 8">
              <a:extLst>
                <a:ext uri="{FF2B5EF4-FFF2-40B4-BE49-F238E27FC236}">
                  <a16:creationId xmlns:a16="http://schemas.microsoft.com/office/drawing/2014/main" id="{63DB23CA-E473-D54E-8703-E50DC58AAE87}"/>
                </a:ext>
              </a:extLst>
            </p:cNvPr>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a:off x="8436681" y="5686382"/>
              <a:ext cx="1989192" cy="695374"/>
            </a:xfrm>
            <a:prstGeom prst="rect">
              <a:avLst/>
            </a:prstGeom>
          </p:spPr>
        </p:pic>
        <p:pic>
          <p:nvPicPr>
            <p:cNvPr id="13" name="Image 11">
              <a:extLst>
                <a:ext uri="{FF2B5EF4-FFF2-40B4-BE49-F238E27FC236}">
                  <a16:creationId xmlns:a16="http://schemas.microsoft.com/office/drawing/2014/main" id="{29ADFA1F-4936-2A49-86C2-87F928F46562}"/>
                </a:ext>
              </a:extLst>
            </p:cNvPr>
            <p:cNvPicPr>
              <a:picLocks noChangeAspect="1"/>
            </p:cNvPicPr>
            <p:nvPr/>
          </p:nvPicPr>
          <p:blipFill>
            <a:blip r:embed="rId9" cstate="email">
              <a:extLst>
                <a:ext uri="{28A0092B-C50C-407E-A947-70E740481C1C}">
                  <a14:useLocalDpi xmlns:a14="http://schemas.microsoft.com/office/drawing/2010/main"/>
                </a:ext>
              </a:extLst>
            </a:blip>
            <a:stretch>
              <a:fillRect/>
            </a:stretch>
          </p:blipFill>
          <p:spPr>
            <a:xfrm>
              <a:off x="3669213" y="688514"/>
              <a:ext cx="2143288" cy="660926"/>
            </a:xfrm>
            <a:prstGeom prst="rect">
              <a:avLst/>
            </a:prstGeom>
          </p:spPr>
        </p:pic>
        <p:pic>
          <p:nvPicPr>
            <p:cNvPr id="14" name="Image 13">
              <a:extLst>
                <a:ext uri="{FF2B5EF4-FFF2-40B4-BE49-F238E27FC236}">
                  <a16:creationId xmlns:a16="http://schemas.microsoft.com/office/drawing/2014/main" id="{5AE4A93A-4882-7249-9B3C-D15C994169EA}"/>
                </a:ext>
              </a:extLst>
            </p:cNvPr>
            <p:cNvPicPr>
              <a:picLocks noChangeAspect="1"/>
            </p:cNvPicPr>
            <p:nvPr/>
          </p:nvPicPr>
          <p:blipFill>
            <a:blip r:embed="rId10" cstate="email">
              <a:extLst>
                <a:ext uri="{28A0092B-C50C-407E-A947-70E740481C1C}">
                  <a14:useLocalDpi xmlns:a14="http://schemas.microsoft.com/office/drawing/2010/main"/>
                </a:ext>
              </a:extLst>
            </a:blip>
            <a:stretch>
              <a:fillRect/>
            </a:stretch>
          </p:blipFill>
          <p:spPr>
            <a:xfrm>
              <a:off x="8209376" y="1892277"/>
              <a:ext cx="2158615" cy="1115744"/>
            </a:xfrm>
            <a:prstGeom prst="rect">
              <a:avLst/>
            </a:prstGeom>
          </p:spPr>
        </p:pic>
        <p:pic>
          <p:nvPicPr>
            <p:cNvPr id="15" name="Image 10">
              <a:extLst>
                <a:ext uri="{FF2B5EF4-FFF2-40B4-BE49-F238E27FC236}">
                  <a16:creationId xmlns:a16="http://schemas.microsoft.com/office/drawing/2014/main" id="{E618E4BC-F3C8-474F-9091-B558522B8344}"/>
                </a:ext>
              </a:extLst>
            </p:cNvPr>
            <p:cNvPicPr>
              <a:picLocks noChangeAspect="1"/>
            </p:cNvPicPr>
            <p:nvPr/>
          </p:nvPicPr>
          <p:blipFill rotWithShape="1">
            <a:blip r:embed="rId11" cstate="email">
              <a:extLst>
                <a:ext uri="{28A0092B-C50C-407E-A947-70E740481C1C}">
                  <a14:useLocalDpi xmlns:a14="http://schemas.microsoft.com/office/drawing/2010/main"/>
                </a:ext>
              </a:extLst>
            </a:blip>
            <a:srcRect/>
            <a:stretch/>
          </p:blipFill>
          <p:spPr>
            <a:xfrm>
              <a:off x="1767230" y="2177486"/>
              <a:ext cx="2670693" cy="792088"/>
            </a:xfrm>
            <a:prstGeom prst="rect">
              <a:avLst/>
            </a:prstGeom>
          </p:spPr>
        </p:pic>
        <p:pic>
          <p:nvPicPr>
            <p:cNvPr id="16" name="Image 16">
              <a:extLst>
                <a:ext uri="{FF2B5EF4-FFF2-40B4-BE49-F238E27FC236}">
                  <a16:creationId xmlns:a16="http://schemas.microsoft.com/office/drawing/2014/main" id="{BDD2D425-CBA1-8D4B-997B-C9EF3D06C30C}"/>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6716752" y="5310046"/>
              <a:ext cx="1357545" cy="1448049"/>
            </a:xfrm>
            <a:prstGeom prst="rect">
              <a:avLst/>
            </a:prstGeom>
          </p:spPr>
        </p:pic>
        <p:pic>
          <p:nvPicPr>
            <p:cNvPr id="17" name="Image 7">
              <a:extLst>
                <a:ext uri="{FF2B5EF4-FFF2-40B4-BE49-F238E27FC236}">
                  <a16:creationId xmlns:a16="http://schemas.microsoft.com/office/drawing/2014/main" id="{88C357EC-4D1F-7E4C-80C5-590F2B1917AB}"/>
                </a:ext>
              </a:extLst>
            </p:cNvPr>
            <p:cNvPicPr>
              <a:picLocks noChangeAspect="1"/>
            </p:cNvPicPr>
            <p:nvPr/>
          </p:nvPicPr>
          <p:blipFill>
            <a:blip r:embed="rId12" cstate="email">
              <a:extLst>
                <a:ext uri="{28A0092B-C50C-407E-A947-70E740481C1C}">
                  <a14:useLocalDpi xmlns:a14="http://schemas.microsoft.com/office/drawing/2010/main"/>
                </a:ext>
              </a:extLst>
            </a:blip>
            <a:stretch>
              <a:fillRect/>
            </a:stretch>
          </p:blipFill>
          <p:spPr>
            <a:xfrm>
              <a:off x="8436681" y="3513322"/>
              <a:ext cx="1766030" cy="1014808"/>
            </a:xfrm>
            <a:prstGeom prst="rect">
              <a:avLst/>
            </a:prstGeom>
          </p:spPr>
        </p:pic>
        <p:pic>
          <p:nvPicPr>
            <p:cNvPr id="18" name="Image 17">
              <a:extLst>
                <a:ext uri="{FF2B5EF4-FFF2-40B4-BE49-F238E27FC236}">
                  <a16:creationId xmlns:a16="http://schemas.microsoft.com/office/drawing/2014/main" id="{944E832B-3635-FD47-9738-2455ECDA9524}"/>
                </a:ext>
              </a:extLst>
            </p:cNvPr>
            <p:cNvPicPr>
              <a:picLocks noChangeAspect="1"/>
            </p:cNvPicPr>
            <p:nvPr/>
          </p:nvPicPr>
          <p:blipFill rotWithShape="1">
            <a:blip r:embed="rId13" cstate="email">
              <a:extLst>
                <a:ext uri="{28A0092B-C50C-407E-A947-70E740481C1C}">
                  <a14:useLocalDpi xmlns:a14="http://schemas.microsoft.com/office/drawing/2010/main"/>
                </a:ext>
              </a:extLst>
            </a:blip>
            <a:srcRect/>
            <a:stretch/>
          </p:blipFill>
          <p:spPr>
            <a:xfrm>
              <a:off x="6888089" y="695756"/>
              <a:ext cx="1914327" cy="691220"/>
            </a:xfrm>
            <a:prstGeom prst="rect">
              <a:avLst/>
            </a:prstGeom>
          </p:spPr>
        </p:pic>
        <p:pic>
          <p:nvPicPr>
            <p:cNvPr id="19" name="Image 18">
              <a:extLst>
                <a:ext uri="{FF2B5EF4-FFF2-40B4-BE49-F238E27FC236}">
                  <a16:creationId xmlns:a16="http://schemas.microsoft.com/office/drawing/2014/main" id="{BDA09B6B-9B2E-664F-A50D-0A889B18B4D2}"/>
                </a:ext>
              </a:extLst>
            </p:cNvPr>
            <p:cNvPicPr>
              <a:picLocks noChangeAspect="1"/>
            </p:cNvPicPr>
            <p:nvPr/>
          </p:nvPicPr>
          <p:blipFill>
            <a:blip r:embed="rId14" cstate="email">
              <a:extLst>
                <a:ext uri="{28A0092B-C50C-407E-A947-70E740481C1C}">
                  <a14:useLocalDpi xmlns:a14="http://schemas.microsoft.com/office/drawing/2010/main"/>
                </a:ext>
              </a:extLst>
            </a:blip>
            <a:stretch>
              <a:fillRect/>
            </a:stretch>
          </p:blipFill>
          <p:spPr>
            <a:xfrm>
              <a:off x="1878153" y="3726207"/>
              <a:ext cx="2343150" cy="600075"/>
            </a:xfrm>
            <a:prstGeom prst="rect">
              <a:avLst/>
            </a:prstGeom>
          </p:spPr>
        </p:pic>
      </p:grpSp>
      <p:pic>
        <p:nvPicPr>
          <p:cNvPr id="22" name="Picture 21">
            <a:extLst>
              <a:ext uri="{FF2B5EF4-FFF2-40B4-BE49-F238E27FC236}">
                <a16:creationId xmlns:a16="http://schemas.microsoft.com/office/drawing/2014/main" id="{4D9A8822-D834-654B-8413-EBAB14E51625}"/>
              </a:ext>
            </a:extLst>
          </p:cNvPr>
          <p:cNvPicPr>
            <a:picLocks noChangeAspect="1"/>
          </p:cNvPicPr>
          <p:nvPr/>
        </p:nvPicPr>
        <p:blipFill>
          <a:blip r:embed="rId15" cstate="email">
            <a:extLst>
              <a:ext uri="{28A0092B-C50C-407E-A947-70E740481C1C}">
                <a14:useLocalDpi xmlns:a14="http://schemas.microsoft.com/office/drawing/2010/main"/>
              </a:ext>
            </a:extLst>
          </a:blip>
          <a:stretch>
            <a:fillRect/>
          </a:stretch>
        </p:blipFill>
        <p:spPr>
          <a:xfrm>
            <a:off x="7226677" y="238594"/>
            <a:ext cx="1358475" cy="910111"/>
          </a:xfrm>
          <a:prstGeom prst="rect">
            <a:avLst/>
          </a:prstGeom>
        </p:spPr>
      </p:pic>
      <p:pic>
        <p:nvPicPr>
          <p:cNvPr id="23" name="Picture 22">
            <a:extLst>
              <a:ext uri="{FF2B5EF4-FFF2-40B4-BE49-F238E27FC236}">
                <a16:creationId xmlns:a16="http://schemas.microsoft.com/office/drawing/2014/main" id="{72B26865-3A54-9848-A1B6-09EBCA274142}"/>
              </a:ext>
            </a:extLst>
          </p:cNvPr>
          <p:cNvPicPr>
            <a:picLocks noChangeAspect="1"/>
          </p:cNvPicPr>
          <p:nvPr/>
        </p:nvPicPr>
        <p:blipFill>
          <a:blip r:embed="rId16" cstate="email">
            <a:extLst>
              <a:ext uri="{28A0092B-C50C-407E-A947-70E740481C1C}">
                <a14:useLocalDpi xmlns:a14="http://schemas.microsoft.com/office/drawing/2010/main"/>
              </a:ext>
            </a:extLst>
          </a:blip>
          <a:stretch>
            <a:fillRect/>
          </a:stretch>
        </p:blipFill>
        <p:spPr>
          <a:xfrm>
            <a:off x="5146278" y="394779"/>
            <a:ext cx="1768320" cy="597740"/>
          </a:xfrm>
          <a:prstGeom prst="rect">
            <a:avLst/>
          </a:prstGeom>
        </p:spPr>
      </p:pic>
    </p:spTree>
    <p:extLst>
      <p:ext uri="{BB962C8B-B14F-4D97-AF65-F5344CB8AC3E}">
        <p14:creationId xmlns:p14="http://schemas.microsoft.com/office/powerpoint/2010/main" val="11766127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AF4670-9038-E244-B228-C4E63E5209AA}"/>
              </a:ext>
            </a:extLst>
          </p:cNvPr>
          <p:cNvSpPr>
            <a:spLocks noGrp="1"/>
          </p:cNvSpPr>
          <p:nvPr>
            <p:ph type="title"/>
          </p:nvPr>
        </p:nvSpPr>
        <p:spPr/>
        <p:txBody>
          <a:bodyPr>
            <a:normAutofit/>
          </a:bodyPr>
          <a:lstStyle/>
          <a:p>
            <a:r>
              <a:rPr lang="en-US" sz="3600" dirty="0" err="1"/>
              <a:t>FuSuMaTech</a:t>
            </a:r>
            <a:r>
              <a:rPr lang="en-US" sz="3600" dirty="0"/>
              <a:t> Task 4.1</a:t>
            </a:r>
          </a:p>
        </p:txBody>
      </p:sp>
      <p:sp>
        <p:nvSpPr>
          <p:cNvPr id="3" name="Content Placeholder 2">
            <a:extLst>
              <a:ext uri="{FF2B5EF4-FFF2-40B4-BE49-F238E27FC236}">
                <a16:creationId xmlns:a16="http://schemas.microsoft.com/office/drawing/2014/main" id="{DD186F71-8667-2348-8EC7-EA26D1D634E6}"/>
              </a:ext>
            </a:extLst>
          </p:cNvPr>
          <p:cNvSpPr>
            <a:spLocks noGrp="1"/>
          </p:cNvSpPr>
          <p:nvPr>
            <p:ph idx="1"/>
          </p:nvPr>
        </p:nvSpPr>
        <p:spPr>
          <a:xfrm>
            <a:off x="392603" y="1276109"/>
            <a:ext cx="8226854" cy="4667421"/>
          </a:xfrm>
        </p:spPr>
        <p:txBody>
          <a:bodyPr>
            <a:normAutofit/>
          </a:bodyPr>
          <a:lstStyle/>
          <a:p>
            <a:pPr marL="285750" indent="-285750"/>
            <a:r>
              <a:rPr lang="en-US" sz="1800" b="1" dirty="0"/>
              <a:t>Frontend</a:t>
            </a:r>
            <a:r>
              <a:rPr lang="en-US" sz="1800" dirty="0"/>
              <a:t> </a:t>
            </a:r>
            <a:br>
              <a:rPr lang="en-US" sz="1800" dirty="0"/>
            </a:br>
            <a:r>
              <a:rPr lang="en-US" sz="1800" dirty="0"/>
              <a:t>(CERN, KIT, PSI) </a:t>
            </a:r>
          </a:p>
          <a:p>
            <a:pPr marL="285750" indent="-285750"/>
            <a:r>
              <a:rPr lang="en-US" sz="1800" b="1" dirty="0"/>
              <a:t>Backend R&amp;D</a:t>
            </a:r>
            <a:r>
              <a:rPr lang="en-US" sz="1800" dirty="0"/>
              <a:t> </a:t>
            </a:r>
            <a:br>
              <a:rPr lang="en-US" sz="1800" dirty="0"/>
            </a:br>
            <a:r>
              <a:rPr lang="en-US" sz="1800" dirty="0"/>
              <a:t>(</a:t>
            </a:r>
            <a:r>
              <a:rPr lang="en-US" sz="1800" dirty="0">
                <a:solidFill>
                  <a:srgbClr val="417C2F"/>
                </a:solidFill>
              </a:rPr>
              <a:t>TEMF</a:t>
            </a:r>
            <a:r>
              <a:rPr lang="en-US" sz="1800" dirty="0"/>
              <a:t>, </a:t>
            </a:r>
            <a:r>
              <a:rPr lang="en-US" sz="1800" dirty="0" err="1"/>
              <a:t>Elytt</a:t>
            </a:r>
            <a:r>
              <a:rPr lang="en-US" sz="1800" dirty="0"/>
              <a:t>)</a:t>
            </a:r>
          </a:p>
          <a:p>
            <a:pPr marL="285750" indent="-285750"/>
            <a:r>
              <a:rPr lang="en-US" sz="1800" i="1" dirty="0"/>
              <a:t>Visualization</a:t>
            </a:r>
            <a:r>
              <a:rPr lang="en-US" sz="1800" dirty="0"/>
              <a:t> </a:t>
            </a:r>
            <a:br>
              <a:rPr lang="en-US" sz="1800" dirty="0"/>
            </a:br>
            <a:r>
              <a:rPr lang="en-US" sz="1800" dirty="0"/>
              <a:t>(CERN, ?)</a:t>
            </a:r>
          </a:p>
          <a:p>
            <a:pPr marL="285750" indent="-285750"/>
            <a:r>
              <a:rPr lang="en-US" sz="1800" b="1" dirty="0"/>
              <a:t>Meta-Methods</a:t>
            </a:r>
            <a:r>
              <a:rPr lang="en-US" sz="1800" dirty="0"/>
              <a:t> </a:t>
            </a:r>
            <a:br>
              <a:rPr lang="en-US" sz="1800" dirty="0"/>
            </a:br>
            <a:r>
              <a:rPr lang="en-US" sz="1800" dirty="0"/>
              <a:t>(</a:t>
            </a:r>
            <a:r>
              <a:rPr lang="en-US" sz="1800" dirty="0">
                <a:solidFill>
                  <a:srgbClr val="417C2F"/>
                </a:solidFill>
              </a:rPr>
              <a:t>TEMF</a:t>
            </a:r>
            <a:r>
              <a:rPr lang="en-US" sz="1800" dirty="0"/>
              <a:t>, CERN)</a:t>
            </a:r>
          </a:p>
          <a:p>
            <a:pPr marL="285750" indent="-285750"/>
            <a:r>
              <a:rPr lang="en-US" sz="1800" b="1" dirty="0"/>
              <a:t>HPC Infrastructure </a:t>
            </a:r>
            <a:br>
              <a:rPr lang="en-US" sz="1800" dirty="0"/>
            </a:br>
            <a:r>
              <a:rPr lang="en-US" sz="1800" dirty="0"/>
              <a:t>(CERN, </a:t>
            </a:r>
            <a:r>
              <a:rPr lang="en-US" sz="1800" dirty="0" err="1"/>
              <a:t>Elytt</a:t>
            </a:r>
            <a:r>
              <a:rPr lang="en-US" sz="1800" dirty="0"/>
              <a:t>)</a:t>
            </a:r>
          </a:p>
          <a:p>
            <a:pPr marL="285750" indent="-285750"/>
            <a:r>
              <a:rPr lang="en-US" sz="1800" b="1" dirty="0"/>
              <a:t>Validation Community </a:t>
            </a:r>
            <a:br>
              <a:rPr lang="en-US" sz="1800" dirty="0"/>
            </a:br>
            <a:r>
              <a:rPr lang="en-US" sz="1800" dirty="0"/>
              <a:t>(CERN, KIT)</a:t>
            </a:r>
          </a:p>
          <a:p>
            <a:endParaRPr lang="en-US" sz="1800" dirty="0"/>
          </a:p>
        </p:txBody>
      </p:sp>
      <p:sp>
        <p:nvSpPr>
          <p:cNvPr id="4" name="Slide Number Placeholder 3">
            <a:extLst>
              <a:ext uri="{FF2B5EF4-FFF2-40B4-BE49-F238E27FC236}">
                <a16:creationId xmlns:a16="http://schemas.microsoft.com/office/drawing/2014/main" id="{F58A37BD-E47D-BA4C-8C2E-323EE428A878}"/>
              </a:ext>
            </a:extLst>
          </p:cNvPr>
          <p:cNvSpPr>
            <a:spLocks noGrp="1"/>
          </p:cNvSpPr>
          <p:nvPr>
            <p:ph type="sldNum" sz="quarter" idx="4"/>
          </p:nvPr>
        </p:nvSpPr>
        <p:spPr/>
        <p:txBody>
          <a:bodyPr/>
          <a:lstStyle/>
          <a:p>
            <a:fld id="{17918391-D411-FE40-AAD7-861AE5233E0E}" type="slidenum">
              <a:rPr lang="en-US" smtClean="0"/>
              <a:pPr/>
              <a:t>11</a:t>
            </a:fld>
            <a:endParaRPr lang="en-US" dirty="0"/>
          </a:p>
        </p:txBody>
      </p:sp>
      <p:grpSp>
        <p:nvGrpSpPr>
          <p:cNvPr id="66" name="Group 65">
            <a:extLst>
              <a:ext uri="{FF2B5EF4-FFF2-40B4-BE49-F238E27FC236}">
                <a16:creationId xmlns:a16="http://schemas.microsoft.com/office/drawing/2014/main" id="{D6FA6610-2EDD-C247-9C4E-10678918026A}"/>
              </a:ext>
            </a:extLst>
          </p:cNvPr>
          <p:cNvGrpSpPr/>
          <p:nvPr/>
        </p:nvGrpSpPr>
        <p:grpSpPr>
          <a:xfrm>
            <a:off x="3622033" y="478342"/>
            <a:ext cx="5505172" cy="5567423"/>
            <a:chOff x="2405149" y="-128814"/>
            <a:chExt cx="6726812" cy="6802878"/>
          </a:xfrm>
        </p:grpSpPr>
        <p:sp>
          <p:nvSpPr>
            <p:cNvPr id="46" name="Rounded Rectangle 45">
              <a:extLst>
                <a:ext uri="{FF2B5EF4-FFF2-40B4-BE49-F238E27FC236}">
                  <a16:creationId xmlns:a16="http://schemas.microsoft.com/office/drawing/2014/main" id="{F9DABE92-01F2-AE46-AFB6-9E68EAE784A9}"/>
                </a:ext>
              </a:extLst>
            </p:cNvPr>
            <p:cNvSpPr/>
            <p:nvPr/>
          </p:nvSpPr>
          <p:spPr>
            <a:xfrm>
              <a:off x="6525882" y="2743266"/>
              <a:ext cx="1539083" cy="1481392"/>
            </a:xfrm>
            <a:prstGeom prst="roundRect">
              <a:avLst/>
            </a:prstGeom>
            <a:solidFill>
              <a:srgbClr val="70AD47">
                <a:lumMod val="60000"/>
                <a:lumOff val="40000"/>
              </a:srgbClr>
            </a:solidFill>
            <a:ln w="12700" cap="flat" cmpd="sng" algn="ctr">
              <a:solidFill>
                <a:srgbClr val="4472C4">
                  <a:lumMod val="75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100" b="1" i="0" u="none" strike="noStrike" kern="0" cap="none" spc="0" normalizeH="0" baseline="0" noProof="0" dirty="0">
                  <a:ln>
                    <a:noFill/>
                  </a:ln>
                  <a:solidFill>
                    <a:srgbClr val="4472C4">
                      <a:lumMod val="75000"/>
                    </a:srgbClr>
                  </a:solidFill>
                  <a:effectLst/>
                  <a:uLnTx/>
                  <a:uFillTx/>
                  <a:latin typeface="Calibri" panose="020F0502020204030204"/>
                  <a:ea typeface="+mn-ea"/>
                  <a:cs typeface="+mn-cs"/>
                </a:rPr>
                <a:t>Backends</a:t>
              </a:r>
              <a:br>
                <a:rPr kumimoji="0" lang="en-US" sz="1000" b="0" i="0" u="none" strike="noStrike" kern="0" cap="none" spc="0" normalizeH="0" baseline="0" noProof="0" dirty="0">
                  <a:ln>
                    <a:noFill/>
                  </a:ln>
                  <a:solidFill>
                    <a:srgbClr val="4472C4">
                      <a:lumMod val="75000"/>
                    </a:srgbClr>
                  </a:solidFill>
                  <a:effectLst/>
                  <a:uLnTx/>
                  <a:uFillTx/>
                  <a:latin typeface="Calibri" panose="020F0502020204030204"/>
                  <a:ea typeface="+mn-ea"/>
                  <a:cs typeface="+mn-cs"/>
                </a:rPr>
              </a:br>
              <a:r>
                <a:rPr kumimoji="0" lang="en-US" sz="1000" b="0" i="0" u="none" strike="noStrike" kern="0" cap="none" spc="0" normalizeH="0" baseline="0" noProof="0" dirty="0">
                  <a:ln>
                    <a:noFill/>
                  </a:ln>
                  <a:solidFill>
                    <a:srgbClr val="4472C4">
                      <a:lumMod val="75000"/>
                    </a:srgbClr>
                  </a:solidFill>
                  <a:effectLst/>
                  <a:uLnTx/>
                  <a:uFillTx/>
                  <a:latin typeface="Calibri" panose="020F0502020204030204"/>
                  <a:ea typeface="+mn-ea"/>
                  <a:cs typeface="+mn-cs"/>
                </a:rPr>
                <a:t>(</a:t>
              </a:r>
              <a:r>
                <a:rPr kumimoji="0" lang="en-US" sz="1000" b="0" i="0" u="none" strike="noStrike" kern="0" cap="none" spc="0" normalizeH="0" baseline="0" noProof="0" dirty="0">
                  <a:ln>
                    <a:noFill/>
                  </a:ln>
                  <a:solidFill>
                    <a:srgbClr val="FF0000"/>
                  </a:solidFill>
                  <a:effectLst/>
                  <a:uLnTx/>
                  <a:uFillTx/>
                  <a:latin typeface="Calibri" panose="020F0502020204030204"/>
                  <a:ea typeface="+mn-ea"/>
                  <a:cs typeface="+mn-cs"/>
                </a:rPr>
                <a:t>COMSOL</a:t>
              </a:r>
              <a:r>
                <a:rPr kumimoji="0" lang="en-US" sz="1000" b="0" i="0" u="none" strike="noStrike" kern="0" cap="none" spc="0" normalizeH="0" baseline="0" noProof="0" dirty="0">
                  <a:ln>
                    <a:noFill/>
                  </a:ln>
                  <a:solidFill>
                    <a:srgbClr val="4472C4">
                      <a:lumMod val="75000"/>
                    </a:srgbClr>
                  </a:solidFill>
                  <a:effectLst/>
                  <a:uLnTx/>
                  <a:uFillTx/>
                  <a:latin typeface="Calibri" panose="020F0502020204030204"/>
                  <a:ea typeface="+mn-ea"/>
                  <a:cs typeface="+mn-cs"/>
                </a:rPr>
                <a:t>, QLASA,</a:t>
              </a:r>
              <a:r>
                <a:rPr kumimoji="0" lang="en-US" sz="1000" b="0" i="1" u="none" strike="noStrike" kern="0" cap="none" spc="0" normalizeH="0" baseline="0" noProof="0" dirty="0">
                  <a:ln>
                    <a:noFill/>
                  </a:ln>
                  <a:solidFill>
                    <a:srgbClr val="4472C4">
                      <a:lumMod val="75000"/>
                    </a:srgbClr>
                  </a:solidFill>
                  <a:effectLst/>
                  <a:uLnTx/>
                  <a:uFillTx/>
                  <a:latin typeface="Calibri" panose="020F0502020204030204"/>
                  <a:ea typeface="+mn-ea"/>
                  <a:cs typeface="+mn-cs"/>
                </a:rPr>
                <a:t>ROXIE</a:t>
              </a:r>
              <a:r>
                <a:rPr kumimoji="0" lang="en-US" sz="1000" b="0" i="0" u="none" strike="noStrike" kern="0" cap="none" spc="0" normalizeH="0" baseline="0" noProof="0" dirty="0">
                  <a:ln>
                    <a:noFill/>
                  </a:ln>
                  <a:solidFill>
                    <a:srgbClr val="4472C4">
                      <a:lumMod val="75000"/>
                    </a:srgbClr>
                  </a:solidFill>
                  <a:effectLst/>
                  <a:uLnTx/>
                  <a:uFillTx/>
                  <a:latin typeface="Calibri" panose="020F0502020204030204"/>
                  <a:ea typeface="+mn-ea"/>
                  <a:cs typeface="+mn-cs"/>
                </a:rPr>
                <a:t>, </a:t>
              </a:r>
              <a:r>
                <a:rPr kumimoji="0" lang="en-US" sz="1000" b="0" i="0" u="none" strike="noStrike" kern="0" cap="none" spc="0" normalizeH="0" baseline="0" noProof="0" dirty="0" err="1">
                  <a:ln>
                    <a:noFill/>
                  </a:ln>
                  <a:solidFill>
                    <a:srgbClr val="FF0000"/>
                  </a:solidFill>
                  <a:effectLst/>
                  <a:uLnTx/>
                  <a:uFillTx/>
                  <a:latin typeface="Calibri" panose="020F0502020204030204"/>
                  <a:ea typeface="+mn-ea"/>
                  <a:cs typeface="+mn-cs"/>
                </a:rPr>
                <a:t>PSpice</a:t>
              </a:r>
              <a:r>
                <a:rPr kumimoji="0" lang="en-US" sz="1000" b="0" i="0" u="none" strike="noStrike" kern="0" cap="none" spc="0" normalizeH="0" baseline="0" noProof="0" dirty="0" err="1">
                  <a:ln>
                    <a:noFill/>
                  </a:ln>
                  <a:solidFill>
                    <a:srgbClr val="4472C4">
                      <a:lumMod val="75000"/>
                    </a:srgbClr>
                  </a:solidFill>
                  <a:effectLst/>
                  <a:uLnTx/>
                  <a:uFillTx/>
                  <a:latin typeface="Calibri" panose="020F0502020204030204"/>
                  <a:ea typeface="+mn-ea"/>
                  <a:cs typeface="+mn-cs"/>
                </a:rPr>
                <a:t>,LEDET</a:t>
              </a:r>
              <a:r>
                <a:rPr kumimoji="0" lang="en-US" sz="1000" b="0" i="0" u="none" strike="noStrike" kern="0" cap="none" spc="0" normalizeH="0" baseline="0" noProof="0" dirty="0">
                  <a:ln>
                    <a:noFill/>
                  </a:ln>
                  <a:solidFill>
                    <a:srgbClr val="4472C4">
                      <a:lumMod val="75000"/>
                    </a:srgbClr>
                  </a:solidFill>
                  <a:effectLst/>
                  <a:uLnTx/>
                  <a:uFillTx/>
                  <a:latin typeface="Calibri" panose="020F0502020204030204"/>
                  <a:ea typeface="+mn-ea"/>
                  <a:cs typeface="+mn-cs"/>
                </a:rPr>
                <a:t>, </a:t>
              </a:r>
              <a:r>
                <a:rPr kumimoji="0" lang="en-US" sz="1000" b="0" i="0" u="none" strike="noStrike" kern="0" cap="none" spc="0" normalizeH="0" baseline="0" noProof="0" dirty="0" err="1">
                  <a:ln>
                    <a:noFill/>
                  </a:ln>
                  <a:solidFill>
                    <a:srgbClr val="FF0000"/>
                  </a:solidFill>
                  <a:effectLst/>
                  <a:uLnTx/>
                  <a:uFillTx/>
                  <a:latin typeface="Calibri" panose="020F0502020204030204"/>
                  <a:ea typeface="+mn-ea"/>
                  <a:cs typeface="+mn-cs"/>
                </a:rPr>
                <a:t>Cryosoft</a:t>
              </a:r>
              <a:r>
                <a:rPr kumimoji="0" lang="en-US" sz="1000" b="0" i="0" u="none" strike="noStrike" kern="0" cap="none" spc="0" normalizeH="0" baseline="0" noProof="0" dirty="0">
                  <a:ln>
                    <a:noFill/>
                  </a:ln>
                  <a:solidFill>
                    <a:srgbClr val="4472C4">
                      <a:lumMod val="75000"/>
                    </a:srgbClr>
                  </a:solidFill>
                  <a:effectLst/>
                  <a:uLnTx/>
                  <a:uFillTx/>
                  <a:latin typeface="Calibri" panose="020F0502020204030204"/>
                  <a:ea typeface="+mn-ea"/>
                  <a:cs typeface="+mn-cs"/>
                </a:rPr>
                <a:t>, </a:t>
              </a:r>
              <a:r>
                <a:rPr kumimoji="0" lang="en-US" sz="1000" b="0" i="0" u="none" strike="noStrike" kern="0" cap="none" spc="0" normalizeH="0" baseline="0" noProof="0" dirty="0" err="1">
                  <a:ln>
                    <a:noFill/>
                  </a:ln>
                  <a:solidFill>
                    <a:srgbClr val="4472C4">
                      <a:lumMod val="75000"/>
                    </a:srgbClr>
                  </a:solidFill>
                  <a:effectLst/>
                  <a:uLnTx/>
                  <a:uFillTx/>
                  <a:latin typeface="Calibri" panose="020F0502020204030204"/>
                  <a:ea typeface="+mn-ea"/>
                  <a:cs typeface="+mn-cs"/>
                </a:rPr>
                <a:t>LTSpice</a:t>
              </a:r>
              <a:r>
                <a:rPr kumimoji="0" lang="en-US" sz="1000" b="0" i="0" u="none" strike="noStrike" kern="0" cap="none" spc="0" normalizeH="0" baseline="0" noProof="0" dirty="0">
                  <a:ln>
                    <a:noFill/>
                  </a:ln>
                  <a:solidFill>
                    <a:srgbClr val="4472C4">
                      <a:lumMod val="75000"/>
                    </a:srgbClr>
                  </a:solidFill>
                  <a:effectLst/>
                  <a:uLnTx/>
                  <a:uFillTx/>
                  <a:latin typeface="Calibri" panose="020F0502020204030204"/>
                  <a:ea typeface="+mn-ea"/>
                  <a:cs typeface="+mn-cs"/>
                </a:rPr>
                <a:t>, </a:t>
              </a:r>
              <a:r>
                <a:rPr kumimoji="0" lang="en-US" sz="1000" b="0" i="0" u="none" strike="noStrike" kern="0" cap="none" spc="0" normalizeH="0" baseline="0" noProof="0" dirty="0">
                  <a:ln>
                    <a:noFill/>
                  </a:ln>
                  <a:solidFill>
                    <a:srgbClr val="FF0000"/>
                  </a:solidFill>
                  <a:effectLst/>
                  <a:uLnTx/>
                  <a:uFillTx/>
                  <a:latin typeface="Calibri" panose="020F0502020204030204"/>
                  <a:ea typeface="+mn-ea"/>
                  <a:cs typeface="+mn-cs"/>
                </a:rPr>
                <a:t>PSIM</a:t>
              </a:r>
              <a:r>
                <a:rPr kumimoji="0" lang="en-US" sz="1000" b="0" i="0" u="none" strike="noStrike" kern="0" cap="none" spc="0" normalizeH="0" baseline="0" noProof="0" dirty="0">
                  <a:ln>
                    <a:noFill/>
                  </a:ln>
                  <a:solidFill>
                    <a:srgbClr val="4472C4">
                      <a:lumMod val="75000"/>
                    </a:srgbClr>
                  </a:solidFill>
                  <a:effectLst/>
                  <a:uLnTx/>
                  <a:uFillTx/>
                  <a:latin typeface="Calibri" panose="020F0502020204030204"/>
                  <a:ea typeface="+mn-ea"/>
                  <a:cs typeface="+mn-cs"/>
                </a:rPr>
                <a:t>, </a:t>
              </a:r>
              <a:r>
                <a:rPr kumimoji="0" lang="en-US" sz="1000" b="0" i="0" u="none" strike="noStrike" kern="0" cap="none" spc="0" normalizeH="0" baseline="0" noProof="0" dirty="0">
                  <a:ln>
                    <a:noFill/>
                  </a:ln>
                  <a:solidFill>
                    <a:srgbClr val="FF0000"/>
                  </a:solidFill>
                  <a:effectLst/>
                  <a:uLnTx/>
                  <a:uFillTx/>
                  <a:latin typeface="Calibri" panose="020F0502020204030204"/>
                  <a:ea typeface="+mn-ea"/>
                  <a:cs typeface="+mn-cs"/>
                </a:rPr>
                <a:t>ANSYS</a:t>
              </a:r>
              <a:r>
                <a:rPr kumimoji="0" lang="en-US" sz="1000" b="0" i="0" u="none" strike="noStrike" kern="0" cap="none" spc="0" normalizeH="0" baseline="0" noProof="0" dirty="0">
                  <a:ln>
                    <a:noFill/>
                  </a:ln>
                  <a:solidFill>
                    <a:srgbClr val="4472C4">
                      <a:lumMod val="75000"/>
                    </a:srgbClr>
                  </a:solidFill>
                  <a:effectLst/>
                  <a:uLnTx/>
                  <a:uFillTx/>
                  <a:latin typeface="Calibri" panose="020F0502020204030204"/>
                  <a:ea typeface="+mn-ea"/>
                  <a:cs typeface="+mn-cs"/>
                </a:rPr>
                <a:t>, </a:t>
              </a:r>
              <a:r>
                <a:rPr kumimoji="0" lang="en-US" sz="1000" b="0" i="0" u="none" strike="noStrike" kern="0" cap="none" spc="0" normalizeH="0" baseline="0" noProof="0" dirty="0">
                  <a:ln>
                    <a:noFill/>
                  </a:ln>
                  <a:solidFill>
                    <a:srgbClr val="FF0000"/>
                  </a:solidFill>
                  <a:effectLst/>
                  <a:uLnTx/>
                  <a:uFillTx/>
                  <a:latin typeface="Calibri" panose="020F0502020204030204"/>
                  <a:ea typeface="+mn-ea"/>
                  <a:cs typeface="+mn-cs"/>
                </a:rPr>
                <a:t>Opera</a:t>
              </a:r>
              <a:r>
                <a:rPr kumimoji="0" lang="en-US" sz="1000" b="0" i="0" u="none" strike="noStrike" kern="0" cap="none" spc="0" normalizeH="0" baseline="0" noProof="0" dirty="0">
                  <a:ln>
                    <a:noFill/>
                  </a:ln>
                  <a:solidFill>
                    <a:srgbClr val="4472C4">
                      <a:lumMod val="75000"/>
                    </a:srgbClr>
                  </a:solidFill>
                  <a:effectLst/>
                  <a:uLnTx/>
                  <a:uFillTx/>
                  <a:latin typeface="Calibri" panose="020F0502020204030204"/>
                  <a:ea typeface="+mn-ea"/>
                  <a:cs typeface="+mn-cs"/>
                </a:rPr>
                <a:t>, etc.)</a:t>
              </a:r>
            </a:p>
          </p:txBody>
        </p:sp>
        <p:sp>
          <p:nvSpPr>
            <p:cNvPr id="47" name="Rounded Rectangle 46">
              <a:extLst>
                <a:ext uri="{FF2B5EF4-FFF2-40B4-BE49-F238E27FC236}">
                  <a16:creationId xmlns:a16="http://schemas.microsoft.com/office/drawing/2014/main" id="{24C25834-2E45-0546-9839-2CB6664620B2}"/>
                </a:ext>
              </a:extLst>
            </p:cNvPr>
            <p:cNvSpPr/>
            <p:nvPr/>
          </p:nvSpPr>
          <p:spPr>
            <a:xfrm>
              <a:off x="4052124" y="2743266"/>
              <a:ext cx="1539083" cy="1481392"/>
            </a:xfrm>
            <a:prstGeom prst="roundRect">
              <a:avLst/>
            </a:prstGeom>
            <a:solidFill>
              <a:srgbClr val="4472C4">
                <a:lumMod val="20000"/>
                <a:lumOff val="80000"/>
              </a:srgbClr>
            </a:solidFill>
            <a:ln w="12700" cap="flat" cmpd="sng" algn="ctr">
              <a:solidFill>
                <a:srgbClr val="5E9CD3"/>
              </a:solid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100" b="1" i="0" u="none" strike="noStrike" kern="0" cap="none" spc="0" normalizeH="0" baseline="0" noProof="0" dirty="0">
                  <a:ln>
                    <a:noFill/>
                  </a:ln>
                  <a:solidFill>
                    <a:srgbClr val="4472C4">
                      <a:lumMod val="75000"/>
                    </a:srgbClr>
                  </a:solidFill>
                  <a:effectLst/>
                  <a:uLnTx/>
                  <a:uFillTx/>
                  <a:latin typeface="Calibri" panose="020F0502020204030204"/>
                  <a:ea typeface="+mn-ea"/>
                  <a:cs typeface="+mn-cs"/>
                </a:rPr>
                <a:t>Frontends </a:t>
              </a:r>
              <a:br>
                <a:rPr kumimoji="0" lang="en-US" sz="1100" b="1" i="0" u="none" strike="noStrike" kern="0" cap="none" spc="0" normalizeH="0" baseline="0" noProof="0" dirty="0">
                  <a:ln>
                    <a:noFill/>
                  </a:ln>
                  <a:solidFill>
                    <a:srgbClr val="4472C4">
                      <a:lumMod val="75000"/>
                    </a:srgbClr>
                  </a:solidFill>
                  <a:effectLst/>
                  <a:uLnTx/>
                  <a:uFillTx/>
                  <a:latin typeface="Calibri" panose="020F0502020204030204"/>
                  <a:ea typeface="+mn-ea"/>
                  <a:cs typeface="+mn-cs"/>
                </a:rPr>
              </a:br>
              <a:r>
                <a:rPr kumimoji="0" lang="en-US" sz="1000" b="0" i="0" u="none" strike="noStrike" kern="0" cap="none" spc="0" normalizeH="0" baseline="0" noProof="0" dirty="0">
                  <a:ln>
                    <a:noFill/>
                  </a:ln>
                  <a:solidFill>
                    <a:srgbClr val="4472C4">
                      <a:lumMod val="75000"/>
                    </a:srgbClr>
                  </a:solidFill>
                  <a:effectLst/>
                  <a:uLnTx/>
                  <a:uFillTx/>
                  <a:latin typeface="Calibri" panose="020F0502020204030204"/>
                  <a:ea typeface="+mn-ea"/>
                  <a:cs typeface="+mn-cs"/>
                </a:rPr>
                <a:t>(SIGMA, SING)</a:t>
              </a:r>
            </a:p>
          </p:txBody>
        </p:sp>
        <p:sp>
          <p:nvSpPr>
            <p:cNvPr id="48" name="Rounded Rectangle 47">
              <a:extLst>
                <a:ext uri="{FF2B5EF4-FFF2-40B4-BE49-F238E27FC236}">
                  <a16:creationId xmlns:a16="http://schemas.microsoft.com/office/drawing/2014/main" id="{CC0C8C4D-A291-AC4C-981F-FB8A3B4683B4}"/>
                </a:ext>
              </a:extLst>
            </p:cNvPr>
            <p:cNvSpPr/>
            <p:nvPr/>
          </p:nvSpPr>
          <p:spPr>
            <a:xfrm>
              <a:off x="4052124" y="1535415"/>
              <a:ext cx="1539083" cy="279535"/>
            </a:xfrm>
            <a:prstGeom prst="roundRect">
              <a:avLst/>
            </a:prstGeom>
            <a:solidFill>
              <a:srgbClr val="4472C4"/>
            </a:solidFill>
            <a:ln w="12700" cap="flat" cmpd="sng" algn="ctr">
              <a:solidFill>
                <a:srgbClr val="4472C4">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000" b="0" i="1" u="none" strike="noStrike" kern="0" cap="none" spc="0" normalizeH="0" baseline="0" noProof="0" dirty="0">
                  <a:ln>
                    <a:noFill/>
                  </a:ln>
                  <a:solidFill>
                    <a:prstClr val="white"/>
                  </a:solidFill>
                  <a:effectLst/>
                  <a:uLnTx/>
                  <a:uFillTx/>
                  <a:latin typeface="Calibri" panose="020F0502020204030204"/>
                  <a:ea typeface="+mn-ea"/>
                  <a:cs typeface="+mn-cs"/>
                </a:rPr>
                <a:t>Frontend  Adapter</a:t>
              </a:r>
            </a:p>
          </p:txBody>
        </p:sp>
        <p:sp>
          <p:nvSpPr>
            <p:cNvPr id="49" name="Rounded Rectangle 48">
              <a:extLst>
                <a:ext uri="{FF2B5EF4-FFF2-40B4-BE49-F238E27FC236}">
                  <a16:creationId xmlns:a16="http://schemas.microsoft.com/office/drawing/2014/main" id="{06079B90-D140-E244-8746-E9168BC0AE37}"/>
                </a:ext>
              </a:extLst>
            </p:cNvPr>
            <p:cNvSpPr/>
            <p:nvPr/>
          </p:nvSpPr>
          <p:spPr>
            <a:xfrm>
              <a:off x="6525881" y="1533294"/>
              <a:ext cx="1539083" cy="279535"/>
            </a:xfrm>
            <a:prstGeom prst="roundRect">
              <a:avLst/>
            </a:prstGeom>
            <a:solidFill>
              <a:srgbClr val="4472C4"/>
            </a:solidFill>
            <a:ln w="12700" cap="flat" cmpd="sng" algn="ctr">
              <a:solidFill>
                <a:srgbClr val="4472C4">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000" b="0" i="0" u="none" strike="noStrike" kern="0" cap="none" spc="0" normalizeH="0" baseline="0" noProof="0" dirty="0">
                  <a:ln>
                    <a:noFill/>
                  </a:ln>
                  <a:solidFill>
                    <a:prstClr val="white"/>
                  </a:solidFill>
                  <a:effectLst/>
                  <a:uLnTx/>
                  <a:uFillTx/>
                  <a:latin typeface="Calibri" panose="020F0502020204030204"/>
                  <a:ea typeface="+mn-ea"/>
                  <a:cs typeface="+mn-cs"/>
                </a:rPr>
                <a:t>Backend Adapter</a:t>
              </a:r>
            </a:p>
          </p:txBody>
        </p:sp>
        <p:sp>
          <p:nvSpPr>
            <p:cNvPr id="50" name="Rounded Rectangle 49">
              <a:extLst>
                <a:ext uri="{FF2B5EF4-FFF2-40B4-BE49-F238E27FC236}">
                  <a16:creationId xmlns:a16="http://schemas.microsoft.com/office/drawing/2014/main" id="{49032BB1-EF7E-774B-8201-8E61B59577A2}"/>
                </a:ext>
              </a:extLst>
            </p:cNvPr>
            <p:cNvSpPr/>
            <p:nvPr/>
          </p:nvSpPr>
          <p:spPr>
            <a:xfrm>
              <a:off x="4052124" y="728612"/>
              <a:ext cx="4012839" cy="701911"/>
            </a:xfrm>
            <a:prstGeom prst="roundRect">
              <a:avLst/>
            </a:prstGeom>
            <a:solidFill>
              <a:srgbClr val="4472C4"/>
            </a:solidFill>
            <a:ln w="12700" cap="flat" cmpd="sng" algn="ctr">
              <a:solidFill>
                <a:srgbClr val="4472C4">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100" b="1" i="0" u="none" strike="noStrike" kern="0" cap="none" spc="0" normalizeH="0" baseline="0" noProof="0" dirty="0">
                  <a:ln>
                    <a:noFill/>
                  </a:ln>
                  <a:solidFill>
                    <a:prstClr val="white"/>
                  </a:solidFill>
                  <a:effectLst/>
                  <a:uLnTx/>
                  <a:uFillTx/>
                  <a:latin typeface="Calibri" panose="020F0502020204030204"/>
                  <a:ea typeface="+mn-ea"/>
                  <a:cs typeface="+mn-cs"/>
                </a:rPr>
                <a:t>Meta Methods</a:t>
              </a:r>
              <a:r>
                <a:rPr kumimoji="0" lang="en-US" sz="1000" b="0" i="0" u="none" strike="noStrike" kern="0" cap="none" spc="0" normalizeH="0" baseline="0" noProof="0" dirty="0">
                  <a:ln>
                    <a:noFill/>
                  </a:ln>
                  <a:solidFill>
                    <a:prstClr val="white"/>
                  </a:solidFill>
                  <a:effectLst/>
                  <a:uLnTx/>
                  <a:uFillTx/>
                  <a:latin typeface="Calibri" panose="020F0502020204030204"/>
                  <a:ea typeface="+mn-ea"/>
                  <a:cs typeface="+mn-cs"/>
                </a:rPr>
                <a:t> </a:t>
              </a:r>
              <a:br>
                <a:rPr kumimoji="0" lang="en-US" sz="1000" b="0" i="0" u="none" strike="noStrike" kern="0" cap="none" spc="0" normalizeH="0" baseline="0" noProof="0" dirty="0">
                  <a:ln>
                    <a:noFill/>
                  </a:ln>
                  <a:solidFill>
                    <a:prstClr val="white"/>
                  </a:solidFill>
                  <a:effectLst/>
                  <a:uLnTx/>
                  <a:uFillTx/>
                  <a:latin typeface="Calibri" panose="020F0502020204030204"/>
                  <a:ea typeface="+mn-ea"/>
                  <a:cs typeface="+mn-cs"/>
                </a:rPr>
              </a:br>
              <a:r>
                <a:rPr kumimoji="0" lang="en-US" sz="1000" b="0" i="0" u="none" strike="noStrike" kern="0" cap="none" spc="0" normalizeH="0" baseline="0" noProof="0" dirty="0">
                  <a:ln>
                    <a:noFill/>
                  </a:ln>
                  <a:solidFill>
                    <a:prstClr val="white"/>
                  </a:solidFill>
                  <a:effectLst/>
                  <a:uLnTx/>
                  <a:uFillTx/>
                  <a:latin typeface="Calibri" panose="020F0502020204030204"/>
                  <a:ea typeface="+mn-ea"/>
                  <a:cs typeface="+mn-cs"/>
                </a:rPr>
                <a:t>(</a:t>
              </a:r>
              <a:r>
                <a:rPr kumimoji="0" lang="en-US" sz="1000" b="0" i="1" u="none" strike="noStrike" kern="0" cap="none" spc="0" normalizeH="0" baseline="0" noProof="0" dirty="0">
                  <a:ln>
                    <a:noFill/>
                  </a:ln>
                  <a:solidFill>
                    <a:prstClr val="white"/>
                  </a:solidFill>
                  <a:effectLst/>
                  <a:uLnTx/>
                  <a:uFillTx/>
                  <a:latin typeface="Calibri" panose="020F0502020204030204"/>
                  <a:ea typeface="+mn-ea"/>
                  <a:cs typeface="+mn-cs"/>
                </a:rPr>
                <a:t>parameter sweep, optimization</a:t>
              </a:r>
              <a:r>
                <a:rPr kumimoji="0" lang="en-US" sz="1000" b="0" i="0" u="none" strike="noStrike" kern="0" cap="none" spc="0" normalizeH="0" baseline="0" noProof="0" dirty="0">
                  <a:ln>
                    <a:noFill/>
                  </a:ln>
                  <a:solidFill>
                    <a:prstClr val="white"/>
                  </a:solidFill>
                  <a:effectLst/>
                  <a:uLnTx/>
                  <a:uFillTx/>
                  <a:latin typeface="Calibri" panose="020F0502020204030204"/>
                  <a:ea typeface="+mn-ea"/>
                  <a:cs typeface="+mn-cs"/>
                </a:rPr>
                <a:t>, </a:t>
              </a:r>
              <a:r>
                <a:rPr kumimoji="0" lang="en-US" sz="1000" b="0" i="0" u="none" strike="noStrike" kern="0" cap="none" spc="0" normalizeH="0" baseline="0" noProof="0" dirty="0" err="1">
                  <a:ln>
                    <a:noFill/>
                  </a:ln>
                  <a:solidFill>
                    <a:prstClr val="white"/>
                  </a:solidFill>
                  <a:effectLst/>
                  <a:uLnTx/>
                  <a:uFillTx/>
                  <a:latin typeface="Calibri" panose="020F0502020204030204"/>
                  <a:ea typeface="+mn-ea"/>
                  <a:cs typeface="+mn-cs"/>
                </a:rPr>
                <a:t>cosimulation</a:t>
              </a:r>
              <a:r>
                <a:rPr kumimoji="0" lang="en-US" sz="1000" b="0" i="1" u="none" strike="noStrike" kern="0" cap="none" spc="0" normalizeH="0" baseline="0" noProof="0" dirty="0">
                  <a:ln>
                    <a:noFill/>
                  </a:ln>
                  <a:solidFill>
                    <a:prstClr val="white"/>
                  </a:solidFill>
                  <a:effectLst/>
                  <a:uLnTx/>
                  <a:uFillTx/>
                  <a:latin typeface="Calibri" panose="020F0502020204030204"/>
                  <a:ea typeface="+mn-ea"/>
                  <a:cs typeface="+mn-cs"/>
                </a:rPr>
                <a:t>, </a:t>
              </a:r>
              <a:r>
                <a:rPr kumimoji="0" lang="en-US" sz="1000" b="0" i="0" u="none" strike="noStrike" kern="0" cap="none" spc="0" normalizeH="0" baseline="0" noProof="0" dirty="0">
                  <a:ln>
                    <a:noFill/>
                  </a:ln>
                  <a:solidFill>
                    <a:prstClr val="white"/>
                  </a:solidFill>
                  <a:effectLst/>
                  <a:uLnTx/>
                  <a:uFillTx/>
                  <a:latin typeface="Calibri" panose="020F0502020204030204"/>
                  <a:ea typeface="+mn-ea"/>
                  <a:cs typeface="+mn-cs"/>
                </a:rPr>
                <a:t>etc.)</a:t>
              </a:r>
            </a:p>
          </p:txBody>
        </p:sp>
        <p:sp>
          <p:nvSpPr>
            <p:cNvPr id="51" name="Rounded Rectangle 50">
              <a:extLst>
                <a:ext uri="{FF2B5EF4-FFF2-40B4-BE49-F238E27FC236}">
                  <a16:creationId xmlns:a16="http://schemas.microsoft.com/office/drawing/2014/main" id="{6C027E22-30BB-1146-8C38-068B26A86565}"/>
                </a:ext>
              </a:extLst>
            </p:cNvPr>
            <p:cNvSpPr/>
            <p:nvPr/>
          </p:nvSpPr>
          <p:spPr>
            <a:xfrm rot="16200000">
              <a:off x="3368957" y="2856131"/>
              <a:ext cx="687090" cy="466003"/>
            </a:xfrm>
            <a:prstGeom prst="roundRect">
              <a:avLst/>
            </a:prstGeom>
            <a:solidFill>
              <a:srgbClr val="4472C4">
                <a:lumMod val="20000"/>
                <a:lumOff val="80000"/>
              </a:srgbClr>
            </a:solidFill>
            <a:ln w="12700" cap="flat" cmpd="sng" algn="ctr">
              <a:solidFill>
                <a:srgbClr val="5E9CD3"/>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000" b="0" i="1" u="none" strike="noStrike" kern="0" cap="none" spc="0" normalizeH="0" baseline="0" noProof="0" dirty="0">
                  <a:ln>
                    <a:noFill/>
                  </a:ln>
                  <a:solidFill>
                    <a:srgbClr val="4472C4">
                      <a:lumMod val="75000"/>
                    </a:srgbClr>
                  </a:solidFill>
                  <a:effectLst/>
                  <a:uLnTx/>
                  <a:uFillTx/>
                  <a:latin typeface="Calibri" panose="020F0502020204030204"/>
                  <a:ea typeface="+mn-ea"/>
                  <a:cs typeface="+mn-cs"/>
                </a:rPr>
                <a:t>ROXIE parser</a:t>
              </a:r>
            </a:p>
          </p:txBody>
        </p:sp>
        <p:sp>
          <p:nvSpPr>
            <p:cNvPr id="52" name="Right Arrow 51">
              <a:extLst>
                <a:ext uri="{FF2B5EF4-FFF2-40B4-BE49-F238E27FC236}">
                  <a16:creationId xmlns:a16="http://schemas.microsoft.com/office/drawing/2014/main" id="{8715171E-1738-194A-958B-F57C041180CA}"/>
                </a:ext>
              </a:extLst>
            </p:cNvPr>
            <p:cNvSpPr/>
            <p:nvPr/>
          </p:nvSpPr>
          <p:spPr>
            <a:xfrm>
              <a:off x="5693811" y="3305816"/>
              <a:ext cx="729467" cy="356293"/>
            </a:xfrm>
            <a:prstGeom prst="rightArrow">
              <a:avLst/>
            </a:prstGeom>
            <a:gradFill flip="none" rotWithShape="1">
              <a:gsLst>
                <a:gs pos="0">
                  <a:srgbClr val="70AD47">
                    <a:lumMod val="60000"/>
                    <a:lumOff val="40000"/>
                  </a:srgbClr>
                </a:gs>
                <a:gs pos="100000">
                  <a:srgbClr val="4472C4">
                    <a:lumMod val="20000"/>
                    <a:lumOff val="80000"/>
                  </a:srgbClr>
                </a:gs>
              </a:gsLst>
              <a:lin ang="10800000" scaled="1"/>
              <a:tileRect/>
            </a:gradFill>
            <a:ln w="12700" cap="flat" cmpd="sng" algn="ctr">
              <a:solidFill>
                <a:srgbClr val="4472C4">
                  <a:lumMod val="75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000" b="0" i="0" u="none" strike="noStrike" kern="0" cap="none" spc="0" normalizeH="0" baseline="0" noProof="0" dirty="0">
                  <a:ln>
                    <a:noFill/>
                  </a:ln>
                  <a:solidFill>
                    <a:srgbClr val="265994"/>
                  </a:solidFill>
                  <a:effectLst/>
                  <a:uLnTx/>
                  <a:uFillTx/>
                  <a:latin typeface="Calibri" panose="020F0502020204030204"/>
                  <a:ea typeface="+mn-ea"/>
                  <a:cs typeface="+mn-cs"/>
                </a:rPr>
                <a:t>Model</a:t>
              </a:r>
            </a:p>
          </p:txBody>
        </p:sp>
        <p:sp>
          <p:nvSpPr>
            <p:cNvPr id="53" name="Right Arrow 52">
              <a:extLst>
                <a:ext uri="{FF2B5EF4-FFF2-40B4-BE49-F238E27FC236}">
                  <a16:creationId xmlns:a16="http://schemas.microsoft.com/office/drawing/2014/main" id="{A0B36E23-1D06-D641-9726-FDF626A918B8}"/>
                </a:ext>
              </a:extLst>
            </p:cNvPr>
            <p:cNvSpPr/>
            <p:nvPr/>
          </p:nvSpPr>
          <p:spPr>
            <a:xfrm rot="5400000">
              <a:off x="6661638" y="2089574"/>
              <a:ext cx="714326" cy="387934"/>
            </a:xfrm>
            <a:prstGeom prst="rightArrow">
              <a:avLst/>
            </a:prstGeom>
            <a:gradFill flip="none" rotWithShape="1">
              <a:gsLst>
                <a:gs pos="0">
                  <a:srgbClr val="70AD47">
                    <a:lumMod val="60000"/>
                    <a:lumOff val="40000"/>
                  </a:srgbClr>
                </a:gs>
                <a:gs pos="100000">
                  <a:srgbClr val="4674C1"/>
                </a:gs>
              </a:gsLst>
              <a:lin ang="10800000" scaled="1"/>
              <a:tileRect/>
            </a:gradFill>
            <a:ln w="12700" cap="flat" cmpd="sng" algn="ctr">
              <a:solidFill>
                <a:srgbClr val="4472C4">
                  <a:lumMod val="75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000" b="0" i="0" u="none" strike="noStrike" kern="0" cap="none" spc="0" normalizeH="0" baseline="0" noProof="0" dirty="0">
                  <a:ln>
                    <a:noFill/>
                  </a:ln>
                  <a:solidFill>
                    <a:prstClr val="white"/>
                  </a:solidFill>
                  <a:effectLst/>
                  <a:uLnTx/>
                  <a:uFillTx/>
                  <a:latin typeface="Calibri" panose="020F0502020204030204"/>
                  <a:ea typeface="+mn-ea"/>
                  <a:cs typeface="+mn-cs"/>
                </a:rPr>
                <a:t>Exec.</a:t>
              </a:r>
            </a:p>
          </p:txBody>
        </p:sp>
        <p:sp>
          <p:nvSpPr>
            <p:cNvPr id="54" name="Right Arrow 53">
              <a:extLst>
                <a:ext uri="{FF2B5EF4-FFF2-40B4-BE49-F238E27FC236}">
                  <a16:creationId xmlns:a16="http://schemas.microsoft.com/office/drawing/2014/main" id="{EE65FFBD-F10D-1942-91F9-34AAB0CECDE0}"/>
                </a:ext>
              </a:extLst>
            </p:cNvPr>
            <p:cNvSpPr/>
            <p:nvPr/>
          </p:nvSpPr>
          <p:spPr>
            <a:xfrm rot="5400000">
              <a:off x="4468237" y="2085914"/>
              <a:ext cx="707139" cy="388064"/>
            </a:xfrm>
            <a:prstGeom prst="rightArrow">
              <a:avLst/>
            </a:prstGeom>
            <a:gradFill flip="none" rotWithShape="1">
              <a:gsLst>
                <a:gs pos="0">
                  <a:srgbClr val="4472C4">
                    <a:lumMod val="20000"/>
                    <a:lumOff val="80000"/>
                  </a:srgbClr>
                </a:gs>
                <a:gs pos="100000">
                  <a:srgbClr val="4674C1"/>
                </a:gs>
              </a:gsLst>
              <a:lin ang="10800000" scaled="1"/>
              <a:tileRect/>
            </a:gradFill>
            <a:ln w="12700" cap="flat" cmpd="sng" algn="ctr">
              <a:solidFill>
                <a:srgbClr val="5E9CD3"/>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000" b="0" i="1" u="none" strike="noStrike" kern="0" cap="none" spc="0" normalizeH="0" baseline="0" noProof="0" dirty="0" err="1">
                  <a:ln>
                    <a:noFill/>
                  </a:ln>
                  <a:solidFill>
                    <a:prstClr val="white"/>
                  </a:solidFill>
                  <a:effectLst/>
                  <a:uLnTx/>
                  <a:uFillTx/>
                  <a:latin typeface="Calibri" panose="020F0502020204030204"/>
                  <a:ea typeface="+mn-ea"/>
                  <a:cs typeface="+mn-cs"/>
                </a:rPr>
                <a:t>Modif</a:t>
              </a:r>
              <a:endParaRPr kumimoji="0" lang="en-US" sz="1000" b="0" i="1" u="none" strike="noStrike" kern="0" cap="none" spc="0" normalizeH="0" baseline="0" noProof="0" dirty="0">
                <a:ln>
                  <a:noFill/>
                </a:ln>
                <a:solidFill>
                  <a:prstClr val="white"/>
                </a:solidFill>
                <a:effectLst/>
                <a:uLnTx/>
                <a:uFillTx/>
                <a:latin typeface="Calibri" panose="020F0502020204030204"/>
                <a:ea typeface="+mn-ea"/>
                <a:cs typeface="+mn-cs"/>
              </a:endParaRPr>
            </a:p>
          </p:txBody>
        </p:sp>
        <p:sp>
          <p:nvSpPr>
            <p:cNvPr id="55" name="Rounded Rectangle 54">
              <a:extLst>
                <a:ext uri="{FF2B5EF4-FFF2-40B4-BE49-F238E27FC236}">
                  <a16:creationId xmlns:a16="http://schemas.microsoft.com/office/drawing/2014/main" id="{0B7520A8-79AB-AA48-A1A8-71304C93D417}"/>
                </a:ext>
              </a:extLst>
            </p:cNvPr>
            <p:cNvSpPr/>
            <p:nvPr/>
          </p:nvSpPr>
          <p:spPr>
            <a:xfrm>
              <a:off x="6525880" y="4335246"/>
              <a:ext cx="1539083" cy="1481392"/>
            </a:xfrm>
            <a:prstGeom prst="roundRect">
              <a:avLst/>
            </a:prstGeom>
            <a:solidFill>
              <a:srgbClr val="4472C4"/>
            </a:solidFill>
            <a:ln w="12700" cap="flat" cmpd="sng" algn="ctr">
              <a:solidFill>
                <a:srgbClr val="4472C4">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100" b="1" i="1" u="none" strike="noStrike" kern="0" cap="none" spc="0" normalizeH="0" baseline="0" noProof="0" dirty="0">
                  <a:ln>
                    <a:noFill/>
                  </a:ln>
                  <a:solidFill>
                    <a:prstClr val="white"/>
                  </a:solidFill>
                  <a:effectLst/>
                  <a:uLnTx/>
                  <a:uFillTx/>
                  <a:latin typeface="Calibri" panose="020F0502020204030204"/>
                  <a:ea typeface="+mn-ea"/>
                  <a:cs typeface="+mn-cs"/>
                </a:rPr>
                <a:t>Backend R&amp;D </a:t>
              </a:r>
            </a:p>
          </p:txBody>
        </p:sp>
        <p:sp>
          <p:nvSpPr>
            <p:cNvPr id="56" name="Rounded Rectangle 55">
              <a:extLst>
                <a:ext uri="{FF2B5EF4-FFF2-40B4-BE49-F238E27FC236}">
                  <a16:creationId xmlns:a16="http://schemas.microsoft.com/office/drawing/2014/main" id="{915294EB-6306-8940-B122-5711B4B80515}"/>
                </a:ext>
              </a:extLst>
            </p:cNvPr>
            <p:cNvSpPr/>
            <p:nvPr/>
          </p:nvSpPr>
          <p:spPr>
            <a:xfrm>
              <a:off x="4052124" y="5152975"/>
              <a:ext cx="1539083" cy="636777"/>
            </a:xfrm>
            <a:prstGeom prst="roundRect">
              <a:avLst/>
            </a:prstGeom>
            <a:solidFill>
              <a:srgbClr val="ED7D31">
                <a:lumMod val="60000"/>
                <a:lumOff val="40000"/>
              </a:srgbClr>
            </a:solidFill>
            <a:ln w="12700" cap="flat" cmpd="sng" algn="ctr">
              <a:solidFill>
                <a:srgbClr val="5E9CD3"/>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100" b="1" i="0" u="none" strike="noStrike" kern="0" cap="none" spc="0" normalizeH="0" baseline="0" noProof="0" dirty="0">
                  <a:ln>
                    <a:noFill/>
                  </a:ln>
                  <a:solidFill>
                    <a:prstClr val="white"/>
                  </a:solidFill>
                  <a:effectLst/>
                  <a:uLnTx/>
                  <a:uFillTx/>
                  <a:latin typeface="Calibri" panose="020F0502020204030204"/>
                  <a:ea typeface="+mn-ea"/>
                  <a:cs typeface="+mn-cs"/>
                </a:rPr>
                <a:t>MASTO</a:t>
              </a:r>
            </a:p>
          </p:txBody>
        </p:sp>
        <p:sp>
          <p:nvSpPr>
            <p:cNvPr id="57" name="Rounded Rectangle 56">
              <a:extLst>
                <a:ext uri="{FF2B5EF4-FFF2-40B4-BE49-F238E27FC236}">
                  <a16:creationId xmlns:a16="http://schemas.microsoft.com/office/drawing/2014/main" id="{DC532D61-A704-9F4F-9288-23F0B80D3FC4}"/>
                </a:ext>
              </a:extLst>
            </p:cNvPr>
            <p:cNvSpPr/>
            <p:nvPr/>
          </p:nvSpPr>
          <p:spPr>
            <a:xfrm rot="16200000">
              <a:off x="3370877" y="3648112"/>
              <a:ext cx="687090" cy="466003"/>
            </a:xfrm>
            <a:prstGeom prst="roundRect">
              <a:avLst/>
            </a:prstGeom>
            <a:solidFill>
              <a:srgbClr val="4472C4">
                <a:lumMod val="20000"/>
                <a:lumOff val="80000"/>
              </a:srgbClr>
            </a:solidFill>
            <a:ln w="12700" cap="flat" cmpd="sng" algn="ctr">
              <a:solidFill>
                <a:srgbClr val="5E9CD3"/>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000" b="0" i="1" u="none" strike="noStrike" kern="0" cap="none" spc="0" normalizeH="0" baseline="0" noProof="0" dirty="0">
                  <a:ln>
                    <a:noFill/>
                  </a:ln>
                  <a:solidFill>
                    <a:srgbClr val="4472C4">
                      <a:lumMod val="75000"/>
                    </a:srgbClr>
                  </a:solidFill>
                  <a:effectLst/>
                  <a:uLnTx/>
                  <a:uFillTx/>
                  <a:latin typeface="Calibri" panose="020F0502020204030204"/>
                  <a:ea typeface="+mn-ea"/>
                  <a:cs typeface="+mn-cs"/>
                </a:rPr>
                <a:t>On-site GUIs</a:t>
              </a:r>
            </a:p>
          </p:txBody>
        </p:sp>
        <p:sp>
          <p:nvSpPr>
            <p:cNvPr id="58" name="Right Arrow 57">
              <a:extLst>
                <a:ext uri="{FF2B5EF4-FFF2-40B4-BE49-F238E27FC236}">
                  <a16:creationId xmlns:a16="http://schemas.microsoft.com/office/drawing/2014/main" id="{6CBC30D0-3CEF-C045-A8BE-804EAADC4D2A}"/>
                </a:ext>
              </a:extLst>
            </p:cNvPr>
            <p:cNvSpPr/>
            <p:nvPr/>
          </p:nvSpPr>
          <p:spPr>
            <a:xfrm rot="16200000">
              <a:off x="4468238" y="4498089"/>
              <a:ext cx="707139" cy="388065"/>
            </a:xfrm>
            <a:prstGeom prst="rightArrow">
              <a:avLst/>
            </a:prstGeom>
            <a:gradFill flip="none" rotWithShape="1">
              <a:gsLst>
                <a:gs pos="0">
                  <a:srgbClr val="4472C4">
                    <a:lumMod val="20000"/>
                    <a:lumOff val="80000"/>
                  </a:srgbClr>
                </a:gs>
                <a:gs pos="100000">
                  <a:srgbClr val="ED7D31">
                    <a:lumMod val="60000"/>
                    <a:lumOff val="40000"/>
                  </a:srgbClr>
                </a:gs>
              </a:gsLst>
              <a:lin ang="10800000" scaled="1"/>
              <a:tileRect/>
            </a:gradFill>
            <a:ln w="12700" cap="flat" cmpd="sng" algn="ctr">
              <a:solidFill>
                <a:srgbClr val="5E9CD3"/>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000" b="0" i="1" u="none" strike="noStrike" kern="0" cap="none" spc="0" normalizeH="0" baseline="0" noProof="0" dirty="0" err="1">
                  <a:ln>
                    <a:noFill/>
                  </a:ln>
                  <a:solidFill>
                    <a:srgbClr val="4472C4">
                      <a:lumMod val="75000"/>
                    </a:srgbClr>
                  </a:solidFill>
                  <a:effectLst/>
                  <a:uLnTx/>
                  <a:uFillTx/>
                  <a:latin typeface="Calibri" panose="020F0502020204030204"/>
                  <a:ea typeface="+mn-ea"/>
                  <a:cs typeface="+mn-cs"/>
                </a:rPr>
                <a:t>Funct</a:t>
              </a:r>
              <a:r>
                <a:rPr kumimoji="0" lang="en-US" sz="1000" b="0" i="1" u="none" strike="noStrike" kern="0" cap="none" spc="0" normalizeH="0" baseline="0" noProof="0" dirty="0">
                  <a:ln>
                    <a:noFill/>
                  </a:ln>
                  <a:solidFill>
                    <a:srgbClr val="4472C4">
                      <a:lumMod val="75000"/>
                    </a:srgbClr>
                  </a:solidFill>
                  <a:effectLst/>
                  <a:uLnTx/>
                  <a:uFillTx/>
                  <a:latin typeface="Calibri" panose="020F0502020204030204"/>
                  <a:ea typeface="+mn-ea"/>
                  <a:cs typeface="+mn-cs"/>
                </a:rPr>
                <a:t>.</a:t>
              </a:r>
            </a:p>
          </p:txBody>
        </p:sp>
        <p:sp>
          <p:nvSpPr>
            <p:cNvPr id="59" name="Right Arrow 58">
              <a:extLst>
                <a:ext uri="{FF2B5EF4-FFF2-40B4-BE49-F238E27FC236}">
                  <a16:creationId xmlns:a16="http://schemas.microsoft.com/office/drawing/2014/main" id="{CFFCD778-2487-3A40-B9EE-D2C1C67E92FB}"/>
                </a:ext>
              </a:extLst>
            </p:cNvPr>
            <p:cNvSpPr/>
            <p:nvPr/>
          </p:nvSpPr>
          <p:spPr>
            <a:xfrm rot="16200000">
              <a:off x="7311320" y="2089574"/>
              <a:ext cx="714326" cy="387934"/>
            </a:xfrm>
            <a:prstGeom prst="rightArrow">
              <a:avLst/>
            </a:prstGeom>
            <a:gradFill flip="none" rotWithShape="1">
              <a:gsLst>
                <a:gs pos="0">
                  <a:srgbClr val="4674C1"/>
                </a:gs>
                <a:gs pos="100000">
                  <a:srgbClr val="70AD47">
                    <a:lumMod val="60000"/>
                    <a:lumOff val="40000"/>
                  </a:srgbClr>
                </a:gs>
              </a:gsLst>
              <a:lin ang="10800000" scaled="1"/>
              <a:tileRect/>
            </a:gradFill>
            <a:ln w="12700" cap="flat" cmpd="sng" algn="ctr">
              <a:solidFill>
                <a:srgbClr val="4472C4">
                  <a:lumMod val="75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000" b="0" i="0" u="none" strike="noStrike" kern="0" cap="none" spc="0" normalizeH="0" baseline="0" noProof="0" dirty="0">
                  <a:ln>
                    <a:noFill/>
                  </a:ln>
                  <a:solidFill>
                    <a:prstClr val="white"/>
                  </a:solidFill>
                  <a:effectLst/>
                  <a:uLnTx/>
                  <a:uFillTx/>
                  <a:latin typeface="Calibri" panose="020F0502020204030204"/>
                  <a:ea typeface="+mn-ea"/>
                  <a:cs typeface="+mn-cs"/>
                </a:rPr>
                <a:t>Data</a:t>
              </a:r>
            </a:p>
          </p:txBody>
        </p:sp>
        <p:pic>
          <p:nvPicPr>
            <p:cNvPr id="60" name="Picture 59">
              <a:extLst>
                <a:ext uri="{FF2B5EF4-FFF2-40B4-BE49-F238E27FC236}">
                  <a16:creationId xmlns:a16="http://schemas.microsoft.com/office/drawing/2014/main" id="{67C0513F-747A-F048-9B10-4C16CBF1ECCB}"/>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2405149" y="3055249"/>
              <a:ext cx="891722" cy="857426"/>
            </a:xfrm>
            <a:prstGeom prst="rect">
              <a:avLst/>
            </a:prstGeom>
          </p:spPr>
        </p:pic>
        <p:pic>
          <p:nvPicPr>
            <p:cNvPr id="61" name="Picture 60">
              <a:extLst>
                <a:ext uri="{FF2B5EF4-FFF2-40B4-BE49-F238E27FC236}">
                  <a16:creationId xmlns:a16="http://schemas.microsoft.com/office/drawing/2014/main" id="{31F442F6-FC32-9943-A699-899B57C5F9A3}"/>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5620443" y="-128814"/>
              <a:ext cx="891722" cy="857426"/>
            </a:xfrm>
            <a:prstGeom prst="rect">
              <a:avLst/>
            </a:prstGeom>
          </p:spPr>
        </p:pic>
        <p:pic>
          <p:nvPicPr>
            <p:cNvPr id="62" name="Picture 61">
              <a:extLst>
                <a:ext uri="{FF2B5EF4-FFF2-40B4-BE49-F238E27FC236}">
                  <a16:creationId xmlns:a16="http://schemas.microsoft.com/office/drawing/2014/main" id="{D96673A2-731C-CE4C-9A65-528EE99174A3}"/>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8240239" y="3057411"/>
              <a:ext cx="891722" cy="857426"/>
            </a:xfrm>
            <a:prstGeom prst="rect">
              <a:avLst/>
            </a:prstGeom>
          </p:spPr>
        </p:pic>
        <p:pic>
          <p:nvPicPr>
            <p:cNvPr id="63" name="Picture 62">
              <a:extLst>
                <a:ext uri="{FF2B5EF4-FFF2-40B4-BE49-F238E27FC236}">
                  <a16:creationId xmlns:a16="http://schemas.microsoft.com/office/drawing/2014/main" id="{B63E0778-6ED3-CD4A-BF26-D926DDD8BF4C}"/>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4375804" y="5816638"/>
              <a:ext cx="891722" cy="857426"/>
            </a:xfrm>
            <a:prstGeom prst="rect">
              <a:avLst/>
            </a:prstGeom>
          </p:spPr>
        </p:pic>
      </p:grpSp>
      <p:pic>
        <p:nvPicPr>
          <p:cNvPr id="64" name="Picture 63">
            <a:extLst>
              <a:ext uri="{FF2B5EF4-FFF2-40B4-BE49-F238E27FC236}">
                <a16:creationId xmlns:a16="http://schemas.microsoft.com/office/drawing/2014/main" id="{83E9A777-8E34-5644-9CF3-2AC4CCAF5A24}"/>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2587048" y="4990090"/>
            <a:ext cx="1617927" cy="1083931"/>
          </a:xfrm>
          <a:prstGeom prst="rect">
            <a:avLst/>
          </a:prstGeom>
        </p:spPr>
      </p:pic>
      <p:pic>
        <p:nvPicPr>
          <p:cNvPr id="65" name="Picture 64">
            <a:extLst>
              <a:ext uri="{FF2B5EF4-FFF2-40B4-BE49-F238E27FC236}">
                <a16:creationId xmlns:a16="http://schemas.microsoft.com/office/drawing/2014/main" id="{6024DA30-F39D-054A-99E7-D2DDEEC277AB}"/>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446668" y="5452682"/>
            <a:ext cx="1768320" cy="597740"/>
          </a:xfrm>
          <a:prstGeom prst="rect">
            <a:avLst/>
          </a:prstGeom>
        </p:spPr>
      </p:pic>
    </p:spTree>
    <p:extLst>
      <p:ext uri="{BB962C8B-B14F-4D97-AF65-F5344CB8AC3E}">
        <p14:creationId xmlns:p14="http://schemas.microsoft.com/office/powerpoint/2010/main" val="205757241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F10F130-1A89-8D4E-B329-B562104557CB}"/>
              </a:ext>
            </a:extLst>
          </p:cNvPr>
          <p:cNvSpPr>
            <a:spLocks noGrp="1"/>
          </p:cNvSpPr>
          <p:nvPr>
            <p:ph type="title"/>
          </p:nvPr>
        </p:nvSpPr>
        <p:spPr/>
        <p:txBody>
          <a:bodyPr>
            <a:normAutofit fontScale="90000"/>
          </a:bodyPr>
          <a:lstStyle/>
          <a:p>
            <a:r>
              <a:rPr lang="en-US" sz="3600" dirty="0" err="1"/>
              <a:t>FuSuMaTech</a:t>
            </a:r>
            <a:r>
              <a:rPr lang="en-US" sz="3600" dirty="0"/>
              <a:t> Task 4.1 Description/Nomenclature</a:t>
            </a:r>
          </a:p>
        </p:txBody>
      </p:sp>
      <p:sp>
        <p:nvSpPr>
          <p:cNvPr id="3" name="Content Placeholder 2">
            <a:extLst>
              <a:ext uri="{FF2B5EF4-FFF2-40B4-BE49-F238E27FC236}">
                <a16:creationId xmlns:a16="http://schemas.microsoft.com/office/drawing/2014/main" id="{B57B40BC-D697-7641-9834-943E2FDEE8CF}"/>
              </a:ext>
            </a:extLst>
          </p:cNvPr>
          <p:cNvSpPr>
            <a:spLocks noGrp="1"/>
          </p:cNvSpPr>
          <p:nvPr>
            <p:ph idx="1"/>
          </p:nvPr>
        </p:nvSpPr>
        <p:spPr/>
        <p:txBody>
          <a:bodyPr>
            <a:noAutofit/>
          </a:bodyPr>
          <a:lstStyle/>
          <a:p>
            <a:pPr marL="285750" indent="-285750">
              <a:buFont typeface="Arial" panose="020B0604020202020204" pitchFamily="34" charset="0"/>
              <a:buChar char="•"/>
            </a:pPr>
            <a:r>
              <a:rPr lang="en-US" sz="1400" b="1" dirty="0">
                <a:solidFill>
                  <a:schemeClr val="tx2">
                    <a:lumMod val="60000"/>
                    <a:lumOff val="40000"/>
                  </a:schemeClr>
                </a:solidFill>
              </a:rPr>
              <a:t>Backend</a:t>
            </a:r>
            <a:r>
              <a:rPr lang="en-US" sz="1400" dirty="0"/>
              <a:t>: a software tool, commercial or other, that can be used to solve initial-value problems</a:t>
            </a:r>
            <a:br>
              <a:rPr lang="en-US" sz="1400" dirty="0"/>
            </a:br>
            <a:r>
              <a:rPr lang="en-US" sz="1400" dirty="0"/>
              <a:t>occurring in the context of quench simulation. These may be commercial general-purpose Multiphysics tools (e.g., ANSYS, COMSOL, Opera, </a:t>
            </a:r>
            <a:r>
              <a:rPr lang="en-US" sz="1400" dirty="0" err="1"/>
              <a:t>Cryosoft</a:t>
            </a:r>
            <a:r>
              <a:rPr lang="en-US" sz="1400" dirty="0"/>
              <a:t>), commercial limited-purpose tools (PSpice, </a:t>
            </a:r>
            <a:r>
              <a:rPr lang="en-US" sz="1400" dirty="0" err="1"/>
              <a:t>PSim</a:t>
            </a:r>
            <a:r>
              <a:rPr lang="en-US" sz="1400" dirty="0"/>
              <a:t>), in-house solvers owned by institutes or companies (QLASA, ROXIE), or open software (</a:t>
            </a:r>
            <a:r>
              <a:rPr lang="en-US" sz="1400" dirty="0" err="1"/>
              <a:t>OpenFoam</a:t>
            </a:r>
            <a:r>
              <a:rPr lang="en-US" sz="1400" dirty="0"/>
              <a:t>).</a:t>
            </a:r>
          </a:p>
          <a:p>
            <a:pPr marL="285750" indent="-285750">
              <a:buFont typeface="Arial" panose="020B0604020202020204" pitchFamily="34" charset="0"/>
              <a:buChar char="•"/>
            </a:pPr>
            <a:r>
              <a:rPr lang="en-US" sz="1400" b="1" dirty="0">
                <a:solidFill>
                  <a:schemeClr val="tx2">
                    <a:lumMod val="60000"/>
                    <a:lumOff val="40000"/>
                  </a:schemeClr>
                </a:solidFill>
              </a:rPr>
              <a:t>Frontend</a:t>
            </a:r>
            <a:r>
              <a:rPr lang="en-US" sz="1400" dirty="0"/>
              <a:t>: operates like a macro that will generate models of a quench problem in the UI language of a selected backend. Multiple backends can be supported for the same type of simulation. Best practices found in the community are implemented in the macros to serve the entire community. </a:t>
            </a:r>
          </a:p>
          <a:p>
            <a:pPr marL="285750" indent="-285750">
              <a:buFont typeface="Arial" panose="020B0604020202020204" pitchFamily="34" charset="0"/>
              <a:buChar char="•"/>
            </a:pPr>
            <a:r>
              <a:rPr lang="en-US" sz="1400" b="1" dirty="0">
                <a:solidFill>
                  <a:schemeClr val="tx2">
                    <a:lumMod val="60000"/>
                    <a:lumOff val="40000"/>
                  </a:schemeClr>
                </a:solidFill>
              </a:rPr>
              <a:t>Meta-Methods</a:t>
            </a:r>
            <a:r>
              <a:rPr lang="en-US" sz="1400" dirty="0"/>
              <a:t>: are algorithms that combine one ore more backends and/or frontends in order to execute a complex task. For examples we mention optimization, sensitivity analysis, sweeps, collaborative simulation (co-simulation) of multiple backends. Meta-methods must encapsulate backends and frontends in standardized interfaces or adapters.</a:t>
            </a:r>
          </a:p>
          <a:p>
            <a:pPr marL="285750" indent="-285750">
              <a:buFont typeface="Arial" panose="020B0604020202020204" pitchFamily="34" charset="0"/>
              <a:buChar char="•"/>
            </a:pPr>
            <a:r>
              <a:rPr lang="en-US" sz="1400" b="1" dirty="0">
                <a:solidFill>
                  <a:schemeClr val="tx2">
                    <a:lumMod val="60000"/>
                    <a:lumOff val="40000"/>
                  </a:schemeClr>
                </a:solidFill>
              </a:rPr>
              <a:t>On-site GUI</a:t>
            </a:r>
            <a:r>
              <a:rPr lang="en-US" sz="1400" dirty="0"/>
              <a:t>: Particular repetitive workflows can be rendered more efficient by dedicated GUIs. These by no means supersede the sophisticated GUIs of some of the backends (ANSYS, COMSOL). They are intended to bring validated models and methods to magnet experts, who need not be experts with the particular numerical challenges and backend tools.</a:t>
            </a:r>
          </a:p>
          <a:p>
            <a:pPr marL="285750" indent="-285750">
              <a:buFont typeface="Arial" panose="020B0604020202020204" pitchFamily="34" charset="0"/>
              <a:buChar char="•"/>
            </a:pPr>
            <a:r>
              <a:rPr lang="en-US" sz="1400" b="1" dirty="0">
                <a:solidFill>
                  <a:srgbClr val="417C2F"/>
                </a:solidFill>
              </a:rPr>
              <a:t>HPC infrastructure</a:t>
            </a:r>
            <a:r>
              <a:rPr lang="en-US" sz="1400" dirty="0"/>
              <a:t>: Cluster or mathematics co-processors, made available to </a:t>
            </a:r>
            <a:r>
              <a:rPr lang="en-US" sz="1400" dirty="0" err="1"/>
              <a:t>FuSuMaTech</a:t>
            </a:r>
            <a:r>
              <a:rPr lang="en-US" sz="1400" dirty="0"/>
              <a:t> members with pre-configured backends for computationally demanding simulation tasks.</a:t>
            </a:r>
          </a:p>
          <a:p>
            <a:pPr marL="285750" indent="-285750">
              <a:buFont typeface="Arial" panose="020B0604020202020204" pitchFamily="34" charset="0"/>
              <a:buChar char="•"/>
            </a:pPr>
            <a:r>
              <a:rPr lang="en-US" sz="1400" b="1" dirty="0">
                <a:solidFill>
                  <a:srgbClr val="7030A0"/>
                </a:solidFill>
              </a:rPr>
              <a:t>Validation community</a:t>
            </a:r>
            <a:r>
              <a:rPr lang="en-US" sz="1400" dirty="0">
                <a:solidFill>
                  <a:srgbClr val="7030A0"/>
                </a:solidFill>
              </a:rPr>
              <a:t>: </a:t>
            </a:r>
            <a:r>
              <a:rPr lang="en-US" sz="1400" dirty="0"/>
              <a:t>is organized around an open series of meetings, attached to conferences (ASC, MT), in which the community discusses benchmark experiments, their instrumentation and results, as well as simulation efforts, challenges and results with different simulation approaches. </a:t>
            </a:r>
            <a:br>
              <a:rPr lang="en-US" sz="1400" dirty="0">
                <a:solidFill>
                  <a:srgbClr val="7030A0"/>
                </a:solidFill>
              </a:rPr>
            </a:br>
            <a:endParaRPr lang="en-US" sz="1400" dirty="0">
              <a:solidFill>
                <a:srgbClr val="7030A0"/>
              </a:solidFill>
            </a:endParaRPr>
          </a:p>
          <a:p>
            <a:endParaRPr lang="en-US" sz="1400" dirty="0"/>
          </a:p>
        </p:txBody>
      </p:sp>
      <p:sp>
        <p:nvSpPr>
          <p:cNvPr id="4" name="Slide Number Placeholder 3">
            <a:extLst>
              <a:ext uri="{FF2B5EF4-FFF2-40B4-BE49-F238E27FC236}">
                <a16:creationId xmlns:a16="http://schemas.microsoft.com/office/drawing/2014/main" id="{B366ACE8-C0F6-674C-A69F-6EB22430FA49}"/>
              </a:ext>
            </a:extLst>
          </p:cNvPr>
          <p:cNvSpPr>
            <a:spLocks noGrp="1"/>
          </p:cNvSpPr>
          <p:nvPr>
            <p:ph type="sldNum" sz="quarter" idx="4"/>
          </p:nvPr>
        </p:nvSpPr>
        <p:spPr/>
        <p:txBody>
          <a:bodyPr/>
          <a:lstStyle/>
          <a:p>
            <a:fld id="{17918391-D411-FE40-AAD7-861AE5233E0E}" type="slidenum">
              <a:rPr lang="en-US" smtClean="0"/>
              <a:pPr/>
              <a:t>12</a:t>
            </a:fld>
            <a:endParaRPr lang="en-US" dirty="0"/>
          </a:p>
        </p:txBody>
      </p:sp>
    </p:spTree>
    <p:extLst>
      <p:ext uri="{BB962C8B-B14F-4D97-AF65-F5344CB8AC3E}">
        <p14:creationId xmlns:p14="http://schemas.microsoft.com/office/powerpoint/2010/main" val="257401419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FFE43B-E87D-8C4D-A29E-BCE543B752FD}"/>
              </a:ext>
            </a:extLst>
          </p:cNvPr>
          <p:cNvSpPr>
            <a:spLocks noGrp="1"/>
          </p:cNvSpPr>
          <p:nvPr>
            <p:ph type="title"/>
          </p:nvPr>
        </p:nvSpPr>
        <p:spPr/>
        <p:txBody>
          <a:bodyPr>
            <a:normAutofit/>
          </a:bodyPr>
          <a:lstStyle/>
          <a:p>
            <a:r>
              <a:rPr lang="en-US" sz="3600" dirty="0"/>
              <a:t>Program</a:t>
            </a:r>
          </a:p>
        </p:txBody>
      </p:sp>
      <p:sp>
        <p:nvSpPr>
          <p:cNvPr id="4" name="Slide Number Placeholder 3">
            <a:extLst>
              <a:ext uri="{FF2B5EF4-FFF2-40B4-BE49-F238E27FC236}">
                <a16:creationId xmlns:a16="http://schemas.microsoft.com/office/drawing/2014/main" id="{033DD0C9-082E-424F-B9F8-241619FB8441}"/>
              </a:ext>
            </a:extLst>
          </p:cNvPr>
          <p:cNvSpPr>
            <a:spLocks noGrp="1"/>
          </p:cNvSpPr>
          <p:nvPr>
            <p:ph type="sldNum" sz="quarter" idx="4"/>
          </p:nvPr>
        </p:nvSpPr>
        <p:spPr/>
        <p:txBody>
          <a:bodyPr/>
          <a:lstStyle/>
          <a:p>
            <a:fld id="{17918391-D411-FE40-AAD7-861AE5233E0E}" type="slidenum">
              <a:rPr lang="en-US" smtClean="0"/>
              <a:pPr/>
              <a:t>13</a:t>
            </a:fld>
            <a:endParaRPr lang="en-US" dirty="0"/>
          </a:p>
        </p:txBody>
      </p:sp>
      <p:grpSp>
        <p:nvGrpSpPr>
          <p:cNvPr id="11" name="Group 10">
            <a:extLst>
              <a:ext uri="{FF2B5EF4-FFF2-40B4-BE49-F238E27FC236}">
                <a16:creationId xmlns:a16="http://schemas.microsoft.com/office/drawing/2014/main" id="{3843717F-2C97-3C45-BB06-955767A04013}"/>
              </a:ext>
            </a:extLst>
          </p:cNvPr>
          <p:cNvGrpSpPr/>
          <p:nvPr/>
        </p:nvGrpSpPr>
        <p:grpSpPr>
          <a:xfrm>
            <a:off x="3651925" y="139036"/>
            <a:ext cx="5181600" cy="6101567"/>
            <a:chOff x="3478305" y="57187"/>
            <a:chExt cx="5181600" cy="6101567"/>
          </a:xfrm>
        </p:grpSpPr>
        <p:pic>
          <p:nvPicPr>
            <p:cNvPr id="8" name="Picture 7">
              <a:extLst>
                <a:ext uri="{FF2B5EF4-FFF2-40B4-BE49-F238E27FC236}">
                  <a16:creationId xmlns:a16="http://schemas.microsoft.com/office/drawing/2014/main" id="{B726CAD2-67D6-8043-80ED-ACCC7BDB3692}"/>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3478305" y="57187"/>
              <a:ext cx="5181600" cy="3971733"/>
            </a:xfrm>
            <a:prstGeom prst="rect">
              <a:avLst/>
            </a:prstGeom>
          </p:spPr>
        </p:pic>
        <p:pic>
          <p:nvPicPr>
            <p:cNvPr id="10" name="Picture 9">
              <a:extLst>
                <a:ext uri="{FF2B5EF4-FFF2-40B4-BE49-F238E27FC236}">
                  <a16:creationId xmlns:a16="http://schemas.microsoft.com/office/drawing/2014/main" id="{BBEFD2AA-CEF0-E749-8C9B-71D8FE1A92E8}"/>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3480179" y="4027144"/>
              <a:ext cx="5177051" cy="2131610"/>
            </a:xfrm>
            <a:prstGeom prst="rect">
              <a:avLst/>
            </a:prstGeom>
          </p:spPr>
        </p:pic>
      </p:grpSp>
      <p:sp>
        <p:nvSpPr>
          <p:cNvPr id="12" name="Content Placeholder 2">
            <a:extLst>
              <a:ext uri="{FF2B5EF4-FFF2-40B4-BE49-F238E27FC236}">
                <a16:creationId xmlns:a16="http://schemas.microsoft.com/office/drawing/2014/main" id="{6024AEF8-66FE-7F44-A5BB-A17374785879}"/>
              </a:ext>
            </a:extLst>
          </p:cNvPr>
          <p:cNvSpPr>
            <a:spLocks noGrp="1"/>
          </p:cNvSpPr>
          <p:nvPr>
            <p:ph idx="1"/>
          </p:nvPr>
        </p:nvSpPr>
        <p:spPr>
          <a:xfrm>
            <a:off x="457200" y="1325606"/>
            <a:ext cx="8226854" cy="4667421"/>
          </a:xfrm>
        </p:spPr>
        <p:txBody>
          <a:bodyPr>
            <a:normAutofit/>
          </a:bodyPr>
          <a:lstStyle/>
          <a:p>
            <a:pPr marL="36576" indent="0">
              <a:buNone/>
            </a:pPr>
            <a:r>
              <a:rPr lang="en-US" sz="1600" dirty="0"/>
              <a:t>Discussion topics:</a:t>
            </a:r>
          </a:p>
          <a:p>
            <a:pPr marL="230188" indent="-193675"/>
            <a:r>
              <a:rPr lang="en-US" sz="1600" dirty="0" err="1"/>
              <a:t>Cosim</a:t>
            </a:r>
            <a:r>
              <a:rPr lang="en-US" sz="1600" dirty="0"/>
              <a:t> time-window size</a:t>
            </a:r>
          </a:p>
          <a:p>
            <a:pPr marL="230188" indent="-193675"/>
            <a:r>
              <a:rPr lang="en-US" sz="1600" dirty="0"/>
              <a:t>IFCC modeling</a:t>
            </a:r>
          </a:p>
          <a:p>
            <a:pPr marL="230188" indent="-193675"/>
            <a:r>
              <a:rPr lang="en-US" sz="1600" dirty="0"/>
              <a:t>Error estimators</a:t>
            </a:r>
          </a:p>
          <a:p>
            <a:pPr marL="230188" indent="-193675"/>
            <a:r>
              <a:rPr lang="en-US" sz="1600" dirty="0"/>
              <a:t>Usefulness of PH modeling</a:t>
            </a:r>
          </a:p>
          <a:p>
            <a:pPr marL="641668" lvl="1" indent="-193675"/>
            <a:r>
              <a:rPr lang="en-US" sz="1600" dirty="0"/>
              <a:t>Future directions?</a:t>
            </a:r>
          </a:p>
          <a:p>
            <a:pPr marL="230188" indent="-193675"/>
            <a:r>
              <a:rPr lang="en-US" sz="1600" dirty="0"/>
              <a:t>Open multi-physics FE soft</a:t>
            </a:r>
          </a:p>
          <a:p>
            <a:pPr marL="230188" indent="-193675"/>
            <a:r>
              <a:rPr lang="en-US" sz="1600" dirty="0" err="1"/>
              <a:t>FuSuMaTech</a:t>
            </a:r>
            <a:r>
              <a:rPr lang="en-US" sz="1600" dirty="0"/>
              <a:t> </a:t>
            </a:r>
          </a:p>
          <a:p>
            <a:pPr marL="641668" lvl="1" indent="-193675"/>
            <a:r>
              <a:rPr lang="en-US" sz="1600" dirty="0"/>
              <a:t>Goals</a:t>
            </a:r>
          </a:p>
          <a:p>
            <a:pPr marL="641668" lvl="1" indent="-193675"/>
            <a:r>
              <a:rPr lang="en-US" sz="1600" dirty="0"/>
              <a:t>Partners</a:t>
            </a:r>
          </a:p>
          <a:p>
            <a:pPr marL="641668" lvl="1" indent="-193675"/>
            <a:endParaRPr lang="en-US" sz="1600" dirty="0"/>
          </a:p>
        </p:txBody>
      </p:sp>
    </p:spTree>
    <p:extLst>
      <p:ext uri="{BB962C8B-B14F-4D97-AF65-F5344CB8AC3E}">
        <p14:creationId xmlns:p14="http://schemas.microsoft.com/office/powerpoint/2010/main" val="245118607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294967295"/>
          </p:nvPr>
        </p:nvSpPr>
        <p:spPr>
          <a:xfrm>
            <a:off x="8642350" y="6356350"/>
            <a:ext cx="501650" cy="365125"/>
          </a:xfrm>
        </p:spPr>
        <p:txBody>
          <a:bodyPr/>
          <a:lstStyle/>
          <a:p>
            <a:fld id="{17918391-D411-FE40-AAD7-861AE5233E0E}" type="slidenum">
              <a:rPr lang="en-US" smtClean="0"/>
              <a:pPr/>
              <a:t>14</a:t>
            </a:fld>
            <a:endParaRPr lang="en-US" dirty="0"/>
          </a:p>
        </p:txBody>
      </p:sp>
    </p:spTree>
    <p:extLst>
      <p:ext uri="{BB962C8B-B14F-4D97-AF65-F5344CB8AC3E}">
        <p14:creationId xmlns:p14="http://schemas.microsoft.com/office/powerpoint/2010/main" val="58814946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200" dirty="0"/>
              <a:t>5</a:t>
            </a:r>
            <a:r>
              <a:rPr lang="en-US" sz="3200" baseline="30000" dirty="0"/>
              <a:t>th</a:t>
            </a:r>
            <a:r>
              <a:rPr lang="en-US" sz="3200" dirty="0"/>
              <a:t> STEAM Collaboration Meeting - Intro</a:t>
            </a:r>
          </a:p>
        </p:txBody>
      </p:sp>
      <p:sp>
        <p:nvSpPr>
          <p:cNvPr id="3" name="Text Placeholder 2"/>
          <p:cNvSpPr>
            <a:spLocks noGrp="1"/>
          </p:cNvSpPr>
          <p:nvPr>
            <p:ph type="body" idx="10"/>
          </p:nvPr>
        </p:nvSpPr>
        <p:spPr>
          <a:xfrm>
            <a:off x="457200" y="3714882"/>
            <a:ext cx="6882939" cy="1421894"/>
          </a:xfrm>
        </p:spPr>
        <p:txBody>
          <a:bodyPr>
            <a:normAutofit/>
          </a:bodyPr>
          <a:lstStyle/>
          <a:p>
            <a:pPr>
              <a:lnSpc>
                <a:spcPct val="120000"/>
              </a:lnSpc>
              <a:spcBef>
                <a:spcPts val="2160"/>
              </a:spcBef>
            </a:pPr>
            <a:r>
              <a:rPr lang="en-US" sz="1800" dirty="0"/>
              <a:t>28.05.2016, CERN</a:t>
            </a:r>
            <a:br>
              <a:rPr lang="en-US" sz="1800" dirty="0"/>
            </a:br>
            <a:r>
              <a:rPr lang="en-US" sz="1800" dirty="0"/>
              <a:t>B. Auchmann, S. </a:t>
            </a:r>
            <a:r>
              <a:rPr lang="en-US" sz="1800" dirty="0" err="1"/>
              <a:t>Ayadi</a:t>
            </a:r>
            <a:r>
              <a:rPr lang="en-US" sz="1800" dirty="0"/>
              <a:t>, L. </a:t>
            </a:r>
            <a:r>
              <a:rPr lang="en-US" sz="1800" dirty="0" err="1"/>
              <a:t>Bortot</a:t>
            </a:r>
            <a:r>
              <a:rPr lang="en-US" sz="1800" dirty="0"/>
              <a:t>, A. </a:t>
            </a:r>
            <a:r>
              <a:rPr lang="en-US" sz="1800" dirty="0" err="1"/>
              <a:t>Liakopoulou</a:t>
            </a:r>
            <a:r>
              <a:rPr lang="en-US" sz="1800" dirty="0"/>
              <a:t>, </a:t>
            </a:r>
            <a:br>
              <a:rPr lang="en-US" sz="1800" dirty="0"/>
            </a:br>
            <a:r>
              <a:rPr lang="en-US" sz="1800" dirty="0"/>
              <a:t>M. </a:t>
            </a:r>
            <a:r>
              <a:rPr lang="en-US" sz="1800" dirty="0" err="1"/>
              <a:t>Maciejewski</a:t>
            </a:r>
            <a:r>
              <a:rPr lang="en-US" sz="1800" dirty="0"/>
              <a:t>, M. </a:t>
            </a:r>
            <a:r>
              <a:rPr lang="en-US" sz="1800" dirty="0" err="1"/>
              <a:t>Mentink</a:t>
            </a:r>
            <a:r>
              <a:rPr lang="en-US" sz="1800" dirty="0"/>
              <a:t>, M. </a:t>
            </a:r>
            <a:r>
              <a:rPr lang="en-US" sz="1800" dirty="0" err="1"/>
              <a:t>Prioli</a:t>
            </a:r>
            <a:r>
              <a:rPr lang="en-US" sz="1800" dirty="0"/>
              <a:t>, E. </a:t>
            </a:r>
            <a:r>
              <a:rPr lang="en-US" sz="1800" dirty="0" err="1"/>
              <a:t>Ravaioli</a:t>
            </a:r>
            <a:r>
              <a:rPr lang="en-US" sz="1800" dirty="0"/>
              <a:t>, </a:t>
            </a:r>
            <a:br>
              <a:rPr lang="en-US" sz="1800" dirty="0"/>
            </a:br>
            <a:r>
              <a:rPr lang="en-US" sz="1800" dirty="0"/>
              <a:t>E. </a:t>
            </a:r>
            <a:r>
              <a:rPr lang="en-US" sz="1800" dirty="0" err="1"/>
              <a:t>Stubberud</a:t>
            </a:r>
            <a:r>
              <a:rPr lang="en-US" sz="1800" dirty="0"/>
              <a:t>, A. </a:t>
            </a:r>
            <a:r>
              <a:rPr lang="en-US" sz="1800" dirty="0" err="1"/>
              <a:t>Verweij</a:t>
            </a:r>
            <a:endParaRPr lang="en-US" sz="1800" dirty="0"/>
          </a:p>
          <a:p>
            <a:pPr>
              <a:lnSpc>
                <a:spcPct val="120000"/>
              </a:lnSpc>
              <a:spcBef>
                <a:spcPts val="2160"/>
              </a:spcBef>
            </a:pPr>
            <a:endParaRPr lang="en-US" sz="1100" dirty="0"/>
          </a:p>
        </p:txBody>
      </p:sp>
    </p:spTree>
    <p:extLst>
      <p:ext uri="{BB962C8B-B14F-4D97-AF65-F5344CB8AC3E}">
        <p14:creationId xmlns:p14="http://schemas.microsoft.com/office/powerpoint/2010/main" val="111003006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US" sz="3600" dirty="0"/>
              <a:t>Previous STEAM Meetings</a:t>
            </a:r>
          </a:p>
        </p:txBody>
      </p:sp>
      <p:sp>
        <p:nvSpPr>
          <p:cNvPr id="6" name="Content Placeholder 5"/>
          <p:cNvSpPr>
            <a:spLocks noGrp="1"/>
          </p:cNvSpPr>
          <p:nvPr>
            <p:ph idx="1"/>
          </p:nvPr>
        </p:nvSpPr>
        <p:spPr/>
        <p:txBody>
          <a:bodyPr>
            <a:normAutofit/>
          </a:bodyPr>
          <a:lstStyle/>
          <a:p>
            <a:pPr>
              <a:buFont typeface="+mj-lt"/>
              <a:buAutoNum type="arabicPeriod"/>
            </a:pPr>
            <a:r>
              <a:rPr lang="en-US" sz="2000" dirty="0"/>
              <a:t>18.-19. Aug. 2014 @ TEMF</a:t>
            </a:r>
          </a:p>
          <a:p>
            <a:pPr>
              <a:buFont typeface="+mj-lt"/>
              <a:buAutoNum type="arabicPeriod"/>
            </a:pPr>
            <a:r>
              <a:rPr lang="en-US" sz="2000" dirty="0"/>
              <a:t>13.-14. Jan. 2016 @ CERN</a:t>
            </a:r>
          </a:p>
          <a:p>
            <a:pPr>
              <a:buFont typeface="+mj-lt"/>
              <a:buAutoNum type="arabicPeriod"/>
            </a:pPr>
            <a:r>
              <a:rPr lang="en-US" sz="2000" dirty="0"/>
              <a:t>29.-30. Nov. 2016 @ PSI</a:t>
            </a:r>
          </a:p>
          <a:p>
            <a:pPr>
              <a:buFont typeface="+mj-lt"/>
              <a:buAutoNum type="arabicPeriod"/>
            </a:pPr>
            <a:r>
              <a:rPr lang="en-US" sz="2000" dirty="0"/>
              <a:t>21.-22. Sep. 2017 @ TEMF</a:t>
            </a:r>
          </a:p>
          <a:p>
            <a:pPr>
              <a:buFont typeface="+mj-lt"/>
              <a:buAutoNum type="arabicPeriod"/>
            </a:pPr>
            <a:r>
              <a:rPr lang="en-US" sz="2000" dirty="0"/>
              <a:t>28. Oct. 2018 @ CERN</a:t>
            </a:r>
          </a:p>
          <a:p>
            <a:pPr>
              <a:buFont typeface="+mj-lt"/>
              <a:buAutoNum type="arabicPeriod"/>
            </a:pPr>
            <a:endParaRPr lang="en-US" sz="2000" dirty="0"/>
          </a:p>
          <a:p>
            <a:pPr marL="36576" indent="0">
              <a:buNone/>
            </a:pPr>
            <a:r>
              <a:rPr lang="en-US" sz="2000" dirty="0">
                <a:hlinkClick r:id="rId2"/>
              </a:rPr>
              <a:t>http://indico.cern.ch/e/steam#</a:t>
            </a:r>
            <a:endParaRPr lang="en-US" sz="2000" dirty="0"/>
          </a:p>
          <a:p>
            <a:pPr marL="36576" indent="0">
              <a:buNone/>
            </a:pPr>
            <a:r>
              <a:rPr lang="en-US" sz="2000" dirty="0"/>
              <a:t># … number of collaboration meeting.</a:t>
            </a:r>
          </a:p>
          <a:p>
            <a:pPr>
              <a:buFont typeface="+mj-lt"/>
              <a:buAutoNum type="arabicPeriod"/>
            </a:pPr>
            <a:endParaRPr lang="en-US" sz="2000" dirty="0"/>
          </a:p>
        </p:txBody>
      </p:sp>
      <p:sp>
        <p:nvSpPr>
          <p:cNvPr id="3" name="Slide Number Placeholder 2"/>
          <p:cNvSpPr>
            <a:spLocks noGrp="1"/>
          </p:cNvSpPr>
          <p:nvPr>
            <p:ph type="sldNum" sz="quarter" idx="4"/>
          </p:nvPr>
        </p:nvSpPr>
        <p:spPr/>
        <p:txBody>
          <a:bodyPr/>
          <a:lstStyle/>
          <a:p>
            <a:fld id="{17918391-D411-FE40-AAD7-861AE5233E0E}" type="slidenum">
              <a:rPr lang="en-US" smtClean="0"/>
              <a:pPr/>
              <a:t>3</a:t>
            </a:fld>
            <a:endParaRPr lang="en-US" dirty="0"/>
          </a:p>
        </p:txBody>
      </p:sp>
    </p:spTree>
    <p:extLst>
      <p:ext uri="{BB962C8B-B14F-4D97-AF65-F5344CB8AC3E}">
        <p14:creationId xmlns:p14="http://schemas.microsoft.com/office/powerpoint/2010/main" val="108486096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What is STEAM?</a:t>
            </a:r>
          </a:p>
        </p:txBody>
      </p:sp>
      <p:sp>
        <p:nvSpPr>
          <p:cNvPr id="3" name="Content Placeholder 2"/>
          <p:cNvSpPr>
            <a:spLocks noGrp="1"/>
          </p:cNvSpPr>
          <p:nvPr>
            <p:ph idx="1"/>
          </p:nvPr>
        </p:nvSpPr>
        <p:spPr>
          <a:xfrm>
            <a:off x="457200" y="1325606"/>
            <a:ext cx="4142096" cy="4667421"/>
          </a:xfrm>
        </p:spPr>
        <p:txBody>
          <a:bodyPr>
            <a:normAutofit/>
          </a:bodyPr>
          <a:lstStyle/>
          <a:p>
            <a:r>
              <a:rPr lang="en-US" sz="1600" dirty="0"/>
              <a:t>The STEAM project is </a:t>
            </a:r>
            <a:r>
              <a:rPr lang="en-US" sz="1600" dirty="0">
                <a:solidFill>
                  <a:schemeClr val="tx2">
                    <a:lumMod val="60000"/>
                    <a:lumOff val="40000"/>
                  </a:schemeClr>
                </a:solidFill>
              </a:rPr>
              <a:t>driven by accelerator-specific needs</a:t>
            </a:r>
            <a:r>
              <a:rPr lang="en-US" sz="1600" dirty="0"/>
              <a:t>.</a:t>
            </a:r>
          </a:p>
          <a:p>
            <a:r>
              <a:rPr lang="en-US" sz="1600" dirty="0"/>
              <a:t>We </a:t>
            </a:r>
            <a:r>
              <a:rPr lang="en-US" sz="1600" dirty="0">
                <a:solidFill>
                  <a:schemeClr val="tx2">
                    <a:lumMod val="60000"/>
                    <a:lumOff val="40000"/>
                  </a:schemeClr>
                </a:solidFill>
              </a:rPr>
              <a:t>harness the power of co-simulation </a:t>
            </a:r>
            <a:r>
              <a:rPr lang="en-US" sz="1600" dirty="0"/>
              <a:t>with waveform relaxation to provide a </a:t>
            </a:r>
            <a:r>
              <a:rPr lang="en-US" sz="1600" dirty="0">
                <a:solidFill>
                  <a:schemeClr val="tx2">
                    <a:lumMod val="60000"/>
                    <a:lumOff val="40000"/>
                  </a:schemeClr>
                </a:solidFill>
              </a:rPr>
              <a:t>new level of flexibility</a:t>
            </a:r>
            <a:r>
              <a:rPr lang="en-US" sz="1600" dirty="0"/>
              <a:t> in tackling complex interdependent problems.</a:t>
            </a:r>
          </a:p>
          <a:p>
            <a:r>
              <a:rPr lang="en-US" sz="1600" dirty="0"/>
              <a:t>Workflows are built in the </a:t>
            </a:r>
            <a:r>
              <a:rPr lang="en-US" sz="1600" dirty="0">
                <a:solidFill>
                  <a:schemeClr val="tx2">
                    <a:lumMod val="60000"/>
                    <a:lumOff val="40000"/>
                  </a:schemeClr>
                </a:solidFill>
              </a:rPr>
              <a:t>frontend and on-site GUIs, encoding best modeling practices </a:t>
            </a:r>
            <a:r>
              <a:rPr lang="en-US" sz="1600" dirty="0"/>
              <a:t>for respective backends.</a:t>
            </a:r>
          </a:p>
          <a:p>
            <a:r>
              <a:rPr lang="en-US" sz="1600" dirty="0"/>
              <a:t>The framework is used in the analysis of LHC operation data, the design of the HL-LHC upgrade, and the Future Circular Collider study.</a:t>
            </a:r>
          </a:p>
          <a:p>
            <a:endParaRPr lang="en-US" sz="1400" dirty="0"/>
          </a:p>
        </p:txBody>
      </p:sp>
      <p:sp>
        <p:nvSpPr>
          <p:cNvPr id="4" name="Slide Number Placeholder 3"/>
          <p:cNvSpPr>
            <a:spLocks noGrp="1"/>
          </p:cNvSpPr>
          <p:nvPr>
            <p:ph type="sldNum" sz="quarter" idx="4"/>
          </p:nvPr>
        </p:nvSpPr>
        <p:spPr/>
        <p:txBody>
          <a:bodyPr/>
          <a:lstStyle/>
          <a:p>
            <a:fld id="{17918391-D411-FE40-AAD7-861AE5233E0E}" type="slidenum">
              <a:rPr lang="en-US" smtClean="0"/>
              <a:pPr/>
              <a:t>4</a:t>
            </a:fld>
            <a:endParaRPr lang="en-US" dirty="0"/>
          </a:p>
        </p:txBody>
      </p:sp>
      <p:pic>
        <p:nvPicPr>
          <p:cNvPr id="5" name="Content Placeholder 4"/>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434386" y="1330198"/>
            <a:ext cx="741741" cy="260260"/>
          </a:xfrm>
          <a:prstGeom prst="rect">
            <a:avLst/>
          </a:prstGeom>
          <a:solidFill>
            <a:schemeClr val="bg1"/>
          </a:solidFill>
        </p:spPr>
      </p:pic>
      <p:grpSp>
        <p:nvGrpSpPr>
          <p:cNvPr id="54" name="Group 53">
            <a:extLst>
              <a:ext uri="{FF2B5EF4-FFF2-40B4-BE49-F238E27FC236}">
                <a16:creationId xmlns:a16="http://schemas.microsoft.com/office/drawing/2014/main" id="{95821618-6A1B-A546-B7FD-7FF682803DC5}"/>
              </a:ext>
            </a:extLst>
          </p:cNvPr>
          <p:cNvGrpSpPr/>
          <p:nvPr/>
        </p:nvGrpSpPr>
        <p:grpSpPr>
          <a:xfrm>
            <a:off x="4174988" y="1060960"/>
            <a:ext cx="4885704" cy="3289584"/>
            <a:chOff x="5631284" y="0"/>
            <a:chExt cx="6465803" cy="4353473"/>
          </a:xfrm>
        </p:grpSpPr>
        <p:sp>
          <p:nvSpPr>
            <p:cNvPr id="55" name="Rounded Rectangle 54">
              <a:extLst>
                <a:ext uri="{FF2B5EF4-FFF2-40B4-BE49-F238E27FC236}">
                  <a16:creationId xmlns:a16="http://schemas.microsoft.com/office/drawing/2014/main" id="{8F5E63C8-5A36-BF44-915C-D51C89930192}"/>
                </a:ext>
              </a:extLst>
            </p:cNvPr>
            <p:cNvSpPr/>
            <p:nvPr/>
          </p:nvSpPr>
          <p:spPr>
            <a:xfrm>
              <a:off x="9585921" y="2872080"/>
              <a:ext cx="1539083" cy="1481392"/>
            </a:xfrm>
            <a:prstGeom prst="roundRect">
              <a:avLst/>
            </a:prstGeom>
            <a:solidFill>
              <a:srgbClr val="70AD47">
                <a:lumMod val="60000"/>
                <a:lumOff val="40000"/>
              </a:srgbClr>
            </a:solidFill>
            <a:ln w="12700" cap="flat" cmpd="sng" algn="ctr">
              <a:solidFill>
                <a:srgbClr val="4472C4">
                  <a:lumMod val="75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000" b="1" i="0" u="none" strike="noStrike" kern="0" cap="none" spc="0" normalizeH="0" baseline="0" noProof="0" dirty="0">
                  <a:ln>
                    <a:noFill/>
                  </a:ln>
                  <a:solidFill>
                    <a:srgbClr val="4472C4">
                      <a:lumMod val="75000"/>
                    </a:srgbClr>
                  </a:solidFill>
                  <a:effectLst/>
                  <a:uLnTx/>
                  <a:uFillTx/>
                  <a:latin typeface="Calibri" panose="020F0502020204030204"/>
                  <a:ea typeface="+mn-ea"/>
                  <a:cs typeface="+mn-cs"/>
                </a:rPr>
                <a:t>Backends</a:t>
              </a:r>
              <a:br>
                <a:rPr kumimoji="0" lang="en-US" sz="800" b="0" i="0" u="none" strike="noStrike" kern="0" cap="none" spc="0" normalizeH="0" baseline="0" noProof="0" dirty="0">
                  <a:ln>
                    <a:noFill/>
                  </a:ln>
                  <a:solidFill>
                    <a:srgbClr val="4472C4">
                      <a:lumMod val="75000"/>
                    </a:srgbClr>
                  </a:solidFill>
                  <a:effectLst/>
                  <a:uLnTx/>
                  <a:uFillTx/>
                  <a:latin typeface="Calibri" panose="020F0502020204030204"/>
                  <a:ea typeface="+mn-ea"/>
                  <a:cs typeface="+mn-cs"/>
                </a:rPr>
              </a:br>
              <a:r>
                <a:rPr kumimoji="0" lang="en-US" sz="800" b="0" i="0" u="none" strike="noStrike" kern="0" cap="none" spc="0" normalizeH="0" baseline="0" noProof="0" dirty="0">
                  <a:ln>
                    <a:noFill/>
                  </a:ln>
                  <a:solidFill>
                    <a:srgbClr val="4472C4">
                      <a:lumMod val="75000"/>
                    </a:srgbClr>
                  </a:solidFill>
                  <a:effectLst/>
                  <a:uLnTx/>
                  <a:uFillTx/>
                  <a:latin typeface="Calibri" panose="020F0502020204030204"/>
                  <a:ea typeface="+mn-ea"/>
                  <a:cs typeface="+mn-cs"/>
                </a:rPr>
                <a:t>(</a:t>
              </a:r>
              <a:r>
                <a:rPr kumimoji="0" lang="en-US" sz="800" b="0" i="0" u="none" strike="noStrike" kern="0" cap="none" spc="0" normalizeH="0" baseline="0" noProof="0" dirty="0">
                  <a:ln>
                    <a:noFill/>
                  </a:ln>
                  <a:solidFill>
                    <a:srgbClr val="FF0000"/>
                  </a:solidFill>
                  <a:effectLst/>
                  <a:uLnTx/>
                  <a:uFillTx/>
                  <a:latin typeface="Calibri" panose="020F0502020204030204"/>
                  <a:ea typeface="+mn-ea"/>
                  <a:cs typeface="+mn-cs"/>
                </a:rPr>
                <a:t>COMSOL</a:t>
              </a:r>
              <a:r>
                <a:rPr kumimoji="0" lang="en-US" sz="800" b="0" i="0" u="none" strike="noStrike" kern="0" cap="none" spc="0" normalizeH="0" baseline="0" noProof="0" dirty="0">
                  <a:ln>
                    <a:noFill/>
                  </a:ln>
                  <a:solidFill>
                    <a:srgbClr val="4472C4">
                      <a:lumMod val="75000"/>
                    </a:srgbClr>
                  </a:solidFill>
                  <a:effectLst/>
                  <a:uLnTx/>
                  <a:uFillTx/>
                  <a:latin typeface="Calibri" panose="020F0502020204030204"/>
                  <a:ea typeface="+mn-ea"/>
                  <a:cs typeface="+mn-cs"/>
                </a:rPr>
                <a:t>, QLASA,</a:t>
              </a:r>
              <a:r>
                <a:rPr kumimoji="0" lang="en-US" sz="800" b="0" i="1" u="none" strike="noStrike" kern="0" cap="none" spc="0" normalizeH="0" baseline="0" noProof="0" dirty="0">
                  <a:ln>
                    <a:noFill/>
                  </a:ln>
                  <a:solidFill>
                    <a:srgbClr val="4472C4">
                      <a:lumMod val="75000"/>
                    </a:srgbClr>
                  </a:solidFill>
                  <a:effectLst/>
                  <a:uLnTx/>
                  <a:uFillTx/>
                  <a:latin typeface="Calibri" panose="020F0502020204030204"/>
                  <a:ea typeface="+mn-ea"/>
                  <a:cs typeface="+mn-cs"/>
                </a:rPr>
                <a:t>ROXIE</a:t>
              </a:r>
              <a:r>
                <a:rPr kumimoji="0" lang="en-US" sz="800" b="0" i="0" u="none" strike="noStrike" kern="0" cap="none" spc="0" normalizeH="0" baseline="0" noProof="0" dirty="0">
                  <a:ln>
                    <a:noFill/>
                  </a:ln>
                  <a:solidFill>
                    <a:srgbClr val="4472C4">
                      <a:lumMod val="75000"/>
                    </a:srgbClr>
                  </a:solidFill>
                  <a:effectLst/>
                  <a:uLnTx/>
                  <a:uFillTx/>
                  <a:latin typeface="Calibri" panose="020F0502020204030204"/>
                  <a:ea typeface="+mn-ea"/>
                  <a:cs typeface="+mn-cs"/>
                </a:rPr>
                <a:t>, </a:t>
              </a:r>
              <a:r>
                <a:rPr kumimoji="0" lang="en-US" sz="800" b="0" i="0" u="none" strike="noStrike" kern="0" cap="none" spc="0" normalizeH="0" baseline="0" noProof="0" dirty="0" err="1">
                  <a:ln>
                    <a:noFill/>
                  </a:ln>
                  <a:solidFill>
                    <a:srgbClr val="FF0000"/>
                  </a:solidFill>
                  <a:effectLst/>
                  <a:uLnTx/>
                  <a:uFillTx/>
                  <a:latin typeface="Calibri" panose="020F0502020204030204"/>
                  <a:ea typeface="+mn-ea"/>
                  <a:cs typeface="+mn-cs"/>
                </a:rPr>
                <a:t>PSpice</a:t>
              </a:r>
              <a:r>
                <a:rPr kumimoji="0" lang="en-US" sz="800" b="0" i="0" u="none" strike="noStrike" kern="0" cap="none" spc="0" normalizeH="0" baseline="0" noProof="0" dirty="0" err="1">
                  <a:ln>
                    <a:noFill/>
                  </a:ln>
                  <a:solidFill>
                    <a:srgbClr val="4472C4">
                      <a:lumMod val="75000"/>
                    </a:srgbClr>
                  </a:solidFill>
                  <a:effectLst/>
                  <a:uLnTx/>
                  <a:uFillTx/>
                  <a:latin typeface="Calibri" panose="020F0502020204030204"/>
                  <a:ea typeface="+mn-ea"/>
                  <a:cs typeface="+mn-cs"/>
                </a:rPr>
                <a:t>,LEDET</a:t>
              </a:r>
              <a:r>
                <a:rPr kumimoji="0" lang="en-US" sz="800" b="0" i="0" u="none" strike="noStrike" kern="0" cap="none" spc="0" normalizeH="0" baseline="0" noProof="0" dirty="0">
                  <a:ln>
                    <a:noFill/>
                  </a:ln>
                  <a:solidFill>
                    <a:srgbClr val="4472C4">
                      <a:lumMod val="75000"/>
                    </a:srgbClr>
                  </a:solidFill>
                  <a:effectLst/>
                  <a:uLnTx/>
                  <a:uFillTx/>
                  <a:latin typeface="Calibri" panose="020F0502020204030204"/>
                  <a:ea typeface="+mn-ea"/>
                  <a:cs typeface="+mn-cs"/>
                </a:rPr>
                <a:t>, </a:t>
              </a:r>
              <a:r>
                <a:rPr kumimoji="0" lang="en-US" sz="800" b="0" i="0" u="none" strike="noStrike" kern="0" cap="none" spc="0" normalizeH="0" baseline="0" noProof="0" dirty="0" err="1">
                  <a:ln>
                    <a:noFill/>
                  </a:ln>
                  <a:solidFill>
                    <a:srgbClr val="FF0000"/>
                  </a:solidFill>
                  <a:effectLst/>
                  <a:uLnTx/>
                  <a:uFillTx/>
                  <a:latin typeface="Calibri" panose="020F0502020204030204"/>
                  <a:ea typeface="+mn-ea"/>
                  <a:cs typeface="+mn-cs"/>
                </a:rPr>
                <a:t>Cryosoft</a:t>
              </a:r>
              <a:r>
                <a:rPr kumimoji="0" lang="en-US" sz="800" b="0" i="0" u="none" strike="noStrike" kern="0" cap="none" spc="0" normalizeH="0" baseline="0" noProof="0" dirty="0">
                  <a:ln>
                    <a:noFill/>
                  </a:ln>
                  <a:solidFill>
                    <a:srgbClr val="4472C4">
                      <a:lumMod val="75000"/>
                    </a:srgbClr>
                  </a:solidFill>
                  <a:effectLst/>
                  <a:uLnTx/>
                  <a:uFillTx/>
                  <a:latin typeface="Calibri" panose="020F0502020204030204"/>
                  <a:ea typeface="+mn-ea"/>
                  <a:cs typeface="+mn-cs"/>
                </a:rPr>
                <a:t>, </a:t>
              </a:r>
              <a:r>
                <a:rPr kumimoji="0" lang="en-US" sz="800" b="0" i="0" u="none" strike="noStrike" kern="0" cap="none" spc="0" normalizeH="0" baseline="0" noProof="0" dirty="0" err="1">
                  <a:ln>
                    <a:noFill/>
                  </a:ln>
                  <a:solidFill>
                    <a:srgbClr val="4472C4">
                      <a:lumMod val="75000"/>
                    </a:srgbClr>
                  </a:solidFill>
                  <a:effectLst/>
                  <a:uLnTx/>
                  <a:uFillTx/>
                  <a:latin typeface="Calibri" panose="020F0502020204030204"/>
                  <a:ea typeface="+mn-ea"/>
                  <a:cs typeface="+mn-cs"/>
                </a:rPr>
                <a:t>LTSpice</a:t>
              </a:r>
              <a:r>
                <a:rPr kumimoji="0" lang="en-US" sz="800" b="0" i="0" u="none" strike="noStrike" kern="0" cap="none" spc="0" normalizeH="0" baseline="0" noProof="0" dirty="0">
                  <a:ln>
                    <a:noFill/>
                  </a:ln>
                  <a:solidFill>
                    <a:srgbClr val="4472C4">
                      <a:lumMod val="75000"/>
                    </a:srgbClr>
                  </a:solidFill>
                  <a:effectLst/>
                  <a:uLnTx/>
                  <a:uFillTx/>
                  <a:latin typeface="Calibri" panose="020F0502020204030204"/>
                  <a:ea typeface="+mn-ea"/>
                  <a:cs typeface="+mn-cs"/>
                </a:rPr>
                <a:t>, </a:t>
              </a:r>
              <a:r>
                <a:rPr kumimoji="0" lang="en-US" sz="800" b="0" i="0" u="none" strike="noStrike" kern="0" cap="none" spc="0" normalizeH="0" baseline="0" noProof="0" dirty="0">
                  <a:ln>
                    <a:noFill/>
                  </a:ln>
                  <a:solidFill>
                    <a:srgbClr val="FF0000"/>
                  </a:solidFill>
                  <a:effectLst/>
                  <a:uLnTx/>
                  <a:uFillTx/>
                  <a:latin typeface="Calibri" panose="020F0502020204030204"/>
                  <a:ea typeface="+mn-ea"/>
                  <a:cs typeface="+mn-cs"/>
                </a:rPr>
                <a:t>PSIM</a:t>
              </a:r>
              <a:r>
                <a:rPr kumimoji="0" lang="en-US" sz="800" b="0" i="0" u="none" strike="noStrike" kern="0" cap="none" spc="0" normalizeH="0" baseline="0" noProof="0" dirty="0">
                  <a:ln>
                    <a:noFill/>
                  </a:ln>
                  <a:solidFill>
                    <a:srgbClr val="4472C4">
                      <a:lumMod val="75000"/>
                    </a:srgbClr>
                  </a:solidFill>
                  <a:effectLst/>
                  <a:uLnTx/>
                  <a:uFillTx/>
                  <a:latin typeface="Calibri" panose="020F0502020204030204"/>
                  <a:ea typeface="+mn-ea"/>
                  <a:cs typeface="+mn-cs"/>
                </a:rPr>
                <a:t>, </a:t>
              </a:r>
              <a:r>
                <a:rPr kumimoji="0" lang="en-US" sz="800" b="0" i="0" u="none" strike="noStrike" kern="0" cap="none" spc="0" normalizeH="0" baseline="0" noProof="0" dirty="0">
                  <a:ln>
                    <a:noFill/>
                  </a:ln>
                  <a:solidFill>
                    <a:srgbClr val="FF0000"/>
                  </a:solidFill>
                  <a:effectLst/>
                  <a:uLnTx/>
                  <a:uFillTx/>
                  <a:latin typeface="Calibri" panose="020F0502020204030204"/>
                  <a:ea typeface="+mn-ea"/>
                  <a:cs typeface="+mn-cs"/>
                </a:rPr>
                <a:t>ANSYS</a:t>
              </a:r>
              <a:r>
                <a:rPr kumimoji="0" lang="en-US" sz="800" b="0" i="0" u="none" strike="noStrike" kern="0" cap="none" spc="0" normalizeH="0" baseline="0" noProof="0" dirty="0">
                  <a:ln>
                    <a:noFill/>
                  </a:ln>
                  <a:solidFill>
                    <a:srgbClr val="4472C4">
                      <a:lumMod val="75000"/>
                    </a:srgbClr>
                  </a:solidFill>
                  <a:effectLst/>
                  <a:uLnTx/>
                  <a:uFillTx/>
                  <a:latin typeface="Calibri" panose="020F0502020204030204"/>
                  <a:ea typeface="+mn-ea"/>
                  <a:cs typeface="+mn-cs"/>
                </a:rPr>
                <a:t>, </a:t>
              </a:r>
              <a:r>
                <a:rPr kumimoji="0" lang="en-US" sz="800" b="0" i="0" u="none" strike="noStrike" kern="0" cap="none" spc="0" normalizeH="0" baseline="0" noProof="0" dirty="0">
                  <a:ln>
                    <a:noFill/>
                  </a:ln>
                  <a:solidFill>
                    <a:srgbClr val="FF0000"/>
                  </a:solidFill>
                  <a:effectLst/>
                  <a:uLnTx/>
                  <a:uFillTx/>
                  <a:latin typeface="Calibri" panose="020F0502020204030204"/>
                  <a:ea typeface="+mn-ea"/>
                  <a:cs typeface="+mn-cs"/>
                </a:rPr>
                <a:t>Opera</a:t>
              </a:r>
              <a:r>
                <a:rPr kumimoji="0" lang="en-US" sz="800" b="0" i="0" u="none" strike="noStrike" kern="0" cap="none" spc="0" normalizeH="0" baseline="0" noProof="0" dirty="0">
                  <a:ln>
                    <a:noFill/>
                  </a:ln>
                  <a:solidFill>
                    <a:srgbClr val="4472C4">
                      <a:lumMod val="75000"/>
                    </a:srgbClr>
                  </a:solidFill>
                  <a:effectLst/>
                  <a:uLnTx/>
                  <a:uFillTx/>
                  <a:latin typeface="Calibri" panose="020F0502020204030204"/>
                  <a:ea typeface="+mn-ea"/>
                  <a:cs typeface="+mn-cs"/>
                </a:rPr>
                <a:t>, etc.)</a:t>
              </a:r>
            </a:p>
          </p:txBody>
        </p:sp>
        <p:sp>
          <p:nvSpPr>
            <p:cNvPr id="56" name="Rounded Rectangle 55">
              <a:extLst>
                <a:ext uri="{FF2B5EF4-FFF2-40B4-BE49-F238E27FC236}">
                  <a16:creationId xmlns:a16="http://schemas.microsoft.com/office/drawing/2014/main" id="{F7670E1D-35C0-E14C-8FDD-6FFBD4110FB6}"/>
                </a:ext>
              </a:extLst>
            </p:cNvPr>
            <p:cNvSpPr/>
            <p:nvPr/>
          </p:nvSpPr>
          <p:spPr>
            <a:xfrm>
              <a:off x="7112163" y="2872080"/>
              <a:ext cx="1539083" cy="1481392"/>
            </a:xfrm>
            <a:prstGeom prst="roundRect">
              <a:avLst/>
            </a:prstGeom>
            <a:solidFill>
              <a:srgbClr val="4472C4">
                <a:lumMod val="20000"/>
                <a:lumOff val="80000"/>
              </a:srgbClr>
            </a:solidFill>
            <a:ln w="12700" cap="flat" cmpd="sng" algn="ctr">
              <a:solidFill>
                <a:srgbClr val="5E9CD3"/>
              </a:solid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000" b="1" i="0" u="none" strike="noStrike" kern="0" cap="none" spc="0" normalizeH="0" baseline="0" noProof="0" dirty="0">
                  <a:ln>
                    <a:noFill/>
                  </a:ln>
                  <a:solidFill>
                    <a:srgbClr val="4472C4">
                      <a:lumMod val="75000"/>
                    </a:srgbClr>
                  </a:solidFill>
                  <a:effectLst/>
                  <a:uLnTx/>
                  <a:uFillTx/>
                  <a:latin typeface="Calibri" panose="020F0502020204030204"/>
                  <a:ea typeface="+mn-ea"/>
                  <a:cs typeface="+mn-cs"/>
                </a:rPr>
                <a:t>Frontends </a:t>
              </a:r>
              <a:br>
                <a:rPr kumimoji="0" lang="en-US" sz="1000" b="1" i="0" u="none" strike="noStrike" kern="0" cap="none" spc="0" normalizeH="0" baseline="0" noProof="0" dirty="0">
                  <a:ln>
                    <a:noFill/>
                  </a:ln>
                  <a:solidFill>
                    <a:srgbClr val="4472C4">
                      <a:lumMod val="75000"/>
                    </a:srgbClr>
                  </a:solidFill>
                  <a:effectLst/>
                  <a:uLnTx/>
                  <a:uFillTx/>
                  <a:latin typeface="Calibri" panose="020F0502020204030204"/>
                  <a:ea typeface="+mn-ea"/>
                  <a:cs typeface="+mn-cs"/>
                </a:rPr>
              </a:br>
              <a:r>
                <a:rPr kumimoji="0" lang="en-US" sz="800" b="0" i="0" u="none" strike="noStrike" kern="0" cap="none" spc="0" normalizeH="0" baseline="0" noProof="0" dirty="0">
                  <a:ln>
                    <a:noFill/>
                  </a:ln>
                  <a:solidFill>
                    <a:srgbClr val="4472C4">
                      <a:lumMod val="75000"/>
                    </a:srgbClr>
                  </a:solidFill>
                  <a:effectLst/>
                  <a:uLnTx/>
                  <a:uFillTx/>
                  <a:latin typeface="Calibri" panose="020F0502020204030204"/>
                  <a:ea typeface="+mn-ea"/>
                  <a:cs typeface="+mn-cs"/>
                </a:rPr>
                <a:t>(SIGMA, SING)</a:t>
              </a:r>
            </a:p>
          </p:txBody>
        </p:sp>
        <p:sp>
          <p:nvSpPr>
            <p:cNvPr id="57" name="Rounded Rectangle 56">
              <a:extLst>
                <a:ext uri="{FF2B5EF4-FFF2-40B4-BE49-F238E27FC236}">
                  <a16:creationId xmlns:a16="http://schemas.microsoft.com/office/drawing/2014/main" id="{86DCA702-DA9D-8743-A36C-346F35947E35}"/>
                </a:ext>
              </a:extLst>
            </p:cNvPr>
            <p:cNvSpPr/>
            <p:nvPr/>
          </p:nvSpPr>
          <p:spPr>
            <a:xfrm>
              <a:off x="7112163" y="1664229"/>
              <a:ext cx="1539083" cy="279535"/>
            </a:xfrm>
            <a:prstGeom prst="roundRect">
              <a:avLst/>
            </a:prstGeom>
            <a:solidFill>
              <a:sysClr val="window" lastClr="FFFFFF">
                <a:lumMod val="85000"/>
              </a:sysClr>
            </a:solidFill>
            <a:ln w="12700" cap="flat" cmpd="sng" algn="ctr">
              <a:solidFill>
                <a:sysClr val="window" lastClr="FFFFFF">
                  <a:lumMod val="5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800" b="0" i="1" u="none" strike="noStrike" kern="0" cap="none" spc="0" normalizeH="0" baseline="0" noProof="0" dirty="0">
                  <a:ln>
                    <a:solidFill>
                      <a:prstClr val="white">
                        <a:lumMod val="65000"/>
                      </a:prstClr>
                    </a:solidFill>
                  </a:ln>
                  <a:solidFill>
                    <a:prstClr val="white"/>
                  </a:solidFill>
                  <a:effectLst/>
                  <a:uLnTx/>
                  <a:uFillTx/>
                  <a:latin typeface="Calibri" panose="020F0502020204030204"/>
                  <a:ea typeface="+mn-ea"/>
                  <a:cs typeface="+mn-cs"/>
                </a:rPr>
                <a:t>Frontend  Adapter</a:t>
              </a:r>
            </a:p>
          </p:txBody>
        </p:sp>
        <p:sp>
          <p:nvSpPr>
            <p:cNvPr id="58" name="Rounded Rectangle 57">
              <a:extLst>
                <a:ext uri="{FF2B5EF4-FFF2-40B4-BE49-F238E27FC236}">
                  <a16:creationId xmlns:a16="http://schemas.microsoft.com/office/drawing/2014/main" id="{8E1BDC70-6E75-304D-9D36-EBC7F30E0947}"/>
                </a:ext>
              </a:extLst>
            </p:cNvPr>
            <p:cNvSpPr/>
            <p:nvPr/>
          </p:nvSpPr>
          <p:spPr>
            <a:xfrm>
              <a:off x="9585920" y="1662108"/>
              <a:ext cx="1539083" cy="279535"/>
            </a:xfrm>
            <a:prstGeom prst="roundRect">
              <a:avLst/>
            </a:prstGeom>
            <a:solidFill>
              <a:srgbClr val="4472C4"/>
            </a:solidFill>
            <a:ln w="12700" cap="flat" cmpd="sng" algn="ctr">
              <a:solidFill>
                <a:srgbClr val="4472C4">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800" b="0" i="0" u="none" strike="noStrike" kern="0" cap="none" spc="0" normalizeH="0" baseline="0" noProof="0" dirty="0">
                  <a:ln>
                    <a:noFill/>
                  </a:ln>
                  <a:solidFill>
                    <a:prstClr val="white"/>
                  </a:solidFill>
                  <a:effectLst/>
                  <a:uLnTx/>
                  <a:uFillTx/>
                  <a:latin typeface="Calibri" panose="020F0502020204030204"/>
                  <a:ea typeface="+mn-ea"/>
                  <a:cs typeface="+mn-cs"/>
                </a:rPr>
                <a:t>Backend Adapter</a:t>
              </a:r>
            </a:p>
          </p:txBody>
        </p:sp>
        <p:sp>
          <p:nvSpPr>
            <p:cNvPr id="59" name="Rounded Rectangle 58">
              <a:extLst>
                <a:ext uri="{FF2B5EF4-FFF2-40B4-BE49-F238E27FC236}">
                  <a16:creationId xmlns:a16="http://schemas.microsoft.com/office/drawing/2014/main" id="{98E938F1-6837-1E4F-880F-5EA1AA1D39AD}"/>
                </a:ext>
              </a:extLst>
            </p:cNvPr>
            <p:cNvSpPr/>
            <p:nvPr/>
          </p:nvSpPr>
          <p:spPr>
            <a:xfrm>
              <a:off x="7112163" y="857426"/>
              <a:ext cx="4012839" cy="701911"/>
            </a:xfrm>
            <a:prstGeom prst="roundRect">
              <a:avLst/>
            </a:prstGeom>
            <a:solidFill>
              <a:srgbClr val="4472C4"/>
            </a:solidFill>
            <a:ln w="12700" cap="flat" cmpd="sng" algn="ctr">
              <a:solidFill>
                <a:srgbClr val="4472C4">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000" b="1" i="0" u="none" strike="noStrike" kern="0" cap="none" spc="0" normalizeH="0" baseline="0" noProof="0" dirty="0">
                  <a:ln>
                    <a:noFill/>
                  </a:ln>
                  <a:solidFill>
                    <a:prstClr val="white"/>
                  </a:solidFill>
                  <a:effectLst/>
                  <a:uLnTx/>
                  <a:uFillTx/>
                  <a:latin typeface="Calibri" panose="020F0502020204030204"/>
                  <a:ea typeface="+mn-ea"/>
                  <a:cs typeface="+mn-cs"/>
                </a:rPr>
                <a:t>Meta Methods</a:t>
              </a:r>
              <a:r>
                <a:rPr kumimoji="0" lang="en-US" sz="800" b="0" i="0" u="none" strike="noStrike" kern="0" cap="none" spc="0" normalizeH="0" baseline="0" noProof="0" dirty="0">
                  <a:ln>
                    <a:noFill/>
                  </a:ln>
                  <a:solidFill>
                    <a:prstClr val="white"/>
                  </a:solidFill>
                  <a:effectLst/>
                  <a:uLnTx/>
                  <a:uFillTx/>
                  <a:latin typeface="Calibri" panose="020F0502020204030204"/>
                  <a:ea typeface="+mn-ea"/>
                  <a:cs typeface="+mn-cs"/>
                </a:rPr>
                <a:t> </a:t>
              </a:r>
              <a:br>
                <a:rPr kumimoji="0" lang="en-US" sz="800" b="0" i="0" u="none" strike="noStrike" kern="0" cap="none" spc="0" normalizeH="0" baseline="0" noProof="0" dirty="0">
                  <a:ln>
                    <a:noFill/>
                  </a:ln>
                  <a:solidFill>
                    <a:prstClr val="white"/>
                  </a:solidFill>
                  <a:effectLst/>
                  <a:uLnTx/>
                  <a:uFillTx/>
                  <a:latin typeface="Calibri" panose="020F0502020204030204"/>
                  <a:ea typeface="+mn-ea"/>
                  <a:cs typeface="+mn-cs"/>
                </a:rPr>
              </a:br>
              <a:r>
                <a:rPr kumimoji="0" lang="en-US" sz="800" b="0" i="0" u="none" strike="noStrike" kern="0" cap="none" spc="0" normalizeH="0" baseline="0" noProof="0" dirty="0">
                  <a:ln>
                    <a:noFill/>
                  </a:ln>
                  <a:solidFill>
                    <a:prstClr val="white"/>
                  </a:solidFill>
                  <a:effectLst/>
                  <a:uLnTx/>
                  <a:uFillTx/>
                  <a:latin typeface="Calibri" panose="020F0502020204030204"/>
                  <a:ea typeface="+mn-ea"/>
                  <a:cs typeface="+mn-cs"/>
                </a:rPr>
                <a:t>(</a:t>
              </a:r>
              <a:r>
                <a:rPr kumimoji="0" lang="en-US" sz="800" b="0" i="1" u="none" strike="noStrike" kern="0" cap="none" spc="0" normalizeH="0" baseline="0" noProof="0" dirty="0">
                  <a:ln>
                    <a:noFill/>
                  </a:ln>
                  <a:solidFill>
                    <a:prstClr val="white"/>
                  </a:solidFill>
                  <a:effectLst/>
                  <a:uLnTx/>
                  <a:uFillTx/>
                  <a:latin typeface="Calibri" panose="020F0502020204030204"/>
                  <a:ea typeface="+mn-ea"/>
                  <a:cs typeface="+mn-cs"/>
                </a:rPr>
                <a:t>parameter sweep, optimization</a:t>
              </a:r>
              <a:r>
                <a:rPr kumimoji="0" lang="en-US" sz="800" b="0" i="0" u="none" strike="noStrike" kern="0" cap="none" spc="0" normalizeH="0" baseline="0" noProof="0" dirty="0">
                  <a:ln>
                    <a:noFill/>
                  </a:ln>
                  <a:solidFill>
                    <a:prstClr val="white"/>
                  </a:solidFill>
                  <a:effectLst/>
                  <a:uLnTx/>
                  <a:uFillTx/>
                  <a:latin typeface="Calibri" panose="020F0502020204030204"/>
                  <a:ea typeface="+mn-ea"/>
                  <a:cs typeface="+mn-cs"/>
                </a:rPr>
                <a:t>, </a:t>
              </a:r>
              <a:r>
                <a:rPr kumimoji="0" lang="en-US" sz="800" b="0" i="0" u="none" strike="noStrike" kern="0" cap="none" spc="0" normalizeH="0" baseline="0" noProof="0" dirty="0" err="1">
                  <a:ln>
                    <a:noFill/>
                  </a:ln>
                  <a:solidFill>
                    <a:prstClr val="white"/>
                  </a:solidFill>
                  <a:effectLst/>
                  <a:uLnTx/>
                  <a:uFillTx/>
                  <a:latin typeface="Calibri" panose="020F0502020204030204"/>
                  <a:ea typeface="+mn-ea"/>
                  <a:cs typeface="+mn-cs"/>
                </a:rPr>
                <a:t>cosimulation</a:t>
              </a:r>
              <a:r>
                <a:rPr kumimoji="0" lang="en-US" sz="800" b="0" i="1" u="none" strike="noStrike" kern="0" cap="none" spc="0" normalizeH="0" baseline="0" noProof="0" dirty="0">
                  <a:ln>
                    <a:noFill/>
                  </a:ln>
                  <a:solidFill>
                    <a:prstClr val="white"/>
                  </a:solidFill>
                  <a:effectLst/>
                  <a:uLnTx/>
                  <a:uFillTx/>
                  <a:latin typeface="Calibri" panose="020F0502020204030204"/>
                  <a:ea typeface="+mn-ea"/>
                  <a:cs typeface="+mn-cs"/>
                </a:rPr>
                <a:t>, </a:t>
              </a:r>
              <a:r>
                <a:rPr kumimoji="0" lang="en-US" sz="800" b="0" i="0" u="none" strike="noStrike" kern="0" cap="none" spc="0" normalizeH="0" baseline="0" noProof="0" dirty="0">
                  <a:ln>
                    <a:noFill/>
                  </a:ln>
                  <a:solidFill>
                    <a:prstClr val="white"/>
                  </a:solidFill>
                  <a:effectLst/>
                  <a:uLnTx/>
                  <a:uFillTx/>
                  <a:latin typeface="Calibri" panose="020F0502020204030204"/>
                  <a:ea typeface="+mn-ea"/>
                  <a:cs typeface="+mn-cs"/>
                </a:rPr>
                <a:t>etc.)</a:t>
              </a:r>
            </a:p>
          </p:txBody>
        </p:sp>
        <p:sp>
          <p:nvSpPr>
            <p:cNvPr id="60" name="Rounded Rectangle 59">
              <a:extLst>
                <a:ext uri="{FF2B5EF4-FFF2-40B4-BE49-F238E27FC236}">
                  <a16:creationId xmlns:a16="http://schemas.microsoft.com/office/drawing/2014/main" id="{909EBB22-441A-C249-8707-C1F3F7DAC696}"/>
                </a:ext>
              </a:extLst>
            </p:cNvPr>
            <p:cNvSpPr/>
            <p:nvPr/>
          </p:nvSpPr>
          <p:spPr>
            <a:xfrm rot="16200000">
              <a:off x="6428996" y="2984945"/>
              <a:ext cx="687090" cy="466003"/>
            </a:xfrm>
            <a:prstGeom prst="roundRect">
              <a:avLst/>
            </a:prstGeom>
            <a:solidFill>
              <a:srgbClr val="4472C4">
                <a:lumMod val="20000"/>
                <a:lumOff val="80000"/>
              </a:srgbClr>
            </a:solidFill>
            <a:ln w="12700" cap="flat" cmpd="sng" algn="ctr">
              <a:solidFill>
                <a:srgbClr val="5E9CD3"/>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800" b="0" i="1" u="none" strike="noStrike" kern="0" cap="none" spc="0" normalizeH="0" baseline="0" noProof="0" dirty="0">
                  <a:ln>
                    <a:noFill/>
                  </a:ln>
                  <a:solidFill>
                    <a:srgbClr val="4472C4">
                      <a:lumMod val="75000"/>
                    </a:srgbClr>
                  </a:solidFill>
                  <a:effectLst/>
                  <a:uLnTx/>
                  <a:uFillTx/>
                  <a:latin typeface="Calibri" panose="020F0502020204030204"/>
                  <a:ea typeface="+mn-ea"/>
                  <a:cs typeface="+mn-cs"/>
                </a:rPr>
                <a:t>ROXIE parser</a:t>
              </a:r>
            </a:p>
          </p:txBody>
        </p:sp>
        <p:sp>
          <p:nvSpPr>
            <p:cNvPr id="61" name="Right Arrow 60">
              <a:extLst>
                <a:ext uri="{FF2B5EF4-FFF2-40B4-BE49-F238E27FC236}">
                  <a16:creationId xmlns:a16="http://schemas.microsoft.com/office/drawing/2014/main" id="{B380C1A7-CB1D-F84C-893B-51186C278310}"/>
                </a:ext>
              </a:extLst>
            </p:cNvPr>
            <p:cNvSpPr/>
            <p:nvPr/>
          </p:nvSpPr>
          <p:spPr>
            <a:xfrm>
              <a:off x="8753850" y="3434630"/>
              <a:ext cx="729467" cy="356293"/>
            </a:xfrm>
            <a:prstGeom prst="rightArrow">
              <a:avLst/>
            </a:prstGeom>
            <a:gradFill flip="none" rotWithShape="1">
              <a:gsLst>
                <a:gs pos="0">
                  <a:srgbClr val="70AD47">
                    <a:lumMod val="60000"/>
                    <a:lumOff val="40000"/>
                  </a:srgbClr>
                </a:gs>
                <a:gs pos="100000">
                  <a:srgbClr val="4472C4">
                    <a:lumMod val="20000"/>
                    <a:lumOff val="80000"/>
                  </a:srgbClr>
                </a:gs>
              </a:gsLst>
              <a:lin ang="10800000" scaled="1"/>
              <a:tileRect/>
            </a:gradFill>
            <a:ln w="12700" cap="flat" cmpd="sng" algn="ctr">
              <a:solidFill>
                <a:srgbClr val="4472C4">
                  <a:lumMod val="75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800" b="0" i="0" u="none" strike="noStrike" kern="0" cap="none" spc="0" normalizeH="0" baseline="0" noProof="0" dirty="0">
                  <a:ln>
                    <a:noFill/>
                  </a:ln>
                  <a:solidFill>
                    <a:srgbClr val="265994"/>
                  </a:solidFill>
                  <a:effectLst/>
                  <a:uLnTx/>
                  <a:uFillTx/>
                  <a:latin typeface="Calibri" panose="020F0502020204030204"/>
                  <a:ea typeface="+mn-ea"/>
                  <a:cs typeface="+mn-cs"/>
                </a:rPr>
                <a:t>Model</a:t>
              </a:r>
            </a:p>
          </p:txBody>
        </p:sp>
        <p:sp>
          <p:nvSpPr>
            <p:cNvPr id="62" name="Right Arrow 61">
              <a:extLst>
                <a:ext uri="{FF2B5EF4-FFF2-40B4-BE49-F238E27FC236}">
                  <a16:creationId xmlns:a16="http://schemas.microsoft.com/office/drawing/2014/main" id="{ACB23CD2-A8F9-C249-B70D-85F7D020FAD8}"/>
                </a:ext>
              </a:extLst>
            </p:cNvPr>
            <p:cNvSpPr/>
            <p:nvPr/>
          </p:nvSpPr>
          <p:spPr>
            <a:xfrm rot="5400000">
              <a:off x="9721677" y="2218388"/>
              <a:ext cx="714326" cy="387934"/>
            </a:xfrm>
            <a:prstGeom prst="rightArrow">
              <a:avLst/>
            </a:prstGeom>
            <a:gradFill flip="none" rotWithShape="1">
              <a:gsLst>
                <a:gs pos="0">
                  <a:srgbClr val="70AD47">
                    <a:lumMod val="60000"/>
                    <a:lumOff val="40000"/>
                  </a:srgbClr>
                </a:gs>
                <a:gs pos="100000">
                  <a:srgbClr val="4674C1"/>
                </a:gs>
              </a:gsLst>
              <a:lin ang="10800000" scaled="1"/>
              <a:tileRect/>
            </a:gradFill>
            <a:ln w="12700" cap="flat" cmpd="sng" algn="ctr">
              <a:solidFill>
                <a:srgbClr val="4472C4">
                  <a:lumMod val="75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800" b="0" i="0" u="none" strike="noStrike" kern="0" cap="none" spc="0" normalizeH="0" baseline="0" noProof="0" dirty="0">
                  <a:ln>
                    <a:noFill/>
                  </a:ln>
                  <a:solidFill>
                    <a:prstClr val="white"/>
                  </a:solidFill>
                  <a:effectLst/>
                  <a:uLnTx/>
                  <a:uFillTx/>
                  <a:latin typeface="Calibri" panose="020F0502020204030204"/>
                  <a:ea typeface="+mn-ea"/>
                  <a:cs typeface="+mn-cs"/>
                </a:rPr>
                <a:t>Exec.</a:t>
              </a:r>
            </a:p>
          </p:txBody>
        </p:sp>
        <p:sp>
          <p:nvSpPr>
            <p:cNvPr id="63" name="Right Arrow 62">
              <a:extLst>
                <a:ext uri="{FF2B5EF4-FFF2-40B4-BE49-F238E27FC236}">
                  <a16:creationId xmlns:a16="http://schemas.microsoft.com/office/drawing/2014/main" id="{D1873AE8-2063-3C43-A656-F9C7A1093EE3}"/>
                </a:ext>
              </a:extLst>
            </p:cNvPr>
            <p:cNvSpPr/>
            <p:nvPr/>
          </p:nvSpPr>
          <p:spPr>
            <a:xfrm rot="5400000">
              <a:off x="7528277" y="2214728"/>
              <a:ext cx="707139" cy="388065"/>
            </a:xfrm>
            <a:prstGeom prst="rightArrow">
              <a:avLst/>
            </a:prstGeom>
            <a:solidFill>
              <a:sysClr val="window" lastClr="FFFFFF">
                <a:lumMod val="85000"/>
              </a:sysClr>
            </a:solidFill>
            <a:ln w="12700" cap="flat" cmpd="sng" algn="ctr">
              <a:solidFill>
                <a:sysClr val="window" lastClr="FFFFFF">
                  <a:lumMod val="5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800" b="0" i="1" u="none" strike="noStrike" kern="0" cap="none" spc="0" normalizeH="0" baseline="0" noProof="0" dirty="0" err="1">
                  <a:ln>
                    <a:solidFill>
                      <a:prstClr val="white">
                        <a:lumMod val="65000"/>
                      </a:prstClr>
                    </a:solidFill>
                  </a:ln>
                  <a:solidFill>
                    <a:prstClr val="white"/>
                  </a:solidFill>
                  <a:effectLst/>
                  <a:uLnTx/>
                  <a:uFillTx/>
                  <a:latin typeface="Calibri" panose="020F0502020204030204"/>
                  <a:ea typeface="+mn-ea"/>
                  <a:cs typeface="+mn-cs"/>
                </a:rPr>
                <a:t>Modif</a:t>
              </a:r>
              <a:r>
                <a:rPr kumimoji="0" lang="en-US" sz="800" b="0" i="1" u="none" strike="noStrike" kern="0" cap="none" spc="0" normalizeH="0" baseline="0" noProof="0" dirty="0">
                  <a:ln>
                    <a:solidFill>
                      <a:prstClr val="white">
                        <a:lumMod val="65000"/>
                      </a:prstClr>
                    </a:solidFill>
                  </a:ln>
                  <a:solidFill>
                    <a:prstClr val="white"/>
                  </a:solidFill>
                  <a:effectLst/>
                  <a:uLnTx/>
                  <a:uFillTx/>
                  <a:latin typeface="Calibri" panose="020F0502020204030204"/>
                  <a:ea typeface="+mn-ea"/>
                  <a:cs typeface="+mn-cs"/>
                </a:rPr>
                <a:t>.</a:t>
              </a:r>
            </a:p>
          </p:txBody>
        </p:sp>
        <p:sp>
          <p:nvSpPr>
            <p:cNvPr id="66" name="Rounded Rectangle 65">
              <a:extLst>
                <a:ext uri="{FF2B5EF4-FFF2-40B4-BE49-F238E27FC236}">
                  <a16:creationId xmlns:a16="http://schemas.microsoft.com/office/drawing/2014/main" id="{3B2460D5-C4C2-C149-B677-C2ECD7DA96D7}"/>
                </a:ext>
              </a:extLst>
            </p:cNvPr>
            <p:cNvSpPr/>
            <p:nvPr/>
          </p:nvSpPr>
          <p:spPr>
            <a:xfrm rot="16200000">
              <a:off x="6430916" y="3776926"/>
              <a:ext cx="687090" cy="466003"/>
            </a:xfrm>
            <a:prstGeom prst="roundRect">
              <a:avLst/>
            </a:prstGeom>
            <a:solidFill>
              <a:srgbClr val="4472C4">
                <a:lumMod val="20000"/>
                <a:lumOff val="80000"/>
              </a:srgbClr>
            </a:solidFill>
            <a:ln w="12700" cap="flat" cmpd="sng" algn="ctr">
              <a:solidFill>
                <a:srgbClr val="5E9CD3"/>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800" b="0" i="1" u="none" strike="noStrike" kern="0" cap="none" spc="0" normalizeH="0" baseline="0" noProof="0" dirty="0">
                  <a:ln>
                    <a:noFill/>
                  </a:ln>
                  <a:solidFill>
                    <a:srgbClr val="4472C4">
                      <a:lumMod val="75000"/>
                    </a:srgbClr>
                  </a:solidFill>
                  <a:effectLst/>
                  <a:uLnTx/>
                  <a:uFillTx/>
                  <a:latin typeface="Calibri" panose="020F0502020204030204"/>
                  <a:ea typeface="+mn-ea"/>
                  <a:cs typeface="+mn-cs"/>
                </a:rPr>
                <a:t>On-site GUIs</a:t>
              </a:r>
            </a:p>
          </p:txBody>
        </p:sp>
        <p:sp>
          <p:nvSpPr>
            <p:cNvPr id="68" name="Right Arrow 67">
              <a:extLst>
                <a:ext uri="{FF2B5EF4-FFF2-40B4-BE49-F238E27FC236}">
                  <a16:creationId xmlns:a16="http://schemas.microsoft.com/office/drawing/2014/main" id="{03F24758-8609-5440-AE91-26E485877CD6}"/>
                </a:ext>
              </a:extLst>
            </p:cNvPr>
            <p:cNvSpPr/>
            <p:nvPr/>
          </p:nvSpPr>
          <p:spPr>
            <a:xfrm rot="16200000">
              <a:off x="10371359" y="2218388"/>
              <a:ext cx="714326" cy="387934"/>
            </a:xfrm>
            <a:prstGeom prst="rightArrow">
              <a:avLst/>
            </a:prstGeom>
            <a:gradFill flip="none" rotWithShape="1">
              <a:gsLst>
                <a:gs pos="0">
                  <a:srgbClr val="4674C1"/>
                </a:gs>
                <a:gs pos="100000">
                  <a:srgbClr val="70AD47">
                    <a:lumMod val="60000"/>
                    <a:lumOff val="40000"/>
                  </a:srgbClr>
                </a:gs>
              </a:gsLst>
              <a:lin ang="10800000" scaled="1"/>
              <a:tileRect/>
            </a:gradFill>
            <a:ln w="12700" cap="flat" cmpd="sng" algn="ctr">
              <a:solidFill>
                <a:srgbClr val="4472C4">
                  <a:lumMod val="75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800" b="0" i="0" u="none" strike="noStrike" kern="0" cap="none" spc="0" normalizeH="0" baseline="0" noProof="0" dirty="0">
                  <a:ln>
                    <a:noFill/>
                  </a:ln>
                  <a:solidFill>
                    <a:prstClr val="white"/>
                  </a:solidFill>
                  <a:effectLst/>
                  <a:uLnTx/>
                  <a:uFillTx/>
                  <a:latin typeface="Calibri" panose="020F0502020204030204"/>
                  <a:ea typeface="+mn-ea"/>
                  <a:cs typeface="+mn-cs"/>
                </a:rPr>
                <a:t>Data</a:t>
              </a:r>
            </a:p>
          </p:txBody>
        </p:sp>
        <p:pic>
          <p:nvPicPr>
            <p:cNvPr id="69" name="Picture 68">
              <a:extLst>
                <a:ext uri="{FF2B5EF4-FFF2-40B4-BE49-F238E27FC236}">
                  <a16:creationId xmlns:a16="http://schemas.microsoft.com/office/drawing/2014/main" id="{101A1709-7511-A240-8AF2-755C6DB2FA6B}"/>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5631284" y="3184063"/>
              <a:ext cx="891723" cy="857426"/>
            </a:xfrm>
            <a:prstGeom prst="rect">
              <a:avLst/>
            </a:prstGeom>
          </p:spPr>
        </p:pic>
        <p:pic>
          <p:nvPicPr>
            <p:cNvPr id="70" name="Picture 69">
              <a:extLst>
                <a:ext uri="{FF2B5EF4-FFF2-40B4-BE49-F238E27FC236}">
                  <a16:creationId xmlns:a16="http://schemas.microsoft.com/office/drawing/2014/main" id="{5539744C-803F-C041-93AF-3C17ABAAEDB1}"/>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8680482" y="0"/>
              <a:ext cx="891722" cy="857426"/>
            </a:xfrm>
            <a:prstGeom prst="rect">
              <a:avLst/>
            </a:prstGeom>
          </p:spPr>
        </p:pic>
        <p:pic>
          <p:nvPicPr>
            <p:cNvPr id="71" name="Picture 70">
              <a:extLst>
                <a:ext uri="{FF2B5EF4-FFF2-40B4-BE49-F238E27FC236}">
                  <a16:creationId xmlns:a16="http://schemas.microsoft.com/office/drawing/2014/main" id="{51583046-C5C8-344F-A669-48879F7179D8}"/>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1205365" y="3186225"/>
              <a:ext cx="891722" cy="857426"/>
            </a:xfrm>
            <a:prstGeom prst="rect">
              <a:avLst/>
            </a:prstGeom>
          </p:spPr>
        </p:pic>
      </p:grpSp>
    </p:spTree>
    <p:extLst>
      <p:ext uri="{BB962C8B-B14F-4D97-AF65-F5344CB8AC3E}">
        <p14:creationId xmlns:p14="http://schemas.microsoft.com/office/powerpoint/2010/main" val="61874122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8A289E-5F3D-F643-BD6C-A5100B60A237}"/>
              </a:ext>
            </a:extLst>
          </p:cNvPr>
          <p:cNvSpPr>
            <a:spLocks noGrp="1"/>
          </p:cNvSpPr>
          <p:nvPr>
            <p:ph type="title"/>
          </p:nvPr>
        </p:nvSpPr>
        <p:spPr/>
        <p:txBody>
          <a:bodyPr/>
          <a:lstStyle/>
          <a:p>
            <a:r>
              <a:rPr lang="en-US" dirty="0"/>
              <a:t>STEAM Developers and Users</a:t>
            </a:r>
          </a:p>
        </p:txBody>
      </p:sp>
      <p:sp>
        <p:nvSpPr>
          <p:cNvPr id="4" name="Slide Number Placeholder 3">
            <a:extLst>
              <a:ext uri="{FF2B5EF4-FFF2-40B4-BE49-F238E27FC236}">
                <a16:creationId xmlns:a16="http://schemas.microsoft.com/office/drawing/2014/main" id="{F094806D-00B3-0041-9DC7-CCDE92AE3773}"/>
              </a:ext>
            </a:extLst>
          </p:cNvPr>
          <p:cNvSpPr>
            <a:spLocks noGrp="1"/>
          </p:cNvSpPr>
          <p:nvPr>
            <p:ph type="sldNum" sz="quarter" idx="4"/>
          </p:nvPr>
        </p:nvSpPr>
        <p:spPr/>
        <p:txBody>
          <a:bodyPr/>
          <a:lstStyle/>
          <a:p>
            <a:fld id="{17918391-D411-FE40-AAD7-861AE5233E0E}" type="slidenum">
              <a:rPr lang="en-US" smtClean="0"/>
              <a:pPr/>
              <a:t>5</a:t>
            </a:fld>
            <a:endParaRPr lang="en-US" dirty="0"/>
          </a:p>
        </p:txBody>
      </p:sp>
      <p:graphicFrame>
        <p:nvGraphicFramePr>
          <p:cNvPr id="5" name="Table 4">
            <a:extLst>
              <a:ext uri="{FF2B5EF4-FFF2-40B4-BE49-F238E27FC236}">
                <a16:creationId xmlns:a16="http://schemas.microsoft.com/office/drawing/2014/main" id="{EC02C35C-9673-A84F-A2CB-824643D235B9}"/>
              </a:ext>
            </a:extLst>
          </p:cNvPr>
          <p:cNvGraphicFramePr>
            <a:graphicFrameLocks noGrp="1"/>
          </p:cNvGraphicFramePr>
          <p:nvPr>
            <p:extLst>
              <p:ext uri="{D42A27DB-BD31-4B8C-83A1-F6EECF244321}">
                <p14:modId xmlns:p14="http://schemas.microsoft.com/office/powerpoint/2010/main" val="3330129917"/>
              </p:ext>
            </p:extLst>
          </p:nvPr>
        </p:nvGraphicFramePr>
        <p:xfrm>
          <a:off x="1442796" y="1171350"/>
          <a:ext cx="7444887" cy="4602480"/>
        </p:xfrm>
        <a:graphic>
          <a:graphicData uri="http://schemas.openxmlformats.org/drawingml/2006/table">
            <a:tbl>
              <a:tblPr firstRow="1" bandRow="1">
                <a:tableStyleId>{5C22544A-7EE6-4342-B048-85BDC9FD1C3A}</a:tableStyleId>
              </a:tblPr>
              <a:tblGrid>
                <a:gridCol w="1609979">
                  <a:extLst>
                    <a:ext uri="{9D8B030D-6E8A-4147-A177-3AD203B41FA5}">
                      <a16:colId xmlns:a16="http://schemas.microsoft.com/office/drawing/2014/main" val="2124295875"/>
                    </a:ext>
                  </a:extLst>
                </a:gridCol>
                <a:gridCol w="3137891">
                  <a:extLst>
                    <a:ext uri="{9D8B030D-6E8A-4147-A177-3AD203B41FA5}">
                      <a16:colId xmlns:a16="http://schemas.microsoft.com/office/drawing/2014/main" val="3182791616"/>
                    </a:ext>
                  </a:extLst>
                </a:gridCol>
                <a:gridCol w="2697017">
                  <a:extLst>
                    <a:ext uri="{9D8B030D-6E8A-4147-A177-3AD203B41FA5}">
                      <a16:colId xmlns:a16="http://schemas.microsoft.com/office/drawing/2014/main" val="1379392177"/>
                    </a:ext>
                  </a:extLst>
                </a:gridCol>
              </a:tblGrid>
              <a:tr h="284856">
                <a:tc>
                  <a:txBody>
                    <a:bodyPr/>
                    <a:lstStyle/>
                    <a:p>
                      <a:endParaRPr lang="en-GB" sz="1600" dirty="0">
                        <a:solidFill>
                          <a:srgbClr val="0C377B"/>
                        </a:solidFill>
                      </a:endParaRPr>
                    </a:p>
                  </a:txBody>
                  <a:tcPr/>
                </a:tc>
                <a:tc>
                  <a:txBody>
                    <a:bodyPr/>
                    <a:lstStyle/>
                    <a:p>
                      <a:r>
                        <a:rPr lang="en-GB" sz="1600" dirty="0">
                          <a:solidFill>
                            <a:srgbClr val="0C377B"/>
                          </a:solidFill>
                        </a:rPr>
                        <a:t>Code development</a:t>
                      </a:r>
                    </a:p>
                  </a:txBody>
                  <a:tcPr/>
                </a:tc>
                <a:tc>
                  <a:txBody>
                    <a:bodyPr/>
                    <a:lstStyle/>
                    <a:p>
                      <a:r>
                        <a:rPr lang="en-GB" sz="1600" dirty="0">
                          <a:solidFill>
                            <a:srgbClr val="0C377B"/>
                          </a:solidFill>
                        </a:rPr>
                        <a:t>Running applications</a:t>
                      </a:r>
                    </a:p>
                  </a:txBody>
                  <a:tcPr/>
                </a:tc>
                <a:extLst>
                  <a:ext uri="{0D108BD9-81ED-4DB2-BD59-A6C34878D82A}">
                    <a16:rowId xmlns:a16="http://schemas.microsoft.com/office/drawing/2014/main" val="3640185243"/>
                  </a:ext>
                </a:extLst>
              </a:tr>
              <a:tr h="443314">
                <a:tc>
                  <a:txBody>
                    <a:bodyPr/>
                    <a:lstStyle/>
                    <a:p>
                      <a:r>
                        <a:rPr lang="en-GB" sz="1600" b="1" dirty="0">
                          <a:solidFill>
                            <a:srgbClr val="002060"/>
                          </a:solidFill>
                        </a:rPr>
                        <a:t>TE-MPE</a:t>
                      </a:r>
                    </a:p>
                  </a:txBody>
                  <a:tcPr/>
                </a:tc>
                <a:tc>
                  <a:txBody>
                    <a:bodyPr/>
                    <a:lstStyle/>
                    <a:p>
                      <a:r>
                        <a:rPr lang="en-GB" sz="1600" dirty="0"/>
                        <a:t>Framework, tool adaptors, magnet and circuit generators</a:t>
                      </a:r>
                    </a:p>
                  </a:txBody>
                  <a:tcPr/>
                </a:tc>
                <a:tc>
                  <a:txBody>
                    <a:bodyPr/>
                    <a:lstStyle/>
                    <a:p>
                      <a:r>
                        <a:rPr lang="en-GB" sz="1600" dirty="0"/>
                        <a:t>LHC, HL-LHC, FCC</a:t>
                      </a:r>
                    </a:p>
                  </a:txBody>
                  <a:tcPr/>
                </a:tc>
                <a:extLst>
                  <a:ext uri="{0D108BD9-81ED-4DB2-BD59-A6C34878D82A}">
                    <a16:rowId xmlns:a16="http://schemas.microsoft.com/office/drawing/2014/main" val="3092385389"/>
                  </a:ext>
                </a:extLst>
              </a:tr>
              <a:tr h="284856">
                <a:tc>
                  <a:txBody>
                    <a:bodyPr/>
                    <a:lstStyle/>
                    <a:p>
                      <a:r>
                        <a:rPr lang="en-GB" sz="1600" b="1" dirty="0">
                          <a:solidFill>
                            <a:srgbClr val="002060"/>
                          </a:solidFill>
                        </a:rPr>
                        <a:t>TE-MSC</a:t>
                      </a:r>
                    </a:p>
                  </a:txBody>
                  <a:tcPr/>
                </a:tc>
                <a:tc>
                  <a:txBody>
                    <a:bodyPr/>
                    <a:lstStyle/>
                    <a:p>
                      <a:r>
                        <a:rPr lang="en-GB" sz="1600" dirty="0"/>
                        <a:t>Quench</a:t>
                      </a:r>
                      <a:r>
                        <a:rPr lang="en-GB" sz="1600" baseline="0" dirty="0"/>
                        <a:t> heaters</a:t>
                      </a:r>
                      <a:endParaRPr lang="en-GB" sz="1600" dirty="0"/>
                    </a:p>
                  </a:txBody>
                  <a:tcPr/>
                </a:tc>
                <a:tc>
                  <a:txBody>
                    <a:bodyPr/>
                    <a:lstStyle/>
                    <a:p>
                      <a:r>
                        <a:rPr lang="en-GB" sz="1600" dirty="0"/>
                        <a:t>SM18 tests</a:t>
                      </a:r>
                    </a:p>
                  </a:txBody>
                  <a:tcPr/>
                </a:tc>
                <a:extLst>
                  <a:ext uri="{0D108BD9-81ED-4DB2-BD59-A6C34878D82A}">
                    <a16:rowId xmlns:a16="http://schemas.microsoft.com/office/drawing/2014/main" val="12195279"/>
                  </a:ext>
                </a:extLst>
              </a:tr>
              <a:tr h="284856">
                <a:tc>
                  <a:txBody>
                    <a:bodyPr/>
                    <a:lstStyle/>
                    <a:p>
                      <a:r>
                        <a:rPr lang="en-GB" sz="1600" b="1" dirty="0">
                          <a:solidFill>
                            <a:srgbClr val="002060"/>
                          </a:solidFill>
                        </a:rPr>
                        <a:t>TE-EPC</a:t>
                      </a:r>
                    </a:p>
                  </a:txBody>
                  <a:tcPr/>
                </a:tc>
                <a:tc>
                  <a:txBody>
                    <a:bodyPr/>
                    <a:lstStyle/>
                    <a:p>
                      <a:endParaRPr lang="en-GB" sz="1600" dirty="0"/>
                    </a:p>
                  </a:txBody>
                  <a:tcPr/>
                </a:tc>
                <a:tc>
                  <a:txBody>
                    <a:bodyPr/>
                    <a:lstStyle/>
                    <a:p>
                      <a:r>
                        <a:rPr lang="en-GB" sz="1600" dirty="0"/>
                        <a:t>HL-LHC</a:t>
                      </a:r>
                    </a:p>
                  </a:txBody>
                  <a:tcPr/>
                </a:tc>
                <a:extLst>
                  <a:ext uri="{0D108BD9-81ED-4DB2-BD59-A6C34878D82A}">
                    <a16:rowId xmlns:a16="http://schemas.microsoft.com/office/drawing/2014/main" val="107600258"/>
                  </a:ext>
                </a:extLst>
              </a:tr>
              <a:tr h="284856">
                <a:tc>
                  <a:txBody>
                    <a:bodyPr/>
                    <a:lstStyle/>
                    <a:p>
                      <a:r>
                        <a:rPr lang="en-GB" sz="1600" b="1" dirty="0">
                          <a:solidFill>
                            <a:srgbClr val="002060"/>
                          </a:solidFill>
                        </a:rPr>
                        <a:t>PSI</a:t>
                      </a:r>
                    </a:p>
                  </a:txBody>
                  <a:tcPr/>
                </a:tc>
                <a:tc>
                  <a:txBody>
                    <a:bodyPr/>
                    <a:lstStyle/>
                    <a:p>
                      <a:r>
                        <a:rPr lang="en-GB" sz="1600" dirty="0"/>
                        <a:t>ANSYS 2D to</a:t>
                      </a:r>
                      <a:r>
                        <a:rPr lang="en-GB" sz="1600" baseline="0" dirty="0"/>
                        <a:t> SIGMA</a:t>
                      </a:r>
                      <a:endParaRPr lang="en-GB" sz="1600" dirty="0"/>
                    </a:p>
                  </a:txBody>
                  <a:tcPr/>
                </a:tc>
                <a:tc>
                  <a:txBody>
                    <a:bodyPr/>
                    <a:lstStyle/>
                    <a:p>
                      <a:r>
                        <a:rPr lang="en-GB" sz="1600" dirty="0"/>
                        <a:t>FCC</a:t>
                      </a:r>
                    </a:p>
                  </a:txBody>
                  <a:tcPr/>
                </a:tc>
                <a:extLst>
                  <a:ext uri="{0D108BD9-81ED-4DB2-BD59-A6C34878D82A}">
                    <a16:rowId xmlns:a16="http://schemas.microsoft.com/office/drawing/2014/main" val="1945034581"/>
                  </a:ext>
                </a:extLst>
              </a:tr>
              <a:tr h="328366">
                <a:tc>
                  <a:txBody>
                    <a:bodyPr/>
                    <a:lstStyle/>
                    <a:p>
                      <a:r>
                        <a:rPr lang="en-GB" sz="1600" b="1" dirty="0">
                          <a:solidFill>
                            <a:srgbClr val="002060"/>
                          </a:solidFill>
                        </a:rPr>
                        <a:t>TU Darmstadt</a:t>
                      </a:r>
                    </a:p>
                  </a:txBody>
                  <a:tcPr/>
                </a:tc>
                <a:tc>
                  <a:txBody>
                    <a:bodyPr/>
                    <a:lstStyle/>
                    <a:p>
                      <a:r>
                        <a:rPr lang="en-GB" sz="1600" dirty="0"/>
                        <a:t>Co-simulation, performance</a:t>
                      </a:r>
                    </a:p>
                  </a:txBody>
                  <a:tcPr/>
                </a:tc>
                <a:tc>
                  <a:txBody>
                    <a:bodyPr/>
                    <a:lstStyle/>
                    <a:p>
                      <a:endParaRPr lang="en-GB" sz="1600" dirty="0"/>
                    </a:p>
                  </a:txBody>
                  <a:tcPr/>
                </a:tc>
                <a:extLst>
                  <a:ext uri="{0D108BD9-81ED-4DB2-BD59-A6C34878D82A}">
                    <a16:rowId xmlns:a16="http://schemas.microsoft.com/office/drawing/2014/main" val="1441171672"/>
                  </a:ext>
                </a:extLst>
              </a:tr>
              <a:tr h="284856">
                <a:tc>
                  <a:txBody>
                    <a:bodyPr/>
                    <a:lstStyle/>
                    <a:p>
                      <a:r>
                        <a:rPr lang="en-GB" sz="1600" b="1" dirty="0">
                          <a:solidFill>
                            <a:srgbClr val="002060"/>
                          </a:solidFill>
                        </a:rPr>
                        <a:t>Tampere Univ.</a:t>
                      </a:r>
                    </a:p>
                  </a:txBody>
                  <a:tcPr/>
                </a:tc>
                <a:tc>
                  <a:txBody>
                    <a:bodyPr/>
                    <a:lstStyle/>
                    <a:p>
                      <a:r>
                        <a:rPr lang="en-GB" sz="1600" dirty="0" err="1"/>
                        <a:t>Coodi</a:t>
                      </a:r>
                      <a:r>
                        <a:rPr lang="en-GB" sz="1600" dirty="0"/>
                        <a:t>, </a:t>
                      </a:r>
                      <a:r>
                        <a:rPr lang="en-GB" sz="1600" dirty="0" err="1"/>
                        <a:t>CoHDA</a:t>
                      </a:r>
                      <a:r>
                        <a:rPr lang="en-GB" sz="1600" dirty="0"/>
                        <a:t>, MASTO</a:t>
                      </a:r>
                    </a:p>
                  </a:txBody>
                  <a:tcPr/>
                </a:tc>
                <a:tc>
                  <a:txBody>
                    <a:bodyPr/>
                    <a:lstStyle/>
                    <a:p>
                      <a:r>
                        <a:rPr lang="en-GB" sz="1600" dirty="0"/>
                        <a:t>FCC</a:t>
                      </a:r>
                    </a:p>
                  </a:txBody>
                  <a:tcPr/>
                </a:tc>
                <a:extLst>
                  <a:ext uri="{0D108BD9-81ED-4DB2-BD59-A6C34878D82A}">
                    <a16:rowId xmlns:a16="http://schemas.microsoft.com/office/drawing/2014/main" val="1502844576"/>
                  </a:ext>
                </a:extLst>
              </a:tr>
              <a:tr h="284856">
                <a:tc>
                  <a:txBody>
                    <a:bodyPr/>
                    <a:lstStyle/>
                    <a:p>
                      <a:r>
                        <a:rPr lang="en-GB" sz="1600" b="1" dirty="0">
                          <a:solidFill>
                            <a:srgbClr val="002060"/>
                          </a:solidFill>
                        </a:rPr>
                        <a:t>INFN Milano</a:t>
                      </a:r>
                    </a:p>
                  </a:txBody>
                  <a:tcPr/>
                </a:tc>
                <a:tc>
                  <a:txBody>
                    <a:bodyPr/>
                    <a:lstStyle/>
                    <a:p>
                      <a:r>
                        <a:rPr lang="en-GB" sz="1600" dirty="0"/>
                        <a:t>QLASA</a:t>
                      </a:r>
                    </a:p>
                  </a:txBody>
                  <a:tcPr/>
                </a:tc>
                <a:tc>
                  <a:txBody>
                    <a:bodyPr/>
                    <a:lstStyle/>
                    <a:p>
                      <a:r>
                        <a:rPr lang="en-GB" sz="1600" dirty="0"/>
                        <a:t>HL-LHC</a:t>
                      </a:r>
                    </a:p>
                  </a:txBody>
                  <a:tcPr/>
                </a:tc>
                <a:extLst>
                  <a:ext uri="{0D108BD9-81ED-4DB2-BD59-A6C34878D82A}">
                    <a16:rowId xmlns:a16="http://schemas.microsoft.com/office/drawing/2014/main" val="1074219567"/>
                  </a:ext>
                </a:extLst>
              </a:tr>
              <a:tr h="284856">
                <a:tc>
                  <a:txBody>
                    <a:bodyPr/>
                    <a:lstStyle/>
                    <a:p>
                      <a:r>
                        <a:rPr lang="en-GB" sz="1600" b="1" dirty="0">
                          <a:solidFill>
                            <a:srgbClr val="002060"/>
                          </a:solidFill>
                        </a:rPr>
                        <a:t>INFN Genova</a:t>
                      </a:r>
                    </a:p>
                  </a:txBody>
                  <a:tcPr/>
                </a:tc>
                <a:tc>
                  <a:txBody>
                    <a:bodyPr/>
                    <a:lstStyle/>
                    <a:p>
                      <a:r>
                        <a:rPr lang="en-GB" sz="1600" dirty="0"/>
                        <a:t>SIGMA (COMSOL)</a:t>
                      </a:r>
                    </a:p>
                  </a:txBody>
                  <a:tcPr/>
                </a:tc>
                <a:tc>
                  <a:txBody>
                    <a:bodyPr/>
                    <a:lstStyle/>
                    <a:p>
                      <a:r>
                        <a:rPr lang="en-GB" sz="1600" dirty="0"/>
                        <a:t>HL-LHC, FCC</a:t>
                      </a:r>
                    </a:p>
                  </a:txBody>
                  <a:tcPr/>
                </a:tc>
                <a:extLst>
                  <a:ext uri="{0D108BD9-81ED-4DB2-BD59-A6C34878D82A}">
                    <a16:rowId xmlns:a16="http://schemas.microsoft.com/office/drawing/2014/main" val="10007"/>
                  </a:ext>
                </a:extLst>
              </a:tr>
              <a:tr h="284856">
                <a:tc>
                  <a:txBody>
                    <a:bodyPr/>
                    <a:lstStyle/>
                    <a:p>
                      <a:r>
                        <a:rPr lang="en-GB" sz="1600" b="1" dirty="0">
                          <a:solidFill>
                            <a:srgbClr val="002060"/>
                          </a:solidFill>
                        </a:rPr>
                        <a:t>FNAL</a:t>
                      </a:r>
                    </a:p>
                  </a:txBody>
                  <a:tcPr/>
                </a:tc>
                <a:tc>
                  <a:txBody>
                    <a:bodyPr/>
                    <a:lstStyle/>
                    <a:p>
                      <a:endParaRPr lang="en-GB" sz="1600" dirty="0"/>
                    </a:p>
                  </a:txBody>
                  <a:tcPr/>
                </a:tc>
                <a:tc>
                  <a:txBody>
                    <a:bodyPr/>
                    <a:lstStyle/>
                    <a:p>
                      <a:r>
                        <a:rPr lang="en-GB" sz="1600" dirty="0"/>
                        <a:t>HL-LHC </a:t>
                      </a:r>
                    </a:p>
                  </a:txBody>
                  <a:tcPr/>
                </a:tc>
                <a:extLst>
                  <a:ext uri="{0D108BD9-81ED-4DB2-BD59-A6C34878D82A}">
                    <a16:rowId xmlns:a16="http://schemas.microsoft.com/office/drawing/2014/main" val="4200248"/>
                  </a:ext>
                </a:extLst>
              </a:tr>
              <a:tr h="284856">
                <a:tc>
                  <a:txBody>
                    <a:bodyPr/>
                    <a:lstStyle/>
                    <a:p>
                      <a:r>
                        <a:rPr lang="en-GB" sz="1600" b="1" dirty="0">
                          <a:solidFill>
                            <a:srgbClr val="002060"/>
                          </a:solidFill>
                        </a:rPr>
                        <a:t>LBNL</a:t>
                      </a:r>
                    </a:p>
                  </a:txBody>
                  <a:tcPr/>
                </a:tc>
                <a:tc>
                  <a:txBody>
                    <a:bodyPr/>
                    <a:lstStyle/>
                    <a:p>
                      <a:r>
                        <a:rPr lang="en-GB" sz="1600" dirty="0"/>
                        <a:t>SIGMA, ANSYS 2D plugin</a:t>
                      </a:r>
                    </a:p>
                  </a:txBody>
                  <a:tcPr/>
                </a:tc>
                <a:tc>
                  <a:txBody>
                    <a:bodyPr/>
                    <a:lstStyle/>
                    <a:p>
                      <a:r>
                        <a:rPr lang="en-GB" sz="1600" dirty="0"/>
                        <a:t>MDP</a:t>
                      </a:r>
                    </a:p>
                  </a:txBody>
                  <a:tcPr/>
                </a:tc>
                <a:extLst>
                  <a:ext uri="{0D108BD9-81ED-4DB2-BD59-A6C34878D82A}">
                    <a16:rowId xmlns:a16="http://schemas.microsoft.com/office/drawing/2014/main" val="1692599820"/>
                  </a:ext>
                </a:extLst>
              </a:tr>
              <a:tr h="284856">
                <a:tc>
                  <a:txBody>
                    <a:bodyPr/>
                    <a:lstStyle/>
                    <a:p>
                      <a:r>
                        <a:rPr lang="en-GB" sz="1600" b="1" dirty="0">
                          <a:solidFill>
                            <a:srgbClr val="002060"/>
                          </a:solidFill>
                        </a:rPr>
                        <a:t>CIEMAT</a:t>
                      </a:r>
                    </a:p>
                  </a:txBody>
                  <a:tcPr/>
                </a:tc>
                <a:tc>
                  <a:txBody>
                    <a:bodyPr/>
                    <a:lstStyle/>
                    <a:p>
                      <a:endParaRPr lang="en-GB" sz="1600" dirty="0"/>
                    </a:p>
                  </a:txBody>
                  <a:tcPr/>
                </a:tc>
                <a:tc>
                  <a:txBody>
                    <a:bodyPr/>
                    <a:lstStyle/>
                    <a:p>
                      <a:r>
                        <a:rPr lang="en-GB" sz="1600" dirty="0"/>
                        <a:t>Foreseen (HL-LHC/FCC)</a:t>
                      </a:r>
                    </a:p>
                  </a:txBody>
                  <a:tcPr/>
                </a:tc>
                <a:extLst>
                  <a:ext uri="{0D108BD9-81ED-4DB2-BD59-A6C34878D82A}">
                    <a16:rowId xmlns:a16="http://schemas.microsoft.com/office/drawing/2014/main" val="2539699761"/>
                  </a:ext>
                </a:extLst>
              </a:tr>
              <a:tr h="284856">
                <a:tc>
                  <a:txBody>
                    <a:bodyPr/>
                    <a:lstStyle/>
                    <a:p>
                      <a:r>
                        <a:rPr lang="en-GB" sz="1600" b="1" dirty="0">
                          <a:solidFill>
                            <a:srgbClr val="002060"/>
                          </a:solidFill>
                        </a:rPr>
                        <a:t>NHMFL</a:t>
                      </a:r>
                    </a:p>
                  </a:txBody>
                  <a:tcPr/>
                </a:tc>
                <a:tc>
                  <a:txBody>
                    <a:bodyPr/>
                    <a:lstStyle/>
                    <a:p>
                      <a:endParaRPr lang="en-GB" sz="1600" dirty="0"/>
                    </a:p>
                  </a:txBody>
                  <a:tcPr/>
                </a:tc>
                <a:tc>
                  <a:txBody>
                    <a:bodyPr/>
                    <a:lstStyle/>
                    <a:p>
                      <a:r>
                        <a:rPr lang="en-GB" sz="1600" dirty="0"/>
                        <a:t>Foreseen (HTS)</a:t>
                      </a:r>
                    </a:p>
                  </a:txBody>
                  <a:tcPr/>
                </a:tc>
                <a:extLst>
                  <a:ext uri="{0D108BD9-81ED-4DB2-BD59-A6C34878D82A}">
                    <a16:rowId xmlns:a16="http://schemas.microsoft.com/office/drawing/2014/main" val="10012"/>
                  </a:ext>
                </a:extLst>
              </a:tr>
            </a:tbl>
          </a:graphicData>
        </a:graphic>
      </p:graphicFrame>
      <p:pic>
        <p:nvPicPr>
          <p:cNvPr id="7" name="Picture 6">
            <a:extLst>
              <a:ext uri="{FF2B5EF4-FFF2-40B4-BE49-F238E27FC236}">
                <a16:creationId xmlns:a16="http://schemas.microsoft.com/office/drawing/2014/main" id="{6B79E26A-692E-E840-AE79-45AA2EA1BE06}"/>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58971" y="1502837"/>
            <a:ext cx="1089654" cy="470802"/>
          </a:xfrm>
          <a:prstGeom prst="rect">
            <a:avLst/>
          </a:prstGeom>
        </p:spPr>
      </p:pic>
      <p:pic>
        <p:nvPicPr>
          <p:cNvPr id="8" name="Picture 7">
            <a:extLst>
              <a:ext uri="{FF2B5EF4-FFF2-40B4-BE49-F238E27FC236}">
                <a16:creationId xmlns:a16="http://schemas.microsoft.com/office/drawing/2014/main" id="{62B7CB5C-21B0-DD46-8E22-D65B4BEB56A1}"/>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27413" y="2298327"/>
            <a:ext cx="1207008" cy="556422"/>
          </a:xfrm>
          <a:prstGeom prst="rect">
            <a:avLst/>
          </a:prstGeom>
        </p:spPr>
      </p:pic>
      <p:pic>
        <p:nvPicPr>
          <p:cNvPr id="9" name="Picture 8">
            <a:extLst>
              <a:ext uri="{FF2B5EF4-FFF2-40B4-BE49-F238E27FC236}">
                <a16:creationId xmlns:a16="http://schemas.microsoft.com/office/drawing/2014/main" id="{A63D3346-1086-2C4A-8713-0CE1729DB666}"/>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365900" y="3966342"/>
            <a:ext cx="479577" cy="475614"/>
          </a:xfrm>
          <a:prstGeom prst="rect">
            <a:avLst/>
          </a:prstGeom>
        </p:spPr>
      </p:pic>
      <p:pic>
        <p:nvPicPr>
          <p:cNvPr id="10" name="Picture 9">
            <a:extLst>
              <a:ext uri="{FF2B5EF4-FFF2-40B4-BE49-F238E27FC236}">
                <a16:creationId xmlns:a16="http://schemas.microsoft.com/office/drawing/2014/main" id="{8F48DC70-895B-EA42-AE70-34D37DC1C143}"/>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58013" y="3211870"/>
            <a:ext cx="1263162" cy="388940"/>
          </a:xfrm>
          <a:prstGeom prst="rect">
            <a:avLst/>
          </a:prstGeom>
        </p:spPr>
      </p:pic>
      <p:pic>
        <p:nvPicPr>
          <p:cNvPr id="11" name="Picture 10">
            <a:extLst>
              <a:ext uri="{FF2B5EF4-FFF2-40B4-BE49-F238E27FC236}">
                <a16:creationId xmlns:a16="http://schemas.microsoft.com/office/drawing/2014/main" id="{009E03D7-2E3D-8D43-8A19-AE79EAF054BF}"/>
              </a:ext>
            </a:extLst>
          </p:cNvPr>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251426" y="4774955"/>
            <a:ext cx="876335" cy="529209"/>
          </a:xfrm>
          <a:prstGeom prst="rect">
            <a:avLst/>
          </a:prstGeom>
        </p:spPr>
      </p:pic>
    </p:spTree>
    <p:extLst>
      <p:ext uri="{BB962C8B-B14F-4D97-AF65-F5344CB8AC3E}">
        <p14:creationId xmlns:p14="http://schemas.microsoft.com/office/powerpoint/2010/main" val="125187674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65AEB2-48CF-654E-8FBC-9BA7BF7CDE9B}"/>
              </a:ext>
            </a:extLst>
          </p:cNvPr>
          <p:cNvSpPr>
            <a:spLocks noGrp="1"/>
          </p:cNvSpPr>
          <p:nvPr>
            <p:ph type="title"/>
          </p:nvPr>
        </p:nvSpPr>
        <p:spPr/>
        <p:txBody>
          <a:bodyPr>
            <a:normAutofit/>
          </a:bodyPr>
          <a:lstStyle/>
          <a:p>
            <a:r>
              <a:rPr lang="en-US" sz="3600" dirty="0"/>
              <a:t>CERN Use Cases</a:t>
            </a:r>
          </a:p>
        </p:txBody>
      </p:sp>
      <p:sp>
        <p:nvSpPr>
          <p:cNvPr id="3" name="Content Placeholder 2">
            <a:extLst>
              <a:ext uri="{FF2B5EF4-FFF2-40B4-BE49-F238E27FC236}">
                <a16:creationId xmlns:a16="http://schemas.microsoft.com/office/drawing/2014/main" id="{72BD11F8-D456-CE45-971C-DBEF1181237C}"/>
              </a:ext>
            </a:extLst>
          </p:cNvPr>
          <p:cNvSpPr>
            <a:spLocks noGrp="1"/>
          </p:cNvSpPr>
          <p:nvPr>
            <p:ph idx="1"/>
          </p:nvPr>
        </p:nvSpPr>
        <p:spPr/>
        <p:txBody>
          <a:bodyPr/>
          <a:lstStyle/>
          <a:p>
            <a:endParaRPr lang="en-US"/>
          </a:p>
        </p:txBody>
      </p:sp>
      <p:sp>
        <p:nvSpPr>
          <p:cNvPr id="4" name="Slide Number Placeholder 3">
            <a:extLst>
              <a:ext uri="{FF2B5EF4-FFF2-40B4-BE49-F238E27FC236}">
                <a16:creationId xmlns:a16="http://schemas.microsoft.com/office/drawing/2014/main" id="{EBE7687A-D2C5-FA4F-A514-4B023F1AEEDF}"/>
              </a:ext>
            </a:extLst>
          </p:cNvPr>
          <p:cNvSpPr>
            <a:spLocks noGrp="1"/>
          </p:cNvSpPr>
          <p:nvPr>
            <p:ph type="sldNum" sz="quarter" idx="4"/>
          </p:nvPr>
        </p:nvSpPr>
        <p:spPr/>
        <p:txBody>
          <a:bodyPr/>
          <a:lstStyle/>
          <a:p>
            <a:fld id="{17918391-D411-FE40-AAD7-861AE5233E0E}" type="slidenum">
              <a:rPr lang="en-US" smtClean="0"/>
              <a:pPr/>
              <a:t>6</a:t>
            </a:fld>
            <a:endParaRPr lang="en-US" dirty="0"/>
          </a:p>
        </p:txBody>
      </p:sp>
      <p:graphicFrame>
        <p:nvGraphicFramePr>
          <p:cNvPr id="6" name="Table 5">
            <a:extLst>
              <a:ext uri="{FF2B5EF4-FFF2-40B4-BE49-F238E27FC236}">
                <a16:creationId xmlns:a16="http://schemas.microsoft.com/office/drawing/2014/main" id="{39CD8966-CC0B-204B-B61C-1DB8579B436B}"/>
              </a:ext>
            </a:extLst>
          </p:cNvPr>
          <p:cNvGraphicFramePr>
            <a:graphicFrameLocks noGrp="1"/>
          </p:cNvGraphicFramePr>
          <p:nvPr>
            <p:extLst>
              <p:ext uri="{D42A27DB-BD31-4B8C-83A1-F6EECF244321}">
                <p14:modId xmlns:p14="http://schemas.microsoft.com/office/powerpoint/2010/main" val="2014246026"/>
              </p:ext>
            </p:extLst>
          </p:nvPr>
        </p:nvGraphicFramePr>
        <p:xfrm>
          <a:off x="95608" y="1122277"/>
          <a:ext cx="8950037" cy="5672972"/>
        </p:xfrm>
        <a:graphic>
          <a:graphicData uri="http://schemas.openxmlformats.org/drawingml/2006/table">
            <a:tbl>
              <a:tblPr firstRow="1" bandRow="1">
                <a:tableStyleId>{5C22544A-7EE6-4342-B048-85BDC9FD1C3A}</a:tableStyleId>
              </a:tblPr>
              <a:tblGrid>
                <a:gridCol w="1603185">
                  <a:extLst>
                    <a:ext uri="{9D8B030D-6E8A-4147-A177-3AD203B41FA5}">
                      <a16:colId xmlns:a16="http://schemas.microsoft.com/office/drawing/2014/main" val="3839297784"/>
                    </a:ext>
                  </a:extLst>
                </a:gridCol>
                <a:gridCol w="1837562">
                  <a:extLst>
                    <a:ext uri="{9D8B030D-6E8A-4147-A177-3AD203B41FA5}">
                      <a16:colId xmlns:a16="http://schemas.microsoft.com/office/drawing/2014/main" val="275392458"/>
                    </a:ext>
                  </a:extLst>
                </a:gridCol>
                <a:gridCol w="5509290">
                  <a:extLst>
                    <a:ext uri="{9D8B030D-6E8A-4147-A177-3AD203B41FA5}">
                      <a16:colId xmlns:a16="http://schemas.microsoft.com/office/drawing/2014/main" val="3182791616"/>
                    </a:ext>
                  </a:extLst>
                </a:gridCol>
              </a:tblGrid>
              <a:tr h="317634">
                <a:tc>
                  <a:txBody>
                    <a:bodyPr/>
                    <a:lstStyle/>
                    <a:p>
                      <a:endParaRPr lang="en-GB" sz="1400" dirty="0">
                        <a:solidFill>
                          <a:schemeClr val="tx1"/>
                        </a:solidFill>
                      </a:endParaRPr>
                    </a:p>
                  </a:txBody>
                  <a:tcPr/>
                </a:tc>
                <a:tc>
                  <a:txBody>
                    <a:bodyPr/>
                    <a:lstStyle/>
                    <a:p>
                      <a:r>
                        <a:rPr lang="en-GB" sz="1400" dirty="0">
                          <a:solidFill>
                            <a:schemeClr val="tx1"/>
                          </a:solidFill>
                        </a:rPr>
                        <a:t>Part</a:t>
                      </a:r>
                    </a:p>
                  </a:txBody>
                  <a:tcPr/>
                </a:tc>
                <a:tc>
                  <a:txBody>
                    <a:bodyPr/>
                    <a:lstStyle/>
                    <a:p>
                      <a:r>
                        <a:rPr lang="en-GB" sz="1400" dirty="0">
                          <a:solidFill>
                            <a:schemeClr val="tx1"/>
                          </a:solidFill>
                        </a:rPr>
                        <a:t>Study</a:t>
                      </a:r>
                    </a:p>
                  </a:txBody>
                  <a:tcPr/>
                </a:tc>
                <a:extLst>
                  <a:ext uri="{0D108BD9-81ED-4DB2-BD59-A6C34878D82A}">
                    <a16:rowId xmlns:a16="http://schemas.microsoft.com/office/drawing/2014/main" val="3640185243"/>
                  </a:ext>
                </a:extLst>
              </a:tr>
              <a:tr h="953553">
                <a:tc>
                  <a:txBody>
                    <a:bodyPr/>
                    <a:lstStyle/>
                    <a:p>
                      <a:r>
                        <a:rPr lang="en-GB" sz="1400" dirty="0"/>
                        <a:t>LHC</a:t>
                      </a:r>
                    </a:p>
                  </a:txBody>
                  <a:tcPr anchor="ctr"/>
                </a:tc>
                <a:tc>
                  <a:txBody>
                    <a:bodyPr/>
                    <a:lstStyle/>
                    <a:p>
                      <a:r>
                        <a:rPr lang="en-GB" sz="1400" dirty="0"/>
                        <a:t>RB circuit</a:t>
                      </a:r>
                    </a:p>
                  </a:txBody>
                  <a:tcPr anchor="ctr"/>
                </a:tc>
                <a:tc>
                  <a:txBody>
                    <a:bodyPr/>
                    <a:lstStyle/>
                    <a:p>
                      <a:r>
                        <a:rPr lang="en-GB" sz="1400" dirty="0"/>
                        <a:t>Transients during Fast Power Abort and earth failures. </a:t>
                      </a:r>
                    </a:p>
                    <a:p>
                      <a:r>
                        <a:rPr lang="en-GB" sz="1400" dirty="0">
                          <a:solidFill>
                            <a:srgbClr val="417C2F"/>
                          </a:solidFill>
                        </a:rPr>
                        <a:t>Inter-turn</a:t>
                      </a:r>
                      <a:r>
                        <a:rPr lang="en-GB" sz="1400" baseline="0" dirty="0">
                          <a:solidFill>
                            <a:srgbClr val="417C2F"/>
                          </a:solidFill>
                        </a:rPr>
                        <a:t> shorts</a:t>
                      </a:r>
                      <a:r>
                        <a:rPr lang="en-GB" sz="1400" baseline="0" dirty="0"/>
                        <a:t>. </a:t>
                      </a:r>
                    </a:p>
                    <a:p>
                      <a:r>
                        <a:rPr lang="en-GB" sz="1400" dirty="0"/>
                        <a:t>Effect of unbalanced dipoles. </a:t>
                      </a:r>
                    </a:p>
                    <a:p>
                      <a:r>
                        <a:rPr lang="en-GB" sz="1400" dirty="0"/>
                        <a:t>Optimisation of transmission-line damping.</a:t>
                      </a:r>
                    </a:p>
                  </a:txBody>
                  <a:tcPr anchor="ctr"/>
                </a:tc>
                <a:extLst>
                  <a:ext uri="{0D108BD9-81ED-4DB2-BD59-A6C34878D82A}">
                    <a16:rowId xmlns:a16="http://schemas.microsoft.com/office/drawing/2014/main" val="3092385389"/>
                  </a:ext>
                </a:extLst>
              </a:tr>
              <a:tr h="317634">
                <a:tc>
                  <a:txBody>
                    <a:bodyPr/>
                    <a:lstStyle/>
                    <a:p>
                      <a:r>
                        <a:rPr lang="en-GB" sz="1400" dirty="0"/>
                        <a:t>LHC</a:t>
                      </a:r>
                    </a:p>
                  </a:txBody>
                  <a:tcPr anchor="ctr"/>
                </a:tc>
                <a:tc>
                  <a:txBody>
                    <a:bodyPr/>
                    <a:lstStyle/>
                    <a:p>
                      <a:r>
                        <a:rPr lang="en-GB" sz="1400" dirty="0"/>
                        <a:t>RB circuit + control</a:t>
                      </a:r>
                    </a:p>
                  </a:txBody>
                  <a:tcPr anchor="ctr"/>
                </a:tc>
                <a:tc>
                  <a:txBody>
                    <a:bodyPr/>
                    <a:lstStyle/>
                    <a:p>
                      <a:r>
                        <a:rPr lang="en-GB" sz="1400" dirty="0"/>
                        <a:t>Operation of the power converter controller</a:t>
                      </a:r>
                    </a:p>
                  </a:txBody>
                  <a:tcPr anchor="ctr"/>
                </a:tc>
                <a:extLst>
                  <a:ext uri="{0D108BD9-81ED-4DB2-BD59-A6C34878D82A}">
                    <a16:rowId xmlns:a16="http://schemas.microsoft.com/office/drawing/2014/main" val="10002"/>
                  </a:ext>
                </a:extLst>
              </a:tr>
              <a:tr h="535985">
                <a:tc>
                  <a:txBody>
                    <a:bodyPr/>
                    <a:lstStyle/>
                    <a:p>
                      <a:r>
                        <a:rPr lang="en-GB" sz="1400" dirty="0"/>
                        <a:t>LHC</a:t>
                      </a:r>
                    </a:p>
                  </a:txBody>
                  <a:tcPr anchor="ctr"/>
                </a:tc>
                <a:tc>
                  <a:txBody>
                    <a:bodyPr/>
                    <a:lstStyle/>
                    <a:p>
                      <a:r>
                        <a:rPr lang="en-GB" sz="1400" dirty="0"/>
                        <a:t>600 A circuits</a:t>
                      </a:r>
                    </a:p>
                  </a:txBody>
                  <a:tcPr anchor="ctr"/>
                </a:tc>
                <a:tc>
                  <a:txBody>
                    <a:bodyPr/>
                    <a:lstStyle/>
                    <a:p>
                      <a:r>
                        <a:rPr lang="en-GB" sz="1400" dirty="0"/>
                        <a:t>Protection studies (quench-back, need</a:t>
                      </a:r>
                      <a:r>
                        <a:rPr lang="en-GB" sz="1400" baseline="0" dirty="0"/>
                        <a:t> of EE). </a:t>
                      </a:r>
                    </a:p>
                    <a:p>
                      <a:r>
                        <a:rPr lang="en-GB" sz="1400" baseline="0" dirty="0"/>
                        <a:t>Earth fault analysis/localisation.</a:t>
                      </a:r>
                      <a:endParaRPr lang="en-GB" sz="1400" dirty="0"/>
                    </a:p>
                  </a:txBody>
                  <a:tcPr anchor="ctr"/>
                </a:tc>
                <a:extLst>
                  <a:ext uri="{0D108BD9-81ED-4DB2-BD59-A6C34878D82A}">
                    <a16:rowId xmlns:a16="http://schemas.microsoft.com/office/drawing/2014/main" val="1858793845"/>
                  </a:ext>
                </a:extLst>
              </a:tr>
              <a:tr h="317634">
                <a:tc>
                  <a:txBody>
                    <a:bodyPr/>
                    <a:lstStyle/>
                    <a:p>
                      <a:r>
                        <a:rPr lang="en-GB" sz="1400" dirty="0"/>
                        <a:t>LHC &amp; HL-LHC</a:t>
                      </a:r>
                    </a:p>
                  </a:txBody>
                  <a:tcPr anchor="ctr"/>
                </a:tc>
                <a:tc>
                  <a:txBody>
                    <a:bodyPr/>
                    <a:lstStyle/>
                    <a:p>
                      <a:r>
                        <a:rPr lang="en-GB" sz="1400" dirty="0"/>
                        <a:t>Triplet and RB</a:t>
                      </a:r>
                    </a:p>
                  </a:txBody>
                  <a:tcPr anchor="ctr"/>
                </a:tc>
                <a:tc>
                  <a:txBody>
                    <a:bodyPr/>
                    <a:lstStyle/>
                    <a:p>
                      <a:r>
                        <a:rPr lang="en-GB" sz="1400" dirty="0">
                          <a:solidFill>
                            <a:srgbClr val="417C2F"/>
                          </a:solidFill>
                        </a:rPr>
                        <a:t>Effect of spurious QH or CLIQ firing on the beam.</a:t>
                      </a:r>
                    </a:p>
                  </a:txBody>
                  <a:tcPr anchor="ctr"/>
                </a:tc>
                <a:extLst>
                  <a:ext uri="{0D108BD9-81ED-4DB2-BD59-A6C34878D82A}">
                    <a16:rowId xmlns:a16="http://schemas.microsoft.com/office/drawing/2014/main" val="3830929613"/>
                  </a:ext>
                </a:extLst>
              </a:tr>
              <a:tr h="317634">
                <a:tc>
                  <a:txBody>
                    <a:bodyPr/>
                    <a:lstStyle/>
                    <a:p>
                      <a:r>
                        <a:rPr lang="en-GB" sz="1400" dirty="0"/>
                        <a:t>HL-LHC</a:t>
                      </a:r>
                    </a:p>
                  </a:txBody>
                  <a:tcPr anchor="ctr"/>
                </a:tc>
                <a:tc>
                  <a:txBody>
                    <a:bodyPr/>
                    <a:lstStyle/>
                    <a:p>
                      <a:r>
                        <a:rPr lang="en-GB" sz="1400" dirty="0"/>
                        <a:t>Triplet</a:t>
                      </a:r>
                    </a:p>
                  </a:txBody>
                  <a:tcPr anchor="ctr"/>
                </a:tc>
                <a:tc>
                  <a:txBody>
                    <a:bodyPr/>
                    <a:lstStyle/>
                    <a:p>
                      <a:r>
                        <a:rPr lang="en-GB" sz="1400" dirty="0">
                          <a:solidFill>
                            <a:srgbClr val="417C2F"/>
                          </a:solidFill>
                        </a:rPr>
                        <a:t>Protection studies.</a:t>
                      </a:r>
                    </a:p>
                  </a:txBody>
                  <a:tcPr anchor="ctr"/>
                </a:tc>
                <a:extLst>
                  <a:ext uri="{0D108BD9-81ED-4DB2-BD59-A6C34878D82A}">
                    <a16:rowId xmlns:a16="http://schemas.microsoft.com/office/drawing/2014/main" val="717031989"/>
                  </a:ext>
                </a:extLst>
              </a:tr>
              <a:tr h="317634">
                <a:tc>
                  <a:txBody>
                    <a:bodyPr/>
                    <a:lstStyle/>
                    <a:p>
                      <a:r>
                        <a:rPr lang="en-GB" sz="1400" dirty="0"/>
                        <a:t>HL-LHC</a:t>
                      </a:r>
                    </a:p>
                  </a:txBody>
                  <a:tcPr anchor="ctr"/>
                </a:tc>
                <a:tc>
                  <a:txBody>
                    <a:bodyPr/>
                    <a:lstStyle/>
                    <a:p>
                      <a:r>
                        <a:rPr lang="en-GB" sz="1400" dirty="0"/>
                        <a:t>11 T</a:t>
                      </a:r>
                    </a:p>
                  </a:txBody>
                  <a:tcPr anchor="ctr"/>
                </a:tc>
                <a:tc>
                  <a:txBody>
                    <a:bodyPr/>
                    <a:lstStyle/>
                    <a:p>
                      <a:r>
                        <a:rPr lang="en-GB" sz="1400" dirty="0"/>
                        <a:t>Protection studies and mechanical response proof-of-concept.</a:t>
                      </a:r>
                    </a:p>
                  </a:txBody>
                  <a:tcPr anchor="ctr"/>
                </a:tc>
                <a:extLst>
                  <a:ext uri="{0D108BD9-81ED-4DB2-BD59-A6C34878D82A}">
                    <a16:rowId xmlns:a16="http://schemas.microsoft.com/office/drawing/2014/main" val="991041518"/>
                  </a:ext>
                </a:extLst>
              </a:tr>
              <a:tr h="317634">
                <a:tc>
                  <a:txBody>
                    <a:bodyPr/>
                    <a:lstStyle/>
                    <a:p>
                      <a:r>
                        <a:rPr lang="en-GB" sz="1400" dirty="0"/>
                        <a:t>HL-LHC</a:t>
                      </a:r>
                    </a:p>
                  </a:txBody>
                  <a:tcPr anchor="ctr"/>
                </a:tc>
                <a:tc>
                  <a:txBody>
                    <a:bodyPr/>
                    <a:lstStyle/>
                    <a:p>
                      <a:r>
                        <a:rPr lang="en-GB" sz="1400" dirty="0"/>
                        <a:t>QXF</a:t>
                      </a:r>
                    </a:p>
                  </a:txBody>
                  <a:tcPr anchor="ctr"/>
                </a:tc>
                <a:tc>
                  <a:txBody>
                    <a:bodyPr/>
                    <a:lstStyle/>
                    <a:p>
                      <a:r>
                        <a:rPr lang="en-GB" sz="1400" dirty="0">
                          <a:solidFill>
                            <a:srgbClr val="417C2F"/>
                          </a:solidFill>
                        </a:rPr>
                        <a:t>Inter-turn</a:t>
                      </a:r>
                      <a:r>
                        <a:rPr lang="en-GB" sz="1400" baseline="0" dirty="0">
                          <a:solidFill>
                            <a:srgbClr val="417C2F"/>
                          </a:solidFill>
                        </a:rPr>
                        <a:t> short investigation</a:t>
                      </a:r>
                      <a:r>
                        <a:rPr lang="en-GB" sz="1400" baseline="0" dirty="0"/>
                        <a:t> based on FTF</a:t>
                      </a:r>
                      <a:endParaRPr lang="en-GB" sz="1400" dirty="0"/>
                    </a:p>
                  </a:txBody>
                  <a:tcPr anchor="ctr"/>
                </a:tc>
                <a:extLst>
                  <a:ext uri="{0D108BD9-81ED-4DB2-BD59-A6C34878D82A}">
                    <a16:rowId xmlns:a16="http://schemas.microsoft.com/office/drawing/2014/main" val="10006"/>
                  </a:ext>
                </a:extLst>
              </a:tr>
              <a:tr h="307598">
                <a:tc>
                  <a:txBody>
                    <a:bodyPr/>
                    <a:lstStyle/>
                    <a:p>
                      <a:r>
                        <a:rPr lang="en-GB" sz="1400" dirty="0"/>
                        <a:t>HL-LHC</a:t>
                      </a:r>
                    </a:p>
                  </a:txBody>
                  <a:tcPr anchor="ctr"/>
                </a:tc>
                <a:tc>
                  <a:txBody>
                    <a:bodyPr/>
                    <a:lstStyle/>
                    <a:p>
                      <a:r>
                        <a:rPr lang="en-GB" sz="1400" dirty="0"/>
                        <a:t>Triplet beam screen</a:t>
                      </a:r>
                    </a:p>
                  </a:txBody>
                  <a:tcPr anchor="ctr"/>
                </a:tc>
                <a:tc>
                  <a:txBody>
                    <a:bodyPr/>
                    <a:lstStyle/>
                    <a:p>
                      <a:r>
                        <a:rPr lang="en-GB" sz="1400" dirty="0"/>
                        <a:t>Coupling currents and forces during a</a:t>
                      </a:r>
                      <a:r>
                        <a:rPr lang="en-GB" sz="1400" baseline="0" dirty="0"/>
                        <a:t> </a:t>
                      </a:r>
                      <a:r>
                        <a:rPr lang="en-GB" sz="1400" dirty="0"/>
                        <a:t>quench.</a:t>
                      </a:r>
                    </a:p>
                  </a:txBody>
                  <a:tcPr anchor="ctr"/>
                </a:tc>
                <a:extLst>
                  <a:ext uri="{0D108BD9-81ED-4DB2-BD59-A6C34878D82A}">
                    <a16:rowId xmlns:a16="http://schemas.microsoft.com/office/drawing/2014/main" val="2240677500"/>
                  </a:ext>
                </a:extLst>
              </a:tr>
              <a:tr h="381862">
                <a:tc>
                  <a:txBody>
                    <a:bodyPr/>
                    <a:lstStyle/>
                    <a:p>
                      <a:r>
                        <a:rPr lang="en-GB" sz="1400" dirty="0"/>
                        <a:t>HL-LHC</a:t>
                      </a:r>
                    </a:p>
                  </a:txBody>
                  <a:tcPr anchor="ctr"/>
                </a:tc>
                <a:tc>
                  <a:txBody>
                    <a:bodyPr/>
                    <a:lstStyle/>
                    <a:p>
                      <a:r>
                        <a:rPr lang="en-GB" sz="1400" dirty="0"/>
                        <a:t>RB+11 T</a:t>
                      </a:r>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baseline="0" dirty="0">
                          <a:solidFill>
                            <a:srgbClr val="417C2F"/>
                          </a:solidFill>
                        </a:rPr>
                        <a:t>Protection studies, CLIQ. </a:t>
                      </a:r>
                      <a:r>
                        <a:rPr lang="en-GB" sz="1400" baseline="0" dirty="0"/>
                        <a:t>Functioning of trim PC.</a:t>
                      </a:r>
                      <a:endParaRPr lang="en-GB" sz="1400" dirty="0"/>
                    </a:p>
                  </a:txBody>
                  <a:tcPr anchor="ctr"/>
                </a:tc>
                <a:extLst>
                  <a:ext uri="{0D108BD9-81ED-4DB2-BD59-A6C34878D82A}">
                    <a16:rowId xmlns:a16="http://schemas.microsoft.com/office/drawing/2014/main" val="2879859107"/>
                  </a:ext>
                </a:extLst>
              </a:tr>
              <a:tr h="317634">
                <a:tc>
                  <a:txBody>
                    <a:bodyPr/>
                    <a:lstStyle/>
                    <a:p>
                      <a:r>
                        <a:rPr lang="en-GB" sz="1400" dirty="0"/>
                        <a:t>TE-MSC</a:t>
                      </a:r>
                    </a:p>
                  </a:txBody>
                  <a:tcPr anchor="ctr"/>
                </a:tc>
                <a:tc>
                  <a:txBody>
                    <a:bodyPr/>
                    <a:lstStyle/>
                    <a:p>
                      <a:r>
                        <a:rPr lang="en-GB" sz="1400" dirty="0"/>
                        <a:t>BH test magnet</a:t>
                      </a:r>
                    </a:p>
                  </a:txBody>
                  <a:tcPr anchor="ctr"/>
                </a:tc>
                <a:tc>
                  <a:txBody>
                    <a:bodyPr/>
                    <a:lstStyle/>
                    <a:p>
                      <a:r>
                        <a:rPr lang="en-GB" sz="1400" dirty="0" err="1">
                          <a:solidFill>
                            <a:srgbClr val="417C2F"/>
                          </a:solidFill>
                        </a:rPr>
                        <a:t>QLASA+PSpice</a:t>
                      </a:r>
                      <a:r>
                        <a:rPr lang="en-GB" sz="1400" dirty="0">
                          <a:solidFill>
                            <a:srgbClr val="417C2F"/>
                          </a:solidFill>
                        </a:rPr>
                        <a:t> protection study</a:t>
                      </a:r>
                    </a:p>
                  </a:txBody>
                  <a:tcPr anchor="ctr"/>
                </a:tc>
                <a:extLst>
                  <a:ext uri="{0D108BD9-81ED-4DB2-BD59-A6C34878D82A}">
                    <a16:rowId xmlns:a16="http://schemas.microsoft.com/office/drawing/2014/main" val="790740264"/>
                  </a:ext>
                </a:extLst>
              </a:tr>
              <a:tr h="317634">
                <a:tc>
                  <a:txBody>
                    <a:bodyPr/>
                    <a:lstStyle/>
                    <a:p>
                      <a:r>
                        <a:rPr lang="en-GB" sz="1400" dirty="0"/>
                        <a:t>FCC</a:t>
                      </a:r>
                    </a:p>
                  </a:txBody>
                  <a:tcPr anchor="ctr"/>
                </a:tc>
                <a:tc>
                  <a:txBody>
                    <a:bodyPr/>
                    <a:lstStyle/>
                    <a:p>
                      <a:r>
                        <a:rPr lang="en-GB" sz="1400" dirty="0"/>
                        <a:t>SC magnet</a:t>
                      </a:r>
                    </a:p>
                  </a:txBody>
                  <a:tcPr anchor="ctr"/>
                </a:tc>
                <a:tc>
                  <a:txBody>
                    <a:bodyPr/>
                    <a:lstStyle/>
                    <a:p>
                      <a:r>
                        <a:rPr lang="en-GB" sz="1400" dirty="0"/>
                        <a:t>Use of quench absorption coils.</a:t>
                      </a:r>
                    </a:p>
                  </a:txBody>
                  <a:tcPr anchor="ctr"/>
                </a:tc>
                <a:extLst>
                  <a:ext uri="{0D108BD9-81ED-4DB2-BD59-A6C34878D82A}">
                    <a16:rowId xmlns:a16="http://schemas.microsoft.com/office/drawing/2014/main" val="284434166"/>
                  </a:ext>
                </a:extLst>
              </a:tr>
              <a:tr h="317634">
                <a:tc>
                  <a:txBody>
                    <a:bodyPr/>
                    <a:lstStyle/>
                    <a:p>
                      <a:r>
                        <a:rPr lang="en-GB" sz="1400" dirty="0"/>
                        <a:t>FCC</a:t>
                      </a:r>
                    </a:p>
                  </a:txBody>
                  <a:tcPr anchor="ctr"/>
                </a:tc>
                <a:tc>
                  <a:txBody>
                    <a:bodyPr/>
                    <a:lstStyle/>
                    <a:p>
                      <a:r>
                        <a:rPr lang="en-GB" sz="1400" dirty="0"/>
                        <a:t>16 T dipole designs</a:t>
                      </a:r>
                    </a:p>
                  </a:txBody>
                  <a:tcPr anchor="ctr"/>
                </a:tc>
                <a:tc>
                  <a:txBody>
                    <a:bodyPr/>
                    <a:lstStyle/>
                    <a:p>
                      <a:r>
                        <a:rPr lang="en-GB" sz="1400" dirty="0">
                          <a:solidFill>
                            <a:srgbClr val="417C2F"/>
                          </a:solidFill>
                        </a:rPr>
                        <a:t>Quench protection (incl. CLIQ). Mechanical response</a:t>
                      </a:r>
                    </a:p>
                  </a:txBody>
                  <a:tcPr anchor="ctr"/>
                </a:tc>
                <a:extLst>
                  <a:ext uri="{0D108BD9-81ED-4DB2-BD59-A6C34878D82A}">
                    <a16:rowId xmlns:a16="http://schemas.microsoft.com/office/drawing/2014/main" val="744299100"/>
                  </a:ext>
                </a:extLst>
              </a:tr>
              <a:tr h="317634">
                <a:tc>
                  <a:txBody>
                    <a:bodyPr/>
                    <a:lstStyle/>
                    <a:p>
                      <a:r>
                        <a:rPr lang="en-GB" sz="1400" dirty="0"/>
                        <a:t>FCC</a:t>
                      </a:r>
                    </a:p>
                  </a:txBody>
                  <a:tcPr anchor="ctr"/>
                </a:tc>
                <a:tc>
                  <a:txBody>
                    <a:bodyPr/>
                    <a:lstStyle/>
                    <a:p>
                      <a:r>
                        <a:rPr lang="en-GB" sz="1400" dirty="0"/>
                        <a:t>Circuit design</a:t>
                      </a:r>
                    </a:p>
                  </a:txBody>
                  <a:tcPr anchor="ctr"/>
                </a:tc>
                <a:tc>
                  <a:txBody>
                    <a:bodyPr/>
                    <a:lstStyle/>
                    <a:p>
                      <a:r>
                        <a:rPr lang="en-GB" sz="1400" dirty="0">
                          <a:solidFill>
                            <a:srgbClr val="417C2F"/>
                          </a:solidFill>
                        </a:rPr>
                        <a:t>Transmission-line effects and unbalanced coils</a:t>
                      </a:r>
                      <a:r>
                        <a:rPr lang="en-GB" sz="1400" dirty="0"/>
                        <a:t>.</a:t>
                      </a:r>
                    </a:p>
                  </a:txBody>
                  <a:tcPr anchor="ctr"/>
                </a:tc>
                <a:extLst>
                  <a:ext uri="{0D108BD9-81ED-4DB2-BD59-A6C34878D82A}">
                    <a16:rowId xmlns:a16="http://schemas.microsoft.com/office/drawing/2014/main" val="2129559638"/>
                  </a:ext>
                </a:extLst>
              </a:tr>
              <a:tr h="317634">
                <a:tc>
                  <a:txBody>
                    <a:bodyPr/>
                    <a:lstStyle/>
                    <a:p>
                      <a:r>
                        <a:rPr lang="en-GB" sz="1400" dirty="0"/>
                        <a:t>SM-18</a:t>
                      </a:r>
                    </a:p>
                  </a:txBody>
                  <a:tcPr anchor="ctr"/>
                </a:tc>
                <a:tc>
                  <a:txBody>
                    <a:bodyPr/>
                    <a:lstStyle/>
                    <a:p>
                      <a:r>
                        <a:rPr lang="en-GB" sz="1400" dirty="0"/>
                        <a:t>FRESCA2</a:t>
                      </a:r>
                    </a:p>
                  </a:txBody>
                  <a:tcPr anchor="ctr"/>
                </a:tc>
                <a:tc>
                  <a:txBody>
                    <a:bodyPr/>
                    <a:lstStyle/>
                    <a:p>
                      <a:r>
                        <a:rPr lang="en-GB" sz="1400" dirty="0"/>
                        <a:t>Quench, </a:t>
                      </a:r>
                      <a:r>
                        <a:rPr lang="en-GB" sz="1400" dirty="0" err="1"/>
                        <a:t>MIIts</a:t>
                      </a:r>
                      <a:r>
                        <a:rPr lang="en-GB" sz="1400" dirty="0"/>
                        <a:t>, hot spot, field errors during ramp.</a:t>
                      </a:r>
                    </a:p>
                  </a:txBody>
                  <a:tcPr anchor="ctr"/>
                </a:tc>
                <a:extLst>
                  <a:ext uri="{0D108BD9-81ED-4DB2-BD59-A6C34878D82A}">
                    <a16:rowId xmlns:a16="http://schemas.microsoft.com/office/drawing/2014/main" val="2800555540"/>
                  </a:ext>
                </a:extLst>
              </a:tr>
            </a:tbl>
          </a:graphicData>
        </a:graphic>
      </p:graphicFrame>
    </p:spTree>
    <p:extLst>
      <p:ext uri="{BB962C8B-B14F-4D97-AF65-F5344CB8AC3E}">
        <p14:creationId xmlns:p14="http://schemas.microsoft.com/office/powerpoint/2010/main" val="44459017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200" dirty="0"/>
              <a:t>Where to go from here </a:t>
            </a:r>
            <a:r>
              <a:rPr lang="mr-IN" sz="3200" dirty="0"/>
              <a:t>…</a:t>
            </a:r>
            <a:r>
              <a:rPr lang="en-US" sz="3200" dirty="0"/>
              <a:t> Autumn 2017 List</a:t>
            </a:r>
          </a:p>
        </p:txBody>
      </p:sp>
      <p:sp>
        <p:nvSpPr>
          <p:cNvPr id="3" name="Content Placeholder 2"/>
          <p:cNvSpPr>
            <a:spLocks noGrp="1"/>
          </p:cNvSpPr>
          <p:nvPr>
            <p:ph idx="1"/>
          </p:nvPr>
        </p:nvSpPr>
        <p:spPr>
          <a:xfrm>
            <a:off x="457200" y="1279306"/>
            <a:ext cx="8226854" cy="5030744"/>
          </a:xfrm>
        </p:spPr>
        <p:txBody>
          <a:bodyPr>
            <a:normAutofit/>
          </a:bodyPr>
          <a:lstStyle/>
          <a:p>
            <a:r>
              <a:rPr lang="en-US" sz="1700" b="1" dirty="0"/>
              <a:t>Applications</a:t>
            </a:r>
            <a:r>
              <a:rPr lang="en-US" sz="1700" dirty="0"/>
              <a:t>: new in HL-LHC: electron-</a:t>
            </a:r>
            <a:r>
              <a:rPr lang="en-US" sz="1700" dirty="0" err="1"/>
              <a:t>lense</a:t>
            </a:r>
            <a:r>
              <a:rPr lang="en-US" sz="1700" dirty="0"/>
              <a:t> solenoids, short correctors.</a:t>
            </a:r>
          </a:p>
          <a:p>
            <a:r>
              <a:rPr lang="en-US" sz="1700" b="1" dirty="0"/>
              <a:t>Tools</a:t>
            </a:r>
            <a:r>
              <a:rPr lang="en-US" sz="1700" dirty="0"/>
              <a:t>: add QLASA, release COMSOL 2D and 1D, add ANSYS, </a:t>
            </a:r>
            <a:r>
              <a:rPr lang="en-US" sz="1700" dirty="0" err="1"/>
              <a:t>GetDP</a:t>
            </a:r>
            <a:r>
              <a:rPr lang="en-US" sz="1700" dirty="0"/>
              <a:t>, TUT materials, TUT tools, TEMF electro-thermal FEM, CERN ”quench”, improved detection, HW in the loop, </a:t>
            </a:r>
            <a:r>
              <a:rPr lang="mr-IN" sz="1700" dirty="0"/>
              <a:t>…</a:t>
            </a:r>
            <a:endParaRPr lang="en-US" sz="1700" dirty="0"/>
          </a:p>
          <a:p>
            <a:r>
              <a:rPr lang="en-US" sz="1700" b="1" dirty="0"/>
              <a:t>Model generators</a:t>
            </a:r>
            <a:r>
              <a:rPr lang="en-US" sz="1700" dirty="0"/>
              <a:t>: more numerous tool alternatives call for stream-lined input.</a:t>
            </a:r>
          </a:p>
          <a:p>
            <a:r>
              <a:rPr lang="en-US" sz="1700" b="1" dirty="0"/>
              <a:t>User experience</a:t>
            </a:r>
            <a:r>
              <a:rPr lang="en-US" sz="1700" dirty="0"/>
              <a:t>: GUI for standard workflows, documentation, </a:t>
            </a:r>
          </a:p>
          <a:p>
            <a:r>
              <a:rPr lang="en-US" sz="1700" b="1" dirty="0"/>
              <a:t>Validation</a:t>
            </a:r>
            <a:r>
              <a:rPr lang="en-US" sz="1700" dirty="0"/>
              <a:t>: improve modeling through continuous comparison with measurements.</a:t>
            </a:r>
          </a:p>
          <a:p>
            <a:r>
              <a:rPr lang="en-US" sz="1700" b="1" dirty="0"/>
              <a:t>Performance computing</a:t>
            </a:r>
            <a:r>
              <a:rPr lang="en-US" sz="1700" dirty="0"/>
              <a:t>: parallelization in algorithms, space, time, phys. domains</a:t>
            </a:r>
          </a:p>
          <a:p>
            <a:r>
              <a:rPr lang="en-US" sz="1700" b="1" dirty="0"/>
              <a:t>Theory</a:t>
            </a:r>
            <a:r>
              <a:rPr lang="en-US" sz="1700" dirty="0"/>
              <a:t>: automatic window size, execution order, and coupling algorithm; graphical bond-graph representation, improved hierarchical modeling, enabling in-iteration model switch, in-time-window state change, </a:t>
            </a:r>
            <a:r>
              <a:rPr lang="mr-IN" sz="1700" dirty="0"/>
              <a:t>…</a:t>
            </a:r>
            <a:endParaRPr lang="en-US" sz="1700" dirty="0"/>
          </a:p>
          <a:p>
            <a:r>
              <a:rPr lang="en-US" sz="1700" b="1" dirty="0"/>
              <a:t>Users</a:t>
            </a:r>
            <a:r>
              <a:rPr lang="en-US" sz="1700" dirty="0"/>
              <a:t>: extend user base in- and outside CERN (CERN TE-MSC, CIEMAT, </a:t>
            </a:r>
            <a:r>
              <a:rPr lang="mr-IN" sz="1700" dirty="0"/>
              <a:t>…</a:t>
            </a:r>
            <a:r>
              <a:rPr lang="en-US" sz="1700" dirty="0"/>
              <a:t>)</a:t>
            </a:r>
          </a:p>
          <a:p>
            <a:r>
              <a:rPr lang="en-US" sz="1700" b="1" dirty="0"/>
              <a:t>Funding</a:t>
            </a:r>
            <a:r>
              <a:rPr lang="en-US" sz="1700" dirty="0"/>
              <a:t>: continue to apply for funding for participating </a:t>
            </a:r>
            <a:r>
              <a:rPr lang="en-US" sz="1700" dirty="0" err="1"/>
              <a:t>univ.</a:t>
            </a:r>
            <a:r>
              <a:rPr lang="en-US" sz="1700" dirty="0"/>
              <a:t> institutes.</a:t>
            </a:r>
            <a:endParaRPr lang="en-US" sz="2000" dirty="0"/>
          </a:p>
          <a:p>
            <a:pPr lvl="1"/>
            <a:endParaRPr lang="en-US" sz="1200" dirty="0"/>
          </a:p>
        </p:txBody>
      </p:sp>
      <p:sp>
        <p:nvSpPr>
          <p:cNvPr id="4" name="Slide Number Placeholder 3"/>
          <p:cNvSpPr>
            <a:spLocks noGrp="1"/>
          </p:cNvSpPr>
          <p:nvPr>
            <p:ph type="sldNum" sz="quarter" idx="4"/>
          </p:nvPr>
        </p:nvSpPr>
        <p:spPr/>
        <p:txBody>
          <a:bodyPr/>
          <a:lstStyle/>
          <a:p>
            <a:fld id="{17918391-D411-FE40-AAD7-861AE5233E0E}" type="slidenum">
              <a:rPr lang="en-US" smtClean="0"/>
              <a:pPr/>
              <a:t>7</a:t>
            </a:fld>
            <a:endParaRPr lang="en-US" dirty="0"/>
          </a:p>
        </p:txBody>
      </p:sp>
    </p:spTree>
    <p:extLst>
      <p:ext uri="{BB962C8B-B14F-4D97-AF65-F5344CB8AC3E}">
        <p14:creationId xmlns:p14="http://schemas.microsoft.com/office/powerpoint/2010/main" val="17850522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15371F-4DB3-864E-B67C-502B26004035}"/>
              </a:ext>
            </a:extLst>
          </p:cNvPr>
          <p:cNvSpPr>
            <a:spLocks noGrp="1"/>
          </p:cNvSpPr>
          <p:nvPr>
            <p:ph type="title"/>
          </p:nvPr>
        </p:nvSpPr>
        <p:spPr/>
        <p:txBody>
          <a:bodyPr>
            <a:normAutofit/>
          </a:bodyPr>
          <a:lstStyle/>
          <a:p>
            <a:r>
              <a:rPr lang="en-US" sz="3600" dirty="0" err="1"/>
              <a:t>FuSuMaTech</a:t>
            </a:r>
            <a:endParaRPr lang="en-US" sz="3600" dirty="0"/>
          </a:p>
        </p:txBody>
      </p:sp>
      <p:sp>
        <p:nvSpPr>
          <p:cNvPr id="4" name="Slide Number Placeholder 3">
            <a:extLst>
              <a:ext uri="{FF2B5EF4-FFF2-40B4-BE49-F238E27FC236}">
                <a16:creationId xmlns:a16="http://schemas.microsoft.com/office/drawing/2014/main" id="{B4CA6067-7E96-394D-A91C-7756852FFEC4}"/>
              </a:ext>
            </a:extLst>
          </p:cNvPr>
          <p:cNvSpPr>
            <a:spLocks noGrp="1"/>
          </p:cNvSpPr>
          <p:nvPr>
            <p:ph type="sldNum" sz="quarter" idx="4"/>
          </p:nvPr>
        </p:nvSpPr>
        <p:spPr/>
        <p:txBody>
          <a:bodyPr/>
          <a:lstStyle/>
          <a:p>
            <a:fld id="{17918391-D411-FE40-AAD7-861AE5233E0E}" type="slidenum">
              <a:rPr lang="en-US" smtClean="0"/>
              <a:pPr/>
              <a:t>8</a:t>
            </a:fld>
            <a:endParaRPr lang="en-US" dirty="0"/>
          </a:p>
        </p:txBody>
      </p:sp>
      <p:pic>
        <p:nvPicPr>
          <p:cNvPr id="5" name="Espace réservé du contenu 5">
            <a:extLst>
              <a:ext uri="{FF2B5EF4-FFF2-40B4-BE49-F238E27FC236}">
                <a16:creationId xmlns:a16="http://schemas.microsoft.com/office/drawing/2014/main" id="{43FFA181-B915-DB40-B975-EF21DADAB15A}"/>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0" y="1481714"/>
            <a:ext cx="4696205" cy="3763304"/>
          </a:xfrm>
          <a:prstGeom prst="rect">
            <a:avLst/>
          </a:prstGeom>
        </p:spPr>
      </p:pic>
      <p:pic>
        <p:nvPicPr>
          <p:cNvPr id="6" name="Espace réservé du contenu 6">
            <a:extLst>
              <a:ext uri="{FF2B5EF4-FFF2-40B4-BE49-F238E27FC236}">
                <a16:creationId xmlns:a16="http://schemas.microsoft.com/office/drawing/2014/main" id="{AFAA4BB8-4A07-B44D-9A07-F5B10B2F996D}"/>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4464202" y="233492"/>
            <a:ext cx="4446363" cy="3081522"/>
          </a:xfrm>
          <a:prstGeom prst="rect">
            <a:avLst/>
          </a:prstGeom>
        </p:spPr>
      </p:pic>
      <p:pic>
        <p:nvPicPr>
          <p:cNvPr id="7" name="Espace réservé du contenu 6">
            <a:extLst>
              <a:ext uri="{FF2B5EF4-FFF2-40B4-BE49-F238E27FC236}">
                <a16:creationId xmlns:a16="http://schemas.microsoft.com/office/drawing/2014/main" id="{197B9129-698D-B54E-BE58-1D30E90089D5}"/>
              </a:ext>
            </a:extLst>
          </p:cNvPr>
          <p:cNvPicPr>
            <a:picLocks noChangeAspect="1"/>
          </p:cNvPicPr>
          <p:nvPr/>
        </p:nvPicPr>
        <p:blipFill rotWithShape="1">
          <a:blip r:embed="rId4" cstate="email">
            <a:extLst>
              <a:ext uri="{28A0092B-C50C-407E-A947-70E740481C1C}">
                <a14:useLocalDpi xmlns:a14="http://schemas.microsoft.com/office/drawing/2010/main"/>
              </a:ext>
            </a:extLst>
          </a:blip>
          <a:srcRect/>
          <a:stretch/>
        </p:blipFill>
        <p:spPr>
          <a:xfrm>
            <a:off x="4464202" y="3046057"/>
            <a:ext cx="4449511" cy="3213590"/>
          </a:xfrm>
          <a:prstGeom prst="rect">
            <a:avLst/>
          </a:prstGeom>
        </p:spPr>
      </p:pic>
      <p:sp>
        <p:nvSpPr>
          <p:cNvPr id="8" name="TextBox 7">
            <a:extLst>
              <a:ext uri="{FF2B5EF4-FFF2-40B4-BE49-F238E27FC236}">
                <a16:creationId xmlns:a16="http://schemas.microsoft.com/office/drawing/2014/main" id="{E6702B3A-6872-D647-B620-EC6FB2E04F2A}"/>
              </a:ext>
            </a:extLst>
          </p:cNvPr>
          <p:cNvSpPr txBox="1"/>
          <p:nvPr/>
        </p:nvSpPr>
        <p:spPr>
          <a:xfrm>
            <a:off x="179294" y="5481248"/>
            <a:ext cx="5557996" cy="646331"/>
          </a:xfrm>
          <a:prstGeom prst="rect">
            <a:avLst/>
          </a:prstGeom>
          <a:noFill/>
        </p:spPr>
        <p:txBody>
          <a:bodyPr wrap="none" rtlCol="0">
            <a:spAutoFit/>
          </a:bodyPr>
          <a:lstStyle/>
          <a:p>
            <a:r>
              <a:rPr lang="en-US" dirty="0"/>
              <a:t>Goal: European Cluster of Applied Superconductivity</a:t>
            </a:r>
          </a:p>
          <a:p>
            <a:r>
              <a:rPr lang="en-US" dirty="0"/>
              <a:t>Method: </a:t>
            </a:r>
            <a:r>
              <a:rPr lang="en-US" dirty="0" err="1"/>
              <a:t>Clusterization</a:t>
            </a:r>
            <a:r>
              <a:rPr lang="en-US" dirty="0"/>
              <a:t> by Nucleation</a:t>
            </a:r>
          </a:p>
        </p:txBody>
      </p:sp>
    </p:spTree>
    <p:extLst>
      <p:ext uri="{BB962C8B-B14F-4D97-AF65-F5344CB8AC3E}">
        <p14:creationId xmlns:p14="http://schemas.microsoft.com/office/powerpoint/2010/main" val="149919995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Espace réservé du contenu 6">
            <a:extLst>
              <a:ext uri="{FF2B5EF4-FFF2-40B4-BE49-F238E27FC236}">
                <a16:creationId xmlns:a16="http://schemas.microsoft.com/office/drawing/2014/main" id="{C1DF3ACF-B945-9A4D-B3C9-5AD832CFC851}"/>
              </a:ext>
            </a:extLst>
          </p:cNvPr>
          <p:cNvPicPr>
            <a:picLocks/>
          </p:cNvPicPr>
          <p:nvPr/>
        </p:nvPicPr>
        <p:blipFill rotWithShape="1">
          <a:blip r:embed="rId2" cstate="email">
            <a:extLst>
              <a:ext uri="{28A0092B-C50C-407E-A947-70E740481C1C}">
                <a14:useLocalDpi xmlns:a14="http://schemas.microsoft.com/office/drawing/2010/main"/>
              </a:ext>
            </a:extLst>
          </a:blip>
          <a:srcRect t="11426"/>
          <a:stretch/>
        </p:blipFill>
        <p:spPr bwMode="auto">
          <a:xfrm>
            <a:off x="2967542" y="393130"/>
            <a:ext cx="5877651" cy="3455095"/>
          </a:xfrm>
          <a:prstGeom prst="rect">
            <a:avLst/>
          </a:prstGeom>
          <a:ln>
            <a:noFill/>
          </a:ln>
          <a:extLst>
            <a:ext uri="{53640926-AAD7-44D8-BBD7-CCE9431645EC}">
              <a14:shadowObscured xmlns:a14="http://schemas.microsoft.com/office/drawing/2010/main"/>
            </a:ext>
          </a:extLst>
        </p:spPr>
      </p:pic>
      <p:sp>
        <p:nvSpPr>
          <p:cNvPr id="2" name="Title 1">
            <a:extLst>
              <a:ext uri="{FF2B5EF4-FFF2-40B4-BE49-F238E27FC236}">
                <a16:creationId xmlns:a16="http://schemas.microsoft.com/office/drawing/2014/main" id="{38AD6256-E52C-9C46-9250-463749E7FB4C}"/>
              </a:ext>
            </a:extLst>
          </p:cNvPr>
          <p:cNvSpPr>
            <a:spLocks noGrp="1"/>
          </p:cNvSpPr>
          <p:nvPr>
            <p:ph type="title"/>
          </p:nvPr>
        </p:nvSpPr>
        <p:spPr/>
        <p:txBody>
          <a:bodyPr>
            <a:normAutofit/>
          </a:bodyPr>
          <a:lstStyle/>
          <a:p>
            <a:r>
              <a:rPr lang="en-US" sz="3600" dirty="0" err="1"/>
              <a:t>FuSuMaTech</a:t>
            </a:r>
            <a:endParaRPr lang="en-US" sz="3600" dirty="0"/>
          </a:p>
        </p:txBody>
      </p:sp>
      <p:pic>
        <p:nvPicPr>
          <p:cNvPr id="7" name="Content Placeholder 6">
            <a:extLst>
              <a:ext uri="{FF2B5EF4-FFF2-40B4-BE49-F238E27FC236}">
                <a16:creationId xmlns:a16="http://schemas.microsoft.com/office/drawing/2014/main" id="{0D6CF45F-6833-CB40-9E17-3AE1D1EF8E43}"/>
              </a:ext>
            </a:extLst>
          </p:cNvPr>
          <p:cNvPicPr>
            <a:picLocks noGrp="1" noChangeAspect="1"/>
          </p:cNvPicPr>
          <p:nvPr>
            <p:ph idx="1"/>
          </p:nvPr>
        </p:nvPicPr>
        <p:blipFill>
          <a:blip r:embed="rId3" cstate="email">
            <a:extLst>
              <a:ext uri="{28A0092B-C50C-407E-A947-70E740481C1C}">
                <a14:useLocalDpi xmlns:a14="http://schemas.microsoft.com/office/drawing/2010/main"/>
              </a:ext>
            </a:extLst>
          </a:blip>
          <a:stretch>
            <a:fillRect/>
          </a:stretch>
        </p:blipFill>
        <p:spPr>
          <a:xfrm>
            <a:off x="1013013" y="3569402"/>
            <a:ext cx="5904566" cy="2512124"/>
          </a:xfrm>
        </p:spPr>
      </p:pic>
      <p:sp>
        <p:nvSpPr>
          <p:cNvPr id="4" name="Slide Number Placeholder 3">
            <a:extLst>
              <a:ext uri="{FF2B5EF4-FFF2-40B4-BE49-F238E27FC236}">
                <a16:creationId xmlns:a16="http://schemas.microsoft.com/office/drawing/2014/main" id="{B22D7BA8-D0A6-F947-B930-B75D40C4023C}"/>
              </a:ext>
            </a:extLst>
          </p:cNvPr>
          <p:cNvSpPr>
            <a:spLocks noGrp="1"/>
          </p:cNvSpPr>
          <p:nvPr>
            <p:ph type="sldNum" sz="quarter" idx="4"/>
          </p:nvPr>
        </p:nvSpPr>
        <p:spPr/>
        <p:txBody>
          <a:bodyPr/>
          <a:lstStyle/>
          <a:p>
            <a:fld id="{17918391-D411-FE40-AAD7-861AE5233E0E}" type="slidenum">
              <a:rPr lang="en-US" smtClean="0"/>
              <a:pPr/>
              <a:t>9</a:t>
            </a:fld>
            <a:endParaRPr lang="en-US" dirty="0"/>
          </a:p>
        </p:txBody>
      </p:sp>
    </p:spTree>
    <p:extLst>
      <p:ext uri="{BB962C8B-B14F-4D97-AF65-F5344CB8AC3E}">
        <p14:creationId xmlns:p14="http://schemas.microsoft.com/office/powerpoint/2010/main" val="2824541667"/>
      </p:ext>
    </p:extLst>
  </p:cSld>
  <p:clrMapOvr>
    <a:masterClrMapping/>
  </p:clrMapOvr>
</p:sld>
</file>

<file path=ppt/theme/theme1.xml><?xml version="1.0" encoding="utf-8"?>
<a:theme xmlns:a="http://schemas.openxmlformats.org/drawingml/2006/main" name="CERNCobranding4-3">
  <a:themeElements>
    <a:clrScheme name="CERN 1">
      <a:dk1>
        <a:srgbClr val="0055A0"/>
      </a:dk1>
      <a:lt1>
        <a:sysClr val="window" lastClr="FFFFFF"/>
      </a:lt1>
      <a:dk2>
        <a:srgbClr val="0055A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Classique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Presentation2" id="{7397C0DF-4257-0B48-86D5-AD5AF0BFBE10}" vid="{F454E6D3-6570-1949-BCB1-478C31A3B5CE}"/>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CERNPresentation2</Template>
  <TotalTime>7709</TotalTime>
  <Words>709</Words>
  <Application>Microsoft Macintosh PowerPoint</Application>
  <PresentationFormat>On-screen Show (4:3)</PresentationFormat>
  <Paragraphs>177</Paragraphs>
  <Slides>14</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14</vt:i4>
      </vt:variant>
    </vt:vector>
  </HeadingPairs>
  <TitlesOfParts>
    <vt:vector size="18" baseType="lpstr">
      <vt:lpstr>Arial</vt:lpstr>
      <vt:lpstr>Calibri</vt:lpstr>
      <vt:lpstr>Mangal</vt:lpstr>
      <vt:lpstr>CERNCobranding4-3</vt:lpstr>
      <vt:lpstr>PowerPoint Presentation</vt:lpstr>
      <vt:lpstr>5th STEAM Collaboration Meeting - Intro</vt:lpstr>
      <vt:lpstr>Previous STEAM Meetings</vt:lpstr>
      <vt:lpstr>What is STEAM?</vt:lpstr>
      <vt:lpstr>STEAM Developers and Users</vt:lpstr>
      <vt:lpstr>CERN Use Cases</vt:lpstr>
      <vt:lpstr>Where to go from here … Autumn 2017 List</vt:lpstr>
      <vt:lpstr>FuSuMaTech</vt:lpstr>
      <vt:lpstr>FuSuMaTech</vt:lpstr>
      <vt:lpstr>FuSuMaTech</vt:lpstr>
      <vt:lpstr>FuSuMaTech Task 4.1</vt:lpstr>
      <vt:lpstr>FuSuMaTech Task 4.1 Description/Nomenclature</vt:lpstr>
      <vt:lpstr>Program</vt:lpstr>
      <vt:lpstr>PowerPoint Presentation</vt:lpstr>
    </vt:vector>
  </TitlesOfParts>
  <Company/>
  <LinksUpToDate>false</LinksUpToDate>
  <SharedDoc>false</SharedDoc>
  <HyperlinksChanged>false</HyperlinksChanged>
  <AppVersion>16.0013</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Bernhard Auchmann</dc:creator>
  <cp:lastModifiedBy>Microsoft Office User</cp:lastModifiedBy>
  <cp:revision>335</cp:revision>
  <dcterms:created xsi:type="dcterms:W3CDTF">2017-06-18T14:15:32Z</dcterms:created>
  <dcterms:modified xsi:type="dcterms:W3CDTF">2018-05-28T06:17:07Z</dcterms:modified>
</cp:coreProperties>
</file>