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tmp" ContentType="image/png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5" r:id="rId4"/>
  </p:sldMasterIdLst>
  <p:notesMasterIdLst>
    <p:notesMasterId r:id="rId23"/>
  </p:notesMasterIdLst>
  <p:sldIdLst>
    <p:sldId id="579" r:id="rId5"/>
    <p:sldId id="580" r:id="rId6"/>
    <p:sldId id="531" r:id="rId7"/>
    <p:sldId id="560" r:id="rId8"/>
    <p:sldId id="636" r:id="rId9"/>
    <p:sldId id="635" r:id="rId10"/>
    <p:sldId id="637" r:id="rId11"/>
    <p:sldId id="638" r:id="rId12"/>
    <p:sldId id="649" r:id="rId13"/>
    <p:sldId id="648" r:id="rId14"/>
    <p:sldId id="642" r:id="rId15"/>
    <p:sldId id="639" r:id="rId16"/>
    <p:sldId id="643" r:id="rId17"/>
    <p:sldId id="644" r:id="rId18"/>
    <p:sldId id="645" r:id="rId19"/>
    <p:sldId id="647" r:id="rId20"/>
    <p:sldId id="592" r:id="rId21"/>
    <p:sldId id="566" r:id="rId22"/>
  </p:sldIdLst>
  <p:sldSz cx="12192000" cy="6858000"/>
  <p:notesSz cx="6669088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36" userDrawn="1">
          <p15:clr>
            <a:srgbClr val="A4A3A4"/>
          </p15:clr>
        </p15:guide>
        <p15:guide id="2" pos="170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  <p:cmAuthor id="2" name="Kamil Henryk Krol" initials="KK" lastIdx="7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ED7D31"/>
    <a:srgbClr val="FF0207"/>
    <a:srgbClr val="FFFFFF"/>
    <a:srgbClr val="F29F8E"/>
    <a:srgbClr val="F4AAAA"/>
    <a:srgbClr val="FF7C80"/>
    <a:srgbClr val="7230A0"/>
    <a:srgbClr val="FF3D0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Styl pośredni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33" autoAdjust="0"/>
    <p:restoredTop sz="69437" autoAdjust="0"/>
  </p:normalViewPr>
  <p:slideViewPr>
    <p:cSldViewPr snapToGrid="0">
      <p:cViewPr>
        <p:scale>
          <a:sx n="110" d="100"/>
          <a:sy n="110" d="100"/>
        </p:scale>
        <p:origin x="288" y="544"/>
      </p:cViewPr>
      <p:guideLst>
        <p:guide orient="horz" pos="2636"/>
        <p:guide pos="17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28.05.2018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" dirty="0" smtClean="0"/>
              <a:t>Good afternoon ladies and gentlemen and thank you for coming. </a:t>
            </a:r>
          </a:p>
          <a:p>
            <a:r>
              <a:rPr lang="en-US" sz="300" dirty="0" smtClean="0"/>
              <a:t>My name is Micha</a:t>
            </a:r>
            <a:r>
              <a:rPr lang="pl-PL" sz="300" dirty="0" smtClean="0"/>
              <a:t>ł</a:t>
            </a:r>
            <a:r>
              <a:rPr lang="pl-PL" sz="300" baseline="0" dirty="0" smtClean="0"/>
              <a:t> Maciejewski and I have a great </a:t>
            </a:r>
            <a:r>
              <a:rPr lang="pl-PL" sz="300" baseline="0" dirty="0" err="1" smtClean="0"/>
              <a:t>pleasure</a:t>
            </a:r>
            <a:r>
              <a:rPr lang="pl-PL" sz="300" baseline="0" dirty="0" smtClean="0"/>
              <a:t> to </a:t>
            </a:r>
            <a:r>
              <a:rPr lang="pl-PL" sz="300" baseline="0" dirty="0" err="1" smtClean="0"/>
              <a:t>share</a:t>
            </a:r>
            <a:r>
              <a:rPr lang="pl-PL" sz="300" baseline="0" dirty="0" smtClean="0"/>
              <a:t> with </a:t>
            </a:r>
            <a:r>
              <a:rPr lang="pl-PL" sz="300" baseline="0" dirty="0" err="1" smtClean="0"/>
              <a:t>you</a:t>
            </a:r>
            <a:r>
              <a:rPr lang="pl-PL" sz="300" baseline="0" dirty="0" smtClean="0"/>
              <a:t> my </a:t>
            </a:r>
            <a:r>
              <a:rPr lang="pl-PL" sz="300" baseline="0" dirty="0" err="1" smtClean="0"/>
              <a:t>adventure</a:t>
            </a:r>
            <a:r>
              <a:rPr lang="pl-PL" sz="300" baseline="0" dirty="0" smtClean="0"/>
              <a:t> on co-</a:t>
            </a:r>
            <a:r>
              <a:rPr lang="pl-PL" sz="300" baseline="0" dirty="0" err="1" smtClean="0"/>
              <a:t>simulation</a:t>
            </a:r>
            <a:r>
              <a:rPr lang="pl-PL" sz="300" baseline="0" dirty="0" smtClean="0"/>
              <a:t> of </a:t>
            </a:r>
            <a:r>
              <a:rPr lang="pl-PL" sz="300" baseline="0" dirty="0" err="1" smtClean="0"/>
              <a:t>transient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effects</a:t>
            </a:r>
            <a:r>
              <a:rPr lang="pl-PL" sz="300" baseline="0" dirty="0" smtClean="0"/>
              <a:t> in </a:t>
            </a:r>
            <a:r>
              <a:rPr lang="pl-PL" sz="300" baseline="0" dirty="0" err="1" smtClean="0"/>
              <a:t>superconducting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accelerator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magnets</a:t>
            </a:r>
            <a:r>
              <a:rPr lang="pl-PL" sz="300" baseline="0" dirty="0" smtClean="0"/>
              <a:t>.</a:t>
            </a:r>
          </a:p>
          <a:p>
            <a:r>
              <a:rPr lang="pl-PL" sz="300" baseline="0" dirty="0" smtClean="0"/>
              <a:t>The </a:t>
            </a:r>
            <a:r>
              <a:rPr lang="pl-PL" sz="300" baseline="0" dirty="0" err="1" smtClean="0"/>
              <a:t>adventure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has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been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started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three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years</a:t>
            </a:r>
            <a:r>
              <a:rPr lang="pl-PL" sz="300" baseline="0" dirty="0" smtClean="0"/>
              <a:t> ago as a </a:t>
            </a:r>
            <a:r>
              <a:rPr lang="pl-PL" sz="300" baseline="0" dirty="0" err="1" smtClean="0"/>
              <a:t>masters</a:t>
            </a:r>
            <a:r>
              <a:rPr lang="pl-PL" sz="300" baseline="0" dirty="0" smtClean="0"/>
              <a:t> student and </a:t>
            </a:r>
            <a:r>
              <a:rPr lang="pl-PL" sz="300" baseline="0" dirty="0" err="1" smtClean="0"/>
              <a:t>then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transitioned</a:t>
            </a:r>
            <a:r>
              <a:rPr lang="pl-PL" sz="300" baseline="0" dirty="0" smtClean="0"/>
              <a:t> to a </a:t>
            </a:r>
            <a:r>
              <a:rPr lang="pl-PL" sz="300" baseline="0" dirty="0" err="1" smtClean="0"/>
              <a:t>PhD</a:t>
            </a:r>
            <a:r>
              <a:rPr lang="pl-PL" sz="300" baseline="0" dirty="0" smtClean="0"/>
              <a:t> student </a:t>
            </a:r>
            <a:r>
              <a:rPr lang="pl-PL" sz="300" baseline="0" dirty="0" err="1" smtClean="0"/>
              <a:t>at</a:t>
            </a:r>
            <a:r>
              <a:rPr lang="pl-PL" sz="300" baseline="0" dirty="0" smtClean="0"/>
              <a:t> Łódź University of Technology </a:t>
            </a:r>
            <a:r>
              <a:rPr lang="pl-PL" sz="300" baseline="0" dirty="0" err="1" smtClean="0"/>
              <a:t>who</a:t>
            </a:r>
            <a:r>
              <a:rPr lang="pl-PL" sz="300" baseline="0" dirty="0" smtClean="0"/>
              <a:t> I </a:t>
            </a:r>
            <a:r>
              <a:rPr lang="pl-PL" sz="300" baseline="0" dirty="0" err="1" smtClean="0"/>
              <a:t>am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today</a:t>
            </a:r>
            <a:r>
              <a:rPr lang="pl-PL" sz="300" baseline="0" dirty="0" smtClean="0"/>
              <a:t>.</a:t>
            </a:r>
          </a:p>
          <a:p>
            <a:endParaRPr lang="pl-PL" sz="300" baseline="0" dirty="0" smtClean="0"/>
          </a:p>
          <a:p>
            <a:r>
              <a:rPr lang="pl-PL" sz="300" baseline="0" dirty="0" smtClean="0"/>
              <a:t>I </a:t>
            </a:r>
            <a:r>
              <a:rPr lang="pl-PL" sz="300" baseline="0" dirty="0" err="1" smtClean="0"/>
              <a:t>would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like</a:t>
            </a:r>
            <a:r>
              <a:rPr lang="pl-PL" sz="300" baseline="0" dirty="0" smtClean="0"/>
              <a:t> to </a:t>
            </a:r>
            <a:r>
              <a:rPr lang="pl-PL" sz="300" baseline="0" dirty="0" err="1" smtClean="0"/>
              <a:t>acknowledge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colleagues</a:t>
            </a:r>
            <a:r>
              <a:rPr lang="pl-PL" sz="300" baseline="0" dirty="0" smtClean="0"/>
              <a:t> from </a:t>
            </a:r>
            <a:r>
              <a:rPr lang="pl-PL" sz="300" baseline="0" dirty="0" err="1" smtClean="0"/>
              <a:t>several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institute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who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have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contributed</a:t>
            </a:r>
            <a:r>
              <a:rPr lang="pl-PL" sz="300" baseline="0" dirty="0" smtClean="0"/>
              <a:t> to the </a:t>
            </a:r>
            <a:r>
              <a:rPr lang="pl-PL" sz="300" baseline="0" dirty="0" err="1" smtClean="0"/>
              <a:t>obtained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results</a:t>
            </a:r>
            <a:r>
              <a:rPr lang="pl-PL" sz="300" baseline="0" dirty="0" smtClean="0"/>
              <a:t>.</a:t>
            </a:r>
          </a:p>
          <a:p>
            <a:endParaRPr lang="pl-PL" sz="300" baseline="0" dirty="0" smtClean="0"/>
          </a:p>
          <a:p>
            <a:r>
              <a:rPr lang="pl-PL" sz="300" baseline="0" dirty="0" smtClean="0"/>
              <a:t>In the </a:t>
            </a:r>
            <a:r>
              <a:rPr lang="pl-PL" sz="300" baseline="0" dirty="0" err="1" smtClean="0"/>
              <a:t>next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fifteen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minutes</a:t>
            </a:r>
            <a:r>
              <a:rPr lang="pl-PL" sz="300" baseline="0" dirty="0" smtClean="0"/>
              <a:t> I </a:t>
            </a:r>
            <a:r>
              <a:rPr lang="pl-PL" sz="300" baseline="0" dirty="0" err="1" smtClean="0"/>
              <a:t>will</a:t>
            </a:r>
            <a:r>
              <a:rPr lang="pl-PL" sz="300" baseline="0" dirty="0" smtClean="0"/>
              <a:t> go </a:t>
            </a:r>
            <a:r>
              <a:rPr lang="pl-PL" sz="300" baseline="0" dirty="0" err="1" smtClean="0"/>
              <a:t>through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each</a:t>
            </a:r>
            <a:r>
              <a:rPr lang="pl-PL" sz="300" baseline="0" dirty="0" smtClean="0"/>
              <a:t> of the </a:t>
            </a:r>
            <a:r>
              <a:rPr lang="pl-PL" sz="300" baseline="0" dirty="0" err="1" smtClean="0"/>
              <a:t>terms</a:t>
            </a:r>
            <a:r>
              <a:rPr lang="pl-PL" sz="300" baseline="0" dirty="0" smtClean="0"/>
              <a:t> in the </a:t>
            </a:r>
            <a:r>
              <a:rPr lang="pl-PL" sz="300" baseline="0" dirty="0" err="1" smtClean="0"/>
              <a:t>title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stressing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their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importance</a:t>
            </a:r>
            <a:r>
              <a:rPr lang="pl-PL" sz="300" baseline="0" dirty="0" smtClean="0"/>
              <a:t> as </a:t>
            </a:r>
            <a:r>
              <a:rPr lang="pl-PL" sz="300" baseline="0" dirty="0" err="1" smtClean="0"/>
              <a:t>well</a:t>
            </a:r>
            <a:r>
              <a:rPr lang="pl-PL" sz="300" baseline="0" dirty="0" smtClean="0"/>
              <a:t> as </a:t>
            </a:r>
            <a:r>
              <a:rPr lang="pl-PL" sz="300" baseline="0" dirty="0" err="1" smtClean="0"/>
              <a:t>relevant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aspects</a:t>
            </a:r>
            <a:r>
              <a:rPr lang="pl-PL" sz="300" baseline="0" dirty="0" smtClean="0"/>
              <a:t> of co-</a:t>
            </a:r>
            <a:r>
              <a:rPr lang="pl-PL" sz="300" baseline="0" dirty="0" err="1" smtClean="0"/>
              <a:t>simulation</a:t>
            </a:r>
            <a:r>
              <a:rPr lang="pl-PL" sz="300" baseline="0" dirty="0" smtClean="0"/>
              <a:t> of </a:t>
            </a:r>
            <a:r>
              <a:rPr lang="pl-PL" sz="300" baseline="0" dirty="0" err="1" smtClean="0"/>
              <a:t>transient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effects</a:t>
            </a:r>
            <a:r>
              <a:rPr lang="pl-PL" sz="300" baseline="0" dirty="0" smtClean="0"/>
              <a:t> in </a:t>
            </a:r>
            <a:r>
              <a:rPr lang="pl-PL" sz="300" baseline="0" dirty="0" err="1" smtClean="0"/>
              <a:t>superconducting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accelerator</a:t>
            </a:r>
            <a:r>
              <a:rPr lang="pl-PL" sz="300" baseline="0" dirty="0" smtClean="0"/>
              <a:t> </a:t>
            </a:r>
            <a:r>
              <a:rPr lang="pl-PL" sz="300" baseline="0" dirty="0" err="1" smtClean="0"/>
              <a:t>magnets</a:t>
            </a:r>
            <a:r>
              <a:rPr lang="pl-PL" sz="300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915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My talk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structured</a:t>
            </a:r>
            <a:r>
              <a:rPr lang="pl-PL" dirty="0" smtClean="0"/>
              <a:t> as </a:t>
            </a:r>
            <a:r>
              <a:rPr lang="pl-PL" dirty="0" err="1" smtClean="0"/>
              <a:t>follows</a:t>
            </a:r>
            <a:r>
              <a:rPr lang="pl-PL" dirty="0" smtClean="0"/>
              <a:t>:</a:t>
            </a:r>
          </a:p>
          <a:p>
            <a:r>
              <a:rPr lang="pl-PL" dirty="0" err="1" smtClean="0"/>
              <a:t>I’ll</a:t>
            </a:r>
            <a:r>
              <a:rPr lang="pl-PL" dirty="0" smtClean="0"/>
              <a:t> </a:t>
            </a:r>
            <a:r>
              <a:rPr lang="pl-PL" dirty="0" err="1" smtClean="0"/>
              <a:t>begin</a:t>
            </a:r>
            <a:r>
              <a:rPr lang="pl-PL" dirty="0" smtClean="0"/>
              <a:t> with </a:t>
            </a:r>
            <a:r>
              <a:rPr lang="pl-PL" dirty="0" err="1" smtClean="0"/>
              <a:t>an</a:t>
            </a:r>
            <a:r>
              <a:rPr lang="pl-PL" dirty="0" smtClean="0"/>
              <a:t> </a:t>
            </a:r>
            <a:r>
              <a:rPr lang="pl-PL" dirty="0" err="1" smtClean="0"/>
              <a:t>introduction</a:t>
            </a:r>
            <a:r>
              <a:rPr lang="pl-PL" dirty="0" smtClean="0"/>
              <a:t> to </a:t>
            </a:r>
            <a:r>
              <a:rPr lang="pl-PL" dirty="0" err="1" smtClean="0"/>
              <a:t>superconducting</a:t>
            </a:r>
            <a:r>
              <a:rPr lang="pl-PL" dirty="0" smtClean="0"/>
              <a:t> </a:t>
            </a:r>
            <a:r>
              <a:rPr lang="pl-PL" dirty="0" err="1" smtClean="0"/>
              <a:t>accelerator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magnets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which</a:t>
            </a:r>
            <a:r>
              <a:rPr lang="pl-PL" baseline="0" dirty="0" smtClean="0"/>
              <a:t> </a:t>
            </a:r>
            <a:r>
              <a:rPr lang="pl-PL" baseline="0" dirty="0" err="1" smtClean="0"/>
              <a:t>will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allow</a:t>
            </a:r>
            <a:r>
              <a:rPr lang="pl-PL" baseline="0" dirty="0" smtClean="0"/>
              <a:t> </a:t>
            </a:r>
            <a:r>
              <a:rPr lang="pl-PL" baseline="0" dirty="0" err="1" smtClean="0"/>
              <a:t>us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understand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several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challanges</a:t>
            </a:r>
            <a:r>
              <a:rPr lang="pl-PL" baseline="0" dirty="0" smtClean="0"/>
              <a:t> in </a:t>
            </a:r>
            <a:r>
              <a:rPr lang="pl-PL" baseline="0" dirty="0" err="1" smtClean="0"/>
              <a:t>their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simulation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Then, </a:t>
            </a:r>
            <a:r>
              <a:rPr lang="pl-PL" baseline="0" dirty="0" err="1" smtClean="0"/>
              <a:t>I’ll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move</a:t>
            </a:r>
            <a:r>
              <a:rPr lang="pl-PL" baseline="0" dirty="0" smtClean="0"/>
              <a:t> to a </a:t>
            </a:r>
            <a:r>
              <a:rPr lang="pl-PL" baseline="0" dirty="0" err="1" smtClean="0"/>
              <a:t>practical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example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presenting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application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hierarchical</a:t>
            </a:r>
            <a:r>
              <a:rPr lang="pl-PL" baseline="0" dirty="0" smtClean="0"/>
              <a:t> co-</a:t>
            </a:r>
            <a:r>
              <a:rPr lang="pl-PL" baseline="0" dirty="0" err="1" smtClean="0"/>
              <a:t>smulation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framework</a:t>
            </a:r>
            <a:r>
              <a:rPr lang="pl-PL" baseline="0" dirty="0" smtClean="0"/>
              <a:t> to a </a:t>
            </a:r>
            <a:r>
              <a:rPr lang="pl-PL" baseline="0" dirty="0" err="1" smtClean="0"/>
              <a:t>standalone</a:t>
            </a:r>
            <a:r>
              <a:rPr lang="pl-PL" baseline="0" dirty="0" smtClean="0"/>
              <a:t> magnet.</a:t>
            </a:r>
          </a:p>
          <a:p>
            <a:r>
              <a:rPr lang="pl-PL" baseline="0" dirty="0" err="1" smtClean="0"/>
              <a:t>I’ll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conclude</a:t>
            </a:r>
            <a:r>
              <a:rPr lang="pl-PL" baseline="0" dirty="0" smtClean="0"/>
              <a:t> my talk with </a:t>
            </a:r>
            <a:r>
              <a:rPr lang="pl-PL" baseline="0" dirty="0" err="1" smtClean="0"/>
              <a:t>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outlook</a:t>
            </a:r>
            <a:r>
              <a:rPr lang="pl-PL" baseline="0" dirty="0" smtClean="0"/>
              <a:t> and a </a:t>
            </a:r>
            <a:r>
              <a:rPr lang="pl-PL" baseline="0" dirty="0" err="1" smtClean="0"/>
              <a:t>summary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results</a:t>
            </a:r>
            <a:r>
              <a:rPr lang="pl-PL" baseline="0" dirty="0" smtClean="0"/>
              <a:t>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311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The same principle is applied</a:t>
            </a:r>
            <a:r>
              <a:rPr lang="pl-PL" baseline="0" dirty="0" smtClean="0"/>
              <a:t> in reality.</a:t>
            </a:r>
          </a:p>
          <a:p>
            <a:endParaRPr lang="pl-PL" baseline="0" dirty="0" smtClean="0"/>
          </a:p>
          <a:p>
            <a:r>
              <a:rPr lang="pl-PL" baseline="0" dirty="0" smtClean="0"/>
              <a:t>We </a:t>
            </a:r>
            <a:r>
              <a:rPr lang="pl-PL" baseline="0" dirty="0" err="1" smtClean="0"/>
              <a:t>develop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sophisticated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magnets</a:t>
            </a:r>
            <a:r>
              <a:rPr lang="pl-PL" baseline="0" dirty="0" smtClean="0"/>
              <a:t> as precise as swiss </a:t>
            </a:r>
            <a:r>
              <a:rPr lang="pl-PL" baseline="0" dirty="0" err="1" smtClean="0"/>
              <a:t>watches</a:t>
            </a:r>
            <a:r>
              <a:rPr lang="pl-PL" baseline="0" dirty="0" smtClean="0"/>
              <a:t>. The ratio </a:t>
            </a:r>
            <a:r>
              <a:rPr lang="pl-PL" baseline="0" dirty="0" err="1" smtClean="0"/>
              <a:t>between</a:t>
            </a:r>
            <a:r>
              <a:rPr lang="pl-PL" baseline="0" dirty="0" smtClean="0"/>
              <a:t> dipole and </a:t>
            </a:r>
            <a:r>
              <a:rPr lang="pl-PL" baseline="0" dirty="0" err="1" smtClean="0"/>
              <a:t>its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first</a:t>
            </a:r>
            <a:r>
              <a:rPr lang="pl-PL" baseline="0" dirty="0" smtClean="0"/>
              <a:t> multipole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10^-5</a:t>
            </a:r>
          </a:p>
          <a:p>
            <a:r>
              <a:rPr lang="pl-PL" baseline="0" dirty="0" smtClean="0"/>
              <a:t>Swiss watches of 20 tonnes weight and 15 </a:t>
            </a:r>
            <a:r>
              <a:rPr lang="pl-PL" baseline="0" dirty="0" err="1" smtClean="0"/>
              <a:t>meters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length</a:t>
            </a:r>
            <a:r>
              <a:rPr lang="pl-PL" baseline="0" dirty="0" smtClean="0"/>
              <a:t>.</a:t>
            </a:r>
          </a:p>
          <a:p>
            <a:endParaRPr lang="pl-PL" baseline="0" dirty="0" smtClean="0"/>
          </a:p>
          <a:p>
            <a:r>
              <a:rPr lang="pl-PL" baseline="0" dirty="0" smtClean="0"/>
              <a:t>We need to provide electric current and control its value in order to guide particles travelling at nearly the speed of light.</a:t>
            </a:r>
          </a:p>
          <a:p>
            <a:endParaRPr lang="pl-PL" baseline="0" dirty="0" smtClean="0"/>
          </a:p>
          <a:p>
            <a:r>
              <a:rPr lang="pl-PL" baseline="0" dirty="0" smtClean="0"/>
              <a:t>For that we need 12000 A which is equivalent to 600 households.</a:t>
            </a:r>
            <a:endParaRPr lang="en-US" baseline="0" dirty="0" smtClean="0"/>
          </a:p>
          <a:p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This physics is anything but trivial and researchers in the field of SC and SF received</a:t>
            </a:r>
            <a:r>
              <a:rPr lang="pl-PL" baseline="0" dirty="0" smtClean="0"/>
              <a:t> several Nobel prizes for their </a:t>
            </a:r>
            <a:r>
              <a:rPr lang="pl-PL" baseline="0" dirty="0" err="1" smtClean="0"/>
              <a:t>discoveries</a:t>
            </a:r>
            <a:r>
              <a:rPr lang="pl-PL" baseline="0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Here we </a:t>
            </a:r>
            <a:r>
              <a:rPr lang="pl-PL" baseline="0" dirty="0" err="1" smtClean="0"/>
              <a:t>can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already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see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several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subdomains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making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up</a:t>
            </a:r>
            <a:r>
              <a:rPr lang="pl-PL" baseline="0" dirty="0" smtClean="0"/>
              <a:t> a </a:t>
            </a:r>
            <a:r>
              <a:rPr lang="pl-PL" baseline="0" dirty="0" err="1" smtClean="0"/>
              <a:t>coupled</a:t>
            </a:r>
            <a:r>
              <a:rPr lang="pl-PL" baseline="0" dirty="0" smtClean="0"/>
              <a:t> problem we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studying</a:t>
            </a:r>
            <a:r>
              <a:rPr lang="pl-PL" baseline="0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6339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No </a:t>
            </a:r>
            <a:r>
              <a:rPr lang="pl-PL" dirty="0" err="1" smtClean="0"/>
              <a:t>free</a:t>
            </a:r>
            <a:r>
              <a:rPr lang="pl-PL" dirty="0" smtClean="0"/>
              <a:t> lunch </a:t>
            </a:r>
            <a:r>
              <a:rPr lang="pl-PL" dirty="0" err="1" smtClean="0"/>
              <a:t>theorem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0867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The same principle is applied</a:t>
            </a:r>
            <a:r>
              <a:rPr lang="pl-PL" baseline="0" dirty="0" smtClean="0"/>
              <a:t> in reality.</a:t>
            </a:r>
          </a:p>
          <a:p>
            <a:endParaRPr lang="pl-PL" baseline="0" dirty="0" smtClean="0"/>
          </a:p>
          <a:p>
            <a:r>
              <a:rPr lang="pl-PL" baseline="0" dirty="0" smtClean="0"/>
              <a:t>We </a:t>
            </a:r>
            <a:r>
              <a:rPr lang="pl-PL" baseline="0" dirty="0" err="1" smtClean="0"/>
              <a:t>develop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sophisticated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magnets</a:t>
            </a:r>
            <a:r>
              <a:rPr lang="pl-PL" baseline="0" dirty="0" smtClean="0"/>
              <a:t> as precise as swiss </a:t>
            </a:r>
            <a:r>
              <a:rPr lang="pl-PL" baseline="0" dirty="0" err="1" smtClean="0"/>
              <a:t>watches</a:t>
            </a:r>
            <a:r>
              <a:rPr lang="pl-PL" baseline="0" dirty="0" smtClean="0"/>
              <a:t>. The ratio </a:t>
            </a:r>
            <a:r>
              <a:rPr lang="pl-PL" baseline="0" dirty="0" err="1" smtClean="0"/>
              <a:t>between</a:t>
            </a:r>
            <a:r>
              <a:rPr lang="pl-PL" baseline="0" dirty="0" smtClean="0"/>
              <a:t> dipole and </a:t>
            </a:r>
            <a:r>
              <a:rPr lang="pl-PL" baseline="0" dirty="0" err="1" smtClean="0"/>
              <a:t>its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first</a:t>
            </a:r>
            <a:r>
              <a:rPr lang="pl-PL" baseline="0" dirty="0" smtClean="0"/>
              <a:t> multipole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10^-5</a:t>
            </a:r>
          </a:p>
          <a:p>
            <a:r>
              <a:rPr lang="pl-PL" baseline="0" dirty="0" smtClean="0"/>
              <a:t>Swiss watches of 20 tonnes weight and 15 </a:t>
            </a:r>
            <a:r>
              <a:rPr lang="pl-PL" baseline="0" dirty="0" err="1" smtClean="0"/>
              <a:t>meters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length</a:t>
            </a:r>
            <a:r>
              <a:rPr lang="pl-PL" baseline="0" dirty="0" smtClean="0"/>
              <a:t>.</a:t>
            </a:r>
          </a:p>
          <a:p>
            <a:endParaRPr lang="pl-PL" baseline="0" dirty="0" smtClean="0"/>
          </a:p>
          <a:p>
            <a:r>
              <a:rPr lang="pl-PL" baseline="0" dirty="0" smtClean="0"/>
              <a:t>We need to provide electric current and control its value in order to guide particles travelling at nearly the speed of light.</a:t>
            </a:r>
          </a:p>
          <a:p>
            <a:endParaRPr lang="pl-PL" baseline="0" dirty="0" smtClean="0"/>
          </a:p>
          <a:p>
            <a:r>
              <a:rPr lang="pl-PL" baseline="0" dirty="0" smtClean="0"/>
              <a:t>For that we need 12000 A which is equivalent to 600 households.</a:t>
            </a:r>
            <a:endParaRPr lang="en-US" baseline="0" dirty="0" smtClean="0"/>
          </a:p>
          <a:p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This physics is anything but trivial and researchers in the field of SC and SF received</a:t>
            </a:r>
            <a:r>
              <a:rPr lang="pl-PL" baseline="0" dirty="0" smtClean="0"/>
              <a:t> several Nobel prizes for their </a:t>
            </a:r>
            <a:r>
              <a:rPr lang="pl-PL" baseline="0" dirty="0" err="1" smtClean="0"/>
              <a:t>discoveries</a:t>
            </a:r>
            <a:r>
              <a:rPr lang="pl-PL" baseline="0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Here we </a:t>
            </a:r>
            <a:r>
              <a:rPr lang="pl-PL" baseline="0" dirty="0" err="1" smtClean="0"/>
              <a:t>can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already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see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several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subdomains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making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up</a:t>
            </a:r>
            <a:r>
              <a:rPr lang="pl-PL" baseline="0" dirty="0" smtClean="0"/>
              <a:t> a </a:t>
            </a:r>
            <a:r>
              <a:rPr lang="pl-PL" baseline="0" dirty="0" err="1" smtClean="0"/>
              <a:t>coupled</a:t>
            </a:r>
            <a:r>
              <a:rPr lang="pl-PL" baseline="0" dirty="0" smtClean="0"/>
              <a:t> problem we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studying</a:t>
            </a:r>
            <a:r>
              <a:rPr lang="pl-PL" baseline="0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3428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My talk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structured</a:t>
            </a:r>
            <a:r>
              <a:rPr lang="pl-PL" dirty="0" smtClean="0"/>
              <a:t> as </a:t>
            </a:r>
            <a:r>
              <a:rPr lang="pl-PL" dirty="0" err="1" smtClean="0"/>
              <a:t>follows</a:t>
            </a:r>
            <a:r>
              <a:rPr lang="pl-PL" dirty="0" smtClean="0"/>
              <a:t>:</a:t>
            </a:r>
          </a:p>
          <a:p>
            <a:r>
              <a:rPr lang="pl-PL" dirty="0" err="1" smtClean="0"/>
              <a:t>I’ll</a:t>
            </a:r>
            <a:r>
              <a:rPr lang="pl-PL" dirty="0" smtClean="0"/>
              <a:t> </a:t>
            </a:r>
            <a:r>
              <a:rPr lang="pl-PL" dirty="0" err="1" smtClean="0"/>
              <a:t>begin</a:t>
            </a:r>
            <a:r>
              <a:rPr lang="pl-PL" dirty="0" smtClean="0"/>
              <a:t> with </a:t>
            </a:r>
            <a:r>
              <a:rPr lang="pl-PL" dirty="0" err="1" smtClean="0"/>
              <a:t>an</a:t>
            </a:r>
            <a:r>
              <a:rPr lang="pl-PL" dirty="0" smtClean="0"/>
              <a:t> </a:t>
            </a:r>
            <a:r>
              <a:rPr lang="pl-PL" dirty="0" err="1" smtClean="0"/>
              <a:t>introduction</a:t>
            </a:r>
            <a:r>
              <a:rPr lang="pl-PL" dirty="0" smtClean="0"/>
              <a:t> to </a:t>
            </a:r>
            <a:r>
              <a:rPr lang="pl-PL" dirty="0" err="1" smtClean="0"/>
              <a:t>superconducting</a:t>
            </a:r>
            <a:r>
              <a:rPr lang="pl-PL" dirty="0" smtClean="0"/>
              <a:t> </a:t>
            </a:r>
            <a:r>
              <a:rPr lang="pl-PL" dirty="0" err="1" smtClean="0"/>
              <a:t>accelerator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magnets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which</a:t>
            </a:r>
            <a:r>
              <a:rPr lang="pl-PL" baseline="0" dirty="0" smtClean="0"/>
              <a:t> </a:t>
            </a:r>
            <a:r>
              <a:rPr lang="pl-PL" baseline="0" dirty="0" err="1" smtClean="0"/>
              <a:t>will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allow</a:t>
            </a:r>
            <a:r>
              <a:rPr lang="pl-PL" baseline="0" dirty="0" smtClean="0"/>
              <a:t> </a:t>
            </a:r>
            <a:r>
              <a:rPr lang="pl-PL" baseline="0" dirty="0" err="1" smtClean="0"/>
              <a:t>us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understand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several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challanges</a:t>
            </a:r>
            <a:r>
              <a:rPr lang="pl-PL" baseline="0" dirty="0" smtClean="0"/>
              <a:t> in </a:t>
            </a:r>
            <a:r>
              <a:rPr lang="pl-PL" baseline="0" dirty="0" err="1" smtClean="0"/>
              <a:t>their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simulation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Then, </a:t>
            </a:r>
            <a:r>
              <a:rPr lang="pl-PL" baseline="0" dirty="0" err="1" smtClean="0"/>
              <a:t>I’ll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move</a:t>
            </a:r>
            <a:r>
              <a:rPr lang="pl-PL" baseline="0" dirty="0" smtClean="0"/>
              <a:t> to a </a:t>
            </a:r>
            <a:r>
              <a:rPr lang="pl-PL" baseline="0" dirty="0" err="1" smtClean="0"/>
              <a:t>practical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example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presenting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application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hierarchical</a:t>
            </a:r>
            <a:r>
              <a:rPr lang="pl-PL" baseline="0" dirty="0" smtClean="0"/>
              <a:t> co-</a:t>
            </a:r>
            <a:r>
              <a:rPr lang="pl-PL" baseline="0" dirty="0" err="1" smtClean="0"/>
              <a:t>smulation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framework</a:t>
            </a:r>
            <a:r>
              <a:rPr lang="pl-PL" baseline="0" dirty="0" smtClean="0"/>
              <a:t> to a </a:t>
            </a:r>
            <a:r>
              <a:rPr lang="pl-PL" baseline="0" dirty="0" err="1" smtClean="0"/>
              <a:t>standalone</a:t>
            </a:r>
            <a:r>
              <a:rPr lang="pl-PL" baseline="0" dirty="0" smtClean="0"/>
              <a:t> magnet.</a:t>
            </a:r>
          </a:p>
          <a:p>
            <a:r>
              <a:rPr lang="pl-PL" baseline="0" dirty="0" err="1" smtClean="0"/>
              <a:t>I’ll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conclude</a:t>
            </a:r>
            <a:r>
              <a:rPr lang="pl-PL" baseline="0" dirty="0" smtClean="0"/>
              <a:t> my talk with </a:t>
            </a:r>
            <a:r>
              <a:rPr lang="pl-PL" baseline="0" dirty="0" err="1" smtClean="0"/>
              <a:t>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outlook</a:t>
            </a:r>
            <a:r>
              <a:rPr lang="pl-PL" baseline="0" dirty="0" smtClean="0"/>
              <a:t> and a </a:t>
            </a:r>
            <a:r>
              <a:rPr lang="pl-PL" baseline="0" dirty="0" err="1" smtClean="0"/>
              <a:t>summary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results</a:t>
            </a:r>
            <a:r>
              <a:rPr lang="pl-PL" baseline="0" dirty="0" smtClean="0"/>
              <a:t>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9770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6224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B3532-B394-244D-A95A-6C303273A298}" type="datetime1">
              <a:rPr lang="pl-PL" smtClean="0"/>
              <a:t>28.05.2018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6"/>
            <a:ext cx="4267200" cy="730251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BF70A-8B16-FC49-AB38-C1CBB0B9D01E}" type="datetime1">
              <a:rPr lang="pl-PL" smtClean="0"/>
              <a:t>28.05.2018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5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3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DBE6D-68C3-3D48-81C8-CFD42F2FA6B7}" type="datetime1">
              <a:rPr lang="pl-PL" smtClean="0"/>
              <a:t>28.05.2018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2" y="2444454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2" y="2444454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EEF72-B406-6247-95BF-03C9FF736049}" type="datetime1">
              <a:rPr lang="pl-PL" smtClean="0"/>
              <a:t>28.05.2018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‹nr›</a:t>
            </a:fld>
            <a:endParaRPr lang="pl-PL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F94F5-35B0-2C4F-8E5F-41DB6A25C16D}" type="datetime1">
              <a:rPr lang="pl-PL" smtClean="0"/>
              <a:t>28.05.2018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77255-2B95-1041-BEAA-46BE6DA83097}" type="datetime1">
              <a:rPr lang="pl-PL" smtClean="0"/>
              <a:t>28.05.2018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0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4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40E7A-7B2A-7548-B0FF-8A6BF553611A}" type="datetime1">
              <a:rPr lang="pl-PL" smtClean="0"/>
              <a:t>28.05.2018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9D016-E1F6-9042-AC56-BAF994D94EBF}" type="datetime1">
              <a:rPr lang="pl-PL" smtClean="0"/>
              <a:t>28.05.2018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52" indent="-45717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11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54" indent="-342884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47" indent="-342884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10" indent="-342884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9" indent="-182872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4" indent="-182872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90" indent="-182872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4" indent="-182872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40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image" Target="../media/image4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tm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5.tmp"/><Relationship Id="rId5" Type="http://schemas.openxmlformats.org/officeDocument/2006/relationships/image" Target="../media/image16.tiff"/><Relationship Id="rId6" Type="http://schemas.openxmlformats.org/officeDocument/2006/relationships/image" Target="../media/image17.tiff"/><Relationship Id="rId7" Type="http://schemas.openxmlformats.org/officeDocument/2006/relationships/image" Target="../media/image18.tiff"/><Relationship Id="rId8" Type="http://schemas.openxmlformats.org/officeDocument/2006/relationships/image" Target="../media/image19.tiff"/><Relationship Id="rId9" Type="http://schemas.openxmlformats.org/officeDocument/2006/relationships/image" Target="../media/image20.tiff"/><Relationship Id="rId10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78284" y="1562080"/>
            <a:ext cx="9052544" cy="1274301"/>
          </a:xfrm>
        </p:spPr>
        <p:txBody>
          <a:bodyPr>
            <a:normAutofit/>
          </a:bodyPr>
          <a:lstStyle/>
          <a:p>
            <a:pPr algn="ctr"/>
            <a:r>
              <a:rPr lang="pl-PL" sz="4800" dirty="0"/>
              <a:t>STEAM </a:t>
            </a:r>
            <a:r>
              <a:rPr lang="pl-PL" sz="4800" dirty="0" err="1"/>
              <a:t>Cosimulation</a:t>
            </a:r>
            <a:r>
              <a:rPr lang="pl-PL" sz="4800" dirty="0"/>
              <a:t> </a:t>
            </a:r>
            <a:r>
              <a:rPr lang="pl-PL" sz="4800" dirty="0" smtClean="0"/>
              <a:t>Status</a:t>
            </a:r>
            <a:endParaRPr lang="pl-PL" sz="4800" dirty="0"/>
          </a:p>
        </p:txBody>
      </p:sp>
      <p:pic>
        <p:nvPicPr>
          <p:cNvPr id="21" name="Picture 20" descr="Risultati immagini per cer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044" y="5063581"/>
            <a:ext cx="598656" cy="58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http://www.tu-darmstadt.de/media/corporate_design/cd_grafiken/tud_logo_web_druck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453" y="4926370"/>
            <a:ext cx="1520570" cy="70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Lodz University of Technolog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656" y="4946300"/>
            <a:ext cx="2102347" cy="68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Znalezione obrazy dla zapytania psi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599" y="4946299"/>
            <a:ext cx="1665900" cy="70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espace.cern.ch/steam/Shared%20Documents/Logo/STEAM_logo_basic_blu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700" y="3556849"/>
            <a:ext cx="2200433" cy="77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05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4465" y="5220"/>
            <a:ext cx="11680722" cy="656578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>”Field”/</a:t>
            </a:r>
            <a:r>
              <a:rPr lang="pl-PL" sz="3200" dirty="0" err="1"/>
              <a:t>circuit</a:t>
            </a:r>
            <a:r>
              <a:rPr lang="pl-PL" sz="3200" dirty="0"/>
              <a:t> </a:t>
            </a:r>
            <a:r>
              <a:rPr lang="pl-PL" sz="3200" dirty="0" err="1"/>
              <a:t>coupling</a:t>
            </a:r>
            <a:r>
              <a:rPr lang="pl-PL" sz="3200" dirty="0"/>
              <a:t> </a:t>
            </a:r>
            <a:r>
              <a:rPr lang="mr-IN" sz="3200" dirty="0"/>
              <a:t>–</a:t>
            </a:r>
            <a:r>
              <a:rPr lang="pl-PL" sz="3200" dirty="0"/>
              <a:t> </a:t>
            </a:r>
            <a:r>
              <a:rPr lang="pl-PL" sz="3200" dirty="0" err="1"/>
              <a:t>results</a:t>
            </a:r>
            <a:endParaRPr lang="pl-PL" sz="32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10</a:t>
            </a:fld>
            <a:endParaRPr lang="pl-PL"/>
          </a:p>
        </p:txBody>
      </p:sp>
      <p:sp>
        <p:nvSpPr>
          <p:cNvPr id="7" name="PoleTekstowe 6"/>
          <p:cNvSpPr txBox="1"/>
          <p:nvPr/>
        </p:nvSpPr>
        <p:spPr>
          <a:xfrm>
            <a:off x="1657350" y="875188"/>
            <a:ext cx="3228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u="sng" dirty="0" err="1" smtClean="0"/>
              <a:t>Current-driven</a:t>
            </a:r>
            <a:r>
              <a:rPr lang="pl-PL" sz="2400" b="1" u="sng" dirty="0" smtClean="0"/>
              <a:t> </a:t>
            </a:r>
            <a:r>
              <a:rPr lang="pl-PL" sz="2400" b="1" u="sng" dirty="0" err="1" smtClean="0"/>
              <a:t>mode</a:t>
            </a:r>
            <a:endParaRPr lang="pl-PL" sz="2400" b="1" u="sng" dirty="0"/>
          </a:p>
        </p:txBody>
      </p:sp>
      <p:sp>
        <p:nvSpPr>
          <p:cNvPr id="17" name="PoleTekstowe 16"/>
          <p:cNvSpPr txBox="1"/>
          <p:nvPr/>
        </p:nvSpPr>
        <p:spPr>
          <a:xfrm>
            <a:off x="7551281" y="875188"/>
            <a:ext cx="3204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u="sng" dirty="0" err="1" smtClean="0"/>
              <a:t>Voltage-driven</a:t>
            </a:r>
            <a:r>
              <a:rPr lang="pl-PL" sz="2400" b="1" u="sng" dirty="0" smtClean="0"/>
              <a:t> </a:t>
            </a:r>
            <a:r>
              <a:rPr lang="pl-PL" sz="2400" b="1" u="sng" dirty="0" err="1" smtClean="0"/>
              <a:t>mode</a:t>
            </a:r>
            <a:endParaRPr lang="pl-PL" sz="2400" b="1" u="sng" dirty="0"/>
          </a:p>
        </p:txBody>
      </p:sp>
      <p:sp>
        <p:nvSpPr>
          <p:cNvPr id="6" name="PoleTekstowe 5"/>
          <p:cNvSpPr txBox="1"/>
          <p:nvPr/>
        </p:nvSpPr>
        <p:spPr>
          <a:xfrm>
            <a:off x="5625296" y="7639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"/>
          <a:stretch/>
        </p:blipFill>
        <p:spPr>
          <a:xfrm>
            <a:off x="0" y="1524452"/>
            <a:ext cx="6016392" cy="2769756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027" y="1524452"/>
            <a:ext cx="6381973" cy="2871888"/>
          </a:xfrm>
          <a:prstGeom prst="rect">
            <a:avLst/>
          </a:prstGeom>
        </p:spPr>
      </p:pic>
      <p:sp>
        <p:nvSpPr>
          <p:cNvPr id="20" name="TextBox 164"/>
          <p:cNvSpPr txBox="1"/>
          <p:nvPr/>
        </p:nvSpPr>
        <p:spPr>
          <a:xfrm>
            <a:off x="1852122" y="5270144"/>
            <a:ext cx="9726617" cy="40011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FF9900"/>
                </a:solidFill>
              </a:rPr>
              <a:t>Both </a:t>
            </a:r>
            <a:r>
              <a:rPr lang="pl-PL" sz="2000" b="1" dirty="0" err="1" smtClean="0">
                <a:solidFill>
                  <a:srgbClr val="FF9900"/>
                </a:solidFill>
              </a:rPr>
              <a:t>modes</a:t>
            </a:r>
            <a:r>
              <a:rPr lang="pl-PL" sz="2000" b="1" dirty="0" smtClean="0">
                <a:solidFill>
                  <a:srgbClr val="FF9900"/>
                </a:solidFill>
              </a:rPr>
              <a:t> </a:t>
            </a:r>
            <a:r>
              <a:rPr lang="pl-PL" sz="2000" b="1" dirty="0" err="1" smtClean="0">
                <a:solidFill>
                  <a:srgbClr val="FF9900"/>
                </a:solidFill>
              </a:rPr>
              <a:t>converged</a:t>
            </a:r>
            <a:r>
              <a:rPr lang="pl-PL" sz="2000" b="1" dirty="0" smtClean="0">
                <a:solidFill>
                  <a:srgbClr val="FF9900"/>
                </a:solidFill>
              </a:rPr>
              <a:t> to the </a:t>
            </a:r>
            <a:r>
              <a:rPr lang="pl-PL" sz="2000" b="1" dirty="0" err="1" smtClean="0">
                <a:solidFill>
                  <a:srgbClr val="FF9900"/>
                </a:solidFill>
              </a:rPr>
              <a:t>analytical</a:t>
            </a:r>
            <a:r>
              <a:rPr lang="pl-PL" sz="2000" b="1" dirty="0" smtClean="0">
                <a:solidFill>
                  <a:srgbClr val="FF9900"/>
                </a:solidFill>
              </a:rPr>
              <a:t> </a:t>
            </a:r>
            <a:r>
              <a:rPr lang="pl-PL" sz="2000" b="1" dirty="0" err="1" smtClean="0">
                <a:solidFill>
                  <a:srgbClr val="FF9900"/>
                </a:solidFill>
              </a:rPr>
              <a:t>solution</a:t>
            </a:r>
            <a:r>
              <a:rPr lang="pl-PL" sz="2000" b="1" dirty="0" smtClean="0">
                <a:solidFill>
                  <a:srgbClr val="FF9900"/>
                </a:solidFill>
              </a:rPr>
              <a:t> with the </a:t>
            </a:r>
            <a:r>
              <a:rPr lang="pl-PL" sz="2000" b="1" dirty="0" err="1" smtClean="0">
                <a:solidFill>
                  <a:srgbClr val="FF9900"/>
                </a:solidFill>
              </a:rPr>
              <a:t>requested</a:t>
            </a:r>
            <a:r>
              <a:rPr lang="pl-PL" sz="2000" b="1" dirty="0" smtClean="0">
                <a:solidFill>
                  <a:srgbClr val="FF9900"/>
                </a:solidFill>
              </a:rPr>
              <a:t> </a:t>
            </a:r>
            <a:r>
              <a:rPr lang="pl-PL" sz="2000" b="1" dirty="0" err="1" smtClean="0">
                <a:solidFill>
                  <a:srgbClr val="FF9900"/>
                </a:solidFill>
              </a:rPr>
              <a:t>accuracy</a:t>
            </a:r>
            <a:endParaRPr lang="en-GB" sz="2000" b="1" dirty="0">
              <a:solidFill>
                <a:srgbClr val="FF9900"/>
              </a:solidFill>
            </a:endParaRPr>
          </a:p>
        </p:txBody>
      </p:sp>
      <p:pic>
        <p:nvPicPr>
          <p:cNvPr id="21" name="Picture 2" descr="Znalezione obrazy dla zapytania bulb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088" y="5276590"/>
            <a:ext cx="444573" cy="3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4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0"/>
            <a:ext cx="10969139" cy="623749"/>
          </a:xfrm>
        </p:spPr>
        <p:txBody>
          <a:bodyPr>
            <a:normAutofit/>
          </a:bodyPr>
          <a:lstStyle/>
          <a:p>
            <a:pPr algn="ctr"/>
            <a:r>
              <a:rPr lang="pl-PL" sz="3200" dirty="0" smtClean="0"/>
              <a:t>”Field”/</a:t>
            </a:r>
            <a:r>
              <a:rPr lang="pl-PL" sz="3200" dirty="0" err="1" smtClean="0"/>
              <a:t>circuit</a:t>
            </a:r>
            <a:r>
              <a:rPr lang="pl-PL" sz="3200" dirty="0" smtClean="0"/>
              <a:t> </a:t>
            </a:r>
            <a:r>
              <a:rPr lang="pl-PL" sz="3200" dirty="0" err="1" smtClean="0"/>
              <a:t>coupling</a:t>
            </a:r>
            <a:r>
              <a:rPr lang="pl-PL" sz="3200" dirty="0" smtClean="0"/>
              <a:t> </a:t>
            </a:r>
            <a:r>
              <a:rPr lang="mr-IN" sz="3200" dirty="0" smtClean="0"/>
              <a:t>–</a:t>
            </a:r>
            <a:r>
              <a:rPr lang="pl-PL" sz="3200" dirty="0" smtClean="0"/>
              <a:t> </a:t>
            </a:r>
            <a:r>
              <a:rPr lang="pl-PL" sz="3200" dirty="0" err="1" smtClean="0"/>
              <a:t>comparison</a:t>
            </a:r>
            <a:endParaRPr lang="pl-PL" sz="32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11</a:t>
            </a:fld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67" y="1134320"/>
            <a:ext cx="3669174" cy="3735714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742" y="1183414"/>
            <a:ext cx="7704258" cy="3637526"/>
          </a:xfrm>
          <a:prstGeom prst="rect">
            <a:avLst/>
          </a:prstGeom>
        </p:spPr>
      </p:pic>
      <p:sp>
        <p:nvSpPr>
          <p:cNvPr id="7" name="PoleTekstowe 6"/>
          <p:cNvSpPr txBox="1"/>
          <p:nvPr/>
        </p:nvSpPr>
        <p:spPr>
          <a:xfrm>
            <a:off x="289367" y="783304"/>
            <a:ext cx="2690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u="sng" dirty="0" err="1" smtClean="0"/>
              <a:t>Number</a:t>
            </a:r>
            <a:r>
              <a:rPr lang="pl-PL" sz="2000" b="1" u="sng" dirty="0" smtClean="0"/>
              <a:t> of </a:t>
            </a:r>
            <a:r>
              <a:rPr lang="pl-PL" sz="2000" b="1" u="sng" dirty="0" err="1" smtClean="0"/>
              <a:t>iterations</a:t>
            </a:r>
            <a:endParaRPr lang="pl-PL" b="1" u="sng" dirty="0"/>
          </a:p>
        </p:txBody>
      </p:sp>
      <p:sp>
        <p:nvSpPr>
          <p:cNvPr id="8" name="PoleTekstowe 7"/>
          <p:cNvSpPr txBox="1"/>
          <p:nvPr/>
        </p:nvSpPr>
        <p:spPr>
          <a:xfrm>
            <a:off x="4487742" y="783304"/>
            <a:ext cx="4030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u="sng" dirty="0" err="1" smtClean="0"/>
              <a:t>Relative</a:t>
            </a:r>
            <a:r>
              <a:rPr lang="pl-PL" sz="2000" b="1" u="sng" dirty="0" smtClean="0"/>
              <a:t> and </a:t>
            </a:r>
            <a:r>
              <a:rPr lang="pl-PL" sz="2000" b="1" u="sng" dirty="0" err="1" smtClean="0"/>
              <a:t>absolute</a:t>
            </a:r>
            <a:r>
              <a:rPr lang="pl-PL" sz="2000" b="1" u="sng" dirty="0" smtClean="0"/>
              <a:t> </a:t>
            </a:r>
            <a:r>
              <a:rPr lang="pl-PL" sz="2000" b="1" u="sng" dirty="0" err="1" smtClean="0"/>
              <a:t>tolerance</a:t>
            </a:r>
            <a:endParaRPr lang="pl-PL" b="1" u="sng" dirty="0"/>
          </a:p>
        </p:txBody>
      </p:sp>
      <p:sp>
        <p:nvSpPr>
          <p:cNvPr id="9" name="TextBox 164"/>
          <p:cNvSpPr txBox="1"/>
          <p:nvPr/>
        </p:nvSpPr>
        <p:spPr>
          <a:xfrm>
            <a:off x="1852122" y="5270144"/>
            <a:ext cx="9726617" cy="40011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err="1" smtClean="0">
                <a:solidFill>
                  <a:srgbClr val="FF9900"/>
                </a:solidFill>
              </a:rPr>
              <a:t>Voltage-drive</a:t>
            </a:r>
            <a:r>
              <a:rPr lang="pl-PL" sz="2000" b="1" dirty="0" smtClean="0">
                <a:solidFill>
                  <a:srgbClr val="FF9900"/>
                </a:solidFill>
              </a:rPr>
              <a:t> </a:t>
            </a:r>
            <a:r>
              <a:rPr lang="pl-PL" sz="2000" b="1" dirty="0" err="1" smtClean="0">
                <a:solidFill>
                  <a:srgbClr val="FF9900"/>
                </a:solidFill>
              </a:rPr>
              <a:t>mode</a:t>
            </a:r>
            <a:r>
              <a:rPr lang="pl-PL" sz="2000" b="1" dirty="0" smtClean="0">
                <a:solidFill>
                  <a:srgbClr val="FF9900"/>
                </a:solidFill>
              </a:rPr>
              <a:t> </a:t>
            </a:r>
            <a:r>
              <a:rPr lang="pl-PL" sz="2000" b="1" dirty="0" err="1" smtClean="0">
                <a:solidFill>
                  <a:srgbClr val="FF9900"/>
                </a:solidFill>
              </a:rPr>
              <a:t>is</a:t>
            </a:r>
            <a:r>
              <a:rPr lang="pl-PL" sz="2000" b="1" dirty="0" smtClean="0">
                <a:solidFill>
                  <a:srgbClr val="FF9900"/>
                </a:solidFill>
              </a:rPr>
              <a:t> </a:t>
            </a:r>
            <a:r>
              <a:rPr lang="pl-PL" sz="2000" b="1" dirty="0" err="1" smtClean="0">
                <a:solidFill>
                  <a:srgbClr val="FF9900"/>
                </a:solidFill>
              </a:rPr>
              <a:t>numerically</a:t>
            </a:r>
            <a:r>
              <a:rPr lang="pl-PL" sz="2000" b="1" dirty="0" smtClean="0">
                <a:solidFill>
                  <a:srgbClr val="FF9900"/>
                </a:solidFill>
              </a:rPr>
              <a:t> </a:t>
            </a:r>
            <a:r>
              <a:rPr lang="pl-PL" sz="2000" b="1" dirty="0" err="1" smtClean="0">
                <a:solidFill>
                  <a:srgbClr val="FF9900"/>
                </a:solidFill>
              </a:rPr>
              <a:t>more</a:t>
            </a:r>
            <a:r>
              <a:rPr lang="pl-PL" sz="2000" b="1" dirty="0" smtClean="0">
                <a:solidFill>
                  <a:srgbClr val="FF9900"/>
                </a:solidFill>
              </a:rPr>
              <a:t> </a:t>
            </a:r>
            <a:r>
              <a:rPr lang="pl-PL" sz="2000" b="1" dirty="0" err="1" smtClean="0">
                <a:solidFill>
                  <a:srgbClr val="FF9900"/>
                </a:solidFill>
              </a:rPr>
              <a:t>stable</a:t>
            </a:r>
            <a:r>
              <a:rPr lang="pl-PL" sz="2000" b="1" dirty="0" smtClean="0">
                <a:solidFill>
                  <a:srgbClr val="FF9900"/>
                </a:solidFill>
              </a:rPr>
              <a:t> </a:t>
            </a:r>
            <a:r>
              <a:rPr lang="pl-PL" sz="2000" b="1" dirty="0" err="1" smtClean="0">
                <a:solidFill>
                  <a:srgbClr val="FF9900"/>
                </a:solidFill>
              </a:rPr>
              <a:t>than</a:t>
            </a:r>
            <a:r>
              <a:rPr lang="pl-PL" sz="2000" b="1" dirty="0" smtClean="0">
                <a:solidFill>
                  <a:srgbClr val="FF9900"/>
                </a:solidFill>
              </a:rPr>
              <a:t> the </a:t>
            </a:r>
            <a:r>
              <a:rPr lang="pl-PL" sz="2000" b="1" dirty="0" err="1" smtClean="0">
                <a:solidFill>
                  <a:srgbClr val="FF9900"/>
                </a:solidFill>
              </a:rPr>
              <a:t>current-driven</a:t>
            </a:r>
            <a:r>
              <a:rPr lang="pl-PL" sz="2000" b="1" dirty="0" smtClean="0">
                <a:solidFill>
                  <a:srgbClr val="FF9900"/>
                </a:solidFill>
              </a:rPr>
              <a:t> one</a:t>
            </a:r>
            <a:endParaRPr lang="en-GB" sz="2000" b="1" dirty="0">
              <a:solidFill>
                <a:srgbClr val="FF9900"/>
              </a:solidFill>
            </a:endParaRPr>
          </a:p>
        </p:txBody>
      </p:sp>
      <p:pic>
        <p:nvPicPr>
          <p:cNvPr id="10" name="Picture 2" descr="Znalezione obrazy dla zapytania bulb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088" y="5276590"/>
            <a:ext cx="444573" cy="3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57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981199" y="176721"/>
            <a:ext cx="8226854" cy="420374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>Presentation </a:t>
            </a:r>
            <a:r>
              <a:rPr lang="en-GB" sz="3200" dirty="0"/>
              <a:t>o</a:t>
            </a:r>
            <a:r>
              <a:rPr lang="en-GB" sz="3200" dirty="0" smtClean="0"/>
              <a:t>utline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653060" y="859985"/>
            <a:ext cx="11538940" cy="4592125"/>
          </a:xfrm>
        </p:spPr>
        <p:txBody>
          <a:bodyPr>
            <a:noAutofit/>
          </a:bodyPr>
          <a:lstStyle/>
          <a:p>
            <a:pPr marL="379475" indent="-342900">
              <a:lnSpc>
                <a:spcPct val="150000"/>
              </a:lnSpc>
              <a:buAutoNum type="arabicPeriod"/>
            </a:pPr>
            <a:r>
              <a:rPr lang="en-GB" sz="2000" dirty="0">
                <a:solidFill>
                  <a:schemeClr val="accent2"/>
                </a:solidFill>
              </a:rPr>
              <a:t>Algorithms </a:t>
            </a:r>
            <a:br>
              <a:rPr lang="en-GB" sz="2000" dirty="0">
                <a:solidFill>
                  <a:schemeClr val="accent2"/>
                </a:solidFill>
              </a:rPr>
            </a:br>
            <a:r>
              <a:rPr lang="en-GB" sz="2000" dirty="0">
                <a:solidFill>
                  <a:schemeClr val="accent2"/>
                </a:solidFill>
              </a:rPr>
              <a:t>(One-way coupling, weak coupling, strong coupling, waveform </a:t>
            </a:r>
            <a:r>
              <a:rPr lang="en-GB" sz="2000" dirty="0" smtClean="0">
                <a:solidFill>
                  <a:schemeClr val="accent2"/>
                </a:solidFill>
              </a:rPr>
              <a:t>relaxation)</a:t>
            </a:r>
            <a:endParaRPr lang="en-GB" sz="2000" dirty="0">
              <a:solidFill>
                <a:schemeClr val="accent2"/>
              </a:solidFill>
            </a:endParaRPr>
          </a:p>
          <a:p>
            <a:pPr marL="379475" indent="-342900">
              <a:lnSpc>
                <a:spcPct val="150000"/>
              </a:lnSpc>
              <a:buAutoNum type="arabicPeriod"/>
            </a:pPr>
            <a:r>
              <a:rPr lang="en-GB" sz="2000" dirty="0" smtClean="0">
                <a:solidFill>
                  <a:schemeClr val="accent2"/>
                </a:solidFill>
              </a:rPr>
              <a:t>Architecture</a:t>
            </a:r>
            <a:r>
              <a:rPr lang="en-GB" sz="2000" dirty="0">
                <a:solidFill>
                  <a:schemeClr val="accent2"/>
                </a:solidFill>
              </a:rPr>
              <a:t/>
            </a:r>
            <a:br>
              <a:rPr lang="en-GB" sz="2000" dirty="0">
                <a:solidFill>
                  <a:schemeClr val="accent2"/>
                </a:solidFill>
              </a:rPr>
            </a:br>
            <a:r>
              <a:rPr lang="en-GB" sz="2000" dirty="0">
                <a:solidFill>
                  <a:schemeClr val="accent2"/>
                </a:solidFill>
              </a:rPr>
              <a:t>(Supported tool adapters, release plan)</a:t>
            </a:r>
          </a:p>
          <a:p>
            <a:pPr marL="379475" indent="-342900">
              <a:lnSpc>
                <a:spcPct val="150000"/>
              </a:lnSpc>
              <a:buAutoNum type="arabicPeriod"/>
            </a:pPr>
            <a:r>
              <a:rPr lang="en-GB" sz="2000" dirty="0">
                <a:solidFill>
                  <a:schemeClr val="accent2"/>
                </a:solidFill>
              </a:rPr>
              <a:t>Applications</a:t>
            </a:r>
            <a:br>
              <a:rPr lang="en-GB" sz="2000" dirty="0">
                <a:solidFill>
                  <a:schemeClr val="accent2"/>
                </a:solidFill>
              </a:rPr>
            </a:br>
            <a:r>
              <a:rPr lang="en-GB" sz="2000" dirty="0" smtClean="0">
                <a:solidFill>
                  <a:schemeClr val="accent2"/>
                </a:solidFill>
              </a:rPr>
              <a:t>(voltage-driven </a:t>
            </a:r>
            <a:r>
              <a:rPr lang="en-GB" sz="2000" dirty="0">
                <a:solidFill>
                  <a:schemeClr val="accent2"/>
                </a:solidFill>
              </a:rPr>
              <a:t>field/circuit coupling)</a:t>
            </a:r>
          </a:p>
          <a:p>
            <a:pPr marL="379475" indent="-342900">
              <a:lnSpc>
                <a:spcPct val="150000"/>
              </a:lnSpc>
              <a:buAutoNum type="arabicPeriod"/>
            </a:pPr>
            <a:r>
              <a:rPr lang="en-GB" sz="2000" dirty="0"/>
              <a:t>Model-Based System </a:t>
            </a:r>
            <a:r>
              <a:rPr lang="en-GB" sz="2000" dirty="0" smtClean="0"/>
              <a:t>Engineering </a:t>
            </a:r>
            <a:r>
              <a:rPr lang="mr-IN" sz="2000" dirty="0" smtClean="0"/>
              <a:t>–</a:t>
            </a:r>
            <a:r>
              <a:rPr lang="en-GB" sz="2000" dirty="0" smtClean="0"/>
              <a:t> </a:t>
            </a:r>
            <a:r>
              <a:rPr lang="en-GB" sz="2000" b="1" dirty="0" smtClean="0"/>
              <a:t>industry language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(Qualities of good models, single source of truth/input</a:t>
            </a:r>
            <a:r>
              <a:rPr lang="en-GB" sz="2000" dirty="0" smtClean="0"/>
              <a:t>, automated workflows, </a:t>
            </a:r>
            <a:r>
              <a:rPr lang="en-GB" sz="2000" dirty="0"/>
              <a:t>querying outputs)</a:t>
            </a:r>
          </a:p>
          <a:p>
            <a:pPr marL="379475" indent="-342900">
              <a:lnSpc>
                <a:spcPct val="150000"/>
              </a:lnSpc>
              <a:buAutoNum type="arabicPeriod"/>
            </a:pPr>
            <a:r>
              <a:rPr lang="en-GB" sz="2000" dirty="0" smtClean="0">
                <a:solidFill>
                  <a:schemeClr val="accent2"/>
                </a:solidFill>
              </a:rPr>
              <a:t>Conclusion</a:t>
            </a:r>
            <a:endParaRPr lang="en-GB" sz="2000" dirty="0">
              <a:solidFill>
                <a:schemeClr val="accent2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12</a:t>
            </a:fld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1068729" y="6075153"/>
            <a:ext cx="87581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  <a:latin typeface="Arial Hebrew" charset="-79"/>
                <a:ea typeface="Arial Hebrew" charset="-79"/>
                <a:cs typeface="Arial Hebrew" charset="-79"/>
              </a:rPr>
              <a:t>E. </a:t>
            </a:r>
            <a:r>
              <a:rPr lang="pl-PL" dirty="0" err="1" smtClean="0">
                <a:solidFill>
                  <a:schemeClr val="bg1"/>
                </a:solidFill>
                <a:latin typeface="Arial Hebrew" charset="-79"/>
                <a:ea typeface="Arial Hebrew" charset="-79"/>
                <a:cs typeface="Arial Hebrew" charset="-79"/>
              </a:rPr>
              <a:t>Crawley</a:t>
            </a:r>
            <a:r>
              <a:rPr lang="pl-PL" dirty="0" smtClean="0">
                <a:solidFill>
                  <a:schemeClr val="bg1"/>
                </a:solidFill>
                <a:latin typeface="Arial Hebrew" charset="-79"/>
                <a:ea typeface="Arial Hebrew" charset="-79"/>
                <a:cs typeface="Arial Hebrew" charset="-79"/>
              </a:rPr>
              <a:t>, B. Cameron, D. </a:t>
            </a:r>
            <a:r>
              <a:rPr lang="pl-PL" dirty="0" err="1" smtClean="0">
                <a:solidFill>
                  <a:schemeClr val="bg1"/>
                </a:solidFill>
                <a:latin typeface="Arial Hebrew" charset="-79"/>
                <a:ea typeface="Arial Hebrew" charset="-79"/>
                <a:cs typeface="Arial Hebrew" charset="-79"/>
              </a:rPr>
              <a:t>Selva</a:t>
            </a:r>
            <a:r>
              <a:rPr lang="pl-PL" dirty="0" smtClean="0">
                <a:solidFill>
                  <a:schemeClr val="bg1"/>
                </a:solidFill>
                <a:latin typeface="Arial Hebrew" charset="-79"/>
                <a:ea typeface="Arial Hebrew" charset="-79"/>
                <a:cs typeface="Arial Hebrew" charset="-79"/>
              </a:rPr>
              <a:t>: System </a:t>
            </a:r>
            <a:r>
              <a:rPr lang="pl-PL" dirty="0">
                <a:solidFill>
                  <a:schemeClr val="bg1"/>
                </a:solidFill>
                <a:latin typeface="Arial Hebrew" charset="-79"/>
                <a:ea typeface="Arial Hebrew" charset="-79"/>
                <a:cs typeface="Arial Hebrew" charset="-79"/>
              </a:rPr>
              <a:t>Architecture: </a:t>
            </a:r>
            <a:r>
              <a:rPr lang="pl-PL" dirty="0" err="1">
                <a:solidFill>
                  <a:schemeClr val="bg1"/>
                </a:solidFill>
                <a:latin typeface="Arial Hebrew" charset="-79"/>
                <a:ea typeface="Arial Hebrew" charset="-79"/>
                <a:cs typeface="Arial Hebrew" charset="-79"/>
              </a:rPr>
              <a:t>Strategy</a:t>
            </a:r>
            <a:r>
              <a:rPr lang="pl-PL" dirty="0">
                <a:solidFill>
                  <a:schemeClr val="bg1"/>
                </a:solidFill>
                <a:latin typeface="Arial Hebrew" charset="-79"/>
                <a:ea typeface="Arial Hebrew" charset="-79"/>
                <a:cs typeface="Arial Hebrew" charset="-79"/>
              </a:rPr>
              <a:t> and Product Development for </a:t>
            </a:r>
            <a:r>
              <a:rPr lang="pl-PL" dirty="0" err="1">
                <a:solidFill>
                  <a:schemeClr val="bg1"/>
                </a:solidFill>
                <a:latin typeface="Arial Hebrew" charset="-79"/>
                <a:ea typeface="Arial Hebrew" charset="-79"/>
                <a:cs typeface="Arial Hebrew" charset="-79"/>
              </a:rPr>
              <a:t>Complex</a:t>
            </a:r>
            <a:r>
              <a:rPr lang="pl-PL" dirty="0">
                <a:solidFill>
                  <a:schemeClr val="bg1"/>
                </a:solidFill>
                <a:latin typeface="Arial Hebrew" charset="-79"/>
                <a:ea typeface="Arial Hebrew" charset="-79"/>
                <a:cs typeface="Arial Hebrew" charset="-79"/>
              </a:rPr>
              <a:t> Systems</a:t>
            </a:r>
            <a:endParaRPr lang="pl-PL" i="0" u="none" strike="noStrike" dirty="0">
              <a:solidFill>
                <a:schemeClr val="bg1"/>
              </a:solidFill>
              <a:effectLst/>
              <a:latin typeface="Arial Hebrew" charset="-79"/>
              <a:ea typeface="Arial Hebrew" charset="-79"/>
              <a:cs typeface="Arial Hebrew" charset="-79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760" y="597095"/>
            <a:ext cx="2794240" cy="387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05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6589"/>
          </a:xfrm>
        </p:spPr>
        <p:txBody>
          <a:bodyPr>
            <a:noAutofit/>
          </a:bodyPr>
          <a:lstStyle/>
          <a:p>
            <a:pPr algn="ctr"/>
            <a:r>
              <a:rPr lang="pl-PL" sz="2800" dirty="0" err="1" smtClean="0"/>
              <a:t>Qualities</a:t>
            </a:r>
            <a:r>
              <a:rPr lang="pl-PL" sz="2800" dirty="0" smtClean="0"/>
              <a:t> of </a:t>
            </a:r>
            <a:r>
              <a:rPr lang="pl-PL" sz="2800" dirty="0" err="1" smtClean="0"/>
              <a:t>good</a:t>
            </a:r>
            <a:r>
              <a:rPr lang="pl-PL" sz="2800" dirty="0" smtClean="0"/>
              <a:t> </a:t>
            </a:r>
            <a:r>
              <a:rPr lang="pl-PL" sz="2800" dirty="0" err="1" smtClean="0"/>
              <a:t>models</a:t>
            </a:r>
            <a:r>
              <a:rPr lang="pl-PL" sz="2800" dirty="0" smtClean="0"/>
              <a:t> </a:t>
            </a:r>
            <a:r>
              <a:rPr lang="mr-IN" sz="2800" dirty="0" smtClean="0"/>
              <a:t>–</a:t>
            </a:r>
            <a:r>
              <a:rPr lang="pl-PL" sz="2800" dirty="0" smtClean="0"/>
              <a:t> </a:t>
            </a:r>
            <a:r>
              <a:rPr lang="pl-PL" sz="2800" dirty="0" err="1" smtClean="0"/>
              <a:t>subjective</a:t>
            </a:r>
            <a:r>
              <a:rPr lang="pl-PL" sz="2800" dirty="0" smtClean="0"/>
              <a:t> </a:t>
            </a:r>
            <a:r>
              <a:rPr lang="pl-PL" sz="2800" dirty="0" err="1" smtClean="0"/>
              <a:t>comparison</a:t>
            </a:r>
            <a:r>
              <a:rPr lang="pl-PL" sz="2800" dirty="0" smtClean="0"/>
              <a:t> of magnet </a:t>
            </a:r>
            <a:r>
              <a:rPr lang="pl-PL" sz="2800" dirty="0" err="1" smtClean="0"/>
              <a:t>models</a:t>
            </a:r>
            <a:endParaRPr lang="pl-PL" sz="28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13</a:t>
            </a:fld>
            <a:endParaRPr lang="pl-PL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509028"/>
              </p:ext>
            </p:extLst>
          </p:nvPr>
        </p:nvGraphicFramePr>
        <p:xfrm>
          <a:off x="773483" y="497793"/>
          <a:ext cx="11034713" cy="5275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885"/>
                <a:gridCol w="1515110"/>
                <a:gridCol w="1643698"/>
                <a:gridCol w="2213610"/>
                <a:gridCol w="1762760"/>
                <a:gridCol w="1771650"/>
              </a:tblGrid>
              <a:tr h="511578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COODI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(TU </a:t>
                      </a:r>
                      <a:r>
                        <a:rPr kumimoji="0" lang="pl-PL" sz="14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Tampere</a:t>
                      </a:r>
                      <a:r>
                        <a:rPr kumimoji="0" lang="pl-PL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QLASA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(INFN)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chemeClr val="tx2"/>
                          </a:solidFill>
                        </a:rPr>
                        <a:t>LEDET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chemeClr val="tx2"/>
                          </a:solidFill>
                        </a:rPr>
                        <a:t>(LBNL,</a:t>
                      </a:r>
                      <a:r>
                        <a:rPr lang="pl-PL" sz="1400" baseline="0" dirty="0" smtClean="0">
                          <a:solidFill>
                            <a:schemeClr val="tx2"/>
                          </a:solidFill>
                        </a:rPr>
                        <a:t> CERN)</a:t>
                      </a:r>
                      <a:endParaRPr lang="pl-PL" sz="1400" dirty="0" smtClean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chemeClr val="tx2"/>
                          </a:solidFill>
                        </a:rPr>
                        <a:t>COMSOL</a:t>
                      </a:r>
                      <a:br>
                        <a:rPr lang="pl-PL" sz="1400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pl-PL" sz="1400" dirty="0" smtClean="0">
                          <a:solidFill>
                            <a:schemeClr val="tx2"/>
                          </a:solidFill>
                        </a:rPr>
                        <a:t>(CERN)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chemeClr val="tx2"/>
                          </a:solidFill>
                        </a:rPr>
                        <a:t>ANSYS</a:t>
                      </a:r>
                      <a:br>
                        <a:rPr lang="pl-PL" sz="1400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pl-PL" sz="1400" dirty="0" smtClean="0">
                          <a:solidFill>
                            <a:schemeClr val="tx2"/>
                          </a:solidFill>
                        </a:rPr>
                        <a:t>(LBNL, CERN)</a:t>
                      </a:r>
                    </a:p>
                  </a:txBody>
                  <a:tcPr marL="68580" marR="68580" marT="34290" marB="34290"/>
                </a:tc>
              </a:tr>
              <a:tr h="4260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Model </a:t>
                      </a:r>
                      <a:r>
                        <a:rPr lang="pl-PL" sz="1400" dirty="0" err="1" smtClean="0"/>
                        <a:t>type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numerical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err="1" smtClean="0"/>
                        <a:t>analytical</a:t>
                      </a:r>
                      <a:endParaRPr lang="pl-PL" sz="14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numerical</a:t>
                      </a:r>
                      <a:r>
                        <a:rPr lang="pl-PL" sz="1400" baseline="0" dirty="0" smtClean="0"/>
                        <a:t> (network)</a:t>
                      </a:r>
                      <a:endParaRPr lang="pl-PL" sz="14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numerical</a:t>
                      </a:r>
                      <a:r>
                        <a:rPr lang="pl-PL" sz="1400" dirty="0" smtClean="0"/>
                        <a:t> (FEM)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err="1" smtClean="0"/>
                        <a:t>numerical</a:t>
                      </a:r>
                      <a:r>
                        <a:rPr lang="pl-PL" sz="1400" dirty="0" smtClean="0"/>
                        <a:t> (FEM)</a:t>
                      </a:r>
                    </a:p>
                  </a:txBody>
                  <a:tcPr marL="68580" marR="68580" marT="34290" marB="34290"/>
                </a:tc>
              </a:tr>
              <a:tr h="389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Computational </a:t>
                      </a:r>
                      <a:r>
                        <a:rPr lang="pl-PL" sz="1400" dirty="0" err="1" smtClean="0"/>
                        <a:t>time</a:t>
                      </a:r>
                      <a:endParaRPr lang="pl-PL" sz="1400" dirty="0"/>
                    </a:p>
                  </a:txBody>
                  <a:tcPr marL="68580" marR="68580" marT="34290" marB="34290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seconds</a:t>
                      </a:r>
                      <a:endParaRPr lang="pl-PL" sz="1400" dirty="0"/>
                    </a:p>
                  </a:txBody>
                  <a:tcPr marL="68580" marR="68580" marT="34290" marB="34290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tens</a:t>
                      </a:r>
                      <a:r>
                        <a:rPr lang="pl-PL" sz="1400" dirty="0" smtClean="0"/>
                        <a:t> of </a:t>
                      </a:r>
                      <a:r>
                        <a:rPr lang="pl-PL" sz="1400" dirty="0" err="1" smtClean="0"/>
                        <a:t>seconds</a:t>
                      </a:r>
                      <a:endParaRPr lang="pl-PL" sz="1400" dirty="0"/>
                    </a:p>
                  </a:txBody>
                  <a:tcPr marL="68580" marR="68580" marT="34290" marB="34290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minutes</a:t>
                      </a:r>
                      <a:endParaRPr lang="pl-PL" sz="1400" dirty="0"/>
                    </a:p>
                  </a:txBody>
                  <a:tcPr marL="68580" marR="68580" marT="34290" marB="34290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tens</a:t>
                      </a:r>
                      <a:r>
                        <a:rPr lang="pl-PL" sz="1400" dirty="0" smtClean="0"/>
                        <a:t> of </a:t>
                      </a:r>
                      <a:r>
                        <a:rPr lang="pl-PL" sz="1400" dirty="0" err="1" smtClean="0"/>
                        <a:t>minutes</a:t>
                      </a:r>
                      <a:endParaRPr lang="pl-PL" sz="1400" dirty="0"/>
                    </a:p>
                  </a:txBody>
                  <a:tcPr marL="68580" marR="68580" marT="34290" marB="34290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tens</a:t>
                      </a:r>
                      <a:r>
                        <a:rPr lang="pl-PL" sz="1400" dirty="0" smtClean="0"/>
                        <a:t> of</a:t>
                      </a:r>
                      <a:r>
                        <a:rPr lang="pl-PL" sz="1400" baseline="0" dirty="0" smtClean="0"/>
                        <a:t> </a:t>
                      </a:r>
                      <a:r>
                        <a:rPr lang="pl-PL" sz="1400" baseline="0" dirty="0" err="1" smtClean="0"/>
                        <a:t>minutes</a:t>
                      </a:r>
                      <a:endParaRPr lang="pl-PL" sz="1400" dirty="0"/>
                    </a:p>
                  </a:txBody>
                  <a:tcPr marL="68580" marR="68580" marT="34290" marB="34290">
                    <a:lnB w="12700" cmpd="sng">
                      <a:noFill/>
                    </a:lnB>
                  </a:tcPr>
                </a:tc>
              </a:tr>
              <a:tr h="389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License</a:t>
                      </a:r>
                      <a:endParaRPr lang="pl-PL" sz="1400" dirty="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free</a:t>
                      </a:r>
                      <a:r>
                        <a:rPr lang="pl-PL" sz="1400" dirty="0" smtClean="0"/>
                        <a:t> to </a:t>
                      </a:r>
                      <a:r>
                        <a:rPr lang="pl-PL" sz="1400" dirty="0" err="1" smtClean="0"/>
                        <a:t>use</a:t>
                      </a:r>
                      <a:endParaRPr lang="pl-PL" sz="1400" dirty="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err="1" smtClean="0"/>
                        <a:t>free</a:t>
                      </a:r>
                      <a:r>
                        <a:rPr lang="pl-PL" sz="1400" dirty="0" smtClean="0"/>
                        <a:t> to </a:t>
                      </a:r>
                      <a:r>
                        <a:rPr lang="pl-PL" sz="1400" dirty="0" err="1" smtClean="0"/>
                        <a:t>use</a:t>
                      </a:r>
                      <a:endParaRPr lang="pl-PL" sz="1400" dirty="0" smtClean="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err="1" smtClean="0"/>
                        <a:t>free</a:t>
                      </a:r>
                      <a:r>
                        <a:rPr lang="pl-PL" sz="1400" dirty="0" smtClean="0"/>
                        <a:t> to </a:t>
                      </a:r>
                      <a:r>
                        <a:rPr lang="pl-PL" sz="1400" dirty="0" err="1" smtClean="0"/>
                        <a:t>use</a:t>
                      </a:r>
                      <a:endParaRPr lang="pl-PL" sz="1400" dirty="0" smtClean="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err="1" smtClean="0"/>
                        <a:t>commercial</a:t>
                      </a:r>
                      <a:endParaRPr lang="pl-PL" sz="1400" dirty="0" smtClean="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commercial</a:t>
                      </a:r>
                      <a:endParaRPr lang="pl-PL" sz="1400" dirty="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52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mr-IN" sz="1400" dirty="0" smtClean="0"/>
                        <a:t>…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/>
                    </a:p>
                  </a:txBody>
                  <a:tcPr marL="68580" marR="68580" marT="34290" marB="34290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/>
                    </a:p>
                  </a:txBody>
                  <a:tcPr marL="68580" marR="68580" marT="34290" marB="34290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/>
                    </a:p>
                  </a:txBody>
                  <a:tcPr marL="68580" marR="68580" marT="34290" marB="34290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AC </a:t>
                      </a:r>
                      <a:r>
                        <a:rPr lang="pl-PL" sz="1400" dirty="0" err="1" smtClean="0"/>
                        <a:t>losses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no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very</a:t>
                      </a:r>
                      <a:r>
                        <a:rPr lang="pl-PL" sz="1400" dirty="0" smtClean="0"/>
                        <a:t> </a:t>
                      </a:r>
                      <a:r>
                        <a:rPr lang="pl-PL" sz="1400" dirty="0" err="1" smtClean="0"/>
                        <a:t>approximated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approximated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accurate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accurate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97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Iron </a:t>
                      </a:r>
                      <a:r>
                        <a:rPr lang="pl-PL" sz="1400" dirty="0" err="1" smtClean="0"/>
                        <a:t>yoke</a:t>
                      </a:r>
                      <a:r>
                        <a:rPr lang="pl-PL" sz="1400" dirty="0" smtClean="0"/>
                        <a:t> </a:t>
                      </a:r>
                      <a:r>
                        <a:rPr lang="pl-PL" sz="1400" dirty="0" err="1" smtClean="0"/>
                        <a:t>saturation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no (</a:t>
                      </a:r>
                      <a:r>
                        <a:rPr lang="pl-PL" sz="1400" dirty="0" err="1" smtClean="0"/>
                        <a:t>linear</a:t>
                      </a:r>
                      <a:r>
                        <a:rPr lang="pl-PL" sz="1400" dirty="0" smtClean="0"/>
                        <a:t> model)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no (</a:t>
                      </a:r>
                      <a:r>
                        <a:rPr lang="pl-PL" sz="1400" dirty="0" err="1" smtClean="0"/>
                        <a:t>linear</a:t>
                      </a:r>
                      <a:r>
                        <a:rPr lang="pl-PL" sz="1400" dirty="0" smtClean="0"/>
                        <a:t> model)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no (</a:t>
                      </a:r>
                      <a:r>
                        <a:rPr lang="pl-PL" sz="1400" dirty="0" err="1" smtClean="0"/>
                        <a:t>linear</a:t>
                      </a:r>
                      <a:r>
                        <a:rPr lang="pl-PL" sz="1400" dirty="0" smtClean="0"/>
                        <a:t> model)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yes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yes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</a:tr>
              <a:tr h="397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Eddy </a:t>
                      </a:r>
                      <a:r>
                        <a:rPr lang="pl-PL" sz="1400" dirty="0" err="1" smtClean="0"/>
                        <a:t>currents</a:t>
                      </a:r>
                      <a:r>
                        <a:rPr lang="pl-PL" sz="1400" dirty="0" smtClean="0"/>
                        <a:t> in </a:t>
                      </a:r>
                      <a:r>
                        <a:rPr lang="pl-PL" sz="1400" dirty="0" err="1" smtClean="0"/>
                        <a:t>wedges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no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no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no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yes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yes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</a:tr>
              <a:tr h="397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mr-IN" sz="1400" dirty="0" smtClean="0"/>
                        <a:t>…</a:t>
                      </a:r>
                      <a:endParaRPr lang="pl-PL" sz="1400" dirty="0"/>
                    </a:p>
                  </a:txBody>
                  <a:tcPr marL="68580" marR="68580" marT="34290" marB="3429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Available</a:t>
                      </a:r>
                      <a:r>
                        <a:rPr lang="pl-PL" sz="1400" dirty="0" smtClean="0"/>
                        <a:t> API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no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co-sim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co-sim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co-sim + Java</a:t>
                      </a:r>
                      <a:r>
                        <a:rPr lang="pl-PL" sz="1400" baseline="0" dirty="0" smtClean="0"/>
                        <a:t> API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no</a:t>
                      </a:r>
                      <a:endParaRPr lang="pl-PL" sz="1400" dirty="0"/>
                    </a:p>
                  </a:txBody>
                  <a:tcPr marL="68580" marR="68580" marT="34290" marB="3429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97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Input </a:t>
                      </a:r>
                      <a:r>
                        <a:rPr lang="pl-PL" sz="1400" dirty="0" err="1" smtClean="0"/>
                        <a:t>generation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manual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manual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manual (to be </a:t>
                      </a:r>
                      <a:r>
                        <a:rPr lang="pl-PL" sz="1400" dirty="0" err="1" smtClean="0"/>
                        <a:t>automated</a:t>
                      </a:r>
                      <a:r>
                        <a:rPr lang="pl-PL" sz="1400" dirty="0" smtClean="0"/>
                        <a:t>)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automated</a:t>
                      </a:r>
                      <a:r>
                        <a:rPr lang="pl-PL" sz="1400" dirty="0" smtClean="0"/>
                        <a:t> (SIGMA)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manual / ROXIE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</a:tr>
              <a:tr h="397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Test </a:t>
                      </a:r>
                      <a:r>
                        <a:rPr lang="pl-PL" sz="1400" dirty="0" err="1" smtClean="0"/>
                        <a:t>coverage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?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?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?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yes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yes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</a:tr>
              <a:tr h="397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mr-IN" sz="1400" dirty="0" smtClean="0"/>
                        <a:t>…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pl-PL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7" name="TextBox 164"/>
          <p:cNvSpPr txBox="1"/>
          <p:nvPr/>
        </p:nvSpPr>
        <p:spPr>
          <a:xfrm>
            <a:off x="2210764" y="5561537"/>
            <a:ext cx="8843059" cy="40011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err="1">
                <a:solidFill>
                  <a:srgbClr val="FF9900"/>
                </a:solidFill>
              </a:rPr>
              <a:t>Very</a:t>
            </a:r>
            <a:r>
              <a:rPr lang="pl-PL" sz="2000" b="1" dirty="0">
                <a:solidFill>
                  <a:srgbClr val="FF9900"/>
                </a:solidFill>
              </a:rPr>
              <a:t> </a:t>
            </a:r>
            <a:r>
              <a:rPr lang="pl-PL" sz="2000" b="1" dirty="0" err="1">
                <a:solidFill>
                  <a:srgbClr val="FF9900"/>
                </a:solidFill>
              </a:rPr>
              <a:t>important</a:t>
            </a:r>
            <a:r>
              <a:rPr lang="pl-PL" sz="2000" b="1" dirty="0">
                <a:solidFill>
                  <a:srgbClr val="FF9900"/>
                </a:solidFill>
              </a:rPr>
              <a:t> for </a:t>
            </a:r>
            <a:r>
              <a:rPr lang="pl-PL" sz="2000" b="1" dirty="0" err="1">
                <a:solidFill>
                  <a:srgbClr val="FF9900"/>
                </a:solidFill>
              </a:rPr>
              <a:t>our</a:t>
            </a:r>
            <a:r>
              <a:rPr lang="pl-PL" sz="2000" b="1" dirty="0">
                <a:solidFill>
                  <a:srgbClr val="FF9900"/>
                </a:solidFill>
              </a:rPr>
              <a:t> </a:t>
            </a:r>
            <a:r>
              <a:rPr lang="pl-PL" sz="2000" b="1" dirty="0" err="1">
                <a:solidFill>
                  <a:srgbClr val="FF9900"/>
                </a:solidFill>
              </a:rPr>
              <a:t>visitors</a:t>
            </a:r>
            <a:r>
              <a:rPr lang="pl-PL" sz="2000" b="1" dirty="0">
                <a:solidFill>
                  <a:srgbClr val="FF9900"/>
                </a:solidFill>
              </a:rPr>
              <a:t> and </a:t>
            </a:r>
            <a:r>
              <a:rPr lang="pl-PL" sz="2000" b="1" dirty="0" err="1" smtClean="0">
                <a:solidFill>
                  <a:srgbClr val="FF9900"/>
                </a:solidFill>
              </a:rPr>
              <a:t>collaborators</a:t>
            </a:r>
            <a:r>
              <a:rPr lang="pl-PL" sz="2000" b="1" dirty="0" smtClean="0">
                <a:solidFill>
                  <a:srgbClr val="FF9900"/>
                </a:solidFill>
              </a:rPr>
              <a:t> (</a:t>
            </a:r>
            <a:r>
              <a:rPr lang="pl-PL" sz="2000" b="1" dirty="0" err="1" smtClean="0">
                <a:solidFill>
                  <a:srgbClr val="FF9900"/>
                </a:solidFill>
              </a:rPr>
              <a:t>e.g</a:t>
            </a:r>
            <a:r>
              <a:rPr lang="pl-PL" sz="2000" b="1" dirty="0" smtClean="0">
                <a:solidFill>
                  <a:srgbClr val="FF9900"/>
                </a:solidFill>
              </a:rPr>
              <a:t>. Lorenzo Mauro)</a:t>
            </a:r>
            <a:endParaRPr lang="pl-PL" sz="2000" b="1" dirty="0">
              <a:solidFill>
                <a:srgbClr val="FF9900"/>
              </a:solidFill>
            </a:endParaRPr>
          </a:p>
        </p:txBody>
      </p:sp>
      <p:pic>
        <p:nvPicPr>
          <p:cNvPr id="8" name="Picture 2" descr="Znalezione obrazy dla zapytania bulb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452" y="5547361"/>
            <a:ext cx="444573" cy="3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75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5218"/>
            <a:ext cx="10969139" cy="726302"/>
          </a:xfrm>
        </p:spPr>
        <p:txBody>
          <a:bodyPr>
            <a:normAutofit/>
          </a:bodyPr>
          <a:lstStyle/>
          <a:p>
            <a:pPr algn="ctr"/>
            <a:r>
              <a:rPr lang="pl-PL" sz="3200" dirty="0" smtClean="0"/>
              <a:t>Model </a:t>
            </a:r>
            <a:r>
              <a:rPr lang="pl-PL" sz="3200" dirty="0" err="1" smtClean="0"/>
              <a:t>fidelity</a:t>
            </a:r>
            <a:r>
              <a:rPr lang="pl-PL" sz="3200" dirty="0" smtClean="0"/>
              <a:t> and </a:t>
            </a:r>
            <a:r>
              <a:rPr lang="pl-PL" sz="3200" dirty="0" err="1" smtClean="0"/>
              <a:t>credibility</a:t>
            </a:r>
            <a:endParaRPr lang="pl-PL" sz="32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14</a:t>
            </a:fld>
            <a:endParaRPr lang="pl-PL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983"/>
            <a:ext cx="5011057" cy="4810579"/>
          </a:xfrm>
          <a:prstGeom prst="rect">
            <a:avLst/>
          </a:prstGeom>
        </p:spPr>
      </p:pic>
      <p:sp>
        <p:nvSpPr>
          <p:cNvPr id="15" name="PoleTekstowe 14"/>
          <p:cNvSpPr txBox="1"/>
          <p:nvPr/>
        </p:nvSpPr>
        <p:spPr>
          <a:xfrm>
            <a:off x="4408715" y="2405743"/>
            <a:ext cx="838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Model</a:t>
            </a:r>
          </a:p>
          <a:p>
            <a:r>
              <a:rPr lang="pl-PL" dirty="0" err="1"/>
              <a:t>f</a:t>
            </a:r>
            <a:r>
              <a:rPr lang="pl-PL" dirty="0" err="1" smtClean="0"/>
              <a:t>idelity</a:t>
            </a: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1900753" y="3174607"/>
            <a:ext cx="1209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b="1" smtClean="0">
                <a:solidFill>
                  <a:schemeClr val="tx2"/>
                </a:solidFill>
              </a:rPr>
              <a:t>COODI</a:t>
            </a:r>
            <a:endParaRPr lang="pl-PL" b="1" dirty="0">
              <a:solidFill>
                <a:schemeClr val="tx2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900753" y="3803925"/>
            <a:ext cx="1209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b="1" smtClean="0">
                <a:solidFill>
                  <a:schemeClr val="tx2"/>
                </a:solidFill>
              </a:rPr>
              <a:t>QLASA</a:t>
            </a:r>
            <a:endParaRPr lang="pl-PL" b="1" dirty="0">
              <a:solidFill>
                <a:schemeClr val="tx2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1900753" y="4433673"/>
            <a:ext cx="1209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b="1" smtClean="0">
                <a:solidFill>
                  <a:schemeClr val="tx2"/>
                </a:solidFill>
              </a:rPr>
              <a:t>LEDET</a:t>
            </a:r>
            <a:endParaRPr lang="pl-PL" b="1" dirty="0">
              <a:solidFill>
                <a:schemeClr val="tx2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 rot="1493761">
            <a:off x="982684" y="4718192"/>
            <a:ext cx="1209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b="1" smtClean="0">
                <a:solidFill>
                  <a:schemeClr val="tx2"/>
                </a:solidFill>
              </a:rPr>
              <a:t>COMSOL</a:t>
            </a:r>
            <a:endParaRPr lang="pl-PL" b="1" dirty="0">
              <a:solidFill>
                <a:schemeClr val="tx2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 rot="19776209">
            <a:off x="2830054" y="4676342"/>
            <a:ext cx="1209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b="1" dirty="0" smtClean="0">
                <a:solidFill>
                  <a:schemeClr val="tx2"/>
                </a:solidFill>
              </a:rPr>
              <a:t>ANSYS</a:t>
            </a:r>
            <a:endParaRPr lang="pl-PL" b="1" dirty="0">
              <a:solidFill>
                <a:schemeClr val="tx2"/>
              </a:solidFill>
            </a:endParaRPr>
          </a:p>
        </p:txBody>
      </p:sp>
      <p:cxnSp>
        <p:nvCxnSpPr>
          <p:cNvPr id="22" name="Łącznik prosty ze strzałką 21"/>
          <p:cNvCxnSpPr/>
          <p:nvPr/>
        </p:nvCxnSpPr>
        <p:spPr>
          <a:xfrm flipV="1">
            <a:off x="6735640" y="1285616"/>
            <a:ext cx="0" cy="4039342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PoleTekstowe 22"/>
          <p:cNvSpPr txBox="1"/>
          <p:nvPr/>
        </p:nvSpPr>
        <p:spPr>
          <a:xfrm>
            <a:off x="5820005" y="91628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Fidelity</a:t>
            </a:r>
            <a:endParaRPr lang="pl-PL" dirty="0"/>
          </a:p>
        </p:txBody>
      </p:sp>
      <p:cxnSp>
        <p:nvCxnSpPr>
          <p:cNvPr id="24" name="Łącznik prosty ze strzałką 23"/>
          <p:cNvCxnSpPr/>
          <p:nvPr/>
        </p:nvCxnSpPr>
        <p:spPr>
          <a:xfrm>
            <a:off x="6735640" y="5315786"/>
            <a:ext cx="4981995" cy="9172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PoleTekstowe 26"/>
          <p:cNvSpPr txBox="1"/>
          <p:nvPr/>
        </p:nvSpPr>
        <p:spPr>
          <a:xfrm>
            <a:off x="10913836" y="486251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mtClean="0"/>
              <a:t>Credibility</a:t>
            </a:r>
            <a:endParaRPr lang="pl-PL" dirty="0"/>
          </a:p>
        </p:txBody>
      </p:sp>
      <p:cxnSp>
        <p:nvCxnSpPr>
          <p:cNvPr id="30" name="Łącznik prosty ze strzałką 29"/>
          <p:cNvCxnSpPr/>
          <p:nvPr/>
        </p:nvCxnSpPr>
        <p:spPr>
          <a:xfrm flipV="1">
            <a:off x="9226637" y="1285616"/>
            <a:ext cx="0" cy="4039342"/>
          </a:xfrm>
          <a:prstGeom prst="straightConnector1">
            <a:avLst/>
          </a:prstGeom>
          <a:ln w="38100">
            <a:solidFill>
              <a:schemeClr val="tx2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Łącznik prosty ze strzałką 30"/>
          <p:cNvCxnSpPr/>
          <p:nvPr/>
        </p:nvCxnSpPr>
        <p:spPr>
          <a:xfrm>
            <a:off x="6735639" y="3188585"/>
            <a:ext cx="4981995" cy="9172"/>
          </a:xfrm>
          <a:prstGeom prst="straightConnector1">
            <a:avLst/>
          </a:prstGeom>
          <a:ln w="38100">
            <a:solidFill>
              <a:schemeClr val="tx2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PoleTekstowe 31"/>
          <p:cNvSpPr txBox="1"/>
          <p:nvPr/>
        </p:nvSpPr>
        <p:spPr>
          <a:xfrm>
            <a:off x="5916945" y="414016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LOW</a:t>
            </a:r>
            <a:endParaRPr lang="pl-PL" dirty="0"/>
          </a:p>
        </p:txBody>
      </p:sp>
      <p:sp>
        <p:nvSpPr>
          <p:cNvPr id="33" name="PoleTekstowe 32"/>
          <p:cNvSpPr txBox="1"/>
          <p:nvPr/>
        </p:nvSpPr>
        <p:spPr>
          <a:xfrm>
            <a:off x="7651276" y="537159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mtClean="0"/>
              <a:t>LOW</a:t>
            </a:r>
            <a:endParaRPr lang="pl-PL"/>
          </a:p>
        </p:txBody>
      </p:sp>
      <p:sp>
        <p:nvSpPr>
          <p:cNvPr id="34" name="PoleTekstowe 33"/>
          <p:cNvSpPr txBox="1"/>
          <p:nvPr/>
        </p:nvSpPr>
        <p:spPr>
          <a:xfrm>
            <a:off x="10240199" y="537159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mtClean="0"/>
              <a:t>HIGH</a:t>
            </a:r>
            <a:endParaRPr lang="pl-PL"/>
          </a:p>
        </p:txBody>
      </p:sp>
      <p:sp>
        <p:nvSpPr>
          <p:cNvPr id="35" name="PoleTekstowe 34"/>
          <p:cNvSpPr txBox="1"/>
          <p:nvPr/>
        </p:nvSpPr>
        <p:spPr>
          <a:xfrm>
            <a:off x="5891298" y="217211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mtClean="0"/>
              <a:t>HIGH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526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2" grpId="0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5218"/>
            <a:ext cx="10969139" cy="726302"/>
          </a:xfrm>
        </p:spPr>
        <p:txBody>
          <a:bodyPr>
            <a:normAutofit/>
          </a:bodyPr>
          <a:lstStyle/>
          <a:p>
            <a:pPr algn="ctr"/>
            <a:r>
              <a:rPr lang="pl-PL" sz="3200" dirty="0" smtClean="0"/>
              <a:t>Single </a:t>
            </a:r>
            <a:r>
              <a:rPr lang="pl-PL" sz="3200" dirty="0" err="1" smtClean="0"/>
              <a:t>source</a:t>
            </a:r>
            <a:r>
              <a:rPr lang="pl-PL" sz="3200" dirty="0" smtClean="0"/>
              <a:t> of </a:t>
            </a:r>
            <a:r>
              <a:rPr lang="pl-PL" sz="3200" dirty="0" err="1" smtClean="0"/>
              <a:t>truth</a:t>
            </a:r>
            <a:r>
              <a:rPr lang="pl-PL" sz="3200" dirty="0" smtClean="0"/>
              <a:t> (</a:t>
            </a:r>
            <a:r>
              <a:rPr lang="pl-PL" sz="3200" dirty="0" err="1" smtClean="0"/>
              <a:t>input</a:t>
            </a:r>
            <a:r>
              <a:rPr lang="pl-PL" sz="3200" dirty="0" smtClean="0"/>
              <a:t>) </a:t>
            </a:r>
            <a:r>
              <a:rPr lang="mr-IN" sz="3200" dirty="0" smtClean="0"/>
              <a:t>–</a:t>
            </a:r>
            <a:r>
              <a:rPr lang="pl-PL" sz="3200" dirty="0" smtClean="0"/>
              <a:t> scripts for model </a:t>
            </a:r>
            <a:r>
              <a:rPr lang="pl-PL" sz="3200" dirty="0" err="1" smtClean="0"/>
              <a:t>generation</a:t>
            </a:r>
            <a:endParaRPr lang="pl-PL" sz="32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15</a:t>
            </a:fld>
            <a:endParaRPr lang="pl-PL"/>
          </a:p>
        </p:txBody>
      </p:sp>
      <p:sp>
        <p:nvSpPr>
          <p:cNvPr id="5" name="PoleTekstowe 4"/>
          <p:cNvSpPr txBox="1"/>
          <p:nvPr/>
        </p:nvSpPr>
        <p:spPr>
          <a:xfrm>
            <a:off x="1272733" y="1224090"/>
            <a:ext cx="262123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dirty="0" smtClean="0"/>
              <a:t>ROXIE </a:t>
            </a:r>
            <a:r>
              <a:rPr lang="pl-PL" dirty="0" err="1" smtClean="0"/>
              <a:t>input</a:t>
            </a:r>
            <a:r>
              <a:rPr lang="pl-PL" dirty="0" smtClean="0"/>
              <a:t> and </a:t>
            </a:r>
            <a:r>
              <a:rPr lang="pl-PL" dirty="0" err="1" smtClean="0"/>
              <a:t>output</a:t>
            </a:r>
            <a:endParaRPr lang="pl-PL" dirty="0" smtClean="0"/>
          </a:p>
          <a:p>
            <a:pPr marL="285750" indent="-285750">
              <a:buFontTx/>
              <a:buChar char="-"/>
            </a:pPr>
            <a:r>
              <a:rPr lang="pl-PL" dirty="0" smtClean="0"/>
              <a:t>BH </a:t>
            </a:r>
            <a:r>
              <a:rPr lang="pl-PL" dirty="0" err="1" smtClean="0"/>
              <a:t>curve</a:t>
            </a:r>
            <a:endParaRPr lang="pl-PL" dirty="0" smtClean="0"/>
          </a:p>
          <a:p>
            <a:pPr marL="285750" indent="-285750">
              <a:buFontTx/>
              <a:buChar char="-"/>
            </a:pPr>
            <a:r>
              <a:rPr lang="pl-PL" dirty="0" smtClean="0"/>
              <a:t>iron </a:t>
            </a:r>
            <a:r>
              <a:rPr lang="pl-PL" dirty="0" err="1" smtClean="0"/>
              <a:t>yoke</a:t>
            </a:r>
            <a:r>
              <a:rPr lang="pl-PL" dirty="0" smtClean="0"/>
              <a:t> geometry</a:t>
            </a:r>
          </a:p>
          <a:p>
            <a:pPr marL="285750" indent="-285750">
              <a:buFontTx/>
              <a:buChar char="-"/>
            </a:pPr>
            <a:r>
              <a:rPr lang="pl-PL" dirty="0" err="1" smtClean="0"/>
              <a:t>coil</a:t>
            </a:r>
            <a:r>
              <a:rPr lang="pl-PL" dirty="0" smtClean="0"/>
              <a:t> geometry</a:t>
            </a:r>
          </a:p>
          <a:p>
            <a:pPr marL="285750" indent="-285750">
              <a:buFontTx/>
              <a:buChar char="-"/>
            </a:pPr>
            <a:r>
              <a:rPr lang="pl-PL" dirty="0" err="1" smtClean="0"/>
              <a:t>cable</a:t>
            </a:r>
            <a:r>
              <a:rPr lang="pl-PL" dirty="0" smtClean="0"/>
              <a:t> </a:t>
            </a:r>
            <a:r>
              <a:rPr lang="pl-PL" dirty="0" err="1" smtClean="0"/>
              <a:t>parameters</a:t>
            </a:r>
            <a:endParaRPr lang="pl-PL" dirty="0"/>
          </a:p>
        </p:txBody>
      </p:sp>
      <p:sp>
        <p:nvSpPr>
          <p:cNvPr id="6" name="PoleTekstowe 5"/>
          <p:cNvSpPr txBox="1"/>
          <p:nvPr/>
        </p:nvSpPr>
        <p:spPr>
          <a:xfrm>
            <a:off x="4687264" y="1224090"/>
            <a:ext cx="3397084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pl-PL"/>
            </a:defPPr>
          </a:lstStyle>
          <a:p>
            <a:r>
              <a:rPr lang="pl-PL" dirty="0" smtClean="0"/>
              <a:t>SIGMA* API</a:t>
            </a:r>
            <a:endParaRPr lang="pl-PL" dirty="0" smtClean="0"/>
          </a:p>
          <a:p>
            <a:pPr marL="285750" indent="-285750">
              <a:buFontTx/>
              <a:buChar char="-"/>
            </a:pPr>
            <a:r>
              <a:rPr lang="pl-PL" dirty="0" smtClean="0"/>
              <a:t>BH </a:t>
            </a:r>
            <a:r>
              <a:rPr lang="pl-PL" dirty="0" err="1"/>
              <a:t>curve</a:t>
            </a:r>
            <a:r>
              <a:rPr lang="pl-PL" dirty="0"/>
              <a:t> </a:t>
            </a:r>
            <a:r>
              <a:rPr lang="pl-PL" dirty="0" err="1" smtClean="0"/>
              <a:t>parser</a:t>
            </a:r>
            <a:r>
              <a:rPr lang="pl-PL" dirty="0" smtClean="0"/>
              <a:t>**</a:t>
            </a:r>
          </a:p>
          <a:p>
            <a:pPr marL="285750" indent="-285750">
              <a:buFontTx/>
              <a:buChar char="-"/>
            </a:pPr>
            <a:r>
              <a:rPr lang="pl-PL" dirty="0" smtClean="0"/>
              <a:t>Iron </a:t>
            </a:r>
            <a:r>
              <a:rPr lang="pl-PL" dirty="0" err="1"/>
              <a:t>yoke</a:t>
            </a:r>
            <a:r>
              <a:rPr lang="pl-PL" dirty="0"/>
              <a:t> geometry </a:t>
            </a:r>
            <a:r>
              <a:rPr lang="pl-PL" dirty="0" err="1" smtClean="0"/>
              <a:t>parser</a:t>
            </a:r>
            <a:r>
              <a:rPr lang="pl-PL" dirty="0" smtClean="0"/>
              <a:t>**</a:t>
            </a:r>
          </a:p>
          <a:p>
            <a:pPr marL="285750" indent="-285750">
              <a:buFontTx/>
              <a:buChar char="-"/>
            </a:pPr>
            <a:r>
              <a:rPr lang="pl-PL" dirty="0" err="1" smtClean="0"/>
              <a:t>input</a:t>
            </a:r>
            <a:r>
              <a:rPr lang="pl-PL" dirty="0" smtClean="0"/>
              <a:t> </a:t>
            </a:r>
            <a:r>
              <a:rPr lang="pl-PL" dirty="0"/>
              <a:t>Java </a:t>
            </a:r>
            <a:r>
              <a:rPr lang="pl-PL" dirty="0" err="1"/>
              <a:t>code</a:t>
            </a:r>
            <a:r>
              <a:rPr lang="pl-PL" dirty="0"/>
              <a:t> from </a:t>
            </a:r>
            <a:r>
              <a:rPr lang="pl-PL" dirty="0" smtClean="0"/>
              <a:t>ROXIE</a:t>
            </a:r>
          </a:p>
          <a:p>
            <a:pPr marL="285750" indent="-285750">
              <a:buFontTx/>
              <a:buChar char="-"/>
            </a:pPr>
            <a:r>
              <a:rPr lang="pl-PL" dirty="0" err="1" smtClean="0"/>
              <a:t>input</a:t>
            </a:r>
            <a:r>
              <a:rPr lang="pl-PL" dirty="0" smtClean="0"/>
              <a:t> </a:t>
            </a:r>
            <a:r>
              <a:rPr lang="pl-PL" dirty="0"/>
              <a:t>Java </a:t>
            </a:r>
            <a:r>
              <a:rPr lang="pl-PL" dirty="0" err="1"/>
              <a:t>code</a:t>
            </a:r>
            <a:r>
              <a:rPr lang="pl-PL" dirty="0"/>
              <a:t> from ROXIE</a:t>
            </a:r>
          </a:p>
        </p:txBody>
      </p:sp>
      <p:sp>
        <p:nvSpPr>
          <p:cNvPr id="7" name="PoleTekstowe 6"/>
          <p:cNvSpPr txBox="1"/>
          <p:nvPr/>
        </p:nvSpPr>
        <p:spPr>
          <a:xfrm>
            <a:off x="45699" y="5514580"/>
            <a:ext cx="617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*S</a:t>
            </a:r>
            <a:r>
              <a:rPr lang="en-US" dirty="0" smtClean="0"/>
              <a:t>TEAM </a:t>
            </a:r>
            <a:r>
              <a:rPr lang="en-US" b="1" dirty="0"/>
              <a:t>I</a:t>
            </a:r>
            <a:r>
              <a:rPr lang="en-US" dirty="0"/>
              <a:t>ntegrated </a:t>
            </a:r>
            <a:r>
              <a:rPr lang="en-US" b="1" dirty="0"/>
              <a:t>G</a:t>
            </a:r>
            <a:r>
              <a:rPr lang="en-US" dirty="0"/>
              <a:t>enerator of </a:t>
            </a:r>
            <a:r>
              <a:rPr lang="en-US" b="1" dirty="0"/>
              <a:t>M</a:t>
            </a:r>
            <a:r>
              <a:rPr lang="en-US" dirty="0"/>
              <a:t>agnets for </a:t>
            </a:r>
            <a:r>
              <a:rPr lang="en-US" b="1" dirty="0"/>
              <a:t>A</a:t>
            </a:r>
            <a:r>
              <a:rPr lang="en-US" dirty="0"/>
              <a:t>ccelerators</a:t>
            </a:r>
            <a:endParaRPr lang="pl-PL" dirty="0"/>
          </a:p>
        </p:txBody>
      </p:sp>
      <p:sp>
        <p:nvSpPr>
          <p:cNvPr id="8" name="Strzałka w prawo 7"/>
          <p:cNvSpPr/>
          <p:nvPr/>
        </p:nvSpPr>
        <p:spPr>
          <a:xfrm>
            <a:off x="4021884" y="1829645"/>
            <a:ext cx="537459" cy="26621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trzałka w prawo 8"/>
          <p:cNvSpPr/>
          <p:nvPr/>
        </p:nvSpPr>
        <p:spPr>
          <a:xfrm>
            <a:off x="8339590" y="1224090"/>
            <a:ext cx="537459" cy="26621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trzałka w prawo 10"/>
          <p:cNvSpPr/>
          <p:nvPr/>
        </p:nvSpPr>
        <p:spPr>
          <a:xfrm>
            <a:off x="8339589" y="1648745"/>
            <a:ext cx="537459" cy="26621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9132291" y="1196725"/>
            <a:ext cx="1396832" cy="320947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COMSOL</a:t>
            </a:r>
            <a:endParaRPr lang="pl-PL" dirty="0"/>
          </a:p>
        </p:txBody>
      </p:sp>
      <p:sp>
        <p:nvSpPr>
          <p:cNvPr id="15" name="Prostokąt 14"/>
          <p:cNvSpPr/>
          <p:nvPr/>
        </p:nvSpPr>
        <p:spPr>
          <a:xfrm>
            <a:off x="9132291" y="1618844"/>
            <a:ext cx="1396832" cy="326020"/>
          </a:xfrm>
          <a:prstGeom prst="rect">
            <a:avLst/>
          </a:prstGeom>
          <a:ln w="28575">
            <a:prstDash val="lgDashDot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LEDET</a:t>
            </a:r>
            <a:endParaRPr lang="pl-PL" dirty="0"/>
          </a:p>
        </p:txBody>
      </p:sp>
      <p:sp>
        <p:nvSpPr>
          <p:cNvPr id="16" name="Strzałka w prawo 15"/>
          <p:cNvSpPr/>
          <p:nvPr/>
        </p:nvSpPr>
        <p:spPr>
          <a:xfrm>
            <a:off x="8339589" y="2136875"/>
            <a:ext cx="537459" cy="26621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9132291" y="2106974"/>
            <a:ext cx="1396832" cy="326020"/>
          </a:xfrm>
          <a:prstGeom prst="rect">
            <a:avLst/>
          </a:prstGeom>
          <a:ln w="28575">
            <a:prstDash val="lgDashDot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ANSYS</a:t>
            </a:r>
            <a:endParaRPr lang="pl-PL" dirty="0"/>
          </a:p>
        </p:txBody>
      </p:sp>
      <p:sp>
        <p:nvSpPr>
          <p:cNvPr id="18" name="Strzałka w prawo 17"/>
          <p:cNvSpPr/>
          <p:nvPr/>
        </p:nvSpPr>
        <p:spPr>
          <a:xfrm>
            <a:off x="8339589" y="2625005"/>
            <a:ext cx="537459" cy="26621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9132291" y="2595104"/>
            <a:ext cx="1396832" cy="326020"/>
          </a:xfrm>
          <a:prstGeom prst="rect">
            <a:avLst/>
          </a:prstGeom>
          <a:ln w="28575">
            <a:prstDash val="lgDashDot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QLASA</a:t>
            </a:r>
            <a:endParaRPr lang="pl-PL" dirty="0"/>
          </a:p>
        </p:txBody>
      </p:sp>
      <p:sp>
        <p:nvSpPr>
          <p:cNvPr id="20" name="PoleTekstowe 19"/>
          <p:cNvSpPr txBox="1"/>
          <p:nvPr/>
        </p:nvSpPr>
        <p:spPr>
          <a:xfrm>
            <a:off x="9085875" y="5514580"/>
            <a:ext cx="2694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**</a:t>
            </a:r>
            <a:r>
              <a:rPr lang="pl-PL" dirty="0" err="1" smtClean="0"/>
              <a:t>Task</a:t>
            </a:r>
            <a:r>
              <a:rPr lang="pl-PL" dirty="0" smtClean="0"/>
              <a:t> of </a:t>
            </a:r>
            <a:r>
              <a:rPr lang="pl-PL" dirty="0" err="1" smtClean="0"/>
              <a:t>Soufiane</a:t>
            </a:r>
            <a:r>
              <a:rPr lang="pl-PL" dirty="0" smtClean="0"/>
              <a:t> </a:t>
            </a:r>
            <a:r>
              <a:rPr lang="pl-PL" dirty="0" err="1" smtClean="0"/>
              <a:t>Ayadi</a:t>
            </a:r>
            <a:endParaRPr lang="pl-PL" dirty="0"/>
          </a:p>
        </p:txBody>
      </p:sp>
      <p:sp>
        <p:nvSpPr>
          <p:cNvPr id="21" name="PoleTekstowe 20"/>
          <p:cNvSpPr txBox="1"/>
          <p:nvPr/>
        </p:nvSpPr>
        <p:spPr>
          <a:xfrm>
            <a:off x="8339589" y="278595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mtClean="0"/>
              <a:t>…</a:t>
            </a:r>
            <a:endParaRPr lang="pl-PL" dirty="0"/>
          </a:p>
        </p:txBody>
      </p:sp>
      <p:pic>
        <p:nvPicPr>
          <p:cNvPr id="22" name="Picture 4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4579" y="3516196"/>
            <a:ext cx="2092318" cy="1800000"/>
          </a:xfrm>
          <a:prstGeom prst="rect">
            <a:avLst/>
          </a:prstGeom>
        </p:spPr>
      </p:pic>
      <p:sp>
        <p:nvSpPr>
          <p:cNvPr id="23" name="Rectangle 50"/>
          <p:cNvSpPr/>
          <p:nvPr/>
        </p:nvSpPr>
        <p:spPr>
          <a:xfrm>
            <a:off x="468761" y="3223143"/>
            <a:ext cx="9028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LHC</a:t>
            </a:r>
            <a:r>
              <a:rPr lang="en-GB" sz="1200" dirty="0"/>
              <a:t> – MB</a:t>
            </a:r>
            <a:endParaRPr lang="it-IT" sz="1200" dirty="0"/>
          </a:p>
        </p:txBody>
      </p:sp>
      <p:grpSp>
        <p:nvGrpSpPr>
          <p:cNvPr id="24" name="Group 51"/>
          <p:cNvGrpSpPr>
            <a:grpSpLocks noChangeAspect="1"/>
          </p:cNvGrpSpPr>
          <p:nvPr/>
        </p:nvGrpSpPr>
        <p:grpSpPr>
          <a:xfrm>
            <a:off x="2064704" y="3570196"/>
            <a:ext cx="1692502" cy="1692000"/>
            <a:chOff x="1515211" y="1756575"/>
            <a:chExt cx="3120185" cy="3119263"/>
          </a:xfrm>
        </p:grpSpPr>
        <p:grpSp>
          <p:nvGrpSpPr>
            <p:cNvPr id="25" name="Group 52"/>
            <p:cNvGrpSpPr/>
            <p:nvPr/>
          </p:nvGrpSpPr>
          <p:grpSpPr>
            <a:xfrm>
              <a:off x="3073787" y="1760532"/>
              <a:ext cx="1561609" cy="3115306"/>
              <a:chOff x="3070612" y="1760532"/>
              <a:chExt cx="1561609" cy="3115306"/>
            </a:xfrm>
          </p:grpSpPr>
          <p:pic>
            <p:nvPicPr>
              <p:cNvPr id="29" name="Picture 56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70612" y="1760532"/>
                <a:ext cx="1561609" cy="1560047"/>
              </a:xfrm>
              <a:prstGeom prst="rect">
                <a:avLst/>
              </a:prstGeom>
            </p:spPr>
          </p:pic>
          <p:pic>
            <p:nvPicPr>
              <p:cNvPr id="30" name="Picture 57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3069831" y="3315010"/>
                <a:ext cx="1561609" cy="1560047"/>
              </a:xfrm>
              <a:prstGeom prst="rect">
                <a:avLst/>
              </a:prstGeom>
            </p:spPr>
          </p:pic>
        </p:grpSp>
        <p:grpSp>
          <p:nvGrpSpPr>
            <p:cNvPr id="26" name="Group 53"/>
            <p:cNvGrpSpPr/>
            <p:nvPr/>
          </p:nvGrpSpPr>
          <p:grpSpPr>
            <a:xfrm rot="10800000">
              <a:off x="1515211" y="1756575"/>
              <a:ext cx="1561609" cy="3115306"/>
              <a:chOff x="3070612" y="1760532"/>
              <a:chExt cx="1561609" cy="3115306"/>
            </a:xfrm>
          </p:grpSpPr>
          <p:pic>
            <p:nvPicPr>
              <p:cNvPr id="27" name="Picture 54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70612" y="1760532"/>
                <a:ext cx="1561609" cy="1560047"/>
              </a:xfrm>
              <a:prstGeom prst="rect">
                <a:avLst/>
              </a:prstGeom>
            </p:spPr>
          </p:pic>
          <p:pic>
            <p:nvPicPr>
              <p:cNvPr id="28" name="Picture 55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3069831" y="3315010"/>
                <a:ext cx="1561609" cy="1560047"/>
              </a:xfrm>
              <a:prstGeom prst="rect">
                <a:avLst/>
              </a:prstGeom>
            </p:spPr>
          </p:pic>
        </p:grpSp>
      </p:grpSp>
      <p:sp>
        <p:nvSpPr>
          <p:cNvPr id="31" name="Rectangle 58"/>
          <p:cNvSpPr/>
          <p:nvPr/>
        </p:nvSpPr>
        <p:spPr>
          <a:xfrm>
            <a:off x="2222253" y="3239368"/>
            <a:ext cx="13756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Hi-</a:t>
            </a:r>
            <a:r>
              <a:rPr lang="en-GB" sz="1200" b="1" dirty="0" err="1"/>
              <a:t>Lumi</a:t>
            </a:r>
            <a:r>
              <a:rPr lang="en-GB" sz="1200" dirty="0"/>
              <a:t> – MQXF</a:t>
            </a:r>
            <a:endParaRPr lang="it-IT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59"/>
              <p:cNvSpPr/>
              <p:nvPr/>
            </p:nvSpPr>
            <p:spPr>
              <a:xfrm>
                <a:off x="4480260" y="3266693"/>
                <a:ext cx="103554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200" b="1" dirty="0"/>
                  <a:t>FCC</a:t>
                </a:r>
                <a:r>
                  <a:rPr lang="en-GB" sz="1200" dirty="0"/>
                  <a:t> – Cos</a:t>
                </a:r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endParaRPr lang="it-IT" sz="1200" dirty="0"/>
              </a:p>
            </p:txBody>
          </p:sp>
        </mc:Choice>
        <mc:Fallback xmlns="">
          <p:sp>
            <p:nvSpPr>
              <p:cNvPr id="32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0260" y="3266693"/>
                <a:ext cx="1035540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588" t="-4444" b="-1555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60"/>
          <p:cNvGrpSpPr>
            <a:grpSpLocks noChangeAspect="1"/>
          </p:cNvGrpSpPr>
          <p:nvPr/>
        </p:nvGrpSpPr>
        <p:grpSpPr>
          <a:xfrm>
            <a:off x="10439708" y="3570196"/>
            <a:ext cx="1694417" cy="1692000"/>
            <a:chOff x="3110345" y="507076"/>
            <a:chExt cx="5800898" cy="5806440"/>
          </a:xfrm>
        </p:grpSpPr>
        <p:pic>
          <p:nvPicPr>
            <p:cNvPr id="34" name="Picture 61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7399" y="507076"/>
              <a:ext cx="3043844" cy="3043844"/>
            </a:xfrm>
            <a:prstGeom prst="rect">
              <a:avLst/>
            </a:prstGeom>
          </p:spPr>
        </p:pic>
        <p:pic>
          <p:nvPicPr>
            <p:cNvPr id="35" name="Picture 62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5867399" y="3269672"/>
              <a:ext cx="3043844" cy="3043844"/>
            </a:xfrm>
            <a:prstGeom prst="rect">
              <a:avLst/>
            </a:prstGeom>
          </p:spPr>
        </p:pic>
        <p:pic>
          <p:nvPicPr>
            <p:cNvPr id="36" name="Picture 63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110345" y="507076"/>
              <a:ext cx="3043844" cy="3043844"/>
            </a:xfrm>
            <a:prstGeom prst="rect">
              <a:avLst/>
            </a:prstGeom>
          </p:spPr>
        </p:pic>
        <p:pic>
          <p:nvPicPr>
            <p:cNvPr id="37" name="Picture 64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3110345" y="3269672"/>
              <a:ext cx="3043844" cy="3043844"/>
            </a:xfrm>
            <a:prstGeom prst="rect">
              <a:avLst/>
            </a:prstGeom>
          </p:spPr>
        </p:pic>
      </p:grpSp>
      <p:sp>
        <p:nvSpPr>
          <p:cNvPr id="38" name="Rectangle 65"/>
          <p:cNvSpPr/>
          <p:nvPr/>
        </p:nvSpPr>
        <p:spPr>
          <a:xfrm>
            <a:off x="10216805" y="3223143"/>
            <a:ext cx="19173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Test station</a:t>
            </a:r>
            <a:r>
              <a:rPr lang="en-GB" sz="1200" dirty="0"/>
              <a:t> – FRESCA2</a:t>
            </a:r>
            <a:endParaRPr lang="it-IT" sz="1200" dirty="0"/>
          </a:p>
        </p:txBody>
      </p:sp>
      <p:grpSp>
        <p:nvGrpSpPr>
          <p:cNvPr id="39" name="Group 78"/>
          <p:cNvGrpSpPr>
            <a:grpSpLocks noChangeAspect="1"/>
          </p:cNvGrpSpPr>
          <p:nvPr/>
        </p:nvGrpSpPr>
        <p:grpSpPr>
          <a:xfrm>
            <a:off x="8386351" y="3569211"/>
            <a:ext cx="1689310" cy="1693971"/>
            <a:chOff x="-180905" y="295274"/>
            <a:chExt cx="8410504" cy="8433712"/>
          </a:xfrm>
        </p:grpSpPr>
        <p:pic>
          <p:nvPicPr>
            <p:cNvPr id="40" name="Picture 79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43396" y="295275"/>
              <a:ext cx="4286203" cy="4280811"/>
            </a:xfrm>
            <a:prstGeom prst="rect">
              <a:avLst/>
            </a:prstGeom>
          </p:spPr>
        </p:pic>
        <p:pic>
          <p:nvPicPr>
            <p:cNvPr id="41" name="Picture 80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180905" y="295274"/>
              <a:ext cx="4286203" cy="4280811"/>
            </a:xfrm>
            <a:prstGeom prst="rect">
              <a:avLst/>
            </a:prstGeom>
          </p:spPr>
        </p:pic>
        <p:pic>
          <p:nvPicPr>
            <p:cNvPr id="42" name="Picture 81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3943396" y="4448175"/>
              <a:ext cx="4286203" cy="4280811"/>
            </a:xfrm>
            <a:prstGeom prst="rect">
              <a:avLst/>
            </a:prstGeom>
          </p:spPr>
        </p:pic>
        <p:pic>
          <p:nvPicPr>
            <p:cNvPr id="43" name="Picture 82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-180905" y="4448174"/>
              <a:ext cx="4286203" cy="4280811"/>
            </a:xfrm>
            <a:prstGeom prst="rect">
              <a:avLst/>
            </a:prstGeom>
          </p:spPr>
        </p:pic>
      </p:grpSp>
      <p:sp>
        <p:nvSpPr>
          <p:cNvPr id="44" name="Rectangle 83"/>
          <p:cNvSpPr/>
          <p:nvPr/>
        </p:nvSpPr>
        <p:spPr>
          <a:xfrm>
            <a:off x="8400554" y="3239409"/>
            <a:ext cx="15664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FCC</a:t>
            </a:r>
            <a:r>
              <a:rPr lang="en-GB" sz="1200" dirty="0"/>
              <a:t> – Common coil</a:t>
            </a:r>
            <a:endParaRPr lang="it-IT" sz="1200" dirty="0"/>
          </a:p>
        </p:txBody>
      </p:sp>
      <p:sp>
        <p:nvSpPr>
          <p:cNvPr id="45" name="Rectangle 92"/>
          <p:cNvSpPr/>
          <p:nvPr/>
        </p:nvSpPr>
        <p:spPr>
          <a:xfrm>
            <a:off x="6532612" y="3239368"/>
            <a:ext cx="13195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FCC</a:t>
            </a:r>
            <a:r>
              <a:rPr lang="en-GB" sz="1200" dirty="0"/>
              <a:t> – Block coil</a:t>
            </a:r>
            <a:endParaRPr lang="it-IT" sz="1200" dirty="0"/>
          </a:p>
        </p:txBody>
      </p:sp>
      <p:grpSp>
        <p:nvGrpSpPr>
          <p:cNvPr id="46" name="Group 14"/>
          <p:cNvGrpSpPr>
            <a:grpSpLocks noChangeAspect="1"/>
          </p:cNvGrpSpPr>
          <p:nvPr/>
        </p:nvGrpSpPr>
        <p:grpSpPr>
          <a:xfrm>
            <a:off x="6293974" y="3553471"/>
            <a:ext cx="1732748" cy="1725450"/>
            <a:chOff x="835108" y="486440"/>
            <a:chExt cx="6885804" cy="6856797"/>
          </a:xfrm>
        </p:grpSpPr>
        <p:pic>
          <p:nvPicPr>
            <p:cNvPr id="47" name="Picture 15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50723" y="487083"/>
              <a:ext cx="3470189" cy="3456910"/>
            </a:xfrm>
            <a:prstGeom prst="rect">
              <a:avLst/>
            </a:prstGeom>
          </p:spPr>
        </p:pic>
        <p:pic>
          <p:nvPicPr>
            <p:cNvPr id="48" name="Picture 16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835109" y="486440"/>
              <a:ext cx="3470189" cy="3456910"/>
            </a:xfrm>
            <a:prstGeom prst="rect">
              <a:avLst/>
            </a:prstGeom>
          </p:spPr>
        </p:pic>
        <p:pic>
          <p:nvPicPr>
            <p:cNvPr id="49" name="Picture 17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4250722" y="3886327"/>
              <a:ext cx="3470189" cy="3456910"/>
            </a:xfrm>
            <a:prstGeom prst="rect">
              <a:avLst/>
            </a:prstGeom>
          </p:spPr>
        </p:pic>
        <p:pic>
          <p:nvPicPr>
            <p:cNvPr id="50" name="Picture 18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835108" y="3885684"/>
              <a:ext cx="3470189" cy="3456910"/>
            </a:xfrm>
            <a:prstGeom prst="rect">
              <a:avLst/>
            </a:prstGeom>
          </p:spPr>
        </p:pic>
      </p:grpSp>
      <p:pic>
        <p:nvPicPr>
          <p:cNvPr id="51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51233" y="3491870"/>
            <a:ext cx="2001721" cy="1848652"/>
          </a:xfrm>
          <a:prstGeom prst="rect">
            <a:avLst/>
          </a:prstGeom>
        </p:spPr>
      </p:pic>
      <p:sp>
        <p:nvSpPr>
          <p:cNvPr id="52" name="PoleTekstowe 51"/>
          <p:cNvSpPr txBox="1"/>
          <p:nvPr/>
        </p:nvSpPr>
        <p:spPr>
          <a:xfrm>
            <a:off x="0" y="660360"/>
            <a:ext cx="11816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The design of </a:t>
            </a:r>
            <a:r>
              <a:rPr lang="pl-PL" b="1" dirty="0" err="1" smtClean="0"/>
              <a:t>majority</a:t>
            </a:r>
            <a:r>
              <a:rPr lang="pl-PL" dirty="0" smtClean="0"/>
              <a:t> of </a:t>
            </a:r>
            <a:r>
              <a:rPr lang="pl-PL" dirty="0" err="1" smtClean="0"/>
              <a:t>magnets</a:t>
            </a:r>
            <a:r>
              <a:rPr lang="pl-PL" dirty="0" smtClean="0"/>
              <a:t> </a:t>
            </a:r>
            <a:r>
              <a:rPr lang="pl-PL" dirty="0" err="1" smtClean="0"/>
              <a:t>starts</a:t>
            </a:r>
            <a:r>
              <a:rPr lang="pl-PL" dirty="0" smtClean="0"/>
              <a:t> with ROXIE. Compatibility with </a:t>
            </a:r>
            <a:r>
              <a:rPr lang="pl-PL" dirty="0" err="1" smtClean="0"/>
              <a:t>its</a:t>
            </a:r>
            <a:r>
              <a:rPr lang="pl-PL" dirty="0" smtClean="0"/>
              <a:t> </a:t>
            </a:r>
            <a:r>
              <a:rPr lang="pl-PL" dirty="0" err="1" smtClean="0"/>
              <a:t>input</a:t>
            </a:r>
            <a:r>
              <a:rPr lang="pl-PL" dirty="0" smtClean="0"/>
              <a:t>/</a:t>
            </a:r>
            <a:r>
              <a:rPr lang="pl-PL" dirty="0" err="1" smtClean="0"/>
              <a:t>outputs</a:t>
            </a:r>
            <a:r>
              <a:rPr lang="pl-PL" dirty="0" smtClean="0"/>
              <a:t> </a:t>
            </a:r>
            <a:r>
              <a:rPr lang="pl-PL" dirty="0" err="1" smtClean="0"/>
              <a:t>would</a:t>
            </a:r>
            <a:r>
              <a:rPr lang="pl-PL" dirty="0" smtClean="0"/>
              <a:t> </a:t>
            </a:r>
            <a:r>
              <a:rPr lang="pl-PL" b="1" dirty="0" err="1" smtClean="0"/>
              <a:t>expand</a:t>
            </a:r>
            <a:r>
              <a:rPr lang="pl-PL" dirty="0" smtClean="0"/>
              <a:t> </a:t>
            </a:r>
            <a:r>
              <a:rPr lang="pl-PL" dirty="0" err="1" smtClean="0"/>
              <a:t>our</a:t>
            </a:r>
            <a:r>
              <a:rPr lang="pl-PL" dirty="0" smtClean="0"/>
              <a:t> </a:t>
            </a:r>
            <a:r>
              <a:rPr lang="pl-PL" dirty="0" err="1" smtClean="0"/>
              <a:t>reach</a:t>
            </a:r>
            <a:r>
              <a:rPr lang="pl-PL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8417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5218"/>
            <a:ext cx="12192000" cy="726302"/>
          </a:xfrm>
        </p:spPr>
        <p:txBody>
          <a:bodyPr>
            <a:normAutofit/>
          </a:bodyPr>
          <a:lstStyle/>
          <a:p>
            <a:pPr algn="ctr"/>
            <a:r>
              <a:rPr lang="pl-PL" sz="3200" dirty="0" err="1" smtClean="0"/>
              <a:t>Automated</a:t>
            </a:r>
            <a:r>
              <a:rPr lang="pl-PL" sz="3200" dirty="0" smtClean="0"/>
              <a:t> </a:t>
            </a:r>
            <a:r>
              <a:rPr lang="pl-PL" sz="3200" dirty="0" err="1" smtClean="0"/>
              <a:t>workflows</a:t>
            </a:r>
            <a:r>
              <a:rPr lang="pl-PL" sz="3200" dirty="0" smtClean="0"/>
              <a:t> </a:t>
            </a:r>
            <a:r>
              <a:rPr lang="mr-IN" sz="3200" dirty="0" smtClean="0"/>
              <a:t>–</a:t>
            </a:r>
            <a:r>
              <a:rPr lang="pl-PL" sz="3200" dirty="0" smtClean="0"/>
              <a:t>scripts for co-sim, </a:t>
            </a:r>
            <a:r>
              <a:rPr lang="pl-PL" sz="3200" dirty="0" err="1" smtClean="0"/>
              <a:t>circuit</a:t>
            </a:r>
            <a:r>
              <a:rPr lang="pl-PL" sz="3200" dirty="0" smtClean="0"/>
              <a:t> </a:t>
            </a:r>
            <a:r>
              <a:rPr lang="pl-PL" sz="3200" dirty="0" err="1" smtClean="0"/>
              <a:t>analysis</a:t>
            </a:r>
            <a:r>
              <a:rPr lang="pl-PL" sz="3200" dirty="0" smtClean="0"/>
              <a:t>**, etc.</a:t>
            </a:r>
            <a:endParaRPr lang="pl-PL" sz="32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16</a:t>
            </a:fld>
            <a:endParaRPr lang="pl-PL"/>
          </a:p>
        </p:txBody>
      </p:sp>
      <p:sp>
        <p:nvSpPr>
          <p:cNvPr id="7" name="PoleTekstowe 6"/>
          <p:cNvSpPr txBox="1"/>
          <p:nvPr/>
        </p:nvSpPr>
        <p:spPr>
          <a:xfrm>
            <a:off x="186561" y="5495616"/>
            <a:ext cx="418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*S</a:t>
            </a:r>
            <a:r>
              <a:rPr lang="en-US" dirty="0" smtClean="0"/>
              <a:t>TEAM </a:t>
            </a:r>
            <a:r>
              <a:rPr lang="en-US" b="1" dirty="0"/>
              <a:t>I</a:t>
            </a:r>
            <a:r>
              <a:rPr lang="en-US" dirty="0"/>
              <a:t>ntegrated </a:t>
            </a:r>
            <a:r>
              <a:rPr lang="en-US" b="1" dirty="0" smtClean="0"/>
              <a:t>N</a:t>
            </a:r>
            <a:r>
              <a:rPr lang="en-US" dirty="0" smtClean="0"/>
              <a:t>etwork </a:t>
            </a:r>
            <a:r>
              <a:rPr lang="en-US" b="1" dirty="0" smtClean="0"/>
              <a:t>G</a:t>
            </a:r>
            <a:r>
              <a:rPr lang="en-US" dirty="0" smtClean="0"/>
              <a:t>enerator</a:t>
            </a:r>
            <a:endParaRPr lang="pl-PL" dirty="0"/>
          </a:p>
        </p:txBody>
      </p:sp>
      <p:sp>
        <p:nvSpPr>
          <p:cNvPr id="20" name="PoleTekstowe 19"/>
          <p:cNvSpPr txBox="1"/>
          <p:nvPr/>
        </p:nvSpPr>
        <p:spPr>
          <a:xfrm>
            <a:off x="5235962" y="1258499"/>
            <a:ext cx="6748660" cy="39703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pl-PL"/>
            </a:defPPr>
          </a:lstStyle>
          <a:p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\\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build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magnet model from ROXIE</a:t>
            </a:r>
          </a:p>
          <a:p>
            <a:endParaRPr lang="pl-PL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\\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extract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differential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inductance</a:t>
            </a:r>
            <a:endParaRPr lang="pl-PL" dirty="0" smtClean="0">
              <a:latin typeface="Courier New" charset="0"/>
              <a:ea typeface="Courier New" charset="0"/>
              <a:cs typeface="Courier New" charset="0"/>
            </a:endParaRPr>
          </a:p>
          <a:p>
            <a:endParaRPr lang="pl-PL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\\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build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subcircuit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with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equivalent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field model</a:t>
            </a:r>
          </a:p>
          <a:p>
            <a:endParaRPr lang="pl-PL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\\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build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circuit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model</a:t>
            </a:r>
          </a:p>
          <a:p>
            <a:endParaRPr lang="pl-PL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\\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prepare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circuit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stimula</a:t>
            </a:r>
            <a:endParaRPr lang="pl-PL" dirty="0" smtClean="0">
              <a:latin typeface="Courier New" charset="0"/>
              <a:ea typeface="Courier New" charset="0"/>
              <a:cs typeface="Courier New" charset="0"/>
            </a:endParaRPr>
          </a:p>
          <a:p>
            <a:endParaRPr lang="pl-PL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\\ run co-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simulation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study</a:t>
            </a:r>
            <a:endParaRPr lang="pl-PL" dirty="0" smtClean="0">
              <a:latin typeface="Courier New" charset="0"/>
              <a:ea typeface="Courier New" charset="0"/>
              <a:cs typeface="Courier New" charset="0"/>
            </a:endParaRPr>
          </a:p>
          <a:p>
            <a:endParaRPr lang="pl-PL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\\ post-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process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pl-PL" dirty="0" err="1" smtClean="0">
                <a:latin typeface="Courier New" charset="0"/>
                <a:ea typeface="Courier New" charset="0"/>
                <a:cs typeface="Courier New" charset="0"/>
              </a:rPr>
              <a:t>results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br>
              <a:rPr lang="pl-PL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pl-PL" b="1" dirty="0">
                <a:latin typeface="Courier New" charset="0"/>
                <a:ea typeface="Courier New" charset="0"/>
                <a:cs typeface="Courier New" charset="0"/>
              </a:rPr>
              <a:t>Query </a:t>
            </a:r>
            <a:r>
              <a:rPr lang="pl-PL" b="1" dirty="0" err="1">
                <a:latin typeface="Courier New" charset="0"/>
                <a:ea typeface="Courier New" charset="0"/>
                <a:cs typeface="Courier New" charset="0"/>
              </a:rPr>
              <a:t>models</a:t>
            </a:r>
            <a:r>
              <a:rPr lang="pl-PL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b="1" dirty="0"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pl-PL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pl-PL" b="1" dirty="0" err="1">
                <a:latin typeface="Courier New" charset="0"/>
                <a:ea typeface="Courier New" charset="0"/>
                <a:cs typeface="Courier New" charset="0"/>
              </a:rPr>
              <a:t>models</a:t>
            </a:r>
            <a:r>
              <a:rPr lang="pl-PL" b="1" dirty="0">
                <a:latin typeface="Courier New" charset="0"/>
                <a:ea typeface="Courier New" charset="0"/>
                <a:cs typeface="Courier New" charset="0"/>
              </a:rPr>
              <a:t> as </a:t>
            </a:r>
            <a:r>
              <a:rPr lang="pl-PL" b="1" dirty="0" err="1">
                <a:latin typeface="Courier New" charset="0"/>
                <a:ea typeface="Courier New" charset="0"/>
                <a:cs typeface="Courier New" charset="0"/>
              </a:rPr>
              <a:t>repositories</a:t>
            </a:r>
            <a:r>
              <a:rPr lang="pl-PL" b="1" dirty="0">
                <a:latin typeface="Courier New" charset="0"/>
                <a:ea typeface="Courier New" charset="0"/>
                <a:cs typeface="Courier New" charset="0"/>
              </a:rPr>
              <a:t> of </a:t>
            </a:r>
            <a:r>
              <a:rPr lang="pl-PL" b="1" dirty="0" smtClean="0">
                <a:latin typeface="Courier New" charset="0"/>
                <a:ea typeface="Courier New" charset="0"/>
                <a:cs typeface="Courier New" charset="0"/>
              </a:rPr>
              <a:t>data</a:t>
            </a:r>
            <a:r>
              <a:rPr lang="pl-PL" dirty="0" smtClean="0">
                <a:latin typeface="Courier New" charset="0"/>
                <a:ea typeface="Courier New" charset="0"/>
                <a:cs typeface="Courier New" charset="0"/>
              </a:rPr>
              <a:t>)</a:t>
            </a:r>
            <a:endParaRPr lang="pl-PL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21" name="PoleTekstowe 20"/>
          <p:cNvSpPr txBox="1"/>
          <p:nvPr/>
        </p:nvSpPr>
        <p:spPr>
          <a:xfrm>
            <a:off x="8773358" y="5495616"/>
            <a:ext cx="3019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**</a:t>
            </a:r>
            <a:r>
              <a:rPr lang="pl-PL" dirty="0" err="1" smtClean="0"/>
              <a:t>Task</a:t>
            </a:r>
            <a:r>
              <a:rPr lang="pl-PL" dirty="0" smtClean="0"/>
              <a:t> of </a:t>
            </a:r>
            <a:r>
              <a:rPr lang="pl-PL" dirty="0" err="1" smtClean="0"/>
              <a:t>Akrivi</a:t>
            </a:r>
            <a:r>
              <a:rPr lang="pl-PL" dirty="0" smtClean="0"/>
              <a:t> </a:t>
            </a:r>
            <a:r>
              <a:rPr lang="pl-PL" dirty="0" err="1" smtClean="0"/>
              <a:t>Liakopoulou</a:t>
            </a:r>
            <a:endParaRPr lang="pl-PL" dirty="0"/>
          </a:p>
        </p:txBody>
      </p:sp>
      <p:sp>
        <p:nvSpPr>
          <p:cNvPr id="10" name="PoleTekstowe 9"/>
          <p:cNvSpPr txBox="1"/>
          <p:nvPr/>
        </p:nvSpPr>
        <p:spPr>
          <a:xfrm>
            <a:off x="4987056" y="762473"/>
            <a:ext cx="7246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u="sng" dirty="0" smtClean="0"/>
              <a:t>Pseudo-</a:t>
            </a:r>
            <a:r>
              <a:rPr lang="pl-PL" b="1" u="sng" dirty="0" err="1" smtClean="0"/>
              <a:t>code</a:t>
            </a:r>
            <a:r>
              <a:rPr lang="pl-PL" b="1" u="sng" dirty="0" smtClean="0"/>
              <a:t> of a </a:t>
            </a:r>
            <a:r>
              <a:rPr lang="pl-PL" b="1" u="sng" dirty="0" err="1" smtClean="0"/>
              <a:t>script</a:t>
            </a:r>
            <a:r>
              <a:rPr lang="pl-PL" b="1" u="sng" dirty="0" smtClean="0"/>
              <a:t> in </a:t>
            </a:r>
            <a:r>
              <a:rPr lang="pl-PL" b="1" u="sng" dirty="0" err="1" smtClean="0"/>
              <a:t>e.g</a:t>
            </a:r>
            <a:r>
              <a:rPr lang="pl-PL" b="1" u="sng" dirty="0" smtClean="0"/>
              <a:t>. MATLAB, </a:t>
            </a:r>
            <a:r>
              <a:rPr lang="pl-PL" b="1" u="sng" dirty="0" err="1" smtClean="0"/>
              <a:t>python</a:t>
            </a:r>
            <a:r>
              <a:rPr lang="pl-PL" b="1" u="sng" dirty="0" smtClean="0"/>
              <a:t>, </a:t>
            </a:r>
            <a:r>
              <a:rPr lang="pl-PL" b="1" u="sng" dirty="0" err="1" smtClean="0"/>
              <a:t>java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script</a:t>
            </a:r>
            <a:r>
              <a:rPr lang="pl-PL" b="1" u="sng" dirty="0" smtClean="0"/>
              <a:t>, etc.</a:t>
            </a:r>
            <a:endParaRPr lang="pl-PL" b="1" u="sng" dirty="0"/>
          </a:p>
        </p:txBody>
      </p:sp>
      <p:sp>
        <p:nvSpPr>
          <p:cNvPr id="22" name="Vertical Scroll 9"/>
          <p:cNvSpPr/>
          <p:nvPr/>
        </p:nvSpPr>
        <p:spPr>
          <a:xfrm>
            <a:off x="1704732" y="2711490"/>
            <a:ext cx="1945178" cy="266285"/>
          </a:xfrm>
          <a:prstGeom prst="verticalScroll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kern="0" dirty="0" smtClean="0">
                <a:solidFill>
                  <a:prstClr val="white"/>
                </a:solidFill>
              </a:rPr>
              <a:t>s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team-</a:t>
            </a:r>
            <a:r>
              <a:rPr kumimoji="0" lang="pl-PL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sing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*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3" name="Vertical Scroll 10"/>
          <p:cNvSpPr/>
          <p:nvPr/>
        </p:nvSpPr>
        <p:spPr>
          <a:xfrm>
            <a:off x="1784811" y="3826234"/>
            <a:ext cx="1945178" cy="266285"/>
          </a:xfrm>
          <a:prstGeom prst="verticalScroll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kern="0" dirty="0" smtClean="0">
                <a:solidFill>
                  <a:prstClr val="white"/>
                </a:solidFill>
              </a:rPr>
              <a:t>s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team-pspice-manager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4" name="Vertical Scroll 12"/>
          <p:cNvSpPr/>
          <p:nvPr/>
        </p:nvSpPr>
        <p:spPr>
          <a:xfrm>
            <a:off x="186561" y="3368471"/>
            <a:ext cx="1945178" cy="266285"/>
          </a:xfrm>
          <a:prstGeom prst="verticalScroll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kern="0" dirty="0" smtClean="0">
                <a:solidFill>
                  <a:prstClr val="white"/>
                </a:solidFill>
              </a:rPr>
              <a:t>s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team-pspice-library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" name="Vertical Scroll 13"/>
          <p:cNvSpPr/>
          <p:nvPr/>
        </p:nvSpPr>
        <p:spPr>
          <a:xfrm>
            <a:off x="1709047" y="1557241"/>
            <a:ext cx="1945178" cy="264132"/>
          </a:xfrm>
          <a:prstGeom prst="verticalScroll">
            <a:avLst/>
          </a:prstGeom>
          <a:solidFill>
            <a:schemeClr val="tx2"/>
          </a:solidFill>
          <a:ln w="12700" cap="flat" cmpd="sng" algn="ctr">
            <a:solidFill>
              <a:schemeClr val="tx2">
                <a:lumMod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kern="0" dirty="0" smtClean="0">
                <a:solidFill>
                  <a:prstClr val="white"/>
                </a:solidFill>
              </a:rPr>
              <a:t>s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team-sigma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6" name="Vertical Scroll 17"/>
          <p:cNvSpPr/>
          <p:nvPr/>
        </p:nvSpPr>
        <p:spPr>
          <a:xfrm>
            <a:off x="1709047" y="4307010"/>
            <a:ext cx="2096706" cy="264132"/>
          </a:xfrm>
          <a:prstGeom prst="verticalScroll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kern="0" dirty="0" smtClean="0">
                <a:solidFill>
                  <a:prstClr val="white"/>
                </a:solidFill>
              </a:rPr>
              <a:t>s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team-cosim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7" name="Vertical Scroll 18"/>
          <p:cNvSpPr/>
          <p:nvPr/>
        </p:nvSpPr>
        <p:spPr>
          <a:xfrm>
            <a:off x="110797" y="4928562"/>
            <a:ext cx="2096706" cy="264132"/>
          </a:xfrm>
          <a:prstGeom prst="verticalScroll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kern="0" dirty="0" smtClean="0">
                <a:solidFill>
                  <a:prstClr val="white"/>
                </a:solidFill>
              </a:rPr>
              <a:t>s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team-cosim-viewer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" name="PoleTekstowe 11"/>
          <p:cNvSpPr txBox="1"/>
          <p:nvPr/>
        </p:nvSpPr>
        <p:spPr>
          <a:xfrm>
            <a:off x="60223" y="762473"/>
            <a:ext cx="4908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u="sng" dirty="0" smtClean="0"/>
              <a:t>STEAM </a:t>
            </a:r>
            <a:r>
              <a:rPr lang="pl-PL" b="1" u="sng" dirty="0" err="1" smtClean="0"/>
              <a:t>APIs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involved</a:t>
            </a:r>
            <a:r>
              <a:rPr lang="pl-PL" b="1" u="sng" dirty="0" smtClean="0"/>
              <a:t> (</a:t>
            </a:r>
            <a:r>
              <a:rPr lang="pl-PL" b="1" u="sng" dirty="0" err="1" smtClean="0"/>
              <a:t>some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several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times</a:t>
            </a:r>
            <a:r>
              <a:rPr lang="pl-PL" b="1" u="sng" dirty="0" smtClean="0"/>
              <a:t>)</a:t>
            </a:r>
            <a:endParaRPr lang="pl-PL" b="1" u="sng" dirty="0"/>
          </a:p>
        </p:txBody>
      </p:sp>
      <p:sp>
        <p:nvSpPr>
          <p:cNvPr id="28" name="Vertical Scroll 10"/>
          <p:cNvSpPr/>
          <p:nvPr/>
        </p:nvSpPr>
        <p:spPr>
          <a:xfrm>
            <a:off x="2868836" y="4928562"/>
            <a:ext cx="1945178" cy="266285"/>
          </a:xfrm>
          <a:prstGeom prst="verticalScroll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kern="0" dirty="0" smtClean="0">
                <a:solidFill>
                  <a:prstClr val="white"/>
                </a:solidFill>
              </a:rPr>
              <a:t>s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team-pspice-manager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9" name="Vertical Scroll 9"/>
          <p:cNvSpPr/>
          <p:nvPr/>
        </p:nvSpPr>
        <p:spPr>
          <a:xfrm>
            <a:off x="2868836" y="3368471"/>
            <a:ext cx="1945178" cy="266285"/>
          </a:xfrm>
          <a:prstGeom prst="verticalScroll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kern="0" dirty="0" smtClean="0">
                <a:solidFill>
                  <a:prstClr val="white"/>
                </a:solidFill>
              </a:rPr>
              <a:t>s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team-</a:t>
            </a:r>
            <a:r>
              <a:rPr kumimoji="0" lang="pl-PL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sing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*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0" name="Vertical Scroll 13"/>
          <p:cNvSpPr/>
          <p:nvPr/>
        </p:nvSpPr>
        <p:spPr>
          <a:xfrm>
            <a:off x="1709047" y="2080003"/>
            <a:ext cx="1945178" cy="264132"/>
          </a:xfrm>
          <a:prstGeom prst="verticalScroll">
            <a:avLst/>
          </a:prstGeom>
          <a:solidFill>
            <a:schemeClr val="tx2"/>
          </a:solidFill>
          <a:ln w="12700" cap="flat" cmpd="sng" algn="ctr">
            <a:solidFill>
              <a:schemeClr val="tx2">
                <a:lumMod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kern="0" dirty="0" smtClean="0">
                <a:solidFill>
                  <a:prstClr val="white"/>
                </a:solidFill>
              </a:rPr>
              <a:t>s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team-</a:t>
            </a:r>
            <a:r>
              <a:rPr kumimoji="0" lang="pl-PL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comsol</a:t>
            </a:r>
            <a:r>
              <a:rPr kumimoji="0" lang="pl-PL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-</a:t>
            </a:r>
            <a:r>
              <a:rPr kumimoji="0" lang="pl-PL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extractor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1" name="TextBox 164"/>
          <p:cNvSpPr txBox="1"/>
          <p:nvPr/>
        </p:nvSpPr>
        <p:spPr>
          <a:xfrm>
            <a:off x="4665516" y="5464838"/>
            <a:ext cx="3680750" cy="40011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err="1" smtClean="0">
                <a:solidFill>
                  <a:srgbClr val="FF9900"/>
                </a:solidFill>
              </a:rPr>
              <a:t>Versioning</a:t>
            </a:r>
            <a:r>
              <a:rPr lang="pl-PL" sz="2000" b="1" dirty="0" smtClean="0">
                <a:solidFill>
                  <a:srgbClr val="FF9900"/>
                </a:solidFill>
              </a:rPr>
              <a:t> of </a:t>
            </a:r>
            <a:r>
              <a:rPr lang="pl-PL" sz="2000" b="1" dirty="0" err="1" smtClean="0">
                <a:solidFill>
                  <a:srgbClr val="FF9900"/>
                </a:solidFill>
              </a:rPr>
              <a:t>workflows</a:t>
            </a:r>
            <a:endParaRPr lang="pl-PL" sz="2000" b="1" dirty="0">
              <a:solidFill>
                <a:srgbClr val="FF9900"/>
              </a:solidFill>
            </a:endParaRPr>
          </a:p>
        </p:txBody>
      </p:sp>
      <p:pic>
        <p:nvPicPr>
          <p:cNvPr id="32" name="Picture 2" descr="Znalezione obrazy dla zapytania bulb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619" y="5464838"/>
            <a:ext cx="444573" cy="3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78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03624"/>
            <a:ext cx="8226854" cy="469900"/>
          </a:xfrm>
        </p:spPr>
        <p:txBody>
          <a:bodyPr>
            <a:noAutofit/>
          </a:bodyPr>
          <a:lstStyle/>
          <a:p>
            <a:pPr algn="ctr"/>
            <a:r>
              <a:rPr lang="pl-PL" sz="3200" dirty="0" err="1" smtClean="0"/>
              <a:t>Conclusion</a:t>
            </a:r>
            <a:endParaRPr lang="pl-PL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6401"/>
            <a:ext cx="12072395" cy="3768748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Font typeface="+mj-lt"/>
              <a:buAutoNum type="arabicPeriod"/>
              <a:tabLst>
                <a:tab pos="3429000" algn="l"/>
              </a:tabLst>
            </a:pPr>
            <a:r>
              <a:rPr lang="pl-PL" sz="2400" dirty="0" smtClean="0"/>
              <a:t>STEAM </a:t>
            </a:r>
            <a:r>
              <a:rPr lang="pl-PL" sz="2400" dirty="0" err="1" smtClean="0"/>
              <a:t>CoSim</a:t>
            </a:r>
            <a:r>
              <a:rPr lang="pl-PL" sz="2400" dirty="0" smtClean="0"/>
              <a:t> </a:t>
            </a:r>
            <a:r>
              <a:rPr lang="pl-PL" sz="2400" dirty="0" err="1" smtClean="0"/>
              <a:t>supports</a:t>
            </a:r>
            <a:r>
              <a:rPr lang="pl-PL" sz="2400" dirty="0" smtClean="0"/>
              <a:t> </a:t>
            </a:r>
            <a:r>
              <a:rPr lang="pl-PL" sz="2400" b="1" dirty="0" err="1" smtClean="0"/>
              <a:t>four</a:t>
            </a:r>
            <a:r>
              <a:rPr lang="pl-PL" sz="2400" dirty="0" smtClean="0"/>
              <a:t> </a:t>
            </a:r>
            <a:r>
              <a:rPr lang="pl-PL" sz="2400" dirty="0" err="1" smtClean="0"/>
              <a:t>main</a:t>
            </a:r>
            <a:r>
              <a:rPr lang="pl-PL" sz="2400" dirty="0" smtClean="0"/>
              <a:t> </a:t>
            </a:r>
            <a:r>
              <a:rPr lang="pl-PL" sz="2400" dirty="0" err="1" smtClean="0"/>
              <a:t>coupling</a:t>
            </a:r>
            <a:r>
              <a:rPr lang="pl-PL" sz="2400" dirty="0" smtClean="0"/>
              <a:t> </a:t>
            </a:r>
            <a:r>
              <a:rPr lang="pl-PL" sz="2400" dirty="0" err="1" smtClean="0"/>
              <a:t>algorithms</a:t>
            </a:r>
            <a:r>
              <a:rPr lang="pl-PL" sz="2400" dirty="0" smtClean="0"/>
              <a:t> in a </a:t>
            </a:r>
            <a:r>
              <a:rPr lang="pl-PL" sz="2400" b="1" dirty="0" err="1" smtClean="0"/>
              <a:t>hierarchical</a:t>
            </a:r>
            <a:r>
              <a:rPr lang="pl-PL" sz="2400" dirty="0" smtClean="0"/>
              <a:t> </a:t>
            </a:r>
            <a:r>
              <a:rPr lang="pl-PL" sz="2400" dirty="0" err="1" smtClean="0"/>
              <a:t>fashion</a:t>
            </a:r>
            <a:endParaRPr lang="pl-PL" sz="2400" dirty="0" smtClean="0"/>
          </a:p>
          <a:p>
            <a:pPr>
              <a:lnSpc>
                <a:spcPct val="170000"/>
              </a:lnSpc>
              <a:buFont typeface="+mj-lt"/>
              <a:buAutoNum type="arabicPeriod"/>
              <a:tabLst>
                <a:tab pos="3429000" algn="l"/>
              </a:tabLst>
            </a:pPr>
            <a:r>
              <a:rPr lang="pl-PL" sz="2400" dirty="0" smtClean="0"/>
              <a:t>We </a:t>
            </a:r>
            <a:r>
              <a:rPr lang="pl-PL" sz="2400" dirty="0" err="1" smtClean="0"/>
              <a:t>achieved</a:t>
            </a:r>
            <a:r>
              <a:rPr lang="pl-PL" sz="2400" dirty="0" smtClean="0"/>
              <a:t> a lot, </a:t>
            </a:r>
            <a:r>
              <a:rPr lang="pl-PL" sz="2400" dirty="0" err="1" smtClean="0"/>
              <a:t>however</a:t>
            </a:r>
            <a:r>
              <a:rPr lang="pl-PL" sz="2400" dirty="0" smtClean="0"/>
              <a:t> </a:t>
            </a:r>
            <a:r>
              <a:rPr lang="pl-PL" sz="2400" dirty="0" err="1" smtClean="0"/>
              <a:t>still</a:t>
            </a:r>
            <a:r>
              <a:rPr lang="pl-PL" sz="2400" dirty="0" smtClean="0"/>
              <a:t> </a:t>
            </a:r>
            <a:r>
              <a:rPr lang="pl-PL" sz="2400" dirty="0" err="1" smtClean="0"/>
              <a:t>several</a:t>
            </a:r>
            <a:r>
              <a:rPr lang="pl-PL" sz="2400" dirty="0" smtClean="0"/>
              <a:t> </a:t>
            </a:r>
            <a:r>
              <a:rPr lang="pl-PL" sz="2400" dirty="0" err="1" smtClean="0"/>
              <a:t>relevant</a:t>
            </a:r>
            <a:r>
              <a:rPr lang="pl-PL" sz="2400" dirty="0" smtClean="0"/>
              <a:t>, open </a:t>
            </a:r>
            <a:r>
              <a:rPr lang="pl-PL" sz="2400" dirty="0" err="1" smtClean="0"/>
              <a:t>avenues</a:t>
            </a:r>
            <a:r>
              <a:rPr lang="pl-PL" sz="2400" dirty="0" smtClean="0"/>
              <a:t> of </a:t>
            </a:r>
            <a:r>
              <a:rPr lang="pl-PL" sz="2400" dirty="0" err="1" smtClean="0"/>
              <a:t>research</a:t>
            </a:r>
            <a:endParaRPr lang="pl-PL" sz="2400" dirty="0" smtClean="0"/>
          </a:p>
          <a:p>
            <a:pPr>
              <a:lnSpc>
                <a:spcPct val="170000"/>
              </a:lnSpc>
              <a:buFont typeface="+mj-lt"/>
              <a:buAutoNum type="arabicPeriod"/>
              <a:tabLst>
                <a:tab pos="3429000" algn="l"/>
              </a:tabLst>
            </a:pPr>
            <a:r>
              <a:rPr lang="pl-PL" sz="2400" dirty="0" smtClean="0"/>
              <a:t>STEAM </a:t>
            </a:r>
            <a:r>
              <a:rPr lang="pl-PL" sz="2400" dirty="0" err="1" smtClean="0"/>
              <a:t>officially</a:t>
            </a:r>
            <a:r>
              <a:rPr lang="pl-PL" sz="2400" dirty="0" smtClean="0"/>
              <a:t> </a:t>
            </a:r>
            <a:r>
              <a:rPr lang="pl-PL" sz="2400" dirty="0" err="1" smtClean="0"/>
              <a:t>supports</a:t>
            </a:r>
            <a:r>
              <a:rPr lang="pl-PL" sz="2400" dirty="0" smtClean="0"/>
              <a:t> </a:t>
            </a:r>
            <a:r>
              <a:rPr lang="pl-PL" sz="2400" b="1" dirty="0" err="1" smtClean="0"/>
              <a:t>three</a:t>
            </a:r>
            <a:r>
              <a:rPr lang="pl-PL" sz="2400" dirty="0" smtClean="0"/>
              <a:t> </a:t>
            </a:r>
            <a:r>
              <a:rPr lang="pl-PL" sz="2400" dirty="0" err="1" smtClean="0"/>
              <a:t>tool</a:t>
            </a:r>
            <a:r>
              <a:rPr lang="pl-PL" sz="2400" dirty="0" smtClean="0"/>
              <a:t> </a:t>
            </a:r>
            <a:r>
              <a:rPr lang="pl-PL" sz="2400" dirty="0" err="1" smtClean="0"/>
              <a:t>adapters</a:t>
            </a:r>
            <a:r>
              <a:rPr lang="pl-PL" sz="2400" dirty="0" smtClean="0"/>
              <a:t>, </a:t>
            </a:r>
            <a:r>
              <a:rPr lang="pl-PL" sz="2400" dirty="0" err="1" smtClean="0"/>
              <a:t>additional</a:t>
            </a:r>
            <a:r>
              <a:rPr lang="pl-PL" sz="2400" dirty="0" smtClean="0"/>
              <a:t> </a:t>
            </a:r>
            <a:r>
              <a:rPr lang="pl-PL" sz="2400" b="1" dirty="0" err="1" smtClean="0"/>
              <a:t>four</a:t>
            </a:r>
            <a:r>
              <a:rPr lang="pl-PL" sz="2400" dirty="0" smtClean="0"/>
              <a:t> in the </a:t>
            </a:r>
            <a:r>
              <a:rPr lang="pl-PL" sz="2400" dirty="0" err="1" smtClean="0"/>
              <a:t>pipeline</a:t>
            </a:r>
            <a:endParaRPr lang="pl-PL" sz="2400" dirty="0" smtClean="0"/>
          </a:p>
          <a:p>
            <a:pPr>
              <a:lnSpc>
                <a:spcPct val="170000"/>
              </a:lnSpc>
              <a:buFont typeface="+mj-lt"/>
              <a:buAutoNum type="arabicPeriod"/>
              <a:tabLst>
                <a:tab pos="3429000" algn="l"/>
              </a:tabLst>
            </a:pPr>
            <a:r>
              <a:rPr lang="pl-PL" sz="2400" dirty="0" err="1" smtClean="0"/>
              <a:t>Voltage-driven</a:t>
            </a:r>
            <a:r>
              <a:rPr lang="pl-PL" sz="2400" dirty="0" smtClean="0"/>
              <a:t> field/</a:t>
            </a:r>
            <a:r>
              <a:rPr lang="pl-PL" sz="2400" dirty="0" err="1" smtClean="0"/>
              <a:t>circuit</a:t>
            </a:r>
            <a:r>
              <a:rPr lang="pl-PL" sz="2400" dirty="0" smtClean="0"/>
              <a:t> </a:t>
            </a:r>
            <a:r>
              <a:rPr lang="pl-PL" sz="2400" dirty="0" err="1" smtClean="0"/>
              <a:t>coupling</a:t>
            </a:r>
            <a:r>
              <a:rPr lang="pl-PL" sz="2400" dirty="0" smtClean="0"/>
              <a:t> </a:t>
            </a:r>
            <a:r>
              <a:rPr lang="pl-PL" sz="2400" b="1" dirty="0" err="1" smtClean="0"/>
              <a:t>promises</a:t>
            </a:r>
            <a:r>
              <a:rPr lang="pl-PL" sz="2400" dirty="0" smtClean="0"/>
              <a:t> to </a:t>
            </a:r>
            <a:r>
              <a:rPr lang="pl-PL" sz="2400" dirty="0" err="1" smtClean="0"/>
              <a:t>improve</a:t>
            </a:r>
            <a:r>
              <a:rPr lang="pl-PL" sz="2400" dirty="0" smtClean="0"/>
              <a:t> </a:t>
            </a:r>
            <a:r>
              <a:rPr lang="pl-PL" sz="2400" dirty="0" err="1" smtClean="0"/>
              <a:t>convergence</a:t>
            </a:r>
            <a:r>
              <a:rPr lang="pl-PL" sz="2400" dirty="0" smtClean="0"/>
              <a:t> (</a:t>
            </a:r>
            <a:r>
              <a:rPr lang="pl-PL" sz="2400" b="1" dirty="0" err="1" smtClean="0"/>
              <a:t>stay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tuned</a:t>
            </a:r>
            <a:r>
              <a:rPr lang="pl-PL" sz="2400" b="1" dirty="0" smtClean="0"/>
              <a:t>!</a:t>
            </a:r>
            <a:r>
              <a:rPr lang="pl-PL" sz="2400" dirty="0" smtClean="0"/>
              <a:t>)</a:t>
            </a:r>
          </a:p>
          <a:p>
            <a:pPr>
              <a:lnSpc>
                <a:spcPct val="170000"/>
              </a:lnSpc>
              <a:buFont typeface="+mj-lt"/>
              <a:buAutoNum type="arabicPeriod"/>
              <a:tabLst>
                <a:tab pos="3429000" algn="l"/>
              </a:tabLst>
            </a:pPr>
            <a:r>
              <a:rPr lang="en-US" sz="2400" dirty="0" smtClean="0"/>
              <a:t>MBSE provides a </a:t>
            </a:r>
            <a:r>
              <a:rPr lang="en-US" sz="2400" b="1" dirty="0" smtClean="0"/>
              <a:t>new/old</a:t>
            </a:r>
            <a:r>
              <a:rPr lang="en-US" sz="2400" dirty="0" smtClean="0"/>
              <a:t> perspective on modelling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025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43100"/>
            <a:ext cx="30480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75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981199" y="176721"/>
            <a:ext cx="8226854" cy="420374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>Presentation </a:t>
            </a:r>
            <a:r>
              <a:rPr lang="en-GB" sz="3200" dirty="0"/>
              <a:t>o</a:t>
            </a:r>
            <a:r>
              <a:rPr lang="en-GB" sz="3200" dirty="0" smtClean="0"/>
              <a:t>utline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653060" y="859985"/>
            <a:ext cx="10468330" cy="4592125"/>
          </a:xfrm>
        </p:spPr>
        <p:txBody>
          <a:bodyPr>
            <a:noAutofit/>
          </a:bodyPr>
          <a:lstStyle/>
          <a:p>
            <a:pPr marL="379475" indent="-342900">
              <a:lnSpc>
                <a:spcPct val="150000"/>
              </a:lnSpc>
              <a:buAutoNum type="arabicPeriod"/>
            </a:pPr>
            <a:r>
              <a:rPr lang="en-GB" sz="2000" dirty="0"/>
              <a:t>Algorithms </a:t>
            </a:r>
            <a:br>
              <a:rPr lang="en-GB" sz="2000" dirty="0"/>
            </a:br>
            <a:r>
              <a:rPr lang="en-GB" sz="2000" dirty="0"/>
              <a:t>(One-way coupling, weak coupling, strong coupling, waveform relaxation)</a:t>
            </a:r>
          </a:p>
          <a:p>
            <a:pPr marL="379475" indent="-342900">
              <a:lnSpc>
                <a:spcPct val="150000"/>
              </a:lnSpc>
              <a:buAutoNum type="arabicPeriod"/>
            </a:pPr>
            <a:r>
              <a:rPr lang="en-GB" sz="2000" dirty="0"/>
              <a:t>Architecture</a:t>
            </a:r>
            <a:br>
              <a:rPr lang="en-GB" sz="2000" dirty="0"/>
            </a:br>
            <a:r>
              <a:rPr lang="en-GB" sz="2000" dirty="0"/>
              <a:t>(Supported tool adapters, release </a:t>
            </a:r>
            <a:r>
              <a:rPr lang="en-GB" sz="2000" dirty="0" smtClean="0"/>
              <a:t>status)</a:t>
            </a:r>
            <a:endParaRPr lang="en-GB" sz="2000" dirty="0"/>
          </a:p>
          <a:p>
            <a:pPr marL="379475" indent="-342900">
              <a:lnSpc>
                <a:spcPct val="150000"/>
              </a:lnSpc>
              <a:buAutoNum type="arabicPeriod"/>
            </a:pPr>
            <a:r>
              <a:rPr lang="en-GB" sz="2000" dirty="0"/>
              <a:t>Applications</a:t>
            </a:r>
            <a:br>
              <a:rPr lang="en-GB" sz="2000" dirty="0"/>
            </a:br>
            <a:r>
              <a:rPr lang="en-GB" sz="2000" dirty="0" smtClean="0"/>
              <a:t>(voltage-driven </a:t>
            </a:r>
            <a:r>
              <a:rPr lang="en-GB" sz="2000" dirty="0"/>
              <a:t>field/circuit coupling)</a:t>
            </a:r>
          </a:p>
          <a:p>
            <a:pPr marL="379475" indent="-342900">
              <a:lnSpc>
                <a:spcPct val="150000"/>
              </a:lnSpc>
              <a:buAutoNum type="arabicPeriod"/>
            </a:pPr>
            <a:r>
              <a:rPr lang="en-GB" sz="2000" dirty="0"/>
              <a:t>Model-Based System </a:t>
            </a:r>
            <a:r>
              <a:rPr lang="en-GB" sz="2000" dirty="0" smtClean="0"/>
              <a:t>Engineering </a:t>
            </a:r>
            <a:r>
              <a:rPr lang="mr-IN" sz="2000" dirty="0" smtClean="0"/>
              <a:t>–</a:t>
            </a:r>
            <a:r>
              <a:rPr lang="en-GB" sz="2000" dirty="0" smtClean="0"/>
              <a:t> industrial language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(Qualities of good models, single source of truth/input, querying outputs)</a:t>
            </a:r>
          </a:p>
          <a:p>
            <a:pPr marL="379475" indent="-342900">
              <a:lnSpc>
                <a:spcPct val="150000"/>
              </a:lnSpc>
              <a:buAutoNum type="arabicPeriod"/>
            </a:pPr>
            <a:r>
              <a:rPr lang="en-GB" sz="2000" dirty="0" smtClean="0"/>
              <a:t>Conclusion</a:t>
            </a:r>
            <a:endParaRPr lang="en-GB" sz="20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375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938" y="1363778"/>
            <a:ext cx="1937838" cy="1962446"/>
          </a:xfrm>
          <a:prstGeom prst="rect">
            <a:avLst/>
          </a:prstGeom>
        </p:spPr>
      </p:pic>
      <p:cxnSp>
        <p:nvCxnSpPr>
          <p:cNvPr id="90" name="Straight Arrow Connector 89"/>
          <p:cNvCxnSpPr/>
          <p:nvPr/>
        </p:nvCxnSpPr>
        <p:spPr>
          <a:xfrm flipH="1">
            <a:off x="2049856" y="3644127"/>
            <a:ext cx="252979" cy="0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2302833" y="3561139"/>
            <a:ext cx="164212" cy="164212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96" name="Straight Arrow Connector 95"/>
          <p:cNvCxnSpPr/>
          <p:nvPr/>
        </p:nvCxnSpPr>
        <p:spPr>
          <a:xfrm flipH="1">
            <a:off x="2467046" y="3643245"/>
            <a:ext cx="234303" cy="0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2700368" y="3512299"/>
            <a:ext cx="500756" cy="268874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>
                <a:solidFill>
                  <a:srgbClr val="00B050"/>
                </a:solidFill>
              </a:rPr>
              <a:t>PID</a:t>
            </a:r>
            <a:endParaRPr lang="en-GB" sz="1350" dirty="0">
              <a:solidFill>
                <a:srgbClr val="00B050"/>
              </a:solidFill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 flipH="1">
            <a:off x="3196234" y="3642281"/>
            <a:ext cx="211388" cy="0"/>
          </a:xfrm>
          <a:prstGeom prst="line">
            <a:avLst/>
          </a:prstGeom>
          <a:ln w="19050">
            <a:solidFill>
              <a:srgbClr val="00B05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2384939" y="3720765"/>
            <a:ext cx="0" cy="806385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>
            <a:off x="2384940" y="4527149"/>
            <a:ext cx="1385745" cy="0"/>
          </a:xfrm>
          <a:prstGeom prst="line">
            <a:avLst/>
          </a:prstGeom>
          <a:ln w="19050">
            <a:solidFill>
              <a:srgbClr val="00B05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3407622" y="3641950"/>
            <a:ext cx="104568" cy="177262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991286" y="3347730"/>
            <a:ext cx="34817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rgbClr val="00B050"/>
                </a:solidFill>
              </a:rPr>
              <a:t>I</a:t>
            </a:r>
            <a:r>
              <a:rPr lang="en-GB" sz="1200" baseline="-25000" dirty="0" err="1">
                <a:solidFill>
                  <a:srgbClr val="00B050"/>
                </a:solidFill>
              </a:rPr>
              <a:t>ref</a:t>
            </a:r>
            <a:endParaRPr lang="en-GB" sz="900" baseline="-25000" dirty="0">
              <a:solidFill>
                <a:srgbClr val="00B050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394541" y="3666647"/>
            <a:ext cx="23596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-</a:t>
            </a:r>
            <a:endParaRPr lang="en-GB" sz="1200" baseline="-25000" dirty="0">
              <a:solidFill>
                <a:srgbClr val="00B050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170809" y="3363413"/>
            <a:ext cx="27443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+</a:t>
            </a:r>
            <a:endParaRPr lang="en-GB" sz="1200" baseline="-25000" dirty="0">
              <a:solidFill>
                <a:srgbClr val="00B05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 rot="21432995">
            <a:off x="6077592" y="1858925"/>
            <a:ext cx="1316136" cy="1046165"/>
            <a:chOff x="5674388" y="3182731"/>
            <a:chExt cx="1754848" cy="1394886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6646937" y="3182731"/>
              <a:ext cx="22450" cy="612507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>
              <a:off x="5674388" y="3795238"/>
              <a:ext cx="963496" cy="782379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6637884" y="3795238"/>
              <a:ext cx="791352" cy="156071"/>
            </a:xfrm>
            <a:prstGeom prst="straightConnector1">
              <a:avLst/>
            </a:prstGeom>
            <a:ln w="5715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Freeform 13"/>
          <p:cNvSpPr/>
          <p:nvPr/>
        </p:nvSpPr>
        <p:spPr>
          <a:xfrm>
            <a:off x="4174301" y="2346878"/>
            <a:ext cx="648767" cy="1191755"/>
          </a:xfrm>
          <a:custGeom>
            <a:avLst/>
            <a:gdLst>
              <a:gd name="connsiteX0" fmla="*/ 13879 w 580541"/>
              <a:gd name="connsiteY0" fmla="*/ 1201270 h 1201270"/>
              <a:gd name="connsiteX1" fmla="*/ 67667 w 580541"/>
              <a:gd name="connsiteY1" fmla="*/ 645458 h 1201270"/>
              <a:gd name="connsiteX2" fmla="*/ 542797 w 580541"/>
              <a:gd name="connsiteY2" fmla="*/ 349623 h 1201270"/>
              <a:gd name="connsiteX3" fmla="*/ 515903 w 580541"/>
              <a:gd name="connsiteY3" fmla="*/ 0 h 1201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41" h="1201270">
                <a:moveTo>
                  <a:pt x="13879" y="1201270"/>
                </a:moveTo>
                <a:cubicBezTo>
                  <a:pt x="-3304" y="994334"/>
                  <a:pt x="-20486" y="787399"/>
                  <a:pt x="67667" y="645458"/>
                </a:cubicBezTo>
                <a:cubicBezTo>
                  <a:pt x="155820" y="503517"/>
                  <a:pt x="468091" y="457199"/>
                  <a:pt x="542797" y="349623"/>
                </a:cubicBezTo>
                <a:cubicBezTo>
                  <a:pt x="617503" y="242047"/>
                  <a:pt x="566703" y="121023"/>
                  <a:pt x="515903" y="0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5" name="Freeform 14"/>
          <p:cNvSpPr/>
          <p:nvPr/>
        </p:nvSpPr>
        <p:spPr>
          <a:xfrm>
            <a:off x="5193089" y="2267572"/>
            <a:ext cx="950706" cy="1277785"/>
          </a:xfrm>
          <a:custGeom>
            <a:avLst/>
            <a:gdLst>
              <a:gd name="connsiteX0" fmla="*/ 609600 w 1481992"/>
              <a:gd name="connsiteY0" fmla="*/ 2545259 h 2545259"/>
              <a:gd name="connsiteX1" fmla="*/ 770965 w 1481992"/>
              <a:gd name="connsiteY1" fmla="*/ 1612929 h 2545259"/>
              <a:gd name="connsiteX2" fmla="*/ 1479176 w 1481992"/>
              <a:gd name="connsiteY2" fmla="*/ 895753 h 2545259"/>
              <a:gd name="connsiteX3" fmla="*/ 475129 w 1481992"/>
              <a:gd name="connsiteY3" fmla="*/ 8247 h 2545259"/>
              <a:gd name="connsiteX4" fmla="*/ 0 w 1481992"/>
              <a:gd name="connsiteY4" fmla="*/ 528200 h 2545259"/>
              <a:gd name="connsiteX0" fmla="*/ 609600 w 1689650"/>
              <a:gd name="connsiteY0" fmla="*/ 2545259 h 2545259"/>
              <a:gd name="connsiteX1" fmla="*/ 770965 w 1689650"/>
              <a:gd name="connsiteY1" fmla="*/ 1612929 h 2545259"/>
              <a:gd name="connsiteX2" fmla="*/ 1687429 w 1689650"/>
              <a:gd name="connsiteY2" fmla="*/ 1353962 h 2545259"/>
              <a:gd name="connsiteX3" fmla="*/ 475129 w 1689650"/>
              <a:gd name="connsiteY3" fmla="*/ 8247 h 2545259"/>
              <a:gd name="connsiteX4" fmla="*/ 0 w 1689650"/>
              <a:gd name="connsiteY4" fmla="*/ 528200 h 2545259"/>
              <a:gd name="connsiteX0" fmla="*/ 609600 w 1917218"/>
              <a:gd name="connsiteY0" fmla="*/ 2238943 h 2238943"/>
              <a:gd name="connsiteX1" fmla="*/ 770965 w 1917218"/>
              <a:gd name="connsiteY1" fmla="*/ 1306613 h 2238943"/>
              <a:gd name="connsiteX2" fmla="*/ 1687429 w 1917218"/>
              <a:gd name="connsiteY2" fmla="*/ 1047646 h 2238943"/>
              <a:gd name="connsiteX3" fmla="*/ 1798146 w 1917218"/>
              <a:gd name="connsiteY3" fmla="*/ 49537 h 2238943"/>
              <a:gd name="connsiteX4" fmla="*/ 0 w 1917218"/>
              <a:gd name="connsiteY4" fmla="*/ 221884 h 2238943"/>
              <a:gd name="connsiteX0" fmla="*/ 0 w 1307618"/>
              <a:gd name="connsiteY0" fmla="*/ 2266815 h 2266815"/>
              <a:gd name="connsiteX1" fmla="*/ 161365 w 1307618"/>
              <a:gd name="connsiteY1" fmla="*/ 1334485 h 2266815"/>
              <a:gd name="connsiteX2" fmla="*/ 1077829 w 1307618"/>
              <a:gd name="connsiteY2" fmla="*/ 1075518 h 2266815"/>
              <a:gd name="connsiteX3" fmla="*/ 1188546 w 1307618"/>
              <a:gd name="connsiteY3" fmla="*/ 77409 h 2266815"/>
              <a:gd name="connsiteX4" fmla="*/ 811417 w 1307618"/>
              <a:gd name="connsiteY4" fmla="*/ 186554 h 22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7618" h="2266815">
                <a:moveTo>
                  <a:pt x="0" y="2266815"/>
                </a:moveTo>
                <a:cubicBezTo>
                  <a:pt x="8218" y="1938109"/>
                  <a:pt x="-18273" y="1533034"/>
                  <a:pt x="161365" y="1334485"/>
                </a:cubicBezTo>
                <a:cubicBezTo>
                  <a:pt x="341003" y="1135936"/>
                  <a:pt x="906632" y="1285031"/>
                  <a:pt x="1077829" y="1075518"/>
                </a:cubicBezTo>
                <a:cubicBezTo>
                  <a:pt x="1249026" y="866005"/>
                  <a:pt x="1435075" y="138668"/>
                  <a:pt x="1188546" y="77409"/>
                </a:cubicBezTo>
                <a:cubicBezTo>
                  <a:pt x="942017" y="16150"/>
                  <a:pt x="925717" y="-104052"/>
                  <a:pt x="811417" y="186554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6585279" y="1621552"/>
                <a:ext cx="196240" cy="325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1350" b="1" i="1" dirty="0">
                              <a:latin typeface="Cambria Math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sz="1350" b="1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𝑩</m:t>
                          </m:r>
                          <m:r>
                            <m:rPr>
                              <m:nor/>
                            </m:rPr>
                            <a:rPr lang="en-GB" sz="135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acc>
                    </m:oMath>
                  </m:oMathPara>
                </a14:m>
                <a:endParaRPr lang="en-GB" sz="135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8371" y="1019068"/>
                <a:ext cx="261653" cy="402931"/>
              </a:xfrm>
              <a:prstGeom prst="rect">
                <a:avLst/>
              </a:prstGeom>
              <a:blipFill rotWithShape="0">
                <a:blip r:embed="rId4"/>
                <a:stretch>
                  <a:fillRect r="-67442" b="-1060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7076400" y="2044679"/>
                <a:ext cx="196240" cy="325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1350" b="1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pl-PL" sz="1350" b="1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𝑭</m:t>
                          </m:r>
                          <m:r>
                            <m:rPr>
                              <m:nor/>
                            </m:rPr>
                            <a:rPr lang="en-GB" sz="135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acc>
                    </m:oMath>
                  </m:oMathPara>
                </a14:m>
                <a:endParaRPr lang="en-GB" sz="1350" b="1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3200" y="1583237"/>
                <a:ext cx="261653" cy="402931"/>
              </a:xfrm>
              <a:prstGeom prst="rect">
                <a:avLst/>
              </a:prstGeom>
              <a:blipFill rotWithShape="0">
                <a:blip r:embed="rId5"/>
                <a:stretch>
                  <a:fillRect r="-60465" b="-1060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6156783" y="2879980"/>
                <a:ext cx="196240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1350" b="1" i="1" dirty="0">
                              <a:solidFill>
                                <a:srgbClr val="00B050"/>
                              </a:solidFill>
                              <a:latin typeface="Cambria Math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pl-PL" sz="1350" b="1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𝒗</m:t>
                          </m:r>
                          <m:r>
                            <m:rPr>
                              <m:nor/>
                            </m:rPr>
                            <a:rPr lang="en-GB" sz="1350" b="1" dirty="0">
                              <a:solidFill>
                                <a:srgbClr val="00B05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acc>
                    </m:oMath>
                  </m:oMathPara>
                </a14:m>
                <a:endParaRPr lang="en-GB" sz="135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7044" y="2696973"/>
                <a:ext cx="261653" cy="369332"/>
              </a:xfrm>
              <a:prstGeom prst="rect">
                <a:avLst/>
              </a:prstGeom>
              <a:blipFill rotWithShape="0">
                <a:blip r:embed="rId6"/>
                <a:stretch>
                  <a:fillRect r="-58140" b="-1147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itle 1"/>
          <p:cNvSpPr>
            <a:spLocks noGrp="1"/>
          </p:cNvSpPr>
          <p:nvPr>
            <p:ph type="title"/>
          </p:nvPr>
        </p:nvSpPr>
        <p:spPr>
          <a:xfrm>
            <a:off x="312515" y="294772"/>
            <a:ext cx="11667281" cy="388654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Superconducting </a:t>
            </a:r>
            <a:r>
              <a:rPr lang="pl-PL" sz="3200" dirty="0" err="1"/>
              <a:t>a</a:t>
            </a:r>
            <a:r>
              <a:rPr lang="pl-PL" sz="3200" dirty="0" err="1" smtClean="0"/>
              <a:t>ccelerator</a:t>
            </a:r>
            <a:r>
              <a:rPr lang="en-US" sz="3200" dirty="0" smtClean="0"/>
              <a:t> circuits </a:t>
            </a:r>
            <a:r>
              <a:rPr lang="mr-IN" sz="3200" dirty="0" smtClean="0"/>
              <a:t>–</a:t>
            </a:r>
            <a:r>
              <a:rPr lang="en-US" sz="3200" dirty="0" smtClean="0"/>
              <a:t> motivation for coupling</a:t>
            </a:r>
            <a:endParaRPr lang="pl-PL" sz="3200" dirty="0"/>
          </a:p>
        </p:txBody>
      </p:sp>
      <p:grpSp>
        <p:nvGrpSpPr>
          <p:cNvPr id="3" name="Grupa 2"/>
          <p:cNvGrpSpPr/>
          <p:nvPr/>
        </p:nvGrpSpPr>
        <p:grpSpPr>
          <a:xfrm>
            <a:off x="2079177" y="5485365"/>
            <a:ext cx="7415495" cy="403370"/>
            <a:chOff x="1991486" y="5429512"/>
            <a:chExt cx="7415495" cy="403370"/>
          </a:xfrm>
        </p:grpSpPr>
        <p:sp>
          <p:nvSpPr>
            <p:cNvPr id="126" name="TextBox 164"/>
            <p:cNvSpPr txBox="1"/>
            <p:nvPr/>
          </p:nvSpPr>
          <p:spPr>
            <a:xfrm>
              <a:off x="2237283" y="5463550"/>
              <a:ext cx="7169698" cy="36933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FF9900"/>
                  </a:solidFill>
                </a:rPr>
                <a:t>Multi-</a:t>
              </a:r>
              <a:r>
                <a:rPr lang="pl-PL" b="1" dirty="0" err="1" smtClean="0">
                  <a:solidFill>
                    <a:srgbClr val="FF9900"/>
                  </a:solidFill>
                </a:rPr>
                <a:t>domain</a:t>
              </a:r>
              <a:r>
                <a:rPr lang="pl-PL" b="1" dirty="0" smtClean="0">
                  <a:solidFill>
                    <a:srgbClr val="FF9900"/>
                  </a:solidFill>
                </a:rPr>
                <a:t>, Multi-</a:t>
              </a:r>
              <a:r>
                <a:rPr lang="pl-PL" b="1" dirty="0" err="1" smtClean="0">
                  <a:solidFill>
                    <a:srgbClr val="FF9900"/>
                  </a:solidFill>
                </a:rPr>
                <a:t>physics</a:t>
              </a:r>
              <a:r>
                <a:rPr lang="en-GB" dirty="0">
                  <a:solidFill>
                    <a:srgbClr val="FF9900"/>
                  </a:solidFill>
                </a:rPr>
                <a:t>, </a:t>
              </a:r>
              <a:r>
                <a:rPr lang="pl-PL" b="1" dirty="0">
                  <a:solidFill>
                    <a:srgbClr val="FF9900"/>
                  </a:solidFill>
                </a:rPr>
                <a:t>Multi-</a:t>
              </a:r>
              <a:r>
                <a:rPr lang="pl-PL" b="1" dirty="0" err="1">
                  <a:solidFill>
                    <a:srgbClr val="FF9900"/>
                  </a:solidFill>
                </a:rPr>
                <a:t>rate</a:t>
              </a:r>
              <a:r>
                <a:rPr lang="en-GB" b="1" dirty="0">
                  <a:solidFill>
                    <a:srgbClr val="FF9900"/>
                  </a:solidFill>
                </a:rPr>
                <a:t>, </a:t>
              </a:r>
              <a:r>
                <a:rPr lang="pl-PL" b="1" dirty="0">
                  <a:solidFill>
                    <a:srgbClr val="FF9900"/>
                  </a:solidFill>
                </a:rPr>
                <a:t>Multi-</a:t>
              </a:r>
              <a:r>
                <a:rPr lang="pl-PL" b="1" dirty="0" err="1">
                  <a:solidFill>
                    <a:srgbClr val="FF9900"/>
                  </a:solidFill>
                </a:rPr>
                <a:t>scale</a:t>
              </a:r>
              <a:r>
                <a:rPr lang="pl-PL" b="1" dirty="0">
                  <a:solidFill>
                    <a:srgbClr val="FF9900"/>
                  </a:solidFill>
                </a:rPr>
                <a:t> Problem</a:t>
              </a:r>
              <a:endParaRPr lang="en-GB" dirty="0"/>
            </a:p>
          </p:txBody>
        </p:sp>
        <p:pic>
          <p:nvPicPr>
            <p:cNvPr id="127" name="Picture 2" descr="Znalezione obrazy dla zapytania bulb icon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1486" y="5429512"/>
              <a:ext cx="380519" cy="380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Zaokrąglony prostokąt 12"/>
          <p:cNvSpPr/>
          <p:nvPr/>
        </p:nvSpPr>
        <p:spPr>
          <a:xfrm>
            <a:off x="7868618" y="1196253"/>
            <a:ext cx="3142792" cy="1764139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29" name="Zaokrąglony prostokąt 128"/>
          <p:cNvSpPr/>
          <p:nvPr/>
        </p:nvSpPr>
        <p:spPr>
          <a:xfrm>
            <a:off x="459005" y="2198527"/>
            <a:ext cx="2410142" cy="840026"/>
          </a:xfrm>
          <a:prstGeom prst="round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30" name="Zaokrąglony prostokąt 129"/>
          <p:cNvSpPr/>
          <p:nvPr/>
        </p:nvSpPr>
        <p:spPr>
          <a:xfrm>
            <a:off x="7742301" y="4073837"/>
            <a:ext cx="3142792" cy="1305211"/>
          </a:xfrm>
          <a:prstGeom prst="roundRect">
            <a:avLst/>
          </a:prstGeom>
          <a:ln w="28575">
            <a:solidFill>
              <a:schemeClr val="accent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8" name="PoleTekstowe 17"/>
          <p:cNvSpPr txBox="1"/>
          <p:nvPr/>
        </p:nvSpPr>
        <p:spPr>
          <a:xfrm>
            <a:off x="8349891" y="3788504"/>
            <a:ext cx="20217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350" dirty="0" err="1">
                <a:solidFill>
                  <a:schemeClr val="accent6"/>
                </a:solidFill>
              </a:rPr>
              <a:t>Superconducting</a:t>
            </a:r>
            <a:r>
              <a:rPr lang="pl-PL" sz="1350" dirty="0">
                <a:solidFill>
                  <a:schemeClr val="accent6"/>
                </a:solidFill>
              </a:rPr>
              <a:t> </a:t>
            </a:r>
            <a:r>
              <a:rPr lang="pl-PL" sz="1350" dirty="0" err="1">
                <a:solidFill>
                  <a:schemeClr val="accent6"/>
                </a:solidFill>
              </a:rPr>
              <a:t>Circuit</a:t>
            </a:r>
            <a:endParaRPr lang="pl-PL" sz="1350" dirty="0">
              <a:solidFill>
                <a:schemeClr val="accent6"/>
              </a:solidFill>
            </a:endParaRPr>
          </a:p>
        </p:txBody>
      </p:sp>
      <p:sp>
        <p:nvSpPr>
          <p:cNvPr id="19" name="PoleTekstowe 18"/>
          <p:cNvSpPr txBox="1"/>
          <p:nvPr/>
        </p:nvSpPr>
        <p:spPr>
          <a:xfrm>
            <a:off x="7731935" y="4145693"/>
            <a:ext cx="3257943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Wingdings" charset="2"/>
              <a:buChar char="ü"/>
            </a:pPr>
            <a:r>
              <a:rPr lang="pl-PL" sz="1350" dirty="0">
                <a:solidFill>
                  <a:schemeClr val="accent6"/>
                </a:solidFill>
              </a:rPr>
              <a:t>S</a:t>
            </a:r>
            <a:r>
              <a:rPr lang="it-IT" sz="1350" dirty="0">
                <a:solidFill>
                  <a:schemeClr val="accent6"/>
                </a:solidFill>
              </a:rPr>
              <a:t>C</a:t>
            </a:r>
            <a:r>
              <a:rPr lang="pl-PL" sz="1350" dirty="0">
                <a:solidFill>
                  <a:schemeClr val="accent6"/>
                </a:solidFill>
              </a:rPr>
              <a:t> Magnet </a:t>
            </a:r>
            <a:r>
              <a:rPr lang="pl-PL" sz="1350" dirty="0" err="1">
                <a:solidFill>
                  <a:schemeClr val="accent6"/>
                </a:solidFill>
              </a:rPr>
              <a:t>powering</a:t>
            </a:r>
            <a:r>
              <a:rPr lang="pl-PL" sz="1350" dirty="0">
                <a:solidFill>
                  <a:schemeClr val="accent6"/>
                </a:solidFill>
              </a:rPr>
              <a:t> and </a:t>
            </a:r>
            <a:r>
              <a:rPr lang="pl-PL" sz="1350" dirty="0" err="1">
                <a:solidFill>
                  <a:schemeClr val="accent6"/>
                </a:solidFill>
              </a:rPr>
              <a:t>protection</a:t>
            </a:r>
            <a:endParaRPr lang="pl-PL" sz="1350" dirty="0">
              <a:solidFill>
                <a:schemeClr val="accent6"/>
              </a:solidFill>
            </a:endParaRPr>
          </a:p>
          <a:p>
            <a:pPr marL="214313" indent="-214313">
              <a:buFont typeface="Wingdings" charset="2"/>
              <a:buChar char="ü"/>
            </a:pPr>
            <a:r>
              <a:rPr lang="pl-PL" sz="1350" dirty="0" err="1">
                <a:solidFill>
                  <a:schemeClr val="accent6"/>
                </a:solidFill>
              </a:rPr>
              <a:t>Operate</a:t>
            </a:r>
            <a:r>
              <a:rPr lang="pl-PL" sz="1350" dirty="0">
                <a:solidFill>
                  <a:schemeClr val="accent6"/>
                </a:solidFill>
              </a:rPr>
              <a:t> </a:t>
            </a:r>
            <a:r>
              <a:rPr lang="pl-PL" sz="1350" dirty="0" err="1">
                <a:solidFill>
                  <a:schemeClr val="accent6"/>
                </a:solidFill>
              </a:rPr>
              <a:t>at</a:t>
            </a:r>
            <a:r>
              <a:rPr lang="pl-PL" sz="1350" dirty="0">
                <a:solidFill>
                  <a:schemeClr val="accent6"/>
                </a:solidFill>
              </a:rPr>
              <a:t> 1.9 </a:t>
            </a:r>
            <a:r>
              <a:rPr lang="mr-IN" sz="1350" dirty="0">
                <a:solidFill>
                  <a:schemeClr val="accent6"/>
                </a:solidFill>
              </a:rPr>
              <a:t>–</a:t>
            </a:r>
            <a:r>
              <a:rPr lang="pl-PL" sz="1350" dirty="0">
                <a:solidFill>
                  <a:schemeClr val="accent6"/>
                </a:solidFill>
              </a:rPr>
              <a:t> 300 K</a:t>
            </a:r>
          </a:p>
          <a:p>
            <a:pPr marL="214313" indent="-214313">
              <a:buFont typeface="Wingdings" charset="2"/>
              <a:buChar char="ü"/>
            </a:pPr>
            <a:r>
              <a:rPr lang="pl-PL" sz="1350" dirty="0">
                <a:solidFill>
                  <a:schemeClr val="accent6"/>
                </a:solidFill>
              </a:rPr>
              <a:t>Non-</a:t>
            </a:r>
            <a:r>
              <a:rPr lang="pl-PL" sz="1350" dirty="0" err="1">
                <a:solidFill>
                  <a:schemeClr val="accent6"/>
                </a:solidFill>
              </a:rPr>
              <a:t>linear</a:t>
            </a:r>
            <a:r>
              <a:rPr lang="pl-PL" sz="1350" dirty="0">
                <a:solidFill>
                  <a:schemeClr val="accent6"/>
                </a:solidFill>
              </a:rPr>
              <a:t> </a:t>
            </a:r>
            <a:r>
              <a:rPr lang="pl-PL" sz="1350" dirty="0" err="1">
                <a:solidFill>
                  <a:schemeClr val="accent6"/>
                </a:solidFill>
              </a:rPr>
              <a:t>switches</a:t>
            </a:r>
            <a:endParaRPr lang="pl-PL" sz="1350" dirty="0">
              <a:solidFill>
                <a:schemeClr val="accent6"/>
              </a:solidFill>
            </a:endParaRPr>
          </a:p>
          <a:p>
            <a:pPr marL="214313" indent="-214313">
              <a:buFont typeface="Wingdings" charset="2"/>
              <a:buChar char="ü"/>
            </a:pPr>
            <a:r>
              <a:rPr lang="pl-PL" sz="1350" dirty="0">
                <a:solidFill>
                  <a:schemeClr val="accent6"/>
                </a:solidFill>
              </a:rPr>
              <a:t>~ms (</a:t>
            </a:r>
            <a:r>
              <a:rPr lang="pl-PL" sz="1350" dirty="0" err="1">
                <a:solidFill>
                  <a:schemeClr val="accent6"/>
                </a:solidFill>
              </a:rPr>
              <a:t>switch</a:t>
            </a:r>
            <a:r>
              <a:rPr lang="pl-PL" sz="1350" dirty="0">
                <a:solidFill>
                  <a:schemeClr val="accent6"/>
                </a:solidFill>
              </a:rPr>
              <a:t>) - ~</a:t>
            </a:r>
            <a:r>
              <a:rPr lang="pl-PL" sz="1350" dirty="0" err="1">
                <a:solidFill>
                  <a:schemeClr val="accent6"/>
                </a:solidFill>
              </a:rPr>
              <a:t>minutes</a:t>
            </a:r>
            <a:r>
              <a:rPr lang="pl-PL" sz="1350" dirty="0">
                <a:solidFill>
                  <a:schemeClr val="accent6"/>
                </a:solidFill>
              </a:rPr>
              <a:t> (</a:t>
            </a:r>
            <a:r>
              <a:rPr lang="pl-PL" sz="1350" dirty="0" err="1">
                <a:solidFill>
                  <a:schemeClr val="accent6"/>
                </a:solidFill>
              </a:rPr>
              <a:t>discharge</a:t>
            </a:r>
            <a:r>
              <a:rPr lang="pl-PL" sz="1350" dirty="0">
                <a:solidFill>
                  <a:schemeClr val="accent6"/>
                </a:solidFill>
              </a:rPr>
              <a:t>)</a:t>
            </a:r>
          </a:p>
          <a:p>
            <a:pPr marL="214313" indent="-214313">
              <a:buFont typeface="Wingdings" charset="2"/>
              <a:buChar char="ü"/>
            </a:pPr>
            <a:r>
              <a:rPr lang="pl-PL" sz="1350" dirty="0">
                <a:solidFill>
                  <a:schemeClr val="accent6"/>
                </a:solidFill>
              </a:rPr>
              <a:t>~10 cm (</a:t>
            </a:r>
            <a:r>
              <a:rPr lang="pl-PL" sz="1350" dirty="0" err="1">
                <a:solidFill>
                  <a:schemeClr val="accent6"/>
                </a:solidFill>
              </a:rPr>
              <a:t>diodes</a:t>
            </a:r>
            <a:r>
              <a:rPr lang="pl-PL" sz="1350" dirty="0">
                <a:solidFill>
                  <a:schemeClr val="accent6"/>
                </a:solidFill>
              </a:rPr>
              <a:t>) - ~km (</a:t>
            </a:r>
            <a:r>
              <a:rPr lang="pl-PL" sz="1350" dirty="0" err="1">
                <a:solidFill>
                  <a:schemeClr val="accent6"/>
                </a:solidFill>
              </a:rPr>
              <a:t>circuit</a:t>
            </a:r>
            <a:r>
              <a:rPr lang="pl-PL" sz="1350" dirty="0">
                <a:solidFill>
                  <a:schemeClr val="accent6"/>
                </a:solidFill>
              </a:rPr>
              <a:t>)</a:t>
            </a:r>
          </a:p>
        </p:txBody>
      </p:sp>
      <p:sp>
        <p:nvSpPr>
          <p:cNvPr id="131" name="PoleTekstowe 130"/>
          <p:cNvSpPr txBox="1"/>
          <p:nvPr/>
        </p:nvSpPr>
        <p:spPr>
          <a:xfrm>
            <a:off x="8429003" y="883280"/>
            <a:ext cx="21082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350" dirty="0" err="1">
                <a:solidFill>
                  <a:schemeClr val="tx2"/>
                </a:solidFill>
              </a:rPr>
              <a:t>Superconducting</a:t>
            </a:r>
            <a:r>
              <a:rPr lang="pl-PL" sz="1350" dirty="0">
                <a:solidFill>
                  <a:schemeClr val="tx2"/>
                </a:solidFill>
              </a:rPr>
              <a:t> Magnet</a:t>
            </a:r>
          </a:p>
        </p:txBody>
      </p:sp>
      <p:sp>
        <p:nvSpPr>
          <p:cNvPr id="132" name="PoleTekstowe 131"/>
          <p:cNvSpPr txBox="1"/>
          <p:nvPr/>
        </p:nvSpPr>
        <p:spPr>
          <a:xfrm>
            <a:off x="542162" y="1905846"/>
            <a:ext cx="228139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350">
                <a:solidFill>
                  <a:srgbClr val="00B050"/>
                </a:solidFill>
              </a:rPr>
              <a:t>Power Converter Controller</a:t>
            </a:r>
            <a:endParaRPr lang="pl-PL" sz="1350" dirty="0">
              <a:solidFill>
                <a:srgbClr val="00B050"/>
              </a:solidFill>
            </a:endParaRPr>
          </a:p>
        </p:txBody>
      </p:sp>
      <p:sp>
        <p:nvSpPr>
          <p:cNvPr id="133" name="PoleTekstowe 132"/>
          <p:cNvSpPr txBox="1"/>
          <p:nvPr/>
        </p:nvSpPr>
        <p:spPr>
          <a:xfrm>
            <a:off x="482050" y="2252444"/>
            <a:ext cx="2401940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Wingdings" charset="2"/>
              <a:buChar char="ü"/>
            </a:pPr>
            <a:r>
              <a:rPr lang="pl-PL" sz="1350" dirty="0">
                <a:solidFill>
                  <a:srgbClr val="00B050"/>
                </a:solidFill>
              </a:rPr>
              <a:t>Controls </a:t>
            </a:r>
            <a:r>
              <a:rPr lang="pl-PL" sz="1350" dirty="0" err="1">
                <a:solidFill>
                  <a:srgbClr val="00B050"/>
                </a:solidFill>
              </a:rPr>
              <a:t>circuit</a:t>
            </a:r>
            <a:r>
              <a:rPr lang="pl-PL" sz="1350" dirty="0">
                <a:solidFill>
                  <a:srgbClr val="00B050"/>
                </a:solidFill>
              </a:rPr>
              <a:t> </a:t>
            </a:r>
            <a:r>
              <a:rPr lang="pl-PL" sz="1350" dirty="0" err="1">
                <a:solidFill>
                  <a:srgbClr val="00B050"/>
                </a:solidFill>
              </a:rPr>
              <a:t>current</a:t>
            </a:r>
            <a:endParaRPr lang="pl-PL" sz="1350" dirty="0">
              <a:solidFill>
                <a:srgbClr val="00B050"/>
              </a:solidFill>
            </a:endParaRPr>
          </a:p>
          <a:p>
            <a:pPr marL="214313" indent="-214313">
              <a:buFont typeface="Wingdings" charset="2"/>
              <a:buChar char="ü"/>
            </a:pPr>
            <a:r>
              <a:rPr lang="pl-PL" sz="1350" dirty="0" err="1">
                <a:solidFill>
                  <a:srgbClr val="00B050"/>
                </a:solidFill>
              </a:rPr>
              <a:t>Fixed</a:t>
            </a:r>
            <a:r>
              <a:rPr lang="pl-PL" sz="1350" dirty="0">
                <a:solidFill>
                  <a:srgbClr val="00B050"/>
                </a:solidFill>
              </a:rPr>
              <a:t> </a:t>
            </a:r>
            <a:r>
              <a:rPr lang="pl-PL" sz="1350" dirty="0" err="1">
                <a:solidFill>
                  <a:srgbClr val="00B050"/>
                </a:solidFill>
              </a:rPr>
              <a:t>operating</a:t>
            </a:r>
            <a:r>
              <a:rPr lang="pl-PL" sz="1350" dirty="0">
                <a:solidFill>
                  <a:srgbClr val="00B050"/>
                </a:solidFill>
              </a:rPr>
              <a:t> </a:t>
            </a:r>
            <a:r>
              <a:rPr lang="pl-PL" sz="1350" dirty="0" err="1">
                <a:solidFill>
                  <a:srgbClr val="00B050"/>
                </a:solidFill>
              </a:rPr>
              <a:t>frequency</a:t>
            </a:r>
            <a:endParaRPr lang="pl-PL" sz="1350" dirty="0">
              <a:solidFill>
                <a:srgbClr val="00B050"/>
              </a:solidFill>
            </a:endParaRPr>
          </a:p>
          <a:p>
            <a:pPr marL="214313" indent="-214313">
              <a:buFont typeface="Wingdings" charset="2"/>
              <a:buChar char="ü"/>
            </a:pPr>
            <a:r>
              <a:rPr lang="pl-PL" sz="1350" dirty="0">
                <a:solidFill>
                  <a:srgbClr val="00B050"/>
                </a:solidFill>
              </a:rPr>
              <a:t>Digital system</a:t>
            </a:r>
          </a:p>
        </p:txBody>
      </p:sp>
      <p:sp>
        <p:nvSpPr>
          <p:cNvPr id="134" name="PoleTekstowe 133"/>
          <p:cNvSpPr txBox="1"/>
          <p:nvPr/>
        </p:nvSpPr>
        <p:spPr>
          <a:xfrm>
            <a:off x="7984010" y="1329313"/>
            <a:ext cx="2998257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Wingdings" charset="2"/>
              <a:buChar char="ü"/>
            </a:pPr>
            <a:r>
              <a:rPr lang="pl-PL" sz="1350" dirty="0" err="1"/>
              <a:t>Generate</a:t>
            </a:r>
            <a:r>
              <a:rPr lang="pl-PL" sz="1350" dirty="0"/>
              <a:t> high </a:t>
            </a:r>
            <a:r>
              <a:rPr lang="pl-PL" sz="1350" dirty="0" err="1"/>
              <a:t>magnetic</a:t>
            </a:r>
            <a:r>
              <a:rPr lang="pl-PL" sz="1350" dirty="0"/>
              <a:t> field</a:t>
            </a:r>
          </a:p>
          <a:p>
            <a:pPr marL="214313" indent="-214313">
              <a:buFont typeface="Wingdings" charset="2"/>
              <a:buChar char="ü"/>
            </a:pPr>
            <a:r>
              <a:rPr lang="pl-PL" sz="1350" dirty="0" err="1"/>
              <a:t>Operate</a:t>
            </a:r>
            <a:r>
              <a:rPr lang="pl-PL" sz="1350" dirty="0"/>
              <a:t> </a:t>
            </a:r>
            <a:r>
              <a:rPr lang="pl-PL" sz="1350" dirty="0" err="1"/>
              <a:t>at</a:t>
            </a:r>
            <a:r>
              <a:rPr lang="pl-PL" sz="1350" dirty="0"/>
              <a:t> 1.9 K</a:t>
            </a:r>
          </a:p>
          <a:p>
            <a:pPr marL="214313" indent="-214313">
              <a:buFont typeface="Wingdings" charset="2"/>
              <a:buChar char="ü"/>
            </a:pPr>
            <a:r>
              <a:rPr lang="pl-PL" sz="1350" dirty="0"/>
              <a:t>Highly non-</a:t>
            </a:r>
            <a:r>
              <a:rPr lang="pl-PL" sz="1350" dirty="0" err="1"/>
              <a:t>linear</a:t>
            </a:r>
            <a:r>
              <a:rPr lang="pl-PL" sz="1350" dirty="0"/>
              <a:t> materials and </a:t>
            </a:r>
            <a:br>
              <a:rPr lang="pl-PL" sz="1350" dirty="0"/>
            </a:br>
            <a:r>
              <a:rPr lang="pl-PL" sz="1350" dirty="0" err="1"/>
              <a:t>physical</a:t>
            </a:r>
            <a:r>
              <a:rPr lang="pl-PL" sz="1350" dirty="0"/>
              <a:t> </a:t>
            </a:r>
            <a:r>
              <a:rPr lang="pl-PL" sz="1350" dirty="0" err="1"/>
              <a:t>laws</a:t>
            </a:r>
            <a:r>
              <a:rPr lang="pl-PL" sz="1350" dirty="0"/>
              <a:t> (</a:t>
            </a:r>
            <a:r>
              <a:rPr lang="pl-PL" sz="1350" dirty="0" err="1"/>
              <a:t>magnetic</a:t>
            </a:r>
            <a:r>
              <a:rPr lang="pl-PL" sz="1350" dirty="0"/>
              <a:t>, </a:t>
            </a:r>
            <a:r>
              <a:rPr lang="pl-PL" sz="1350" dirty="0" err="1"/>
              <a:t>thermal</a:t>
            </a:r>
            <a:r>
              <a:rPr lang="pl-PL" sz="1350" dirty="0"/>
              <a:t>, </a:t>
            </a:r>
            <a:br>
              <a:rPr lang="pl-PL" sz="1350" dirty="0"/>
            </a:br>
            <a:r>
              <a:rPr lang="pl-PL" sz="1350" dirty="0" err="1"/>
              <a:t>mechanical</a:t>
            </a:r>
            <a:r>
              <a:rPr lang="pl-PL" sz="1350" dirty="0"/>
              <a:t>)</a:t>
            </a:r>
          </a:p>
          <a:p>
            <a:pPr marL="214313" indent="-214313">
              <a:buFont typeface="Wingdings" charset="2"/>
              <a:buChar char="ü"/>
            </a:pPr>
            <a:r>
              <a:rPr lang="pl-PL" sz="1350" dirty="0"/>
              <a:t>~</a:t>
            </a:r>
            <a:r>
              <a:rPr lang="pl-PL" sz="1350" dirty="0" err="1"/>
              <a:t>us</a:t>
            </a:r>
            <a:r>
              <a:rPr lang="pl-PL" sz="1350" dirty="0"/>
              <a:t> (</a:t>
            </a:r>
            <a:r>
              <a:rPr lang="pl-PL" sz="1350" dirty="0" err="1"/>
              <a:t>quench</a:t>
            </a:r>
            <a:r>
              <a:rPr lang="pl-PL" sz="1350" dirty="0"/>
              <a:t>) - ~10 ms (</a:t>
            </a:r>
            <a:r>
              <a:rPr lang="pl-PL" sz="1350" dirty="0" err="1"/>
              <a:t>losses</a:t>
            </a:r>
            <a:r>
              <a:rPr lang="pl-PL" sz="1350" dirty="0"/>
              <a:t>)</a:t>
            </a:r>
          </a:p>
          <a:p>
            <a:pPr marL="214313" indent="-214313">
              <a:buFont typeface="Wingdings" charset="2"/>
              <a:buChar char="ü"/>
            </a:pPr>
            <a:r>
              <a:rPr lang="pl-PL" sz="1350" dirty="0"/>
              <a:t>~mm (</a:t>
            </a:r>
            <a:r>
              <a:rPr lang="pl-PL" sz="1350" dirty="0" err="1"/>
              <a:t>strands</a:t>
            </a:r>
            <a:r>
              <a:rPr lang="pl-PL" sz="1350" dirty="0"/>
              <a:t>) - ~10m (</a:t>
            </a:r>
            <a:r>
              <a:rPr lang="pl-PL" sz="1350" dirty="0" err="1"/>
              <a:t>coils</a:t>
            </a:r>
            <a:r>
              <a:rPr lang="pl-PL" sz="1350" dirty="0"/>
              <a:t>)</a:t>
            </a:r>
          </a:p>
        </p:txBody>
      </p:sp>
      <p:sp>
        <p:nvSpPr>
          <p:cNvPr id="142" name="Łuk 85010"/>
          <p:cNvSpPr/>
          <p:nvPr/>
        </p:nvSpPr>
        <p:spPr>
          <a:xfrm>
            <a:off x="6833832" y="3514488"/>
            <a:ext cx="70414" cy="141446"/>
          </a:xfrm>
          <a:prstGeom prst="arc">
            <a:avLst>
              <a:gd name="adj1" fmla="val 10877445"/>
              <a:gd name="adj2" fmla="val 0"/>
            </a:avLst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l-PL" sz="1350"/>
          </a:p>
        </p:txBody>
      </p:sp>
      <p:grpSp>
        <p:nvGrpSpPr>
          <p:cNvPr id="36" name="Grupa 35"/>
          <p:cNvGrpSpPr/>
          <p:nvPr/>
        </p:nvGrpSpPr>
        <p:grpSpPr>
          <a:xfrm>
            <a:off x="3462165" y="3514488"/>
            <a:ext cx="3835383" cy="1257310"/>
            <a:chOff x="2584219" y="3542983"/>
            <a:chExt cx="5113844" cy="1676413"/>
          </a:xfrm>
        </p:grpSpPr>
        <p:grpSp>
          <p:nvGrpSpPr>
            <p:cNvPr id="4" name="Group 3"/>
            <p:cNvGrpSpPr/>
            <p:nvPr/>
          </p:nvGrpSpPr>
          <p:grpSpPr>
            <a:xfrm>
              <a:off x="2584219" y="3564895"/>
              <a:ext cx="5109075" cy="1654501"/>
              <a:chOff x="4182347" y="3611461"/>
              <a:chExt cx="5109075" cy="1654501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5098726" y="3615042"/>
                <a:ext cx="116811" cy="116811"/>
              </a:xfrm>
              <a:prstGeom prst="ellips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cxnSp>
            <p:nvCxnSpPr>
              <p:cNvPr id="35" name="Łącznik prosty 84996"/>
              <p:cNvCxnSpPr/>
              <p:nvPr/>
            </p:nvCxnSpPr>
            <p:spPr>
              <a:xfrm flipH="1">
                <a:off x="4349521" y="3698266"/>
                <a:ext cx="752345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Łącznik prosty 84998"/>
              <p:cNvCxnSpPr/>
              <p:nvPr/>
            </p:nvCxnSpPr>
            <p:spPr>
              <a:xfrm>
                <a:off x="4359181" y="3698264"/>
                <a:ext cx="0" cy="591674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Łącznik prosty 84998"/>
              <p:cNvCxnSpPr/>
              <p:nvPr/>
            </p:nvCxnSpPr>
            <p:spPr>
              <a:xfrm>
                <a:off x="4359181" y="4392581"/>
                <a:ext cx="0" cy="755479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5" name="Łącznik prosty 84996"/>
              <p:cNvCxnSpPr/>
              <p:nvPr/>
            </p:nvCxnSpPr>
            <p:spPr>
              <a:xfrm flipH="1">
                <a:off x="6519048" y="3705759"/>
                <a:ext cx="43527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6" name="Łącznik prosty 84998"/>
              <p:cNvCxnSpPr/>
              <p:nvPr/>
            </p:nvCxnSpPr>
            <p:spPr>
              <a:xfrm>
                <a:off x="9291422" y="3683376"/>
                <a:ext cx="0" cy="1147485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79" name="Grupa 1"/>
              <p:cNvGrpSpPr/>
              <p:nvPr/>
            </p:nvGrpSpPr>
            <p:grpSpPr>
              <a:xfrm>
                <a:off x="4182347" y="5148060"/>
                <a:ext cx="353667" cy="117902"/>
                <a:chOff x="27688" y="1298128"/>
                <a:chExt cx="353667" cy="117902"/>
              </a:xfrm>
            </p:grpSpPr>
            <p:cxnSp>
              <p:nvCxnSpPr>
                <p:cNvPr id="85" name="Łącznik prosty 85006"/>
                <p:cNvCxnSpPr/>
                <p:nvPr/>
              </p:nvCxnSpPr>
              <p:spPr>
                <a:xfrm flipH="1">
                  <a:off x="27688" y="1298128"/>
                  <a:ext cx="353667" cy="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6" name="Łącznik prosty 85007"/>
                <p:cNvCxnSpPr/>
                <p:nvPr/>
              </p:nvCxnSpPr>
              <p:spPr>
                <a:xfrm flipH="1">
                  <a:off x="101687" y="1357622"/>
                  <a:ext cx="216000" cy="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7" name="Łącznik prosty 85008"/>
                <p:cNvCxnSpPr/>
                <p:nvPr/>
              </p:nvCxnSpPr>
              <p:spPr>
                <a:xfrm flipH="1">
                  <a:off x="170405" y="1416029"/>
                  <a:ext cx="72000" cy="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61" name="Group 60"/>
              <p:cNvGrpSpPr/>
              <p:nvPr/>
            </p:nvGrpSpPr>
            <p:grpSpPr>
              <a:xfrm>
                <a:off x="6954320" y="3611461"/>
                <a:ext cx="374650" cy="188595"/>
                <a:chOff x="1935480" y="460375"/>
                <a:chExt cx="553386" cy="209830"/>
              </a:xfrm>
            </p:grpSpPr>
            <p:sp>
              <p:nvSpPr>
                <p:cNvPr id="68" name="Łuk 85010"/>
                <p:cNvSpPr/>
                <p:nvPr/>
              </p:nvSpPr>
              <p:spPr>
                <a:xfrm>
                  <a:off x="1935480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 sz="1350"/>
                </a:p>
              </p:txBody>
            </p:sp>
            <p:sp>
              <p:nvSpPr>
                <p:cNvPr id="69" name="Łuk 85010"/>
                <p:cNvSpPr/>
                <p:nvPr/>
              </p:nvSpPr>
              <p:spPr>
                <a:xfrm>
                  <a:off x="2074156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 sz="1350"/>
                </a:p>
              </p:txBody>
            </p:sp>
            <p:sp>
              <p:nvSpPr>
                <p:cNvPr id="70" name="Łuk 85010"/>
                <p:cNvSpPr/>
                <p:nvPr/>
              </p:nvSpPr>
              <p:spPr>
                <a:xfrm>
                  <a:off x="2211954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 sz="1350"/>
                </a:p>
              </p:txBody>
            </p:sp>
            <p:sp>
              <p:nvSpPr>
                <p:cNvPr id="71" name="Łuk 85010"/>
                <p:cNvSpPr/>
                <p:nvPr/>
              </p:nvSpPr>
              <p:spPr>
                <a:xfrm>
                  <a:off x="2350191" y="460375"/>
                  <a:ext cx="138675" cy="209830"/>
                </a:xfrm>
                <a:prstGeom prst="arc">
                  <a:avLst>
                    <a:gd name="adj1" fmla="val 10877445"/>
                    <a:gd name="adj2" fmla="val 0"/>
                  </a:avLst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 sz="1350"/>
                </a:p>
              </p:txBody>
            </p:sp>
          </p:grpSp>
          <p:cxnSp>
            <p:nvCxnSpPr>
              <p:cNvPr id="62" name="Łącznik prosty 84996"/>
              <p:cNvCxnSpPr/>
              <p:nvPr/>
            </p:nvCxnSpPr>
            <p:spPr>
              <a:xfrm flipH="1">
                <a:off x="7328974" y="3698264"/>
                <a:ext cx="33752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" name="Łącznik prosty 84996"/>
              <p:cNvCxnSpPr/>
              <p:nvPr/>
            </p:nvCxnSpPr>
            <p:spPr>
              <a:xfrm flipH="1">
                <a:off x="4359181" y="4830861"/>
                <a:ext cx="4932241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TextBox 64"/>
              <p:cNvSpPr txBox="1"/>
              <p:nvPr/>
            </p:nvSpPr>
            <p:spPr>
              <a:xfrm>
                <a:off x="4481044" y="4156182"/>
                <a:ext cx="41293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350" dirty="0">
                    <a:solidFill>
                      <a:schemeClr val="accent6"/>
                    </a:solidFill>
                  </a:rPr>
                  <a:t>U</a:t>
                </a:r>
                <a:endParaRPr lang="en-GB" sz="1200" dirty="0">
                  <a:solidFill>
                    <a:schemeClr val="accent6"/>
                  </a:solidFill>
                </a:endParaRPr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>
                <a:off x="4232181" y="4291228"/>
                <a:ext cx="254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4296074" y="4382475"/>
                <a:ext cx="11959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12" name="Oval 111"/>
              <p:cNvSpPr/>
              <p:nvPr/>
            </p:nvSpPr>
            <p:spPr>
              <a:xfrm>
                <a:off x="4675624" y="4697193"/>
                <a:ext cx="296335" cy="2963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350" dirty="0">
                    <a:solidFill>
                      <a:schemeClr val="accent6"/>
                    </a:solidFill>
                  </a:rPr>
                  <a:t>A</a:t>
                </a:r>
                <a:endParaRPr lang="pl-PL" sz="135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6407847" y="3632854"/>
                <a:ext cx="116811" cy="116811"/>
              </a:xfrm>
              <a:prstGeom prst="ellips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922089" y="3758300"/>
                <a:ext cx="5304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200" dirty="0">
                    <a:solidFill>
                      <a:schemeClr val="accent6"/>
                    </a:solidFill>
                  </a:rPr>
                  <a:t>M2</a:t>
                </a:r>
                <a:endParaRPr lang="en-GB" sz="1500" dirty="0">
                  <a:solidFill>
                    <a:schemeClr val="accent6"/>
                  </a:solidFill>
                </a:endParaRPr>
              </a:p>
            </p:txBody>
          </p:sp>
        </p:grpSp>
        <p:cxnSp>
          <p:nvCxnSpPr>
            <p:cNvPr id="140" name="Łącznik prosty 84996"/>
            <p:cNvCxnSpPr/>
            <p:nvPr/>
          </p:nvCxnSpPr>
          <p:spPr>
            <a:xfrm flipH="1">
              <a:off x="6583680" y="3647320"/>
              <a:ext cx="410918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41" name="Łuk 85010"/>
            <p:cNvSpPr/>
            <p:nvPr/>
          </p:nvSpPr>
          <p:spPr>
            <a:xfrm>
              <a:off x="6985889" y="3547337"/>
              <a:ext cx="93885" cy="188595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43" name="Łuk 85010"/>
            <p:cNvSpPr/>
            <p:nvPr/>
          </p:nvSpPr>
          <p:spPr>
            <a:xfrm>
              <a:off x="7173066" y="3542983"/>
              <a:ext cx="93885" cy="188595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44" name="Łuk 85010"/>
            <p:cNvSpPr/>
            <p:nvPr/>
          </p:nvSpPr>
          <p:spPr>
            <a:xfrm>
              <a:off x="7266654" y="3542983"/>
              <a:ext cx="93885" cy="188595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cxnSp>
          <p:nvCxnSpPr>
            <p:cNvPr id="145" name="Łącznik prosty 84996"/>
            <p:cNvCxnSpPr/>
            <p:nvPr/>
          </p:nvCxnSpPr>
          <p:spPr>
            <a:xfrm flipH="1">
              <a:off x="7360543" y="3629786"/>
              <a:ext cx="33752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46" name="TextBox 80"/>
            <p:cNvSpPr txBox="1"/>
            <p:nvPr/>
          </p:nvSpPr>
          <p:spPr>
            <a:xfrm>
              <a:off x="6863358" y="3699210"/>
              <a:ext cx="7570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>
                  <a:solidFill>
                    <a:schemeClr val="accent6"/>
                  </a:solidFill>
                </a:rPr>
                <a:t>M154</a:t>
              </a:r>
              <a:endParaRPr lang="en-GB" sz="1500" dirty="0">
                <a:solidFill>
                  <a:schemeClr val="accent6"/>
                </a:solidFill>
              </a:endParaRPr>
            </a:p>
          </p:txBody>
        </p:sp>
      </p:grpSp>
      <p:cxnSp>
        <p:nvCxnSpPr>
          <p:cNvPr id="147" name="Łącznik prosty 84996"/>
          <p:cNvCxnSpPr/>
          <p:nvPr/>
        </p:nvCxnSpPr>
        <p:spPr>
          <a:xfrm flipH="1">
            <a:off x="6113683" y="3596024"/>
            <a:ext cx="70493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48" name="Łącznik prosty 84996"/>
          <p:cNvCxnSpPr/>
          <p:nvPr/>
        </p:nvCxnSpPr>
        <p:spPr>
          <a:xfrm flipH="1">
            <a:off x="6229941" y="3596024"/>
            <a:ext cx="70493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49" name="Łącznik prosty 84996"/>
          <p:cNvCxnSpPr/>
          <p:nvPr/>
        </p:nvCxnSpPr>
        <p:spPr>
          <a:xfrm flipH="1">
            <a:off x="6353024" y="3596024"/>
            <a:ext cx="70493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</a:t>
            </a:fld>
            <a:endParaRPr lang="pl-PL"/>
          </a:p>
        </p:txBody>
      </p:sp>
      <p:sp>
        <p:nvSpPr>
          <p:cNvPr id="73" name="Oval 80"/>
          <p:cNvSpPr/>
          <p:nvPr/>
        </p:nvSpPr>
        <p:spPr>
          <a:xfrm>
            <a:off x="6717853" y="2213863"/>
            <a:ext cx="168725" cy="168725"/>
          </a:xfrm>
          <a:prstGeom prst="ellipse">
            <a:avLst/>
          </a:prstGeom>
          <a:solidFill>
            <a:srgbClr val="F4AAAA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FF0000"/>
                </a:solidFill>
              </a:rPr>
              <a:t>+</a:t>
            </a:r>
            <a:r>
              <a:rPr lang="pl-PL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686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9" grpId="0" animBg="1"/>
      <p:bldP spid="130" grpId="0" animBg="1"/>
      <p:bldP spid="18" grpId="0"/>
      <p:bldP spid="19" grpId="0"/>
      <p:bldP spid="131" grpId="0"/>
      <p:bldP spid="132" grpId="0"/>
      <p:bldP spid="133" grpId="0"/>
      <p:bldP spid="1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1524000" y="172527"/>
            <a:ext cx="9144000" cy="336903"/>
          </a:xfrm>
        </p:spPr>
        <p:txBody>
          <a:bodyPr>
            <a:noAutofit/>
          </a:bodyPr>
          <a:lstStyle/>
          <a:p>
            <a:pPr algn="ctr"/>
            <a:r>
              <a:rPr lang="pl-PL" sz="3200" b="0" dirty="0" err="1"/>
              <a:t>Models</a:t>
            </a:r>
            <a:r>
              <a:rPr lang="pl-PL" sz="3200" b="0" dirty="0"/>
              <a:t> </a:t>
            </a:r>
            <a:r>
              <a:rPr lang="pl-PL" sz="3200" b="0" dirty="0" err="1"/>
              <a:t>c</a:t>
            </a:r>
            <a:r>
              <a:rPr lang="pl-PL" sz="3200" b="0" dirty="0" err="1" smtClean="0"/>
              <a:t>oupling</a:t>
            </a:r>
            <a:r>
              <a:rPr lang="pl-PL" sz="3200" b="0" dirty="0" smtClean="0"/>
              <a:t> </a:t>
            </a:r>
            <a:r>
              <a:rPr lang="pl-PL" sz="3200" b="0" dirty="0"/>
              <a:t>in the </a:t>
            </a:r>
            <a:r>
              <a:rPr lang="pl-PL" sz="3200" b="0" dirty="0" err="1" smtClean="0"/>
              <a:t>time</a:t>
            </a:r>
            <a:r>
              <a:rPr lang="pl-PL" sz="3200" b="0" dirty="0" smtClean="0"/>
              <a:t> </a:t>
            </a:r>
            <a:r>
              <a:rPr lang="pl-PL" sz="3200" b="0" dirty="0" err="1"/>
              <a:t>d</a:t>
            </a:r>
            <a:r>
              <a:rPr lang="pl-PL" sz="3200" b="0" dirty="0" err="1" smtClean="0"/>
              <a:t>omain</a:t>
            </a:r>
            <a:endParaRPr lang="en-GB" sz="3200" b="0" dirty="0"/>
          </a:p>
        </p:txBody>
      </p:sp>
      <p:sp>
        <p:nvSpPr>
          <p:cNvPr id="3" name="Arc 2"/>
          <p:cNvSpPr/>
          <p:nvPr/>
        </p:nvSpPr>
        <p:spPr>
          <a:xfrm>
            <a:off x="1861540" y="1229823"/>
            <a:ext cx="967740" cy="297180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9" name="Rectangle 8"/>
          <p:cNvSpPr/>
          <p:nvPr/>
        </p:nvSpPr>
        <p:spPr>
          <a:xfrm>
            <a:off x="1825345" y="819201"/>
            <a:ext cx="4042410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1350" b="1" dirty="0"/>
              <a:t>One-way Coupling/Parameter Extraction</a:t>
            </a:r>
            <a:endParaRPr lang="en-GB" sz="1350" dirty="0"/>
          </a:p>
        </p:txBody>
      </p:sp>
      <p:sp>
        <p:nvSpPr>
          <p:cNvPr id="8" name="Arc 7"/>
          <p:cNvSpPr/>
          <p:nvPr/>
        </p:nvSpPr>
        <p:spPr>
          <a:xfrm>
            <a:off x="2829280" y="1229823"/>
            <a:ext cx="967740" cy="297180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0" name="Arc 9"/>
          <p:cNvSpPr/>
          <p:nvPr/>
        </p:nvSpPr>
        <p:spPr>
          <a:xfrm>
            <a:off x="3762730" y="1222203"/>
            <a:ext cx="967740" cy="297180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1" name="Arc 10"/>
          <p:cNvSpPr/>
          <p:nvPr/>
        </p:nvSpPr>
        <p:spPr>
          <a:xfrm>
            <a:off x="4696180" y="1203635"/>
            <a:ext cx="967740" cy="297180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2" name="Arc 11"/>
          <p:cNvSpPr/>
          <p:nvPr/>
        </p:nvSpPr>
        <p:spPr>
          <a:xfrm flipV="1">
            <a:off x="1861540" y="1707165"/>
            <a:ext cx="556260" cy="295607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861540" y="1409984"/>
            <a:ext cx="3970020" cy="0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861540" y="1745264"/>
            <a:ext cx="3970020" cy="0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684049" y="1437026"/>
            <a:ext cx="42511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350" dirty="0"/>
              <a:t>t</a:t>
            </a:r>
            <a:r>
              <a:rPr lang="pl-PL" sz="1350" baseline="-25000" dirty="0"/>
              <a:t>end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802535" y="1419106"/>
            <a:ext cx="23275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350" dirty="0"/>
              <a:t>t</a:t>
            </a:r>
            <a:endParaRPr lang="pl-PL" sz="1350" baseline="-25000" dirty="0"/>
          </a:p>
        </p:txBody>
      </p:sp>
      <p:sp>
        <p:nvSpPr>
          <p:cNvPr id="16" name="Arc 15"/>
          <p:cNvSpPr/>
          <p:nvPr/>
        </p:nvSpPr>
        <p:spPr>
          <a:xfrm flipV="1">
            <a:off x="2494000" y="1714662"/>
            <a:ext cx="556260" cy="295607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7" name="Arc 16"/>
          <p:cNvSpPr/>
          <p:nvPr/>
        </p:nvSpPr>
        <p:spPr>
          <a:xfrm flipV="1">
            <a:off x="3161512" y="1720577"/>
            <a:ext cx="556260" cy="295607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8" name="Arc 17"/>
          <p:cNvSpPr/>
          <p:nvPr/>
        </p:nvSpPr>
        <p:spPr>
          <a:xfrm flipV="1">
            <a:off x="3797020" y="1707042"/>
            <a:ext cx="556260" cy="295607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9" name="Arc 18"/>
          <p:cNvSpPr/>
          <p:nvPr/>
        </p:nvSpPr>
        <p:spPr>
          <a:xfrm flipV="1">
            <a:off x="4432527" y="1717306"/>
            <a:ext cx="556260" cy="295607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20" name="Arc 19"/>
          <p:cNvSpPr/>
          <p:nvPr/>
        </p:nvSpPr>
        <p:spPr>
          <a:xfrm flipV="1">
            <a:off x="5052796" y="1701761"/>
            <a:ext cx="556260" cy="295607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22" name="Rectangle 21"/>
          <p:cNvSpPr/>
          <p:nvPr/>
        </p:nvSpPr>
        <p:spPr>
          <a:xfrm>
            <a:off x="1545734" y="1263543"/>
            <a:ext cx="39626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350" b="1" dirty="0"/>
              <a:t>S1</a:t>
            </a:r>
            <a:endParaRPr lang="pl-PL" sz="1350" b="1" baseline="-25000" dirty="0"/>
          </a:p>
        </p:txBody>
      </p:sp>
      <p:sp>
        <p:nvSpPr>
          <p:cNvPr id="23" name="Rectangle 22"/>
          <p:cNvSpPr/>
          <p:nvPr/>
        </p:nvSpPr>
        <p:spPr>
          <a:xfrm>
            <a:off x="1545734" y="1599267"/>
            <a:ext cx="39626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350" b="1" dirty="0"/>
              <a:t>S2</a:t>
            </a:r>
            <a:endParaRPr lang="pl-PL" sz="1350" b="1" baseline="-25000" dirty="0"/>
          </a:p>
        </p:txBody>
      </p:sp>
      <p:cxnSp>
        <p:nvCxnSpPr>
          <p:cNvPr id="25" name="Straight Arrow Connector 24"/>
          <p:cNvCxnSpPr>
            <a:endCxn id="23" idx="3"/>
          </p:cNvCxnSpPr>
          <p:nvPr/>
        </p:nvCxnSpPr>
        <p:spPr>
          <a:xfrm flipH="1">
            <a:off x="1941997" y="1409986"/>
            <a:ext cx="3667063" cy="33932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021125" y="751691"/>
            <a:ext cx="4621633" cy="1141521"/>
            <a:chOff x="5993444" y="630348"/>
            <a:chExt cx="6162177" cy="1522028"/>
          </a:xfrm>
        </p:grpSpPr>
        <p:sp>
          <p:nvSpPr>
            <p:cNvPr id="27" name="Rectangle 26"/>
            <p:cNvSpPr/>
            <p:nvPr/>
          </p:nvSpPr>
          <p:spPr>
            <a:xfrm>
              <a:off x="6408631" y="630348"/>
              <a:ext cx="5389880" cy="538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sz="1350" b="1" dirty="0"/>
                <a:t>„Strong” Coupling</a:t>
              </a:r>
              <a:endParaRPr lang="en-GB" sz="135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6414518" y="1499888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414518" y="1946928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11588800" y="1535551"/>
              <a:ext cx="566821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350" dirty="0"/>
                <a:t>t</a:t>
              </a:r>
              <a:r>
                <a:rPr lang="pl-PL" sz="1350" baseline="-25000" dirty="0"/>
                <a:t>end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335845" y="1512051"/>
              <a:ext cx="310341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350" dirty="0"/>
                <a:t>t</a:t>
              </a:r>
              <a:endParaRPr lang="pl-PL" sz="1350" baseline="-250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993444" y="1304635"/>
              <a:ext cx="528349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350" b="1" dirty="0"/>
                <a:t>S1</a:t>
              </a:r>
              <a:endParaRPr lang="pl-PL" sz="1350" b="1" baseline="-250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993444" y="1752267"/>
              <a:ext cx="528349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350" b="1" dirty="0"/>
                <a:t>S2</a:t>
              </a:r>
              <a:endParaRPr lang="pl-PL" sz="1350" b="1" baseline="-25000" dirty="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1828861" y="2886124"/>
            <a:ext cx="1935480" cy="297180"/>
            <a:chOff x="530860" y="3765230"/>
            <a:chExt cx="2580640" cy="396240"/>
          </a:xfrm>
        </p:grpSpPr>
        <p:sp>
          <p:nvSpPr>
            <p:cNvPr id="46" name="Arc 45"/>
            <p:cNvSpPr/>
            <p:nvPr/>
          </p:nvSpPr>
          <p:spPr>
            <a:xfrm>
              <a:off x="53086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48" name="Arc 47"/>
            <p:cNvSpPr/>
            <p:nvPr/>
          </p:nvSpPr>
          <p:spPr>
            <a:xfrm>
              <a:off x="182118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3730051" y="2859936"/>
            <a:ext cx="1901190" cy="315748"/>
            <a:chOff x="3065780" y="3730313"/>
            <a:chExt cx="2534920" cy="420997"/>
          </a:xfrm>
        </p:grpSpPr>
        <p:sp>
          <p:nvSpPr>
            <p:cNvPr id="49" name="Arc 48"/>
            <p:cNvSpPr/>
            <p:nvPr/>
          </p:nvSpPr>
          <p:spPr>
            <a:xfrm>
              <a:off x="3065780" y="375507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50" name="Arc 49"/>
            <p:cNvSpPr/>
            <p:nvPr/>
          </p:nvSpPr>
          <p:spPr>
            <a:xfrm>
              <a:off x="4310380" y="3730313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828863" y="3363466"/>
            <a:ext cx="1856233" cy="309019"/>
            <a:chOff x="530860" y="4401685"/>
            <a:chExt cx="2474977" cy="412025"/>
          </a:xfrm>
        </p:grpSpPr>
        <p:sp>
          <p:nvSpPr>
            <p:cNvPr id="51" name="Arc 50"/>
            <p:cNvSpPr/>
            <p:nvPr/>
          </p:nvSpPr>
          <p:spPr>
            <a:xfrm flipV="1">
              <a:off x="53086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56" name="Arc 55"/>
            <p:cNvSpPr/>
            <p:nvPr/>
          </p:nvSpPr>
          <p:spPr>
            <a:xfrm flipV="1">
              <a:off x="137414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57" name="Arc 56"/>
            <p:cNvSpPr/>
            <p:nvPr/>
          </p:nvSpPr>
          <p:spPr>
            <a:xfrm flipV="1">
              <a:off x="226415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764343" y="3358062"/>
            <a:ext cx="1812037" cy="311151"/>
            <a:chOff x="3111500" y="4394480"/>
            <a:chExt cx="2416049" cy="414868"/>
          </a:xfrm>
        </p:grpSpPr>
        <p:sp>
          <p:nvSpPr>
            <p:cNvPr id="58" name="Arc 57"/>
            <p:cNvSpPr/>
            <p:nvPr/>
          </p:nvSpPr>
          <p:spPr>
            <a:xfrm flipV="1">
              <a:off x="3111500" y="440152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59" name="Arc 58"/>
            <p:cNvSpPr/>
            <p:nvPr/>
          </p:nvSpPr>
          <p:spPr>
            <a:xfrm flipV="1">
              <a:off x="3958843" y="4415206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60" name="Arc 59"/>
            <p:cNvSpPr/>
            <p:nvPr/>
          </p:nvSpPr>
          <p:spPr>
            <a:xfrm flipV="1">
              <a:off x="4785869" y="439448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1513056" y="2475500"/>
            <a:ext cx="4550922" cy="1080150"/>
            <a:chOff x="109786" y="3217732"/>
            <a:chExt cx="6067895" cy="1440200"/>
          </a:xfrm>
        </p:grpSpPr>
        <p:sp>
          <p:nvSpPr>
            <p:cNvPr id="47" name="Rectangle 46"/>
            <p:cNvSpPr/>
            <p:nvPr/>
          </p:nvSpPr>
          <p:spPr>
            <a:xfrm>
              <a:off x="482601" y="3217732"/>
              <a:ext cx="5389879" cy="538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sz="1350" b="1" dirty="0"/>
                <a:t>„Weak” Coupling</a:t>
              </a:r>
              <a:endParaRPr lang="en-GB" sz="1350" dirty="0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109786" y="3810191"/>
              <a:ext cx="6067895" cy="847741"/>
              <a:chOff x="109786" y="3810191"/>
              <a:chExt cx="6067895" cy="847741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>
                <a:off x="530860" y="4005445"/>
                <a:ext cx="5293360" cy="0"/>
              </a:xfrm>
              <a:prstGeom prst="straightConnector1">
                <a:avLst/>
              </a:prstGeom>
              <a:ln w="19050">
                <a:headEnd type="none" w="med" len="med"/>
                <a:tailEnd type="arrow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530860" y="4452485"/>
                <a:ext cx="5293360" cy="0"/>
              </a:xfrm>
              <a:prstGeom prst="straightConnector1">
                <a:avLst/>
              </a:prstGeom>
              <a:ln w="19050">
                <a:headEnd type="none" w="med" len="med"/>
                <a:tailEnd type="arrow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54" name="Rectangle 53"/>
              <p:cNvSpPr/>
              <p:nvPr/>
            </p:nvSpPr>
            <p:spPr>
              <a:xfrm>
                <a:off x="5610860" y="4040987"/>
                <a:ext cx="566821" cy="400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350" dirty="0"/>
                  <a:t>t</a:t>
                </a:r>
                <a:r>
                  <a:rPr lang="pl-PL" sz="1350" baseline="-25000" dirty="0"/>
                  <a:t>end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452187" y="4017608"/>
                <a:ext cx="310341" cy="400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350" dirty="0"/>
                  <a:t>t</a:t>
                </a:r>
                <a:endParaRPr lang="pl-PL" sz="1350" baseline="-25000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09786" y="3810191"/>
                <a:ext cx="528349" cy="400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350" b="1" dirty="0"/>
                  <a:t>S1</a:t>
                </a:r>
                <a:endParaRPr lang="pl-PL" sz="1350" b="1" baseline="-25000" dirty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109786" y="4257823"/>
                <a:ext cx="528349" cy="400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350" b="1" dirty="0"/>
                  <a:t>S2</a:t>
                </a:r>
                <a:endParaRPr lang="pl-PL" sz="1350" b="1" baseline="-25000" dirty="0"/>
              </a:p>
            </p:txBody>
          </p:sp>
        </p:grpSp>
      </p:grpSp>
      <p:cxnSp>
        <p:nvCxnSpPr>
          <p:cNvPr id="64" name="Straight Arrow Connector 63"/>
          <p:cNvCxnSpPr/>
          <p:nvPr/>
        </p:nvCxnSpPr>
        <p:spPr>
          <a:xfrm flipH="1">
            <a:off x="6384926" y="3151861"/>
            <a:ext cx="1800617" cy="23821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6361088" y="2927232"/>
            <a:ext cx="1935480" cy="297180"/>
            <a:chOff x="6456890" y="3765230"/>
            <a:chExt cx="2580640" cy="396240"/>
          </a:xfrm>
        </p:grpSpPr>
        <p:sp>
          <p:nvSpPr>
            <p:cNvPr id="65" name="Arc 64"/>
            <p:cNvSpPr/>
            <p:nvPr/>
          </p:nvSpPr>
          <p:spPr>
            <a:xfrm>
              <a:off x="645689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67" name="Arc 66"/>
            <p:cNvSpPr/>
            <p:nvPr/>
          </p:nvSpPr>
          <p:spPr>
            <a:xfrm>
              <a:off x="774721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8262278" y="2901045"/>
            <a:ext cx="1901190" cy="315748"/>
            <a:chOff x="8991810" y="3730313"/>
            <a:chExt cx="2534920" cy="420997"/>
          </a:xfrm>
        </p:grpSpPr>
        <p:sp>
          <p:nvSpPr>
            <p:cNvPr id="68" name="Arc 67"/>
            <p:cNvSpPr/>
            <p:nvPr/>
          </p:nvSpPr>
          <p:spPr>
            <a:xfrm>
              <a:off x="8991810" y="375507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69" name="Arc 68"/>
            <p:cNvSpPr/>
            <p:nvPr/>
          </p:nvSpPr>
          <p:spPr>
            <a:xfrm>
              <a:off x="10236410" y="3730313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6361089" y="3404575"/>
            <a:ext cx="1856233" cy="309019"/>
            <a:chOff x="6456890" y="4401685"/>
            <a:chExt cx="2474977" cy="412025"/>
          </a:xfrm>
        </p:grpSpPr>
        <p:sp>
          <p:nvSpPr>
            <p:cNvPr id="70" name="Arc 69"/>
            <p:cNvSpPr/>
            <p:nvPr/>
          </p:nvSpPr>
          <p:spPr>
            <a:xfrm flipV="1">
              <a:off x="645689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75" name="Arc 74"/>
            <p:cNvSpPr/>
            <p:nvPr/>
          </p:nvSpPr>
          <p:spPr>
            <a:xfrm flipV="1">
              <a:off x="730017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76" name="Arc 75"/>
            <p:cNvSpPr/>
            <p:nvPr/>
          </p:nvSpPr>
          <p:spPr>
            <a:xfrm flipV="1">
              <a:off x="819018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8296569" y="3399171"/>
            <a:ext cx="1812037" cy="311151"/>
            <a:chOff x="9037530" y="4394480"/>
            <a:chExt cx="2416049" cy="414868"/>
          </a:xfrm>
        </p:grpSpPr>
        <p:sp>
          <p:nvSpPr>
            <p:cNvPr id="77" name="Arc 76"/>
            <p:cNvSpPr/>
            <p:nvPr/>
          </p:nvSpPr>
          <p:spPr>
            <a:xfrm flipV="1">
              <a:off x="9037530" y="440152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78" name="Arc 77"/>
            <p:cNvSpPr/>
            <p:nvPr/>
          </p:nvSpPr>
          <p:spPr>
            <a:xfrm flipV="1">
              <a:off x="9884873" y="4415206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79" name="Arc 78"/>
            <p:cNvSpPr/>
            <p:nvPr/>
          </p:nvSpPr>
          <p:spPr>
            <a:xfrm flipV="1">
              <a:off x="10711899" y="439448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6045282" y="2516610"/>
            <a:ext cx="4550922" cy="1080150"/>
            <a:chOff x="6035816" y="3217732"/>
            <a:chExt cx="6067895" cy="1440199"/>
          </a:xfrm>
        </p:grpSpPr>
        <p:sp>
          <p:nvSpPr>
            <p:cNvPr id="66" name="Rectangle 65"/>
            <p:cNvSpPr/>
            <p:nvPr/>
          </p:nvSpPr>
          <p:spPr>
            <a:xfrm>
              <a:off x="6408631" y="3217732"/>
              <a:ext cx="5389879" cy="538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sz="1350" b="1" dirty="0" err="1"/>
                <a:t>Waveform</a:t>
              </a:r>
              <a:r>
                <a:rPr lang="pl-PL" sz="1350" b="1" dirty="0"/>
                <a:t> </a:t>
              </a:r>
              <a:r>
                <a:rPr lang="pl-PL" sz="1350" b="1" dirty="0" err="1"/>
                <a:t>Relaxation</a:t>
              </a:r>
              <a:endParaRPr lang="en-GB" sz="1350" dirty="0"/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>
              <a:off x="6456890" y="400544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6456890" y="445248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11536890" y="4040986"/>
              <a:ext cx="566821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350" dirty="0"/>
                <a:t>t</a:t>
              </a:r>
              <a:r>
                <a:rPr lang="pl-PL" sz="1350" baseline="-25000" dirty="0"/>
                <a:t>end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6378217" y="4017608"/>
              <a:ext cx="310341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350" dirty="0"/>
                <a:t>t</a:t>
              </a:r>
              <a:endParaRPr lang="pl-PL" sz="1350" baseline="-25000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035816" y="3810191"/>
              <a:ext cx="528349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350" b="1" dirty="0"/>
                <a:t>S1</a:t>
              </a:r>
              <a:endParaRPr lang="pl-PL" sz="1350" b="1" baseline="-25000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035816" y="4257822"/>
              <a:ext cx="528349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350" b="1" dirty="0"/>
                <a:t>S2</a:t>
              </a:r>
              <a:endParaRPr lang="pl-PL" sz="1350" b="1" baseline="-25000" dirty="0"/>
            </a:p>
          </p:txBody>
        </p:sp>
      </p:grpSp>
      <p:cxnSp>
        <p:nvCxnSpPr>
          <p:cNvPr id="85" name="Straight Arrow Connector 84"/>
          <p:cNvCxnSpPr/>
          <p:nvPr/>
        </p:nvCxnSpPr>
        <p:spPr>
          <a:xfrm flipH="1">
            <a:off x="8267491" y="3166936"/>
            <a:ext cx="1800617" cy="23821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74" idx="0"/>
          </p:cNvCxnSpPr>
          <p:nvPr/>
        </p:nvCxnSpPr>
        <p:spPr>
          <a:xfrm flipH="1" flipV="1">
            <a:off x="6418461" y="3116516"/>
            <a:ext cx="1777534" cy="30690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8301781" y="3157210"/>
            <a:ext cx="1766327" cy="25384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04" name="Group 103"/>
          <p:cNvGrpSpPr/>
          <p:nvPr/>
        </p:nvGrpSpPr>
        <p:grpSpPr>
          <a:xfrm>
            <a:off x="7636903" y="1157647"/>
            <a:ext cx="580419" cy="852396"/>
            <a:chOff x="8147815" y="1171625"/>
            <a:chExt cx="773892" cy="1136528"/>
          </a:xfrm>
        </p:grpSpPr>
        <p:sp>
          <p:nvSpPr>
            <p:cNvPr id="37" name="Arc 36"/>
            <p:cNvSpPr/>
            <p:nvPr/>
          </p:nvSpPr>
          <p:spPr>
            <a:xfrm flipV="1">
              <a:off x="8147815" y="191401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87" name="Arc 86"/>
            <p:cNvSpPr/>
            <p:nvPr/>
          </p:nvSpPr>
          <p:spPr>
            <a:xfrm>
              <a:off x="8180027" y="117162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8272410" y="1144112"/>
            <a:ext cx="580419" cy="852396"/>
            <a:chOff x="8995158" y="1153578"/>
            <a:chExt cx="773892" cy="1136528"/>
          </a:xfrm>
        </p:grpSpPr>
        <p:sp>
          <p:nvSpPr>
            <p:cNvPr id="38" name="Arc 37"/>
            <p:cNvSpPr/>
            <p:nvPr/>
          </p:nvSpPr>
          <p:spPr>
            <a:xfrm flipV="1">
              <a:off x="8995158" y="1895964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88" name="Arc 87"/>
            <p:cNvSpPr/>
            <p:nvPr/>
          </p:nvSpPr>
          <p:spPr>
            <a:xfrm>
              <a:off x="9027370" y="115357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907917" y="1154376"/>
            <a:ext cx="580419" cy="852396"/>
            <a:chOff x="9842501" y="1167263"/>
            <a:chExt cx="773892" cy="1136528"/>
          </a:xfrm>
        </p:grpSpPr>
        <p:sp>
          <p:nvSpPr>
            <p:cNvPr id="39" name="Arc 38"/>
            <p:cNvSpPr/>
            <p:nvPr/>
          </p:nvSpPr>
          <p:spPr>
            <a:xfrm flipV="1">
              <a:off x="9842501" y="1909649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90" name="Arc 89"/>
            <p:cNvSpPr/>
            <p:nvPr/>
          </p:nvSpPr>
          <p:spPr>
            <a:xfrm>
              <a:off x="9874713" y="1167263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9528187" y="1138831"/>
            <a:ext cx="580419" cy="852396"/>
            <a:chOff x="10669527" y="1146537"/>
            <a:chExt cx="773892" cy="1136528"/>
          </a:xfrm>
        </p:grpSpPr>
        <p:sp>
          <p:nvSpPr>
            <p:cNvPr id="40" name="Arc 39"/>
            <p:cNvSpPr/>
            <p:nvPr/>
          </p:nvSpPr>
          <p:spPr>
            <a:xfrm flipV="1">
              <a:off x="10669527" y="1888923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91" name="Arc 90"/>
            <p:cNvSpPr/>
            <p:nvPr/>
          </p:nvSpPr>
          <p:spPr>
            <a:xfrm>
              <a:off x="10701739" y="1146537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cxnSp>
        <p:nvCxnSpPr>
          <p:cNvPr id="92" name="Straight Arrow Connector 91"/>
          <p:cNvCxnSpPr/>
          <p:nvPr/>
        </p:nvCxnSpPr>
        <p:spPr>
          <a:xfrm flipV="1">
            <a:off x="3666235" y="3066287"/>
            <a:ext cx="0" cy="31602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5560756" y="3075409"/>
            <a:ext cx="0" cy="31602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3748150" y="3066287"/>
            <a:ext cx="0" cy="31602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5638861" y="3086049"/>
            <a:ext cx="0" cy="31602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02" name="Group 101"/>
          <p:cNvGrpSpPr/>
          <p:nvPr/>
        </p:nvGrpSpPr>
        <p:grpSpPr>
          <a:xfrm>
            <a:off x="6336930" y="1144235"/>
            <a:ext cx="580419" cy="852396"/>
            <a:chOff x="6414518" y="1153742"/>
            <a:chExt cx="773892" cy="1136528"/>
          </a:xfrm>
        </p:grpSpPr>
        <p:sp>
          <p:nvSpPr>
            <p:cNvPr id="31" name="Arc 30"/>
            <p:cNvSpPr/>
            <p:nvPr/>
          </p:nvSpPr>
          <p:spPr>
            <a:xfrm flipV="1">
              <a:off x="6414518" y="189612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83" name="Arc 82"/>
            <p:cNvSpPr/>
            <p:nvPr/>
          </p:nvSpPr>
          <p:spPr>
            <a:xfrm>
              <a:off x="6446730" y="1153742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pic>
        <p:nvPicPr>
          <p:cNvPr id="30" name="Picture 2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766" y="1422943"/>
            <a:ext cx="276239" cy="295290"/>
          </a:xfrm>
          <a:prstGeom prst="rect">
            <a:avLst/>
          </a:prstGeom>
        </p:spPr>
      </p:pic>
      <p:grpSp>
        <p:nvGrpSpPr>
          <p:cNvPr id="103" name="Group 102"/>
          <p:cNvGrpSpPr/>
          <p:nvPr/>
        </p:nvGrpSpPr>
        <p:grpSpPr>
          <a:xfrm>
            <a:off x="6969390" y="1151732"/>
            <a:ext cx="580419" cy="852396"/>
            <a:chOff x="7257798" y="1163738"/>
            <a:chExt cx="773892" cy="1136528"/>
          </a:xfrm>
        </p:grpSpPr>
        <p:sp>
          <p:nvSpPr>
            <p:cNvPr id="36" name="Arc 35"/>
            <p:cNvSpPr/>
            <p:nvPr/>
          </p:nvSpPr>
          <p:spPr>
            <a:xfrm flipV="1">
              <a:off x="7257798" y="1906124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  <p:sp>
          <p:nvSpPr>
            <p:cNvPr id="84" name="Arc 83"/>
            <p:cNvSpPr/>
            <p:nvPr/>
          </p:nvSpPr>
          <p:spPr>
            <a:xfrm>
              <a:off x="7290010" y="116373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 sz="1350"/>
            </a:p>
          </p:txBody>
        </p:sp>
      </p:grpSp>
      <p:pic>
        <p:nvPicPr>
          <p:cNvPr id="96" name="Picture 9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36" y="1429971"/>
            <a:ext cx="276239" cy="295290"/>
          </a:xfrm>
          <a:prstGeom prst="rect">
            <a:avLst/>
          </a:prstGeom>
        </p:spPr>
      </p:pic>
      <p:pic>
        <p:nvPicPr>
          <p:cNvPr id="97" name="Picture 9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723" y="1429855"/>
            <a:ext cx="276239" cy="295290"/>
          </a:xfrm>
          <a:prstGeom prst="rect">
            <a:avLst/>
          </a:prstGeom>
        </p:spPr>
      </p:pic>
      <p:pic>
        <p:nvPicPr>
          <p:cNvPr id="98" name="Picture 9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770" y="1422665"/>
            <a:ext cx="276239" cy="295290"/>
          </a:xfrm>
          <a:prstGeom prst="rect">
            <a:avLst/>
          </a:prstGeom>
        </p:spPr>
      </p:pic>
      <p:pic>
        <p:nvPicPr>
          <p:cNvPr id="99" name="Picture 98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993" y="1429855"/>
            <a:ext cx="276239" cy="295290"/>
          </a:xfrm>
          <a:prstGeom prst="rect">
            <a:avLst/>
          </a:prstGeom>
        </p:spPr>
      </p:pic>
      <p:pic>
        <p:nvPicPr>
          <p:cNvPr id="100" name="Picture 9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1403" y="1429855"/>
            <a:ext cx="276239" cy="295290"/>
          </a:xfrm>
          <a:prstGeom prst="rect">
            <a:avLst/>
          </a:prstGeom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</a:t>
            </a:fld>
            <a:endParaRPr lang="pl-PL"/>
          </a:p>
        </p:txBody>
      </p:sp>
      <p:sp>
        <p:nvSpPr>
          <p:cNvPr id="4" name="PoleTekstowe 3"/>
          <p:cNvSpPr txBox="1"/>
          <p:nvPr/>
        </p:nvSpPr>
        <p:spPr>
          <a:xfrm>
            <a:off x="1563387" y="4079186"/>
            <a:ext cx="90011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pl-PL" dirty="0">
                <a:solidFill>
                  <a:srgbClr val="00B050"/>
                </a:solidFill>
              </a:rPr>
              <a:t>STEAM </a:t>
            </a:r>
            <a:r>
              <a:rPr lang="pl-PL" dirty="0" err="1">
                <a:solidFill>
                  <a:srgbClr val="00B050"/>
                </a:solidFill>
              </a:rPr>
              <a:t>Cosim</a:t>
            </a:r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 err="1">
                <a:solidFill>
                  <a:srgbClr val="00B050"/>
                </a:solidFill>
              </a:rPr>
              <a:t>supports</a:t>
            </a:r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 err="1">
                <a:solidFill>
                  <a:srgbClr val="00B050"/>
                </a:solidFill>
              </a:rPr>
              <a:t>all</a:t>
            </a:r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 err="1">
                <a:solidFill>
                  <a:srgbClr val="00B050"/>
                </a:solidFill>
              </a:rPr>
              <a:t>four</a:t>
            </a:r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 err="1">
                <a:solidFill>
                  <a:srgbClr val="00B050"/>
                </a:solidFill>
              </a:rPr>
              <a:t>coupling</a:t>
            </a:r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 err="1">
                <a:solidFill>
                  <a:srgbClr val="00B050"/>
                </a:solidFill>
              </a:rPr>
              <a:t>methods</a:t>
            </a:r>
            <a:endParaRPr lang="pl-PL" dirty="0">
              <a:solidFill>
                <a:srgbClr val="00B050"/>
              </a:solidFill>
            </a:endParaRPr>
          </a:p>
          <a:p>
            <a:pPr marL="285750" indent="-285750">
              <a:buFont typeface="Wingdings" charset="2"/>
              <a:buChar char="ü"/>
            </a:pPr>
            <a:r>
              <a:rPr lang="pl-PL" dirty="0" err="1">
                <a:solidFill>
                  <a:srgbClr val="00B050"/>
                </a:solidFill>
              </a:rPr>
              <a:t>Coupling</a:t>
            </a:r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 err="1">
                <a:solidFill>
                  <a:srgbClr val="00B050"/>
                </a:solidFill>
              </a:rPr>
              <a:t>methods</a:t>
            </a:r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 err="1">
                <a:solidFill>
                  <a:srgbClr val="00B050"/>
                </a:solidFill>
              </a:rPr>
              <a:t>can</a:t>
            </a:r>
            <a:r>
              <a:rPr lang="pl-PL" dirty="0">
                <a:solidFill>
                  <a:srgbClr val="00B050"/>
                </a:solidFill>
              </a:rPr>
              <a:t> be </a:t>
            </a:r>
            <a:r>
              <a:rPr lang="pl-PL" dirty="0" err="1">
                <a:solidFill>
                  <a:srgbClr val="00B050"/>
                </a:solidFill>
              </a:rPr>
              <a:t>switched</a:t>
            </a:r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 err="1">
                <a:solidFill>
                  <a:srgbClr val="00B050"/>
                </a:solidFill>
              </a:rPr>
              <a:t>during</a:t>
            </a:r>
            <a:r>
              <a:rPr lang="pl-PL" dirty="0">
                <a:solidFill>
                  <a:srgbClr val="00B050"/>
                </a:solidFill>
              </a:rPr>
              <a:t> the </a:t>
            </a:r>
            <a:r>
              <a:rPr lang="pl-PL" dirty="0" err="1">
                <a:solidFill>
                  <a:srgbClr val="00B050"/>
                </a:solidFill>
              </a:rPr>
              <a:t>execution</a:t>
            </a:r>
            <a:r>
              <a:rPr lang="pl-PL" dirty="0">
                <a:solidFill>
                  <a:srgbClr val="00B050"/>
                </a:solidFill>
              </a:rPr>
              <a:t> of a co-</a:t>
            </a:r>
            <a:r>
              <a:rPr lang="pl-PL" dirty="0" err="1">
                <a:solidFill>
                  <a:srgbClr val="00B050"/>
                </a:solidFill>
              </a:rPr>
              <a:t>simulation</a:t>
            </a:r>
            <a:r>
              <a:rPr lang="pl-PL" dirty="0">
                <a:solidFill>
                  <a:srgbClr val="00B050"/>
                </a:solidFill>
              </a:rPr>
              <a:t> </a:t>
            </a:r>
            <a:r>
              <a:rPr lang="pl-PL" dirty="0" err="1">
                <a:solidFill>
                  <a:srgbClr val="00B050"/>
                </a:solidFill>
              </a:rPr>
              <a:t>scenario</a:t>
            </a:r>
            <a:endParaRPr lang="pl-PL" dirty="0">
              <a:solidFill>
                <a:srgbClr val="00B050"/>
              </a:solidFill>
            </a:endParaRPr>
          </a:p>
          <a:p>
            <a:pPr marL="285750" indent="-285750">
              <a:buFontTx/>
              <a:buChar char="-"/>
            </a:pPr>
            <a:r>
              <a:rPr lang="pl-PL" dirty="0" err="1">
                <a:solidFill>
                  <a:srgbClr val="FF0000"/>
                </a:solidFill>
              </a:rPr>
              <a:t>Fixed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time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window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assignment</a:t>
            </a:r>
            <a:endParaRPr lang="pl-PL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pl-PL" dirty="0" err="1">
                <a:solidFill>
                  <a:srgbClr val="FF0000"/>
                </a:solidFill>
              </a:rPr>
              <a:t>Only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lumped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signals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can</a:t>
            </a:r>
            <a:r>
              <a:rPr lang="pl-PL" dirty="0">
                <a:solidFill>
                  <a:srgbClr val="FF0000"/>
                </a:solidFill>
              </a:rPr>
              <a:t> be </a:t>
            </a:r>
            <a:r>
              <a:rPr lang="pl-PL" dirty="0" err="1">
                <a:solidFill>
                  <a:srgbClr val="FF0000"/>
                </a:solidFill>
              </a:rPr>
              <a:t>exchanged</a:t>
            </a:r>
            <a:endParaRPr lang="pl-PL" dirty="0">
              <a:solidFill>
                <a:srgbClr val="FF00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pl-PL" dirty="0"/>
              <a:t>How </a:t>
            </a:r>
            <a:r>
              <a:rPr lang="pl-PL" dirty="0" err="1"/>
              <a:t>can</a:t>
            </a:r>
            <a:r>
              <a:rPr lang="pl-PL" dirty="0"/>
              <a:t> we </a:t>
            </a:r>
            <a:r>
              <a:rPr lang="pl-PL" dirty="0" err="1"/>
              <a:t>determine</a:t>
            </a:r>
            <a:r>
              <a:rPr lang="pl-PL" dirty="0"/>
              <a:t> the </a:t>
            </a:r>
            <a:r>
              <a:rPr lang="pl-PL" dirty="0" err="1"/>
              <a:t>execution</a:t>
            </a:r>
            <a:r>
              <a:rPr lang="pl-PL" dirty="0"/>
              <a:t> order?</a:t>
            </a:r>
          </a:p>
          <a:p>
            <a:pPr marL="285750" indent="-285750">
              <a:buFont typeface="Wingdings" charset="2"/>
              <a:buChar char="Ø"/>
            </a:pPr>
            <a:r>
              <a:rPr lang="pl-PL" dirty="0"/>
              <a:t>How </a:t>
            </a:r>
            <a:r>
              <a:rPr lang="pl-PL" dirty="0" err="1"/>
              <a:t>can</a:t>
            </a:r>
            <a:r>
              <a:rPr lang="pl-PL" dirty="0"/>
              <a:t> we </a:t>
            </a:r>
            <a:r>
              <a:rPr lang="pl-PL" dirty="0" err="1"/>
              <a:t>estimate</a:t>
            </a:r>
            <a:r>
              <a:rPr lang="pl-PL" dirty="0"/>
              <a:t> the </a:t>
            </a:r>
            <a:r>
              <a:rPr lang="pl-PL" dirty="0" err="1"/>
              <a:t>coupling</a:t>
            </a:r>
            <a:r>
              <a:rPr lang="pl-PL" dirty="0"/>
              <a:t> </a:t>
            </a:r>
            <a:r>
              <a:rPr lang="pl-PL" dirty="0" err="1"/>
              <a:t>strength</a:t>
            </a:r>
            <a:r>
              <a:rPr lang="pl-PL" dirty="0"/>
              <a:t>?</a:t>
            </a:r>
          </a:p>
        </p:txBody>
      </p:sp>
      <p:sp>
        <p:nvSpPr>
          <p:cNvPr id="5" name="PoleTekstowe 4"/>
          <p:cNvSpPr txBox="1"/>
          <p:nvPr/>
        </p:nvSpPr>
        <p:spPr>
          <a:xfrm>
            <a:off x="9941403" y="5464180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Courtesy</a:t>
            </a:r>
            <a:r>
              <a:rPr lang="pl-PL" dirty="0" smtClean="0"/>
              <a:t> S. </a:t>
            </a:r>
            <a:r>
              <a:rPr lang="pl-PL" dirty="0" err="1" smtClean="0"/>
              <a:t>Schöps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714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613262" y="119201"/>
            <a:ext cx="10969139" cy="623749"/>
          </a:xfrm>
        </p:spPr>
        <p:txBody>
          <a:bodyPr>
            <a:normAutofit/>
          </a:bodyPr>
          <a:lstStyle/>
          <a:p>
            <a:pPr algn="ctr"/>
            <a:r>
              <a:rPr lang="pl-PL" sz="3200" dirty="0" smtClean="0"/>
              <a:t>Architecture </a:t>
            </a:r>
            <a:r>
              <a:rPr lang="mr-IN" sz="3200" dirty="0" smtClean="0"/>
              <a:t>–</a:t>
            </a:r>
            <a:r>
              <a:rPr lang="pl-PL" sz="3200" dirty="0" smtClean="0"/>
              <a:t> </a:t>
            </a:r>
            <a:r>
              <a:rPr lang="pl-PL" sz="3200" dirty="0" err="1" smtClean="0"/>
              <a:t>SysML</a:t>
            </a:r>
            <a:r>
              <a:rPr lang="pl-PL" sz="3200" dirty="0" smtClean="0"/>
              <a:t> diagram of </a:t>
            </a:r>
            <a:r>
              <a:rPr lang="pl-PL" sz="3200" dirty="0" err="1" smtClean="0"/>
              <a:t>tool</a:t>
            </a:r>
            <a:r>
              <a:rPr lang="pl-PL" sz="3200" dirty="0" smtClean="0"/>
              <a:t> </a:t>
            </a:r>
            <a:r>
              <a:rPr lang="pl-PL" sz="3200" dirty="0" err="1" smtClean="0"/>
              <a:t>adapters</a:t>
            </a:r>
            <a:endParaRPr lang="pl-PL" sz="3200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573" y="888194"/>
            <a:ext cx="7264516" cy="4765177"/>
          </a:xfrm>
          <a:prstGeom prst="rect">
            <a:avLst/>
          </a:prstGeom>
        </p:spPr>
      </p:pic>
      <p:sp>
        <p:nvSpPr>
          <p:cNvPr id="9" name="PoleTekstowe 8"/>
          <p:cNvSpPr txBox="1"/>
          <p:nvPr/>
        </p:nvSpPr>
        <p:spPr>
          <a:xfrm>
            <a:off x="971550" y="6075153"/>
            <a:ext cx="8174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For </a:t>
            </a:r>
            <a:r>
              <a:rPr lang="pl-PL" dirty="0" err="1" smtClean="0">
                <a:solidFill>
                  <a:schemeClr val="bg1"/>
                </a:solidFill>
              </a:rPr>
              <a:t>more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details</a:t>
            </a:r>
            <a:r>
              <a:rPr lang="pl-PL" dirty="0" smtClean="0">
                <a:solidFill>
                  <a:schemeClr val="bg1"/>
                </a:solidFill>
              </a:rPr>
              <a:t> on the STEAM </a:t>
            </a:r>
            <a:r>
              <a:rPr lang="pl-PL" dirty="0" err="1" smtClean="0">
                <a:solidFill>
                  <a:schemeClr val="bg1"/>
                </a:solidFill>
              </a:rPr>
              <a:t>Cosim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architecture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please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refer</a:t>
            </a:r>
            <a:r>
              <a:rPr lang="pl-PL" dirty="0" smtClean="0">
                <a:solidFill>
                  <a:schemeClr val="bg1"/>
                </a:solidFill>
              </a:rPr>
              <a:t> to </a:t>
            </a:r>
            <a:br>
              <a:rPr lang="pl-PL" dirty="0" smtClean="0">
                <a:solidFill>
                  <a:schemeClr val="bg1"/>
                </a:solidFill>
              </a:rPr>
            </a:br>
            <a:r>
              <a:rPr lang="pl-PL" dirty="0" smtClean="0">
                <a:solidFill>
                  <a:schemeClr val="bg1"/>
                </a:solidFill>
              </a:rPr>
              <a:t>„STEAM Architecture” </a:t>
            </a:r>
            <a:r>
              <a:rPr lang="pl-PL" dirty="0" err="1" smtClean="0">
                <a:solidFill>
                  <a:schemeClr val="bg1"/>
                </a:solidFill>
              </a:rPr>
              <a:t>presentation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available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at</a:t>
            </a:r>
            <a:r>
              <a:rPr lang="pl-PL" dirty="0">
                <a:solidFill>
                  <a:schemeClr val="bg1"/>
                </a:solidFill>
              </a:rPr>
              <a:t> </a:t>
            </a:r>
            <a:r>
              <a:rPr lang="pl-PL" dirty="0" err="1">
                <a:solidFill>
                  <a:schemeClr val="bg1"/>
                </a:solidFill>
              </a:rPr>
              <a:t>https</a:t>
            </a:r>
            <a:r>
              <a:rPr lang="pl-PL" dirty="0">
                <a:solidFill>
                  <a:schemeClr val="bg1"/>
                </a:solidFill>
              </a:rPr>
              <a:t>://</a:t>
            </a:r>
            <a:r>
              <a:rPr lang="pl-PL" dirty="0" err="1" smtClean="0">
                <a:solidFill>
                  <a:schemeClr val="bg1"/>
                </a:solidFill>
              </a:rPr>
              <a:t>indico.cern.ch</a:t>
            </a:r>
            <a:r>
              <a:rPr lang="pl-PL" dirty="0" smtClean="0">
                <a:solidFill>
                  <a:schemeClr val="bg1"/>
                </a:solidFill>
              </a:rPr>
              <a:t>/e/steam4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61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1"/>
          <p:cNvSpPr>
            <a:spLocks noGrp="1"/>
          </p:cNvSpPr>
          <p:nvPr>
            <p:ph type="title"/>
          </p:nvPr>
        </p:nvSpPr>
        <p:spPr>
          <a:xfrm>
            <a:off x="1524000" y="211016"/>
            <a:ext cx="9144000" cy="513448"/>
          </a:xfrm>
        </p:spPr>
        <p:txBody>
          <a:bodyPr>
            <a:noAutofit/>
          </a:bodyPr>
          <a:lstStyle/>
          <a:p>
            <a:pPr algn="ctr"/>
            <a:r>
              <a:rPr lang="pl-PL" sz="3200" dirty="0" err="1" smtClean="0"/>
              <a:t>Release</a:t>
            </a:r>
            <a:r>
              <a:rPr lang="pl-PL" sz="3200" dirty="0" smtClean="0"/>
              <a:t> status of </a:t>
            </a:r>
            <a:r>
              <a:rPr lang="pl-PL" sz="3200" dirty="0" err="1" smtClean="0"/>
              <a:t>tool</a:t>
            </a:r>
            <a:r>
              <a:rPr lang="pl-PL" sz="3200" dirty="0" smtClean="0"/>
              <a:t> </a:t>
            </a:r>
            <a:r>
              <a:rPr lang="pl-PL" sz="3200" dirty="0" err="1" smtClean="0"/>
              <a:t>adapters</a:t>
            </a:r>
            <a:endParaRPr lang="pl-PL" sz="3200" dirty="0"/>
          </a:p>
        </p:txBody>
      </p:sp>
      <p:sp>
        <p:nvSpPr>
          <p:cNvPr id="126" name="TextBox 164"/>
          <p:cNvSpPr txBox="1"/>
          <p:nvPr/>
        </p:nvSpPr>
        <p:spPr>
          <a:xfrm>
            <a:off x="3541829" y="5204437"/>
            <a:ext cx="5849419" cy="40011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FF9900"/>
                </a:solidFill>
              </a:rPr>
              <a:t>We </a:t>
            </a:r>
            <a:r>
              <a:rPr lang="pl-PL" sz="2000" b="1" dirty="0" err="1">
                <a:solidFill>
                  <a:srgbClr val="FF9900"/>
                </a:solidFill>
              </a:rPr>
              <a:t>use</a:t>
            </a:r>
            <a:r>
              <a:rPr lang="pl-PL" sz="2000" b="1" dirty="0">
                <a:solidFill>
                  <a:srgbClr val="FF9900"/>
                </a:solidFill>
              </a:rPr>
              <a:t> </a:t>
            </a:r>
            <a:r>
              <a:rPr lang="pl-PL" sz="2000" b="1" dirty="0" err="1">
                <a:solidFill>
                  <a:srgbClr val="FF9900"/>
                </a:solidFill>
              </a:rPr>
              <a:t>validated</a:t>
            </a:r>
            <a:r>
              <a:rPr lang="pl-PL" sz="2000" b="1" dirty="0">
                <a:solidFill>
                  <a:srgbClr val="FF9900"/>
                </a:solidFill>
              </a:rPr>
              <a:t>, problem-</a:t>
            </a:r>
            <a:r>
              <a:rPr lang="pl-PL" sz="2000" b="1" dirty="0" err="1">
                <a:solidFill>
                  <a:srgbClr val="FF9900"/>
                </a:solidFill>
              </a:rPr>
              <a:t>specific</a:t>
            </a:r>
            <a:r>
              <a:rPr lang="pl-PL" sz="2000" b="1" dirty="0">
                <a:solidFill>
                  <a:srgbClr val="FF9900"/>
                </a:solidFill>
              </a:rPr>
              <a:t> </a:t>
            </a:r>
            <a:r>
              <a:rPr lang="pl-PL" sz="2000" b="1" dirty="0" err="1">
                <a:solidFill>
                  <a:srgbClr val="FF9900"/>
                </a:solidFill>
              </a:rPr>
              <a:t>models</a:t>
            </a:r>
            <a:endParaRPr lang="en-GB" sz="2000" b="1" dirty="0">
              <a:solidFill>
                <a:srgbClr val="FF9900"/>
              </a:solidFill>
            </a:endParaRPr>
          </a:p>
        </p:txBody>
      </p:sp>
      <p:pic>
        <p:nvPicPr>
          <p:cNvPr id="127" name="Picture 2" descr="Znalezione obrazy dla zapytania bulb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543" y="5210883"/>
            <a:ext cx="444573" cy="3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60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9460" y="8892874"/>
            <a:ext cx="6936236" cy="2407865"/>
          </a:xfrm>
          <a:prstGeom prst="rect">
            <a:avLst/>
          </a:prstGeom>
        </p:spPr>
      </p:pic>
      <p:pic>
        <p:nvPicPr>
          <p:cNvPr id="91" name="Picture 60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3760" y="9007174"/>
            <a:ext cx="6936236" cy="2407865"/>
          </a:xfrm>
          <a:prstGeom prst="rect">
            <a:avLst/>
          </a:prstGeom>
        </p:spPr>
      </p:pic>
      <p:pic>
        <p:nvPicPr>
          <p:cNvPr id="93" name="Picture 60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8060" y="9121474"/>
            <a:ext cx="6936236" cy="2407865"/>
          </a:xfrm>
          <a:prstGeom prst="rect">
            <a:avLst/>
          </a:prstGeom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144700"/>
              </p:ext>
            </p:extLst>
          </p:nvPr>
        </p:nvGraphicFramePr>
        <p:xfrm>
          <a:off x="1123473" y="1268411"/>
          <a:ext cx="6950394" cy="34176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808798"/>
                <a:gridCol w="1808798"/>
                <a:gridCol w="1808798"/>
              </a:tblGrid>
              <a:tr h="511578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00B050"/>
                          </a:solidFill>
                        </a:rPr>
                        <a:t>Power Converter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00B050"/>
                          </a:solidFill>
                        </a:rPr>
                        <a:t> Controller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err="1" smtClean="0">
                          <a:solidFill>
                            <a:schemeClr val="accent6"/>
                          </a:solidFill>
                        </a:rPr>
                        <a:t>Superconducting</a:t>
                      </a:r>
                      <a:r>
                        <a:rPr lang="pl-PL" sz="1400" dirty="0" smtClean="0">
                          <a:solidFill>
                            <a:schemeClr val="accent6"/>
                          </a:solidFill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err="1" smtClean="0">
                          <a:solidFill>
                            <a:schemeClr val="accent6"/>
                          </a:solidFill>
                        </a:rPr>
                        <a:t>Circuit</a:t>
                      </a:r>
                      <a:endParaRPr lang="pl-PL" sz="1400" dirty="0" smtClean="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err="1" smtClean="0">
                          <a:solidFill>
                            <a:schemeClr val="tx2"/>
                          </a:solidFill>
                        </a:rPr>
                        <a:t>Superconducting</a:t>
                      </a:r>
                      <a:r>
                        <a:rPr lang="pl-PL" sz="140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chemeClr val="tx2"/>
                          </a:solidFill>
                        </a:rPr>
                        <a:t>Magnet</a:t>
                      </a:r>
                    </a:p>
                  </a:txBody>
                  <a:tcPr marL="68580" marR="68580" marT="34290" marB="34290"/>
                </a:tc>
              </a:tr>
              <a:tr h="6910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Equation</a:t>
                      </a:r>
                      <a:r>
                        <a:rPr lang="pl-PL" sz="1400" dirty="0" smtClean="0"/>
                        <a:t> </a:t>
                      </a:r>
                      <a:r>
                        <a:rPr lang="pl-PL" sz="1400" dirty="0" err="1" smtClean="0"/>
                        <a:t>type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Differential-algebraic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err="1" smtClean="0"/>
                        <a:t>Differential-algebraic</a:t>
                      </a:r>
                      <a:endParaRPr lang="pl-PL" sz="14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Differential-algebraic</a:t>
                      </a:r>
                      <a:endParaRPr lang="pl-PL" sz="1400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Partial-differential</a:t>
                      </a:r>
                      <a:endParaRPr lang="pl-PL" sz="1400" dirty="0" smtClean="0"/>
                    </a:p>
                  </a:txBody>
                  <a:tcPr marL="68580" marR="68580" marT="34290" marB="34290"/>
                </a:tc>
              </a:tr>
              <a:tr h="389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Time-</a:t>
                      </a:r>
                      <a:r>
                        <a:rPr lang="pl-PL" sz="1400" dirty="0" err="1" smtClean="0"/>
                        <a:t>stepping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fixed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adaptive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adaptive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</a:tr>
              <a:tr h="389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# DOF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~10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~10-10k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~1k-10k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</a:tr>
              <a:tr h="389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Dimension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0D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0D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0D, 1D, 2D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</a:tr>
              <a:tr h="10270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Physical</a:t>
                      </a:r>
                      <a:r>
                        <a:rPr lang="pl-PL" sz="1400" dirty="0" smtClean="0"/>
                        <a:t> </a:t>
                      </a:r>
                      <a:r>
                        <a:rPr lang="pl-PL" sz="1400" dirty="0" err="1" smtClean="0"/>
                        <a:t>Domains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smtClean="0"/>
                        <a:t>-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Electric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Magnetoquasistatic</a:t>
                      </a:r>
                      <a:endParaRPr lang="pl-PL" sz="1400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Thermal</a:t>
                      </a:r>
                      <a:endParaRPr lang="pl-PL" sz="1400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1400" dirty="0" err="1" smtClean="0"/>
                        <a:t>Mechanical</a:t>
                      </a:r>
                      <a:endParaRPr lang="pl-PL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10" name="Prostokąt 9"/>
          <p:cNvSpPr/>
          <p:nvPr/>
        </p:nvSpPr>
        <p:spPr>
          <a:xfrm>
            <a:off x="2649290" y="1768511"/>
            <a:ext cx="5424577" cy="2898423"/>
          </a:xfrm>
          <a:prstGeom prst="rect">
            <a:avLst/>
          </a:prstGeom>
          <a:solidFill>
            <a:schemeClr val="accent3">
              <a:alpha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 rotWithShape="1">
          <a:blip r:embed="rId5"/>
          <a:srcRect l="24045" t="29297" r="25174" b="34766"/>
          <a:stretch/>
        </p:blipFill>
        <p:spPr>
          <a:xfrm>
            <a:off x="2846911" y="2967673"/>
            <a:ext cx="1467087" cy="692164"/>
          </a:xfrm>
          <a:prstGeom prst="rect">
            <a:avLst/>
          </a:prstGeom>
          <a:ln w="28575">
            <a:solidFill>
              <a:schemeClr val="tx2"/>
            </a:solidFill>
            <a:prstDash val="dash"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6"/>
          <a:srcRect l="4897" t="25714" r="7731" b="17434"/>
          <a:stretch/>
        </p:blipFill>
        <p:spPr>
          <a:xfrm>
            <a:off x="4659722" y="2234362"/>
            <a:ext cx="1336943" cy="414097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6689" y="3119353"/>
            <a:ext cx="963006" cy="963006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18424" y="2242682"/>
            <a:ext cx="1788672" cy="257212"/>
          </a:xfrm>
          <a:prstGeom prst="rect">
            <a:avLst/>
          </a:prstGeom>
          <a:ln w="28575">
            <a:solidFill>
              <a:schemeClr val="tx2"/>
            </a:solidFill>
            <a:prstDash val="dash"/>
          </a:ln>
        </p:spPr>
      </p:pic>
      <p:pic>
        <p:nvPicPr>
          <p:cNvPr id="15" name="Obraz 14"/>
          <p:cNvPicPr>
            <a:picLocks noChangeAspect="1"/>
          </p:cNvPicPr>
          <p:nvPr/>
        </p:nvPicPr>
        <p:blipFill rotWithShape="1"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21698" t="23247" r="20493" b="20812"/>
          <a:stretch/>
        </p:blipFill>
        <p:spPr>
          <a:xfrm>
            <a:off x="6218421" y="3078114"/>
            <a:ext cx="1788675" cy="485781"/>
          </a:xfrm>
          <a:prstGeom prst="rect">
            <a:avLst/>
          </a:prstGeom>
          <a:ln w="28575">
            <a:solidFill>
              <a:schemeClr val="tx2"/>
            </a:solidFill>
            <a:prstDash val="lgDashDotDot"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18423" y="3809498"/>
            <a:ext cx="1788673" cy="676265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</a:t>
            </a:fld>
            <a:endParaRPr lang="pl-PL"/>
          </a:p>
        </p:txBody>
      </p:sp>
      <p:sp>
        <p:nvSpPr>
          <p:cNvPr id="4" name="PoleTekstowe 3"/>
          <p:cNvSpPr txBox="1"/>
          <p:nvPr/>
        </p:nvSpPr>
        <p:spPr>
          <a:xfrm>
            <a:off x="6926580" y="410139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mtClean="0"/>
              <a:t>LEDET</a:t>
            </a:r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6189725" y="2622101"/>
            <a:ext cx="1836000" cy="311282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QLASA</a:t>
            </a:r>
            <a:endParaRPr lang="pl-PL" dirty="0"/>
          </a:p>
        </p:txBody>
      </p:sp>
      <p:sp>
        <p:nvSpPr>
          <p:cNvPr id="21" name="Prostokąt 20"/>
          <p:cNvSpPr/>
          <p:nvPr/>
        </p:nvSpPr>
        <p:spPr>
          <a:xfrm>
            <a:off x="8925265" y="2933383"/>
            <a:ext cx="2790481" cy="618993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 smtClean="0"/>
              <a:t>Developed</a:t>
            </a:r>
            <a:r>
              <a:rPr lang="pl-PL" dirty="0" smtClean="0"/>
              <a:t> and </a:t>
            </a:r>
            <a:r>
              <a:rPr lang="pl-PL" dirty="0" err="1" smtClean="0"/>
              <a:t>tested</a:t>
            </a:r>
            <a:r>
              <a:rPr lang="pl-PL" dirty="0" smtClean="0"/>
              <a:t>, not </a:t>
            </a:r>
            <a:r>
              <a:rPr lang="pl-PL" dirty="0" err="1" smtClean="0"/>
              <a:t>released</a:t>
            </a:r>
            <a:r>
              <a:rPr lang="pl-PL" dirty="0" smtClean="0"/>
              <a:t> </a:t>
            </a:r>
            <a:r>
              <a:rPr lang="pl-PL" dirty="0" err="1" smtClean="0"/>
              <a:t>yet</a:t>
            </a:r>
            <a:endParaRPr lang="pl-PL" dirty="0"/>
          </a:p>
        </p:txBody>
      </p:sp>
      <p:sp>
        <p:nvSpPr>
          <p:cNvPr id="22" name="Prostokąt 21"/>
          <p:cNvSpPr/>
          <p:nvPr/>
        </p:nvSpPr>
        <p:spPr>
          <a:xfrm>
            <a:off x="8925266" y="2019565"/>
            <a:ext cx="2790481" cy="618993"/>
          </a:xfrm>
          <a:prstGeom prst="rect">
            <a:avLst/>
          </a:prstGeom>
          <a:ln w="28575"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err="1" smtClean="0"/>
              <a:t>Developed</a:t>
            </a:r>
            <a:r>
              <a:rPr lang="pl-PL" dirty="0" smtClean="0"/>
              <a:t> and </a:t>
            </a:r>
            <a:r>
              <a:rPr lang="pl-PL" dirty="0" err="1" smtClean="0"/>
              <a:t>released</a:t>
            </a:r>
            <a:endParaRPr lang="pl-PL" dirty="0"/>
          </a:p>
        </p:txBody>
      </p:sp>
      <p:sp>
        <p:nvSpPr>
          <p:cNvPr id="6" name="PoleTekstowe 5"/>
          <p:cNvSpPr txBox="1"/>
          <p:nvPr/>
        </p:nvSpPr>
        <p:spPr>
          <a:xfrm>
            <a:off x="9678344" y="1359434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/>
              <a:t>Status</a:t>
            </a:r>
            <a:endParaRPr lang="pl-PL" sz="2800" b="1" dirty="0"/>
          </a:p>
        </p:txBody>
      </p:sp>
      <p:sp>
        <p:nvSpPr>
          <p:cNvPr id="24" name="Prostokąt 23"/>
          <p:cNvSpPr/>
          <p:nvPr/>
        </p:nvSpPr>
        <p:spPr>
          <a:xfrm>
            <a:off x="8925267" y="3873662"/>
            <a:ext cx="2790481" cy="618993"/>
          </a:xfrm>
          <a:prstGeom prst="rect">
            <a:avLst/>
          </a:prstGeom>
          <a:ln w="28575">
            <a:prstDash val="lgDashDot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To be </a:t>
            </a:r>
            <a:r>
              <a:rPr lang="pl-PL" dirty="0" err="1" smtClean="0"/>
              <a:t>developed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9939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4465" y="5219"/>
            <a:ext cx="11680722" cy="940443"/>
          </a:xfrm>
        </p:spPr>
        <p:txBody>
          <a:bodyPr>
            <a:noAutofit/>
          </a:bodyPr>
          <a:lstStyle/>
          <a:p>
            <a:pPr algn="ctr"/>
            <a:r>
              <a:rPr lang="pl-PL" sz="3200" dirty="0" smtClean="0"/>
              <a:t>Field/</a:t>
            </a:r>
            <a:r>
              <a:rPr lang="pl-PL" sz="3200" dirty="0" err="1" smtClean="0"/>
              <a:t>circuit</a:t>
            </a:r>
            <a:r>
              <a:rPr lang="pl-PL" sz="3200" dirty="0" smtClean="0"/>
              <a:t> </a:t>
            </a:r>
            <a:r>
              <a:rPr lang="pl-PL" sz="3200" dirty="0" err="1" smtClean="0"/>
              <a:t>coupling</a:t>
            </a:r>
            <a:r>
              <a:rPr lang="pl-PL" sz="3200" dirty="0" smtClean="0"/>
              <a:t> </a:t>
            </a:r>
            <a:r>
              <a:rPr lang="mr-IN" sz="3200" dirty="0" smtClean="0"/>
              <a:t>–</a:t>
            </a:r>
            <a:r>
              <a:rPr lang="pl-PL" sz="3200" dirty="0" smtClean="0"/>
              <a:t> field </a:t>
            </a:r>
            <a:r>
              <a:rPr lang="pl-PL" sz="3200" dirty="0" err="1" smtClean="0"/>
              <a:t>equivalent</a:t>
            </a:r>
            <a:r>
              <a:rPr lang="pl-PL" sz="3200" dirty="0" smtClean="0"/>
              <a:t> model on the </a:t>
            </a:r>
            <a:r>
              <a:rPr lang="pl-PL" sz="3200" dirty="0" err="1" smtClean="0"/>
              <a:t>circuit</a:t>
            </a:r>
            <a:r>
              <a:rPr lang="pl-PL" sz="3200" dirty="0" smtClean="0"/>
              <a:t> </a:t>
            </a:r>
            <a:r>
              <a:rPr lang="pl-PL" sz="3200" dirty="0" err="1" smtClean="0"/>
              <a:t>side</a:t>
            </a:r>
            <a:endParaRPr lang="pl-PL" sz="32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7</a:t>
            </a:fld>
            <a:endParaRPr lang="pl-PL"/>
          </a:p>
        </p:txBody>
      </p:sp>
      <p:sp>
        <p:nvSpPr>
          <p:cNvPr id="6" name="Rectangle 17"/>
          <p:cNvSpPr/>
          <p:nvPr/>
        </p:nvSpPr>
        <p:spPr>
          <a:xfrm>
            <a:off x="1113298" y="6064977"/>
            <a:ext cx="9564534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I. Garcia </a:t>
            </a:r>
            <a:r>
              <a:rPr lang="en-US" sz="1600" dirty="0">
                <a:solidFill>
                  <a:schemeClr val="bg1"/>
                </a:solidFill>
              </a:rPr>
              <a:t>et al, </a:t>
            </a:r>
            <a:r>
              <a:rPr lang="en-US" sz="1600" dirty="0" smtClean="0">
                <a:solidFill>
                  <a:schemeClr val="bg1"/>
                </a:solidFill>
              </a:rPr>
              <a:t>“</a:t>
            </a:r>
            <a:r>
              <a:rPr lang="en-US" sz="1600" dirty="0">
                <a:solidFill>
                  <a:schemeClr val="bg1"/>
                </a:solidFill>
              </a:rPr>
              <a:t>Optimized Field/Circuit Coupling for the Simulation of Quenches </a:t>
            </a:r>
            <a:r>
              <a:rPr lang="en-US" sz="1600" dirty="0" smtClean="0">
                <a:solidFill>
                  <a:schemeClr val="bg1"/>
                </a:solidFill>
              </a:rPr>
              <a:t>in Superconducting Magnets</a:t>
            </a:r>
            <a:r>
              <a:rPr lang="pl-PL" sz="1600" dirty="0" smtClean="0">
                <a:solidFill>
                  <a:schemeClr val="bg1"/>
                </a:solidFill>
              </a:rPr>
              <a:t>”</a:t>
            </a:r>
            <a:r>
              <a:rPr lang="en-GB" sz="1600" dirty="0" smtClean="0">
                <a:solidFill>
                  <a:schemeClr val="bg1"/>
                </a:solidFill>
              </a:rPr>
              <a:t>, </a:t>
            </a:r>
            <a:r>
              <a:rPr lang="en-GB" sz="1600" dirty="0">
                <a:solidFill>
                  <a:schemeClr val="bg1"/>
                </a:solidFill>
              </a:rPr>
              <a:t>IEEE Journal on Multiscale and Multiphysics Computational Techniques</a:t>
            </a:r>
            <a:endParaRPr lang="en-GB" sz="1600" dirty="0" smtClean="0">
              <a:solidFill>
                <a:schemeClr val="bg1"/>
              </a:solidFill>
            </a:endParaRPr>
          </a:p>
          <a:p>
            <a:r>
              <a:rPr lang="en-GB" sz="1350" dirty="0" smtClean="0">
                <a:solidFill>
                  <a:schemeClr val="bg1"/>
                </a:solidFill>
              </a:rPr>
              <a:t/>
            </a:r>
            <a:br>
              <a:rPr lang="en-GB" sz="1350" dirty="0" smtClean="0">
                <a:solidFill>
                  <a:schemeClr val="bg1"/>
                </a:solidFill>
              </a:rPr>
            </a:br>
            <a:r>
              <a:rPr lang="en-US" sz="1350" dirty="0" smtClean="0">
                <a:solidFill>
                  <a:schemeClr val="bg1"/>
                </a:solidFill>
              </a:rPr>
              <a:t> </a:t>
            </a:r>
            <a:endParaRPr lang="en-GB" sz="1350" dirty="0">
              <a:solidFill>
                <a:schemeClr val="bg1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576" y="1326249"/>
            <a:ext cx="7031294" cy="3815300"/>
          </a:xfrm>
          <a:prstGeom prst="rect">
            <a:avLst/>
          </a:prstGeom>
        </p:spPr>
      </p:pic>
      <p:sp>
        <p:nvSpPr>
          <p:cNvPr id="5" name="PoleTekstowe 4"/>
          <p:cNvSpPr txBox="1"/>
          <p:nvPr/>
        </p:nvSpPr>
        <p:spPr>
          <a:xfrm>
            <a:off x="33847" y="1525739"/>
            <a:ext cx="520527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r>
              <a:rPr lang="pl-PL" dirty="0" smtClean="0"/>
              <a:t>We </a:t>
            </a:r>
            <a:r>
              <a:rPr lang="pl-PL" dirty="0" err="1" smtClean="0"/>
              <a:t>employ</a:t>
            </a:r>
            <a:r>
              <a:rPr lang="pl-PL" dirty="0" smtClean="0"/>
              <a:t> Gauss-Seidel-</a:t>
            </a:r>
            <a:r>
              <a:rPr lang="pl-PL" dirty="0" err="1" smtClean="0"/>
              <a:t>type</a:t>
            </a:r>
            <a:r>
              <a:rPr lang="pl-PL" dirty="0" smtClean="0"/>
              <a:t> </a:t>
            </a:r>
            <a:r>
              <a:rPr lang="pl-PL" dirty="0" err="1" smtClean="0"/>
              <a:t>waveform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err="1" smtClean="0"/>
              <a:t>relaxation</a:t>
            </a:r>
            <a:r>
              <a:rPr lang="pl-PL" dirty="0" smtClean="0"/>
              <a:t> </a:t>
            </a:r>
            <a:r>
              <a:rPr lang="pl-PL" dirty="0" err="1" smtClean="0"/>
              <a:t>algorithm</a:t>
            </a:r>
            <a:endParaRPr lang="pl-PL" dirty="0" smtClean="0"/>
          </a:p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endParaRPr lang="pl-PL" dirty="0" smtClean="0"/>
          </a:p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r>
              <a:rPr lang="pl-PL" dirty="0" smtClean="0"/>
              <a:t>Field and </a:t>
            </a:r>
            <a:r>
              <a:rPr lang="pl-PL" dirty="0" err="1" smtClean="0"/>
              <a:t>circuit</a:t>
            </a:r>
            <a:r>
              <a:rPr lang="pl-PL" dirty="0" smtClean="0"/>
              <a:t> </a:t>
            </a:r>
            <a:r>
              <a:rPr lang="pl-PL" dirty="0" err="1" smtClean="0"/>
              <a:t>models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coupled</a:t>
            </a:r>
            <a:r>
              <a:rPr lang="pl-PL" dirty="0" smtClean="0"/>
              <a:t> </a:t>
            </a:r>
            <a:r>
              <a:rPr lang="pl-PL" dirty="0" err="1" smtClean="0"/>
              <a:t>through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lumped</a:t>
            </a:r>
            <a:r>
              <a:rPr lang="pl-PL" dirty="0" smtClean="0"/>
              <a:t> </a:t>
            </a:r>
            <a:r>
              <a:rPr lang="pl-PL" dirty="0" err="1" smtClean="0"/>
              <a:t>variables</a:t>
            </a:r>
            <a:r>
              <a:rPr lang="pl-PL" dirty="0" smtClean="0"/>
              <a:t> (</a:t>
            </a:r>
            <a:r>
              <a:rPr lang="pl-PL" dirty="0" err="1" smtClean="0"/>
              <a:t>current</a:t>
            </a:r>
            <a:r>
              <a:rPr lang="pl-PL" dirty="0" smtClean="0"/>
              <a:t>, </a:t>
            </a:r>
            <a:r>
              <a:rPr lang="pl-PL" dirty="0" err="1" smtClean="0"/>
              <a:t>voltage</a:t>
            </a:r>
            <a:r>
              <a:rPr lang="pl-PL" dirty="0" smtClean="0"/>
              <a:t>, </a:t>
            </a:r>
            <a:r>
              <a:rPr lang="pl-PL" dirty="0" err="1" smtClean="0"/>
              <a:t>resistance</a:t>
            </a:r>
            <a:r>
              <a:rPr lang="pl-PL" dirty="0" smtClean="0"/>
              <a:t>)</a:t>
            </a:r>
          </a:p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endParaRPr lang="pl-PL" dirty="0"/>
          </a:p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r>
              <a:rPr lang="pl-PL" dirty="0" smtClean="0"/>
              <a:t>The </a:t>
            </a:r>
            <a:r>
              <a:rPr lang="pl-PL" dirty="0" err="1" smtClean="0"/>
              <a:t>derivation</a:t>
            </a:r>
            <a:r>
              <a:rPr lang="pl-PL" dirty="0" smtClean="0"/>
              <a:t> of the field </a:t>
            </a:r>
            <a:r>
              <a:rPr lang="pl-PL" dirty="0" err="1" smtClean="0"/>
              <a:t>equivalent</a:t>
            </a:r>
            <a:r>
              <a:rPr lang="pl-PL" dirty="0" smtClean="0"/>
              <a:t> model</a:t>
            </a:r>
            <a:br>
              <a:rPr lang="pl-PL" dirty="0" smtClean="0"/>
            </a:br>
            <a:r>
              <a:rPr lang="pl-PL" dirty="0" smtClean="0"/>
              <a:t>on the </a:t>
            </a:r>
            <a:r>
              <a:rPr lang="pl-PL" dirty="0" err="1" smtClean="0"/>
              <a:t>circuit</a:t>
            </a:r>
            <a:r>
              <a:rPr lang="pl-PL" dirty="0" smtClean="0"/>
              <a:t> </a:t>
            </a:r>
            <a:r>
              <a:rPr lang="pl-PL" dirty="0" err="1" smtClean="0"/>
              <a:t>side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non-</a:t>
            </a:r>
            <a:r>
              <a:rPr lang="pl-PL" dirty="0" err="1" smtClean="0"/>
              <a:t>trivial</a:t>
            </a:r>
            <a:r>
              <a:rPr lang="pl-PL" dirty="0" smtClean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Pole tekstowe 11315"/>
              <p:cNvSpPr txBox="1"/>
              <p:nvPr/>
            </p:nvSpPr>
            <p:spPr>
              <a:xfrm>
                <a:off x="8828715" y="2749598"/>
                <a:ext cx="1390901" cy="35059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b="1" i="1" smtClean="0">
                              <a:effectLst/>
                              <a:latin typeface="Cambria Math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pl-PL" sz="1600" b="1" i="1" smtClean="0">
                              <a:effectLst/>
                              <a:latin typeface="Cambria Math" charset="0"/>
                              <a:ea typeface="Times New Roman" panose="020206030504050203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pl-PL" sz="1600" b="1" i="0" smtClean="0">
                              <a:effectLst/>
                              <a:latin typeface="Cambria Math" charset="0"/>
                              <a:ea typeface="Times New Roman" panose="02020603050405020304" pitchFamily="18" charset="0"/>
                            </a:rPr>
                            <m:t>𝐦𝐚𝐠</m:t>
                          </m:r>
                        </m:sub>
                      </m:sSub>
                    </m:oMath>
                  </m:oMathPara>
                </a14:m>
                <a:endParaRPr lang="pl-PL" sz="12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Pole tekstowe 113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8715" y="2749598"/>
                <a:ext cx="1390901" cy="35059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Pole tekstowe 11315"/>
              <p:cNvSpPr txBox="1"/>
              <p:nvPr/>
            </p:nvSpPr>
            <p:spPr>
              <a:xfrm>
                <a:off x="8722101" y="1946700"/>
                <a:ext cx="1507151" cy="41777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b="1" i="1" smtClean="0">
                              <a:effectLst/>
                              <a:latin typeface="Cambria Math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pl-PL" sz="1600" b="1" i="0" smtClean="0">
                              <a:effectLst/>
                              <a:latin typeface="Cambria Math" charset="0"/>
                              <a:ea typeface="Times New Roman" panose="020206030504050203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pl-PL" sz="1600" b="1" i="0" smtClean="0">
                              <a:effectLst/>
                              <a:latin typeface="Cambria Math" charset="0"/>
                              <a:ea typeface="Times New Roman" panose="02020603050405020304" pitchFamily="18" charset="0"/>
                            </a:rPr>
                            <m:t>𝐬</m:t>
                          </m:r>
                        </m:sub>
                      </m:sSub>
                    </m:oMath>
                  </m:oMathPara>
                </a14:m>
                <a:endPara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Pole tekstowe 113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2101" y="1946700"/>
                <a:ext cx="1507151" cy="41777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rc 97"/>
          <p:cNvSpPr/>
          <p:nvPr/>
        </p:nvSpPr>
        <p:spPr>
          <a:xfrm>
            <a:off x="8706144" y="2362446"/>
            <a:ext cx="1476395" cy="291465"/>
          </a:xfrm>
          <a:prstGeom prst="arc">
            <a:avLst>
              <a:gd name="adj1" fmla="val 11184627"/>
              <a:gd name="adj2" fmla="val 21242657"/>
            </a:avLst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Pole tekstowe 11315"/>
              <p:cNvSpPr txBox="1"/>
              <p:nvPr/>
            </p:nvSpPr>
            <p:spPr>
              <a:xfrm>
                <a:off x="8841747" y="3490696"/>
                <a:ext cx="1390901" cy="35059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1600" b="1" i="1" smtClean="0">
                          <a:effectLst/>
                          <a:latin typeface="Cambria Math" charset="0"/>
                          <a:ea typeface="Times New Roman" panose="02020603050405020304" pitchFamily="18" charset="0"/>
                        </a:rPr>
                        <m:t>𝑹</m:t>
                      </m:r>
                    </m:oMath>
                  </m:oMathPara>
                </a14:m>
                <a:endParaRPr lang="pl-PL" sz="12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Pole tekstowe 113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1747" y="3490696"/>
                <a:ext cx="1390901" cy="35059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Arc 99"/>
          <p:cNvSpPr/>
          <p:nvPr/>
        </p:nvSpPr>
        <p:spPr>
          <a:xfrm flipH="1">
            <a:off x="8792832" y="3236364"/>
            <a:ext cx="1365688" cy="291465"/>
          </a:xfrm>
          <a:prstGeom prst="arc">
            <a:avLst>
              <a:gd name="adj1" fmla="val 11184627"/>
              <a:gd name="adj2" fmla="val 21242657"/>
            </a:avLst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l-PL"/>
          </a:p>
        </p:txBody>
      </p:sp>
      <p:sp>
        <p:nvSpPr>
          <p:cNvPr id="22" name="Arc 100"/>
          <p:cNvSpPr/>
          <p:nvPr/>
        </p:nvSpPr>
        <p:spPr>
          <a:xfrm flipH="1">
            <a:off x="8761961" y="3805916"/>
            <a:ext cx="1524408" cy="291465"/>
          </a:xfrm>
          <a:prstGeom prst="arc">
            <a:avLst>
              <a:gd name="adj1" fmla="val 11184627"/>
              <a:gd name="adj2" fmla="val 21242657"/>
            </a:avLst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128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4465" y="5219"/>
            <a:ext cx="11680722" cy="940443"/>
          </a:xfrm>
        </p:spPr>
        <p:txBody>
          <a:bodyPr>
            <a:noAutofit/>
          </a:bodyPr>
          <a:lstStyle/>
          <a:p>
            <a:pPr algn="ctr"/>
            <a:r>
              <a:rPr lang="pl-PL" sz="3200" dirty="0" smtClean="0"/>
              <a:t>Field/</a:t>
            </a:r>
            <a:r>
              <a:rPr lang="pl-PL" sz="3200" dirty="0" err="1" smtClean="0"/>
              <a:t>circuit</a:t>
            </a:r>
            <a:r>
              <a:rPr lang="pl-PL" sz="3200" dirty="0" smtClean="0"/>
              <a:t> </a:t>
            </a:r>
            <a:r>
              <a:rPr lang="pl-PL" sz="3200" dirty="0" err="1" smtClean="0"/>
              <a:t>coupling</a:t>
            </a:r>
            <a:r>
              <a:rPr lang="pl-PL" sz="3200" dirty="0" smtClean="0"/>
              <a:t> </a:t>
            </a:r>
            <a:r>
              <a:rPr lang="mr-IN" sz="3200" dirty="0" smtClean="0"/>
              <a:t>–</a:t>
            </a:r>
            <a:r>
              <a:rPr lang="pl-PL" sz="3200" dirty="0" smtClean="0"/>
              <a:t> </a:t>
            </a:r>
            <a:r>
              <a:rPr lang="pl-PL" sz="3200" dirty="0" err="1" smtClean="0"/>
              <a:t>voltage</a:t>
            </a:r>
            <a:r>
              <a:rPr lang="pl-PL" sz="3200" dirty="0" smtClean="0"/>
              <a:t>- and </a:t>
            </a:r>
            <a:r>
              <a:rPr lang="pl-PL" sz="3200" dirty="0" err="1" smtClean="0"/>
              <a:t>current-driven</a:t>
            </a:r>
            <a:r>
              <a:rPr lang="pl-PL" sz="3200" dirty="0" smtClean="0"/>
              <a:t> field model</a:t>
            </a:r>
            <a:endParaRPr lang="pl-PL" sz="32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8</a:t>
            </a:fld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42"/>
          <a:stretch/>
        </p:blipFill>
        <p:spPr>
          <a:xfrm>
            <a:off x="1607742" y="4091940"/>
            <a:ext cx="3625527" cy="1741096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98" y="1691389"/>
            <a:ext cx="3923071" cy="1114509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224" y="1581017"/>
            <a:ext cx="2331742" cy="225600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18" r="55668" b="3178"/>
          <a:stretch/>
        </p:blipFill>
        <p:spPr>
          <a:xfrm>
            <a:off x="7727028" y="4585068"/>
            <a:ext cx="3186808" cy="124796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68" b="57791"/>
          <a:stretch/>
        </p:blipFill>
        <p:spPr>
          <a:xfrm>
            <a:off x="7727028" y="4012791"/>
            <a:ext cx="3186808" cy="1014864"/>
          </a:xfrm>
          <a:prstGeom prst="rect">
            <a:avLst/>
          </a:prstGeom>
        </p:spPr>
      </p:pic>
      <p:sp>
        <p:nvSpPr>
          <p:cNvPr id="13" name="PoleTekstowe 12"/>
          <p:cNvSpPr txBox="1"/>
          <p:nvPr/>
        </p:nvSpPr>
        <p:spPr>
          <a:xfrm>
            <a:off x="-76944" y="136907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Circuit</a:t>
            </a:r>
            <a:r>
              <a:rPr lang="pl-PL" dirty="0" smtClean="0"/>
              <a:t> model</a:t>
            </a:r>
            <a:endParaRPr lang="pl-PL" dirty="0"/>
          </a:p>
        </p:txBody>
      </p:sp>
      <p:sp>
        <p:nvSpPr>
          <p:cNvPr id="14" name="PoleTekstowe 13"/>
          <p:cNvSpPr txBox="1"/>
          <p:nvPr/>
        </p:nvSpPr>
        <p:spPr>
          <a:xfrm>
            <a:off x="-51352" y="3828125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Field model</a:t>
            </a:r>
            <a:endParaRPr lang="pl-PL" dirty="0"/>
          </a:p>
        </p:txBody>
      </p:sp>
      <p:sp>
        <p:nvSpPr>
          <p:cNvPr id="7" name="PoleTekstowe 6"/>
          <p:cNvSpPr txBox="1"/>
          <p:nvPr/>
        </p:nvSpPr>
        <p:spPr>
          <a:xfrm>
            <a:off x="1657350" y="875188"/>
            <a:ext cx="3228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u="sng" dirty="0" err="1" smtClean="0"/>
              <a:t>Current-driven</a:t>
            </a:r>
            <a:r>
              <a:rPr lang="pl-PL" sz="2400" b="1" u="sng" dirty="0" smtClean="0"/>
              <a:t> </a:t>
            </a:r>
            <a:r>
              <a:rPr lang="pl-PL" sz="2400" b="1" u="sng" dirty="0" err="1" smtClean="0"/>
              <a:t>mode</a:t>
            </a:r>
            <a:endParaRPr lang="pl-PL" sz="2400" b="1" u="sng" dirty="0"/>
          </a:p>
        </p:txBody>
      </p:sp>
      <p:sp>
        <p:nvSpPr>
          <p:cNvPr id="17" name="PoleTekstowe 16"/>
          <p:cNvSpPr txBox="1"/>
          <p:nvPr/>
        </p:nvSpPr>
        <p:spPr>
          <a:xfrm>
            <a:off x="7551281" y="875188"/>
            <a:ext cx="3204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u="sng" dirty="0" err="1" smtClean="0"/>
              <a:t>Voltage-driven</a:t>
            </a:r>
            <a:r>
              <a:rPr lang="pl-PL" sz="2400" b="1" u="sng" dirty="0" smtClean="0"/>
              <a:t> </a:t>
            </a:r>
            <a:r>
              <a:rPr lang="pl-PL" sz="2400" b="1" u="sng" dirty="0" err="1" smtClean="0"/>
              <a:t>mode</a:t>
            </a:r>
            <a:endParaRPr lang="pl-PL" sz="2400" b="1" u="sng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021" y="1532893"/>
            <a:ext cx="2327166" cy="2304125"/>
          </a:xfrm>
          <a:prstGeom prst="rect">
            <a:avLst/>
          </a:prstGeom>
        </p:spPr>
      </p:pic>
      <p:sp>
        <p:nvSpPr>
          <p:cNvPr id="9" name="PoleTekstowe 8"/>
          <p:cNvSpPr txBox="1"/>
          <p:nvPr/>
        </p:nvSpPr>
        <p:spPr>
          <a:xfrm>
            <a:off x="9114404" y="2112195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800" dirty="0" smtClean="0"/>
              <a:t>?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771691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599" y="90696"/>
            <a:ext cx="10969139" cy="470070"/>
          </a:xfrm>
        </p:spPr>
        <p:txBody>
          <a:bodyPr>
            <a:noAutofit/>
          </a:bodyPr>
          <a:lstStyle/>
          <a:p>
            <a:pPr algn="ctr"/>
            <a:r>
              <a:rPr lang="pl-PL" sz="3200" dirty="0" smtClean="0"/>
              <a:t>„Field”/</a:t>
            </a:r>
            <a:r>
              <a:rPr lang="pl-PL" sz="3200" dirty="0" err="1"/>
              <a:t>c</a:t>
            </a:r>
            <a:r>
              <a:rPr lang="pl-PL" sz="3200" dirty="0" err="1" smtClean="0"/>
              <a:t>ircuit</a:t>
            </a:r>
            <a:r>
              <a:rPr lang="pl-PL" sz="3200" dirty="0" smtClean="0"/>
              <a:t> </a:t>
            </a:r>
            <a:r>
              <a:rPr lang="pl-PL" sz="3200" dirty="0" err="1"/>
              <a:t>c</a:t>
            </a:r>
            <a:r>
              <a:rPr lang="pl-PL" sz="3200" dirty="0" err="1" smtClean="0"/>
              <a:t>oupling</a:t>
            </a:r>
            <a:r>
              <a:rPr lang="pl-PL" sz="3200" dirty="0" smtClean="0"/>
              <a:t> </a:t>
            </a:r>
            <a:r>
              <a:rPr lang="mr-IN" sz="3200" dirty="0" smtClean="0"/>
              <a:t>–</a:t>
            </a:r>
            <a:r>
              <a:rPr lang="pl-PL" sz="3200" dirty="0" smtClean="0"/>
              <a:t> </a:t>
            </a:r>
            <a:r>
              <a:rPr lang="pl-PL" sz="3200" dirty="0" err="1" smtClean="0"/>
              <a:t>lumped</a:t>
            </a:r>
            <a:r>
              <a:rPr lang="pl-PL" sz="3200" dirty="0" smtClean="0"/>
              <a:t> </a:t>
            </a:r>
            <a:r>
              <a:rPr lang="pl-PL" sz="3200" dirty="0" err="1" smtClean="0"/>
              <a:t>case</a:t>
            </a:r>
            <a:endParaRPr lang="pl-PL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Co-Simulation of Transient Effects in Superconducting Accelerator Magnets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9</a:t>
            </a:fld>
            <a:endParaRPr lang="en-GB"/>
          </a:p>
        </p:txBody>
      </p:sp>
      <p:sp>
        <p:nvSpPr>
          <p:cNvPr id="8" name="PoleTekstowe 7"/>
          <p:cNvSpPr txBox="1"/>
          <p:nvPr/>
        </p:nvSpPr>
        <p:spPr>
          <a:xfrm>
            <a:off x="609601" y="803207"/>
            <a:ext cx="9193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We consider an RL circuit with initial current of 5000 A</a:t>
            </a:r>
            <a:r>
              <a:rPr lang="en-GB" dirty="0" smtClean="0"/>
              <a:t> and a crowbar that closes at t=0s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9" name="PoleTekstowe 8"/>
          <p:cNvSpPr txBox="1"/>
          <p:nvPr/>
        </p:nvSpPr>
        <p:spPr>
          <a:xfrm>
            <a:off x="302968" y="3064875"/>
            <a:ext cx="1158239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/>
              <a:t>Field model is represented as a circuit with inductance L</a:t>
            </a:r>
            <a:r>
              <a:rPr lang="pl-PL" baseline="-25000" dirty="0" smtClean="0"/>
              <a:t>field</a:t>
            </a:r>
            <a:r>
              <a:rPr lang="pl-PL" dirty="0" smtClean="0"/>
              <a:t> of 0.09 H</a:t>
            </a:r>
            <a:r>
              <a:rPr lang="en-GB" dirty="0" smtClean="0"/>
              <a:t> (R</a:t>
            </a:r>
            <a:r>
              <a:rPr lang="en-GB" baseline="-25000" dirty="0" smtClean="0"/>
              <a:t>field</a:t>
            </a:r>
            <a:r>
              <a:rPr lang="en-GB" dirty="0" smtClean="0"/>
              <a:t>=0)</a:t>
            </a:r>
            <a:br>
              <a:rPr lang="en-GB" dirty="0" smtClean="0"/>
            </a:br>
            <a:r>
              <a:rPr lang="pl-PL" dirty="0" smtClean="0"/>
              <a:t>connected in parallel with either a </a:t>
            </a:r>
            <a:r>
              <a:rPr lang="en-GB" dirty="0" smtClean="0"/>
              <a:t>current</a:t>
            </a:r>
            <a:r>
              <a:rPr lang="pl-PL" dirty="0" smtClean="0"/>
              <a:t> (1) or a </a:t>
            </a:r>
            <a:r>
              <a:rPr lang="en-GB" dirty="0" smtClean="0"/>
              <a:t>voltage</a:t>
            </a:r>
            <a:r>
              <a:rPr lang="pl-PL" dirty="0" smtClean="0"/>
              <a:t> (2) source.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/>
              <a:t>Convergence criterion is based on the relative error equal to 1e-</a:t>
            </a:r>
            <a:r>
              <a:rPr lang="en-GB" dirty="0" smtClean="0"/>
              <a:t>6</a:t>
            </a:r>
            <a:r>
              <a:rPr lang="pl-PL" dirty="0" smtClean="0"/>
              <a:t> </a:t>
            </a:r>
            <a:r>
              <a:rPr lang="pl-PL" dirty="0" err="1" smtClean="0"/>
              <a:t>or</a:t>
            </a:r>
            <a:r>
              <a:rPr lang="en-GB" dirty="0"/>
              <a:t> </a:t>
            </a:r>
            <a:r>
              <a:rPr lang="pl-PL" dirty="0" smtClean="0"/>
              <a:t>the absolute error equal to 1</a:t>
            </a:r>
            <a:r>
              <a:rPr lang="en-GB" dirty="0" smtClean="0"/>
              <a:t> m</a:t>
            </a:r>
            <a:r>
              <a:rPr lang="pl-PL" dirty="0" smtClean="0"/>
              <a:t>A.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/>
              <a:t>Co-simulation is solved for T=[0, 0.</a:t>
            </a:r>
            <a:r>
              <a:rPr lang="en-GB" dirty="0" smtClean="0"/>
              <a:t>1</a:t>
            </a:r>
            <a:r>
              <a:rPr lang="pl-PL" dirty="0" smtClean="0"/>
              <a:t>, 0.</a:t>
            </a:r>
            <a:r>
              <a:rPr lang="en-GB" dirty="0" smtClean="0"/>
              <a:t>2</a:t>
            </a:r>
            <a:r>
              <a:rPr lang="pl-PL" dirty="0" smtClean="0"/>
              <a:t>, 0.</a:t>
            </a:r>
            <a:r>
              <a:rPr lang="en-GB" dirty="0" smtClean="0"/>
              <a:t>3</a:t>
            </a:r>
            <a:r>
              <a:rPr lang="pl-PL" dirty="0" smtClean="0"/>
              <a:t>, </a:t>
            </a:r>
            <a:r>
              <a:rPr lang="en-GB" dirty="0" smtClean="0"/>
              <a:t>0.4</a:t>
            </a:r>
            <a:r>
              <a:rPr lang="pl-PL" dirty="0" smtClean="0"/>
              <a:t>] 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/>
              <a:t>Maximum time step is equal to </a:t>
            </a:r>
            <a:r>
              <a:rPr lang="en-GB" dirty="0" smtClean="0"/>
              <a:t>100</a:t>
            </a:r>
            <a:r>
              <a:rPr lang="pl-PL" dirty="0" smtClean="0"/>
              <a:t> </a:t>
            </a:r>
            <a:r>
              <a:rPr lang="en-GB" dirty="0" smtClean="0"/>
              <a:t>u</a:t>
            </a:r>
            <a:r>
              <a:rPr lang="pl-PL" dirty="0" smtClean="0"/>
              <a:t>s.</a:t>
            </a:r>
            <a:endParaRPr lang="pl-PL" dirty="0"/>
          </a:p>
        </p:txBody>
      </p:sp>
      <p:sp>
        <p:nvSpPr>
          <p:cNvPr id="12" name="PoleTekstowe 9"/>
          <p:cNvSpPr txBox="1"/>
          <p:nvPr/>
        </p:nvSpPr>
        <p:spPr>
          <a:xfrm>
            <a:off x="123625" y="5509551"/>
            <a:ext cx="11941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For the </a:t>
            </a:r>
            <a:r>
              <a:rPr lang="pl-PL" b="1" dirty="0" err="1" smtClean="0"/>
              <a:t>converged</a:t>
            </a:r>
            <a:r>
              <a:rPr lang="pl-PL" b="1" dirty="0" smtClean="0"/>
              <a:t> </a:t>
            </a:r>
            <a:r>
              <a:rPr lang="pl-PL" b="1" dirty="0" err="1" smtClean="0"/>
              <a:t>solution</a:t>
            </a:r>
            <a:r>
              <a:rPr lang="pl-PL" b="1" dirty="0" smtClean="0"/>
              <a:t> we </a:t>
            </a:r>
            <a:r>
              <a:rPr lang="pl-PL" b="1" dirty="0" err="1" smtClean="0"/>
              <a:t>expect</a:t>
            </a:r>
            <a:r>
              <a:rPr lang="pl-PL" b="1" dirty="0" smtClean="0"/>
              <a:t> a </a:t>
            </a:r>
            <a:r>
              <a:rPr lang="pl-PL" b="1" dirty="0" err="1" smtClean="0"/>
              <a:t>current</a:t>
            </a:r>
            <a:r>
              <a:rPr lang="pl-PL" b="1" dirty="0" smtClean="0"/>
              <a:t> </a:t>
            </a:r>
            <a:r>
              <a:rPr lang="pl-PL" b="1" dirty="0" err="1" smtClean="0"/>
              <a:t>discharge</a:t>
            </a:r>
            <a:r>
              <a:rPr lang="pl-PL" b="1" dirty="0" smtClean="0"/>
              <a:t> on the </a:t>
            </a:r>
            <a:r>
              <a:rPr lang="pl-PL" b="1" dirty="0" err="1" smtClean="0"/>
              <a:t>circuit</a:t>
            </a:r>
            <a:r>
              <a:rPr lang="pl-PL" b="1" dirty="0" smtClean="0"/>
              <a:t> </a:t>
            </a:r>
            <a:r>
              <a:rPr lang="pl-PL" b="1" dirty="0" err="1" smtClean="0"/>
              <a:t>side</a:t>
            </a:r>
            <a:r>
              <a:rPr lang="pl-PL" b="1" dirty="0" smtClean="0"/>
              <a:t> with </a:t>
            </a:r>
            <a:r>
              <a:rPr lang="pl-PL" b="1" dirty="0" err="1" smtClean="0"/>
              <a:t>time</a:t>
            </a:r>
            <a:r>
              <a:rPr lang="pl-PL" b="1" dirty="0" smtClean="0"/>
              <a:t> </a:t>
            </a:r>
            <a:r>
              <a:rPr lang="pl-PL" b="1" dirty="0" err="1" smtClean="0"/>
              <a:t>constant</a:t>
            </a:r>
            <a:r>
              <a:rPr lang="pl-PL" b="1" dirty="0" smtClean="0"/>
              <a:t> </a:t>
            </a:r>
            <a:r>
              <a:rPr lang="pl-PL" b="1" dirty="0" err="1" smtClean="0"/>
              <a:t>L</a:t>
            </a:r>
            <a:r>
              <a:rPr lang="pl-PL" b="1" baseline="-25000" dirty="0" err="1" smtClean="0"/>
              <a:t>field</a:t>
            </a:r>
            <a:r>
              <a:rPr lang="pl-PL" b="1" dirty="0" smtClean="0"/>
              <a:t>/</a:t>
            </a:r>
            <a:r>
              <a:rPr lang="pl-PL" b="1" dirty="0" err="1" smtClean="0"/>
              <a:t>R</a:t>
            </a:r>
            <a:r>
              <a:rPr lang="pl-PL" b="1" baseline="-25000" dirty="0" err="1" smtClean="0"/>
              <a:t>circuit</a:t>
            </a:r>
            <a:r>
              <a:rPr lang="pl-PL" b="1" dirty="0" smtClean="0"/>
              <a:t>.</a:t>
            </a:r>
            <a:endParaRPr lang="pl-PL" b="1" dirty="0"/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225" y="1138563"/>
            <a:ext cx="2610478" cy="2034834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217" y="1345672"/>
            <a:ext cx="1449021" cy="1620616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412" y="1392702"/>
            <a:ext cx="1315706" cy="1526556"/>
          </a:xfrm>
          <a:prstGeom prst="rect">
            <a:avLst/>
          </a:prstGeom>
        </p:spPr>
      </p:pic>
      <p:sp>
        <p:nvSpPr>
          <p:cNvPr id="11" name="PoleTekstowe 10"/>
          <p:cNvSpPr txBox="1"/>
          <p:nvPr/>
        </p:nvSpPr>
        <p:spPr>
          <a:xfrm>
            <a:off x="1157468" y="202557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u="sng" dirty="0" err="1" smtClean="0"/>
              <a:t>Circuit</a:t>
            </a:r>
            <a:r>
              <a:rPr lang="pl-PL" b="1" u="sng" dirty="0" smtClean="0"/>
              <a:t> model</a:t>
            </a:r>
            <a:endParaRPr lang="pl-PL" b="1" u="sng" dirty="0"/>
          </a:p>
        </p:txBody>
      </p:sp>
      <p:sp>
        <p:nvSpPr>
          <p:cNvPr id="13" name="PoleTekstowe 12"/>
          <p:cNvSpPr txBox="1"/>
          <p:nvPr/>
        </p:nvSpPr>
        <p:spPr>
          <a:xfrm>
            <a:off x="6263989" y="2025570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u="sng" dirty="0" smtClean="0"/>
              <a:t>„Field” </a:t>
            </a:r>
            <a:r>
              <a:rPr lang="pl-PL" b="1" u="sng" dirty="0" err="1" smtClean="0"/>
              <a:t>models</a:t>
            </a:r>
            <a:endParaRPr lang="pl-PL" b="1" u="sng" dirty="0"/>
          </a:p>
        </p:txBody>
      </p:sp>
    </p:spTree>
    <p:extLst>
      <p:ext uri="{BB962C8B-B14F-4D97-AF65-F5344CB8AC3E}">
        <p14:creationId xmlns:p14="http://schemas.microsoft.com/office/powerpoint/2010/main" val="12307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109F9D4B78346B4AE976AE1BEB3EE" ma:contentTypeVersion="0" ma:contentTypeDescription="Create a new document." ma:contentTypeScope="" ma:versionID="607db0f5464ee89518f28504cef8cd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F5924D-FE46-423B-8B35-DCCE8C9D1B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EB9DF9-E23B-49C2-9DAB-47EFE8B47D03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C2B2855-63E7-4B03-8963-EB6F9C9317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27091</TotalTime>
  <Words>1417</Words>
  <Application>Microsoft Macintosh PowerPoint</Application>
  <PresentationFormat>Panoramiczny</PresentationFormat>
  <Paragraphs>349</Paragraphs>
  <Slides>18</Slides>
  <Notes>7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27" baseType="lpstr">
      <vt:lpstr>Arial Hebrew</vt:lpstr>
      <vt:lpstr>Calibri</vt:lpstr>
      <vt:lpstr>Cambria Math</vt:lpstr>
      <vt:lpstr>Courier New</vt:lpstr>
      <vt:lpstr>Mangal</vt:lpstr>
      <vt:lpstr>Times New Roman</vt:lpstr>
      <vt:lpstr>Wingdings</vt:lpstr>
      <vt:lpstr>Arial</vt:lpstr>
      <vt:lpstr>CERNCorporate16-9</vt:lpstr>
      <vt:lpstr>STEAM Cosimulation Status</vt:lpstr>
      <vt:lpstr>Presentation outline</vt:lpstr>
      <vt:lpstr>Superconducting accelerator circuits – motivation for coupling</vt:lpstr>
      <vt:lpstr>Models coupling in the time domain</vt:lpstr>
      <vt:lpstr>Architecture – SysML diagram of tool adapters</vt:lpstr>
      <vt:lpstr>Release status of tool adapters</vt:lpstr>
      <vt:lpstr>Field/circuit coupling – field equivalent model on the circuit side</vt:lpstr>
      <vt:lpstr>Field/circuit coupling – voltage- and current-driven field model</vt:lpstr>
      <vt:lpstr>„Field”/circuit coupling – lumped case</vt:lpstr>
      <vt:lpstr>”Field”/circuit coupling – results</vt:lpstr>
      <vt:lpstr>”Field”/circuit coupling – comparison</vt:lpstr>
      <vt:lpstr>Presentation outline</vt:lpstr>
      <vt:lpstr>Qualities of good models – subjective comparison of magnet models</vt:lpstr>
      <vt:lpstr>Model fidelity and credibility</vt:lpstr>
      <vt:lpstr>Single source of truth (input) – scripts for model generation</vt:lpstr>
      <vt:lpstr>Automated workflows –scripts for co-sim, circuit analysis**, etc.</vt:lpstr>
      <vt:lpstr>Conclusion</vt:lpstr>
      <vt:lpstr>Prezentacja programu PowerPoint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STEAM in a nutshell</dc:title>
  <dc:creator>Michał Maciejewski</dc:creator>
  <cp:lastModifiedBy>Michal Maciejewski</cp:lastModifiedBy>
  <cp:revision>1981</cp:revision>
  <cp:lastPrinted>2017-01-25T14:54:48Z</cp:lastPrinted>
  <dcterms:created xsi:type="dcterms:W3CDTF">2014-04-13T10:01:50Z</dcterms:created>
  <dcterms:modified xsi:type="dcterms:W3CDTF">2018-05-28T08:32:34Z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0x010100A87109F9D4B78346B4AE976AE1BEB3EE</vt:lpwstr>
  </property>
  <property fmtid="{D5CDD505-2E9C-101B-9397-08002B2CF9AE}" pid="3" name="IsMyDocuments">
    <vt:bool>true</vt:bool>
  </property>
</Properties>
</file>