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63" r:id="rId5"/>
    <p:sldId id="262" r:id="rId6"/>
    <p:sldId id="297" r:id="rId7"/>
    <p:sldId id="298" r:id="rId8"/>
    <p:sldId id="281" r:id="rId9"/>
    <p:sldId id="300" r:id="rId10"/>
    <p:sldId id="294" r:id="rId11"/>
    <p:sldId id="302" r:id="rId12"/>
    <p:sldId id="303" r:id="rId13"/>
    <p:sldId id="277" r:id="rId1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Objects="1" showGuides="1">
      <p:cViewPr varScale="1">
        <p:scale>
          <a:sx n="112" d="100"/>
          <a:sy n="112" d="100"/>
        </p:scale>
        <p:origin x="208" y="41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28/05/2018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Daniel Wollmann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Daniel Wollmann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Daniel Wollmann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Daniel Wollmann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Daniel Wollmann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Daniel Wollmann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Daniel Wollmann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Daniel Wollmann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7714/contributions/2646537/attachments/1556831/2450288/20171115_HLmeeting_CLIQ-QH_valette.pptx" TargetMode="External"/><Relationship Id="rId2" Type="http://schemas.openxmlformats.org/officeDocument/2006/relationships/hyperlink" Target="https://indico.cern.ch/event/683839/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Impact of quench heater firing on the circulating beam – status and results of experimental and simulation studies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D. </a:t>
            </a:r>
            <a:r>
              <a:rPr lang="en-GB" dirty="0" err="1"/>
              <a:t>Wollmann</a:t>
            </a:r>
            <a:r>
              <a:rPr lang="en-GB" dirty="0"/>
              <a:t>, L. Bortot, M. </a:t>
            </a:r>
            <a:r>
              <a:rPr lang="en-GB" dirty="0" err="1"/>
              <a:t>Mentink</a:t>
            </a:r>
            <a:r>
              <a:rPr lang="en-GB" dirty="0"/>
              <a:t>, E. </a:t>
            </a:r>
            <a:r>
              <a:rPr lang="en-GB" dirty="0" err="1"/>
              <a:t>Ravaiolli</a:t>
            </a:r>
            <a:r>
              <a:rPr lang="en-GB" dirty="0"/>
              <a:t>, </a:t>
            </a:r>
          </a:p>
          <a:p>
            <a:r>
              <a:rPr lang="en-GB" dirty="0"/>
              <a:t>E. </a:t>
            </a:r>
            <a:r>
              <a:rPr lang="en-GB" dirty="0" err="1"/>
              <a:t>Stubberud</a:t>
            </a:r>
            <a:r>
              <a:rPr lang="en-GB" dirty="0"/>
              <a:t>, M. Valette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122nd </a:t>
            </a:r>
            <a:r>
              <a:rPr lang="en-GB" dirty="0" err="1"/>
              <a:t>HiLumi</a:t>
            </a:r>
            <a:r>
              <a:rPr lang="en-GB" dirty="0"/>
              <a:t> WP2 Meeting – 29.05.2018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References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12000" y="900000"/>
            <a:ext cx="7920000" cy="52261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Impact of Superconducting Magnet Protection Equipment on the Circulating Beam in HL-LHC, </a:t>
            </a:r>
            <a:r>
              <a:rPr lang="sv-SE" sz="2400" dirty="0"/>
              <a:t>IPAC’18, Vancouver</a:t>
            </a:r>
          </a:p>
          <a:p>
            <a:r>
              <a:rPr lang="en-GB" sz="2400" i="1" dirty="0"/>
              <a:t>Polarities Connection for the MQXF magnets’ QHs/CLIQ for Voltage to Ground and Beam-Kick Optimisation</a:t>
            </a:r>
            <a:r>
              <a:rPr lang="en-GB" sz="2400" dirty="0"/>
              <a:t>, </a:t>
            </a:r>
            <a:r>
              <a:rPr lang="sv-SE" sz="2400" dirty="0">
                <a:hlinkClick r:id="rId2"/>
              </a:rPr>
              <a:t>HL-MCF Meeting # 25</a:t>
            </a:r>
            <a:endParaRPr lang="sv-SE" sz="2400" dirty="0"/>
          </a:p>
          <a:p>
            <a:r>
              <a:rPr lang="en-GB" sz="2400" i="1" dirty="0">
                <a:hlinkClick r:id="rId3"/>
              </a:rPr>
              <a:t>CLIQ and quench heater firing effect on the beam</a:t>
            </a:r>
            <a:r>
              <a:rPr lang="en-GB" sz="2400" dirty="0"/>
              <a:t>, </a:t>
            </a:r>
            <a:r>
              <a:rPr lang="sv-SE" sz="2400" dirty="0"/>
              <a:t>HILumi Collaboration Meeting 2017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D7CE07-E95F-B14C-A959-044C5A9A8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3AFA710-49B1-1941-9419-656807921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1714170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32" y="213527"/>
            <a:ext cx="7920000" cy="720000"/>
          </a:xfrm>
        </p:spPr>
        <p:txBody>
          <a:bodyPr/>
          <a:lstStyle/>
          <a:p>
            <a:r>
              <a:rPr lang="en-US" dirty="0"/>
              <a:t>Beam induced quench causing periodic losses in IR7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007878"/>
            <a:ext cx="7920000" cy="5087992"/>
          </a:xfrm>
        </p:spPr>
        <p:txBody>
          <a:bodyPr/>
          <a:lstStyle/>
          <a:p>
            <a:pPr marL="363538" lvl="1" indent="-269875"/>
            <a:r>
              <a:rPr lang="en-US" dirty="0"/>
              <a:t>Periodic losses during beam induced quench (~3ms) before beam dump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363538" lvl="1" indent="-269875"/>
            <a:r>
              <a:rPr lang="en-US" dirty="0"/>
              <a:t>Traced back to small orbit oscillation from skew dipole field (kick of ~14.3 m*0.7 </a:t>
            </a:r>
            <a:r>
              <a:rPr lang="en-US" dirty="0" err="1"/>
              <a:t>mT</a:t>
            </a:r>
            <a:r>
              <a:rPr lang="en-US" dirty="0"/>
              <a:t>) </a:t>
            </a:r>
            <a:r>
              <a:rPr lang="en-US" dirty="0">
                <a:sym typeface="Wingdings" pitchFamily="2" charset="2"/>
              </a:rPr>
              <a:t> quench heater firing 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136" y="1812065"/>
            <a:ext cx="6744816" cy="19262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136" y="4669704"/>
            <a:ext cx="6744815" cy="186664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C1BC48-A51A-3746-9ECA-FA5D758AA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03E24F99-0589-9240-97F0-8B098A626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Daniel Wollmann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60648"/>
            <a:ext cx="7920000" cy="720000"/>
          </a:xfrm>
        </p:spPr>
        <p:txBody>
          <a:bodyPr/>
          <a:lstStyle/>
          <a:p>
            <a:r>
              <a:rPr lang="en-US" dirty="0"/>
              <a:t>Effect of magnet protection on beam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529" y="1196752"/>
            <a:ext cx="8640960" cy="381583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Quench heaters (QH) impact the circulating beam, if not dumped before triggering </a:t>
            </a:r>
            <a:r>
              <a:rPr lang="en-US" dirty="0">
                <a:sym typeface="Wingdings"/>
              </a:rPr>
              <a:t> observed and verified for LHC main dipoles </a:t>
            </a:r>
          </a:p>
          <a:p>
            <a:pPr>
              <a:lnSpc>
                <a:spcPct val="120000"/>
              </a:lnSpc>
            </a:pPr>
            <a:r>
              <a:rPr lang="en-US" dirty="0"/>
              <a:t>Stronger effect in HL-LHC than in LHC due to:</a:t>
            </a:r>
          </a:p>
          <a:p>
            <a:pPr lvl="1">
              <a:lnSpc>
                <a:spcPct val="120000"/>
              </a:lnSpc>
            </a:pPr>
            <a:r>
              <a:rPr lang="en-US" b="1" dirty="0"/>
              <a:t>more QH </a:t>
            </a:r>
            <a:r>
              <a:rPr lang="en-US" dirty="0"/>
              <a:t>(11 T, triplet, D1, D2), </a:t>
            </a:r>
            <a:r>
              <a:rPr lang="en-US" b="1" dirty="0"/>
              <a:t>inner</a:t>
            </a:r>
            <a:r>
              <a:rPr lang="en-US" dirty="0"/>
              <a:t> layer QH (triplet), QH + CLIQ (triplet)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larger </a:t>
            </a:r>
            <a:r>
              <a:rPr lang="en-US" b="1" dirty="0"/>
              <a:t>beta functions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Triplet (~8 km  ~21 km), D1 (~5 km  ~19 km) D2 (~1.7  ~6.4 km)</a:t>
            </a:r>
          </a:p>
          <a:p>
            <a:pPr>
              <a:lnSpc>
                <a:spcPct val="120000"/>
              </a:lnSpc>
            </a:pPr>
            <a:r>
              <a:rPr lang="en-US" b="1" dirty="0">
                <a:sym typeface="Wingdings"/>
              </a:rPr>
              <a:t>Ultra fast</a:t>
            </a:r>
            <a:r>
              <a:rPr lang="en-US" dirty="0">
                <a:sym typeface="Wingdings"/>
              </a:rPr>
              <a:t> effect, QH reaching full current/field after </a:t>
            </a:r>
            <a:r>
              <a:rPr lang="en-US" b="1" dirty="0">
                <a:sym typeface="Wingdings"/>
              </a:rPr>
              <a:t>~35 us </a:t>
            </a:r>
            <a:r>
              <a:rPr lang="en-US" dirty="0">
                <a:sym typeface="Wingdings"/>
              </a:rPr>
              <a:t>(1/2 turn), CLIQ reaching peak field after ~12 </a:t>
            </a:r>
            <a:r>
              <a:rPr lang="en-US" dirty="0" err="1">
                <a:sym typeface="Wingdings"/>
              </a:rPr>
              <a:t>ms.</a:t>
            </a:r>
            <a:endParaRPr lang="en-US" dirty="0">
              <a:sym typeface="Wingdings"/>
            </a:endParaRPr>
          </a:p>
          <a:p>
            <a:pPr>
              <a:lnSpc>
                <a:spcPct val="120000"/>
              </a:lnSpc>
            </a:pPr>
            <a:r>
              <a:rPr lang="en-US" b="1" dirty="0">
                <a:sym typeface="Wingdings"/>
              </a:rPr>
              <a:t>Spurious triggering</a:t>
            </a:r>
            <a:r>
              <a:rPr lang="en-US" dirty="0">
                <a:sym typeface="Wingdings"/>
              </a:rPr>
              <a:t> of one QH unit cannot be excluded.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4" name="Picture 13" descr="Screen Shot 2017-11-07 at 13.33.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052" y="5013176"/>
            <a:ext cx="6392948" cy="1559158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6C84F4-40D8-904E-B97B-E7307D5B8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Daniel Wollmann</a:t>
            </a:r>
          </a:p>
        </p:txBody>
      </p:sp>
    </p:spTree>
    <p:extLst>
      <p:ext uri="{BB962C8B-B14F-4D97-AF65-F5344CB8AC3E}">
        <p14:creationId xmlns:p14="http://schemas.microsoft.com/office/powerpoint/2010/main" val="3968224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218191"/>
            <a:ext cx="6660232" cy="720000"/>
          </a:xfrm>
        </p:spPr>
        <p:txBody>
          <a:bodyPr/>
          <a:lstStyle/>
          <a:p>
            <a:r>
              <a:rPr lang="en-US" dirty="0"/>
              <a:t>Expected kicks from </a:t>
            </a:r>
            <a:r>
              <a:rPr lang="en-US" dirty="0" err="1"/>
              <a:t>HiLumi</a:t>
            </a:r>
            <a:r>
              <a:rPr lang="en-US" dirty="0"/>
              <a:t> magnets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000716"/>
              </p:ext>
            </p:extLst>
          </p:nvPr>
        </p:nvGraphicFramePr>
        <p:xfrm>
          <a:off x="323528" y="1628800"/>
          <a:ext cx="54006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19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997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65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Magnet</a:t>
                      </a:r>
                    </a:p>
                    <a:p>
                      <a:pPr algn="ctr"/>
                      <a:r>
                        <a:rPr lang="en-US" dirty="0"/>
                        <a:t>(all QH)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LHC</a:t>
                      </a:r>
                    </a:p>
                    <a:p>
                      <a:pPr algn="ctr"/>
                      <a:r>
                        <a:rPr lang="en-US" dirty="0"/>
                        <a:t>kick (sigma)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HL-LHC</a:t>
                      </a:r>
                    </a:p>
                    <a:p>
                      <a:pPr algn="ctr"/>
                      <a:r>
                        <a:rPr lang="en-US" dirty="0"/>
                        <a:t>kick (sigma)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1.4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2.0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accent6"/>
                          </a:solidFill>
                        </a:rPr>
                        <a:t>2.4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 T - dipole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/>
                        </a:rPr>
                        <a:t></a:t>
                      </a:r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Triplet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ym typeface="Wingdings"/>
                        </a:rPr>
                        <a:t>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29 (OL)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52 (IL+OL)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5803436" y="1304108"/>
            <a:ext cx="3340564" cy="4391023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2563" indent="-182563">
              <a:lnSpc>
                <a:spcPct val="120000"/>
              </a:lnSpc>
            </a:pPr>
            <a:r>
              <a:rPr lang="en-US" b="1" dirty="0">
                <a:sym typeface="Wingdings"/>
              </a:rPr>
              <a:t>Optimize</a:t>
            </a:r>
            <a:r>
              <a:rPr lang="en-US" dirty="0">
                <a:sym typeface="Wingdings"/>
              </a:rPr>
              <a:t> QH connection scheme  </a:t>
            </a:r>
            <a:r>
              <a:rPr lang="en-US" b="1" dirty="0">
                <a:sym typeface="Wingdings"/>
              </a:rPr>
              <a:t>reduced kick </a:t>
            </a:r>
            <a:r>
              <a:rPr lang="en-US" dirty="0">
                <a:sym typeface="Wingdings"/>
              </a:rPr>
              <a:t>and/or </a:t>
            </a:r>
            <a:r>
              <a:rPr lang="en-US" b="1" dirty="0" err="1">
                <a:sym typeface="Wingdings"/>
              </a:rPr>
              <a:t>quadrupole</a:t>
            </a:r>
            <a:r>
              <a:rPr lang="en-US" dirty="0">
                <a:sym typeface="Wingdings"/>
              </a:rPr>
              <a:t> </a:t>
            </a:r>
            <a:r>
              <a:rPr lang="en-US" b="1" dirty="0">
                <a:sym typeface="Wingdings"/>
              </a:rPr>
              <a:t>field</a:t>
            </a:r>
          </a:p>
          <a:p>
            <a:pPr marL="182563" indent="-182563">
              <a:lnSpc>
                <a:spcPct val="120000"/>
              </a:lnSpc>
            </a:pPr>
            <a:r>
              <a:rPr lang="en-US" dirty="0">
                <a:sym typeface="Wingdings"/>
              </a:rPr>
              <a:t>Issue </a:t>
            </a:r>
            <a:r>
              <a:rPr lang="en-US" b="1" dirty="0">
                <a:sym typeface="Wingdings"/>
              </a:rPr>
              <a:t>beam</a:t>
            </a:r>
            <a:r>
              <a:rPr lang="en-US" dirty="0">
                <a:sym typeface="Wingdings"/>
              </a:rPr>
              <a:t> </a:t>
            </a:r>
            <a:r>
              <a:rPr lang="en-US" b="1" dirty="0">
                <a:sym typeface="Wingdings"/>
              </a:rPr>
              <a:t>dump before triggering</a:t>
            </a:r>
            <a:r>
              <a:rPr lang="en-US" dirty="0">
                <a:sym typeface="Wingdings"/>
              </a:rPr>
              <a:t> QH discharge</a:t>
            </a:r>
            <a:endParaRPr lang="en-US" dirty="0"/>
          </a:p>
          <a:p>
            <a:pPr marL="182563" indent="-182563">
              <a:lnSpc>
                <a:spcPct val="120000"/>
              </a:lnSpc>
            </a:pPr>
            <a:r>
              <a:rPr lang="en-US" dirty="0"/>
              <a:t>Issue</a:t>
            </a:r>
            <a:r>
              <a:rPr lang="en-US" b="1" dirty="0"/>
              <a:t> beam dump </a:t>
            </a:r>
            <a:r>
              <a:rPr lang="en-US" dirty="0"/>
              <a:t>on</a:t>
            </a:r>
            <a:r>
              <a:rPr lang="en-US" b="1" dirty="0"/>
              <a:t> CLIQ discharge</a:t>
            </a:r>
            <a:endParaRPr lang="en-US" dirty="0"/>
          </a:p>
          <a:p>
            <a:pPr marL="182563" indent="-182563">
              <a:lnSpc>
                <a:spcPct val="120000"/>
              </a:lnSpc>
            </a:pPr>
            <a:r>
              <a:rPr lang="en-US" b="1" dirty="0">
                <a:sym typeface="Wingdings"/>
              </a:rPr>
              <a:t>Ultra fast</a:t>
            </a:r>
            <a:r>
              <a:rPr lang="en-US" dirty="0">
                <a:sym typeface="Wingdings"/>
              </a:rPr>
              <a:t> kicks need to </a:t>
            </a:r>
            <a:r>
              <a:rPr lang="en-US">
                <a:sym typeface="Wingdings"/>
              </a:rPr>
              <a:t>be kept</a:t>
            </a:r>
            <a:r>
              <a:rPr lang="en-US" dirty="0">
                <a:sym typeface="Wingdings"/>
              </a:rPr>
              <a:t> </a:t>
            </a:r>
            <a:r>
              <a:rPr lang="en-US" b="1">
                <a:sym typeface="Wingdings"/>
              </a:rPr>
              <a:t>&lt; </a:t>
            </a:r>
            <a:r>
              <a:rPr lang="en-US" b="1" dirty="0">
                <a:sym typeface="Wingdings"/>
              </a:rPr>
              <a:t>1.2 sigma</a:t>
            </a:r>
            <a:r>
              <a:rPr lang="en-US" dirty="0">
                <a:sym typeface="Wingdings"/>
              </a:rPr>
              <a:t> to avoid dangerous losses (&gt; 1 MJ) in the collimation system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44B909-EFB0-0544-BD42-D6C53AA6D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Daniel Wollmann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30B0731-A11D-5346-B6BA-9A8D46174C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5445224"/>
            <a:ext cx="7920000" cy="72008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Expected kick strength verified experimentally in LHC (firing of quench heaters @ 450 GeV)</a:t>
            </a:r>
          </a:p>
        </p:txBody>
      </p:sp>
    </p:spTree>
    <p:extLst>
      <p:ext uri="{BB962C8B-B14F-4D97-AF65-F5344CB8AC3E}">
        <p14:creationId xmlns:p14="http://schemas.microsoft.com/office/powerpoint/2010/main" val="3880440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Heater firing with circulating beam @ 6.5 </a:t>
            </a:r>
            <a:r>
              <a:rPr lang="en-US" dirty="0" err="1"/>
              <a:t>TeV</a:t>
            </a:r>
            <a:r>
              <a:rPr lang="en-US" dirty="0"/>
              <a:t> versus 450 GeV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04056"/>
          </a:xfrm>
        </p:spPr>
        <p:txBody>
          <a:bodyPr>
            <a:normAutofit/>
          </a:bodyPr>
          <a:lstStyle/>
          <a:p>
            <a:r>
              <a:rPr lang="en-US" dirty="0"/>
              <a:t>6.5 </a:t>
            </a:r>
            <a:r>
              <a:rPr lang="en-US" dirty="0" err="1"/>
              <a:t>TeV</a:t>
            </a:r>
            <a:r>
              <a:rPr lang="en-US" dirty="0"/>
              <a:t>: reaching full kick within 2-3 turns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94761"/>
            <a:ext cx="7235989" cy="24662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8157"/>
          <a:stretch/>
        </p:blipFill>
        <p:spPr>
          <a:xfrm>
            <a:off x="827584" y="4365104"/>
            <a:ext cx="7231296" cy="239631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B0F91E9-2644-7545-B3DB-C434FBA79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1AFD362-E4DB-444D-91B5-B742D4BDC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Daniel Wollmann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F88785AB-F7B0-6B4D-9C01-33B7D0F09CA4}"/>
              </a:ext>
            </a:extLst>
          </p:cNvPr>
          <p:cNvSpPr txBox="1">
            <a:spLocks/>
          </p:cNvSpPr>
          <p:nvPr/>
        </p:nvSpPr>
        <p:spPr>
          <a:xfrm>
            <a:off x="612000" y="3933056"/>
            <a:ext cx="7920000" cy="50405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450 GeV: reaching full kick within ~20 turns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27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09C50-5242-8D42-8F68-4662CF01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096" y="36360"/>
            <a:ext cx="7920000" cy="720000"/>
          </a:xfrm>
        </p:spPr>
        <p:txBody>
          <a:bodyPr/>
          <a:lstStyle/>
          <a:p>
            <a:r>
              <a:rPr lang="en-US" dirty="0"/>
              <a:t>Simulations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A2DF3F-CD79-C249-AE85-A1C79F119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770" y="734573"/>
            <a:ext cx="8424936" cy="2190371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2D COMSOL model of LHC main dipole with quench heaters, main coils and beam screen to the study the effect of:</a:t>
            </a:r>
          </a:p>
          <a:p>
            <a:pPr marL="446088" lvl="1" indent="-176213">
              <a:lnSpc>
                <a:spcPct val="120000"/>
              </a:lnSpc>
            </a:pPr>
            <a:r>
              <a:rPr lang="en-US" dirty="0"/>
              <a:t>Eddy currents in the beam screen (RRR=100)</a:t>
            </a:r>
          </a:p>
          <a:p>
            <a:pPr marL="446088" lvl="1" indent="-176213">
              <a:lnSpc>
                <a:spcPct val="120000"/>
              </a:lnSpc>
            </a:pPr>
            <a:r>
              <a:rPr lang="en-US" dirty="0"/>
              <a:t>Inter-filament and Inter-strand coupling currents in the superconducting coil and copper matrix</a:t>
            </a:r>
          </a:p>
          <a:p>
            <a:pPr marL="446088" lvl="1" indent="-176213">
              <a:lnSpc>
                <a:spcPct val="120000"/>
              </a:lnSpc>
            </a:pPr>
            <a:r>
              <a:rPr lang="en-US" dirty="0"/>
              <a:t>Magneto resistivity of the main coil @ 11.85 kA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on the magnetic field in the beam plane caused by the discharge of the quench heaters.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D163B2-5A46-2744-80EB-08B4EE661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Daniel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378451-48D7-9541-96A6-4C67B53C3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9F613F5-19C7-0E4F-9507-20A7BC25133E}"/>
              </a:ext>
            </a:extLst>
          </p:cNvPr>
          <p:cNvGrpSpPr/>
          <p:nvPr/>
        </p:nvGrpSpPr>
        <p:grpSpPr>
          <a:xfrm>
            <a:off x="601096" y="2738403"/>
            <a:ext cx="8100908" cy="3426901"/>
            <a:chOff x="521640" y="1607045"/>
            <a:chExt cx="8100908" cy="342690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B26D37F-7623-4C40-AE46-103DD2C8D9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1640" y="1754603"/>
              <a:ext cx="2382219" cy="317554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B283376-FF80-D043-A4EA-5D517DC3C2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12026" y="1891223"/>
              <a:ext cx="2187512" cy="29160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C7170BD-560A-0D4A-9BF7-5428D2DE6B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15048" y="1754603"/>
              <a:ext cx="2187000" cy="3279343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6CCC048-9A4C-2A41-A6F1-751FD7CE4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10215" y="1754603"/>
              <a:ext cx="2187000" cy="3279343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52DA24C-B6AA-A54C-B3C1-4C95C8F4B4F8}"/>
                </a:ext>
              </a:extLst>
            </p:cNvPr>
            <p:cNvSpPr txBox="1"/>
            <p:nvPr/>
          </p:nvSpPr>
          <p:spPr>
            <a:xfrm>
              <a:off x="2512307" y="4615949"/>
              <a:ext cx="38664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[T]</a:t>
              </a:r>
              <a:endParaRPr lang="it-IT" sz="135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14799F4-AD55-9348-9845-6474DDEFE59D}"/>
                </a:ext>
              </a:extLst>
            </p:cNvPr>
            <p:cNvSpPr txBox="1"/>
            <p:nvPr/>
          </p:nvSpPr>
          <p:spPr>
            <a:xfrm>
              <a:off x="5374106" y="4671760"/>
              <a:ext cx="38664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[T]</a:t>
              </a:r>
              <a:endParaRPr lang="it-IT" sz="135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0D0B06F-2DC5-1341-BEEC-D2C47B6316F5}"/>
                </a:ext>
              </a:extLst>
            </p:cNvPr>
            <p:cNvSpPr txBox="1"/>
            <p:nvPr/>
          </p:nvSpPr>
          <p:spPr>
            <a:xfrm>
              <a:off x="8235904" y="4671760"/>
              <a:ext cx="38664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[T]</a:t>
              </a:r>
              <a:endParaRPr lang="it-IT" sz="135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18F6294-9479-9D4C-99C8-9D7DE7995CA0}"/>
                </a:ext>
              </a:extLst>
            </p:cNvPr>
            <p:cNvSpPr txBox="1"/>
            <p:nvPr/>
          </p:nvSpPr>
          <p:spPr>
            <a:xfrm>
              <a:off x="3432340" y="1688249"/>
              <a:ext cx="704039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100 us</a:t>
              </a:r>
              <a:endParaRPr lang="it-IT" sz="135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FEED179-D7C6-744E-AE5D-970896D61C2C}"/>
                </a:ext>
              </a:extLst>
            </p:cNvPr>
            <p:cNvSpPr txBox="1"/>
            <p:nvPr/>
          </p:nvSpPr>
          <p:spPr>
            <a:xfrm>
              <a:off x="6242925" y="1688249"/>
              <a:ext cx="800219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1000 us</a:t>
              </a:r>
              <a:endParaRPr lang="it-IT" sz="135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889AD45-0EF5-EB44-94E0-41CD81E65578}"/>
                </a:ext>
              </a:extLst>
            </p:cNvPr>
            <p:cNvSpPr txBox="1"/>
            <p:nvPr/>
          </p:nvSpPr>
          <p:spPr>
            <a:xfrm>
              <a:off x="612000" y="1607045"/>
              <a:ext cx="511679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/>
                <a:t>0 us</a:t>
              </a:r>
              <a:endParaRPr lang="it-IT" sz="135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8C66A9C-FCF7-6B42-B985-7FBE9F2C5D7B}"/>
              </a:ext>
            </a:extLst>
          </p:cNvPr>
          <p:cNvSpPr txBox="1"/>
          <p:nvPr/>
        </p:nvSpPr>
        <p:spPr>
          <a:xfrm>
            <a:off x="0" y="6239053"/>
            <a:ext cx="91440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T = 0 us: only beam and the image currents in beam screen, triggering of quench heater discharge</a:t>
            </a:r>
            <a:br>
              <a:rPr lang="en-US" sz="1200" dirty="0"/>
            </a:br>
            <a:r>
              <a:rPr lang="en-US" sz="1200" dirty="0"/>
              <a:t>T = 100 us: Quench heaters at full field, beam screen is repelling the magnetic flux from the quench heater discharge.</a:t>
            </a:r>
            <a:br>
              <a:rPr lang="en-US" sz="1200" dirty="0"/>
            </a:br>
            <a:r>
              <a:rPr lang="en-US" sz="1200" dirty="0"/>
              <a:t>T = 1000 us: Magnetic flux penetrating into beam plane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430926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63655"/>
            <a:ext cx="7920000" cy="720000"/>
          </a:xfrm>
        </p:spPr>
        <p:txBody>
          <a:bodyPr/>
          <a:lstStyle/>
          <a:p>
            <a:r>
              <a:rPr lang="en-US" dirty="0"/>
              <a:t>Simulations versus beam measurements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" t="1377" r="1421" b="3100"/>
          <a:stretch/>
        </p:blipFill>
        <p:spPr>
          <a:xfrm>
            <a:off x="0" y="938089"/>
            <a:ext cx="6984776" cy="5210473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A87BFE-157A-6743-8AC1-189641671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0204E30-2B20-224E-B51D-EB4E653517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Daniel Wollmann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ECFCAF7-9AC7-EE48-BB3E-F2C25EA00A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2240" y="856244"/>
            <a:ext cx="2411760" cy="5532925"/>
          </a:xfrm>
        </p:spPr>
        <p:txBody>
          <a:bodyPr>
            <a:normAutofit/>
          </a:bodyPr>
          <a:lstStyle/>
          <a:p>
            <a:pPr marL="90488" indent="0">
              <a:buNone/>
            </a:pPr>
            <a:r>
              <a:rPr lang="en-US" sz="1800" dirty="0"/>
              <a:t>Measurements at </a:t>
            </a:r>
          </a:p>
          <a:p>
            <a:pPr marL="90488" indent="0">
              <a:buNone/>
            </a:pPr>
            <a:r>
              <a:rPr lang="en-US" sz="1800" dirty="0"/>
              <a:t>6.5 </a:t>
            </a:r>
            <a:r>
              <a:rPr lang="en-US" sz="1800" dirty="0" err="1"/>
              <a:t>TeV</a:t>
            </a:r>
            <a:r>
              <a:rPr lang="en-US" sz="1800" dirty="0"/>
              <a:t> (quenches): </a:t>
            </a:r>
          </a:p>
          <a:p>
            <a:pPr marL="271463" indent="-180975"/>
            <a:r>
              <a:rPr lang="en-US" sz="1800" dirty="0"/>
              <a:t>Fast onset of kick  &lt;5 turns)</a:t>
            </a:r>
          </a:p>
          <a:p>
            <a:pPr marL="271463" indent="-180975"/>
            <a:r>
              <a:rPr lang="en-US" sz="1800" dirty="0"/>
              <a:t>40-60% of kick strength expected by magneto-static simulations</a:t>
            </a:r>
          </a:p>
          <a:p>
            <a:pPr marL="90488" indent="0">
              <a:buNone/>
            </a:pPr>
            <a:r>
              <a:rPr lang="en-US" sz="1800" dirty="0"/>
              <a:t>Simulations:</a:t>
            </a:r>
          </a:p>
          <a:p>
            <a:pPr marL="271463" indent="-180975"/>
            <a:r>
              <a:rPr lang="en-US" sz="1800" dirty="0"/>
              <a:t>Nominal beam screen parameters should lead to 4 times slower onset</a:t>
            </a:r>
          </a:p>
          <a:p>
            <a:pPr marL="271463" indent="-180975"/>
            <a:r>
              <a:rPr lang="en-US" sz="1800" dirty="0"/>
              <a:t>Increased beam screen resistance leads to comparable behavior as measurements 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3011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DB2E1-73EF-EA40-BFEA-F949B9A1C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Simulation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C54AF-8141-9546-8667-9BF1DC6A7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52735"/>
            <a:ext cx="8074800" cy="2304257"/>
          </a:xfrm>
        </p:spPr>
        <p:txBody>
          <a:bodyPr>
            <a:normAutofit/>
          </a:bodyPr>
          <a:lstStyle/>
          <a:p>
            <a:r>
              <a:rPr lang="en-US" sz="2400" dirty="0"/>
              <a:t>Simulations can reproduce the measured results </a:t>
            </a:r>
          </a:p>
          <a:p>
            <a:r>
              <a:rPr lang="en-US" sz="2400" dirty="0"/>
              <a:t>Beam screen plays the major role.</a:t>
            </a:r>
          </a:p>
          <a:p>
            <a:r>
              <a:rPr lang="en-US" sz="2400" dirty="0"/>
              <a:t>Significantly increased beam screen resistance of 8.5 x 10</a:t>
            </a:r>
            <a:r>
              <a:rPr lang="en-US" sz="2400" baseline="30000" dirty="0"/>
              <a:t>-9</a:t>
            </a:r>
            <a:r>
              <a:rPr lang="en-US" sz="2400" dirty="0"/>
              <a:t> </a:t>
            </a:r>
            <a:r>
              <a:rPr lang="el-GR" sz="2400" dirty="0" err="1"/>
              <a:t>Ω</a:t>
            </a:r>
            <a:r>
              <a:rPr lang="en-US" sz="2400" dirty="0"/>
              <a:t>m would be required:</a:t>
            </a:r>
          </a:p>
          <a:p>
            <a:pPr lvl="2"/>
            <a:r>
              <a:rPr lang="en-US" sz="1800" dirty="0"/>
              <a:t>Strongly degraded RRR?</a:t>
            </a:r>
          </a:p>
          <a:p>
            <a:pPr lvl="2"/>
            <a:r>
              <a:rPr lang="en-US" sz="1800" dirty="0"/>
              <a:t>Heating of beam screen due to quench?</a:t>
            </a:r>
          </a:p>
          <a:p>
            <a:pPr lvl="2"/>
            <a:endParaRPr lang="en-US" sz="1800" dirty="0"/>
          </a:p>
          <a:p>
            <a:pPr lvl="1"/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EF488E-0D79-834C-86D0-98A6B26D8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Daniel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25ACE4-0647-CE43-876E-81EEF2FD2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13FA55-7412-8248-9C4D-F4B1132248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" t="2512" r="1720" b="2472"/>
          <a:stretch/>
        </p:blipFill>
        <p:spPr>
          <a:xfrm>
            <a:off x="2555776" y="3618089"/>
            <a:ext cx="4320480" cy="320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303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74E207-E4D1-3F40-BC99-1DD578104B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9D838-77DA-4C49-BE1D-BE1F04BB7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052736"/>
            <a:ext cx="8496944" cy="507342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Circulating beam experiences </a:t>
            </a:r>
            <a:r>
              <a:rPr lang="en-US" b="1" dirty="0"/>
              <a:t>very fast kick</a:t>
            </a:r>
            <a:r>
              <a:rPr lang="en-US" dirty="0"/>
              <a:t> from quench heaters: non-critical in LHC; critical for HL-LHC (triplets IP1/5, D1, D2)</a:t>
            </a:r>
          </a:p>
          <a:p>
            <a:pPr>
              <a:lnSpc>
                <a:spcPct val="110000"/>
              </a:lnSpc>
            </a:pPr>
            <a:r>
              <a:rPr lang="en-US" b="1" dirty="0"/>
              <a:t>Interlocking </a:t>
            </a:r>
            <a:r>
              <a:rPr lang="en-US" dirty="0"/>
              <a:t>of quench heater discharge </a:t>
            </a:r>
            <a:r>
              <a:rPr lang="en-US" b="1" dirty="0"/>
              <a:t>mandatory</a:t>
            </a:r>
            <a:r>
              <a:rPr lang="en-US" dirty="0"/>
              <a:t> for new HL-LHC circuits and </a:t>
            </a:r>
            <a:r>
              <a:rPr lang="en-US" b="1" dirty="0"/>
              <a:t>improved connection</a:t>
            </a:r>
            <a:r>
              <a:rPr lang="en-US" dirty="0"/>
              <a:t> schemes for QH to reduce skew dipole kicks</a:t>
            </a:r>
          </a:p>
          <a:p>
            <a:pPr>
              <a:lnSpc>
                <a:spcPct val="110000"/>
              </a:lnSpc>
            </a:pPr>
            <a:r>
              <a:rPr lang="en-US" dirty="0"/>
              <a:t>Fast onset of quench heater kick </a:t>
            </a:r>
            <a:r>
              <a:rPr lang="en-US" b="1" dirty="0"/>
              <a:t>reproducible in simulations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with strongly </a:t>
            </a:r>
            <a:r>
              <a:rPr lang="en-US" b="1" dirty="0">
                <a:sym typeface="Wingdings" pitchFamily="2" charset="2"/>
              </a:rPr>
              <a:t>increased</a:t>
            </a:r>
            <a:r>
              <a:rPr lang="en-US" dirty="0">
                <a:sym typeface="Wingdings" pitchFamily="2" charset="2"/>
              </a:rPr>
              <a:t> beam screen </a:t>
            </a:r>
            <a:r>
              <a:rPr lang="en-US" b="1" dirty="0">
                <a:sym typeface="Wingdings" pitchFamily="2" charset="2"/>
              </a:rPr>
              <a:t>resistance</a:t>
            </a:r>
          </a:p>
          <a:p>
            <a:pPr>
              <a:lnSpc>
                <a:spcPct val="110000"/>
              </a:lnSpc>
            </a:pPr>
            <a:r>
              <a:rPr lang="en-US" dirty="0">
                <a:sym typeface="Wingdings" pitchFamily="2" charset="2"/>
              </a:rPr>
              <a:t>Further </a:t>
            </a:r>
            <a:r>
              <a:rPr lang="en-US" b="1" dirty="0">
                <a:sym typeface="Wingdings" pitchFamily="2" charset="2"/>
              </a:rPr>
              <a:t>experiments</a:t>
            </a:r>
            <a:r>
              <a:rPr lang="en-US" dirty="0">
                <a:sym typeface="Wingdings" pitchFamily="2" charset="2"/>
              </a:rPr>
              <a:t> with beam (LHC, 6.5 </a:t>
            </a:r>
            <a:r>
              <a:rPr lang="en-US" dirty="0" err="1">
                <a:sym typeface="Wingdings" pitchFamily="2" charset="2"/>
              </a:rPr>
              <a:t>TeV</a:t>
            </a:r>
            <a:r>
              <a:rPr lang="en-US" dirty="0">
                <a:sym typeface="Wingdings" pitchFamily="2" charset="2"/>
              </a:rPr>
              <a:t>) and in magnet test station (SM18) </a:t>
            </a:r>
            <a:r>
              <a:rPr lang="en-US" b="1" dirty="0">
                <a:sym typeface="Wingdings" pitchFamily="2" charset="2"/>
              </a:rPr>
              <a:t>required</a:t>
            </a:r>
            <a:r>
              <a:rPr lang="en-US" dirty="0">
                <a:sym typeface="Wingdings" pitchFamily="2" charset="2"/>
              </a:rPr>
              <a:t> to further study shielding effect of beam screen</a:t>
            </a:r>
            <a:endParaRPr lang="en-US" dirty="0"/>
          </a:p>
          <a:p>
            <a:pPr>
              <a:lnSpc>
                <a:spcPct val="110000"/>
              </a:lnSpc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066657-B7B5-7C43-B522-8BE7C7DE0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Daniel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F0A1D7-8231-1B4B-BB21-41D77A27D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0179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8426</TotalTime>
  <Words>742</Words>
  <Application>Microsoft Macintosh PowerPoint</Application>
  <PresentationFormat>On-screen Show (4:3)</PresentationFormat>
  <Paragraphs>112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Impact of quench heater firing on the circulating beam – status and results of experimental and simulation studies</vt:lpstr>
      <vt:lpstr>Beam induced quench causing periodic losses in IR7</vt:lpstr>
      <vt:lpstr>Effect of magnet protection on beam</vt:lpstr>
      <vt:lpstr>Expected kicks from HiLumi magnets</vt:lpstr>
      <vt:lpstr>Heater firing with circulating beam @ 6.5 TeV versus 450 GeV</vt:lpstr>
      <vt:lpstr>Simulations model</vt:lpstr>
      <vt:lpstr>Simulations versus beam measurements</vt:lpstr>
      <vt:lpstr>Summary of Simulation results</vt:lpstr>
      <vt:lpstr>Conclusion &amp; Outlook</vt:lpstr>
      <vt:lpstr>PowerPoint Presentation</vt:lpstr>
    </vt:vector>
  </TitlesOfParts>
  <Company>APO</Company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Microsoft Office User</cp:lastModifiedBy>
  <cp:revision>85</cp:revision>
  <dcterms:created xsi:type="dcterms:W3CDTF">2016-02-12T10:02:27Z</dcterms:created>
  <dcterms:modified xsi:type="dcterms:W3CDTF">2018-05-29T07:21:19Z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