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72" r:id="rId2"/>
  </p:sldMasterIdLst>
  <p:notesMasterIdLst>
    <p:notesMasterId r:id="rId18"/>
  </p:notesMasterIdLst>
  <p:handoutMasterIdLst>
    <p:handoutMasterId r:id="rId19"/>
  </p:handoutMasterIdLst>
  <p:sldIdLst>
    <p:sldId id="263" r:id="rId3"/>
    <p:sldId id="364" r:id="rId4"/>
    <p:sldId id="369" r:id="rId5"/>
    <p:sldId id="370" r:id="rId6"/>
    <p:sldId id="372" r:id="rId7"/>
    <p:sldId id="374" r:id="rId8"/>
    <p:sldId id="284" r:id="rId9"/>
    <p:sldId id="377" r:id="rId10"/>
    <p:sldId id="375" r:id="rId11"/>
    <p:sldId id="376" r:id="rId12"/>
    <p:sldId id="378" r:id="rId13"/>
    <p:sldId id="371" r:id="rId14"/>
    <p:sldId id="355" r:id="rId15"/>
    <p:sldId id="361" r:id="rId16"/>
    <p:sldId id="266" r:id="rId1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4BF9"/>
    <a:srgbClr val="003399"/>
    <a:srgbClr val="112E81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40" autoAdjust="0"/>
    <p:restoredTop sz="94685"/>
  </p:normalViewPr>
  <p:slideViewPr>
    <p:cSldViewPr snapToObjects="1" showGuides="1">
      <p:cViewPr>
        <p:scale>
          <a:sx n="110" d="100"/>
          <a:sy n="110" d="100"/>
        </p:scale>
        <p:origin x="2232" y="576"/>
      </p:cViewPr>
      <p:guideLst>
        <p:guide orient="horz" pos="408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07/06/2018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07/06/2018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1159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0249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7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2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Miguel Santos_Production Readiness Review for TANB_19-04-2018_EDMS1966102 v.1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6106755"/>
            <a:ext cx="4572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189"/>
              <a:r>
                <a:rPr lang="en-GB" sz="900" dirty="0" smtClean="0">
                  <a:solidFill>
                    <a:prstClr val="black"/>
                  </a:solidFill>
                </a:rPr>
                <a:t>logo</a:t>
              </a:r>
            </a:p>
            <a:p>
              <a:pPr algn="ctr" defTabSz="457189"/>
              <a:r>
                <a:rPr lang="en-GB" sz="900" dirty="0" smtClean="0">
                  <a:solidFill>
                    <a:prstClr val="black"/>
                  </a:solidFill>
                </a:rPr>
                <a:t>area</a:t>
              </a:r>
              <a:endParaRPr lang="en-GB" sz="900" dirty="0">
                <a:solidFill>
                  <a:prstClr val="black"/>
                </a:solidFill>
              </a:endParaRP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339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3"/>
            <a:ext cx="4040188" cy="639763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7" y="1215233"/>
            <a:ext cx="4041775" cy="639763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7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Miguel Santos_Production Readiness Review for TANB_19-04-2018_EDMS1966102 v.1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6106755"/>
            <a:ext cx="4572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189"/>
              <a:r>
                <a:rPr lang="en-GB" sz="900" dirty="0" smtClean="0">
                  <a:solidFill>
                    <a:prstClr val="black"/>
                  </a:solidFill>
                </a:rPr>
                <a:t>logo</a:t>
              </a:r>
            </a:p>
            <a:p>
              <a:pPr algn="ctr" defTabSz="457189"/>
              <a:r>
                <a:rPr lang="en-GB" sz="900" dirty="0" smtClean="0">
                  <a:solidFill>
                    <a:prstClr val="black"/>
                  </a:solidFill>
                </a:rPr>
                <a:t>area</a:t>
              </a:r>
              <a:endParaRPr lang="en-GB" sz="900" dirty="0">
                <a:solidFill>
                  <a:prstClr val="black"/>
                </a:solidFill>
              </a:endParaRP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8570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Miguel Santos_Production Readiness Review for TANB_19-04-2018_EDMS1966102 v.1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6106755"/>
            <a:ext cx="4572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189"/>
              <a:r>
                <a:rPr lang="en-GB" sz="900" dirty="0" smtClean="0">
                  <a:solidFill>
                    <a:prstClr val="black"/>
                  </a:solidFill>
                </a:rPr>
                <a:t>logo</a:t>
              </a:r>
            </a:p>
            <a:p>
              <a:pPr algn="ctr" defTabSz="457189"/>
              <a:r>
                <a:rPr lang="en-GB" sz="900" dirty="0" smtClean="0">
                  <a:solidFill>
                    <a:prstClr val="black"/>
                  </a:solidFill>
                </a:rPr>
                <a:t>area</a:t>
              </a:r>
              <a:endParaRPr lang="en-GB" sz="900" dirty="0">
                <a:solidFill>
                  <a:prstClr val="black"/>
                </a:solidFill>
              </a:endParaRP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89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1"/>
            <a:ext cx="65532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Miguel Santos_Production Readiness Review for TANB_19-04-2018_EDMS1966102 v.1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6106755"/>
            <a:ext cx="4572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189"/>
              <a:r>
                <a:rPr lang="en-GB" sz="900" dirty="0" smtClean="0">
                  <a:solidFill>
                    <a:prstClr val="black"/>
                  </a:solidFill>
                </a:rPr>
                <a:t>logo</a:t>
              </a:r>
            </a:p>
            <a:p>
              <a:pPr algn="ctr" defTabSz="457189"/>
              <a:r>
                <a:rPr lang="en-GB" sz="900" dirty="0" smtClean="0">
                  <a:solidFill>
                    <a:prstClr val="black"/>
                  </a:solidFill>
                </a:rPr>
                <a:t>area</a:t>
              </a:r>
              <a:endParaRPr lang="en-GB" sz="900" dirty="0">
                <a:solidFill>
                  <a:prstClr val="black"/>
                </a:solidFill>
              </a:endParaRP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555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1"/>
            <a:ext cx="65508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Miguel Santos_Production Readiness Review for TANB_19-04-2018_EDMS1966102 v.1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6106755"/>
            <a:ext cx="4572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189"/>
              <a:r>
                <a:rPr lang="en-GB" sz="900" dirty="0" smtClean="0">
                  <a:solidFill>
                    <a:prstClr val="black"/>
                  </a:solidFill>
                </a:rPr>
                <a:t>logo</a:t>
              </a:r>
            </a:p>
            <a:p>
              <a:pPr algn="ctr" defTabSz="457189"/>
              <a:r>
                <a:rPr lang="en-GB" sz="900" dirty="0" smtClean="0">
                  <a:solidFill>
                    <a:prstClr val="black"/>
                  </a:solidFill>
                </a:rPr>
                <a:t>area</a:t>
              </a:r>
              <a:endParaRPr lang="en-GB" sz="900" dirty="0">
                <a:solidFill>
                  <a:prstClr val="black"/>
                </a:solidFill>
              </a:endParaRP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6085252"/>
            <a:ext cx="486864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2046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1"/>
            <a:ext cx="6440400" cy="360000"/>
          </a:xfrm>
        </p:spPr>
        <p:txBody>
          <a:bodyPr/>
          <a:lstStyle/>
          <a:p>
            <a:r>
              <a:rPr lang="en-GB" smtClean="0">
                <a:solidFill>
                  <a:srgbClr val="64BCD9"/>
                </a:solidFill>
              </a:rPr>
              <a:t>Miguel Santos_Production Readiness Review for TANB_19-04-2018_EDMS1966102 v.1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3" y="381002"/>
            <a:ext cx="3134659" cy="1694169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6070604"/>
            <a:ext cx="4572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189"/>
              <a:r>
                <a:rPr lang="en-GB" sz="900" dirty="0" smtClean="0">
                  <a:solidFill>
                    <a:prstClr val="black"/>
                  </a:solidFill>
                </a:rPr>
                <a:t>logo</a:t>
              </a:r>
            </a:p>
            <a:p>
              <a:pPr algn="ctr" defTabSz="457189"/>
              <a:r>
                <a:rPr lang="en-GB" sz="900" dirty="0" smtClean="0">
                  <a:solidFill>
                    <a:prstClr val="black"/>
                  </a:solidFill>
                </a:rPr>
                <a:t>area</a:t>
              </a:r>
              <a:endParaRPr lang="en-GB" sz="900" dirty="0">
                <a:solidFill>
                  <a:prstClr val="black"/>
                </a:solidFill>
              </a:endParaRP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875868"/>
            <a:ext cx="61341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8828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2"/>
            <a:ext cx="1371108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64BCD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solidFill>
                  <a:srgbClr val="64BCD9"/>
                </a:solidFill>
              </a:rPr>
              <a:pPr/>
              <a:t>‹#›</a:t>
            </a:fld>
            <a:endParaRPr lang="en-US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831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277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3402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1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smtClean="0">
                <a:solidFill>
                  <a:srgbClr val="64BCD9"/>
                </a:solidFill>
              </a:rPr>
              <a:t>Miguel Santos_Production Readiness Review for TANB_19-04-2018_EDMS1966102 v.1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1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3" y="381002"/>
            <a:ext cx="3134659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1"/>
          </a:xfrm>
        </p:spPr>
        <p:txBody>
          <a:bodyPr>
            <a:normAutofit/>
          </a:bodyPr>
          <a:lstStyle>
            <a:lvl1pPr marL="342892" marR="0" indent="-342892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892" marR="0" lvl="0" indent="-342892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0604"/>
            <a:ext cx="4572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189"/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0774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189"/>
              <a:r>
                <a:rPr lang="en-GB" sz="900" dirty="0" smtClean="0">
                  <a:solidFill>
                    <a:prstClr val="black"/>
                  </a:solidFill>
                </a:rPr>
                <a:t>logo</a:t>
              </a:r>
            </a:p>
            <a:p>
              <a:pPr algn="ctr" defTabSz="457189"/>
              <a:r>
                <a:rPr lang="en-GB" sz="900" dirty="0" smtClean="0">
                  <a:solidFill>
                    <a:prstClr val="black"/>
                  </a:solidFill>
                </a:rPr>
                <a:t>area</a:t>
              </a:r>
              <a:endParaRPr lang="en-GB" sz="900" dirty="0">
                <a:solidFill>
                  <a:prstClr val="black"/>
                </a:solidFill>
              </a:endParaRP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875868"/>
            <a:ext cx="61341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686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Relationship Id="rId9" Type="http://schemas.openxmlformats.org/officeDocument/2006/relationships/theme" Target="../theme/theme2.xml"/><Relationship Id="rId10" Type="http://schemas.openxmlformats.org/officeDocument/2006/relationships/image" Target="../media/image6.jpeg"/><Relationship Id="rId1" Type="http://schemas.openxmlformats.org/officeDocument/2006/relationships/slideLayout" Target="../slideLayouts/slideLayout9.xml"/><Relationship Id="rId2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3"/>
            <a:ext cx="792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6356351"/>
            <a:ext cx="60936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pPr defTabSz="457189"/>
            <a:r>
              <a:rPr lang="en-GB" smtClean="0">
                <a:solidFill>
                  <a:srgbClr val="64BCD9"/>
                </a:solidFill>
              </a:rPr>
              <a:t>Miguel Santos_Production Readiness Review for TANB_19-04-2018_EDMS1966102 v.1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1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7189"/>
            <a:fld id="{BFDCA1C4-9514-7B4F-976F-D92F7E296653}" type="slidenum">
              <a:rPr lang="fr-FR" smtClean="0">
                <a:solidFill>
                  <a:srgbClr val="64BCD9"/>
                </a:solidFill>
              </a:rPr>
              <a:pPr defTabSz="457189"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167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</p:sldLayoutIdLst>
  <p:hf hdr="0" dt="0"/>
  <p:txStyles>
    <p:titleStyle>
      <a:lvl1pPr algn="ctr" defTabSz="457189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892" indent="-342892" algn="ctr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31" indent="-285743" algn="ctr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2972" indent="-228594" algn="ctr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160" indent="-228594" algn="ctr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348" indent="-228594" algn="ctr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edms.cern.ch/document/1970272/2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tiff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690902/1" TargetMode="External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png"/><Relationship Id="rId5" Type="http://schemas.openxmlformats.org/officeDocument/2006/relationships/image" Target="../media/image18.tiff"/><Relationship Id="rId6" Type="http://schemas.openxmlformats.org/officeDocument/2006/relationships/image" Target="../media/image19.emf"/><Relationship Id="rId7" Type="http://schemas.openxmlformats.org/officeDocument/2006/relationships/image" Target="../media/image20.png"/><Relationship Id="rId8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tiff"/><Relationship Id="rId3" Type="http://schemas.openxmlformats.org/officeDocument/2006/relationships/image" Target="../media/image23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4" Type="http://schemas.openxmlformats.org/officeDocument/2006/relationships/image" Target="../media/image26.tiff"/><Relationship Id="rId5" Type="http://schemas.openxmlformats.org/officeDocument/2006/relationships/image" Target="../media/image27.tiff"/><Relationship Id="rId6" Type="http://schemas.openxmlformats.org/officeDocument/2006/relationships/image" Target="../media/image28.tiff"/><Relationship Id="rId7" Type="http://schemas.openxmlformats.org/officeDocument/2006/relationships/hyperlink" Target="https://www.youtube.com/watch?v=zgPkUVrEHq4" TargetMode="External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77190" y="2276872"/>
            <a:ext cx="8102088" cy="2520280"/>
          </a:xfrm>
        </p:spPr>
        <p:txBody>
          <a:bodyPr/>
          <a:lstStyle/>
          <a:p>
            <a:pPr algn="ctr"/>
            <a:r>
              <a:rPr lang="en-GB" sz="4400" b="0" dirty="0" smtClean="0">
                <a:solidFill>
                  <a:srgbClr val="003399"/>
                </a:solidFill>
              </a:rPr>
              <a:t>HL-LHC </a:t>
            </a:r>
            <a:r>
              <a:rPr lang="en-GB" sz="4400" b="0" dirty="0">
                <a:solidFill>
                  <a:srgbClr val="003399"/>
                </a:solidFill>
              </a:rPr>
              <a:t/>
            </a:r>
            <a:br>
              <a:rPr lang="en-GB" sz="4400" b="0" dirty="0">
                <a:solidFill>
                  <a:srgbClr val="003399"/>
                </a:solidFill>
              </a:rPr>
            </a:br>
            <a:r>
              <a:rPr lang="en-GB" sz="4400" b="0" dirty="0">
                <a:solidFill>
                  <a:srgbClr val="003399"/>
                </a:solidFill>
              </a:rPr>
              <a:t>WP3 - D2 14 m long shells manufacturing solution </a:t>
            </a:r>
            <a:r>
              <a:rPr lang="en-GB" sz="4400" b="0" dirty="0" smtClean="0">
                <a:solidFill>
                  <a:srgbClr val="003399"/>
                </a:solidFill>
              </a:rPr>
              <a:t/>
            </a:r>
            <a:br>
              <a:rPr lang="en-GB" sz="4400" b="0" dirty="0" smtClean="0">
                <a:solidFill>
                  <a:srgbClr val="003399"/>
                </a:solidFill>
              </a:rPr>
            </a:br>
            <a:r>
              <a:rPr lang="en-GB" sz="4400" b="0" dirty="0" smtClean="0">
                <a:solidFill>
                  <a:srgbClr val="003399"/>
                </a:solidFill>
              </a:rPr>
              <a:t/>
            </a:r>
            <a:br>
              <a:rPr lang="en-GB" sz="4400" b="0" dirty="0" smtClean="0">
                <a:solidFill>
                  <a:srgbClr val="003399"/>
                </a:solidFill>
              </a:rPr>
            </a:br>
            <a:r>
              <a:rPr lang="en-GB" sz="2400" b="0" dirty="0" smtClean="0"/>
              <a:t>51</a:t>
            </a:r>
            <a:r>
              <a:rPr lang="en-GB" sz="2400" b="0" baseline="30000" dirty="0" smtClean="0"/>
              <a:t>st </a:t>
            </a:r>
            <a:r>
              <a:rPr lang="en-GB" sz="2400" b="0" dirty="0" smtClean="0"/>
              <a:t>HL-LHC TCC meeting - 07.06.2018</a:t>
            </a:r>
            <a:r>
              <a:rPr lang="en-GB" b="0" dirty="0" smtClean="0"/>
              <a:t/>
            </a:r>
            <a:br>
              <a:rPr lang="en-GB" b="0" dirty="0" smtClean="0"/>
            </a:br>
            <a:endParaRPr lang="en-GB" sz="4400" dirty="0">
              <a:solidFill>
                <a:srgbClr val="003399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59759" y="5788436"/>
            <a:ext cx="335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Arnaud Foussat, TE-MSC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pSp>
        <p:nvGrpSpPr>
          <p:cNvPr id="4" name="Group 3"/>
          <p:cNvGrpSpPr/>
          <p:nvPr/>
        </p:nvGrpSpPr>
        <p:grpSpPr>
          <a:xfrm>
            <a:off x="1565219" y="980728"/>
            <a:ext cx="6212468" cy="4803842"/>
            <a:chOff x="185762" y="1416537"/>
            <a:chExt cx="4222047" cy="353739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5762" y="1416537"/>
              <a:ext cx="4222047" cy="3537391"/>
            </a:xfrm>
            <a:prstGeom prst="rect">
              <a:avLst/>
            </a:prstGeom>
          </p:spPr>
        </p:pic>
        <p:cxnSp>
          <p:nvCxnSpPr>
            <p:cNvPr id="6" name="Straight Arrow Connector 5"/>
            <p:cNvCxnSpPr/>
            <p:nvPr/>
          </p:nvCxnSpPr>
          <p:spPr>
            <a:xfrm flipV="1">
              <a:off x="1562793" y="2074310"/>
              <a:ext cx="0" cy="523702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H="1">
              <a:off x="986443" y="2598012"/>
              <a:ext cx="576350" cy="554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1557139" y="2603954"/>
              <a:ext cx="249381" cy="74814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1537398" y="2650795"/>
              <a:ext cx="2888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y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208759" y="2494102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x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30482" y="2234422"/>
              <a:ext cx="276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z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390727" y="5778850"/>
            <a:ext cx="71485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Fig 3. Use of </a:t>
            </a:r>
            <a:r>
              <a:rPr lang="en-GB" sz="1400" dirty="0" smtClean="0">
                <a:solidFill>
                  <a:srgbClr val="FF0000"/>
                </a:solidFill>
              </a:rPr>
              <a:t>Leica laser tracker to survey fiducial marks </a:t>
            </a:r>
            <a:r>
              <a:rPr lang="en-GB" sz="1400" dirty="0" smtClean="0"/>
              <a:t>on both cylinder sections</a:t>
            </a:r>
            <a:endParaRPr lang="en-GB" sz="1400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09116" y="6309321"/>
            <a:ext cx="6336704" cy="407029"/>
          </a:xfrm>
        </p:spPr>
        <p:txBody>
          <a:bodyPr/>
          <a:lstStyle/>
          <a:p>
            <a:r>
              <a:rPr lang="en-GB" i="1" dirty="0" smtClean="0"/>
              <a:t>CERN </a:t>
            </a:r>
            <a:r>
              <a:rPr lang="en-GB" i="1" smtClean="0"/>
              <a:t>HL-LHC 51</a:t>
            </a:r>
            <a:r>
              <a:rPr lang="en-GB" i="1" baseline="30000" smtClean="0"/>
              <a:t>st</a:t>
            </a:r>
            <a:r>
              <a:rPr lang="en-GB" i="1" smtClean="0"/>
              <a:t> TCC </a:t>
            </a:r>
            <a:r>
              <a:rPr lang="en-GB" i="1" dirty="0" smtClean="0"/>
              <a:t>Meeting, 07</a:t>
            </a:r>
            <a:r>
              <a:rPr lang="en-GB" i="1" baseline="30000" dirty="0" smtClean="0"/>
              <a:t>th</a:t>
            </a:r>
            <a:r>
              <a:rPr lang="en-GB" i="1" dirty="0" smtClean="0"/>
              <a:t> June 2018</a:t>
            </a:r>
            <a:endParaRPr lang="en-GB" i="1" dirty="0"/>
          </a:p>
        </p:txBody>
      </p:sp>
      <p:sp>
        <p:nvSpPr>
          <p:cNvPr id="14" name="Rectangle 13"/>
          <p:cNvSpPr/>
          <p:nvPr/>
        </p:nvSpPr>
        <p:spPr>
          <a:xfrm>
            <a:off x="1191834" y="63546"/>
            <a:ext cx="64851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>
                <a:solidFill>
                  <a:srgbClr val="0070C0"/>
                </a:solidFill>
              </a:rPr>
              <a:t>Automatic orbital TIG welding (2/2)</a:t>
            </a:r>
            <a:endParaRPr lang="en-GB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4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372526" y="1006528"/>
            <a:ext cx="8674274" cy="5057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GB" sz="2400" dirty="0">
                <a:solidFill>
                  <a:srgbClr val="1B4BF9"/>
                </a:solidFill>
              </a:rPr>
              <a:t>O</a:t>
            </a:r>
            <a:r>
              <a:rPr lang="en-GB" sz="2400" dirty="0" smtClean="0">
                <a:solidFill>
                  <a:srgbClr val="1B4BF9"/>
                </a:solidFill>
              </a:rPr>
              <a:t>rbital </a:t>
            </a:r>
            <a:r>
              <a:rPr lang="en-GB" sz="2400" dirty="0">
                <a:solidFill>
                  <a:srgbClr val="1B4BF9"/>
                </a:solidFill>
              </a:rPr>
              <a:t>welding </a:t>
            </a:r>
            <a:r>
              <a:rPr lang="en-GB" sz="2400" dirty="0" smtClean="0">
                <a:solidFill>
                  <a:srgbClr val="1B4BF9"/>
                </a:solidFill>
              </a:rPr>
              <a:t>development </a:t>
            </a:r>
            <a:r>
              <a:rPr lang="en-GB" sz="2400" dirty="0">
                <a:solidFill>
                  <a:srgbClr val="1B4BF9"/>
                </a:solidFill>
              </a:rPr>
              <a:t>and qualification </a:t>
            </a:r>
            <a:r>
              <a:rPr lang="en-GB" sz="2400" dirty="0"/>
              <a:t>(see </a:t>
            </a:r>
            <a:r>
              <a:rPr lang="en-GB" sz="2400" dirty="0">
                <a:hlinkClick r:id="rId2"/>
              </a:rPr>
              <a:t>TCC </a:t>
            </a:r>
            <a:r>
              <a:rPr lang="en-GB" sz="2400" dirty="0" smtClean="0">
                <a:hlinkClick r:id="rId2"/>
              </a:rPr>
              <a:t>EDMS form </a:t>
            </a:r>
            <a:r>
              <a:rPr lang="en-GB" sz="2400" dirty="0" smtClean="0"/>
              <a:t>for details on extra cost of 455 </a:t>
            </a:r>
            <a:r>
              <a:rPr lang="en-GB" sz="2400" dirty="0" err="1" smtClean="0"/>
              <a:t>kEUR</a:t>
            </a:r>
            <a:r>
              <a:rPr lang="en-GB" sz="2400" dirty="0" smtClean="0"/>
              <a:t>): 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endParaRPr lang="en-GB" sz="1000" dirty="0"/>
          </a:p>
          <a:p>
            <a:pPr marL="342900" lvl="0" indent="-34290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GB" sz="2000" dirty="0"/>
              <a:t>Trials of orbital welding on two mock ups shells assembly with rented equipment to evaluate parameters for welding qualification, </a:t>
            </a:r>
            <a:r>
              <a:rPr lang="en-GB" sz="2000" dirty="0">
                <a:solidFill>
                  <a:srgbClr val="1B4BF9"/>
                </a:solidFill>
              </a:rPr>
              <a:t>provide weld qualification </a:t>
            </a:r>
            <a:r>
              <a:rPr lang="en-GB" sz="2000" dirty="0" smtClean="0">
                <a:solidFill>
                  <a:srgbClr val="1B4BF9"/>
                </a:solidFill>
              </a:rPr>
              <a:t>samples (QMOS), </a:t>
            </a:r>
            <a:r>
              <a:rPr lang="en-GB" sz="2000" dirty="0"/>
              <a:t>check deformations </a:t>
            </a:r>
            <a:r>
              <a:rPr lang="en-GB" sz="2000" dirty="0" smtClean="0"/>
              <a:t>benchmarking;</a:t>
            </a:r>
          </a:p>
          <a:p>
            <a:pPr marL="342900" lvl="0" indent="-34290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GB" sz="2000" dirty="0" smtClean="0"/>
              <a:t>Investment by LMF in an </a:t>
            </a:r>
            <a:r>
              <a:rPr lang="en-GB" sz="2000" dirty="0" smtClean="0">
                <a:solidFill>
                  <a:srgbClr val="1B4BF9"/>
                </a:solidFill>
              </a:rPr>
              <a:t>orbital </a:t>
            </a:r>
            <a:r>
              <a:rPr lang="en-GB" sz="2000" dirty="0">
                <a:solidFill>
                  <a:srgbClr val="1B4BF9"/>
                </a:solidFill>
              </a:rPr>
              <a:t>TIG welding </a:t>
            </a:r>
            <a:r>
              <a:rPr lang="en-GB" sz="2000" dirty="0" smtClean="0">
                <a:solidFill>
                  <a:srgbClr val="1B4BF9"/>
                </a:solidFill>
              </a:rPr>
              <a:t>equipment tool</a:t>
            </a:r>
            <a:r>
              <a:rPr lang="en-GB" sz="2000" dirty="0" smtClean="0"/>
              <a:t>, its </a:t>
            </a:r>
            <a:r>
              <a:rPr lang="en-GB" sz="2000" dirty="0"/>
              <a:t>power supply, </a:t>
            </a:r>
            <a:r>
              <a:rPr lang="en-GB" sz="2000" dirty="0" smtClean="0"/>
              <a:t>and training </a:t>
            </a:r>
            <a:r>
              <a:rPr lang="en-GB" sz="2000" dirty="0"/>
              <a:t>of </a:t>
            </a:r>
            <a:r>
              <a:rPr lang="en-GB" sz="2000" dirty="0" smtClean="0"/>
              <a:t>personnel;</a:t>
            </a:r>
          </a:p>
          <a:p>
            <a:pPr marL="342900" lvl="0" indent="-34290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GB" sz="2000" dirty="0" smtClean="0"/>
              <a:t>Extra CM support </a:t>
            </a:r>
            <a:r>
              <a:rPr lang="en-GB" sz="2000" dirty="0"/>
              <a:t>tooling, dedicated </a:t>
            </a:r>
            <a:r>
              <a:rPr lang="en-GB" sz="2000" dirty="0" smtClean="0">
                <a:solidFill>
                  <a:srgbClr val="1B4BF9"/>
                </a:solidFill>
              </a:rPr>
              <a:t>alignment </a:t>
            </a:r>
            <a:r>
              <a:rPr lang="en-GB" sz="2000" dirty="0">
                <a:solidFill>
                  <a:srgbClr val="1B4BF9"/>
                </a:solidFill>
              </a:rPr>
              <a:t>tool </a:t>
            </a:r>
            <a:r>
              <a:rPr lang="en-GB" sz="2000" dirty="0"/>
              <a:t>(LMF</a:t>
            </a:r>
            <a:r>
              <a:rPr lang="en-GB" sz="2000" dirty="0" smtClean="0"/>
              <a:t>);</a:t>
            </a:r>
            <a:endParaRPr lang="en-GB" sz="2000" dirty="0"/>
          </a:p>
          <a:p>
            <a:pPr marL="342900" lvl="0" indent="-34290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GB" sz="2000" dirty="0" smtClean="0">
                <a:solidFill>
                  <a:srgbClr val="1B4BF9"/>
                </a:solidFill>
              </a:rPr>
              <a:t>UT NDT qualification </a:t>
            </a:r>
            <a:r>
              <a:rPr lang="en-GB" sz="2000" dirty="0">
                <a:solidFill>
                  <a:srgbClr val="1B4BF9"/>
                </a:solidFill>
              </a:rPr>
              <a:t>of </a:t>
            </a:r>
            <a:r>
              <a:rPr lang="en-GB" sz="2000" dirty="0" smtClean="0">
                <a:solidFill>
                  <a:srgbClr val="1B4BF9"/>
                </a:solidFill>
              </a:rPr>
              <a:t>orbital welding</a:t>
            </a:r>
            <a:r>
              <a:rPr lang="en-GB" sz="2000" dirty="0" smtClean="0"/>
              <a:t>, test procedure with EN-MME; </a:t>
            </a:r>
          </a:p>
          <a:p>
            <a:pPr marL="342900" lvl="0" indent="-34290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r>
              <a:rPr lang="en-GB" sz="2000" dirty="0" smtClean="0"/>
              <a:t>Resources</a:t>
            </a:r>
            <a:r>
              <a:rPr lang="en-GB" sz="2000" dirty="0"/>
              <a:t>, </a:t>
            </a:r>
            <a:r>
              <a:rPr lang="en-GB" sz="2000" dirty="0">
                <a:solidFill>
                  <a:srgbClr val="1B4BF9"/>
                </a:solidFill>
              </a:rPr>
              <a:t>manpower dedicated to extra welding</a:t>
            </a:r>
            <a:r>
              <a:rPr lang="en-GB" sz="2000" dirty="0"/>
              <a:t>, stand preparation steps : </a:t>
            </a:r>
            <a:r>
              <a:rPr lang="en-GB" sz="2000" dirty="0">
                <a:sym typeface="Symbol" charset="2"/>
              </a:rPr>
              <a:t></a:t>
            </a:r>
            <a:r>
              <a:rPr lang="en-GB" sz="2000" dirty="0"/>
              <a:t> 1.4 </a:t>
            </a:r>
            <a:r>
              <a:rPr lang="en-GB" sz="2000" dirty="0" err="1" smtClean="0"/>
              <a:t>FTE.year</a:t>
            </a:r>
            <a:r>
              <a:rPr lang="en-GB" sz="2000" dirty="0" smtClean="0"/>
              <a:t>.</a:t>
            </a:r>
          </a:p>
          <a:p>
            <a:pPr marL="342900" lvl="0" indent="-342900">
              <a:spcBef>
                <a:spcPts val="200"/>
              </a:spcBef>
              <a:spcAft>
                <a:spcPts val="200"/>
              </a:spcAft>
              <a:buFont typeface="Arial" charset="0"/>
              <a:buChar char="•"/>
            </a:pPr>
            <a:endParaRPr lang="en-GB" sz="900" dirty="0" smtClean="0"/>
          </a:p>
          <a:p>
            <a:pPr lvl="0">
              <a:spcBef>
                <a:spcPts val="200"/>
              </a:spcBef>
              <a:spcAft>
                <a:spcPts val="200"/>
              </a:spcAft>
            </a:pPr>
            <a:r>
              <a:rPr lang="en-GB" sz="2000" dirty="0" smtClean="0">
                <a:solidFill>
                  <a:srgbClr val="1B4BF9"/>
                </a:solidFill>
              </a:rPr>
              <a:t>Schedule update with 1.5 months per cold mass </a:t>
            </a:r>
            <a:r>
              <a:rPr lang="en-GB" sz="2000" dirty="0" smtClean="0"/>
              <a:t>to include extra welds preparation steps.</a:t>
            </a:r>
            <a:endParaRPr lang="en-GB" sz="2000" dirty="0"/>
          </a:p>
        </p:txBody>
      </p:sp>
      <p:sp>
        <p:nvSpPr>
          <p:cNvPr id="5" name="Rectangle 4"/>
          <p:cNvSpPr/>
          <p:nvPr/>
        </p:nvSpPr>
        <p:spPr>
          <a:xfrm>
            <a:off x="1008168" y="299254"/>
            <a:ext cx="74029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smtClean="0">
                <a:solidFill>
                  <a:srgbClr val="0070C0"/>
                </a:solidFill>
              </a:rPr>
              <a:t>Impacts from new assembly baseline</a:t>
            </a:r>
            <a:endParaRPr lang="en-GB" sz="3200" b="1" dirty="0">
              <a:solidFill>
                <a:srgbClr val="0070C0"/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09116" y="6309321"/>
            <a:ext cx="6336704" cy="407029"/>
          </a:xfrm>
        </p:spPr>
        <p:txBody>
          <a:bodyPr/>
          <a:lstStyle/>
          <a:p>
            <a:r>
              <a:rPr lang="en-GB" i="1" dirty="0" smtClean="0"/>
              <a:t>CERN </a:t>
            </a:r>
            <a:r>
              <a:rPr lang="en-GB" i="1" smtClean="0"/>
              <a:t>HL-LHC 51</a:t>
            </a:r>
            <a:r>
              <a:rPr lang="en-GB" i="1" baseline="30000" smtClean="0"/>
              <a:t>st</a:t>
            </a:r>
            <a:r>
              <a:rPr lang="en-GB" i="1" smtClean="0"/>
              <a:t> TCC </a:t>
            </a:r>
            <a:r>
              <a:rPr lang="en-GB" i="1" dirty="0" smtClean="0"/>
              <a:t>Meeting, 07</a:t>
            </a:r>
            <a:r>
              <a:rPr lang="en-GB" i="1" baseline="30000" dirty="0" smtClean="0"/>
              <a:t>th</a:t>
            </a:r>
            <a:r>
              <a:rPr lang="en-GB" i="1" dirty="0" smtClean="0"/>
              <a:t> June 2018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00285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26255"/>
            <a:ext cx="4965091" cy="298328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539" y="1124019"/>
            <a:ext cx="8474960" cy="118696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51520" y="79458"/>
            <a:ext cx="9213656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smtClean="0"/>
              <a:t>New cold </a:t>
            </a:r>
            <a:r>
              <a:rPr lang="en-GB" sz="3200" dirty="0" smtClean="0"/>
              <a:t>mass model ( April 2018 baseline)</a:t>
            </a:r>
            <a:endParaRPr lang="en-GB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3249" y="4903980"/>
            <a:ext cx="1520389" cy="17574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1397" y="4960235"/>
            <a:ext cx="991725" cy="16169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104" b="3245"/>
          <a:stretch/>
        </p:blipFill>
        <p:spPr>
          <a:xfrm rot="10800000">
            <a:off x="4499992" y="2420888"/>
            <a:ext cx="2026379" cy="3221794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5148064" y="1988840"/>
            <a:ext cx="648072" cy="882501"/>
            <a:chOff x="5148064" y="1988840"/>
            <a:chExt cx="648072" cy="882501"/>
          </a:xfrm>
        </p:grpSpPr>
        <p:sp>
          <p:nvSpPr>
            <p:cNvPr id="2" name="Oval 1"/>
            <p:cNvSpPr/>
            <p:nvPr/>
          </p:nvSpPr>
          <p:spPr>
            <a:xfrm>
              <a:off x="5148064" y="2223269"/>
              <a:ext cx="576065" cy="648072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5626271" y="1988840"/>
              <a:ext cx="169865" cy="32214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633341" y="694372"/>
            <a:ext cx="80431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fr-FR" sz="2400" dirty="0" err="1" smtClean="0"/>
              <a:t>Updated</a:t>
            </a:r>
            <a:r>
              <a:rPr lang="fr-FR" sz="2400" dirty="0" smtClean="0"/>
              <a:t> CAD </a:t>
            </a:r>
            <a:r>
              <a:rPr lang="fr-FR" sz="2400" dirty="0"/>
              <a:t>model </a:t>
            </a:r>
            <a:r>
              <a:rPr lang="fr-FR" sz="2400" dirty="0" smtClean="0"/>
              <a:t>version </a:t>
            </a:r>
            <a:r>
              <a:rPr lang="fr-FR" sz="2400" dirty="0" err="1" smtClean="0"/>
              <a:t>ready</a:t>
            </a:r>
            <a:r>
              <a:rPr lang="fr-FR" sz="2400" dirty="0" smtClean="0"/>
              <a:t> </a:t>
            </a:r>
            <a:r>
              <a:rPr lang="fr-FR" sz="2400" dirty="0" err="1" smtClean="0"/>
              <a:t>with</a:t>
            </a:r>
            <a:r>
              <a:rPr lang="fr-FR" sz="2400" dirty="0" smtClean="0"/>
              <a:t> orbital </a:t>
            </a:r>
            <a:r>
              <a:rPr lang="fr-FR" sz="2400" dirty="0" err="1" smtClean="0"/>
              <a:t>butt-weld</a:t>
            </a:r>
            <a:r>
              <a:rPr lang="fr-FR" sz="2400" dirty="0" smtClean="0"/>
              <a:t> </a:t>
            </a:r>
            <a:r>
              <a:rPr lang="fr-FR" sz="2400" dirty="0" smtClean="0">
                <a:solidFill>
                  <a:srgbClr val="1B4BF9"/>
                </a:solidFill>
              </a:rPr>
              <a:t>at D2/correctors </a:t>
            </a:r>
            <a:r>
              <a:rPr lang="fr-FR" sz="2400" dirty="0" err="1" smtClean="0">
                <a:solidFill>
                  <a:srgbClr val="1B4BF9"/>
                </a:solidFill>
              </a:rPr>
              <a:t>junction</a:t>
            </a:r>
            <a:r>
              <a:rPr lang="fr-FR" sz="2400" dirty="0">
                <a:solidFill>
                  <a:srgbClr val="1B4BF9"/>
                </a:solidFill>
              </a:rPr>
              <a:t>.</a:t>
            </a:r>
            <a:endParaRPr lang="en-GB" sz="2400" dirty="0">
              <a:solidFill>
                <a:srgbClr val="1B4BF9"/>
              </a:solidFill>
            </a:endParaRP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1332656" y="6254442"/>
            <a:ext cx="6336704" cy="407029"/>
          </a:xfrm>
        </p:spPr>
        <p:txBody>
          <a:bodyPr/>
          <a:lstStyle/>
          <a:p>
            <a:r>
              <a:rPr lang="en-GB" i="1" dirty="0" smtClean="0"/>
              <a:t>CERN </a:t>
            </a:r>
            <a:r>
              <a:rPr lang="en-GB" i="1" smtClean="0"/>
              <a:t>HL-LHC 51</a:t>
            </a:r>
            <a:r>
              <a:rPr lang="en-GB" i="1" baseline="30000" smtClean="0"/>
              <a:t>st</a:t>
            </a:r>
            <a:r>
              <a:rPr lang="en-GB" i="1" smtClean="0"/>
              <a:t> TCC </a:t>
            </a:r>
            <a:r>
              <a:rPr lang="en-GB" i="1" dirty="0" smtClean="0"/>
              <a:t>Meeting, 07</a:t>
            </a:r>
            <a:r>
              <a:rPr lang="en-GB" i="1" baseline="30000" dirty="0" smtClean="0"/>
              <a:t>th</a:t>
            </a:r>
            <a:r>
              <a:rPr lang="en-GB" i="1" dirty="0" smtClean="0"/>
              <a:t> June 2018</a:t>
            </a:r>
            <a:endParaRPr lang="en-GB" i="1" dirty="0"/>
          </a:p>
        </p:txBody>
      </p:sp>
      <p:sp>
        <p:nvSpPr>
          <p:cNvPr id="9" name="Rectangle 8"/>
          <p:cNvSpPr/>
          <p:nvPr/>
        </p:nvSpPr>
        <p:spPr>
          <a:xfrm>
            <a:off x="6660232" y="3759906"/>
            <a:ext cx="23422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i="1" dirty="0"/>
              <a:t>End </a:t>
            </a:r>
            <a:r>
              <a:rPr lang="fr-FR" i="1" dirty="0" err="1"/>
              <a:t>cover</a:t>
            </a:r>
            <a:r>
              <a:rPr lang="fr-FR" i="1" dirty="0"/>
              <a:t> </a:t>
            </a:r>
            <a:r>
              <a:rPr lang="fr-FR" i="1" dirty="0" smtClean="0"/>
              <a:t>design </a:t>
            </a:r>
            <a:r>
              <a:rPr lang="fr-FR" i="1" dirty="0" err="1" smtClean="0"/>
              <a:t>harmonised</a:t>
            </a:r>
            <a:r>
              <a:rPr lang="fr-FR" i="1" dirty="0" smtClean="0"/>
              <a:t> per NDT </a:t>
            </a:r>
            <a:r>
              <a:rPr lang="fr-FR" i="1" dirty="0" err="1" smtClean="0"/>
              <a:t>requirement</a:t>
            </a:r>
            <a:r>
              <a:rPr lang="fr-FR" i="1" dirty="0" smtClean="0"/>
              <a:t>, stress management.</a:t>
            </a:r>
            <a:endParaRPr lang="en-US" i="1" dirty="0"/>
          </a:p>
        </p:txBody>
      </p:sp>
      <p:sp>
        <p:nvSpPr>
          <p:cNvPr id="10" name="Rectangle 9"/>
          <p:cNvSpPr/>
          <p:nvPr/>
        </p:nvSpPr>
        <p:spPr>
          <a:xfrm>
            <a:off x="3544869" y="2086556"/>
            <a:ext cx="15311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U-</a:t>
            </a:r>
            <a:r>
              <a:rPr lang="fr-FR" dirty="0" err="1" smtClean="0"/>
              <a:t>bevel</a:t>
            </a:r>
            <a:r>
              <a:rPr lang="fr-FR" dirty="0" smtClean="0"/>
              <a:t> joint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61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11560" y="943983"/>
            <a:ext cx="7834525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rgbClr val="0070C0"/>
                </a:solidFill>
              </a:rPr>
              <a:t>Next steps</a:t>
            </a:r>
          </a:p>
          <a:p>
            <a:endParaRPr lang="en-GB" sz="2400" dirty="0"/>
          </a:p>
          <a:p>
            <a:pPr marL="342900" indent="-342900" algn="just">
              <a:buFont typeface="Arial" charset="0"/>
              <a:buChar char="•"/>
            </a:pPr>
            <a:r>
              <a:rPr lang="en-GB" sz="2400" dirty="0" smtClean="0"/>
              <a:t>Preparation of </a:t>
            </a:r>
            <a:r>
              <a:rPr lang="en-GB" sz="2400" dirty="0" smtClean="0">
                <a:solidFill>
                  <a:srgbClr val="1B4BF9"/>
                </a:solidFill>
              </a:rPr>
              <a:t>Butt welding trials on going to set assembly procedures</a:t>
            </a:r>
            <a:r>
              <a:rPr lang="en-GB" sz="2400" dirty="0" smtClean="0"/>
              <a:t> and weld qualification, (QMOS) and welds specimens tests (06/2018-09/2018).</a:t>
            </a:r>
          </a:p>
          <a:p>
            <a:pPr marL="342900" indent="-342900" algn="just">
              <a:buFont typeface="Arial" charset="0"/>
              <a:buChar char="•"/>
            </a:pPr>
            <a:endParaRPr lang="en-GB" sz="2400" dirty="0" smtClean="0"/>
          </a:p>
          <a:p>
            <a:pPr marL="342900" indent="-342900" algn="just">
              <a:buFont typeface="Arial" charset="0"/>
              <a:buChar char="•"/>
            </a:pPr>
            <a:r>
              <a:rPr lang="en-GB" sz="2400" dirty="0" smtClean="0">
                <a:solidFill>
                  <a:srgbClr val="1B4BF9"/>
                </a:solidFill>
              </a:rPr>
              <a:t>Procurement of Orbital automatic welding torch</a:t>
            </a:r>
            <a:r>
              <a:rPr lang="en-GB" sz="2400" dirty="0" smtClean="0"/>
              <a:t>, bevel machining followed by qualification of welders on final equipment by 04/2019.</a:t>
            </a:r>
          </a:p>
          <a:p>
            <a:pPr marL="342900" indent="-342900" algn="just">
              <a:buFont typeface="Arial" charset="0"/>
              <a:buChar char="•"/>
            </a:pPr>
            <a:endParaRPr lang="en-GB" sz="2400" dirty="0"/>
          </a:p>
          <a:p>
            <a:pPr marL="342900" indent="-342900" algn="just">
              <a:buFont typeface="Arial" charset="0"/>
              <a:buChar char="•"/>
            </a:pPr>
            <a:r>
              <a:rPr lang="en-GB" sz="2400" dirty="0" smtClean="0">
                <a:solidFill>
                  <a:srgbClr val="1B4BF9"/>
                </a:solidFill>
              </a:rPr>
              <a:t>Design of assembly tooling </a:t>
            </a:r>
            <a:r>
              <a:rPr lang="en-GB" sz="2400" dirty="0" smtClean="0"/>
              <a:t>(alignment jig, clamping, survey) to be completed by 03/2019.</a:t>
            </a:r>
          </a:p>
          <a:p>
            <a:pPr marL="342900" indent="-342900" algn="just">
              <a:buFont typeface="Arial" charset="0"/>
              <a:buChar char="•"/>
            </a:pPr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35328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755576" y="404664"/>
            <a:ext cx="7409161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solidFill>
                  <a:srgbClr val="0070C0"/>
                </a:solidFill>
              </a:rPr>
              <a:t>Conclusions</a:t>
            </a:r>
          </a:p>
          <a:p>
            <a:endParaRPr lang="en-GB" sz="20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GB" sz="2400" dirty="0" smtClean="0"/>
              <a:t> A </a:t>
            </a:r>
            <a:r>
              <a:rPr lang="en-GB" sz="2400" dirty="0" smtClean="0">
                <a:solidFill>
                  <a:srgbClr val="1B4BF9"/>
                </a:solidFill>
              </a:rPr>
              <a:t>technical alternative </a:t>
            </a:r>
            <a:r>
              <a:rPr lang="en-GB" sz="2400" dirty="0" smtClean="0"/>
              <a:t>to long shell procurement has been proof tried based </a:t>
            </a:r>
            <a:r>
              <a:rPr lang="en-GB" sz="2400" dirty="0" smtClean="0">
                <a:solidFill>
                  <a:srgbClr val="1B4BF9"/>
                </a:solidFill>
              </a:rPr>
              <a:t>on orbital butt welding of semi finished D2 cold mass</a:t>
            </a:r>
            <a:r>
              <a:rPr lang="en-GB" sz="2400" dirty="0" smtClean="0"/>
              <a:t>. The method when optimised shall be compliant with specifications;</a:t>
            </a:r>
          </a:p>
          <a:p>
            <a:pPr algn="just"/>
            <a:r>
              <a:rPr lang="en-GB" sz="2400" dirty="0" smtClean="0"/>
              <a:t> 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GB" sz="2400" dirty="0" smtClean="0"/>
              <a:t> Although requiring more development, the </a:t>
            </a:r>
            <a:r>
              <a:rPr lang="en-GB" sz="2400" dirty="0" smtClean="0">
                <a:solidFill>
                  <a:srgbClr val="1B4BF9"/>
                </a:solidFill>
              </a:rPr>
              <a:t>assembly method appears the least risky </a:t>
            </a:r>
            <a:r>
              <a:rPr lang="en-GB" sz="2400" dirty="0" smtClean="0"/>
              <a:t>in terms of delays. </a:t>
            </a:r>
            <a:r>
              <a:rPr lang="en-GB" sz="2400" dirty="0" smtClean="0">
                <a:solidFill>
                  <a:srgbClr val="1B4BF9"/>
                </a:solidFill>
              </a:rPr>
              <a:t>NDT UT has to be qualified </a:t>
            </a:r>
            <a:r>
              <a:rPr lang="en-GB" sz="2400" dirty="0" smtClean="0"/>
              <a:t>as no access for volumetric inspection from inside vessel.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en-GB" sz="2400" dirty="0" smtClean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GB" sz="2400" dirty="0" smtClean="0"/>
              <a:t> Note that for long shell on future HFM l</a:t>
            </a:r>
            <a:r>
              <a:rPr lang="en-GB" sz="2400" dirty="0" smtClean="0">
                <a:solidFill>
                  <a:srgbClr val="1B4BF9"/>
                </a:solidFill>
              </a:rPr>
              <a:t>ong term needs, some friction stirring welding (FSW) joining </a:t>
            </a:r>
            <a:r>
              <a:rPr lang="en-GB" sz="2400" dirty="0" smtClean="0"/>
              <a:t>is under investigation between half shells sections.</a:t>
            </a:r>
          </a:p>
        </p:txBody>
      </p:sp>
    </p:spTree>
    <p:extLst>
      <p:ext uri="{BB962C8B-B14F-4D97-AF65-F5344CB8AC3E}">
        <p14:creationId xmlns:p14="http://schemas.microsoft.com/office/powerpoint/2010/main" val="344665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1640" y="2204864"/>
            <a:ext cx="6440400" cy="1634400"/>
          </a:xfrm>
        </p:spPr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539552" y="1052736"/>
            <a:ext cx="835292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600" dirty="0" smtClean="0">
                <a:solidFill>
                  <a:srgbClr val="0070C0"/>
                </a:solidFill>
              </a:rPr>
              <a:t>Summary</a:t>
            </a:r>
          </a:p>
          <a:p>
            <a:pPr algn="just"/>
            <a:endParaRPr lang="en-GB" sz="2800" dirty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800" dirty="0"/>
              <a:t>Scope of D2 recombination </a:t>
            </a:r>
            <a:r>
              <a:rPr lang="en-GB" sz="2800" dirty="0" smtClean="0"/>
              <a:t>dipole procurement</a:t>
            </a:r>
            <a:endParaRPr lang="en-GB" sz="2800" dirty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en-GB" sz="2800" dirty="0"/>
              <a:t>LMBRD </a:t>
            </a:r>
            <a:r>
              <a:rPr lang="en-GB" sz="2800" dirty="0" smtClean="0"/>
              <a:t>cold mass 2017 baseline</a:t>
            </a:r>
            <a:endParaRPr lang="en-GB" sz="2800" dirty="0"/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GB" sz="2800" dirty="0" smtClean="0"/>
              <a:t>Issues with long shell procurement</a:t>
            </a:r>
            <a:endParaRPr lang="en-GB" sz="2800" dirty="0"/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GB" sz="2800" dirty="0"/>
              <a:t>Alternative manufacture </a:t>
            </a:r>
            <a:r>
              <a:rPr lang="en-GB" sz="2800" dirty="0" smtClean="0"/>
              <a:t>route: orbital butt welding</a:t>
            </a:r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GB" sz="2800" dirty="0" smtClean="0"/>
              <a:t>Impacts from new 2018 baseline</a:t>
            </a:r>
            <a:endParaRPr lang="en-GB" sz="2800" dirty="0"/>
          </a:p>
          <a:p>
            <a:pPr marL="457200" indent="-457200" algn="just">
              <a:buFont typeface="Wingdings" panose="05000000000000000000" pitchFamily="2" charset="2"/>
              <a:buChar char="q"/>
            </a:pPr>
            <a:r>
              <a:rPr lang="en-GB" sz="2800" dirty="0"/>
              <a:t>Conclusions.</a:t>
            </a:r>
          </a:p>
        </p:txBody>
      </p:sp>
    </p:spTree>
    <p:extLst>
      <p:ext uri="{BB962C8B-B14F-4D97-AF65-F5344CB8AC3E}">
        <p14:creationId xmlns:p14="http://schemas.microsoft.com/office/powerpoint/2010/main" val="396940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869"/>
            <a:ext cx="8349120" cy="720000"/>
          </a:xfrm>
        </p:spPr>
        <p:txBody>
          <a:bodyPr/>
          <a:lstStyle/>
          <a:p>
            <a:r>
              <a:rPr lang="en-GB" sz="3200" dirty="0" smtClean="0"/>
              <a:t>Scope of D2 cold mass procurement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03648" y="6320130"/>
            <a:ext cx="6336704" cy="407029"/>
          </a:xfrm>
        </p:spPr>
        <p:txBody>
          <a:bodyPr/>
          <a:lstStyle/>
          <a:p>
            <a:r>
              <a:rPr lang="en-GB" i="1" dirty="0" smtClean="0"/>
              <a:t>CERN </a:t>
            </a:r>
            <a:r>
              <a:rPr lang="en-GB" i="1" smtClean="0"/>
              <a:t>HL-LHC 51</a:t>
            </a:r>
            <a:r>
              <a:rPr lang="en-GB" i="1" baseline="30000" smtClean="0"/>
              <a:t>st</a:t>
            </a:r>
            <a:r>
              <a:rPr lang="en-GB" i="1" smtClean="0"/>
              <a:t> TCC </a:t>
            </a:r>
            <a:r>
              <a:rPr lang="en-GB" i="1" dirty="0" smtClean="0"/>
              <a:t>Meeting, 07</a:t>
            </a:r>
            <a:r>
              <a:rPr lang="en-GB" i="1" baseline="30000" dirty="0" smtClean="0"/>
              <a:t>th</a:t>
            </a:r>
            <a:r>
              <a:rPr lang="en-GB" i="1" dirty="0" smtClean="0"/>
              <a:t> June 2018</a:t>
            </a:r>
            <a:endParaRPr lang="en-GB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Page</a:t>
            </a:r>
            <a:r>
              <a:rPr lang="en-GB" smtClean="0"/>
              <a:t> </a:t>
            </a:r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60946" y="851608"/>
            <a:ext cx="8578516" cy="4906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000" i="1" dirty="0" smtClean="0">
                <a:solidFill>
                  <a:srgbClr val="000000"/>
                </a:solidFill>
              </a:rPr>
              <a:t>New HL-LHC </a:t>
            </a:r>
            <a:r>
              <a:rPr lang="en-GB" sz="2000" i="1" dirty="0" err="1" smtClean="0">
                <a:solidFill>
                  <a:srgbClr val="000000"/>
                </a:solidFill>
              </a:rPr>
              <a:t>Nb-Ti</a:t>
            </a:r>
            <a:r>
              <a:rPr lang="en-GB" sz="2000" i="1" dirty="0" smtClean="0">
                <a:solidFill>
                  <a:srgbClr val="000000"/>
                </a:solidFill>
              </a:rPr>
              <a:t> D2 recombination Dipole to be built for IR1 and IR5</a:t>
            </a:r>
          </a:p>
          <a:p>
            <a:pPr algn="just"/>
            <a:endParaRPr lang="en-GB" sz="2000" b="1" i="1" dirty="0" smtClean="0">
              <a:solidFill>
                <a:srgbClr val="FF0000"/>
              </a:solidFill>
            </a:endParaRPr>
          </a:p>
          <a:p>
            <a:pPr algn="just"/>
            <a:endParaRPr lang="en-GB" sz="2000" b="1" i="1" dirty="0">
              <a:solidFill>
                <a:srgbClr val="FF0000"/>
              </a:solidFill>
            </a:endParaRPr>
          </a:p>
          <a:p>
            <a:pPr algn="just"/>
            <a:endParaRPr lang="en-GB" sz="2000" b="1" i="1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en-GB" sz="2000" b="1" i="1" dirty="0">
              <a:solidFill>
                <a:srgbClr val="FF0000"/>
              </a:solidFill>
            </a:endParaRPr>
          </a:p>
          <a:p>
            <a:pPr algn="just"/>
            <a:r>
              <a:rPr lang="en-GB" sz="2000" b="1" i="1" dirty="0">
                <a:solidFill>
                  <a:srgbClr val="000000"/>
                </a:solidFill>
              </a:rPr>
              <a:t>Short Model under construction at ASG</a:t>
            </a:r>
            <a:r>
              <a:rPr lang="en-GB" sz="2000" b="1" i="1" dirty="0">
                <a:solidFill>
                  <a:srgbClr val="0070C0"/>
                </a:solidFill>
              </a:rPr>
              <a:t>, </a:t>
            </a:r>
            <a:r>
              <a:rPr lang="en-GB" sz="2000" b="1" i="1" dirty="0">
                <a:solidFill>
                  <a:srgbClr val="1B4BF9"/>
                </a:solidFill>
              </a:rPr>
              <a:t>1 unit, </a:t>
            </a:r>
            <a:r>
              <a:rPr lang="en-GB" sz="2000" b="1" i="1" dirty="0" smtClean="0">
                <a:solidFill>
                  <a:srgbClr val="1B4BF9"/>
                </a:solidFill>
              </a:rPr>
              <a:t>AP 105 </a:t>
            </a:r>
            <a:r>
              <a:rPr lang="en-GB" sz="2000" b="1" i="1" dirty="0">
                <a:solidFill>
                  <a:srgbClr val="1B4BF9"/>
                </a:solidFill>
              </a:rPr>
              <a:t>mm, </a:t>
            </a:r>
            <a:r>
              <a:rPr lang="en-GB" sz="2000" b="1" i="1" dirty="0" smtClean="0">
                <a:solidFill>
                  <a:srgbClr val="1B4BF9"/>
                </a:solidFill>
              </a:rPr>
              <a:t>4.5 </a:t>
            </a:r>
            <a:r>
              <a:rPr lang="en-GB" sz="2000" b="1" i="1" dirty="0">
                <a:solidFill>
                  <a:srgbClr val="1B4BF9"/>
                </a:solidFill>
              </a:rPr>
              <a:t>T, 	</a:t>
            </a:r>
            <a:r>
              <a:rPr lang="en-GB" sz="2000" b="1" i="1" dirty="0" smtClean="0">
                <a:solidFill>
                  <a:srgbClr val="1B4BF9"/>
                </a:solidFill>
              </a:rPr>
              <a:t>1.6 m long,</a:t>
            </a:r>
            <a:r>
              <a:rPr lang="en-GB" sz="2000" b="1" i="1" dirty="0">
                <a:solidFill>
                  <a:srgbClr val="1B4BF9"/>
                </a:solidFill>
              </a:rPr>
              <a:t> </a:t>
            </a:r>
            <a:r>
              <a:rPr lang="en-GB" sz="2000" b="1" i="1" dirty="0" smtClean="0">
                <a:solidFill>
                  <a:srgbClr val="1B4BF9"/>
                </a:solidFill>
              </a:rPr>
              <a:t>planned for </a:t>
            </a:r>
            <a:r>
              <a:rPr lang="en-GB" sz="2000" b="1" i="1" dirty="0" smtClean="0">
                <a:solidFill>
                  <a:srgbClr val="FF0000"/>
                </a:solidFill>
              </a:rPr>
              <a:t>cold test </a:t>
            </a:r>
            <a:r>
              <a:rPr lang="en-GB" sz="2000" b="1" i="1" dirty="0" smtClean="0">
                <a:solidFill>
                  <a:srgbClr val="FF0000"/>
                </a:solidFill>
              </a:rPr>
              <a:t>at SM18 from </a:t>
            </a:r>
            <a:r>
              <a:rPr lang="en-GB" sz="2000" b="1" i="1" dirty="0" smtClean="0">
                <a:solidFill>
                  <a:srgbClr val="FF0000"/>
                </a:solidFill>
              </a:rPr>
              <a:t>10</a:t>
            </a:r>
            <a:r>
              <a:rPr lang="en-GB" sz="2000" b="1" i="1" dirty="0" smtClean="0">
                <a:solidFill>
                  <a:srgbClr val="FF0000"/>
                </a:solidFill>
              </a:rPr>
              <a:t>/2018</a:t>
            </a:r>
            <a:r>
              <a:rPr lang="en-GB" sz="2000" b="1" i="1" dirty="0">
                <a:solidFill>
                  <a:srgbClr val="FF0000"/>
                </a:solidFill>
              </a:rPr>
              <a:t>. </a:t>
            </a:r>
            <a:endParaRPr lang="en-GB" sz="2000" b="1" i="1" dirty="0" smtClean="0">
              <a:solidFill>
                <a:srgbClr val="FF0000"/>
              </a:solidFill>
            </a:endParaRPr>
          </a:p>
          <a:p>
            <a:pPr algn="just"/>
            <a:r>
              <a:rPr lang="en-GB" sz="2000" i="1" dirty="0" smtClean="0">
                <a:solidFill>
                  <a:srgbClr val="000000"/>
                </a:solidFill>
              </a:rPr>
              <a:t>Prototype </a:t>
            </a:r>
            <a:r>
              <a:rPr lang="en-GB" sz="2000" i="1" dirty="0" smtClean="0">
                <a:solidFill>
                  <a:srgbClr val="000000"/>
                </a:solidFill>
              </a:rPr>
              <a:t>MBRD (D2): </a:t>
            </a:r>
            <a:r>
              <a:rPr lang="en-GB" sz="2000" b="1" i="1" dirty="0">
                <a:solidFill>
                  <a:srgbClr val="FF0000"/>
                </a:solidFill>
              </a:rPr>
              <a:t>1 unit,  </a:t>
            </a:r>
            <a:r>
              <a:rPr lang="en-GB" sz="2000" b="1" i="1" dirty="0">
                <a:solidFill>
                  <a:srgbClr val="1B4BF9"/>
                </a:solidFill>
              </a:rPr>
              <a:t>AP 105 </a:t>
            </a:r>
            <a:r>
              <a:rPr lang="en-GB" sz="2000" b="1" i="1" dirty="0">
                <a:solidFill>
                  <a:srgbClr val="1B4BF9"/>
                </a:solidFill>
              </a:rPr>
              <a:t>mm, </a:t>
            </a:r>
            <a:r>
              <a:rPr lang="en-GB" sz="2000" b="1" i="1" dirty="0" smtClean="0">
                <a:solidFill>
                  <a:srgbClr val="1B4BF9"/>
                </a:solidFill>
              </a:rPr>
              <a:t>4.5 T</a:t>
            </a:r>
            <a:r>
              <a:rPr lang="en-GB" sz="2000" b="1" i="1" dirty="0">
                <a:solidFill>
                  <a:srgbClr val="1B4BF9"/>
                </a:solidFill>
              </a:rPr>
              <a:t>, </a:t>
            </a:r>
            <a:r>
              <a:rPr lang="en-GB" sz="2000" b="1" i="1" dirty="0" smtClean="0">
                <a:solidFill>
                  <a:srgbClr val="FF0000"/>
                </a:solidFill>
              </a:rPr>
              <a:t>35 </a:t>
            </a:r>
            <a:r>
              <a:rPr lang="en-GB" sz="2000" b="1" i="1" dirty="0" err="1" smtClean="0">
                <a:solidFill>
                  <a:srgbClr val="FF0000"/>
                </a:solidFill>
              </a:rPr>
              <a:t>T.m</a:t>
            </a:r>
            <a:r>
              <a:rPr lang="en-GB" sz="2000" b="1" i="1" dirty="0" smtClean="0">
                <a:solidFill>
                  <a:srgbClr val="0070C0"/>
                </a:solidFill>
              </a:rPr>
              <a:t>, </a:t>
            </a:r>
            <a:r>
              <a:rPr lang="en-GB" sz="2000" b="1" i="1" dirty="0" smtClean="0">
                <a:solidFill>
                  <a:srgbClr val="1B4BF9"/>
                </a:solidFill>
              </a:rPr>
              <a:t>7.8 m</a:t>
            </a:r>
            <a:endParaRPr lang="en-GB" sz="2000" i="1" dirty="0" smtClean="0">
              <a:solidFill>
                <a:srgbClr val="1B4BF9"/>
              </a:solidFill>
            </a:endParaRPr>
          </a:p>
          <a:p>
            <a:pPr algn="just"/>
            <a:r>
              <a:rPr lang="en-GB" sz="2000" i="1" dirty="0" smtClean="0">
                <a:solidFill>
                  <a:srgbClr val="000000"/>
                </a:solidFill>
              </a:rPr>
              <a:t>Series MBRD (D2): </a:t>
            </a:r>
            <a:r>
              <a:rPr lang="en-GB" sz="2000" b="1" i="1" dirty="0">
                <a:solidFill>
                  <a:srgbClr val="FF0000"/>
                </a:solidFill>
              </a:rPr>
              <a:t>4 units + 2 spares, </a:t>
            </a:r>
            <a:r>
              <a:rPr lang="en-GB" sz="2000" b="1" i="1" dirty="0" smtClean="0">
                <a:solidFill>
                  <a:srgbClr val="1B4BF9"/>
                </a:solidFill>
              </a:rPr>
              <a:t>AP 105 mm, 4.5 T, 7.8 m</a:t>
            </a:r>
          </a:p>
          <a:p>
            <a:pPr algn="just"/>
            <a:r>
              <a:rPr lang="en-GB" sz="2000" i="1" dirty="0" smtClean="0">
                <a:solidFill>
                  <a:srgbClr val="000000"/>
                </a:solidFill>
              </a:rPr>
              <a:t>Double aperture correctors MCBRD: </a:t>
            </a:r>
            <a:r>
              <a:rPr lang="en-GB" sz="2000" b="1" i="1" dirty="0" smtClean="0">
                <a:solidFill>
                  <a:srgbClr val="FF0000"/>
                </a:solidFill>
              </a:rPr>
              <a:t>8 + 2 </a:t>
            </a:r>
            <a:r>
              <a:rPr lang="en-GB" sz="2000" b="1" i="1" dirty="0">
                <a:solidFill>
                  <a:srgbClr val="FF0000"/>
                </a:solidFill>
              </a:rPr>
              <a:t>spares</a:t>
            </a:r>
            <a:r>
              <a:rPr lang="en-GB" sz="2000" b="1" i="1" dirty="0">
                <a:solidFill>
                  <a:srgbClr val="0070C0"/>
                </a:solidFill>
              </a:rPr>
              <a:t>, </a:t>
            </a:r>
            <a:r>
              <a:rPr lang="en-GB" sz="2000" b="1" i="1" dirty="0">
                <a:solidFill>
                  <a:srgbClr val="1B4BF9"/>
                </a:solidFill>
              </a:rPr>
              <a:t>105 mm, </a:t>
            </a:r>
            <a:r>
              <a:rPr lang="en-GB" sz="2000" b="1" i="1" dirty="0" smtClean="0">
                <a:solidFill>
                  <a:srgbClr val="1B4BF9"/>
                </a:solidFill>
              </a:rPr>
              <a:t>2.2 T</a:t>
            </a:r>
            <a:r>
              <a:rPr lang="en-GB" sz="2000" b="1" i="1" dirty="0">
                <a:solidFill>
                  <a:srgbClr val="1B4BF9"/>
                </a:solidFill>
              </a:rPr>
              <a:t>, 1.9 m</a:t>
            </a:r>
          </a:p>
          <a:p>
            <a:pPr algn="just"/>
            <a:r>
              <a:rPr lang="en-GB" sz="2000" i="1" dirty="0" smtClean="0">
                <a:solidFill>
                  <a:srgbClr val="000000"/>
                </a:solidFill>
              </a:rPr>
              <a:t>Integrated LMBRD cold mass length: </a:t>
            </a:r>
            <a:r>
              <a:rPr lang="en-GB" sz="2000" b="1" i="1" dirty="0" smtClean="0">
                <a:solidFill>
                  <a:srgbClr val="1B4BF9"/>
                </a:solidFill>
              </a:rPr>
              <a:t>13 165 </a:t>
            </a:r>
            <a:r>
              <a:rPr lang="en-GB" sz="2000" b="1" i="1" dirty="0">
                <a:solidFill>
                  <a:srgbClr val="1B4BF9"/>
                </a:solidFill>
              </a:rPr>
              <a:t>mm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5071846"/>
            <a:ext cx="4314305" cy="1284504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1196752"/>
            <a:ext cx="4749105" cy="15359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3729" y="5039104"/>
            <a:ext cx="3517391" cy="1438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0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752" y="1598311"/>
            <a:ext cx="8853262" cy="44715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6702" y="665798"/>
            <a:ext cx="763061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First </a:t>
            </a:r>
            <a:r>
              <a:rPr lang="fr-FR" sz="2400" dirty="0" smtClean="0"/>
              <a:t>CM version </a:t>
            </a:r>
            <a:r>
              <a:rPr lang="fr-FR" sz="2400" dirty="0" err="1"/>
              <a:t>with</a:t>
            </a:r>
            <a:r>
              <a:rPr lang="fr-FR" sz="2400" dirty="0"/>
              <a:t> </a:t>
            </a:r>
            <a:r>
              <a:rPr lang="fr-FR" sz="2400" dirty="0" err="1" smtClean="0"/>
              <a:t>entire</a:t>
            </a:r>
            <a:r>
              <a:rPr lang="fr-FR" sz="2400" dirty="0" smtClean="0"/>
              <a:t> 14 m long </a:t>
            </a:r>
            <a:r>
              <a:rPr lang="fr-FR" sz="2400" dirty="0" err="1" smtClean="0"/>
              <a:t>half</a:t>
            </a:r>
            <a:r>
              <a:rPr lang="fr-FR" sz="2400" dirty="0" smtClean="0"/>
              <a:t> </a:t>
            </a:r>
            <a:r>
              <a:rPr lang="fr-FR" sz="2400" dirty="0" err="1" smtClean="0"/>
              <a:t>shell</a:t>
            </a:r>
            <a:r>
              <a:rPr lang="fr-FR" sz="2400" dirty="0" smtClean="0"/>
              <a:t> </a:t>
            </a:r>
            <a:r>
              <a:rPr lang="fr-FR" sz="2400" dirty="0" err="1" smtClean="0"/>
              <a:t>pieces</a:t>
            </a:r>
            <a:endParaRPr lang="fr-FR" sz="2400" dirty="0" smtClean="0"/>
          </a:p>
          <a:p>
            <a:r>
              <a:rPr lang="fr-FR" sz="1600" dirty="0" smtClean="0"/>
              <a:t>(</a:t>
            </a:r>
            <a:r>
              <a:rPr lang="is-IS" sz="1600" i="1" dirty="0" smtClean="0"/>
              <a:t>1.4429 stainless steel m</a:t>
            </a:r>
            <a:r>
              <a:rPr lang="fr-FR" sz="1600" i="1" dirty="0" err="1" smtClean="0"/>
              <a:t>aterial</a:t>
            </a:r>
            <a:r>
              <a:rPr lang="fr-FR" sz="1600" i="1" dirty="0" smtClean="0"/>
              <a:t> </a:t>
            </a:r>
            <a:r>
              <a:rPr lang="is-IS" sz="1600" i="1" dirty="0"/>
              <a:t> </a:t>
            </a:r>
            <a:r>
              <a:rPr lang="is-IS" sz="1600" i="1" dirty="0"/>
              <a:t>AISI 316 </a:t>
            </a:r>
            <a:r>
              <a:rPr lang="is-IS" sz="1600" i="1" dirty="0" smtClean="0"/>
              <a:t>LN, </a:t>
            </a:r>
            <a:r>
              <a:rPr lang="en-US" sz="1600" dirty="0" smtClean="0">
                <a:hlinkClick r:id="rId3"/>
              </a:rPr>
              <a:t>edms /1690902/1</a:t>
            </a:r>
            <a:r>
              <a:rPr lang="en-US" sz="1600" dirty="0" smtClean="0"/>
              <a:t>)</a:t>
            </a:r>
            <a:endParaRPr lang="is-IS" sz="1600" i="1" dirty="0"/>
          </a:p>
          <a:p>
            <a:endParaRPr lang="en-GB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12000" y="-869"/>
            <a:ext cx="834912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D2 cold mass 2017-2018 baseline</a:t>
            </a:r>
            <a:endParaRPr lang="en-GB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689530"/>
            <a:ext cx="1475656" cy="13074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7816" y="2996952"/>
            <a:ext cx="1656184" cy="1068258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03648" y="6320130"/>
            <a:ext cx="6336704" cy="407029"/>
          </a:xfrm>
        </p:spPr>
        <p:txBody>
          <a:bodyPr/>
          <a:lstStyle/>
          <a:p>
            <a:r>
              <a:rPr lang="en-GB" i="1" dirty="0" smtClean="0"/>
              <a:t>CERN </a:t>
            </a:r>
            <a:r>
              <a:rPr lang="en-GB" i="1" smtClean="0"/>
              <a:t>HL-LHC 51</a:t>
            </a:r>
            <a:r>
              <a:rPr lang="en-GB" i="1" baseline="30000" smtClean="0"/>
              <a:t>st</a:t>
            </a:r>
            <a:r>
              <a:rPr lang="en-GB" i="1" smtClean="0"/>
              <a:t> TCC </a:t>
            </a:r>
            <a:r>
              <a:rPr lang="en-GB" i="1" dirty="0" smtClean="0"/>
              <a:t>Meeting, 07</a:t>
            </a:r>
            <a:r>
              <a:rPr lang="en-GB" i="1" baseline="30000" dirty="0" smtClean="0"/>
              <a:t>th</a:t>
            </a:r>
            <a:r>
              <a:rPr lang="en-GB" i="1" dirty="0" smtClean="0"/>
              <a:t> June 2018</a:t>
            </a:r>
            <a:endParaRPr lang="en-GB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1364610"/>
            <a:ext cx="1225817" cy="138207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846453">
            <a:off x="6172026" y="1917150"/>
            <a:ext cx="1556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Half SS 316LN shell</a:t>
            </a:r>
            <a:endParaRPr lang="en-US" sz="1200"/>
          </a:p>
        </p:txBody>
      </p:sp>
      <p:sp>
        <p:nvSpPr>
          <p:cNvPr id="10" name="TextBox 9"/>
          <p:cNvSpPr txBox="1"/>
          <p:nvPr/>
        </p:nvSpPr>
        <p:spPr>
          <a:xfrm>
            <a:off x="7164288" y="4012988"/>
            <a:ext cx="9930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( CCT coils)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1114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388" y="879673"/>
            <a:ext cx="8619412" cy="4906963"/>
          </a:xfrm>
        </p:spPr>
        <p:txBody>
          <a:bodyPr>
            <a:normAutofit/>
          </a:bodyPr>
          <a:lstStyle/>
          <a:p>
            <a:r>
              <a:rPr lang="en-GB" sz="2000" b="1" dirty="0" smtClean="0">
                <a:solidFill>
                  <a:schemeClr val="tx1"/>
                </a:solidFill>
              </a:rPr>
              <a:t>Pre </a:t>
            </a:r>
            <a:r>
              <a:rPr lang="en-GB" sz="2000" b="1" dirty="0">
                <a:solidFill>
                  <a:schemeClr val="tx1"/>
                </a:solidFill>
              </a:rPr>
              <a:t>a</a:t>
            </a:r>
            <a:r>
              <a:rPr lang="en-GB" sz="2000" b="1" dirty="0" smtClean="0">
                <a:solidFill>
                  <a:schemeClr val="tx1"/>
                </a:solidFill>
              </a:rPr>
              <a:t>lignment of CM(s) in </a:t>
            </a:r>
            <a:r>
              <a:rPr lang="en-GB" sz="2000" b="1" dirty="0" err="1" smtClean="0">
                <a:solidFill>
                  <a:schemeClr val="tx1"/>
                </a:solidFill>
              </a:rPr>
              <a:t>craddles</a:t>
            </a:r>
            <a:r>
              <a:rPr lang="en-GB" sz="2000" b="1" dirty="0" smtClean="0">
                <a:solidFill>
                  <a:schemeClr val="tx1"/>
                </a:solidFill>
              </a:rPr>
              <a:t> </a:t>
            </a:r>
            <a:r>
              <a:rPr lang="en-GB" sz="2000" dirty="0" smtClean="0">
                <a:solidFill>
                  <a:schemeClr val="tx1"/>
                </a:solidFill>
              </a:rPr>
              <a:t>to set yaw, roll angles using dedicated tooling ( maximum local twist of 3 </a:t>
            </a:r>
            <a:r>
              <a:rPr lang="en-GB" sz="2000" dirty="0" err="1" smtClean="0">
                <a:solidFill>
                  <a:schemeClr val="tx1"/>
                </a:solidFill>
              </a:rPr>
              <a:t>mrad</a:t>
            </a:r>
            <a:r>
              <a:rPr lang="en-GB" sz="2000" dirty="0" smtClean="0">
                <a:solidFill>
                  <a:schemeClr val="tx1"/>
                </a:solidFill>
              </a:rPr>
              <a:t> with respect to V1-V2 fitted plane)</a:t>
            </a:r>
          </a:p>
          <a:p>
            <a:r>
              <a:rPr lang="en-GB" sz="2000" b="1" dirty="0" smtClean="0">
                <a:solidFill>
                  <a:schemeClr val="tx1"/>
                </a:solidFill>
              </a:rPr>
              <a:t>D2 half shells longitudinally MIG welded under </a:t>
            </a:r>
            <a:r>
              <a:rPr lang="en-GB" sz="2000" b="1" dirty="0">
                <a:solidFill>
                  <a:schemeClr val="tx1"/>
                </a:solidFill>
              </a:rPr>
              <a:t>press  </a:t>
            </a:r>
            <a:r>
              <a:rPr lang="en-GB" sz="2000" dirty="0" smtClean="0">
                <a:solidFill>
                  <a:schemeClr val="tx1"/>
                </a:solidFill>
              </a:rPr>
              <a:t>based on past MB cold mass with limited preload ( 30 bars under press, low shrinkage 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Page</a:t>
            </a:r>
            <a:r>
              <a:rPr lang="en-GB" smtClean="0"/>
              <a:t> </a:t>
            </a:r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8756" y="2564201"/>
            <a:ext cx="3246256" cy="2278944"/>
          </a:xfrm>
          <a:prstGeom prst="rect">
            <a:avLst/>
          </a:prstGeom>
          <a:effectLst>
            <a:glow>
              <a:schemeClr val="bg1"/>
            </a:glow>
            <a:softEdge rad="63500"/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8249" y="4882389"/>
            <a:ext cx="3213958" cy="187695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054409" y="4864045"/>
            <a:ext cx="2120961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2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Similar shell bevel </a:t>
            </a:r>
            <a:r>
              <a:rPr lang="en-US" sz="12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 </a:t>
            </a:r>
            <a:r>
              <a:rPr lang="en-US" sz="12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LHCLMQ design</a:t>
            </a:r>
            <a:endParaRPr lang="en-US" sz="12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6266" y="2564201"/>
            <a:ext cx="2259104" cy="2238613"/>
          </a:xfrm>
          <a:prstGeom prst="rect">
            <a:avLst/>
          </a:prstGeom>
          <a:effectLst>
            <a:glow>
              <a:schemeClr val="bg1"/>
            </a:glow>
            <a:softEdge rad="63500"/>
          </a:effectLst>
        </p:spPr>
      </p:pic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03648" y="6320130"/>
            <a:ext cx="6336704" cy="407029"/>
          </a:xfrm>
        </p:spPr>
        <p:txBody>
          <a:bodyPr/>
          <a:lstStyle/>
          <a:p>
            <a:r>
              <a:rPr lang="en-GB" i="1" dirty="0" smtClean="0"/>
              <a:t>CERN </a:t>
            </a:r>
            <a:r>
              <a:rPr lang="en-GB" i="1" smtClean="0"/>
              <a:t>HL-LHC 51</a:t>
            </a:r>
            <a:r>
              <a:rPr lang="en-GB" i="1" baseline="30000" smtClean="0"/>
              <a:t>st</a:t>
            </a:r>
            <a:r>
              <a:rPr lang="en-GB" i="1" smtClean="0"/>
              <a:t> TCC </a:t>
            </a:r>
            <a:r>
              <a:rPr lang="en-GB" i="1" dirty="0" smtClean="0"/>
              <a:t>Meeting, 07</a:t>
            </a:r>
            <a:r>
              <a:rPr lang="en-GB" i="1" baseline="30000" dirty="0" smtClean="0"/>
              <a:t>th</a:t>
            </a:r>
            <a:r>
              <a:rPr lang="en-GB" i="1" dirty="0" smtClean="0"/>
              <a:t> June 2018</a:t>
            </a:r>
            <a:endParaRPr lang="en-GB" i="1" dirty="0"/>
          </a:p>
        </p:txBody>
      </p:sp>
      <p:pic>
        <p:nvPicPr>
          <p:cNvPr id="13" name="Picture 9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2626370"/>
            <a:ext cx="3419872" cy="2026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349" y="4437112"/>
            <a:ext cx="3228210" cy="242088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3445" y="5902665"/>
            <a:ext cx="878356" cy="58450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11560" y="233342"/>
            <a:ext cx="81683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Common cold mass welding assembly</a:t>
            </a:r>
          </a:p>
        </p:txBody>
      </p:sp>
    </p:spTree>
    <p:extLst>
      <p:ext uri="{BB962C8B-B14F-4D97-AF65-F5344CB8AC3E}">
        <p14:creationId xmlns:p14="http://schemas.microsoft.com/office/powerpoint/2010/main" val="177431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LHe</a:t>
            </a:r>
            <a:r>
              <a:rPr lang="en-US" dirty="0" smtClean="0"/>
              <a:t> containment shell technical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050" y="891429"/>
            <a:ext cx="8389900" cy="4906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316LN material, 8 mm thick shells, 14 m long.</a:t>
            </a:r>
          </a:p>
          <a:p>
            <a:r>
              <a:rPr lang="en-US" sz="2400" dirty="0"/>
              <a:t>Tight tolerance requirements on concentricity (1/1000 mm) ,</a:t>
            </a:r>
            <a:r>
              <a:rPr lang="en-US" sz="2400" dirty="0" smtClean="0"/>
              <a:t> </a:t>
            </a:r>
            <a:r>
              <a:rPr lang="en-US" sz="2400" dirty="0"/>
              <a:t>edge planarity (0.3/1000 m</a:t>
            </a:r>
            <a:r>
              <a:rPr lang="en-US" sz="2400" dirty="0" smtClean="0"/>
              <a:t>) and circumference [+0.5,-0.3 mm]</a:t>
            </a:r>
            <a:endParaRPr lang="en-US" sz="2400" dirty="0"/>
          </a:p>
          <a:p>
            <a:r>
              <a:rPr lang="en-US" sz="2400" dirty="0" smtClean="0"/>
              <a:t>For small HL-LHC series production,</a:t>
            </a:r>
            <a:r>
              <a:rPr lang="en-US" sz="2400" dirty="0" smtClean="0">
                <a:solidFill>
                  <a:srgbClr val="1B4BF9"/>
                </a:solidFill>
              </a:rPr>
              <a:t> use of industrial brake press tool </a:t>
            </a:r>
            <a:r>
              <a:rPr lang="en-US" sz="2400" dirty="0" smtClean="0"/>
              <a:t>for shaping. ( against past </a:t>
            </a:r>
            <a:r>
              <a:rPr lang="en-US" sz="2400" b="1" dirty="0" smtClean="0"/>
              <a:t>continuous rolling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89584">
            <a:off x="523503" y="3532825"/>
            <a:ext cx="4066293" cy="28575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8155" y="3216710"/>
            <a:ext cx="4025076" cy="2633071"/>
          </a:xfrm>
          <a:prstGeom prst="rect">
            <a:avLst/>
          </a:prstGeom>
        </p:spPr>
      </p:pic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03648" y="6320130"/>
            <a:ext cx="6336704" cy="407029"/>
          </a:xfrm>
        </p:spPr>
        <p:txBody>
          <a:bodyPr/>
          <a:lstStyle/>
          <a:p>
            <a:r>
              <a:rPr lang="en-GB" i="1" dirty="0" smtClean="0"/>
              <a:t>CERN </a:t>
            </a:r>
            <a:r>
              <a:rPr lang="en-GB" i="1" smtClean="0"/>
              <a:t>HL-LHC 51</a:t>
            </a:r>
            <a:r>
              <a:rPr lang="en-GB" i="1" baseline="30000" smtClean="0"/>
              <a:t>st</a:t>
            </a:r>
            <a:r>
              <a:rPr lang="en-GB" i="1" smtClean="0"/>
              <a:t> TCC </a:t>
            </a:r>
            <a:r>
              <a:rPr lang="en-GB" i="1" dirty="0" smtClean="0"/>
              <a:t>Meeting, 07</a:t>
            </a:r>
            <a:r>
              <a:rPr lang="en-GB" i="1" baseline="30000" dirty="0" smtClean="0"/>
              <a:t>th</a:t>
            </a:r>
            <a:r>
              <a:rPr lang="en-GB" i="1" dirty="0" smtClean="0"/>
              <a:t> June 2018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923843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683568" y="260648"/>
            <a:ext cx="8280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70C0"/>
                </a:solidFill>
              </a:rPr>
              <a:t>Issues </a:t>
            </a:r>
            <a:r>
              <a:rPr lang="en-GB" sz="3200" smtClean="0">
                <a:solidFill>
                  <a:srgbClr val="0070C0"/>
                </a:solidFill>
              </a:rPr>
              <a:t>with long SS shell </a:t>
            </a:r>
            <a:r>
              <a:rPr lang="en-GB" sz="3200" dirty="0" smtClean="0">
                <a:solidFill>
                  <a:srgbClr val="0070C0"/>
                </a:solidFill>
              </a:rPr>
              <a:t>procurement route</a:t>
            </a:r>
            <a:endParaRPr lang="en-GB" sz="3200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4524" y="827396"/>
            <a:ext cx="8568952" cy="5746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400" dirty="0" smtClean="0">
                <a:solidFill>
                  <a:srgbClr val="FF0000"/>
                </a:solidFill>
              </a:rPr>
              <a:t>Raw </a:t>
            </a:r>
            <a:r>
              <a:rPr lang="en-GB" sz="2400" dirty="0">
                <a:solidFill>
                  <a:srgbClr val="FF0000"/>
                </a:solidFill>
              </a:rPr>
              <a:t>stainless steel </a:t>
            </a:r>
            <a:r>
              <a:rPr lang="en-GB" sz="2400" dirty="0" smtClean="0">
                <a:solidFill>
                  <a:srgbClr val="FF0000"/>
                </a:solidFill>
              </a:rPr>
              <a:t>plates procurement: </a:t>
            </a:r>
            <a:r>
              <a:rPr lang="en-GB" sz="2400" dirty="0" smtClean="0"/>
              <a:t>Recent outcome of market survey on </a:t>
            </a:r>
            <a:r>
              <a:rPr lang="en-GB" sz="2400" dirty="0"/>
              <a:t>raw 316LN long </a:t>
            </a:r>
            <a:r>
              <a:rPr lang="en-GB" sz="2400" dirty="0" smtClean="0"/>
              <a:t>rolled flat plates (&gt;14 </a:t>
            </a:r>
            <a:r>
              <a:rPr lang="en-GB" sz="2400" dirty="0"/>
              <a:t>m) </a:t>
            </a:r>
            <a:r>
              <a:rPr lang="en-GB" sz="2400" dirty="0" smtClean="0"/>
              <a:t>(</a:t>
            </a:r>
            <a:r>
              <a:rPr lang="en-GB" sz="2400" dirty="0"/>
              <a:t>April 2018) </a:t>
            </a:r>
            <a:r>
              <a:rPr lang="en-GB" sz="2400" dirty="0" smtClean="0"/>
              <a:t>resulted </a:t>
            </a:r>
            <a:r>
              <a:rPr lang="en-GB" sz="2400" dirty="0"/>
              <a:t>in only one supplier </a:t>
            </a:r>
            <a:r>
              <a:rPr lang="en-GB" sz="2400" dirty="0" smtClean="0"/>
              <a:t>offer, </a:t>
            </a:r>
            <a:r>
              <a:rPr lang="en-GB" sz="2400" dirty="0"/>
              <a:t>at </a:t>
            </a:r>
            <a:r>
              <a:rPr lang="en-GB" sz="2400" dirty="0" smtClean="0"/>
              <a:t>a </a:t>
            </a:r>
            <a:r>
              <a:rPr lang="en-GB" sz="2400" dirty="0" smtClean="0">
                <a:solidFill>
                  <a:srgbClr val="1B4BF9"/>
                </a:solidFill>
              </a:rPr>
              <a:t>cost </a:t>
            </a:r>
            <a:r>
              <a:rPr lang="en-GB" sz="2400" dirty="0">
                <a:solidFill>
                  <a:srgbClr val="1B4BF9"/>
                </a:solidFill>
              </a:rPr>
              <a:t>five times higher </a:t>
            </a:r>
            <a:r>
              <a:rPr lang="en-GB" sz="2400" dirty="0"/>
              <a:t>than usual </a:t>
            </a:r>
            <a:r>
              <a:rPr lang="en-GB" sz="2400" dirty="0" smtClean="0"/>
              <a:t>practise cost </a:t>
            </a:r>
            <a:r>
              <a:rPr lang="en-GB" sz="2400" dirty="0"/>
              <a:t>(30 euros/kg against mean 6 euros/kg) due to </a:t>
            </a:r>
            <a:r>
              <a:rPr lang="en-GB" sz="2400" dirty="0">
                <a:solidFill>
                  <a:srgbClr val="1B4BF9"/>
                </a:solidFill>
              </a:rPr>
              <a:t>Electro Slag </a:t>
            </a:r>
            <a:r>
              <a:rPr lang="en-GB" sz="2400" dirty="0" err="1">
                <a:solidFill>
                  <a:srgbClr val="1B4BF9"/>
                </a:solidFill>
              </a:rPr>
              <a:t>Remelting</a:t>
            </a:r>
            <a:r>
              <a:rPr lang="en-GB" sz="2400" dirty="0">
                <a:solidFill>
                  <a:srgbClr val="1B4BF9"/>
                </a:solidFill>
              </a:rPr>
              <a:t> (ESR) heat treatment. </a:t>
            </a:r>
            <a:endParaRPr lang="en-GB" sz="2400" dirty="0" smtClean="0">
              <a:solidFill>
                <a:srgbClr val="1B4BF9"/>
              </a:solidFill>
            </a:endParaRPr>
          </a:p>
          <a:p>
            <a:r>
              <a:rPr lang="en-GB" sz="2400" dirty="0" smtClean="0">
                <a:solidFill>
                  <a:srgbClr val="1B4BF9"/>
                </a:solidFill>
              </a:rPr>
              <a:t>	- </a:t>
            </a:r>
            <a:r>
              <a:rPr lang="en-GB" sz="2400" dirty="0" smtClean="0"/>
              <a:t>This </a:t>
            </a:r>
            <a:r>
              <a:rPr lang="en-GB" sz="2400" dirty="0">
                <a:solidFill>
                  <a:srgbClr val="1B4BF9"/>
                </a:solidFill>
              </a:rPr>
              <a:t>offer was </a:t>
            </a:r>
            <a:r>
              <a:rPr lang="en-GB" sz="2400" dirty="0" err="1">
                <a:solidFill>
                  <a:srgbClr val="1B4BF9"/>
                </a:solidFill>
              </a:rPr>
              <a:t>disgarded</a:t>
            </a:r>
            <a:r>
              <a:rPr lang="en-GB" sz="2400" dirty="0">
                <a:solidFill>
                  <a:srgbClr val="1B4BF9"/>
                </a:solidFill>
              </a:rPr>
              <a:t> by the company </a:t>
            </a:r>
            <a:r>
              <a:rPr lang="en-GB" sz="2400" dirty="0"/>
              <a:t>a month later</a:t>
            </a:r>
            <a:r>
              <a:rPr lang="en-GB" sz="2400" dirty="0" smtClean="0"/>
              <a:t>.</a:t>
            </a:r>
            <a:endParaRPr lang="en-GB" sz="2400" dirty="0">
              <a:solidFill>
                <a:srgbClr val="1B4BF9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GB" sz="2400" dirty="0" smtClean="0">
                <a:solidFill>
                  <a:srgbClr val="FF0000"/>
                </a:solidFill>
              </a:rPr>
              <a:t>Procurement of SS316LN </a:t>
            </a:r>
            <a:r>
              <a:rPr lang="en-GB" sz="2400" dirty="0">
                <a:solidFill>
                  <a:srgbClr val="FF0000"/>
                </a:solidFill>
              </a:rPr>
              <a:t>14 m long </a:t>
            </a:r>
            <a:r>
              <a:rPr lang="en-GB" sz="2400" dirty="0" smtClean="0">
                <a:solidFill>
                  <a:srgbClr val="FF0000"/>
                </a:solidFill>
              </a:rPr>
              <a:t>half shells </a:t>
            </a:r>
            <a:r>
              <a:rPr lang="en-GB" sz="2400" dirty="0"/>
              <a:t>(22 off) </a:t>
            </a:r>
            <a:r>
              <a:rPr lang="en-GB" sz="2400" dirty="0" smtClean="0"/>
              <a:t>through </a:t>
            </a:r>
            <a:r>
              <a:rPr lang="en-GB" sz="2400" dirty="0" smtClean="0">
                <a:solidFill>
                  <a:srgbClr val="1B4BF9"/>
                </a:solidFill>
              </a:rPr>
              <a:t>press brake route</a:t>
            </a:r>
            <a:r>
              <a:rPr lang="en-GB" sz="2400" dirty="0" smtClean="0"/>
              <a:t>:</a:t>
            </a:r>
          </a:p>
          <a:p>
            <a:pPr marL="800100" lvl="1" indent="-342900">
              <a:buFont typeface="Arial" charset="0"/>
              <a:buChar char="•"/>
            </a:pPr>
            <a:r>
              <a:rPr lang="en-GB" sz="2400" dirty="0" smtClean="0"/>
              <a:t>Early </a:t>
            </a:r>
            <a:r>
              <a:rPr lang="en-GB" sz="2400" dirty="0"/>
              <a:t>2017 market survey </a:t>
            </a:r>
            <a:r>
              <a:rPr lang="en-GB" sz="2400" dirty="0" smtClean="0"/>
              <a:t>(MS-4358) amongst 8 supplier companies resulted in </a:t>
            </a:r>
            <a:r>
              <a:rPr lang="en-GB" sz="2400" dirty="0" smtClean="0">
                <a:solidFill>
                  <a:srgbClr val="1B4BF9"/>
                </a:solidFill>
              </a:rPr>
              <a:t>only </a:t>
            </a:r>
            <a:r>
              <a:rPr lang="en-GB" sz="2400" dirty="0">
                <a:solidFill>
                  <a:srgbClr val="1B4BF9"/>
                </a:solidFill>
              </a:rPr>
              <a:t>one </a:t>
            </a:r>
            <a:r>
              <a:rPr lang="en-GB" sz="2400" dirty="0" smtClean="0">
                <a:solidFill>
                  <a:srgbClr val="1B4BF9"/>
                </a:solidFill>
              </a:rPr>
              <a:t>positive response</a:t>
            </a:r>
            <a:r>
              <a:rPr lang="en-GB" sz="2400" dirty="0" smtClean="0">
                <a:solidFill>
                  <a:srgbClr val="0070C0"/>
                </a:solidFill>
              </a:rPr>
              <a:t>. </a:t>
            </a:r>
          </a:p>
          <a:p>
            <a:pPr marL="342900" indent="-342900">
              <a:buFont typeface="Arial" charset="0"/>
              <a:buChar char="•"/>
            </a:pPr>
            <a:r>
              <a:rPr lang="en-GB" sz="2400" dirty="0" smtClean="0"/>
              <a:t>This last offer </a:t>
            </a:r>
            <a:r>
              <a:rPr lang="en-GB" sz="2400" dirty="0"/>
              <a:t>with long delivery time would </a:t>
            </a:r>
            <a:r>
              <a:rPr lang="en-GB" sz="2400" dirty="0" smtClean="0"/>
              <a:t>have resulted </a:t>
            </a:r>
            <a:r>
              <a:rPr lang="en-GB" sz="2400" dirty="0"/>
              <a:t>in an </a:t>
            </a:r>
            <a:r>
              <a:rPr lang="en-GB" sz="2400" dirty="0">
                <a:solidFill>
                  <a:srgbClr val="1B4BF9"/>
                </a:solidFill>
              </a:rPr>
              <a:t>overall </a:t>
            </a:r>
            <a:r>
              <a:rPr lang="en-GB" sz="2400" dirty="0" smtClean="0">
                <a:solidFill>
                  <a:srgbClr val="1B4BF9"/>
                </a:solidFill>
              </a:rPr>
              <a:t>material extra cost </a:t>
            </a:r>
            <a:r>
              <a:rPr lang="en-GB" sz="2400" dirty="0">
                <a:solidFill>
                  <a:srgbClr val="1B4BF9"/>
                </a:solidFill>
              </a:rPr>
              <a:t>of 650 </a:t>
            </a:r>
            <a:r>
              <a:rPr lang="en-GB" sz="2400" dirty="0" smtClean="0">
                <a:solidFill>
                  <a:srgbClr val="1B4BF9"/>
                </a:solidFill>
              </a:rPr>
              <a:t>KEUR and further 140 </a:t>
            </a:r>
            <a:r>
              <a:rPr lang="en-GB" sz="2400" dirty="0" err="1" smtClean="0">
                <a:solidFill>
                  <a:srgbClr val="1B4BF9"/>
                </a:solidFill>
              </a:rPr>
              <a:t>kEUR</a:t>
            </a:r>
            <a:r>
              <a:rPr lang="en-GB" sz="2400" dirty="0" smtClean="0">
                <a:solidFill>
                  <a:srgbClr val="1B4BF9"/>
                </a:solidFill>
              </a:rPr>
              <a:t> extra cost in shell development</a:t>
            </a:r>
            <a:r>
              <a:rPr lang="en-GB" sz="2400" dirty="0" smtClean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03648" y="6320130"/>
            <a:ext cx="6336704" cy="407029"/>
          </a:xfrm>
        </p:spPr>
        <p:txBody>
          <a:bodyPr/>
          <a:lstStyle/>
          <a:p>
            <a:r>
              <a:rPr lang="en-GB" i="1" dirty="0" smtClean="0"/>
              <a:t>CERN </a:t>
            </a:r>
            <a:r>
              <a:rPr lang="en-GB" i="1" smtClean="0"/>
              <a:t>HL-LHC 51</a:t>
            </a:r>
            <a:r>
              <a:rPr lang="en-GB" i="1" baseline="30000" smtClean="0"/>
              <a:t>st</a:t>
            </a:r>
            <a:r>
              <a:rPr lang="en-GB" i="1" smtClean="0"/>
              <a:t> TCC </a:t>
            </a:r>
            <a:r>
              <a:rPr lang="en-GB" i="1" dirty="0" smtClean="0"/>
              <a:t>Meeting, 07</a:t>
            </a:r>
            <a:r>
              <a:rPr lang="en-GB" i="1" baseline="30000" dirty="0" smtClean="0"/>
              <a:t>th</a:t>
            </a:r>
            <a:r>
              <a:rPr lang="en-GB" i="1" dirty="0" smtClean="0"/>
              <a:t> June 2018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62267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323528" y="594940"/>
            <a:ext cx="8424936" cy="6002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charset="0"/>
              <a:buChar char="•"/>
            </a:pPr>
            <a:r>
              <a:rPr lang="en-US" sz="2400" dirty="0" smtClean="0">
                <a:solidFill>
                  <a:srgbClr val="1B4BF9"/>
                </a:solidFill>
              </a:rPr>
              <a:t>Proposed choice of </a:t>
            </a:r>
            <a:r>
              <a:rPr lang="en-US" sz="2400" b="1" dirty="0" smtClean="0">
                <a:solidFill>
                  <a:srgbClr val="1B4BF9"/>
                </a:solidFill>
              </a:rPr>
              <a:t>butt welding between semi finished CM cylinders </a:t>
            </a:r>
            <a:r>
              <a:rPr lang="en-US" sz="2400" dirty="0" smtClean="0">
                <a:solidFill>
                  <a:srgbClr val="1B4BF9"/>
                </a:solidFill>
              </a:rPr>
              <a:t>( &lt; 10 m</a:t>
            </a:r>
            <a:r>
              <a:rPr lang="en-US" sz="2400" dirty="0">
                <a:solidFill>
                  <a:srgbClr val="1B4BF9"/>
                </a:solidFill>
              </a:rPr>
              <a:t>) </a:t>
            </a:r>
            <a:r>
              <a:rPr lang="en-US" sz="2400" dirty="0" smtClean="0">
                <a:solidFill>
                  <a:srgbClr val="1B4BF9"/>
                </a:solidFill>
              </a:rPr>
              <a:t>by automatic </a:t>
            </a:r>
            <a:r>
              <a:rPr lang="en-US" sz="2400" dirty="0">
                <a:solidFill>
                  <a:srgbClr val="1B4BF9"/>
                </a:solidFill>
              </a:rPr>
              <a:t>orbital </a:t>
            </a:r>
            <a:r>
              <a:rPr lang="en-US" sz="2400" b="1" dirty="0" smtClean="0">
                <a:solidFill>
                  <a:srgbClr val="1B4BF9"/>
                </a:solidFill>
              </a:rPr>
              <a:t>TIG</a:t>
            </a:r>
            <a:r>
              <a:rPr lang="en-US" sz="2400" dirty="0" smtClean="0">
                <a:solidFill>
                  <a:srgbClr val="1B4BF9"/>
                </a:solidFill>
              </a:rPr>
              <a:t>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Arial" charset="0"/>
              <a:buChar char="•"/>
            </a:pPr>
            <a:r>
              <a:rPr lang="en-US" sz="2400" dirty="0" smtClean="0">
                <a:solidFill>
                  <a:srgbClr val="1B4BF9"/>
                </a:solidFill>
              </a:rPr>
              <a:t>Manufacture sequence is affected and requires further developments:</a:t>
            </a:r>
          </a:p>
          <a:p>
            <a:pPr marL="800100" lvl="1" indent="-342900">
              <a:lnSpc>
                <a:spcPct val="115000"/>
              </a:lnSpc>
              <a:buFont typeface="Calibri" charset="0"/>
              <a:buChar char="-"/>
            </a:pPr>
            <a:r>
              <a:rPr lang="en-US" sz="2400" dirty="0">
                <a:solidFill>
                  <a:srgbClr val="1B4BF9"/>
                </a:solidFill>
              </a:rPr>
              <a:t>Assembly of LMBRD cold mass now in </a:t>
            </a:r>
            <a:r>
              <a:rPr lang="en-US" sz="2400" dirty="0" smtClean="0">
                <a:solidFill>
                  <a:srgbClr val="1B4BF9"/>
                </a:solidFill>
              </a:rPr>
              <a:t>three steps       </a:t>
            </a:r>
            <a:r>
              <a:rPr lang="en-US" sz="2400" dirty="0" smtClean="0"/>
              <a:t>( </a:t>
            </a:r>
            <a:r>
              <a:rPr lang="en-US" sz="2400" dirty="0"/>
              <a:t>2 longitudinal welds and 1 orbital welding ) </a:t>
            </a:r>
            <a:r>
              <a:rPr lang="en-US" sz="2400" dirty="0" smtClean="0"/>
              <a:t>using </a:t>
            </a:r>
            <a:r>
              <a:rPr lang="en-US" sz="2400" dirty="0"/>
              <a:t>short shells (&lt; 10 m</a:t>
            </a:r>
            <a:r>
              <a:rPr lang="en-US" sz="2400" dirty="0" smtClean="0"/>
              <a:t>), </a:t>
            </a:r>
            <a:r>
              <a:rPr lang="en-US" sz="2400" dirty="0" smtClean="0">
                <a:solidFill>
                  <a:srgbClr val="1B4BF9"/>
                </a:solidFill>
              </a:rPr>
              <a:t>first long D2 prototype planned in Jan 2020</a:t>
            </a:r>
            <a:r>
              <a:rPr lang="en-US" sz="2400" dirty="0" smtClean="0"/>
              <a:t>.</a:t>
            </a:r>
            <a:endParaRPr lang="en-US" sz="2400" dirty="0"/>
          </a:p>
          <a:p>
            <a:pPr marL="800100" lvl="1" indent="-342900">
              <a:lnSpc>
                <a:spcPct val="115000"/>
              </a:lnSpc>
              <a:buFont typeface="Calibri" charset="0"/>
              <a:buChar char="-"/>
            </a:pPr>
            <a:r>
              <a:rPr lang="en-US" sz="2400" dirty="0" smtClean="0"/>
              <a:t>The </a:t>
            </a:r>
            <a:r>
              <a:rPr lang="en-US" sz="2400" dirty="0">
                <a:solidFill>
                  <a:srgbClr val="1B4BF9"/>
                </a:solidFill>
              </a:rPr>
              <a:t>insertion of </a:t>
            </a:r>
            <a:r>
              <a:rPr lang="en-US" sz="2400" dirty="0" err="1">
                <a:solidFill>
                  <a:srgbClr val="1B4BF9"/>
                </a:solidFill>
              </a:rPr>
              <a:t>busbars</a:t>
            </a:r>
            <a:r>
              <a:rPr lang="en-US" sz="2400" dirty="0">
                <a:solidFill>
                  <a:srgbClr val="1B4BF9"/>
                </a:solidFill>
              </a:rPr>
              <a:t>, fixed point, wires</a:t>
            </a:r>
            <a:r>
              <a:rPr lang="en-US" sz="2400" dirty="0"/>
              <a:t> </a:t>
            </a:r>
            <a:r>
              <a:rPr lang="en-US" sz="2400" dirty="0" smtClean="0"/>
              <a:t>are done</a:t>
            </a:r>
            <a:r>
              <a:rPr lang="en-US" sz="2400" b="1" dirty="0"/>
              <a:t> </a:t>
            </a:r>
            <a:r>
              <a:rPr lang="en-US" sz="2400" b="1" u="sng" dirty="0" smtClean="0"/>
              <a:t>after</a:t>
            </a:r>
            <a:r>
              <a:rPr lang="en-US" sz="2400" b="1" dirty="0" smtClean="0"/>
              <a:t> </a:t>
            </a:r>
            <a:r>
              <a:rPr lang="en-US" sz="2400" dirty="0">
                <a:solidFill>
                  <a:srgbClr val="1B4BF9"/>
                </a:solidFill>
              </a:rPr>
              <a:t>butt </a:t>
            </a:r>
            <a:r>
              <a:rPr lang="en-US" sz="2400" dirty="0" smtClean="0">
                <a:solidFill>
                  <a:srgbClr val="1B4BF9"/>
                </a:solidFill>
              </a:rPr>
              <a:t>welding</a:t>
            </a:r>
            <a:r>
              <a:rPr lang="en-US" sz="2400" dirty="0" smtClean="0"/>
              <a:t>. New CAD </a:t>
            </a:r>
            <a:r>
              <a:rPr lang="en-US" sz="2400" dirty="0"/>
              <a:t>design </a:t>
            </a:r>
            <a:r>
              <a:rPr lang="en-US" sz="2400" dirty="0" smtClean="0"/>
              <a:t>of </a:t>
            </a:r>
            <a:r>
              <a:rPr lang="en-US" sz="2400" dirty="0"/>
              <a:t>bus fixed point </a:t>
            </a:r>
            <a:r>
              <a:rPr lang="en-US" sz="2400" dirty="0" smtClean="0"/>
              <a:t>and </a:t>
            </a:r>
            <a:r>
              <a:rPr lang="en-US" sz="2400" dirty="0"/>
              <a:t>its </a:t>
            </a:r>
            <a:r>
              <a:rPr lang="en-US" sz="2400" dirty="0" smtClean="0"/>
              <a:t>location, weld geometry with metal protection strip under completion</a:t>
            </a:r>
            <a:endParaRPr lang="en-GB" sz="2400" dirty="0"/>
          </a:p>
          <a:p>
            <a:pPr marL="800100" lvl="1" indent="-342900">
              <a:lnSpc>
                <a:spcPct val="115000"/>
              </a:lnSpc>
              <a:buFont typeface="Calibri" charset="0"/>
              <a:buChar char="-"/>
            </a:pPr>
            <a:r>
              <a:rPr lang="en-US" sz="2400" dirty="0" smtClean="0"/>
              <a:t>Dedicated </a:t>
            </a:r>
            <a:r>
              <a:rPr lang="en-US" sz="2400" dirty="0">
                <a:solidFill>
                  <a:srgbClr val="1B4BF9"/>
                </a:solidFill>
              </a:rPr>
              <a:t>NDT qualification tests </a:t>
            </a:r>
            <a:r>
              <a:rPr lang="en-US" sz="2400" dirty="0"/>
              <a:t>on the orbital weld </a:t>
            </a:r>
            <a:r>
              <a:rPr lang="en-US" sz="2400" dirty="0" smtClean="0"/>
              <a:t>joint to be performed (EN-MME);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95426"/>
            <a:ext cx="90468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A</a:t>
            </a:r>
            <a:r>
              <a:rPr lang="en-GB" dirty="0" smtClean="0"/>
              <a:t>lternative manufacture route : butt welding</a:t>
            </a:r>
          </a:p>
        </p:txBody>
      </p:sp>
    </p:spTree>
    <p:extLst>
      <p:ext uri="{BB962C8B-B14F-4D97-AF65-F5344CB8AC3E}">
        <p14:creationId xmlns:p14="http://schemas.microsoft.com/office/powerpoint/2010/main" val="63700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7544" y="4047615"/>
            <a:ext cx="4394576" cy="2668735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softEdge rad="63500"/>
          </a:effectLst>
        </p:spPr>
      </p:pic>
      <p:sp>
        <p:nvSpPr>
          <p:cNvPr id="5" name="Rectangle 4"/>
          <p:cNvSpPr/>
          <p:nvPr/>
        </p:nvSpPr>
        <p:spPr>
          <a:xfrm>
            <a:off x="1191834" y="63546"/>
            <a:ext cx="64851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>
                <a:solidFill>
                  <a:srgbClr val="0070C0"/>
                </a:solidFill>
              </a:rPr>
              <a:t>Automatic </a:t>
            </a:r>
            <a:r>
              <a:rPr lang="en-GB" sz="3200" smtClean="0">
                <a:solidFill>
                  <a:srgbClr val="0070C0"/>
                </a:solidFill>
              </a:rPr>
              <a:t>orbital TIG welding (1/2)</a:t>
            </a:r>
            <a:endParaRPr lang="en-GB" sz="3200" dirty="0">
              <a:solidFill>
                <a:srgbClr val="0070C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0542" y="3710105"/>
            <a:ext cx="2126255" cy="2835007"/>
          </a:xfrm>
          <a:prstGeom prst="rect">
            <a:avLst/>
          </a:prstGeom>
          <a:effectLst>
            <a:softEdge rad="889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651" y="653082"/>
            <a:ext cx="1974149" cy="2632199"/>
          </a:xfrm>
          <a:prstGeom prst="rect">
            <a:avLst/>
          </a:prstGeom>
          <a:effectLst>
            <a:softEdge rad="50800"/>
          </a:effectLst>
        </p:spPr>
      </p:pic>
      <p:sp>
        <p:nvSpPr>
          <p:cNvPr id="8" name="Rectangle 7"/>
          <p:cNvSpPr/>
          <p:nvPr/>
        </p:nvSpPr>
        <p:spPr>
          <a:xfrm>
            <a:off x="276727" y="648321"/>
            <a:ext cx="677222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sz="2000" dirty="0" smtClean="0">
                <a:solidFill>
                  <a:srgbClr val="1B4BF9"/>
                </a:solidFill>
              </a:rPr>
              <a:t>Last trial on </a:t>
            </a:r>
            <a:r>
              <a:rPr lang="en-GB" sz="2000" b="1" dirty="0">
                <a:solidFill>
                  <a:srgbClr val="1B4BF9"/>
                </a:solidFill>
              </a:rPr>
              <a:t>TIG orbital </a:t>
            </a:r>
            <a:r>
              <a:rPr lang="en-GB" sz="2000" b="1" dirty="0" smtClean="0">
                <a:solidFill>
                  <a:srgbClr val="1B4BF9"/>
                </a:solidFill>
              </a:rPr>
              <a:t>welding </a:t>
            </a:r>
            <a:r>
              <a:rPr lang="en-GB" sz="2000" dirty="0" smtClean="0">
                <a:solidFill>
                  <a:srgbClr val="1B4BF9"/>
                </a:solidFill>
              </a:rPr>
              <a:t>back </a:t>
            </a:r>
            <a:r>
              <a:rPr lang="en-GB" sz="2000" dirty="0">
                <a:solidFill>
                  <a:srgbClr val="1B4BF9"/>
                </a:solidFill>
              </a:rPr>
              <a:t>up </a:t>
            </a:r>
            <a:r>
              <a:rPr lang="en-GB" sz="2000" dirty="0"/>
              <a:t>assembly solution </a:t>
            </a:r>
            <a:r>
              <a:rPr lang="en-GB" sz="2000" dirty="0" smtClean="0"/>
              <a:t>( Nov 2017), using 5 passes on U-bevel joint shown </a:t>
            </a:r>
            <a:r>
              <a:rPr lang="en-GB" sz="2000" dirty="0">
                <a:solidFill>
                  <a:srgbClr val="1B4BF9"/>
                </a:solidFill>
              </a:rPr>
              <a:t>good results </a:t>
            </a:r>
            <a:r>
              <a:rPr lang="en-GB" sz="2000" dirty="0" smtClean="0">
                <a:solidFill>
                  <a:srgbClr val="FF0000"/>
                </a:solidFill>
              </a:rPr>
              <a:t>( maxi </a:t>
            </a:r>
            <a:r>
              <a:rPr lang="en-GB" sz="2000" dirty="0">
                <a:solidFill>
                  <a:srgbClr val="FF0000"/>
                </a:solidFill>
              </a:rPr>
              <a:t>transverse deviation 0.3 </a:t>
            </a:r>
            <a:r>
              <a:rPr lang="en-GB" sz="2000" dirty="0" err="1" smtClean="0">
                <a:solidFill>
                  <a:srgbClr val="FF0000"/>
                </a:solidFill>
              </a:rPr>
              <a:t>mrad</a:t>
            </a:r>
            <a:r>
              <a:rPr lang="en-GB" sz="2000" dirty="0" smtClean="0">
                <a:solidFill>
                  <a:srgbClr val="FF0000"/>
                </a:solidFill>
              </a:rPr>
              <a:t> ) </a:t>
            </a:r>
            <a:r>
              <a:rPr lang="en-GB" sz="2000" dirty="0">
                <a:solidFill>
                  <a:srgbClr val="FF0000"/>
                </a:solidFill>
              </a:rPr>
              <a:t>on worst-case free tubes assembly</a:t>
            </a:r>
            <a:r>
              <a:rPr lang="en-GB" sz="2000" dirty="0" smtClean="0">
                <a:solidFill>
                  <a:srgbClr val="FF0000"/>
                </a:solidFill>
              </a:rPr>
              <a:t>. -2.5 mm axial shrinkage.</a:t>
            </a:r>
            <a:endParaRPr lang="en-GB" sz="2000" dirty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sz="2000" dirty="0"/>
              <a:t>The tooling is compatible with an on-line repair of weld bead and corrections to allow further passes to be applied.</a:t>
            </a:r>
          </a:p>
          <a:p>
            <a:pPr marL="285750" lvl="1" indent="-285750">
              <a:buFont typeface="Arial" charset="0"/>
              <a:buChar char="•"/>
            </a:pPr>
            <a:r>
              <a:rPr lang="en-US" sz="2000" dirty="0"/>
              <a:t>New </a:t>
            </a:r>
            <a:r>
              <a:rPr lang="en-US" sz="2000" dirty="0">
                <a:solidFill>
                  <a:srgbClr val="1B4BF9"/>
                </a:solidFill>
              </a:rPr>
              <a:t>orbital Weld Qualification (QMOS</a:t>
            </a:r>
            <a:r>
              <a:rPr lang="en-US" sz="2000" dirty="0" smtClean="0">
                <a:solidFill>
                  <a:srgbClr val="1B4BF9"/>
                </a:solidFill>
              </a:rPr>
              <a:t>) approved by third party </a:t>
            </a:r>
            <a:r>
              <a:rPr lang="en-US" sz="2000" dirty="0"/>
              <a:t>to be </a:t>
            </a:r>
            <a:r>
              <a:rPr lang="en-US" sz="2000" dirty="0" smtClean="0"/>
              <a:t>developed; </a:t>
            </a:r>
            <a:r>
              <a:rPr lang="en-US" sz="2000" dirty="0" smtClean="0">
                <a:solidFill>
                  <a:srgbClr val="1B4BF9"/>
                </a:solidFill>
              </a:rPr>
              <a:t>UT inspection per </a:t>
            </a:r>
            <a:r>
              <a:rPr lang="en-US" sz="2000" dirty="0" smtClean="0"/>
              <a:t>quality level B ISO 5817. </a:t>
            </a:r>
            <a:endParaRPr lang="en-GB" sz="2000" dirty="0"/>
          </a:p>
          <a:p>
            <a:pPr marL="285750" indent="-285750">
              <a:buFont typeface="Arial" charset="0"/>
              <a:buChar char="•"/>
            </a:pPr>
            <a:endParaRPr lang="en-GB" sz="2000" dirty="0"/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395928" y="6077757"/>
            <a:ext cx="40454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FFFF00"/>
                </a:solidFill>
              </a:rPr>
              <a:t>Fig.1 </a:t>
            </a:r>
            <a:r>
              <a:rPr lang="en-GB" sz="1600" b="1" dirty="0" err="1">
                <a:solidFill>
                  <a:srgbClr val="FFFF00"/>
                </a:solidFill>
              </a:rPr>
              <a:t>Polycar</a:t>
            </a:r>
            <a:r>
              <a:rPr lang="en-GB" sz="1600" b="1" dirty="0">
                <a:solidFill>
                  <a:srgbClr val="FFFF00"/>
                </a:solidFill>
              </a:rPr>
              <a:t> 60 TIG torch installed on </a:t>
            </a:r>
            <a:r>
              <a:rPr lang="en-GB" sz="1600" b="1" dirty="0" smtClean="0">
                <a:solidFill>
                  <a:srgbClr val="FFFF00"/>
                </a:solidFill>
              </a:rPr>
              <a:t>OD 508 </a:t>
            </a:r>
            <a:r>
              <a:rPr lang="en-GB" sz="1600" b="1" dirty="0">
                <a:solidFill>
                  <a:srgbClr val="FFFF00"/>
                </a:solidFill>
              </a:rPr>
              <a:t>mm clamped </a:t>
            </a:r>
            <a:r>
              <a:rPr lang="en-GB" sz="1600" b="1" dirty="0" smtClean="0">
                <a:solidFill>
                  <a:srgbClr val="FFFF00"/>
                </a:solidFill>
              </a:rPr>
              <a:t>rails guide</a:t>
            </a:r>
            <a:endParaRPr lang="en-GB" sz="1600" b="1" dirty="0">
              <a:solidFill>
                <a:srgbClr val="FFFF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602868" y="2905211"/>
            <a:ext cx="2263932" cy="584019"/>
            <a:chOff x="6602868" y="2905211"/>
            <a:chExt cx="2263932" cy="584019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02868" y="2905211"/>
              <a:ext cx="2263932" cy="584019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00392" y="2996952"/>
              <a:ext cx="65708" cy="86241"/>
            </a:xfrm>
            <a:prstGeom prst="rect">
              <a:avLst/>
            </a:prstGeom>
          </p:spPr>
        </p:pic>
      </p:grp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09116" y="6309321"/>
            <a:ext cx="6336704" cy="407029"/>
          </a:xfrm>
        </p:spPr>
        <p:txBody>
          <a:bodyPr/>
          <a:lstStyle/>
          <a:p>
            <a:r>
              <a:rPr lang="en-GB" i="1" dirty="0" smtClean="0"/>
              <a:t>CERN </a:t>
            </a:r>
            <a:r>
              <a:rPr lang="en-GB" i="1" smtClean="0"/>
              <a:t>HL-LHC 51</a:t>
            </a:r>
            <a:r>
              <a:rPr lang="en-GB" i="1" baseline="30000" smtClean="0"/>
              <a:t>st</a:t>
            </a:r>
            <a:r>
              <a:rPr lang="en-GB" i="1" smtClean="0"/>
              <a:t> TCC </a:t>
            </a:r>
            <a:r>
              <a:rPr lang="en-GB" i="1" dirty="0" smtClean="0"/>
              <a:t>Meeting, 07</a:t>
            </a:r>
            <a:r>
              <a:rPr lang="en-GB" i="1" baseline="30000" dirty="0" smtClean="0"/>
              <a:t>th</a:t>
            </a:r>
            <a:r>
              <a:rPr lang="en-GB" i="1" dirty="0" smtClean="0"/>
              <a:t> June 2018</a:t>
            </a:r>
            <a:endParaRPr lang="en-GB" i="1" dirty="0"/>
          </a:p>
        </p:txBody>
      </p:sp>
      <p:sp>
        <p:nvSpPr>
          <p:cNvPr id="15" name="Rectangle 14"/>
          <p:cNvSpPr/>
          <p:nvPr/>
        </p:nvSpPr>
        <p:spPr>
          <a:xfrm>
            <a:off x="6581704" y="5953443"/>
            <a:ext cx="20839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smtClean="0">
                <a:solidFill>
                  <a:srgbClr val="FFFF00"/>
                </a:solidFill>
              </a:rPr>
              <a:t>Fig.2 b</a:t>
            </a:r>
            <a:r>
              <a:rPr lang="en-GB" sz="1400" b="1" dirty="0" smtClean="0">
                <a:solidFill>
                  <a:srgbClr val="FFFF00"/>
                </a:solidFill>
              </a:rPr>
              <a:t>) Last weld pass finish view</a:t>
            </a:r>
            <a:endParaRPr lang="en-GB" sz="1400" b="1" dirty="0">
              <a:solidFill>
                <a:srgbClr val="FFFF00"/>
              </a:solidFill>
            </a:endParaRPr>
          </a:p>
        </p:txBody>
      </p:sp>
      <p:sp>
        <p:nvSpPr>
          <p:cNvPr id="2" name="TextBox 1">
            <a:hlinkClick r:id="rId7"/>
          </p:cNvPr>
          <p:cNvSpPr txBox="1"/>
          <p:nvPr/>
        </p:nvSpPr>
        <p:spPr>
          <a:xfrm>
            <a:off x="7048950" y="2254119"/>
            <a:ext cx="1931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FF00"/>
                </a:solidFill>
              </a:rPr>
              <a:t>Fig.2 a) TIG </a:t>
            </a:r>
            <a:r>
              <a:rPr lang="en-GB" sz="1200" b="1" dirty="0" err="1" smtClean="0">
                <a:solidFill>
                  <a:srgbClr val="FFFF00"/>
                </a:solidFill>
              </a:rPr>
              <a:t>orbitasl</a:t>
            </a:r>
            <a:r>
              <a:rPr lang="en-GB" sz="1200" b="1" dirty="0" smtClean="0">
                <a:solidFill>
                  <a:srgbClr val="FFFF00"/>
                </a:solidFill>
              </a:rPr>
              <a:t> automatic </a:t>
            </a:r>
            <a:r>
              <a:rPr lang="en-GB" sz="1200" b="1" dirty="0">
                <a:solidFill>
                  <a:srgbClr val="FFFF00"/>
                </a:solidFill>
              </a:rPr>
              <a:t>torch</a:t>
            </a:r>
          </a:p>
          <a:p>
            <a:r>
              <a:rPr lang="en-US" sz="1200" i="1" u="sng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Web video link</a:t>
            </a:r>
            <a:endParaRPr lang="en-US" sz="1200" i="1" u="sng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97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6350</TotalTime>
  <Words>1017</Words>
  <Application>Microsoft Macintosh PowerPoint</Application>
  <PresentationFormat>On-screen Show (4:3)</PresentationFormat>
  <Paragraphs>112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Calibri</vt:lpstr>
      <vt:lpstr>Symbol</vt:lpstr>
      <vt:lpstr>Wingdings</vt:lpstr>
      <vt:lpstr>Arial</vt:lpstr>
      <vt:lpstr>Thème Office</vt:lpstr>
      <vt:lpstr>1_Thème Office</vt:lpstr>
      <vt:lpstr>HL-LHC  WP3 - D2 14 m long shells manufacturing solution   51st HL-LHC TCC meeting - 07.06.2018 </vt:lpstr>
      <vt:lpstr>PowerPoint Presentation</vt:lpstr>
      <vt:lpstr>Scope of D2 cold mass procurement</vt:lpstr>
      <vt:lpstr>PowerPoint Presentation</vt:lpstr>
      <vt:lpstr>PowerPoint Presentation</vt:lpstr>
      <vt:lpstr>LHe containment shell technical requirements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</vt:lpstr>
    </vt:vector>
  </TitlesOfParts>
  <Company>APO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arnaud foussat</cp:lastModifiedBy>
  <cp:revision>577</cp:revision>
  <cp:lastPrinted>2018-06-06T15:29:17Z</cp:lastPrinted>
  <dcterms:created xsi:type="dcterms:W3CDTF">2016-02-12T10:02:27Z</dcterms:created>
  <dcterms:modified xsi:type="dcterms:W3CDTF">2018-06-07T13:17:19Z</dcterms:modified>
</cp:coreProperties>
</file>