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4"/>
    <p:sldMasterId id="2147483709" r:id="rId5"/>
  </p:sldMasterIdLst>
  <p:notesMasterIdLst>
    <p:notesMasterId r:id="rId32"/>
  </p:notesMasterIdLst>
  <p:sldIdLst>
    <p:sldId id="256" r:id="rId6"/>
    <p:sldId id="258" r:id="rId7"/>
    <p:sldId id="257" r:id="rId8"/>
    <p:sldId id="262" r:id="rId9"/>
    <p:sldId id="263" r:id="rId10"/>
    <p:sldId id="264" r:id="rId11"/>
    <p:sldId id="269" r:id="rId12"/>
    <p:sldId id="270" r:id="rId13"/>
    <p:sldId id="273" r:id="rId14"/>
    <p:sldId id="266" r:id="rId15"/>
    <p:sldId id="267" r:id="rId16"/>
    <p:sldId id="271" r:id="rId17"/>
    <p:sldId id="285" r:id="rId18"/>
    <p:sldId id="272" r:id="rId19"/>
    <p:sldId id="275" r:id="rId20"/>
    <p:sldId id="276" r:id="rId21"/>
    <p:sldId id="278" r:id="rId22"/>
    <p:sldId id="277" r:id="rId23"/>
    <p:sldId id="281" r:id="rId24"/>
    <p:sldId id="274" r:id="rId25"/>
    <p:sldId id="280" r:id="rId26"/>
    <p:sldId id="284" r:id="rId27"/>
    <p:sldId id="282" r:id="rId28"/>
    <p:sldId id="286" r:id="rId29"/>
    <p:sldId id="283" r:id="rId30"/>
    <p:sldId id="261" r:id="rId31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1F2E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872B94-3260-4DA1-944B-1E71FC173F94}" v="45" dt="2023-09-27T09:52:03.218"/>
    <p1510:client id="{D1326E30-88F6-492A-A718-7BDCE47E76CE}" v="542" dt="2023-10-05T11:44:41.6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6" d="100"/>
          <a:sy n="156" d="100"/>
        </p:scale>
        <p:origin x="63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D965D1-09F0-4F3B-8A24-D1993AC9C617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4CC2F7-CEBA-4292-8D5B-B5693DC785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375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hite and Colou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C8C1A-1BF5-4B59-AC3C-73632A8AD8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0800" y="1598400"/>
            <a:ext cx="5259600" cy="1101600"/>
          </a:xfrm>
        </p:spPr>
        <p:txBody>
          <a:bodyPr anchor="b"/>
          <a:lstStyle>
            <a:lvl1pPr algn="l">
              <a:defRPr sz="2700" cap="all" baseline="0"/>
            </a:lvl1pPr>
          </a:lstStyle>
          <a:p>
            <a:r>
              <a:rPr lang="en-GB"/>
              <a:t>CLICK TO EDIT MASTER TITLE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FAE3-5BF7-4965-9A39-4DF10150B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0800" y="2701528"/>
            <a:ext cx="5259600" cy="13140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72EC3-CD0E-4DAF-AFA9-AA5AC3F2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6282-696E-4BC8-B8B0-F336AA0FA017}" type="datetime1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B6EE9-35CE-4EDE-8C2A-8C22D6E5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3E84B-B0A3-4B16-A256-83DF6969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744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C913EE-2727-4AD5-A4F4-2BB171BD1452}"/>
              </a:ext>
            </a:extLst>
          </p:cNvPr>
          <p:cNvSpPr/>
          <p:nvPr userDrawn="1"/>
        </p:nvSpPr>
        <p:spPr>
          <a:xfrm>
            <a:off x="0" y="0"/>
            <a:ext cx="9144000" cy="42243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98CD2CEE-C7C6-454F-BABA-D3C681293B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0800" y="335674"/>
            <a:ext cx="8402400" cy="3553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0179F0-3632-4679-B6A5-46A0CB570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A1A33-3FCE-4155-9EE2-6FE5EF3C5DC7}" type="datetime1">
              <a:rPr lang="en-GB" smtClean="0"/>
              <a:t>05/10/2023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3D66F0-0409-41B5-8F0F-17515FC29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2F6746-0473-414F-B00B-B98335701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5AB8804-944C-44FE-AC90-21977F1B78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28824" y="4348122"/>
            <a:ext cx="3143250" cy="690297"/>
          </a:xfrm>
        </p:spPr>
        <p:txBody>
          <a:bodyPr anchor="b"/>
          <a:lstStyle>
            <a:lvl1pPr>
              <a:defRPr sz="2400" b="0" i="0" baseline="0">
                <a:latin typeface="Arial" panose="020B0604020202020204" pitchFamily="34" charset="0"/>
              </a:defRPr>
            </a:lvl1pPr>
          </a:lstStyle>
          <a:p>
            <a:r>
              <a:rPr lang="en-US"/>
              <a:t>Click to add</a:t>
            </a:r>
            <a:br>
              <a:rPr lang="en-US"/>
            </a:br>
            <a:r>
              <a:rPr lang="en-US"/>
              <a:t>image caption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993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666FB1-7EB8-48D4-BBC6-25C76E69E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9515F-EF3A-4544-A4C7-DB909F882D02}" type="datetime1">
              <a:rPr lang="en-GB" smtClean="0"/>
              <a:t>05/10/2023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08E062-8FFD-4BEA-9E4D-0665BABE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FD1732-3E34-49BE-8B77-1A0F750E2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1DD2EA03-0958-4D81-9330-2608322C4FF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426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full bleed picture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52A7153-D257-4B24-9EEA-C9A3F1D1EE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28824" y="4348122"/>
            <a:ext cx="3143250" cy="690297"/>
          </a:xfrm>
        </p:spPr>
        <p:txBody>
          <a:bodyPr anchor="b"/>
          <a:lstStyle>
            <a:lvl1pPr>
              <a:defRPr sz="2400" b="0" i="0" baseline="0">
                <a:latin typeface="Arial" panose="020B0604020202020204" pitchFamily="34" charset="0"/>
              </a:defRPr>
            </a:lvl1pPr>
          </a:lstStyle>
          <a:p>
            <a:r>
              <a:rPr lang="en-US"/>
              <a:t>Click to add</a:t>
            </a:r>
            <a:br>
              <a:rPr lang="en-US"/>
            </a:br>
            <a:r>
              <a:rPr lang="en-US"/>
              <a:t>image caption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64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4244F-AB7D-4A1B-B659-7C45DEE6D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700" cap="none" baseline="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21212D-E935-40DA-A8C3-8B44174E6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2975-2842-4F46-9E3A-BD83A4AB70A7}" type="datetime1">
              <a:rPr lang="en-GB" smtClean="0"/>
              <a:t>05/10/2023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684AF7-63FF-4F17-8CEC-05F9D0F11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C3E4AC-67E3-4249-9DF5-A4C70E5F1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3925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5926B6-9036-4126-AE1F-8A37EA538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FE109-D549-48E1-9AC0-88A28FCC05A2}" type="datetime1">
              <a:rPr lang="en-GB" smtClean="0"/>
              <a:t>05/10/2023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9A293D-86F4-467C-A6B2-024611FA1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759A11-3108-4192-81AD-C415E0542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658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hite and Colou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C8C1A-1BF5-4B59-AC3C-73632A8AD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800" y="1598400"/>
            <a:ext cx="5259600" cy="1101600"/>
          </a:xfrm>
        </p:spPr>
        <p:txBody>
          <a:bodyPr anchor="b"/>
          <a:lstStyle>
            <a:lvl1pPr algn="l">
              <a:defRPr sz="2700" baseline="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FAE3-5BF7-4965-9A39-4DF10150B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0800" y="2701528"/>
            <a:ext cx="5259600" cy="13140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72EC3-CD0E-4DAF-AFA9-AA5AC3F2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6282-696E-4BC8-B8B0-F336AA0FA017}" type="datetime1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B6EE9-35CE-4EDE-8C2A-8C22D6E5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3E84B-B0A3-4B16-A256-83DF6969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1277E6E-6749-489A-9A65-DFF1D7BE37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5200" y="4579200"/>
            <a:ext cx="34848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900" b="0" i="0" baseline="0">
                <a:solidFill>
                  <a:srgbClr val="A91F2E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/>
              <a:t>bristol.ac.uk/&lt;add </a:t>
            </a:r>
            <a:r>
              <a:rPr lang="en-US" err="1"/>
              <a:t>url</a:t>
            </a:r>
            <a:r>
              <a:rPr lang="en-US"/>
              <a:t>&gt;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94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B2333-4531-4F49-98C7-71CE6B119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800" y="273844"/>
            <a:ext cx="8402400" cy="994172"/>
          </a:xfrm>
        </p:spPr>
        <p:txBody>
          <a:bodyPr/>
          <a:lstStyle>
            <a:lvl1pPr>
              <a:defRPr cap="none" baseline="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BEE29-071E-4ED4-B0D5-046429DF4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800" y="1369219"/>
            <a:ext cx="8402400" cy="288845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DB9016-1CC6-48C9-96F5-24F342CEC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AD8-1FCE-4D4C-86B9-3F1377F62059}" type="datetime1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222F4-7BC9-4ABB-8BD9-5765E7594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15800" y="4361092"/>
            <a:ext cx="2057400" cy="273844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B4C82-F699-4384-99AC-56B3E6E80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12F0D55-9CD8-4149-AC74-111428CB37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5200" y="4579200"/>
            <a:ext cx="34848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900" b="0" i="0" baseline="0">
                <a:solidFill>
                  <a:srgbClr val="A91F2E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/>
              <a:t>bristol.ac.uk/&lt;add </a:t>
            </a:r>
            <a:r>
              <a:rPr lang="en-US" err="1"/>
              <a:t>url</a:t>
            </a:r>
            <a:r>
              <a:rPr lang="en-US"/>
              <a:t>&gt;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258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hite and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AEC0E44-31DD-4789-86DE-B6E31155F116}"/>
              </a:ext>
            </a:extLst>
          </p:cNvPr>
          <p:cNvSpPr/>
          <p:nvPr userDrawn="1"/>
        </p:nvSpPr>
        <p:spPr>
          <a:xfrm>
            <a:off x="5708650" y="-3175"/>
            <a:ext cx="3435350" cy="5146675"/>
          </a:xfrm>
          <a:custGeom>
            <a:avLst/>
            <a:gdLst>
              <a:gd name="connsiteX0" fmla="*/ 0 w 3435350"/>
              <a:gd name="connsiteY0" fmla="*/ 0 h 5143500"/>
              <a:gd name="connsiteX1" fmla="*/ 3435350 w 3435350"/>
              <a:gd name="connsiteY1" fmla="*/ 0 h 5143500"/>
              <a:gd name="connsiteX2" fmla="*/ 3435350 w 3435350"/>
              <a:gd name="connsiteY2" fmla="*/ 5143500 h 5143500"/>
              <a:gd name="connsiteX3" fmla="*/ 0 w 3435350"/>
              <a:gd name="connsiteY3" fmla="*/ 5143500 h 5143500"/>
              <a:gd name="connsiteX4" fmla="*/ 0 w 3435350"/>
              <a:gd name="connsiteY4" fmla="*/ 0 h 5143500"/>
              <a:gd name="connsiteX0" fmla="*/ 1476375 w 3435350"/>
              <a:gd name="connsiteY0" fmla="*/ 0 h 5248275"/>
              <a:gd name="connsiteX1" fmla="*/ 3435350 w 3435350"/>
              <a:gd name="connsiteY1" fmla="*/ 104775 h 5248275"/>
              <a:gd name="connsiteX2" fmla="*/ 3435350 w 3435350"/>
              <a:gd name="connsiteY2" fmla="*/ 5248275 h 5248275"/>
              <a:gd name="connsiteX3" fmla="*/ 0 w 3435350"/>
              <a:gd name="connsiteY3" fmla="*/ 5248275 h 5248275"/>
              <a:gd name="connsiteX4" fmla="*/ 1476375 w 3435350"/>
              <a:gd name="connsiteY4" fmla="*/ 0 h 5248275"/>
              <a:gd name="connsiteX0" fmla="*/ 1190625 w 3435350"/>
              <a:gd name="connsiteY0" fmla="*/ 0 h 5162550"/>
              <a:gd name="connsiteX1" fmla="*/ 3435350 w 3435350"/>
              <a:gd name="connsiteY1" fmla="*/ 19050 h 5162550"/>
              <a:gd name="connsiteX2" fmla="*/ 3435350 w 3435350"/>
              <a:gd name="connsiteY2" fmla="*/ 5162550 h 5162550"/>
              <a:gd name="connsiteX3" fmla="*/ 0 w 3435350"/>
              <a:gd name="connsiteY3" fmla="*/ 5162550 h 5162550"/>
              <a:gd name="connsiteX4" fmla="*/ 1190625 w 3435350"/>
              <a:gd name="connsiteY4" fmla="*/ 0 h 5162550"/>
              <a:gd name="connsiteX0" fmla="*/ 1193800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3800 w 3435350"/>
              <a:gd name="connsiteY4" fmla="*/ 0 h 5146675"/>
              <a:gd name="connsiteX0" fmla="*/ 1219200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219200 w 3435350"/>
              <a:gd name="connsiteY4" fmla="*/ 0 h 5146675"/>
              <a:gd name="connsiteX0" fmla="*/ 1190625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0625 w 3435350"/>
              <a:gd name="connsiteY4" fmla="*/ 0 h 5146675"/>
              <a:gd name="connsiteX0" fmla="*/ 1190625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0625 w 3435350"/>
              <a:gd name="connsiteY4" fmla="*/ 0 h 514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35350" h="5146675">
                <a:moveTo>
                  <a:pt x="1190625" y="0"/>
                </a:moveTo>
                <a:lnTo>
                  <a:pt x="3435350" y="3175"/>
                </a:lnTo>
                <a:lnTo>
                  <a:pt x="3435350" y="5146675"/>
                </a:lnTo>
                <a:lnTo>
                  <a:pt x="0" y="5146675"/>
                </a:lnTo>
                <a:lnTo>
                  <a:pt x="1190625" y="0"/>
                </a:lnTo>
                <a:close/>
              </a:path>
            </a:pathLst>
          </a:custGeom>
          <a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3C8C1A-1BF5-4B59-AC3C-73632A8AD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800" y="1598400"/>
            <a:ext cx="5259600" cy="1101600"/>
          </a:xfrm>
        </p:spPr>
        <p:txBody>
          <a:bodyPr anchor="b"/>
          <a:lstStyle>
            <a:lvl1pPr algn="l">
              <a:defRPr sz="2700" baseline="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FAE3-5BF7-4965-9A39-4DF10150B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0800" y="2701528"/>
            <a:ext cx="5259600" cy="13140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72EC3-CD0E-4DAF-AFA9-AA5AC3F2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D62B8-D7ED-4B07-9A04-1E3FEAB2A48C}" type="datetime1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B6EE9-35CE-4EDE-8C2A-8C22D6E5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3E84B-B0A3-4B16-A256-83DF6969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31D6D51-0B2F-EE4F-A57F-A63BF66DAD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5200" y="4579200"/>
            <a:ext cx="34848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900" b="0" i="0" baseline="0">
                <a:solidFill>
                  <a:srgbClr val="A91F2E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/>
              <a:t>bristol.ac.uk/&lt;add </a:t>
            </a:r>
            <a:r>
              <a:rPr lang="en-US" err="1"/>
              <a:t>url</a:t>
            </a:r>
            <a:r>
              <a:rPr lang="en-US"/>
              <a:t>&gt;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9015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hite (Insert Image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C8C1A-1BF5-4B59-AC3C-73632A8AD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800" y="1598400"/>
            <a:ext cx="5259600" cy="1101600"/>
          </a:xfrm>
        </p:spPr>
        <p:txBody>
          <a:bodyPr anchor="b"/>
          <a:lstStyle>
            <a:lvl1pPr algn="l">
              <a:defRPr sz="2700" baseline="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FAE3-5BF7-4965-9A39-4DF10150B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0800" y="2701528"/>
            <a:ext cx="5259600" cy="13140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72EC3-CD0E-4DAF-AFA9-AA5AC3F2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6282-696E-4BC8-B8B0-F336AA0FA017}" type="datetime1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B6EE9-35CE-4EDE-8C2A-8C22D6E5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3E84B-B0A3-4B16-A256-83DF6969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07491796-214B-45DE-99F8-B1AF36C957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82354" y="0"/>
            <a:ext cx="3461646" cy="5143858"/>
          </a:xfrm>
          <a:custGeom>
            <a:avLst/>
            <a:gdLst>
              <a:gd name="connsiteX0" fmla="*/ 0 w 3900487"/>
              <a:gd name="connsiteY0" fmla="*/ 5143500 h 5143500"/>
              <a:gd name="connsiteX1" fmla="*/ 975122 w 3900487"/>
              <a:gd name="connsiteY1" fmla="*/ 0 h 5143500"/>
              <a:gd name="connsiteX2" fmla="*/ 3900487 w 3900487"/>
              <a:gd name="connsiteY2" fmla="*/ 0 h 5143500"/>
              <a:gd name="connsiteX3" fmla="*/ 2925365 w 3900487"/>
              <a:gd name="connsiteY3" fmla="*/ 5143500 h 5143500"/>
              <a:gd name="connsiteX4" fmla="*/ 0 w 3900487"/>
              <a:gd name="connsiteY4" fmla="*/ 5143500 h 5143500"/>
              <a:gd name="connsiteX0" fmla="*/ 0 w 3900487"/>
              <a:gd name="connsiteY0" fmla="*/ 5143500 h 5149287"/>
              <a:gd name="connsiteX1" fmla="*/ 975122 w 3900487"/>
              <a:gd name="connsiteY1" fmla="*/ 0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900487"/>
              <a:gd name="connsiteY0" fmla="*/ 5143500 h 5149287"/>
              <a:gd name="connsiteX1" fmla="*/ 1652241 w 3900487"/>
              <a:gd name="connsiteY1" fmla="*/ 11575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425925"/>
              <a:gd name="connsiteY0" fmla="*/ 5143500 h 5149287"/>
              <a:gd name="connsiteX1" fmla="*/ 1177679 w 3425925"/>
              <a:gd name="connsiteY1" fmla="*/ 11575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25925"/>
              <a:gd name="connsiteY0" fmla="*/ 5143500 h 5149287"/>
              <a:gd name="connsiteX1" fmla="*/ 1183466 w 3425925"/>
              <a:gd name="connsiteY1" fmla="*/ 1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60649"/>
              <a:gd name="connsiteY0" fmla="*/ 5143500 h 5149287"/>
              <a:gd name="connsiteX1" fmla="*/ 1183466 w 3460649"/>
              <a:gd name="connsiteY1" fmla="*/ 1 h 5149287"/>
              <a:gd name="connsiteX2" fmla="*/ 3460649 w 3460649"/>
              <a:gd name="connsiteY2" fmla="*/ 0 h 5149287"/>
              <a:gd name="connsiteX3" fmla="*/ 3423077 w 3460649"/>
              <a:gd name="connsiteY3" fmla="*/ 5149287 h 5149287"/>
              <a:gd name="connsiteX4" fmla="*/ 0 w 3460649"/>
              <a:gd name="connsiteY4" fmla="*/ 5143500 h 5149287"/>
              <a:gd name="connsiteX0" fmla="*/ 0 w 3469436"/>
              <a:gd name="connsiteY0" fmla="*/ 5143500 h 5155075"/>
              <a:gd name="connsiteX1" fmla="*/ 1183466 w 3469436"/>
              <a:gd name="connsiteY1" fmla="*/ 1 h 5155075"/>
              <a:gd name="connsiteX2" fmla="*/ 3460649 w 3469436"/>
              <a:gd name="connsiteY2" fmla="*/ 0 h 5155075"/>
              <a:gd name="connsiteX3" fmla="*/ 3469376 w 3469436"/>
              <a:gd name="connsiteY3" fmla="*/ 5155075 h 5155075"/>
              <a:gd name="connsiteX4" fmla="*/ 0 w 3469436"/>
              <a:gd name="connsiteY4" fmla="*/ 5143500 h 5155075"/>
              <a:gd name="connsiteX0" fmla="*/ 0 w 3469436"/>
              <a:gd name="connsiteY0" fmla="*/ 5155434 h 5155434"/>
              <a:gd name="connsiteX1" fmla="*/ 1183466 w 3469436"/>
              <a:gd name="connsiteY1" fmla="*/ 1 h 5155434"/>
              <a:gd name="connsiteX2" fmla="*/ 3460649 w 3469436"/>
              <a:gd name="connsiteY2" fmla="*/ 0 h 5155434"/>
              <a:gd name="connsiteX3" fmla="*/ 3469376 w 3469436"/>
              <a:gd name="connsiteY3" fmla="*/ 5155075 h 5155434"/>
              <a:gd name="connsiteX4" fmla="*/ 0 w 3469436"/>
              <a:gd name="connsiteY4" fmla="*/ 5155434 h 515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9436" h="5155434">
                <a:moveTo>
                  <a:pt x="0" y="5155434"/>
                </a:moveTo>
                <a:lnTo>
                  <a:pt x="1183466" y="1"/>
                </a:lnTo>
                <a:lnTo>
                  <a:pt x="3460649" y="0"/>
                </a:lnTo>
                <a:cubicBezTo>
                  <a:pt x="3459700" y="1716429"/>
                  <a:pt x="3470325" y="3438646"/>
                  <a:pt x="3469376" y="5155075"/>
                </a:cubicBezTo>
                <a:lnTo>
                  <a:pt x="0" y="5155434"/>
                </a:lnTo>
                <a:close/>
              </a:path>
            </a:pathLst>
          </a:custGeom>
          <a:noFill/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616DADB9-326D-1548-B650-735E35C21D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5200" y="4579200"/>
            <a:ext cx="34848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900" b="0" i="0" baseline="0">
                <a:solidFill>
                  <a:srgbClr val="A91F2E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/>
              <a:t>bristol.ac.uk/&lt;add </a:t>
            </a:r>
            <a:r>
              <a:rPr lang="en-US" err="1"/>
              <a:t>url</a:t>
            </a:r>
            <a:r>
              <a:rPr lang="en-US"/>
              <a:t>&gt;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8901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Colour and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>
            <a:extLst>
              <a:ext uri="{FF2B5EF4-FFF2-40B4-BE49-F238E27FC236}">
                <a16:creationId xmlns:a16="http://schemas.microsoft.com/office/drawing/2014/main" id="{A903D7F4-2AD2-4C9C-9330-C03E0E70D3F1}"/>
              </a:ext>
            </a:extLst>
          </p:cNvPr>
          <p:cNvSpPr/>
          <p:nvPr userDrawn="1"/>
        </p:nvSpPr>
        <p:spPr>
          <a:xfrm>
            <a:off x="5708650" y="-3175"/>
            <a:ext cx="3435350" cy="5146675"/>
          </a:xfrm>
          <a:custGeom>
            <a:avLst/>
            <a:gdLst>
              <a:gd name="connsiteX0" fmla="*/ 0 w 3435350"/>
              <a:gd name="connsiteY0" fmla="*/ 0 h 5143500"/>
              <a:gd name="connsiteX1" fmla="*/ 3435350 w 3435350"/>
              <a:gd name="connsiteY1" fmla="*/ 0 h 5143500"/>
              <a:gd name="connsiteX2" fmla="*/ 3435350 w 3435350"/>
              <a:gd name="connsiteY2" fmla="*/ 5143500 h 5143500"/>
              <a:gd name="connsiteX3" fmla="*/ 0 w 3435350"/>
              <a:gd name="connsiteY3" fmla="*/ 5143500 h 5143500"/>
              <a:gd name="connsiteX4" fmla="*/ 0 w 3435350"/>
              <a:gd name="connsiteY4" fmla="*/ 0 h 5143500"/>
              <a:gd name="connsiteX0" fmla="*/ 1476375 w 3435350"/>
              <a:gd name="connsiteY0" fmla="*/ 0 h 5248275"/>
              <a:gd name="connsiteX1" fmla="*/ 3435350 w 3435350"/>
              <a:gd name="connsiteY1" fmla="*/ 104775 h 5248275"/>
              <a:gd name="connsiteX2" fmla="*/ 3435350 w 3435350"/>
              <a:gd name="connsiteY2" fmla="*/ 5248275 h 5248275"/>
              <a:gd name="connsiteX3" fmla="*/ 0 w 3435350"/>
              <a:gd name="connsiteY3" fmla="*/ 5248275 h 5248275"/>
              <a:gd name="connsiteX4" fmla="*/ 1476375 w 3435350"/>
              <a:gd name="connsiteY4" fmla="*/ 0 h 5248275"/>
              <a:gd name="connsiteX0" fmla="*/ 1190625 w 3435350"/>
              <a:gd name="connsiteY0" fmla="*/ 0 h 5162550"/>
              <a:gd name="connsiteX1" fmla="*/ 3435350 w 3435350"/>
              <a:gd name="connsiteY1" fmla="*/ 19050 h 5162550"/>
              <a:gd name="connsiteX2" fmla="*/ 3435350 w 3435350"/>
              <a:gd name="connsiteY2" fmla="*/ 5162550 h 5162550"/>
              <a:gd name="connsiteX3" fmla="*/ 0 w 3435350"/>
              <a:gd name="connsiteY3" fmla="*/ 5162550 h 5162550"/>
              <a:gd name="connsiteX4" fmla="*/ 1190625 w 3435350"/>
              <a:gd name="connsiteY4" fmla="*/ 0 h 5162550"/>
              <a:gd name="connsiteX0" fmla="*/ 1193800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3800 w 3435350"/>
              <a:gd name="connsiteY4" fmla="*/ 0 h 5146675"/>
              <a:gd name="connsiteX0" fmla="*/ 1219200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219200 w 3435350"/>
              <a:gd name="connsiteY4" fmla="*/ 0 h 5146675"/>
              <a:gd name="connsiteX0" fmla="*/ 1190625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0625 w 3435350"/>
              <a:gd name="connsiteY4" fmla="*/ 0 h 5146675"/>
              <a:gd name="connsiteX0" fmla="*/ 1190625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0625 w 3435350"/>
              <a:gd name="connsiteY4" fmla="*/ 0 h 514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35350" h="5146675">
                <a:moveTo>
                  <a:pt x="1190625" y="0"/>
                </a:moveTo>
                <a:lnTo>
                  <a:pt x="3435350" y="3175"/>
                </a:lnTo>
                <a:lnTo>
                  <a:pt x="3435350" y="5146675"/>
                </a:lnTo>
                <a:lnTo>
                  <a:pt x="0" y="5146675"/>
                </a:lnTo>
                <a:lnTo>
                  <a:pt x="1190625" y="0"/>
                </a:lnTo>
                <a:close/>
              </a:path>
            </a:pathLst>
          </a:custGeom>
          <a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3C8C1A-1BF5-4B59-AC3C-73632A8AD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800" y="1598400"/>
            <a:ext cx="5259600" cy="1101600"/>
          </a:xfrm>
        </p:spPr>
        <p:txBody>
          <a:bodyPr anchor="b"/>
          <a:lstStyle>
            <a:lvl1pPr algn="l">
              <a:defRPr sz="27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FAE3-5BF7-4965-9A39-4DF10150B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0800" y="2701528"/>
            <a:ext cx="5259600" cy="13140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72EC3-CD0E-4DAF-AFA9-AA5AC3F2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E2C485A-CFD1-4426-A587-FCC12D6AD237}" type="datetime1">
              <a:rPr lang="en-GB" smtClean="0"/>
              <a:pPr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B6EE9-35CE-4EDE-8C2A-8C22D6E5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3E84B-B0A3-4B16-A256-83DF6969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DE1CF8-1877-4310-8670-A269E8016CA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2F72749-A371-1D44-B1FE-5603940BB6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5200" y="4579200"/>
            <a:ext cx="34848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900" b="0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/>
              <a:t>bristol.ac.uk/&lt;add </a:t>
            </a:r>
            <a:r>
              <a:rPr lang="en-US" err="1"/>
              <a:t>url</a:t>
            </a:r>
            <a:r>
              <a:rPr lang="en-US"/>
              <a:t>&gt;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2299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Colour (Insert Image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C8C1A-1BF5-4B59-AC3C-73632A8AD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800" y="1598400"/>
            <a:ext cx="5259600" cy="1101600"/>
          </a:xfrm>
        </p:spPr>
        <p:txBody>
          <a:bodyPr anchor="b"/>
          <a:lstStyle>
            <a:lvl1pPr algn="l">
              <a:defRPr sz="27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FAE3-5BF7-4965-9A39-4DF10150B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0800" y="2701528"/>
            <a:ext cx="5259600" cy="13140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72EC3-CD0E-4DAF-AFA9-AA5AC3F2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04E3C7-3434-41F6-8009-C52959A159FA}" type="datetime1">
              <a:rPr lang="en-GB" smtClean="0"/>
              <a:pPr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B6EE9-35CE-4EDE-8C2A-8C22D6E5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3E84B-B0A3-4B16-A256-83DF6969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DE1CF8-1877-4310-8670-A269E8016CA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558EBCF5-E0AC-439B-A35D-E3E76706493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82354" y="0"/>
            <a:ext cx="3461646" cy="5143858"/>
          </a:xfrm>
          <a:custGeom>
            <a:avLst/>
            <a:gdLst>
              <a:gd name="connsiteX0" fmla="*/ 0 w 3900487"/>
              <a:gd name="connsiteY0" fmla="*/ 5143500 h 5143500"/>
              <a:gd name="connsiteX1" fmla="*/ 975122 w 3900487"/>
              <a:gd name="connsiteY1" fmla="*/ 0 h 5143500"/>
              <a:gd name="connsiteX2" fmla="*/ 3900487 w 3900487"/>
              <a:gd name="connsiteY2" fmla="*/ 0 h 5143500"/>
              <a:gd name="connsiteX3" fmla="*/ 2925365 w 3900487"/>
              <a:gd name="connsiteY3" fmla="*/ 5143500 h 5143500"/>
              <a:gd name="connsiteX4" fmla="*/ 0 w 3900487"/>
              <a:gd name="connsiteY4" fmla="*/ 5143500 h 5143500"/>
              <a:gd name="connsiteX0" fmla="*/ 0 w 3900487"/>
              <a:gd name="connsiteY0" fmla="*/ 5143500 h 5149287"/>
              <a:gd name="connsiteX1" fmla="*/ 975122 w 3900487"/>
              <a:gd name="connsiteY1" fmla="*/ 0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900487"/>
              <a:gd name="connsiteY0" fmla="*/ 5143500 h 5149287"/>
              <a:gd name="connsiteX1" fmla="*/ 1652241 w 3900487"/>
              <a:gd name="connsiteY1" fmla="*/ 11575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425925"/>
              <a:gd name="connsiteY0" fmla="*/ 5143500 h 5149287"/>
              <a:gd name="connsiteX1" fmla="*/ 1177679 w 3425925"/>
              <a:gd name="connsiteY1" fmla="*/ 11575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25925"/>
              <a:gd name="connsiteY0" fmla="*/ 5143500 h 5149287"/>
              <a:gd name="connsiteX1" fmla="*/ 1183466 w 3425925"/>
              <a:gd name="connsiteY1" fmla="*/ 1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60649"/>
              <a:gd name="connsiteY0" fmla="*/ 5143500 h 5149287"/>
              <a:gd name="connsiteX1" fmla="*/ 1183466 w 3460649"/>
              <a:gd name="connsiteY1" fmla="*/ 1 h 5149287"/>
              <a:gd name="connsiteX2" fmla="*/ 3460649 w 3460649"/>
              <a:gd name="connsiteY2" fmla="*/ 0 h 5149287"/>
              <a:gd name="connsiteX3" fmla="*/ 3423077 w 3460649"/>
              <a:gd name="connsiteY3" fmla="*/ 5149287 h 5149287"/>
              <a:gd name="connsiteX4" fmla="*/ 0 w 3460649"/>
              <a:gd name="connsiteY4" fmla="*/ 5143500 h 5149287"/>
              <a:gd name="connsiteX0" fmla="*/ 0 w 3469436"/>
              <a:gd name="connsiteY0" fmla="*/ 5143500 h 5155075"/>
              <a:gd name="connsiteX1" fmla="*/ 1183466 w 3469436"/>
              <a:gd name="connsiteY1" fmla="*/ 1 h 5155075"/>
              <a:gd name="connsiteX2" fmla="*/ 3460649 w 3469436"/>
              <a:gd name="connsiteY2" fmla="*/ 0 h 5155075"/>
              <a:gd name="connsiteX3" fmla="*/ 3469376 w 3469436"/>
              <a:gd name="connsiteY3" fmla="*/ 5155075 h 5155075"/>
              <a:gd name="connsiteX4" fmla="*/ 0 w 3469436"/>
              <a:gd name="connsiteY4" fmla="*/ 5143500 h 5155075"/>
              <a:gd name="connsiteX0" fmla="*/ 0 w 3469436"/>
              <a:gd name="connsiteY0" fmla="*/ 5155434 h 5155434"/>
              <a:gd name="connsiteX1" fmla="*/ 1183466 w 3469436"/>
              <a:gd name="connsiteY1" fmla="*/ 1 h 5155434"/>
              <a:gd name="connsiteX2" fmla="*/ 3460649 w 3469436"/>
              <a:gd name="connsiteY2" fmla="*/ 0 h 5155434"/>
              <a:gd name="connsiteX3" fmla="*/ 3469376 w 3469436"/>
              <a:gd name="connsiteY3" fmla="*/ 5155075 h 5155434"/>
              <a:gd name="connsiteX4" fmla="*/ 0 w 3469436"/>
              <a:gd name="connsiteY4" fmla="*/ 5155434 h 515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9436" h="5155434">
                <a:moveTo>
                  <a:pt x="0" y="5155434"/>
                </a:moveTo>
                <a:lnTo>
                  <a:pt x="1183466" y="1"/>
                </a:lnTo>
                <a:lnTo>
                  <a:pt x="3460649" y="0"/>
                </a:lnTo>
                <a:cubicBezTo>
                  <a:pt x="3459700" y="1716429"/>
                  <a:pt x="3470325" y="3438646"/>
                  <a:pt x="3469376" y="5155075"/>
                </a:cubicBezTo>
                <a:lnTo>
                  <a:pt x="0" y="5155434"/>
                </a:lnTo>
                <a:close/>
              </a:path>
            </a:pathLst>
          </a:custGeom>
          <a:noFill/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E05A56F-2D56-478C-8B76-D1EA61ECFB6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5200" y="4579200"/>
            <a:ext cx="34848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900" b="0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/>
              <a:t>bristol.ac.uk/&lt;add </a:t>
            </a:r>
            <a:r>
              <a:rPr lang="en-US" err="1"/>
              <a:t>url</a:t>
            </a:r>
            <a:r>
              <a:rPr lang="en-US"/>
              <a:t>&gt;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288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B2333-4531-4F49-98C7-71CE6B119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800" y="273844"/>
            <a:ext cx="8402400" cy="994172"/>
          </a:xfrm>
        </p:spPr>
        <p:txBody>
          <a:bodyPr/>
          <a:lstStyle>
            <a:lvl1pPr>
              <a:defRPr sz="2700" cap="none" baseline="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BEE29-071E-4ED4-B0D5-046429DF4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800" y="1369219"/>
            <a:ext cx="8402400" cy="288845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DB9016-1CC6-48C9-96F5-24F342CEC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AD8-1FCE-4D4C-86B9-3F1377F62059}" type="datetime1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222F4-7BC9-4ABB-8BD9-5765E7594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15800" y="4361092"/>
            <a:ext cx="2057400" cy="273844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B4C82-F699-4384-99AC-56B3E6E80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8939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B2333-4531-4F49-98C7-71CE6B119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800" y="680400"/>
            <a:ext cx="5259600" cy="1101600"/>
          </a:xfrm>
        </p:spPr>
        <p:txBody>
          <a:bodyPr/>
          <a:lstStyle>
            <a:lvl1pPr>
              <a:defRPr cap="none" baseline="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BEE29-071E-4ED4-B0D5-046429DF4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800" y="1825200"/>
            <a:ext cx="5259600" cy="250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DB9016-1CC6-48C9-96F5-24F342CEC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96329-32E5-45D1-A44F-3528B41BEAB5}" type="datetime1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222F4-7BC9-4ABB-8BD9-5765E7594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B4C82-F699-4384-99AC-56B3E6E80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F8083C25-9322-4123-BA6A-1F002C5AC1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82354" y="0"/>
            <a:ext cx="3461646" cy="5143500"/>
          </a:xfrm>
          <a:custGeom>
            <a:avLst/>
            <a:gdLst>
              <a:gd name="connsiteX0" fmla="*/ 0 w 3900487"/>
              <a:gd name="connsiteY0" fmla="*/ 5143500 h 5143500"/>
              <a:gd name="connsiteX1" fmla="*/ 975122 w 3900487"/>
              <a:gd name="connsiteY1" fmla="*/ 0 h 5143500"/>
              <a:gd name="connsiteX2" fmla="*/ 3900487 w 3900487"/>
              <a:gd name="connsiteY2" fmla="*/ 0 h 5143500"/>
              <a:gd name="connsiteX3" fmla="*/ 2925365 w 3900487"/>
              <a:gd name="connsiteY3" fmla="*/ 5143500 h 5143500"/>
              <a:gd name="connsiteX4" fmla="*/ 0 w 3900487"/>
              <a:gd name="connsiteY4" fmla="*/ 5143500 h 5143500"/>
              <a:gd name="connsiteX0" fmla="*/ 0 w 3900487"/>
              <a:gd name="connsiteY0" fmla="*/ 5143500 h 5149287"/>
              <a:gd name="connsiteX1" fmla="*/ 975122 w 3900487"/>
              <a:gd name="connsiteY1" fmla="*/ 0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900487"/>
              <a:gd name="connsiteY0" fmla="*/ 5143500 h 5149287"/>
              <a:gd name="connsiteX1" fmla="*/ 1652241 w 3900487"/>
              <a:gd name="connsiteY1" fmla="*/ 11575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425925"/>
              <a:gd name="connsiteY0" fmla="*/ 5143500 h 5149287"/>
              <a:gd name="connsiteX1" fmla="*/ 1177679 w 3425925"/>
              <a:gd name="connsiteY1" fmla="*/ 11575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25925"/>
              <a:gd name="connsiteY0" fmla="*/ 5143500 h 5149287"/>
              <a:gd name="connsiteX1" fmla="*/ 1183466 w 3425925"/>
              <a:gd name="connsiteY1" fmla="*/ 1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60649"/>
              <a:gd name="connsiteY0" fmla="*/ 5143500 h 5149287"/>
              <a:gd name="connsiteX1" fmla="*/ 1183466 w 3460649"/>
              <a:gd name="connsiteY1" fmla="*/ 1 h 5149287"/>
              <a:gd name="connsiteX2" fmla="*/ 3460649 w 3460649"/>
              <a:gd name="connsiteY2" fmla="*/ 0 h 5149287"/>
              <a:gd name="connsiteX3" fmla="*/ 3423077 w 3460649"/>
              <a:gd name="connsiteY3" fmla="*/ 5149287 h 5149287"/>
              <a:gd name="connsiteX4" fmla="*/ 0 w 3460649"/>
              <a:gd name="connsiteY4" fmla="*/ 5143500 h 5149287"/>
              <a:gd name="connsiteX0" fmla="*/ 0 w 3469436"/>
              <a:gd name="connsiteY0" fmla="*/ 5143500 h 5155075"/>
              <a:gd name="connsiteX1" fmla="*/ 1183466 w 3469436"/>
              <a:gd name="connsiteY1" fmla="*/ 1 h 5155075"/>
              <a:gd name="connsiteX2" fmla="*/ 3460649 w 3469436"/>
              <a:gd name="connsiteY2" fmla="*/ 0 h 5155075"/>
              <a:gd name="connsiteX3" fmla="*/ 3469376 w 3469436"/>
              <a:gd name="connsiteY3" fmla="*/ 5155075 h 5155075"/>
              <a:gd name="connsiteX4" fmla="*/ 0 w 3469436"/>
              <a:gd name="connsiteY4" fmla="*/ 5143500 h 5155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9436" h="5155075">
                <a:moveTo>
                  <a:pt x="0" y="5143500"/>
                </a:moveTo>
                <a:lnTo>
                  <a:pt x="1183466" y="1"/>
                </a:lnTo>
                <a:lnTo>
                  <a:pt x="3460649" y="0"/>
                </a:lnTo>
                <a:cubicBezTo>
                  <a:pt x="3459700" y="1716429"/>
                  <a:pt x="3470325" y="3438646"/>
                  <a:pt x="3469376" y="5155075"/>
                </a:cubicBezTo>
                <a:lnTo>
                  <a:pt x="0" y="5143500"/>
                </a:lnTo>
                <a:close/>
              </a:path>
            </a:pathLst>
          </a:custGeom>
          <a:noFill/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B60B14CD-4A00-594A-AAD9-53EA942B52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5200" y="4579200"/>
            <a:ext cx="34848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900" b="0" i="0" baseline="0">
                <a:solidFill>
                  <a:srgbClr val="A91F2E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/>
              <a:t>bristol.ac.uk/&lt;add </a:t>
            </a:r>
            <a:r>
              <a:rPr lang="en-US" err="1"/>
              <a:t>url</a:t>
            </a:r>
            <a:r>
              <a:rPr lang="en-US"/>
              <a:t>&gt;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975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49E27-7CDD-4911-B193-EF1903B14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none" baseline="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EA19B5-91E3-4F4C-A589-6C6C950D6A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0800" y="1369219"/>
            <a:ext cx="4144050" cy="288845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053E6F-F562-4865-866C-DA32BD2446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4144050" cy="288845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69F488-B9A6-4E2A-A2EC-51E6AAB58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52901-F037-4335-90F2-449535D19421}" type="datetime1">
              <a:rPr lang="en-GB" smtClean="0"/>
              <a:t>05/10/2023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BD270F-0A31-4F75-86AC-E8F4F8DB1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094246-1144-49DF-80C6-487F327DE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D3A08AC-C1EC-5445-AB28-5F047F0DB56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5200" y="4579200"/>
            <a:ext cx="34848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900" b="0" i="0" baseline="0">
                <a:solidFill>
                  <a:srgbClr val="A91F2E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/>
              <a:t>bristol.ac.uk/&lt;add </a:t>
            </a:r>
            <a:r>
              <a:rPr lang="en-US" err="1"/>
              <a:t>url</a:t>
            </a:r>
            <a:r>
              <a:rPr lang="en-US"/>
              <a:t>&gt;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4947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49E27-7CDD-4911-B193-EF1903B14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none" baseline="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EA19B5-91E3-4F4C-A589-6C6C950D6A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0800" y="1369219"/>
            <a:ext cx="4144050" cy="288845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69F488-B9A6-4E2A-A2EC-51E6AAB58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A0A7-EE55-43F8-B9FF-48474BF01C62}" type="datetime1">
              <a:rPr lang="en-GB" smtClean="0"/>
              <a:t>05/10/2023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BD270F-0A31-4F75-86AC-E8F4F8DB1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094246-1144-49DF-80C6-487F327DE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24EC5BB-E888-4D27-BEC1-966A6DA6EA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29600" y="1369219"/>
            <a:ext cx="4143600" cy="288845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F9CD2AA8-A7AF-544F-97FA-69AF0115308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5200" y="4579200"/>
            <a:ext cx="34848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900" b="0" i="0" baseline="0">
                <a:solidFill>
                  <a:srgbClr val="A91F2E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/>
              <a:t>bristol.ac.uk/&lt;add </a:t>
            </a:r>
            <a:r>
              <a:rPr lang="en-US" err="1"/>
              <a:t>url</a:t>
            </a:r>
            <a:r>
              <a:rPr lang="en-US"/>
              <a:t>&gt;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3677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98CD2CEE-C7C6-454F-BABA-D3C681293B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0800" y="335674"/>
            <a:ext cx="8402400" cy="3553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0179F0-3632-4679-B6A5-46A0CB570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A1A33-3FCE-4155-9EE2-6FE5EF3C5DC7}" type="datetime1">
              <a:rPr lang="en-GB" smtClean="0"/>
              <a:t>05/10/2023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3D66F0-0409-41B5-8F0F-17515FC29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2F6746-0473-414F-B00B-B98335701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58813F-CBC4-43D6-900B-5F80FF478B19}"/>
              </a:ext>
            </a:extLst>
          </p:cNvPr>
          <p:cNvSpPr/>
          <p:nvPr userDrawn="1"/>
        </p:nvSpPr>
        <p:spPr>
          <a:xfrm>
            <a:off x="0" y="0"/>
            <a:ext cx="9144000" cy="42243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A113D54-2F93-4A2E-8BB5-789218AEBA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28824" y="4348122"/>
            <a:ext cx="3143250" cy="690297"/>
          </a:xfrm>
        </p:spPr>
        <p:txBody>
          <a:bodyPr anchor="b"/>
          <a:lstStyle>
            <a:lvl1pPr>
              <a:defRPr sz="2400" b="0" i="0" cap="none" baseline="0">
                <a:latin typeface="Arial" panose="020B0604020202020204" pitchFamily="34" charset="0"/>
              </a:defRPr>
            </a:lvl1pPr>
          </a:lstStyle>
          <a:p>
            <a:r>
              <a:rPr lang="en-US"/>
              <a:t>Click to add</a:t>
            </a:r>
            <a:br>
              <a:rPr lang="en-US"/>
            </a:br>
            <a:r>
              <a:rPr lang="en-US"/>
              <a:t>image caption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8FFA18-F149-0A48-9FB8-6C2B11B51F0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5200" y="4579200"/>
            <a:ext cx="34848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900" b="0" i="0" baseline="0">
                <a:solidFill>
                  <a:srgbClr val="A91F2E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/>
              <a:t>bristol.ac.uk/&lt;add </a:t>
            </a:r>
            <a:r>
              <a:rPr lang="en-US" err="1"/>
              <a:t>url</a:t>
            </a:r>
            <a:r>
              <a:rPr lang="en-US"/>
              <a:t>&gt;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2956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666FB1-7EB8-48D4-BBC6-25C76E69E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9515F-EF3A-4544-A4C7-DB909F882D02}" type="datetime1">
              <a:rPr lang="en-GB" smtClean="0"/>
              <a:t>05/10/2023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08E062-8FFD-4BEA-9E4D-0665BABE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FD1732-3E34-49BE-8B77-1A0F750E2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1DD2EA03-0958-4D81-9330-2608322C4FF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426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full bleed picture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69A0CDB-B305-4654-820B-083E7FB4BF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28824" y="4348122"/>
            <a:ext cx="3143250" cy="690297"/>
          </a:xfrm>
        </p:spPr>
        <p:txBody>
          <a:bodyPr anchor="b"/>
          <a:lstStyle>
            <a:lvl1pPr>
              <a:defRPr sz="2400" b="0" i="0" cap="none" baseline="0">
                <a:latin typeface="Arial" panose="020B0604020202020204" pitchFamily="34" charset="0"/>
              </a:defRPr>
            </a:lvl1pPr>
          </a:lstStyle>
          <a:p>
            <a:r>
              <a:rPr lang="en-US"/>
              <a:t>Click to add</a:t>
            </a:r>
            <a:br>
              <a:rPr lang="en-US"/>
            </a:br>
            <a:r>
              <a:rPr lang="en-US"/>
              <a:t>image caption</a:t>
            </a:r>
            <a:endParaRPr lang="en-GB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9FC92C9B-A566-5746-8B37-73483CA908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5200" y="4579200"/>
            <a:ext cx="34848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900" b="0" i="0" baseline="0">
                <a:solidFill>
                  <a:srgbClr val="A91F2E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/>
              <a:t>bristol.ac.uk/&lt;add </a:t>
            </a:r>
            <a:r>
              <a:rPr lang="en-US" err="1"/>
              <a:t>url</a:t>
            </a:r>
            <a:r>
              <a:rPr lang="en-US"/>
              <a:t>&gt;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629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4244F-AB7D-4A1B-B659-7C45DEE6D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none" baseline="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21212D-E935-40DA-A8C3-8B44174E6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2975-2842-4F46-9E3A-BD83A4AB70A7}" type="datetime1">
              <a:rPr lang="en-GB" smtClean="0"/>
              <a:t>05/10/2023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684AF7-63FF-4F17-8CEC-05F9D0F11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C3E4AC-67E3-4249-9DF5-A4C70E5F1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1E47F59D-6A22-FA41-8C19-6774E8F92CD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5200" y="4579200"/>
            <a:ext cx="34848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900" b="0" i="0" baseline="0">
                <a:solidFill>
                  <a:srgbClr val="A91F2E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/>
              <a:t>bristol.ac.uk/&lt;add </a:t>
            </a:r>
            <a:r>
              <a:rPr lang="en-US" err="1"/>
              <a:t>url</a:t>
            </a:r>
            <a:r>
              <a:rPr lang="en-US"/>
              <a:t>&gt;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5785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5926B6-9036-4126-AE1F-8A37EA538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FE109-D549-48E1-9AC0-88A28FCC05A2}" type="datetime1">
              <a:rPr lang="en-GB" smtClean="0"/>
              <a:t>05/10/2023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9A293D-86F4-467C-A6B2-024611FA1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759A11-3108-4192-81AD-C415E0542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B63C5EA1-55AB-5E40-9DEF-74679B0447E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5200" y="4579200"/>
            <a:ext cx="3484800" cy="453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900" b="0" i="0" baseline="0">
                <a:solidFill>
                  <a:srgbClr val="A91F2E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/>
              <a:t>bristol.ac.uk/&lt;add </a:t>
            </a:r>
            <a:r>
              <a:rPr lang="en-US" err="1"/>
              <a:t>url</a:t>
            </a:r>
            <a:r>
              <a:rPr lang="en-US"/>
              <a:t>&gt;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161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hite and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AEC0E44-31DD-4789-86DE-B6E31155F116}"/>
              </a:ext>
            </a:extLst>
          </p:cNvPr>
          <p:cNvSpPr/>
          <p:nvPr userDrawn="1"/>
        </p:nvSpPr>
        <p:spPr>
          <a:xfrm>
            <a:off x="5708650" y="-3175"/>
            <a:ext cx="3435350" cy="5146675"/>
          </a:xfrm>
          <a:custGeom>
            <a:avLst/>
            <a:gdLst>
              <a:gd name="connsiteX0" fmla="*/ 0 w 3435350"/>
              <a:gd name="connsiteY0" fmla="*/ 0 h 5143500"/>
              <a:gd name="connsiteX1" fmla="*/ 3435350 w 3435350"/>
              <a:gd name="connsiteY1" fmla="*/ 0 h 5143500"/>
              <a:gd name="connsiteX2" fmla="*/ 3435350 w 3435350"/>
              <a:gd name="connsiteY2" fmla="*/ 5143500 h 5143500"/>
              <a:gd name="connsiteX3" fmla="*/ 0 w 3435350"/>
              <a:gd name="connsiteY3" fmla="*/ 5143500 h 5143500"/>
              <a:gd name="connsiteX4" fmla="*/ 0 w 3435350"/>
              <a:gd name="connsiteY4" fmla="*/ 0 h 5143500"/>
              <a:gd name="connsiteX0" fmla="*/ 1476375 w 3435350"/>
              <a:gd name="connsiteY0" fmla="*/ 0 h 5248275"/>
              <a:gd name="connsiteX1" fmla="*/ 3435350 w 3435350"/>
              <a:gd name="connsiteY1" fmla="*/ 104775 h 5248275"/>
              <a:gd name="connsiteX2" fmla="*/ 3435350 w 3435350"/>
              <a:gd name="connsiteY2" fmla="*/ 5248275 h 5248275"/>
              <a:gd name="connsiteX3" fmla="*/ 0 w 3435350"/>
              <a:gd name="connsiteY3" fmla="*/ 5248275 h 5248275"/>
              <a:gd name="connsiteX4" fmla="*/ 1476375 w 3435350"/>
              <a:gd name="connsiteY4" fmla="*/ 0 h 5248275"/>
              <a:gd name="connsiteX0" fmla="*/ 1190625 w 3435350"/>
              <a:gd name="connsiteY0" fmla="*/ 0 h 5162550"/>
              <a:gd name="connsiteX1" fmla="*/ 3435350 w 3435350"/>
              <a:gd name="connsiteY1" fmla="*/ 19050 h 5162550"/>
              <a:gd name="connsiteX2" fmla="*/ 3435350 w 3435350"/>
              <a:gd name="connsiteY2" fmla="*/ 5162550 h 5162550"/>
              <a:gd name="connsiteX3" fmla="*/ 0 w 3435350"/>
              <a:gd name="connsiteY3" fmla="*/ 5162550 h 5162550"/>
              <a:gd name="connsiteX4" fmla="*/ 1190625 w 3435350"/>
              <a:gd name="connsiteY4" fmla="*/ 0 h 5162550"/>
              <a:gd name="connsiteX0" fmla="*/ 1193800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3800 w 3435350"/>
              <a:gd name="connsiteY4" fmla="*/ 0 h 5146675"/>
              <a:gd name="connsiteX0" fmla="*/ 1219200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219200 w 3435350"/>
              <a:gd name="connsiteY4" fmla="*/ 0 h 5146675"/>
              <a:gd name="connsiteX0" fmla="*/ 1190625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0625 w 3435350"/>
              <a:gd name="connsiteY4" fmla="*/ 0 h 5146675"/>
              <a:gd name="connsiteX0" fmla="*/ 1190625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0625 w 3435350"/>
              <a:gd name="connsiteY4" fmla="*/ 0 h 514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35350" h="5146675">
                <a:moveTo>
                  <a:pt x="1190625" y="0"/>
                </a:moveTo>
                <a:lnTo>
                  <a:pt x="3435350" y="3175"/>
                </a:lnTo>
                <a:lnTo>
                  <a:pt x="3435350" y="5146675"/>
                </a:lnTo>
                <a:lnTo>
                  <a:pt x="0" y="5146675"/>
                </a:lnTo>
                <a:lnTo>
                  <a:pt x="1190625" y="0"/>
                </a:lnTo>
                <a:close/>
              </a:path>
            </a:pathLst>
          </a:custGeom>
          <a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3C8C1A-1BF5-4B59-AC3C-73632A8AD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800" y="1598400"/>
            <a:ext cx="5259600" cy="1101600"/>
          </a:xfrm>
        </p:spPr>
        <p:txBody>
          <a:bodyPr anchor="b"/>
          <a:lstStyle>
            <a:lvl1pPr algn="l">
              <a:defRPr sz="2700" cap="all" baseline="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FAE3-5BF7-4965-9A39-4DF10150B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0800" y="2701528"/>
            <a:ext cx="5259600" cy="13140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72EC3-CD0E-4DAF-AFA9-AA5AC3F2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D62B8-D7ED-4B07-9A04-1E3FEAB2A48C}" type="datetime1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B6EE9-35CE-4EDE-8C2A-8C22D6E5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3E84B-B0A3-4B16-A256-83DF6969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264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hite (Insert Image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C8C1A-1BF5-4B59-AC3C-73632A8AD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800" y="1598400"/>
            <a:ext cx="5259600" cy="1101600"/>
          </a:xfrm>
        </p:spPr>
        <p:txBody>
          <a:bodyPr anchor="b"/>
          <a:lstStyle>
            <a:lvl1pPr algn="l">
              <a:defRPr sz="2700" cap="all" baseline="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FAE3-5BF7-4965-9A39-4DF10150B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0800" y="2701528"/>
            <a:ext cx="5259600" cy="13140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72EC3-CD0E-4DAF-AFA9-AA5AC3F2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6282-696E-4BC8-B8B0-F336AA0FA017}" type="datetime1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B6EE9-35CE-4EDE-8C2A-8C22D6E5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3E84B-B0A3-4B16-A256-83DF6969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07491796-214B-45DE-99F8-B1AF36C957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82354" y="0"/>
            <a:ext cx="3461646" cy="5143858"/>
          </a:xfrm>
          <a:custGeom>
            <a:avLst/>
            <a:gdLst>
              <a:gd name="connsiteX0" fmla="*/ 0 w 3900487"/>
              <a:gd name="connsiteY0" fmla="*/ 5143500 h 5143500"/>
              <a:gd name="connsiteX1" fmla="*/ 975122 w 3900487"/>
              <a:gd name="connsiteY1" fmla="*/ 0 h 5143500"/>
              <a:gd name="connsiteX2" fmla="*/ 3900487 w 3900487"/>
              <a:gd name="connsiteY2" fmla="*/ 0 h 5143500"/>
              <a:gd name="connsiteX3" fmla="*/ 2925365 w 3900487"/>
              <a:gd name="connsiteY3" fmla="*/ 5143500 h 5143500"/>
              <a:gd name="connsiteX4" fmla="*/ 0 w 3900487"/>
              <a:gd name="connsiteY4" fmla="*/ 5143500 h 5143500"/>
              <a:gd name="connsiteX0" fmla="*/ 0 w 3900487"/>
              <a:gd name="connsiteY0" fmla="*/ 5143500 h 5149287"/>
              <a:gd name="connsiteX1" fmla="*/ 975122 w 3900487"/>
              <a:gd name="connsiteY1" fmla="*/ 0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900487"/>
              <a:gd name="connsiteY0" fmla="*/ 5143500 h 5149287"/>
              <a:gd name="connsiteX1" fmla="*/ 1652241 w 3900487"/>
              <a:gd name="connsiteY1" fmla="*/ 11575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425925"/>
              <a:gd name="connsiteY0" fmla="*/ 5143500 h 5149287"/>
              <a:gd name="connsiteX1" fmla="*/ 1177679 w 3425925"/>
              <a:gd name="connsiteY1" fmla="*/ 11575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25925"/>
              <a:gd name="connsiteY0" fmla="*/ 5143500 h 5149287"/>
              <a:gd name="connsiteX1" fmla="*/ 1183466 w 3425925"/>
              <a:gd name="connsiteY1" fmla="*/ 1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60649"/>
              <a:gd name="connsiteY0" fmla="*/ 5143500 h 5149287"/>
              <a:gd name="connsiteX1" fmla="*/ 1183466 w 3460649"/>
              <a:gd name="connsiteY1" fmla="*/ 1 h 5149287"/>
              <a:gd name="connsiteX2" fmla="*/ 3460649 w 3460649"/>
              <a:gd name="connsiteY2" fmla="*/ 0 h 5149287"/>
              <a:gd name="connsiteX3" fmla="*/ 3423077 w 3460649"/>
              <a:gd name="connsiteY3" fmla="*/ 5149287 h 5149287"/>
              <a:gd name="connsiteX4" fmla="*/ 0 w 3460649"/>
              <a:gd name="connsiteY4" fmla="*/ 5143500 h 5149287"/>
              <a:gd name="connsiteX0" fmla="*/ 0 w 3469436"/>
              <a:gd name="connsiteY0" fmla="*/ 5143500 h 5155075"/>
              <a:gd name="connsiteX1" fmla="*/ 1183466 w 3469436"/>
              <a:gd name="connsiteY1" fmla="*/ 1 h 5155075"/>
              <a:gd name="connsiteX2" fmla="*/ 3460649 w 3469436"/>
              <a:gd name="connsiteY2" fmla="*/ 0 h 5155075"/>
              <a:gd name="connsiteX3" fmla="*/ 3469376 w 3469436"/>
              <a:gd name="connsiteY3" fmla="*/ 5155075 h 5155075"/>
              <a:gd name="connsiteX4" fmla="*/ 0 w 3469436"/>
              <a:gd name="connsiteY4" fmla="*/ 5143500 h 5155075"/>
              <a:gd name="connsiteX0" fmla="*/ 0 w 3469436"/>
              <a:gd name="connsiteY0" fmla="*/ 5155434 h 5155434"/>
              <a:gd name="connsiteX1" fmla="*/ 1183466 w 3469436"/>
              <a:gd name="connsiteY1" fmla="*/ 1 h 5155434"/>
              <a:gd name="connsiteX2" fmla="*/ 3460649 w 3469436"/>
              <a:gd name="connsiteY2" fmla="*/ 0 h 5155434"/>
              <a:gd name="connsiteX3" fmla="*/ 3469376 w 3469436"/>
              <a:gd name="connsiteY3" fmla="*/ 5155075 h 5155434"/>
              <a:gd name="connsiteX4" fmla="*/ 0 w 3469436"/>
              <a:gd name="connsiteY4" fmla="*/ 5155434 h 515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9436" h="5155434">
                <a:moveTo>
                  <a:pt x="0" y="5155434"/>
                </a:moveTo>
                <a:lnTo>
                  <a:pt x="1183466" y="1"/>
                </a:lnTo>
                <a:lnTo>
                  <a:pt x="3460649" y="0"/>
                </a:lnTo>
                <a:cubicBezTo>
                  <a:pt x="3459700" y="1716429"/>
                  <a:pt x="3470325" y="3438646"/>
                  <a:pt x="3469376" y="5155075"/>
                </a:cubicBezTo>
                <a:lnTo>
                  <a:pt x="0" y="5155434"/>
                </a:lnTo>
                <a:close/>
              </a:path>
            </a:pathLst>
          </a:custGeom>
          <a:noFill/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589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Colour and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>
            <a:extLst>
              <a:ext uri="{FF2B5EF4-FFF2-40B4-BE49-F238E27FC236}">
                <a16:creationId xmlns:a16="http://schemas.microsoft.com/office/drawing/2014/main" id="{A903D7F4-2AD2-4C9C-9330-C03E0E70D3F1}"/>
              </a:ext>
            </a:extLst>
          </p:cNvPr>
          <p:cNvSpPr/>
          <p:nvPr userDrawn="1"/>
        </p:nvSpPr>
        <p:spPr>
          <a:xfrm>
            <a:off x="5708650" y="-3175"/>
            <a:ext cx="3435350" cy="5146675"/>
          </a:xfrm>
          <a:custGeom>
            <a:avLst/>
            <a:gdLst>
              <a:gd name="connsiteX0" fmla="*/ 0 w 3435350"/>
              <a:gd name="connsiteY0" fmla="*/ 0 h 5143500"/>
              <a:gd name="connsiteX1" fmla="*/ 3435350 w 3435350"/>
              <a:gd name="connsiteY1" fmla="*/ 0 h 5143500"/>
              <a:gd name="connsiteX2" fmla="*/ 3435350 w 3435350"/>
              <a:gd name="connsiteY2" fmla="*/ 5143500 h 5143500"/>
              <a:gd name="connsiteX3" fmla="*/ 0 w 3435350"/>
              <a:gd name="connsiteY3" fmla="*/ 5143500 h 5143500"/>
              <a:gd name="connsiteX4" fmla="*/ 0 w 3435350"/>
              <a:gd name="connsiteY4" fmla="*/ 0 h 5143500"/>
              <a:gd name="connsiteX0" fmla="*/ 1476375 w 3435350"/>
              <a:gd name="connsiteY0" fmla="*/ 0 h 5248275"/>
              <a:gd name="connsiteX1" fmla="*/ 3435350 w 3435350"/>
              <a:gd name="connsiteY1" fmla="*/ 104775 h 5248275"/>
              <a:gd name="connsiteX2" fmla="*/ 3435350 w 3435350"/>
              <a:gd name="connsiteY2" fmla="*/ 5248275 h 5248275"/>
              <a:gd name="connsiteX3" fmla="*/ 0 w 3435350"/>
              <a:gd name="connsiteY3" fmla="*/ 5248275 h 5248275"/>
              <a:gd name="connsiteX4" fmla="*/ 1476375 w 3435350"/>
              <a:gd name="connsiteY4" fmla="*/ 0 h 5248275"/>
              <a:gd name="connsiteX0" fmla="*/ 1190625 w 3435350"/>
              <a:gd name="connsiteY0" fmla="*/ 0 h 5162550"/>
              <a:gd name="connsiteX1" fmla="*/ 3435350 w 3435350"/>
              <a:gd name="connsiteY1" fmla="*/ 19050 h 5162550"/>
              <a:gd name="connsiteX2" fmla="*/ 3435350 w 3435350"/>
              <a:gd name="connsiteY2" fmla="*/ 5162550 h 5162550"/>
              <a:gd name="connsiteX3" fmla="*/ 0 w 3435350"/>
              <a:gd name="connsiteY3" fmla="*/ 5162550 h 5162550"/>
              <a:gd name="connsiteX4" fmla="*/ 1190625 w 3435350"/>
              <a:gd name="connsiteY4" fmla="*/ 0 h 5162550"/>
              <a:gd name="connsiteX0" fmla="*/ 1193800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3800 w 3435350"/>
              <a:gd name="connsiteY4" fmla="*/ 0 h 5146675"/>
              <a:gd name="connsiteX0" fmla="*/ 1219200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219200 w 3435350"/>
              <a:gd name="connsiteY4" fmla="*/ 0 h 5146675"/>
              <a:gd name="connsiteX0" fmla="*/ 1190625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0625 w 3435350"/>
              <a:gd name="connsiteY4" fmla="*/ 0 h 5146675"/>
              <a:gd name="connsiteX0" fmla="*/ 1190625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0625 w 3435350"/>
              <a:gd name="connsiteY4" fmla="*/ 0 h 514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35350" h="5146675">
                <a:moveTo>
                  <a:pt x="1190625" y="0"/>
                </a:moveTo>
                <a:lnTo>
                  <a:pt x="3435350" y="3175"/>
                </a:lnTo>
                <a:lnTo>
                  <a:pt x="3435350" y="5146675"/>
                </a:lnTo>
                <a:lnTo>
                  <a:pt x="0" y="5146675"/>
                </a:lnTo>
                <a:lnTo>
                  <a:pt x="1190625" y="0"/>
                </a:lnTo>
                <a:close/>
              </a:path>
            </a:pathLst>
          </a:custGeom>
          <a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3C8C1A-1BF5-4B59-AC3C-73632A8AD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800" y="1598400"/>
            <a:ext cx="5259600" cy="1101600"/>
          </a:xfrm>
        </p:spPr>
        <p:txBody>
          <a:bodyPr anchor="b"/>
          <a:lstStyle>
            <a:lvl1pPr algn="l">
              <a:defRPr sz="2700"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FAE3-5BF7-4965-9A39-4DF10150B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0800" y="2701528"/>
            <a:ext cx="5259600" cy="13140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72EC3-CD0E-4DAF-AFA9-AA5AC3F2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E2C485A-CFD1-4426-A587-FCC12D6AD237}" type="datetime1">
              <a:rPr lang="en-GB" smtClean="0"/>
              <a:pPr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B6EE9-35CE-4EDE-8C2A-8C22D6E5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3E84B-B0A3-4B16-A256-83DF6969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DE1CF8-1877-4310-8670-A269E8016CA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160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Colour (Insert Image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C8C1A-1BF5-4B59-AC3C-73632A8AD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800" y="1598400"/>
            <a:ext cx="5259600" cy="1101600"/>
          </a:xfrm>
        </p:spPr>
        <p:txBody>
          <a:bodyPr anchor="b"/>
          <a:lstStyle>
            <a:lvl1pPr algn="l">
              <a:defRPr sz="2700"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FAE3-5BF7-4965-9A39-4DF10150B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0800" y="2701528"/>
            <a:ext cx="5259600" cy="13140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72EC3-CD0E-4DAF-AFA9-AA5AC3F2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04E3C7-3434-41F6-8009-C52959A159FA}" type="datetime1">
              <a:rPr lang="en-GB" smtClean="0"/>
              <a:pPr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B6EE9-35CE-4EDE-8C2A-8C22D6E5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3E84B-B0A3-4B16-A256-83DF6969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DE1CF8-1877-4310-8670-A269E8016CA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558EBCF5-E0AC-439B-A35D-E3E76706493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82354" y="0"/>
            <a:ext cx="3461646" cy="5143858"/>
          </a:xfrm>
          <a:custGeom>
            <a:avLst/>
            <a:gdLst>
              <a:gd name="connsiteX0" fmla="*/ 0 w 3900487"/>
              <a:gd name="connsiteY0" fmla="*/ 5143500 h 5143500"/>
              <a:gd name="connsiteX1" fmla="*/ 975122 w 3900487"/>
              <a:gd name="connsiteY1" fmla="*/ 0 h 5143500"/>
              <a:gd name="connsiteX2" fmla="*/ 3900487 w 3900487"/>
              <a:gd name="connsiteY2" fmla="*/ 0 h 5143500"/>
              <a:gd name="connsiteX3" fmla="*/ 2925365 w 3900487"/>
              <a:gd name="connsiteY3" fmla="*/ 5143500 h 5143500"/>
              <a:gd name="connsiteX4" fmla="*/ 0 w 3900487"/>
              <a:gd name="connsiteY4" fmla="*/ 5143500 h 5143500"/>
              <a:gd name="connsiteX0" fmla="*/ 0 w 3900487"/>
              <a:gd name="connsiteY0" fmla="*/ 5143500 h 5149287"/>
              <a:gd name="connsiteX1" fmla="*/ 975122 w 3900487"/>
              <a:gd name="connsiteY1" fmla="*/ 0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900487"/>
              <a:gd name="connsiteY0" fmla="*/ 5143500 h 5149287"/>
              <a:gd name="connsiteX1" fmla="*/ 1652241 w 3900487"/>
              <a:gd name="connsiteY1" fmla="*/ 11575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425925"/>
              <a:gd name="connsiteY0" fmla="*/ 5143500 h 5149287"/>
              <a:gd name="connsiteX1" fmla="*/ 1177679 w 3425925"/>
              <a:gd name="connsiteY1" fmla="*/ 11575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25925"/>
              <a:gd name="connsiteY0" fmla="*/ 5143500 h 5149287"/>
              <a:gd name="connsiteX1" fmla="*/ 1183466 w 3425925"/>
              <a:gd name="connsiteY1" fmla="*/ 1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60649"/>
              <a:gd name="connsiteY0" fmla="*/ 5143500 h 5149287"/>
              <a:gd name="connsiteX1" fmla="*/ 1183466 w 3460649"/>
              <a:gd name="connsiteY1" fmla="*/ 1 h 5149287"/>
              <a:gd name="connsiteX2" fmla="*/ 3460649 w 3460649"/>
              <a:gd name="connsiteY2" fmla="*/ 0 h 5149287"/>
              <a:gd name="connsiteX3" fmla="*/ 3423077 w 3460649"/>
              <a:gd name="connsiteY3" fmla="*/ 5149287 h 5149287"/>
              <a:gd name="connsiteX4" fmla="*/ 0 w 3460649"/>
              <a:gd name="connsiteY4" fmla="*/ 5143500 h 5149287"/>
              <a:gd name="connsiteX0" fmla="*/ 0 w 3469436"/>
              <a:gd name="connsiteY0" fmla="*/ 5143500 h 5155075"/>
              <a:gd name="connsiteX1" fmla="*/ 1183466 w 3469436"/>
              <a:gd name="connsiteY1" fmla="*/ 1 h 5155075"/>
              <a:gd name="connsiteX2" fmla="*/ 3460649 w 3469436"/>
              <a:gd name="connsiteY2" fmla="*/ 0 h 5155075"/>
              <a:gd name="connsiteX3" fmla="*/ 3469376 w 3469436"/>
              <a:gd name="connsiteY3" fmla="*/ 5155075 h 5155075"/>
              <a:gd name="connsiteX4" fmla="*/ 0 w 3469436"/>
              <a:gd name="connsiteY4" fmla="*/ 5143500 h 5155075"/>
              <a:gd name="connsiteX0" fmla="*/ 0 w 3469436"/>
              <a:gd name="connsiteY0" fmla="*/ 5155434 h 5155434"/>
              <a:gd name="connsiteX1" fmla="*/ 1183466 w 3469436"/>
              <a:gd name="connsiteY1" fmla="*/ 1 h 5155434"/>
              <a:gd name="connsiteX2" fmla="*/ 3460649 w 3469436"/>
              <a:gd name="connsiteY2" fmla="*/ 0 h 5155434"/>
              <a:gd name="connsiteX3" fmla="*/ 3469376 w 3469436"/>
              <a:gd name="connsiteY3" fmla="*/ 5155075 h 5155434"/>
              <a:gd name="connsiteX4" fmla="*/ 0 w 3469436"/>
              <a:gd name="connsiteY4" fmla="*/ 5155434 h 515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9436" h="5155434">
                <a:moveTo>
                  <a:pt x="0" y="5155434"/>
                </a:moveTo>
                <a:lnTo>
                  <a:pt x="1183466" y="1"/>
                </a:lnTo>
                <a:lnTo>
                  <a:pt x="3460649" y="0"/>
                </a:lnTo>
                <a:cubicBezTo>
                  <a:pt x="3459700" y="1716429"/>
                  <a:pt x="3470325" y="3438646"/>
                  <a:pt x="3469376" y="5155075"/>
                </a:cubicBezTo>
                <a:lnTo>
                  <a:pt x="0" y="5155434"/>
                </a:lnTo>
                <a:close/>
              </a:path>
            </a:pathLst>
          </a:custGeom>
          <a:noFill/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066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B2333-4531-4F49-98C7-71CE6B119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800" y="680400"/>
            <a:ext cx="5259600" cy="1101600"/>
          </a:xfrm>
        </p:spPr>
        <p:txBody>
          <a:bodyPr/>
          <a:lstStyle>
            <a:lvl1pPr>
              <a:defRPr sz="2700" cap="none" baseline="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BEE29-071E-4ED4-B0D5-046429DF4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800" y="1825200"/>
            <a:ext cx="5259600" cy="2502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DB9016-1CC6-48C9-96F5-24F342CEC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96329-32E5-45D1-A44F-3528B41BEAB5}" type="datetime1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222F4-7BC9-4ABB-8BD9-5765E7594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B4C82-F699-4384-99AC-56B3E6E80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F8083C25-9322-4123-BA6A-1F002C5AC1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82354" y="0"/>
            <a:ext cx="3461646" cy="5143500"/>
          </a:xfrm>
          <a:custGeom>
            <a:avLst/>
            <a:gdLst>
              <a:gd name="connsiteX0" fmla="*/ 0 w 3900487"/>
              <a:gd name="connsiteY0" fmla="*/ 5143500 h 5143500"/>
              <a:gd name="connsiteX1" fmla="*/ 975122 w 3900487"/>
              <a:gd name="connsiteY1" fmla="*/ 0 h 5143500"/>
              <a:gd name="connsiteX2" fmla="*/ 3900487 w 3900487"/>
              <a:gd name="connsiteY2" fmla="*/ 0 h 5143500"/>
              <a:gd name="connsiteX3" fmla="*/ 2925365 w 3900487"/>
              <a:gd name="connsiteY3" fmla="*/ 5143500 h 5143500"/>
              <a:gd name="connsiteX4" fmla="*/ 0 w 3900487"/>
              <a:gd name="connsiteY4" fmla="*/ 5143500 h 5143500"/>
              <a:gd name="connsiteX0" fmla="*/ 0 w 3900487"/>
              <a:gd name="connsiteY0" fmla="*/ 5143500 h 5149287"/>
              <a:gd name="connsiteX1" fmla="*/ 975122 w 3900487"/>
              <a:gd name="connsiteY1" fmla="*/ 0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900487"/>
              <a:gd name="connsiteY0" fmla="*/ 5143500 h 5149287"/>
              <a:gd name="connsiteX1" fmla="*/ 1652241 w 3900487"/>
              <a:gd name="connsiteY1" fmla="*/ 11575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425925"/>
              <a:gd name="connsiteY0" fmla="*/ 5143500 h 5149287"/>
              <a:gd name="connsiteX1" fmla="*/ 1177679 w 3425925"/>
              <a:gd name="connsiteY1" fmla="*/ 11575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25925"/>
              <a:gd name="connsiteY0" fmla="*/ 5143500 h 5149287"/>
              <a:gd name="connsiteX1" fmla="*/ 1183466 w 3425925"/>
              <a:gd name="connsiteY1" fmla="*/ 1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60649"/>
              <a:gd name="connsiteY0" fmla="*/ 5143500 h 5149287"/>
              <a:gd name="connsiteX1" fmla="*/ 1183466 w 3460649"/>
              <a:gd name="connsiteY1" fmla="*/ 1 h 5149287"/>
              <a:gd name="connsiteX2" fmla="*/ 3460649 w 3460649"/>
              <a:gd name="connsiteY2" fmla="*/ 0 h 5149287"/>
              <a:gd name="connsiteX3" fmla="*/ 3423077 w 3460649"/>
              <a:gd name="connsiteY3" fmla="*/ 5149287 h 5149287"/>
              <a:gd name="connsiteX4" fmla="*/ 0 w 3460649"/>
              <a:gd name="connsiteY4" fmla="*/ 5143500 h 5149287"/>
              <a:gd name="connsiteX0" fmla="*/ 0 w 3469436"/>
              <a:gd name="connsiteY0" fmla="*/ 5143500 h 5155075"/>
              <a:gd name="connsiteX1" fmla="*/ 1183466 w 3469436"/>
              <a:gd name="connsiteY1" fmla="*/ 1 h 5155075"/>
              <a:gd name="connsiteX2" fmla="*/ 3460649 w 3469436"/>
              <a:gd name="connsiteY2" fmla="*/ 0 h 5155075"/>
              <a:gd name="connsiteX3" fmla="*/ 3469376 w 3469436"/>
              <a:gd name="connsiteY3" fmla="*/ 5155075 h 5155075"/>
              <a:gd name="connsiteX4" fmla="*/ 0 w 3469436"/>
              <a:gd name="connsiteY4" fmla="*/ 5143500 h 5155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9436" h="5155075">
                <a:moveTo>
                  <a:pt x="0" y="5143500"/>
                </a:moveTo>
                <a:lnTo>
                  <a:pt x="1183466" y="1"/>
                </a:lnTo>
                <a:lnTo>
                  <a:pt x="3460649" y="0"/>
                </a:lnTo>
                <a:cubicBezTo>
                  <a:pt x="3459700" y="1716429"/>
                  <a:pt x="3470325" y="3438646"/>
                  <a:pt x="3469376" y="5155075"/>
                </a:cubicBezTo>
                <a:lnTo>
                  <a:pt x="0" y="5143500"/>
                </a:lnTo>
                <a:close/>
              </a:path>
            </a:pathLst>
          </a:custGeom>
          <a:noFill/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32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49E27-7CDD-4911-B193-EF1903B14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700" cap="none" baseline="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EA19B5-91E3-4F4C-A589-6C6C950D6A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0800" y="1369219"/>
            <a:ext cx="4144050" cy="288845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053E6F-F562-4865-866C-DA32BD2446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4144050" cy="288845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69F488-B9A6-4E2A-A2EC-51E6AAB58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52901-F037-4335-90F2-449535D19421}" type="datetime1">
              <a:rPr lang="en-GB" smtClean="0"/>
              <a:t>05/10/2023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BD270F-0A31-4F75-86AC-E8F4F8DB1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094246-1144-49DF-80C6-487F327DE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266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49E27-7CDD-4911-B193-EF1903B14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700" cap="none" baseline="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EA19B5-91E3-4F4C-A589-6C6C950D6A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0800" y="1369219"/>
            <a:ext cx="4144050" cy="288845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69F488-B9A6-4E2A-A2EC-51E6AAB58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A0A7-EE55-43F8-B9FF-48474BF01C62}" type="datetime1">
              <a:rPr lang="en-GB" smtClean="0"/>
              <a:t>05/10/2023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BD270F-0A31-4F75-86AC-E8F4F8DB1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094246-1144-49DF-80C6-487F327DE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24EC5BB-E888-4D27-BEC1-966A6DA6EA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29600" y="1369219"/>
            <a:ext cx="4143600" cy="2888456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19548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7C7EFF-4B85-47B4-9AEE-BAC2AEA4E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800" y="273844"/>
            <a:ext cx="84024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/>
              <a:t>CLICK TO EDIT MASTER TITLE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BE355A-FC37-40C1-881B-11D9A87A1E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0800" y="1369219"/>
            <a:ext cx="8402400" cy="2894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C79F3-7BFD-4B2B-9937-D0CB01C01D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0800" y="4361092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4D2579E-D2B3-420A-972D-0CF396453095}" type="datetime1">
              <a:rPr lang="en-GB" smtClean="0"/>
              <a:pPr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D0D257-02C6-4B88-B728-A31860AD3C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15800" y="4361092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01B7CE-A778-4036-BB74-3EFF1FE745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21627" y="4771676"/>
            <a:ext cx="5400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DE1CF8-1877-4310-8670-A269E8016CA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803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74" r:id="rId2"/>
    <p:sldLayoutId id="2147483670" r:id="rId3"/>
    <p:sldLayoutId id="2147483669" r:id="rId4"/>
    <p:sldLayoutId id="2147483672" r:id="rId5"/>
    <p:sldLayoutId id="2147483671" r:id="rId6"/>
    <p:sldLayoutId id="2147483673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i="0" kern="1200" baseline="0">
          <a:solidFill>
            <a:schemeClr val="tx1"/>
          </a:solidFill>
          <a:latin typeface="Arial Black" panose="020B0604020202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SzPct val="85000"/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85000"/>
        <a:buFont typeface="Wingdings" panose="05000000000000000000" pitchFamily="2" charset="2"/>
        <a:buChar char="Ø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Courier New" panose="02070309020205020404" pitchFamily="49" charset="0"/>
        <a:buChar char="o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7C7EFF-4B85-47B4-9AEE-BAC2AEA4E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800" y="273844"/>
            <a:ext cx="84024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BE355A-FC37-40C1-881B-11D9A87A1E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0800" y="1369219"/>
            <a:ext cx="8402400" cy="2894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C79F3-7BFD-4B2B-9937-D0CB01C01D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0800" y="4361092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4D2579E-D2B3-420A-972D-0CF396453095}" type="datetime1">
              <a:rPr lang="en-GB" smtClean="0"/>
              <a:pPr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D0D257-02C6-4B88-B728-A31860AD3C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15800" y="4361092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01B7CE-A778-4036-BB74-3EFF1FE745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21627" y="4771676"/>
            <a:ext cx="5400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DE1CF8-1877-4310-8670-A269E8016CA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210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6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i="0" kern="1200" cap="all" baseline="0">
          <a:solidFill>
            <a:schemeClr val="tx1"/>
          </a:solidFill>
          <a:latin typeface="Arial Black" panose="020B0604020202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SzPct val="85000"/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85000"/>
        <a:buFont typeface="Wingdings" panose="05000000000000000000" pitchFamily="2" charset="2"/>
        <a:buChar char="Ø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Courier New" panose="02070309020205020404" pitchFamily="49" charset="0"/>
        <a:buChar char="o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sv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sv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sv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sv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svg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sv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svg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sv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sv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svg"/><Relationship Id="rId4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sv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sv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news/uk-64283105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4E278-8845-3B4C-90B8-21A5FC794C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800" y="2212762"/>
            <a:ext cx="5259600" cy="1101600"/>
          </a:xfrm>
        </p:spPr>
        <p:txBody>
          <a:bodyPr/>
          <a:lstStyle/>
          <a:p>
            <a:r>
              <a:rPr lang="en-US" sz="2400" b="0" dirty="0">
                <a:latin typeface="Rockwell"/>
                <a:ea typeface="Verdana"/>
              </a:rPr>
              <a:t>Enhancing Nuclear Security: Leveraging Non-Negative Matrix Factorization for High Sensitivity Threat Detection with Small Volume Gamma Detectors</a:t>
            </a:r>
            <a:endParaRPr lang="en-US" sz="2400" dirty="0">
              <a:latin typeface="Rockwell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C789E3-A5E1-C740-883E-2A3C2FE5E7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0800" y="3508772"/>
            <a:ext cx="5259600" cy="1314000"/>
          </a:xfrm>
        </p:spPr>
        <p:txBody>
          <a:bodyPr/>
          <a:lstStyle/>
          <a:p>
            <a:r>
              <a:rPr lang="en-US" dirty="0">
                <a:latin typeface="Rockwell" panose="02060603020205020403" pitchFamily="18" charset="0"/>
                <a:ea typeface="Verdana" panose="020B0604030504040204" pitchFamily="34" charset="0"/>
              </a:rPr>
              <a:t>S. Fearn, E. Connolly and P. Martin</a:t>
            </a:r>
          </a:p>
          <a:p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57408A-941B-F906-4435-E73D3A404129}"/>
              </a:ext>
            </a:extLst>
          </p:cNvPr>
          <p:cNvSpPr txBox="1"/>
          <p:nvPr/>
        </p:nvSpPr>
        <p:spPr>
          <a:xfrm>
            <a:off x="6434418" y="4749977"/>
            <a:ext cx="27902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2009784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D6E78-726B-7C38-72AE-342284AA5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>
                <a:latin typeface="Rockwell" panose="02060603020205020403" pitchFamily="18" charset="0"/>
              </a:rPr>
              <a:t>Modelling Detector Response</a:t>
            </a:r>
            <a:endParaRPr lang="en-GB" b="0">
              <a:latin typeface="Rockwell" panose="020606030202050204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FE50D-FD36-12C2-DEF5-A189401FE7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801" y="1369219"/>
            <a:ext cx="4840178" cy="2888456"/>
          </a:xfrm>
        </p:spPr>
        <p:txBody>
          <a:bodyPr>
            <a:normAutofit/>
          </a:bodyPr>
          <a:lstStyle/>
          <a:p>
            <a:r>
              <a:rPr lang="en-US">
                <a:latin typeface="Rockwell" panose="02060603020205020403" pitchFamily="18" charset="0"/>
              </a:rPr>
              <a:t>Spectral lines need to be broadened as detector response to gamma is Gaussian</a:t>
            </a:r>
          </a:p>
          <a:p>
            <a:endParaRPr lang="en-US">
              <a:latin typeface="Rockwell" panose="02060603020205020403" pitchFamily="18" charset="0"/>
            </a:endParaRPr>
          </a:p>
          <a:p>
            <a:r>
              <a:rPr lang="en-US">
                <a:latin typeface="Rockwell" panose="02060603020205020403" pitchFamily="18" charset="0"/>
              </a:rPr>
              <a:t>By finding and fitting peak widths (FWHM) for D3S, we can simulate its response to the modelled interactions</a:t>
            </a:r>
            <a:endParaRPr lang="en-GB">
              <a:latin typeface="Rockwell" panose="02060603020205020403" pitchFamily="18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AE0B121-5945-5565-92A7-A88745239FFE}"/>
              </a:ext>
            </a:extLst>
          </p:cNvPr>
          <p:cNvSpPr txBox="1">
            <a:spLocks/>
          </p:cNvSpPr>
          <p:nvPr/>
        </p:nvSpPr>
        <p:spPr>
          <a:xfrm>
            <a:off x="6153636" y="1035243"/>
            <a:ext cx="2476345" cy="3728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85000"/>
              <a:buFont typeface="Wingdings" panose="05000000000000000000" pitchFamily="2" charset="2"/>
              <a:buChar char="§"/>
              <a:defRPr sz="2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85000"/>
              <a:buFont typeface="Wingdings" panose="05000000000000000000" pitchFamily="2" charset="2"/>
              <a:buChar char="Ø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>
                <a:latin typeface="Rockwell" panose="02060603020205020403" pitchFamily="18" charset="0"/>
              </a:rPr>
              <a:t>D3S Energy Resolution Curve</a:t>
            </a:r>
            <a:endParaRPr lang="en-GB" sz="1200">
              <a:latin typeface="Rockwell" panose="02060603020205020403" pitchFamily="18" charset="0"/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293C3150-9BAD-FAA7-4DA8-DED84E1C90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9210" r="5897"/>
          <a:stretch/>
        </p:blipFill>
        <p:spPr>
          <a:xfrm>
            <a:off x="5295826" y="1368850"/>
            <a:ext cx="3621608" cy="34941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F0933E-78CC-23E9-7736-585D62011F9E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23038758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D6E78-726B-7C38-72AE-342284AA5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latin typeface="Rockwell" panose="02060603020205020403" pitchFamily="18" charset="0"/>
              </a:rPr>
              <a:t>Modelling Detector Response</a:t>
            </a:r>
            <a:endParaRPr lang="en-GB" b="0" dirty="0">
              <a:latin typeface="Rockwell" panose="02060603020205020403" pitchFamily="18" charset="0"/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E4120E8B-D49C-CECA-811C-791B0640CA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8371" r="6470"/>
          <a:stretch/>
        </p:blipFill>
        <p:spPr>
          <a:xfrm>
            <a:off x="4660133" y="1545750"/>
            <a:ext cx="4318854" cy="3173303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047A9C6-A8C2-36D6-8804-E8F5F4E80B49}"/>
              </a:ext>
            </a:extLst>
          </p:cNvPr>
          <p:cNvSpPr txBox="1">
            <a:spLocks/>
          </p:cNvSpPr>
          <p:nvPr/>
        </p:nvSpPr>
        <p:spPr>
          <a:xfrm>
            <a:off x="720592" y="1045561"/>
            <a:ext cx="3702862" cy="4449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85000"/>
              <a:buFont typeface="Wingdings" panose="05000000000000000000" pitchFamily="2" charset="2"/>
              <a:buChar char="§"/>
              <a:defRPr sz="2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85000"/>
              <a:buFont typeface="Wingdings" panose="05000000000000000000" pitchFamily="2" charset="2"/>
              <a:buChar char="Ø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dirty="0">
                <a:latin typeface="Rockwell" panose="02060603020205020403" pitchFamily="18" charset="0"/>
              </a:rPr>
              <a:t>662 keV emission line broadening and real Cs-137 spectrum</a:t>
            </a:r>
            <a:endParaRPr lang="en-GB" sz="1600" dirty="0">
              <a:latin typeface="Rockwell" panose="02060603020205020403" pitchFamily="18" charset="0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D58B846-DF12-BF87-25D8-159B7952D09A}"/>
              </a:ext>
            </a:extLst>
          </p:cNvPr>
          <p:cNvSpPr txBox="1">
            <a:spLocks/>
          </p:cNvSpPr>
          <p:nvPr/>
        </p:nvSpPr>
        <p:spPr>
          <a:xfrm>
            <a:off x="5215713" y="1081588"/>
            <a:ext cx="3207695" cy="3728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85000"/>
              <a:buFont typeface="Wingdings" panose="05000000000000000000" pitchFamily="2" charset="2"/>
              <a:buChar char="§"/>
              <a:defRPr sz="2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85000"/>
              <a:buFont typeface="Wingdings" panose="05000000000000000000" pitchFamily="2" charset="2"/>
              <a:buChar char="Ø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dirty="0">
                <a:latin typeface="Rockwell" panose="02060603020205020403" pitchFamily="18" charset="0"/>
              </a:rPr>
              <a:t>All energy depositions modelled by GEANT4 for a 662 keV source</a:t>
            </a:r>
            <a:endParaRPr lang="en-GB" sz="1400" dirty="0">
              <a:latin typeface="Rockwell" panose="02060603020205020403" pitchFamily="18" charset="0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22B9F086-3F4F-1D12-9B09-7440FB5FC6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8297" r="7778"/>
          <a:stretch/>
        </p:blipFill>
        <p:spPr>
          <a:xfrm>
            <a:off x="370800" y="1550105"/>
            <a:ext cx="4183508" cy="31199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0F4936F-C520-1794-33E7-9BCA4A8D145C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4143721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pectra_animation">
            <a:hlinkClick r:id="" action="ppaction://media"/>
            <a:extLst>
              <a:ext uri="{FF2B5EF4-FFF2-40B4-BE49-F238E27FC236}">
                <a16:creationId xmlns:a16="http://schemas.microsoft.com/office/drawing/2014/main" id="{659481F1-7384-AB95-4729-A8D055DD93A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02257" y="1211319"/>
            <a:ext cx="4268206" cy="32011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0D6E78-726B-7C38-72AE-342284AA5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>
                <a:latin typeface="Rockwell" panose="02060603020205020403" pitchFamily="18" charset="0"/>
              </a:rPr>
              <a:t>Introducing Modelled Spectra Into SIGMA Data</a:t>
            </a:r>
            <a:endParaRPr lang="en-GB" b="0">
              <a:latin typeface="Rockwell" panose="020606030202050204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FE50D-FD36-12C2-DEF5-A189401FE7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802" y="1369219"/>
            <a:ext cx="3721790" cy="3124544"/>
          </a:xfrm>
        </p:spPr>
        <p:txBody>
          <a:bodyPr>
            <a:normAutofit fontScale="92500"/>
          </a:bodyPr>
          <a:lstStyle/>
          <a:p>
            <a:r>
              <a:rPr lang="en-GB" dirty="0">
                <a:latin typeface="Rockwell" panose="02060603020205020403" pitchFamily="18" charset="0"/>
              </a:rPr>
              <a:t>Modelled energy spectrum is broadened then sampled using Poisson random variable scaled by activity, detector response and distance squared.</a:t>
            </a:r>
          </a:p>
          <a:p>
            <a:r>
              <a:rPr lang="en-GB" dirty="0">
                <a:latin typeface="Rockwell" panose="02060603020205020403" pitchFamily="18" charset="0"/>
              </a:rPr>
              <a:t>Shielding can be factored in using attenuation coefficients, but scattering will not be accounted for unless included in GEANT4 simulations.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3399D0-3034-B4E0-EAC6-6590D05F87F0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2709055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D6E78-726B-7C38-72AE-342284AA5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Rockwell" panose="02060603020205020403" pitchFamily="18" charset="0"/>
              </a:rPr>
              <a:t>Spectral Analysis for Threat Detection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FE50D-FD36-12C2-DEF5-A189401FE7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801" y="1369219"/>
            <a:ext cx="8558045" cy="2371508"/>
          </a:xfrm>
        </p:spPr>
        <p:txBody>
          <a:bodyPr>
            <a:normAutofit/>
          </a:bodyPr>
          <a:lstStyle/>
          <a:p>
            <a:r>
              <a:rPr lang="en-GB" dirty="0">
                <a:latin typeface="Rockwell" panose="02060603020205020403" pitchFamily="18" charset="0"/>
              </a:rPr>
              <a:t>Need to detect threat spectra but keep false alarm rates low.</a:t>
            </a:r>
          </a:p>
          <a:p>
            <a:r>
              <a:rPr lang="en-GB" dirty="0">
                <a:latin typeface="Rockwell" panose="02060603020205020403" pitchFamily="18" charset="0"/>
              </a:rPr>
              <a:t>Spectral analysis can allow better sensitivity than gross counts</a:t>
            </a:r>
          </a:p>
          <a:p>
            <a:r>
              <a:rPr lang="en-GB" dirty="0">
                <a:latin typeface="Rockwell" panose="02060603020205020403" pitchFamily="18" charset="0"/>
              </a:rPr>
              <a:t>Principal component analysis [1] and non-negative matrix factorisation [2] have been used to detect and identify threats in larger volume detectors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C77C4BB-1079-1B74-5F3E-B6DA72962256}"/>
              </a:ext>
            </a:extLst>
          </p:cNvPr>
          <p:cNvSpPr txBox="1">
            <a:spLocks/>
          </p:cNvSpPr>
          <p:nvPr/>
        </p:nvSpPr>
        <p:spPr>
          <a:xfrm>
            <a:off x="370800" y="3441193"/>
            <a:ext cx="8227588" cy="1096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85000"/>
              <a:buFont typeface="Wingdings" panose="05000000000000000000" pitchFamily="2" charset="2"/>
              <a:buChar char="§"/>
              <a:defRPr sz="2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85000"/>
              <a:buFont typeface="Wingdings" panose="05000000000000000000" pitchFamily="2" charset="2"/>
              <a:buChar char="Ø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>
                <a:latin typeface="Rockwell" panose="02060603020205020403" pitchFamily="18" charset="0"/>
              </a:rPr>
              <a:t>[1] </a:t>
            </a:r>
            <a:r>
              <a:rPr lang="en-GB" sz="1200" dirty="0" err="1">
                <a:latin typeface="Rockwell" panose="02060603020205020403" pitchFamily="18" charset="0"/>
              </a:rPr>
              <a:t>Cosofret</a:t>
            </a:r>
            <a:r>
              <a:rPr lang="en-GB" sz="1200" dirty="0">
                <a:latin typeface="Rockwell" panose="02060603020205020403" pitchFamily="18" charset="0"/>
              </a:rPr>
              <a:t>, B. et al., (2014). Utilization of advanced clutter suppression algorithms for improved standoff detection and identification of radionuclide threats. 907316. 10.1117/12.2049831. </a:t>
            </a:r>
          </a:p>
          <a:p>
            <a:pPr marL="0" indent="0">
              <a:buNone/>
            </a:pPr>
            <a:r>
              <a:rPr lang="en-GB" sz="1200" dirty="0">
                <a:latin typeface="Rockwell" panose="02060603020205020403" pitchFamily="18" charset="0"/>
              </a:rPr>
              <a:t>[2] K. J. </a:t>
            </a:r>
            <a:r>
              <a:rPr lang="en-GB" sz="1200" dirty="0" err="1">
                <a:latin typeface="Rockwell" panose="02060603020205020403" pitchFamily="18" charset="0"/>
              </a:rPr>
              <a:t>Bilton</a:t>
            </a:r>
            <a:r>
              <a:rPr lang="en-GB" sz="1200" dirty="0">
                <a:latin typeface="Rockwell" panose="02060603020205020403" pitchFamily="18" charset="0"/>
              </a:rPr>
              <a:t> et al., (2019). Non-negative Matrix Factorization of Gamma-Ray Spectra for Background </a:t>
            </a:r>
            <a:r>
              <a:rPr lang="en-GB" sz="1200" dirty="0" err="1">
                <a:latin typeface="Rockwell" panose="02060603020205020403" pitchFamily="18" charset="0"/>
              </a:rPr>
              <a:t>Modeling</a:t>
            </a:r>
            <a:r>
              <a:rPr lang="en-GB" sz="1200" dirty="0">
                <a:latin typeface="Rockwell" panose="02060603020205020403" pitchFamily="18" charset="0"/>
              </a:rPr>
              <a:t>, Detection, and Source Identification, 10.1109/TNS.2019.2907267.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246F9F-59D3-73CE-E7C4-F5AE73F607D0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423795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D6E78-726B-7C38-72AE-342284AA5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Rockwell" panose="02060603020205020403" pitchFamily="18" charset="0"/>
              </a:rPr>
              <a:t>Non-negative Matrix Factorisation (NMF) and Principal Component Analysis (PCA)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A4CEFDA-56BF-8694-FC87-0B94F20EAF9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70800" y="1369219"/>
                <a:ext cx="8402400" cy="2888456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GB" dirty="0">
                    <a:latin typeface="Rockwell" panose="02060603020205020403" pitchFamily="18" charset="0"/>
                  </a:rPr>
                  <a:t>Dimensionality reduction methods - represent data of dimensions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GB" dirty="0">
                    <a:latin typeface="Rockwell" panose="02060603020205020403" pitchFamily="18" charset="0"/>
                  </a:rPr>
                  <a:t>, using a specified number of components,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GB" dirty="0">
                    <a:latin typeface="Rockwell" panose="02060603020205020403" pitchFamily="18" charset="0"/>
                  </a:rPr>
                  <a:t>.</a:t>
                </a:r>
              </a:p>
              <a:p>
                <a:endParaRPr lang="en-GB" dirty="0">
                  <a:latin typeface="Rockwell" panose="02060603020205020403" pitchFamily="18" charset="0"/>
                </a:endParaRPr>
              </a:p>
              <a:p>
                <a:pPr marL="342900" lvl="1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</m:acc>
                    <m:r>
                      <a:rPr lang="en-US" b="1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b="1" i="1" dirty="0">
                    <a:latin typeface="Cambria Math" panose="02040503050406030204" pitchFamily="18" charset="0"/>
                  </a:rPr>
                  <a:t>WH </a:t>
                </a:r>
                <a:r>
                  <a:rPr lang="en-US" dirty="0">
                    <a:latin typeface="Rockwell" panose="02060603020205020403" pitchFamily="18" charset="0"/>
                  </a:rPr>
                  <a:t> (approximation of original data,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dirty="0">
                    <a:latin typeface="Rockwell" panose="02060603020205020403" pitchFamily="18" charset="0"/>
                  </a:rPr>
                  <a:t> )</a:t>
                </a:r>
              </a:p>
              <a:p>
                <a:pPr lvl="1"/>
                <a:endParaRPr lang="en-US" b="1" i="1" dirty="0">
                  <a:latin typeface="Cambria Math" panose="02040503050406030204" pitchFamily="18" charset="0"/>
                </a:endParaRPr>
              </a:p>
              <a:p>
                <a:pPr marL="342900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en-GB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GB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GB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GB" dirty="0">
                    <a:latin typeface="Rockwell" panose="02060603020205020403" pitchFamily="18" charset="0"/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en-GB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GB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GB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GB" dirty="0">
                    <a:latin typeface="Rockwell" panose="02060603020205020403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en-GB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GB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GB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GB" dirty="0">
                    <a:latin typeface="Rockwell" panose="02060603020205020403" pitchFamily="18" charset="0"/>
                  </a:rPr>
                  <a:t> 	where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≪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GB" dirty="0">
                  <a:latin typeface="Rockwell" panose="02060603020205020403" pitchFamily="18" charset="0"/>
                </a:endParaRPr>
              </a:p>
              <a:p>
                <a:endParaRPr lang="en-GB" dirty="0">
                  <a:latin typeface="Rockwell" panose="02060603020205020403" pitchFamily="18" charset="0"/>
                </a:endParaRPr>
              </a:p>
              <a:p>
                <a:r>
                  <a:rPr lang="en-GB" dirty="0">
                    <a:latin typeface="Rockwell" panose="02060603020205020403" pitchFamily="18" charset="0"/>
                  </a:rPr>
                  <a:t>Allows data to be approximated as a linear combination of the components </a:t>
                </a:r>
                <a:r>
                  <a:rPr lang="en-US" b="1" i="1" dirty="0">
                    <a:latin typeface="Cambria Math" panose="02040503050406030204" pitchFamily="18" charset="0"/>
                  </a:rPr>
                  <a:t>H </a:t>
                </a:r>
                <a:r>
                  <a:rPr lang="en-US" dirty="0">
                    <a:latin typeface="Rockwell" panose="02060603020205020403" pitchFamily="18" charset="0"/>
                  </a:rPr>
                  <a:t>.</a:t>
                </a:r>
                <a:endParaRPr lang="en-GB" dirty="0">
                  <a:latin typeface="Rockwell" panose="02060603020205020403" pitchFamily="18" charset="0"/>
                </a:endParaRP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A4CEFDA-56BF-8694-FC87-0B94F20EAF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0800" y="1369219"/>
                <a:ext cx="8402400" cy="2888456"/>
              </a:xfrm>
              <a:blipFill>
                <a:blip r:embed="rId2"/>
                <a:stretch>
                  <a:fillRect l="-363" t="-40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102570BE-F08B-C0F7-3333-43BCCF4C4786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1383449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D6E78-726B-7C38-72AE-342284AA5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800" y="273844"/>
            <a:ext cx="4064284" cy="994172"/>
          </a:xfrm>
        </p:spPr>
        <p:txBody>
          <a:bodyPr/>
          <a:lstStyle/>
          <a:p>
            <a:r>
              <a:rPr lang="en-GB" b="0" dirty="0">
                <a:latin typeface="Rockwell" panose="02060603020205020403" pitchFamily="18" charset="0"/>
              </a:rPr>
              <a:t>NMF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4CEFDA-56BF-8694-FC87-0B94F20EAF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800" y="1268016"/>
            <a:ext cx="3956708" cy="2888456"/>
          </a:xfrm>
        </p:spPr>
        <p:txBody>
          <a:bodyPr>
            <a:normAutofit lnSpcReduction="10000"/>
          </a:bodyPr>
          <a:lstStyle/>
          <a:p>
            <a:r>
              <a:rPr lang="en-GB" dirty="0">
                <a:latin typeface="Rockwell" panose="02060603020205020403" pitchFamily="18" charset="0"/>
              </a:rPr>
              <a:t>Positive values in components – more physical in context of gamma-ray spectra.</a:t>
            </a:r>
          </a:p>
          <a:p>
            <a:r>
              <a:rPr lang="en-GB" dirty="0">
                <a:latin typeface="Rockwell" panose="02060603020205020403" pitchFamily="18" charset="0"/>
              </a:rPr>
              <a:t>All components account for similar amount of variation.</a:t>
            </a:r>
          </a:p>
          <a:p>
            <a:r>
              <a:rPr lang="en-GB" dirty="0">
                <a:latin typeface="Rockwell" panose="02060603020205020403" pitchFamily="18" charset="0"/>
              </a:rPr>
              <a:t>Components are dependent on each other, changing number of components changes all components.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430BA80-09AC-7724-3318-A8C14F277BCE}"/>
              </a:ext>
            </a:extLst>
          </p:cNvPr>
          <p:cNvCxnSpPr>
            <a:cxnSpLocks/>
          </p:cNvCxnSpPr>
          <p:nvPr/>
        </p:nvCxnSpPr>
        <p:spPr>
          <a:xfrm>
            <a:off x="4581780" y="0"/>
            <a:ext cx="34229" cy="51435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142DA965-035A-A68F-6F72-D28822217F06}"/>
              </a:ext>
            </a:extLst>
          </p:cNvPr>
          <p:cNvSpPr txBox="1">
            <a:spLocks/>
          </p:cNvSpPr>
          <p:nvPr/>
        </p:nvSpPr>
        <p:spPr>
          <a:xfrm>
            <a:off x="4762705" y="273844"/>
            <a:ext cx="406428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i="0" kern="1200" cap="none" baseline="0">
                <a:solidFill>
                  <a:schemeClr val="tx1"/>
                </a:solidFill>
                <a:latin typeface="Arial Black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en-GB" b="0" dirty="0">
                <a:latin typeface="Rockwell" panose="02060603020205020403" pitchFamily="18" charset="0"/>
              </a:rPr>
              <a:t>PCA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06C8D815-44A7-C394-B885-57EFDA43000B}"/>
              </a:ext>
            </a:extLst>
          </p:cNvPr>
          <p:cNvSpPr txBox="1">
            <a:spLocks/>
          </p:cNvSpPr>
          <p:nvPr/>
        </p:nvSpPr>
        <p:spPr>
          <a:xfrm>
            <a:off x="4870281" y="1268016"/>
            <a:ext cx="3956708" cy="2888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85000"/>
              <a:buFont typeface="Wingdings" panose="05000000000000000000" pitchFamily="2" charset="2"/>
              <a:buChar char="§"/>
              <a:defRPr sz="2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85000"/>
              <a:buFont typeface="Wingdings" panose="05000000000000000000" pitchFamily="2" charset="2"/>
              <a:buChar char="Ø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Rockwell" panose="02060603020205020403" pitchFamily="18" charset="0"/>
              </a:rPr>
              <a:t>Decomposition into primary modes of variation.</a:t>
            </a:r>
          </a:p>
          <a:p>
            <a:r>
              <a:rPr lang="en-GB" dirty="0">
                <a:latin typeface="Rockwell" panose="02060603020205020403" pitchFamily="18" charset="0"/>
              </a:rPr>
              <a:t>First component accounts for most variation.</a:t>
            </a:r>
          </a:p>
          <a:p>
            <a:r>
              <a:rPr lang="en-GB" dirty="0">
                <a:latin typeface="Rockwell" panose="02060603020205020403" pitchFamily="18" charset="0"/>
              </a:rPr>
              <a:t>Components independent, increasing the number does not change the first components.</a:t>
            </a:r>
          </a:p>
          <a:p>
            <a:endParaRPr lang="en-GB" dirty="0">
              <a:latin typeface="Rockwell" panose="020606030202050204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F7506A-E6BE-EBA7-7B2A-C9D9A8706895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3135138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D6E78-726B-7C38-72AE-342284AA5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Rockwell" panose="02060603020205020403" pitchFamily="18" charset="0"/>
              </a:rPr>
              <a:t>Obtaining Models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4CEFDA-56BF-8694-FC87-0B94F20EAF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801" y="1369218"/>
            <a:ext cx="4302799" cy="3075782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latin typeface="Rockwell" panose="02060603020205020403" pitchFamily="18" charset="0"/>
              </a:rPr>
              <a:t>To get NMF and PCA components, chose 1 week of training data 8AM to 8PM for 1 specific detector – “D3 SGM107547” static at a bus stop outside Margaret Thatcher Infirmary.</a:t>
            </a:r>
          </a:p>
          <a:p>
            <a:r>
              <a:rPr lang="en-GB" dirty="0">
                <a:latin typeface="Rockwell" panose="02060603020205020403" pitchFamily="18" charset="0"/>
              </a:rPr>
              <a:t>Sampled 150,000 spectra randomly from this set for the decomposition into 100 components.</a:t>
            </a:r>
          </a:p>
          <a:p>
            <a:r>
              <a:rPr lang="en-GB" dirty="0">
                <a:latin typeface="Rockwell" panose="02060603020205020403" pitchFamily="18" charset="0"/>
              </a:rPr>
              <a:t>Not known what is in the data but should be sparse - majority of the spectra will be background.</a:t>
            </a:r>
          </a:p>
          <a:p>
            <a:pPr marL="0" indent="0">
              <a:buNone/>
            </a:pPr>
            <a:endParaRPr lang="en-GB" dirty="0">
              <a:latin typeface="Rockwell" panose="02060603020205020403" pitchFamily="18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FFA36F5-676F-62AB-15B6-5DC194A746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" b="-1063"/>
          <a:stretch/>
        </p:blipFill>
        <p:spPr>
          <a:xfrm>
            <a:off x="4764642" y="969590"/>
            <a:ext cx="4379358" cy="33230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302D668-249B-0C17-9023-6CE73D6C60E9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35740970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D6E78-726B-7C38-72AE-342284AA5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800" y="273844"/>
            <a:ext cx="4064284" cy="994172"/>
          </a:xfrm>
        </p:spPr>
        <p:txBody>
          <a:bodyPr/>
          <a:lstStyle/>
          <a:p>
            <a:r>
              <a:rPr lang="en-GB" b="0" dirty="0">
                <a:latin typeface="Rockwell" panose="02060603020205020403" pitchFamily="18" charset="0"/>
              </a:rPr>
              <a:t>NMF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430BA80-09AC-7724-3318-A8C14F277BCE}"/>
              </a:ext>
            </a:extLst>
          </p:cNvPr>
          <p:cNvCxnSpPr>
            <a:cxnSpLocks/>
          </p:cNvCxnSpPr>
          <p:nvPr/>
        </p:nvCxnSpPr>
        <p:spPr>
          <a:xfrm>
            <a:off x="4581780" y="0"/>
            <a:ext cx="34229" cy="51435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142DA965-035A-A68F-6F72-D28822217F06}"/>
              </a:ext>
            </a:extLst>
          </p:cNvPr>
          <p:cNvSpPr txBox="1">
            <a:spLocks/>
          </p:cNvSpPr>
          <p:nvPr/>
        </p:nvSpPr>
        <p:spPr>
          <a:xfrm>
            <a:off x="4762705" y="273844"/>
            <a:ext cx="406428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i="0" kern="1200" cap="none" baseline="0">
                <a:solidFill>
                  <a:schemeClr val="tx1"/>
                </a:solidFill>
                <a:latin typeface="Arial Black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en-GB" b="0" dirty="0">
                <a:latin typeface="Rockwell" panose="02060603020205020403" pitchFamily="18" charset="0"/>
              </a:rPr>
              <a:t>PCA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1D7ECAC7-374C-B4C8-F048-607B15996E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51505" y="1067671"/>
            <a:ext cx="3875484" cy="3875484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35ABF885-FCB1-9393-BE95-B4ABD7FF2C7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70800" y="1067671"/>
            <a:ext cx="3875484" cy="387548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8F2E34A-0611-4D5B-BEC1-B9724372274F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12786166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D6E78-726B-7C38-72AE-342284AA5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Rockwell" panose="02060603020205020403" pitchFamily="18" charset="0"/>
              </a:rPr>
              <a:t>Reconstructing Data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A4CEFDA-56BF-8694-FC87-0B94F20EAF9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70800" y="1369218"/>
                <a:ext cx="8474920" cy="3266349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GB" dirty="0">
                    <a:latin typeface="Rockwell" panose="02060603020205020403" pitchFamily="18" charset="0"/>
                  </a:rPr>
                  <a:t>Optimise the weights for reconstructing incoming data by minimising the negative log-likelihood function:</a:t>
                </a:r>
              </a:p>
              <a:p>
                <a:endParaRPr lang="en-GB" dirty="0">
                  <a:latin typeface="Rockwell" panose="02060603020205020403" pitchFamily="18" charset="0"/>
                </a:endParaRPr>
              </a:p>
              <a:p>
                <a:pPr marL="342900" lvl="1" indent="0">
                  <a:buNone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p>
                      <m:e>
                        <m:sSub>
                          <m:sSubPr>
                            <m:ctrlPr>
                              <a:rPr lang="el-G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GB" b="0" i="0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</a:rPr>
                                  <m:t>λ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GB" b="0" i="1" smtClean="0">
                        <a:latin typeface="Cambria Math" panose="02040503050406030204" pitchFamily="18" charset="0"/>
                      </a:rPr>
                      <m:t>+(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GB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>
                    <a:latin typeface="Rockwell" panose="02060603020205020403" pitchFamily="18" charset="0"/>
                  </a:rPr>
                  <a:t>  	</a:t>
                </a:r>
              </a:p>
              <a:p>
                <a:pPr marL="342900" lvl="1" indent="0">
                  <a:buNone/>
                </a:pPr>
                <a:endParaRPr lang="en-GB" dirty="0">
                  <a:latin typeface="Rockwell" panose="02060603020205020403" pitchFamily="18" charset="0"/>
                </a:endParaRPr>
              </a:p>
              <a:p>
                <a:pPr marL="342900" lvl="1" indent="0">
                  <a:buNone/>
                </a:pPr>
                <a:r>
                  <a:rPr lang="en-GB" dirty="0">
                    <a:latin typeface="Rockwell" panose="02060603020205020403" pitchFamily="18" charset="0"/>
                  </a:rPr>
                  <a:t>for the Poisson distribution and where </a:t>
                </a:r>
                <a14:m>
                  <m:oMath xmlns:m="http://schemas.openxmlformats.org/officeDocument/2006/math">
                    <m:r>
                      <a:rPr lang="el-GR" b="1" i="1">
                        <a:latin typeface="Cambria Math" panose="02040503050406030204" pitchFamily="18" charset="0"/>
                      </a:rPr>
                      <m:t>𝝀</m:t>
                    </m:r>
                  </m:oMath>
                </a14:m>
                <a:r>
                  <a:rPr lang="en-GB" dirty="0">
                    <a:latin typeface="Rockwell" panose="02060603020205020403" pitchFamily="18" charset="0"/>
                  </a:rPr>
                  <a:t> is the spectrum to be reconstructed and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GB" dirty="0">
                    <a:latin typeface="Rockwell" panose="02060603020205020403" pitchFamily="18" charset="0"/>
                  </a:rPr>
                  <a:t> is the estimated reconstruction.</a:t>
                </a:r>
              </a:p>
              <a:p>
                <a:pPr marL="342900" lvl="1" indent="0">
                  <a:buNone/>
                </a:pPr>
                <a:endParaRPr lang="en-GB" dirty="0">
                  <a:latin typeface="Rockwell" panose="02060603020205020403" pitchFamily="18" charset="0"/>
                </a:endParaRPr>
              </a:p>
              <a:p>
                <a:r>
                  <a:rPr lang="en-GB" dirty="0">
                    <a:latin typeface="Rockwell" panose="02060603020205020403" pitchFamily="18" charset="0"/>
                  </a:rPr>
                  <a:t>Optimised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GB" dirty="0">
                    <a:latin typeface="Rockwell" panose="02060603020205020403" pitchFamily="18" charset="0"/>
                  </a:rPr>
                  <a:t> values are used as ‘similarity’ scores between spectrum and components.</a:t>
                </a:r>
              </a:p>
              <a:p>
                <a:r>
                  <a:rPr lang="en-GB" dirty="0">
                    <a:latin typeface="Rockwell" panose="02060603020205020403" pitchFamily="18" charset="0"/>
                  </a:rPr>
                  <a:t>With these scores for training data, can set anomaly thresholds for different false positive rates (only as low as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1/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dirty="0">
                    <a:latin typeface="Rockwell" panose="02060603020205020403" pitchFamily="18" charset="0"/>
                  </a:rPr>
                  <a:t>).</a:t>
                </a:r>
              </a:p>
              <a:p>
                <a:pPr marL="0" indent="0">
                  <a:buNone/>
                </a:pPr>
                <a:endParaRPr lang="en-GB" dirty="0">
                  <a:latin typeface="Rockwell" panose="02060603020205020403" pitchFamily="18" charset="0"/>
                </a:endParaRP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A4CEFDA-56BF-8694-FC87-0B94F20EAF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0800" y="1369218"/>
                <a:ext cx="8474920" cy="3266349"/>
              </a:xfrm>
              <a:blipFill>
                <a:blip r:embed="rId2"/>
                <a:stretch>
                  <a:fillRect l="-360" t="-3551" r="-8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FF7AC9F1-DF19-071B-619E-5BF7FF439EEC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20876940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D6E78-726B-7C38-72AE-342284AA5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800" y="273844"/>
            <a:ext cx="4064284" cy="994172"/>
          </a:xfrm>
        </p:spPr>
        <p:txBody>
          <a:bodyPr/>
          <a:lstStyle/>
          <a:p>
            <a:r>
              <a:rPr lang="en-GB" b="0" dirty="0">
                <a:latin typeface="Rockwell" panose="02060603020205020403" pitchFamily="18" charset="0"/>
              </a:rPr>
              <a:t>NMF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430BA80-09AC-7724-3318-A8C14F277BCE}"/>
              </a:ext>
            </a:extLst>
          </p:cNvPr>
          <p:cNvCxnSpPr>
            <a:cxnSpLocks/>
          </p:cNvCxnSpPr>
          <p:nvPr/>
        </p:nvCxnSpPr>
        <p:spPr>
          <a:xfrm>
            <a:off x="4581780" y="0"/>
            <a:ext cx="34229" cy="51435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142DA965-035A-A68F-6F72-D28822217F06}"/>
              </a:ext>
            </a:extLst>
          </p:cNvPr>
          <p:cNvSpPr txBox="1">
            <a:spLocks/>
          </p:cNvSpPr>
          <p:nvPr/>
        </p:nvSpPr>
        <p:spPr>
          <a:xfrm>
            <a:off x="4762705" y="273844"/>
            <a:ext cx="406428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i="0" kern="1200" cap="none" baseline="0">
                <a:solidFill>
                  <a:schemeClr val="tx1"/>
                </a:solidFill>
                <a:latin typeface="Arial Black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en-GB" b="0" dirty="0">
                <a:latin typeface="Rockwell" panose="02060603020205020403" pitchFamily="18" charset="0"/>
              </a:rPr>
              <a:t>PCA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3591B40E-CA39-FA3F-0544-2DB057193C2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81849" y="1128067"/>
            <a:ext cx="3791351" cy="3791351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E2CB6C8A-E4A6-12B6-862B-CB4F58093C1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70800" y="1167164"/>
            <a:ext cx="3791351" cy="379135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5F470D8-C8C7-22F6-95A6-73F239CAB8CB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1733368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ED3F7-47BE-359C-F394-F797424AE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>
                <a:latin typeface="Rockwell" panose="02060603020205020403" pitchFamily="18" charset="0"/>
              </a:rPr>
              <a:t>The Threat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592D8D-3E4F-2271-7A1F-BA2DCF295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800" y="1369219"/>
            <a:ext cx="5095722" cy="2888456"/>
          </a:xfrm>
        </p:spPr>
        <p:txBody>
          <a:bodyPr>
            <a:normAutofit/>
          </a:bodyPr>
          <a:lstStyle/>
          <a:p>
            <a:r>
              <a:rPr lang="en-GB">
                <a:latin typeface="Rockwell" panose="02060603020205020403" pitchFamily="18" charset="0"/>
              </a:rPr>
              <a:t>Radioactive sources used for industrial and medical purposes</a:t>
            </a:r>
          </a:p>
          <a:p>
            <a:pPr lvl="1"/>
            <a:r>
              <a:rPr lang="en-GB">
                <a:latin typeface="Rockwell" panose="02060603020205020403" pitchFamily="18" charset="0"/>
              </a:rPr>
              <a:t>Ranges of activities in 10s of </a:t>
            </a:r>
            <a:r>
              <a:rPr lang="en-GB" err="1">
                <a:latin typeface="Rockwell" panose="02060603020205020403" pitchFamily="18" charset="0"/>
              </a:rPr>
              <a:t>GBq</a:t>
            </a:r>
            <a:r>
              <a:rPr lang="en-GB">
                <a:latin typeface="Rockwell" panose="02060603020205020403" pitchFamily="18" charset="0"/>
              </a:rPr>
              <a:t> to a few </a:t>
            </a:r>
            <a:r>
              <a:rPr lang="en-GB" err="1">
                <a:latin typeface="Rockwell" panose="02060603020205020403" pitchFamily="18" charset="0"/>
              </a:rPr>
              <a:t>TBq</a:t>
            </a:r>
            <a:endParaRPr lang="en-GB">
              <a:latin typeface="Rockwell" panose="02060603020205020403" pitchFamily="18" charset="0"/>
            </a:endParaRPr>
          </a:p>
          <a:p>
            <a:pPr marL="0" indent="0">
              <a:buNone/>
            </a:pPr>
            <a:endParaRPr lang="en-GB">
              <a:latin typeface="Rockwell" panose="02060603020205020403" pitchFamily="18" charset="0"/>
            </a:endParaRPr>
          </a:p>
          <a:p>
            <a:r>
              <a:rPr lang="en-GB">
                <a:latin typeface="Rockwell" panose="02060603020205020403" pitchFamily="18" charset="0"/>
              </a:rPr>
              <a:t>Proliferated material could be used to fabricate radiological dispersal devices or ‘dirty bombs’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FEE3D0-FA3F-AE53-7AC9-E4659ACA19EB}"/>
              </a:ext>
            </a:extLst>
          </p:cNvPr>
          <p:cNvSpPr txBox="1"/>
          <p:nvPr/>
        </p:nvSpPr>
        <p:spPr>
          <a:xfrm>
            <a:off x="5621924" y="3145158"/>
            <a:ext cx="3423380" cy="4154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>
                <a:latin typeface="Rockwell" panose="02060603020205020403" pitchFamily="18" charset="0"/>
                <a:ea typeface="+mn-lt"/>
                <a:cs typeface="+mn-lt"/>
              </a:rPr>
              <a:t>SENTINEL SENTRY Series Gamma Radiography Camera | QSA Global, Inc. </a:t>
            </a:r>
            <a:r>
              <a:rPr lang="en-US" sz="1000">
                <a:latin typeface="Rockwell" panose="02060603020205020403" pitchFamily="18" charset="0"/>
              </a:rPr>
              <a:t>-</a:t>
            </a:r>
            <a:r>
              <a:rPr lang="en-US" sz="1000">
                <a:latin typeface="Rockwell" panose="02060603020205020403" pitchFamily="18" charset="0"/>
                <a:cs typeface="Calibri"/>
              </a:rPr>
              <a:t> Up to 12 </a:t>
            </a:r>
            <a:r>
              <a:rPr lang="en-US" sz="1000" err="1">
                <a:latin typeface="Rockwell" panose="02060603020205020403" pitchFamily="18" charset="0"/>
                <a:cs typeface="Calibri"/>
              </a:rPr>
              <a:t>TBq</a:t>
            </a:r>
            <a:r>
              <a:rPr lang="en-US" sz="1000">
                <a:latin typeface="Rockwell" panose="02060603020205020403" pitchFamily="18" charset="0"/>
                <a:cs typeface="Calibri"/>
              </a:rPr>
              <a:t> of Co-60</a:t>
            </a:r>
          </a:p>
        </p:txBody>
      </p:sp>
      <p:pic>
        <p:nvPicPr>
          <p:cNvPr id="5" name="Picture 19" descr="A picture containing yellow&#10;&#10;Description automatically generated">
            <a:extLst>
              <a:ext uri="{FF2B5EF4-FFF2-40B4-BE49-F238E27FC236}">
                <a16:creationId xmlns:a16="http://schemas.microsoft.com/office/drawing/2014/main" id="{308F1691-40DF-D62D-F6EA-1CE7A00D2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1738" y="1039223"/>
            <a:ext cx="2323753" cy="19861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E3D968C-CA81-F4DE-4D64-7F5567597F7C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310675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D6E78-726B-7C38-72AE-342284AA5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Rockwell" panose="02060603020205020403" pitchFamily="18" charset="0"/>
              </a:rPr>
              <a:t>ROC Curves</a:t>
            </a:r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945A3C8B-586F-1807-098D-83D717470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801" y="1108822"/>
            <a:ext cx="7262239" cy="65641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latin typeface="Rockwell" panose="02060603020205020403" pitchFamily="18" charset="0"/>
              </a:rPr>
              <a:t>Minimum detectable signal [3] = 1.80 MBq </a:t>
            </a:r>
          </a:p>
          <a:p>
            <a:pPr marL="0" indent="0">
              <a:buNone/>
            </a:pPr>
            <a:r>
              <a:rPr lang="en-US" dirty="0">
                <a:latin typeface="Rockwell" panose="02060603020205020403" pitchFamily="18" charset="0"/>
              </a:rPr>
              <a:t>(at an FPR of 1/8 per hour and distance of 1m from detector)</a:t>
            </a:r>
            <a:endParaRPr lang="en-GB" dirty="0">
              <a:latin typeface="Rockwell" panose="020606030202050204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02CE84-B068-570A-2031-6A431502CA8B}"/>
              </a:ext>
            </a:extLst>
          </p:cNvPr>
          <p:cNvSpPr txBox="1"/>
          <p:nvPr/>
        </p:nvSpPr>
        <p:spPr>
          <a:xfrm>
            <a:off x="1243853" y="1815250"/>
            <a:ext cx="260873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ockwell" panose="02060603020205020403" pitchFamily="18" charset="0"/>
              </a:rPr>
              <a:t>20% of min. detectable signal</a:t>
            </a:r>
            <a:endParaRPr lang="en-GB" dirty="0">
              <a:latin typeface="Rockwell" panose="020606030202050204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A5B5A8-4CCD-9C7F-F0F4-45628C1A81CF}"/>
              </a:ext>
            </a:extLst>
          </p:cNvPr>
          <p:cNvSpPr txBox="1"/>
          <p:nvPr/>
        </p:nvSpPr>
        <p:spPr>
          <a:xfrm>
            <a:off x="5516946" y="1804932"/>
            <a:ext cx="260873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ockwell" panose="02060603020205020403" pitchFamily="18" charset="0"/>
              </a:rPr>
              <a:t>60% of min. detectable signal</a:t>
            </a:r>
            <a:endParaRPr lang="en-GB" dirty="0">
              <a:latin typeface="Rockwell" panose="02060603020205020403" pitchFamily="18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21E19497-EC8D-ECC6-CBC1-792C68D176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166" t="10515" r="8986"/>
          <a:stretch/>
        </p:blipFill>
        <p:spPr>
          <a:xfrm>
            <a:off x="158131" y="2104293"/>
            <a:ext cx="4356049" cy="2493562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E4272364-6AE4-2883-8C2C-6E47066E640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003" t="11103" r="9559"/>
          <a:stretch/>
        </p:blipFill>
        <p:spPr>
          <a:xfrm>
            <a:off x="4629821" y="2102994"/>
            <a:ext cx="4356047" cy="248887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6C273FA-7F42-FD75-60AD-F5DD5D48B89B}"/>
              </a:ext>
            </a:extLst>
          </p:cNvPr>
          <p:cNvSpPr txBox="1"/>
          <p:nvPr/>
        </p:nvSpPr>
        <p:spPr>
          <a:xfrm>
            <a:off x="5083240" y="195044"/>
            <a:ext cx="3926844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latin typeface="Rockwell" panose="02060603020205020403" pitchFamily="18" charset="0"/>
              </a:rPr>
              <a:t>[3] Currie, L. A. (1968). Limits for qualitative detection and quantitative determination. doi:10.1021/ac60259a007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70DE71-9A4F-B2C2-6FBA-93AB99C2265B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9792867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D6E78-726B-7C38-72AE-342284AA5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Rockwell" panose="02060603020205020403" pitchFamily="18" charset="0"/>
              </a:rPr>
              <a:t>ROC Curves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80436EDA-ED9F-D170-B9B1-83751CE0B78A}"/>
              </a:ext>
            </a:extLst>
          </p:cNvPr>
          <p:cNvSpPr txBox="1">
            <a:spLocks/>
          </p:cNvSpPr>
          <p:nvPr/>
        </p:nvSpPr>
        <p:spPr>
          <a:xfrm>
            <a:off x="370801" y="1108822"/>
            <a:ext cx="7262239" cy="6564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85000"/>
              <a:buFont typeface="Wingdings" panose="05000000000000000000" pitchFamily="2" charset="2"/>
              <a:buChar char="§"/>
              <a:defRPr sz="2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85000"/>
              <a:buFont typeface="Wingdings" panose="05000000000000000000" pitchFamily="2" charset="2"/>
              <a:buChar char="Ø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dirty="0">
                <a:latin typeface="Rockwell" panose="02060603020205020403" pitchFamily="18" charset="0"/>
              </a:rPr>
              <a:t>Minimum detectable signal  = 1.80 MBq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dirty="0">
                <a:latin typeface="Rockwell" panose="02060603020205020403" pitchFamily="18" charset="0"/>
              </a:rPr>
              <a:t>(at an FPR of 1/8 per hour and distance of 1m from detector)</a:t>
            </a:r>
            <a:endParaRPr lang="en-GB" dirty="0">
              <a:latin typeface="Rockwell" panose="02060603020205020403" pitchFamily="18" charset="0"/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4CA119E2-4F5C-93B7-2EB8-B68E92DC635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917" t="11778" r="8837"/>
          <a:stretch/>
        </p:blipFill>
        <p:spPr>
          <a:xfrm>
            <a:off x="133916" y="2117724"/>
            <a:ext cx="4405103" cy="2446633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744442AE-4957-35C1-3391-A8467234D78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308" t="11633" r="8230"/>
          <a:stretch/>
        </p:blipFill>
        <p:spPr>
          <a:xfrm>
            <a:off x="4572000" y="2073274"/>
            <a:ext cx="4438084" cy="24910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F108002-E730-4B98-E72D-A6B98F345A5D}"/>
              </a:ext>
            </a:extLst>
          </p:cNvPr>
          <p:cNvSpPr txBox="1"/>
          <p:nvPr/>
        </p:nvSpPr>
        <p:spPr>
          <a:xfrm>
            <a:off x="1243853" y="1802912"/>
            <a:ext cx="260873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ockwell" panose="02060603020205020403" pitchFamily="18" charset="0"/>
              </a:rPr>
              <a:t>20% of min. detectable signal</a:t>
            </a:r>
            <a:endParaRPr lang="en-GB" dirty="0">
              <a:latin typeface="Rockwell" panose="020606030202050204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0F80F8-4F3F-D705-FD54-5B18846C45C2}"/>
              </a:ext>
            </a:extLst>
          </p:cNvPr>
          <p:cNvSpPr txBox="1"/>
          <p:nvPr/>
        </p:nvSpPr>
        <p:spPr>
          <a:xfrm>
            <a:off x="5648956" y="1802912"/>
            <a:ext cx="260873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ockwell" panose="02060603020205020403" pitchFamily="18" charset="0"/>
              </a:rPr>
              <a:t>40% of min. detectable signal</a:t>
            </a:r>
            <a:endParaRPr lang="en-GB" dirty="0">
              <a:latin typeface="Rockwell" panose="02060603020205020403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C7FA34-0AF2-1AC9-C391-7C51C73E90AA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22038897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D6E78-726B-7C38-72AE-342284AA5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Rockwell" panose="02060603020205020403" pitchFamily="18" charset="0"/>
              </a:rPr>
              <a:t>ROC Curves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52244796-796B-5165-C4A4-1E1EF1968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801" y="1108822"/>
            <a:ext cx="7262239" cy="65641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latin typeface="Rockwell" panose="02060603020205020403" pitchFamily="18" charset="0"/>
              </a:rPr>
              <a:t>Minimum detectable signal = 1.80 MBq </a:t>
            </a:r>
          </a:p>
          <a:p>
            <a:pPr marL="0" indent="0">
              <a:buNone/>
            </a:pPr>
            <a:r>
              <a:rPr lang="en-US" dirty="0">
                <a:latin typeface="Rockwell" panose="02060603020205020403" pitchFamily="18" charset="0"/>
              </a:rPr>
              <a:t>(at an FPR of 1/8 per hour and distance of 1m from detector)</a:t>
            </a:r>
            <a:endParaRPr lang="en-GB" dirty="0">
              <a:latin typeface="Rockwell" panose="02060603020205020403" pitchFamily="18" charset="0"/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3D1DE58C-F3BB-AA6D-BC62-3C552D6F94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525" t="11382" r="8230"/>
          <a:stretch/>
        </p:blipFill>
        <p:spPr>
          <a:xfrm>
            <a:off x="230974" y="2052638"/>
            <a:ext cx="4341617" cy="242219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CB4F9AEF-2454-0D88-5479-8D81824120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3119" t="11867" r="8110"/>
          <a:stretch/>
        </p:blipFill>
        <p:spPr>
          <a:xfrm>
            <a:off x="4582992" y="2037229"/>
            <a:ext cx="4423894" cy="24400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9BA151E-81BC-BDF8-7762-5332F2FA00D4}"/>
              </a:ext>
            </a:extLst>
          </p:cNvPr>
          <p:cNvSpPr txBox="1"/>
          <p:nvPr/>
        </p:nvSpPr>
        <p:spPr>
          <a:xfrm>
            <a:off x="1243853" y="1802912"/>
            <a:ext cx="260873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ockwell" panose="02060603020205020403" pitchFamily="18" charset="0"/>
              </a:rPr>
              <a:t>60% of min. detectable signal</a:t>
            </a:r>
            <a:endParaRPr lang="en-GB" dirty="0">
              <a:latin typeface="Rockwell" panose="02060603020205020403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CE0542-DB82-57A7-E582-B998E7EAFBF9}"/>
              </a:ext>
            </a:extLst>
          </p:cNvPr>
          <p:cNvSpPr txBox="1"/>
          <p:nvPr/>
        </p:nvSpPr>
        <p:spPr>
          <a:xfrm>
            <a:off x="5585470" y="1777024"/>
            <a:ext cx="260873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ockwell" panose="02060603020205020403" pitchFamily="18" charset="0"/>
              </a:rPr>
              <a:t>80% of min. detectable signal</a:t>
            </a:r>
            <a:endParaRPr lang="en-GB" dirty="0">
              <a:latin typeface="Rockwell" panose="020606030202050204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87107F-7ABA-B429-6D3A-B6AE791A756C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20334632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D6E78-726B-7C38-72AE-342284AA5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Rockwell" panose="02060603020205020403" pitchFamily="18" charset="0"/>
              </a:rPr>
              <a:t>Testing on SIGMA Data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4CEFDA-56BF-8694-FC87-0B94F20EAF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184" y="1207341"/>
            <a:ext cx="3841947" cy="3151982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latin typeface="Rockwell" panose="02060603020205020403" pitchFamily="18" charset="0"/>
              </a:rPr>
              <a:t>With FPR set at 1/8 per hour, tested 1 week of data from 8am to 8pm.</a:t>
            </a:r>
          </a:p>
          <a:p>
            <a:r>
              <a:rPr lang="en-GB" dirty="0">
                <a:latin typeface="Rockwell" panose="02060603020205020403" pitchFamily="18" charset="0"/>
              </a:rPr>
              <a:t>NMF model found 13 anomalies and PCA found 16 with 1 agreement between the two.</a:t>
            </a:r>
          </a:p>
          <a:p>
            <a:r>
              <a:rPr lang="en-GB" dirty="0">
                <a:latin typeface="Rockwell" panose="02060603020205020403" pitchFamily="18" charset="0"/>
              </a:rPr>
              <a:t>Implies mostly background and a few small alarms or large fluctuations in background</a:t>
            </a:r>
          </a:p>
          <a:p>
            <a:r>
              <a:rPr lang="en-GB" dirty="0">
                <a:latin typeface="Rockwell" panose="02060603020205020403" pitchFamily="18" charset="0"/>
              </a:rPr>
              <a:t>Anomalous spectra found using gross counts alone were not found – high counts at low energies not always caught due to most variation in this region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CB81B5D-5C9F-2163-BD6A-C0209D33D92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9338" r="7143"/>
          <a:stretch/>
        </p:blipFill>
        <p:spPr>
          <a:xfrm>
            <a:off x="4269131" y="1365881"/>
            <a:ext cx="4605928" cy="32121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715591-DE23-CBF3-A8D1-8F25B1E675EE}"/>
              </a:ext>
            </a:extLst>
          </p:cNvPr>
          <p:cNvSpPr txBox="1"/>
          <p:nvPr/>
        </p:nvSpPr>
        <p:spPr>
          <a:xfrm>
            <a:off x="5447550" y="1117975"/>
            <a:ext cx="266352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ockwell" panose="02060603020205020403" pitchFamily="18" charset="0"/>
              </a:rPr>
              <a:t>NMF and PCA agreed anomaly</a:t>
            </a:r>
            <a:endParaRPr lang="en-GB" dirty="0">
              <a:latin typeface="Rockwell" panose="02060603020205020403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8FD588-841B-2C9E-901D-43915136BD48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15354719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D6E78-726B-7C38-72AE-342284AA5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>
                <a:latin typeface="Rockwell" panose="02060603020205020403" pitchFamily="18" charset="0"/>
              </a:rPr>
              <a:t>Testing on SIGMA Data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6B51109-ED24-1808-DEBD-8C59922D75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572" t="10612" r="9027" b="-2023"/>
          <a:stretch/>
        </p:blipFill>
        <p:spPr>
          <a:xfrm>
            <a:off x="370800" y="1707558"/>
            <a:ext cx="3737650" cy="2792238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C0B0EFF0-2C7F-89E6-A89D-16BEFA538CE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282" t="10695" r="8532"/>
          <a:stretch/>
        </p:blipFill>
        <p:spPr>
          <a:xfrm>
            <a:off x="4445000" y="1707558"/>
            <a:ext cx="3905249" cy="27931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639D6B5-39B2-D279-B903-556763DD0A9B}"/>
              </a:ext>
            </a:extLst>
          </p:cNvPr>
          <p:cNvSpPr txBox="1"/>
          <p:nvPr/>
        </p:nvSpPr>
        <p:spPr>
          <a:xfrm>
            <a:off x="5035552" y="1407476"/>
            <a:ext cx="314399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ockwell" panose="02060603020205020403" pitchFamily="18" charset="0"/>
              </a:rPr>
              <a:t>PCA anomaly (10 seconds summed)</a:t>
            </a:r>
            <a:endParaRPr lang="en-GB" dirty="0">
              <a:latin typeface="Rockwell" panose="02060603020205020403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2EA1EF-8E22-31E8-0F9C-86BB4390F4D7}"/>
              </a:ext>
            </a:extLst>
          </p:cNvPr>
          <p:cNvSpPr txBox="1"/>
          <p:nvPr/>
        </p:nvSpPr>
        <p:spPr>
          <a:xfrm>
            <a:off x="964450" y="1407476"/>
            <a:ext cx="314399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ockwell" panose="02060603020205020403" pitchFamily="18" charset="0"/>
              </a:rPr>
              <a:t>NMF anomaly (10 seconds summed)</a:t>
            </a:r>
            <a:endParaRPr lang="en-GB" dirty="0">
              <a:latin typeface="Rockwell" panose="020606030202050204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D63FC1-126B-6A0B-5A44-942A00132239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38835263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D6E78-726B-7C38-72AE-342284AA5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chemeClr val="accent3">
                    <a:lumMod val="75000"/>
                  </a:schemeClr>
                </a:solidFill>
                <a:latin typeface="Rockwell" panose="02060603020205020403" pitchFamily="18" charset="0"/>
              </a:rPr>
              <a:t>Summary</a:t>
            </a:r>
            <a:r>
              <a:rPr lang="en-US" b="0" dirty="0">
                <a:latin typeface="Rockwell" panose="02060603020205020403" pitchFamily="18" charset="0"/>
              </a:rPr>
              <a:t> &amp; </a:t>
            </a:r>
            <a:r>
              <a:rPr lang="en-US" b="0" dirty="0">
                <a:solidFill>
                  <a:srgbClr val="0070C0"/>
                </a:solidFill>
                <a:latin typeface="Rockwell" panose="02060603020205020403" pitchFamily="18" charset="0"/>
              </a:rPr>
              <a:t>Future Work</a:t>
            </a:r>
            <a:endParaRPr lang="en-GB" b="0" dirty="0">
              <a:solidFill>
                <a:srgbClr val="0070C0"/>
              </a:solidFill>
              <a:latin typeface="Rockwell" panose="02060603020205020403" pitchFamily="18" charset="0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3C99ACAD-47D1-C517-B4F2-46F004BA0FD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7273" t="3346" r="8788" b="4222"/>
          <a:stretch/>
        </p:blipFill>
        <p:spPr>
          <a:xfrm>
            <a:off x="4471382" y="1408887"/>
            <a:ext cx="4520217" cy="2798616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03921C5-12C3-352B-3C02-055E284CA814}"/>
              </a:ext>
            </a:extLst>
          </p:cNvPr>
          <p:cNvSpPr txBox="1">
            <a:spLocks/>
          </p:cNvSpPr>
          <p:nvPr/>
        </p:nvSpPr>
        <p:spPr>
          <a:xfrm>
            <a:off x="152401" y="1268016"/>
            <a:ext cx="4318981" cy="342463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85000"/>
              <a:buFont typeface="Wingdings" panose="05000000000000000000" pitchFamily="2" charset="2"/>
              <a:buChar char="§"/>
              <a:defRPr sz="2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85000"/>
              <a:buFont typeface="Wingdings" panose="05000000000000000000" pitchFamily="2" charset="2"/>
              <a:buChar char="Ø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3">
                    <a:lumMod val="75000"/>
                  </a:schemeClr>
                </a:solidFill>
                <a:latin typeface="Rockwell" panose="02060603020205020403" pitchFamily="18" charset="0"/>
              </a:rPr>
              <a:t>NMF and PCA perform well for specific sources with activities smaller than the minimum detectable activity using gross counts alone.</a:t>
            </a:r>
          </a:p>
          <a:p>
            <a:r>
              <a:rPr lang="en-GB" dirty="0">
                <a:solidFill>
                  <a:schemeClr val="accent3">
                    <a:lumMod val="75000"/>
                  </a:schemeClr>
                </a:solidFill>
                <a:latin typeface="Rockwell" panose="02060603020205020403" pitchFamily="18" charset="0"/>
              </a:rPr>
              <a:t>Capable of finding anomalous spectra for injected sources.</a:t>
            </a:r>
          </a:p>
          <a:p>
            <a:r>
              <a:rPr lang="en-GB" dirty="0">
                <a:solidFill>
                  <a:srgbClr val="0070C0"/>
                </a:solidFill>
                <a:latin typeface="Rockwell" panose="02060603020205020403" pitchFamily="18" charset="0"/>
              </a:rPr>
              <a:t>Training and testing with more detectors, different sources, shielding etc.</a:t>
            </a:r>
          </a:p>
          <a:p>
            <a:r>
              <a:rPr lang="en-GB" dirty="0">
                <a:solidFill>
                  <a:srgbClr val="0070C0"/>
                </a:solidFill>
                <a:latin typeface="Rockwell" panose="02060603020205020403" pitchFamily="18" charset="0"/>
              </a:rPr>
              <a:t>Training models with source data for identification.</a:t>
            </a:r>
          </a:p>
          <a:p>
            <a:r>
              <a:rPr lang="en-GB" dirty="0">
                <a:solidFill>
                  <a:srgbClr val="0070C0"/>
                </a:solidFill>
                <a:latin typeface="Rockwell" panose="02060603020205020403" pitchFamily="18" charset="0"/>
              </a:rPr>
              <a:t>Test performance on real data with known parameters.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F32D4A-3075-535F-771F-8196F3D0E5C7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35615853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2D1B158-5AE2-5381-4A1F-FE9CE342C066}"/>
              </a:ext>
            </a:extLst>
          </p:cNvPr>
          <p:cNvSpPr/>
          <p:nvPr/>
        </p:nvSpPr>
        <p:spPr>
          <a:xfrm>
            <a:off x="4156364" y="1690255"/>
            <a:ext cx="3726872" cy="1731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F965161-675B-5708-DD14-00AB48025CC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26624" y="1787793"/>
            <a:ext cx="3568064" cy="156791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F89B16AB-111E-21B4-51BC-EB7FDECE3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800" y="273844"/>
            <a:ext cx="8402400" cy="994172"/>
          </a:xfrm>
        </p:spPr>
        <p:txBody>
          <a:bodyPr/>
          <a:lstStyle/>
          <a:p>
            <a:r>
              <a:rPr lang="en-GB" b="0">
                <a:latin typeface="Rockwell" panose="02060603020205020403" pitchFamily="18" charset="0"/>
              </a:rPr>
              <a:t>Questions?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7CCED05-0421-1D46-CE53-DABCD80D3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800" y="1527904"/>
            <a:ext cx="3355258" cy="2087691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0" indent="0">
              <a:buNone/>
            </a:pPr>
            <a:r>
              <a:rPr lang="en-US" sz="2800" dirty="0">
                <a:latin typeface="Rockwell"/>
                <a:cs typeface="Helvetica"/>
              </a:rPr>
              <a:t>Acknowledgements:</a:t>
            </a:r>
          </a:p>
          <a:p>
            <a:r>
              <a:rPr lang="en-US" sz="2000" dirty="0">
                <a:latin typeface="Rockwell"/>
                <a:cs typeface="Helvetica"/>
              </a:rPr>
              <a:t>Euan Connolly</a:t>
            </a:r>
          </a:p>
          <a:p>
            <a:r>
              <a:rPr lang="en-US" sz="2000" dirty="0">
                <a:latin typeface="Rockwell"/>
                <a:cs typeface="Helvetica"/>
              </a:rPr>
              <a:t>Matt Ryan Tucker</a:t>
            </a:r>
          </a:p>
          <a:p>
            <a:r>
              <a:rPr lang="en-US" sz="2000" dirty="0">
                <a:latin typeface="Rockwell"/>
                <a:cs typeface="Helvetica"/>
              </a:rPr>
              <a:t>Alex </a:t>
            </a:r>
            <a:r>
              <a:rPr lang="en-US" sz="2000" dirty="0" err="1">
                <a:latin typeface="Rockwell"/>
                <a:cs typeface="Helvetica"/>
              </a:rPr>
              <a:t>Dascombe</a:t>
            </a:r>
            <a:r>
              <a:rPr lang="en-US" sz="2000" dirty="0">
                <a:latin typeface="Rockwell"/>
                <a:cs typeface="Helvetica"/>
              </a:rPr>
              <a:t>-Olson</a:t>
            </a:r>
          </a:p>
          <a:p>
            <a:r>
              <a:rPr lang="en-US" sz="2000" dirty="0">
                <a:latin typeface="Rockwell"/>
                <a:cs typeface="Helvetica"/>
              </a:rPr>
              <a:t>Dr. Peter Martin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9D35A7-1CE3-634C-13AE-66C842996938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2379075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ext&#10;&#10;Description automatically generated with medium confidence">
            <a:extLst>
              <a:ext uri="{FF2B5EF4-FFF2-40B4-BE49-F238E27FC236}">
                <a16:creationId xmlns:a16="http://schemas.microsoft.com/office/drawing/2014/main" id="{C796AF68-7B6D-DBDC-A49F-634C5E3BF19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61" y="1237520"/>
            <a:ext cx="7318230" cy="99668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0442E7-0BE9-BAC8-074D-7426CB436B40}"/>
              </a:ext>
            </a:extLst>
          </p:cNvPr>
          <p:cNvSpPr txBox="1"/>
          <p:nvPr/>
        </p:nvSpPr>
        <p:spPr>
          <a:xfrm>
            <a:off x="2064644" y="2448639"/>
            <a:ext cx="4103918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000">
                <a:latin typeface="Rockwell" panose="02060603020205020403" pitchFamily="18" charset="0"/>
                <a:cs typeface="Helvetica" panose="020B0604020202020204" pitchFamily="34" charset="0"/>
                <a:hlinkClick r:id="rId3"/>
              </a:rPr>
              <a:t>Uranium: Man arrested over find at Heathrow airport – BBC News</a:t>
            </a:r>
            <a:endParaRPr lang="en-US" sz="1000">
              <a:latin typeface="Rockwell" panose="02060603020205020403" pitchFamily="18" charset="0"/>
              <a:cs typeface="Helvetica" panose="020B0604020202020204" pitchFamily="34" charset="0"/>
            </a:endParaRPr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4F6BA432-9F62-A52F-FF41-727031EF18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547" y="3038573"/>
            <a:ext cx="6335009" cy="107647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03D476C-D6A6-5BB1-5C83-C105C7A174C3}"/>
              </a:ext>
            </a:extLst>
          </p:cNvPr>
          <p:cNvSpPr txBox="1"/>
          <p:nvPr/>
        </p:nvSpPr>
        <p:spPr>
          <a:xfrm>
            <a:off x="3392411" y="4342306"/>
            <a:ext cx="4539279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000">
                <a:latin typeface="Rockwell" panose="02060603020205020403" pitchFamily="18" charset="0"/>
                <a:cs typeface="Helvetica" panose="020B0604020202020204" pitchFamily="34" charset="0"/>
                <a:hlinkClick r:id="rId3"/>
              </a:rPr>
              <a:t>Tiny radioactive capsule goes missing in Western Australia – BBC News</a:t>
            </a:r>
            <a:endParaRPr lang="en-US" sz="1000">
              <a:latin typeface="Rockwell" panose="02060603020205020403" pitchFamily="18" charset="0"/>
              <a:cs typeface="Helvetica" panose="020B060402020202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E6806AA-490B-8928-A8A1-8F8A27747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800" y="273844"/>
            <a:ext cx="8402400" cy="994172"/>
          </a:xfrm>
        </p:spPr>
        <p:txBody>
          <a:bodyPr/>
          <a:lstStyle/>
          <a:p>
            <a:r>
              <a:rPr lang="en-GB" b="0">
                <a:latin typeface="Rockwell" panose="02060603020205020403" pitchFamily="18" charset="0"/>
              </a:rPr>
              <a:t>The Threat</a:t>
            </a:r>
          </a:p>
        </p:txBody>
      </p:sp>
      <p:pic>
        <p:nvPicPr>
          <p:cNvPr id="3" name="Picture 2" descr="A picture containing screenshot, text, circle, design&#10;&#10;Description automatically generated">
            <a:extLst>
              <a:ext uri="{FF2B5EF4-FFF2-40B4-BE49-F238E27FC236}">
                <a16:creationId xmlns:a16="http://schemas.microsoft.com/office/drawing/2014/main" id="{2B951301-33AB-36AB-E1ED-53943009162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85" y="2901678"/>
            <a:ext cx="1469136" cy="13502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637DE3-DDEB-82A4-89D7-8978A8C5A59B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2024437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ED3C2-7CFC-7096-95A6-9FC8CEB56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>
                <a:latin typeface="Rockwell" panose="02060603020205020403" pitchFamily="18" charset="0"/>
              </a:rPr>
              <a:t>The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E237A0-9023-96BD-38A6-8A903C340F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800" y="1369219"/>
            <a:ext cx="5866714" cy="2888456"/>
          </a:xfrm>
        </p:spPr>
        <p:txBody>
          <a:bodyPr>
            <a:normAutofit lnSpcReduction="10000"/>
          </a:bodyPr>
          <a:lstStyle/>
          <a:p>
            <a:r>
              <a:rPr lang="en-GB">
                <a:latin typeface="Rockwell" panose="02060603020205020403" pitchFamily="18" charset="0"/>
              </a:rPr>
              <a:t>Ideally, want to be able to detect threats in transit for scenarios where material has been proliferated</a:t>
            </a:r>
          </a:p>
          <a:p>
            <a:endParaRPr lang="en-GB">
              <a:latin typeface="Rockwell" panose="02060603020205020403" pitchFamily="18" charset="0"/>
            </a:endParaRPr>
          </a:p>
          <a:p>
            <a:r>
              <a:rPr lang="en-GB">
                <a:latin typeface="Rockwell" panose="02060603020205020403" pitchFamily="18" charset="0"/>
              </a:rPr>
              <a:t>Protect strategic targets and people from harm caused by dirty bombs</a:t>
            </a:r>
          </a:p>
          <a:p>
            <a:endParaRPr lang="en-GB">
              <a:latin typeface="Rockwell" panose="02060603020205020403" pitchFamily="18" charset="0"/>
            </a:endParaRPr>
          </a:p>
          <a:p>
            <a:r>
              <a:rPr lang="en-GB">
                <a:latin typeface="Rockwell" panose="02060603020205020403" pitchFamily="18" charset="0"/>
              </a:rPr>
              <a:t>Screen personnel passively in high throughput areas or around ‘high value’ sites</a:t>
            </a:r>
          </a:p>
        </p:txBody>
      </p:sp>
      <p:pic>
        <p:nvPicPr>
          <p:cNvPr id="5" name="Graphic 4" descr="Radioactive with solid fill">
            <a:extLst>
              <a:ext uri="{FF2B5EF4-FFF2-40B4-BE49-F238E27FC236}">
                <a16:creationId xmlns:a16="http://schemas.microsoft.com/office/drawing/2014/main" id="{2AD3821F-8A55-CB49-486D-E3BD2A0B4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89228" y="1621461"/>
            <a:ext cx="2383972" cy="23839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9B493F-080C-2729-8776-F26E5BEDEC40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698598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D6E78-726B-7C38-72AE-342284AA5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Rockwell" panose="02060603020205020403" pitchFamily="18" charset="0"/>
              </a:rPr>
              <a:t>A Potential 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FE50D-FD36-12C2-DEF5-A189401FE7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800" y="1369219"/>
            <a:ext cx="4386135" cy="3125725"/>
          </a:xfrm>
        </p:spPr>
        <p:txBody>
          <a:bodyPr>
            <a:normAutofit/>
          </a:bodyPr>
          <a:lstStyle/>
          <a:p>
            <a:r>
              <a:rPr lang="en-GB" sz="1600" dirty="0">
                <a:latin typeface="Rockwell" panose="02060603020205020403" pitchFamily="18" charset="0"/>
              </a:rPr>
              <a:t>Distributed detectors:</a:t>
            </a:r>
          </a:p>
          <a:p>
            <a:pPr lvl="1"/>
            <a:r>
              <a:rPr lang="en-GB" sz="1600" dirty="0">
                <a:latin typeface="Rockwell" panose="02060603020205020403" pitchFamily="18" charset="0"/>
              </a:rPr>
              <a:t>Portable D3S detectors - 2” x 1” x 0.5” </a:t>
            </a:r>
            <a:r>
              <a:rPr lang="en-GB" sz="1600" dirty="0" err="1">
                <a:latin typeface="Rockwell" panose="02060603020205020403" pitchFamily="18" charset="0"/>
              </a:rPr>
              <a:t>CsI</a:t>
            </a:r>
            <a:r>
              <a:rPr lang="en-GB" sz="1600" dirty="0">
                <a:latin typeface="Rockwell" panose="02060603020205020403" pitchFamily="18" charset="0"/>
              </a:rPr>
              <a:t>(Tl) – cheaper but lower sensitivity</a:t>
            </a:r>
          </a:p>
          <a:p>
            <a:pPr lvl="2"/>
            <a:r>
              <a:rPr lang="en-GB" sz="1400" dirty="0">
                <a:latin typeface="Rockwell" panose="02060603020205020403" pitchFamily="18" charset="0"/>
              </a:rPr>
              <a:t>Some handheld, some static</a:t>
            </a:r>
          </a:p>
          <a:p>
            <a:pPr lvl="1"/>
            <a:r>
              <a:rPr lang="en-GB" sz="1600" dirty="0">
                <a:latin typeface="Rockwell" panose="02060603020205020403" pitchFamily="18" charset="0"/>
              </a:rPr>
              <a:t>Larger static detectors – 2” x 4” x 16” </a:t>
            </a:r>
            <a:r>
              <a:rPr lang="en-GB" sz="1600" dirty="0" err="1">
                <a:latin typeface="Rockwell" panose="02060603020205020403" pitchFamily="18" charset="0"/>
              </a:rPr>
              <a:t>NaI</a:t>
            </a:r>
            <a:r>
              <a:rPr lang="en-GB" sz="1600" dirty="0">
                <a:latin typeface="Rockwell" panose="02060603020205020403" pitchFamily="18" charset="0"/>
              </a:rPr>
              <a:t>(Tl)</a:t>
            </a:r>
          </a:p>
          <a:p>
            <a:pPr marL="342900" lvl="1" indent="0">
              <a:buNone/>
            </a:pPr>
            <a:endParaRPr lang="en-GB" sz="1600" dirty="0">
              <a:latin typeface="Rockwell" panose="02060603020205020403" pitchFamily="18" charset="0"/>
            </a:endParaRPr>
          </a:p>
          <a:p>
            <a:r>
              <a:rPr lang="en-GB" sz="1600" dirty="0">
                <a:latin typeface="Rockwell" panose="02060603020205020403" pitchFamily="18" charset="0"/>
              </a:rPr>
              <a:t>Data streamed every second via IoT devices to the cloud and stored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21EDF1-2B66-18CD-2A3A-7CF811F48D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4888" y="3135250"/>
            <a:ext cx="1271307" cy="173440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7790EF5-6FDB-991F-EC9F-CBAB061C9717}"/>
              </a:ext>
            </a:extLst>
          </p:cNvPr>
          <p:cNvSpPr/>
          <p:nvPr/>
        </p:nvSpPr>
        <p:spPr>
          <a:xfrm>
            <a:off x="6133672" y="3457254"/>
            <a:ext cx="205483" cy="3647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B2030AB-55A3-D3A6-4B0D-EA9B499B78B2}"/>
              </a:ext>
            </a:extLst>
          </p:cNvPr>
          <p:cNvCxnSpPr>
            <a:cxnSpLocks/>
          </p:cNvCxnSpPr>
          <p:nvPr/>
        </p:nvCxnSpPr>
        <p:spPr>
          <a:xfrm flipV="1">
            <a:off x="6133672" y="3297555"/>
            <a:ext cx="1450133" cy="1596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F29DD7F-FD6B-44DB-4314-46EA701231C5}"/>
              </a:ext>
            </a:extLst>
          </p:cNvPr>
          <p:cNvCxnSpPr>
            <a:cxnSpLocks/>
          </p:cNvCxnSpPr>
          <p:nvPr/>
        </p:nvCxnSpPr>
        <p:spPr>
          <a:xfrm>
            <a:off x="6133672" y="3821987"/>
            <a:ext cx="1450133" cy="2337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be 16">
            <a:extLst>
              <a:ext uri="{FF2B5EF4-FFF2-40B4-BE49-F238E27FC236}">
                <a16:creationId xmlns:a16="http://schemas.microsoft.com/office/drawing/2014/main" id="{1F901908-8E25-05E2-9EE2-B6AEBADD48EE}"/>
              </a:ext>
            </a:extLst>
          </p:cNvPr>
          <p:cNvSpPr/>
          <p:nvPr/>
        </p:nvSpPr>
        <p:spPr>
          <a:xfrm>
            <a:off x="7469257" y="3195263"/>
            <a:ext cx="807203" cy="1128259"/>
          </a:xfrm>
          <a:prstGeom prst="cube">
            <a:avLst/>
          </a:prstGeom>
          <a:noFill/>
          <a:ln>
            <a:solidFill>
              <a:schemeClr val="tx1"/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6967C7-1934-2098-E289-B5DE2C5C6D4C}"/>
              </a:ext>
            </a:extLst>
          </p:cNvPr>
          <p:cNvSpPr txBox="1"/>
          <p:nvPr/>
        </p:nvSpPr>
        <p:spPr>
          <a:xfrm>
            <a:off x="6988868" y="3554210"/>
            <a:ext cx="670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>
                <a:latin typeface="Rockwell" panose="02060603020205020403" pitchFamily="18" charset="0"/>
              </a:rPr>
              <a:t>5.08 cm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41E93BC-69FB-ADED-D174-3B359733B331}"/>
              </a:ext>
            </a:extLst>
          </p:cNvPr>
          <p:cNvSpPr txBox="1"/>
          <p:nvPr/>
        </p:nvSpPr>
        <p:spPr>
          <a:xfrm>
            <a:off x="7325670" y="4166324"/>
            <a:ext cx="670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>
                <a:latin typeface="Rockwell" panose="02060603020205020403" pitchFamily="18" charset="0"/>
              </a:rPr>
              <a:t>2.54 cm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B4665CF-F842-34FA-90E0-BC075BB81DBC}"/>
              </a:ext>
            </a:extLst>
          </p:cNvPr>
          <p:cNvSpPr txBox="1"/>
          <p:nvPr/>
        </p:nvSpPr>
        <p:spPr>
          <a:xfrm>
            <a:off x="8028998" y="4200411"/>
            <a:ext cx="670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>
                <a:latin typeface="Rockwell" panose="02060603020205020403" pitchFamily="18" charset="0"/>
              </a:rPr>
              <a:t>1.27 cm</a:t>
            </a:r>
          </a:p>
        </p:txBody>
      </p:sp>
      <p:pic>
        <p:nvPicPr>
          <p:cNvPr id="7" name="Picture 6" descr="A map of a city&#10;&#10;Description automatically generated">
            <a:extLst>
              <a:ext uri="{FF2B5EF4-FFF2-40B4-BE49-F238E27FC236}">
                <a16:creationId xmlns:a16="http://schemas.microsoft.com/office/drawing/2014/main" id="{6121609B-4292-C014-8D65-015F8BEEAEC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75412" y="199880"/>
            <a:ext cx="3804512" cy="2316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E3926CE-8AA8-CE8B-A3B2-96D8442E6E6F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2444899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D6E78-726B-7C38-72AE-342284AA5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Rockwell" panose="02060603020205020403" pitchFamily="18" charset="0"/>
              </a:rPr>
              <a:t>SIGMA Data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FE50D-FD36-12C2-DEF5-A189401FE7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800" y="1369219"/>
            <a:ext cx="8402400" cy="3121138"/>
          </a:xfrm>
        </p:spPr>
        <p:txBody>
          <a:bodyPr>
            <a:normAutofit fontScale="85000" lnSpcReduction="10000"/>
          </a:bodyPr>
          <a:lstStyle/>
          <a:p>
            <a:r>
              <a:rPr lang="en-GB" dirty="0">
                <a:latin typeface="Rockwell" panose="02060603020205020403" pitchFamily="18" charset="0"/>
              </a:rPr>
              <a:t>Make use of the obtained data, including finding and identifying any radioactive sources</a:t>
            </a:r>
          </a:p>
          <a:p>
            <a:endParaRPr lang="en-GB" dirty="0">
              <a:latin typeface="Rockwell" panose="02060603020205020403" pitchFamily="18" charset="0"/>
            </a:endParaRPr>
          </a:p>
          <a:p>
            <a:r>
              <a:rPr lang="en-GB" dirty="0">
                <a:latin typeface="Rockwell" panose="02060603020205020403" pitchFamily="18" charset="0"/>
              </a:rPr>
              <a:t>Optimising the ability to identify and/or locate a threat while ignoring non-threat spectra</a:t>
            </a:r>
          </a:p>
          <a:p>
            <a:pPr marL="0" indent="0">
              <a:buNone/>
            </a:pPr>
            <a:endParaRPr lang="en-GB" dirty="0">
              <a:latin typeface="Rockwell" panose="02060603020205020403" pitchFamily="18" charset="0"/>
            </a:endParaRPr>
          </a:p>
          <a:p>
            <a:r>
              <a:rPr lang="en-GB" dirty="0">
                <a:latin typeface="Rockwell" panose="02060603020205020403" pitchFamily="18" charset="0"/>
              </a:rPr>
              <a:t>Looking at characterising the data in terms of what it shows and its quality</a:t>
            </a:r>
          </a:p>
          <a:p>
            <a:pPr lvl="1"/>
            <a:r>
              <a:rPr lang="en-GB" dirty="0">
                <a:latin typeface="Rockwell" panose="02060603020205020403" pitchFamily="18" charset="0"/>
              </a:rPr>
              <a:t>Is it possible to apply filtering, such as rejecting data which are clearly anomalous?</a:t>
            </a:r>
          </a:p>
          <a:p>
            <a:endParaRPr lang="en-GB" dirty="0">
              <a:latin typeface="Rockwell" panose="02060603020205020403" pitchFamily="18" charset="0"/>
            </a:endParaRPr>
          </a:p>
          <a:p>
            <a:r>
              <a:rPr lang="en-GB" dirty="0">
                <a:latin typeface="Rockwell" panose="02060603020205020403" pitchFamily="18" charset="0"/>
              </a:rPr>
              <a:t>However, we don’t know what is in the data!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68071F-53A1-3F67-A3A2-A46A967B3EB4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496966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D6E78-726B-7C38-72AE-342284AA5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>
                <a:latin typeface="Rockwell" panose="02060603020205020403" pitchFamily="18" charset="0"/>
              </a:rPr>
              <a:t>Machine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FE50D-FD36-12C2-DEF5-A189401FE7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801" y="1369219"/>
            <a:ext cx="3890958" cy="2888456"/>
          </a:xfrm>
        </p:spPr>
        <p:txBody>
          <a:bodyPr>
            <a:normAutofit fontScale="92500" lnSpcReduction="20000"/>
          </a:bodyPr>
          <a:lstStyle/>
          <a:p>
            <a:r>
              <a:rPr lang="en-GB">
                <a:latin typeface="Rockwell" panose="02060603020205020403" pitchFamily="18" charset="0"/>
              </a:rPr>
              <a:t>Big data set, great for training ML models</a:t>
            </a:r>
          </a:p>
          <a:p>
            <a:endParaRPr lang="en-GB">
              <a:latin typeface="Rockwell" panose="02060603020205020403" pitchFamily="18" charset="0"/>
            </a:endParaRPr>
          </a:p>
          <a:p>
            <a:r>
              <a:rPr lang="en-GB">
                <a:latin typeface="Rockwell" panose="02060603020205020403" pitchFamily="18" charset="0"/>
              </a:rPr>
              <a:t>No ground truth makes it difficult to do supervised learning</a:t>
            </a:r>
          </a:p>
          <a:p>
            <a:endParaRPr lang="en-GB">
              <a:latin typeface="Rockwell" panose="02060603020205020403" pitchFamily="18" charset="0"/>
            </a:endParaRPr>
          </a:p>
          <a:p>
            <a:r>
              <a:rPr lang="en-GB">
                <a:latin typeface="Rockwell" panose="02060603020205020403" pitchFamily="18" charset="0"/>
              </a:rPr>
              <a:t>Potential for unsupervised methods - hard to know how well they are performing if sources unknown</a:t>
            </a:r>
          </a:p>
        </p:txBody>
      </p:sp>
      <p:pic>
        <p:nvPicPr>
          <p:cNvPr id="4" name="Picture 3" descr="Programming data on computer monitor">
            <a:extLst>
              <a:ext uri="{FF2B5EF4-FFF2-40B4-BE49-F238E27FC236}">
                <a16:creationId xmlns:a16="http://schemas.microsoft.com/office/drawing/2014/main" id="{7846CBE0-F934-8C43-A7FD-578BCA79045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456" y="470709"/>
            <a:ext cx="3840194" cy="2559504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0598521-88FB-A9D2-EFD5-61DDCFEF7F33}"/>
              </a:ext>
            </a:extLst>
          </p:cNvPr>
          <p:cNvSpPr txBox="1">
            <a:spLocks/>
          </p:cNvSpPr>
          <p:nvPr/>
        </p:nvSpPr>
        <p:spPr>
          <a:xfrm>
            <a:off x="4351778" y="3150398"/>
            <a:ext cx="4715550" cy="191690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85000"/>
              <a:buFont typeface="Wingdings" panose="05000000000000000000" pitchFamily="2" charset="2"/>
              <a:buChar char="§"/>
              <a:defRPr sz="2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85000"/>
              <a:buFont typeface="Wingdings" panose="05000000000000000000" pitchFamily="2" charset="2"/>
              <a:buChar char="Ø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>
                <a:latin typeface="Rockwell" panose="02060603020205020403" pitchFamily="18" charset="0"/>
              </a:rPr>
              <a:t>Supervised Learning: Learns from labelled data and has a known desired output or target value. Generally used to get mapping function that can predict output for new inputs.</a:t>
            </a:r>
          </a:p>
          <a:p>
            <a:pPr marL="0" indent="0">
              <a:buNone/>
            </a:pPr>
            <a:r>
              <a:rPr lang="en-GB" sz="1400">
                <a:latin typeface="Rockwell" panose="02060603020205020403" pitchFamily="18" charset="0"/>
              </a:rPr>
              <a:t>Unsupervised Learning: No labels. Algorithms exploit patterns, structures, or relationships within the data without any predefined target values. The goal of unsupervised learning is to discover hidden patterns, groupings, or representations in the data.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087325-B20A-FDB8-B04D-54D8430D7008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1163946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D6E78-726B-7C38-72AE-342284AA5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Rockwell" panose="02060603020205020403" pitchFamily="18" charset="0"/>
              </a:rPr>
              <a:t>Simulating Threats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FE50D-FD36-12C2-DEF5-A189401FE7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801" y="1369219"/>
            <a:ext cx="4435912" cy="2888456"/>
          </a:xfrm>
        </p:spPr>
        <p:txBody>
          <a:bodyPr>
            <a:normAutofit/>
          </a:bodyPr>
          <a:lstStyle/>
          <a:p>
            <a:r>
              <a:rPr lang="en-GB" dirty="0">
                <a:latin typeface="Rockwell" panose="02060603020205020403" pitchFamily="18" charset="0"/>
              </a:rPr>
              <a:t>We have a very sparse real dataset, most of the spectra will be background</a:t>
            </a:r>
          </a:p>
          <a:p>
            <a:r>
              <a:rPr lang="en-GB" dirty="0">
                <a:latin typeface="Rockwell" panose="02060603020205020403" pitchFamily="18" charset="0"/>
              </a:rPr>
              <a:t>Possible to simulate radioactive sources and put the spectra from these into the dataset as “true” threats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AC13B3-4C11-BF57-0CEF-595D883682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843" r="10280"/>
          <a:stretch/>
        </p:blipFill>
        <p:spPr>
          <a:xfrm>
            <a:off x="4941870" y="1077852"/>
            <a:ext cx="4083977" cy="298779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57398F-8363-A0E9-204B-F749741BB8B2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400297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75DC3C58-2CEC-F010-9CDA-84BD045E9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800" y="273844"/>
            <a:ext cx="8402400" cy="994172"/>
          </a:xfrm>
        </p:spPr>
        <p:txBody>
          <a:bodyPr/>
          <a:lstStyle/>
          <a:p>
            <a:r>
              <a:rPr lang="en-GB" b="0" dirty="0">
                <a:latin typeface="Rockwell" panose="02060603020205020403" pitchFamily="18" charset="0"/>
              </a:rPr>
              <a:t>Detector Response Function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C79BE8C-2C75-D471-F12B-B28CF39BB7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7247" t="10492" r="8821" b="9171"/>
          <a:stretch/>
        </p:blipFill>
        <p:spPr>
          <a:xfrm>
            <a:off x="160180" y="1027894"/>
            <a:ext cx="4365587" cy="3673012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AE80C63A-578D-67E5-28AF-3A0F9DDE938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7668" t="5324" r="1286" b="5324"/>
          <a:stretch/>
        </p:blipFill>
        <p:spPr>
          <a:xfrm>
            <a:off x="4618235" y="1268016"/>
            <a:ext cx="4438359" cy="326215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C99E3A1-193E-48DA-50D9-D65A6535AA0A}"/>
              </a:ext>
            </a:extLst>
          </p:cNvPr>
          <p:cNvSpPr txBox="1"/>
          <p:nvPr/>
        </p:nvSpPr>
        <p:spPr>
          <a:xfrm>
            <a:off x="5049370" y="4919418"/>
            <a:ext cx="44308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Rockwell" panose="02060603020205020403" pitchFamily="18" charset="0"/>
              </a:rPr>
              <a:t>UK Ministry of Defence © Crown owned copyright 2023/AWE</a:t>
            </a:r>
          </a:p>
        </p:txBody>
      </p:sp>
    </p:spTree>
    <p:extLst>
      <p:ext uri="{BB962C8B-B14F-4D97-AF65-F5344CB8AC3E}">
        <p14:creationId xmlns:p14="http://schemas.microsoft.com/office/powerpoint/2010/main" val="2656815509"/>
      </p:ext>
    </p:extLst>
  </p:cSld>
  <p:clrMapOvr>
    <a:masterClrMapping/>
  </p:clrMapOvr>
</p:sld>
</file>

<file path=ppt/theme/theme1.xml><?xml version="1.0" encoding="utf-8"?>
<a:theme xmlns:a="http://schemas.openxmlformats.org/drawingml/2006/main" name="University of Bristol (Main URL)">
  <a:themeElements>
    <a:clrScheme name="University of Bristol">
      <a:dk1>
        <a:sysClr val="windowText" lastClr="000000"/>
      </a:dk1>
      <a:lt1>
        <a:sysClr val="window" lastClr="FFFFFF"/>
      </a:lt1>
      <a:dk2>
        <a:srgbClr val="AB1F2D"/>
      </a:dk2>
      <a:lt2>
        <a:srgbClr val="E3E6E5"/>
      </a:lt2>
      <a:accent1>
        <a:srgbClr val="00C0B5"/>
      </a:accent1>
      <a:accent2>
        <a:srgbClr val="0CC6DE"/>
      </a:accent2>
      <a:accent3>
        <a:srgbClr val="EE7219"/>
      </a:accent3>
      <a:accent4>
        <a:srgbClr val="9278D1"/>
      </a:accent4>
      <a:accent5>
        <a:srgbClr val="E0249A"/>
      </a:accent5>
      <a:accent6>
        <a:srgbClr val="BED600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242F8F13-2998-DF4F-BD55-F97E0348F1D9}" vid="{F083564A-2207-4647-8BE4-8FD103A87836}"/>
    </a:ext>
  </a:extLst>
</a:theme>
</file>

<file path=ppt/theme/theme2.xml><?xml version="1.0" encoding="utf-8"?>
<a:theme xmlns:a="http://schemas.openxmlformats.org/drawingml/2006/main" name="University of Bristol (Custom URL)">
  <a:themeElements>
    <a:clrScheme name="University of Bristol">
      <a:dk1>
        <a:sysClr val="windowText" lastClr="000000"/>
      </a:dk1>
      <a:lt1>
        <a:sysClr val="window" lastClr="FFFFFF"/>
      </a:lt1>
      <a:dk2>
        <a:srgbClr val="AB1F2D"/>
      </a:dk2>
      <a:lt2>
        <a:srgbClr val="E3E6E5"/>
      </a:lt2>
      <a:accent1>
        <a:srgbClr val="00C0B5"/>
      </a:accent1>
      <a:accent2>
        <a:srgbClr val="0CC6DE"/>
      </a:accent2>
      <a:accent3>
        <a:srgbClr val="EE7219"/>
      </a:accent3>
      <a:accent4>
        <a:srgbClr val="9278D1"/>
      </a:accent4>
      <a:accent5>
        <a:srgbClr val="E0249A"/>
      </a:accent5>
      <a:accent6>
        <a:srgbClr val="BED600"/>
      </a:accent6>
      <a:hlink>
        <a:srgbClr val="0563C1"/>
      </a:hlink>
      <a:folHlink>
        <a:srgbClr val="954F72"/>
      </a:folHlink>
    </a:clrScheme>
    <a:fontScheme name="University of Bristol">
      <a:majorFont>
        <a:latin typeface="Sanchez Regular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242F8F13-2998-DF4F-BD55-F97E0348F1D9}" vid="{2CA93492-6BF1-6943-AC27-762D379CC76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49A50A17401749A242A7DD75391BFC" ma:contentTypeVersion="18" ma:contentTypeDescription="Create a new document." ma:contentTypeScope="" ma:versionID="fff09651bbb8d124d2224d427fbfb938">
  <xsd:schema xmlns:xsd="http://www.w3.org/2001/XMLSchema" xmlns:xs="http://www.w3.org/2001/XMLSchema" xmlns:p="http://schemas.microsoft.com/office/2006/metadata/properties" xmlns:ns3="1dd17d3e-5420-4222-a2f1-518379e6d589" targetNamespace="http://schemas.microsoft.com/office/2006/metadata/properties" ma:root="true" ma:fieldsID="bf8172fe7ea87aea648215f837ba2661" ns3:_="">
    <xsd:import namespace="1dd17d3e-5420-4222-a2f1-518379e6d58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UniqueSourceRef" minOccurs="0"/>
                <xsd:element ref="ns3:FileHash" minOccurs="0"/>
                <xsd:element ref="ns3:CloudMigratorVersion" minOccurs="0"/>
                <xsd:element ref="ns3:SharedWithUsers" minOccurs="0"/>
                <xsd:element ref="ns3:SharedWithDetails" minOccurs="0"/>
                <xsd:element ref="ns3:SharingHintHash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d17d3e-5420-4222-a2f1-518379e6d58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UniqueSourceRef" ma:index="12" nillable="true" ma:displayName="UniqueSourceRef" ma:internalName="UniqueSourceRef">
      <xsd:simpleType>
        <xsd:restriction base="dms:Note">
          <xsd:maxLength value="255"/>
        </xsd:restriction>
      </xsd:simpleType>
    </xsd:element>
    <xsd:element name="FileHash" ma:index="13" nillable="true" ma:displayName="FileHash" ma:internalName="FileHash">
      <xsd:simpleType>
        <xsd:restriction base="dms:Note">
          <xsd:maxLength value="255"/>
        </xsd:restriction>
      </xsd:simpleType>
    </xsd:element>
    <xsd:element name="CloudMigratorVersion" ma:index="14" nillable="true" ma:displayName="CloudMigratorVersion" ma:internalName="CloudMigratorVersion">
      <xsd:simpleType>
        <xsd:restriction base="dms:Note">
          <xsd:maxLength value="255"/>
        </xsd:restriction>
      </xsd:simpleType>
    </xsd:element>
    <xsd:element name="SharedWithUsers" ma:index="1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description="" ma:hidden="true" ma:internalName="SharingHintHash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5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loudMigratorVersion xmlns="1dd17d3e-5420-4222-a2f1-518379e6d589" xsi:nil="true"/>
    <_activity xmlns="1dd17d3e-5420-4222-a2f1-518379e6d589" xsi:nil="true"/>
    <UniqueSourceRef xmlns="1dd17d3e-5420-4222-a2f1-518379e6d589" xsi:nil="true"/>
    <FileHash xmlns="1dd17d3e-5420-4222-a2f1-518379e6d589" xsi:nil="true"/>
  </documentManagement>
</p:properties>
</file>

<file path=customXml/itemProps1.xml><?xml version="1.0" encoding="utf-8"?>
<ds:datastoreItem xmlns:ds="http://schemas.openxmlformats.org/officeDocument/2006/customXml" ds:itemID="{6E08965F-072B-4FB6-B58A-1C235926366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B1279F-014C-4099-B78D-A03007DBA892}">
  <ds:schemaRefs>
    <ds:schemaRef ds:uri="1dd17d3e-5420-4222-a2f1-518379e6d58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C914A693-2D51-470F-91F5-48A71B265FA3}">
  <ds:schemaRefs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1dd17d3e-5420-4222-a2f1-518379e6d589"/>
    <ds:schemaRef ds:uri="http://schemas.microsoft.com/office/2006/metadata/properties"/>
    <ds:schemaRef ds:uri="http://purl.org/dc/terms/"/>
  </ds:schemaRefs>
</ds:datastoreItem>
</file>

<file path=docMetadata/LabelInfo.xml><?xml version="1.0" encoding="utf-8"?>
<clbl:labelList xmlns:clbl="http://schemas.microsoft.com/office/2020/mipLabelMetadata">
  <clbl:label id="{b2e47f30-cd7d-4a4e-a5da-b18cf1a4151b}" enabled="0" method="" siteId="{b2e47f30-cd7d-4a4e-a5da-b18cf1a4151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University of Bristol (Main URL)</Template>
  <TotalTime>1032</TotalTime>
  <Words>1577</Words>
  <Application>Microsoft Office PowerPoint</Application>
  <PresentationFormat>On-screen Show (16:9)</PresentationFormat>
  <Paragraphs>161</Paragraphs>
  <Slides>26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</vt:lpstr>
      <vt:lpstr>Arial Black</vt:lpstr>
      <vt:lpstr>Calibri</vt:lpstr>
      <vt:lpstr>Cambria Math</vt:lpstr>
      <vt:lpstr>Courier New</vt:lpstr>
      <vt:lpstr>Rockwell</vt:lpstr>
      <vt:lpstr>Verdana</vt:lpstr>
      <vt:lpstr>Wingdings</vt:lpstr>
      <vt:lpstr>University of Bristol (Main URL)</vt:lpstr>
      <vt:lpstr>University of Bristol (Custom URL)</vt:lpstr>
      <vt:lpstr>Enhancing Nuclear Security: Leveraging Non-Negative Matrix Factorization for High Sensitivity Threat Detection with Small Volume Gamma Detectors</vt:lpstr>
      <vt:lpstr>The Threat</vt:lpstr>
      <vt:lpstr>The Threat</vt:lpstr>
      <vt:lpstr>The Problem</vt:lpstr>
      <vt:lpstr>A Potential Solution</vt:lpstr>
      <vt:lpstr>SIGMA Data Challenge</vt:lpstr>
      <vt:lpstr>Machine Learning</vt:lpstr>
      <vt:lpstr>Simulating Threats</vt:lpstr>
      <vt:lpstr>Detector Response Function</vt:lpstr>
      <vt:lpstr>Modelling Detector Response</vt:lpstr>
      <vt:lpstr>Modelling Detector Response</vt:lpstr>
      <vt:lpstr>Introducing Modelled Spectra Into SIGMA Data</vt:lpstr>
      <vt:lpstr>Spectral Analysis for Threat Detection</vt:lpstr>
      <vt:lpstr>Non-negative Matrix Factorisation (NMF) and Principal Component Analysis (PCA)</vt:lpstr>
      <vt:lpstr>NMF</vt:lpstr>
      <vt:lpstr>Obtaining Models</vt:lpstr>
      <vt:lpstr>NMF</vt:lpstr>
      <vt:lpstr>Reconstructing Data</vt:lpstr>
      <vt:lpstr>NMF</vt:lpstr>
      <vt:lpstr>ROC Curves</vt:lpstr>
      <vt:lpstr>ROC Curves</vt:lpstr>
      <vt:lpstr>ROC Curves</vt:lpstr>
      <vt:lpstr>Testing on SIGMA Data</vt:lpstr>
      <vt:lpstr>Testing on SIGMA Data</vt:lpstr>
      <vt:lpstr>Summary &amp; Future Work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Lee-Warren</dc:creator>
  <cp:lastModifiedBy>Sam Fearn</cp:lastModifiedBy>
  <cp:revision>22</cp:revision>
  <dcterms:created xsi:type="dcterms:W3CDTF">2022-10-18T14:37:12Z</dcterms:created>
  <dcterms:modified xsi:type="dcterms:W3CDTF">2023-10-05T11:47:33Z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0x010100FF49A50A17401749A242A7DD75391BFC</vt:lpwstr>
  </property>
  <property fmtid="{D5CDD505-2E9C-101B-9397-08002B2CF9AE}" pid="3" name="MediaServiceImageTags">
    <vt:lpwstr/>
  </property>
</Properties>
</file>