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866" r:id="rId2"/>
    <p:sldMasterId id="2147483843" r:id="rId3"/>
  </p:sldMasterIdLst>
  <p:notesMasterIdLst>
    <p:notesMasterId r:id="rId27"/>
  </p:notesMasterIdLst>
  <p:handoutMasterIdLst>
    <p:handoutMasterId r:id="rId28"/>
  </p:handoutMasterIdLst>
  <p:sldIdLst>
    <p:sldId id="257" r:id="rId4"/>
    <p:sldId id="318" r:id="rId5"/>
    <p:sldId id="322" r:id="rId6"/>
    <p:sldId id="348" r:id="rId7"/>
    <p:sldId id="321" r:id="rId8"/>
    <p:sldId id="312" r:id="rId9"/>
    <p:sldId id="350" r:id="rId10"/>
    <p:sldId id="337" r:id="rId11"/>
    <p:sldId id="338" r:id="rId12"/>
    <p:sldId id="343" r:id="rId13"/>
    <p:sldId id="313" r:id="rId14"/>
    <p:sldId id="346" r:id="rId15"/>
    <p:sldId id="349" r:id="rId16"/>
    <p:sldId id="329" r:id="rId17"/>
    <p:sldId id="355" r:id="rId18"/>
    <p:sldId id="341" r:id="rId19"/>
    <p:sldId id="347" r:id="rId20"/>
    <p:sldId id="344" r:id="rId21"/>
    <p:sldId id="293" r:id="rId22"/>
    <p:sldId id="352" r:id="rId23"/>
    <p:sldId id="351" r:id="rId24"/>
    <p:sldId id="354" r:id="rId25"/>
    <p:sldId id="353" r:id="rId26"/>
  </p:sldIdLst>
  <p:sldSz cx="9144000" cy="5143500" type="screen16x9"/>
  <p:notesSz cx="6858000" cy="9144000"/>
  <p:defaultText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DD0B69D-9948-46F3-B07D-8BF81D90CAFD}">
          <p14:sldIdLst>
            <p14:sldId id="257"/>
            <p14:sldId id="318"/>
            <p14:sldId id="322"/>
            <p14:sldId id="348"/>
            <p14:sldId id="321"/>
            <p14:sldId id="312"/>
            <p14:sldId id="350"/>
            <p14:sldId id="337"/>
            <p14:sldId id="338"/>
            <p14:sldId id="343"/>
            <p14:sldId id="313"/>
            <p14:sldId id="346"/>
            <p14:sldId id="349"/>
            <p14:sldId id="329"/>
            <p14:sldId id="355"/>
            <p14:sldId id="341"/>
            <p14:sldId id="347"/>
            <p14:sldId id="344"/>
          </p14:sldIdLst>
        </p14:section>
        <p14:section name="Untitled Section" id="{BC207CB5-D627-4B15-B03B-ED7A53E19D7E}">
          <p14:sldIdLst>
            <p14:sldId id="293"/>
            <p14:sldId id="352"/>
            <p14:sldId id="351"/>
            <p14:sldId id="354"/>
            <p14:sldId id="353"/>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D74"/>
    <a:srgbClr val="ED3422"/>
    <a:srgbClr val="EC008C"/>
    <a:srgbClr val="2DB8C5"/>
    <a:srgbClr val="73B82B"/>
    <a:srgbClr val="F18500"/>
    <a:srgbClr val="10746A"/>
    <a:srgbClr val="8D3786"/>
    <a:srgbClr val="CDA60C"/>
    <a:srgbClr val="2DB8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282" autoAdjust="0"/>
    <p:restoredTop sz="89437" autoAdjust="0"/>
  </p:normalViewPr>
  <p:slideViewPr>
    <p:cSldViewPr snapToGrid="0" snapToObjects="1">
      <p:cViewPr>
        <p:scale>
          <a:sx n="98" d="100"/>
          <a:sy n="98" d="100"/>
        </p:scale>
        <p:origin x="1368" y="96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55" d="100"/>
          <a:sy n="55" d="100"/>
        </p:scale>
        <p:origin x="2604"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0"/>
          <a:lstStyle/>
          <a:p>
            <a:pPr>
              <a:defRPr sz="1400" b="0" i="0" u="none" strike="noStrike" kern="1200" spc="0" baseline="0">
                <a:solidFill>
                  <a:srgbClr val="001B71"/>
                </a:solidFill>
                <a:latin typeface="Arial" panose="020B0604020202020204" pitchFamily="34" charset="0"/>
                <a:ea typeface="+mn-ea"/>
                <a:cs typeface="Arial" panose="020B0604020202020204" pitchFamily="34" charset="0"/>
              </a:defRPr>
            </a:pPr>
            <a:r>
              <a:rPr lang="en-US" sz="1400" b="1" i="0">
                <a:solidFill>
                  <a:srgbClr val="001B71"/>
                </a:solidFill>
                <a:latin typeface="Arial" panose="020B0604020202020204" pitchFamily="34" charset="0"/>
                <a:cs typeface="Arial" panose="020B0604020202020204" pitchFamily="34" charset="0"/>
              </a:rPr>
              <a:t>Example</a:t>
            </a:r>
          </a:p>
        </c:rich>
      </c:tx>
      <c:layout>
        <c:manualLayout>
          <c:xMode val="edge"/>
          <c:yMode val="edge"/>
          <c:x val="0.30859996977948773"/>
          <c:y val="1.4467262737367422E-3"/>
        </c:manualLayout>
      </c:layout>
      <c:overlay val="0"/>
      <c:spPr>
        <a:noFill/>
        <a:ln>
          <a:noFill/>
        </a:ln>
        <a:effectLst/>
      </c:spPr>
      <c:txPr>
        <a:bodyPr rot="0" spcFirstLastPara="1" vertOverflow="ellipsis" vert="horz" wrap="square" anchor="ctr" anchorCtr="0"/>
        <a:lstStyle/>
        <a:p>
          <a:pPr>
            <a:defRPr sz="1400" b="0" i="0" u="none" strike="noStrike" kern="1200" spc="0" baseline="0">
              <a:solidFill>
                <a:srgbClr val="001B7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5.5009355875836059E-2"/>
          <c:y val="0.13986788302602043"/>
          <c:w val="0.67931177666812181"/>
          <c:h val="0.76021553992215929"/>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CA9-4D25-9A08-E785591F912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CA9-4D25-9A08-E785591F91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CA9-4D25-9A08-E785591F91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CA9-4D25-9A08-E785591F912F}"/>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CA9-4D25-9A08-E785591F912F}"/>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CCA9-4D25-9A08-E785591F912F}"/>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CCA9-4D25-9A08-E785591F912F}"/>
              </c:ext>
            </c:extLst>
          </c:dPt>
          <c:cat>
            <c:strRef>
              <c:f>Sheet1!$A$2:$A$8</c:f>
              <c:strCache>
                <c:ptCount val="7"/>
                <c:pt idx="0">
                  <c:v>Lorem ipsum</c:v>
                </c:pt>
                <c:pt idx="1">
                  <c:v>Lorem ipsum</c:v>
                </c:pt>
                <c:pt idx="2">
                  <c:v>Lorem ipsum</c:v>
                </c:pt>
                <c:pt idx="3">
                  <c:v>Lorem ipsum</c:v>
                </c:pt>
                <c:pt idx="4">
                  <c:v>Lorem ipsum</c:v>
                </c:pt>
                <c:pt idx="5">
                  <c:v>Lorem ipsum</c:v>
                </c:pt>
                <c:pt idx="6">
                  <c:v>Lorem ipsum</c:v>
                </c:pt>
              </c:strCache>
            </c:strRef>
          </c:cat>
          <c:val>
            <c:numRef>
              <c:f>Sheet1!$B$2:$B$8</c:f>
              <c:numCache>
                <c:formatCode>General</c:formatCode>
                <c:ptCount val="7"/>
                <c:pt idx="0">
                  <c:v>8</c:v>
                </c:pt>
                <c:pt idx="1">
                  <c:v>6</c:v>
                </c:pt>
                <c:pt idx="2">
                  <c:v>4</c:v>
                </c:pt>
                <c:pt idx="3">
                  <c:v>3</c:v>
                </c:pt>
                <c:pt idx="4">
                  <c:v>2</c:v>
                </c:pt>
                <c:pt idx="5">
                  <c:v>1</c:v>
                </c:pt>
                <c:pt idx="6">
                  <c:v>0.5</c:v>
                </c:pt>
              </c:numCache>
            </c:numRef>
          </c:val>
          <c:extLst>
            <c:ext xmlns:c16="http://schemas.microsoft.com/office/drawing/2014/chart" uri="{C3380CC4-5D6E-409C-BE32-E72D297353CC}">
              <c16:uniqueId val="{0000000E-CCA9-4D25-9A08-E785591F912F}"/>
            </c:ext>
          </c:extLst>
        </c:ser>
        <c:dLbls>
          <c:showLegendKey val="0"/>
          <c:showVal val="0"/>
          <c:showCatName val="0"/>
          <c:showSerName val="0"/>
          <c:showPercent val="0"/>
          <c:showBubbleSize val="0"/>
          <c:showLeaderLines val="1"/>
        </c:dLbls>
        <c:firstSliceAng val="0"/>
        <c:holeSize val="64"/>
      </c:doughnutChart>
      <c:spPr>
        <a:noFill/>
        <a:ln>
          <a:noFill/>
        </a:ln>
        <a:effectLst/>
      </c:spPr>
    </c:plotArea>
    <c:legend>
      <c:legendPos val="r"/>
      <c:legendEntry>
        <c:idx val="0"/>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1"/>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2"/>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3"/>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4"/>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5"/>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6"/>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ayout>
        <c:manualLayout>
          <c:xMode val="edge"/>
          <c:yMode val="edge"/>
          <c:x val="0.69977572318967052"/>
          <c:y val="0.1928179891354784"/>
          <c:w val="0.30022436435136202"/>
          <c:h val="0.65283604829086761"/>
        </c:manualLayout>
      </c:layout>
      <c:overlay val="0"/>
      <c:spPr>
        <a:noFill/>
        <a:ln>
          <a:noFill/>
        </a:ln>
        <a:effectLst/>
      </c:spPr>
      <c:txPr>
        <a:bodyPr rot="0" spcFirstLastPara="1" vertOverflow="ellipsis" vert="horz" wrap="square" anchor="ctr" anchorCtr="1"/>
        <a:lstStyle/>
        <a:p>
          <a:pPr>
            <a:defRPr sz="1800" b="0" i="0" u="none" strike="noStrike" kern="1200" baseline="0">
              <a:solidFill>
                <a:srgbClr val="001B71"/>
              </a:solidFill>
              <a:latin typeface="Frutiger 55 Roman"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0"/>
          <a:lstStyle/>
          <a:p>
            <a:pPr>
              <a:defRPr sz="1400" b="0" i="0" u="none" strike="noStrike" kern="1200" spc="0" baseline="0">
                <a:solidFill>
                  <a:srgbClr val="001B71"/>
                </a:solidFill>
                <a:latin typeface="Arial" panose="020B0604020202020204" pitchFamily="34" charset="0"/>
                <a:ea typeface="+mn-ea"/>
                <a:cs typeface="Arial" panose="020B0604020202020204" pitchFamily="34" charset="0"/>
              </a:defRPr>
            </a:pPr>
            <a:r>
              <a:rPr lang="en-US" sz="1400" b="1" i="0">
                <a:solidFill>
                  <a:srgbClr val="001B71"/>
                </a:solidFill>
                <a:latin typeface="Arial" panose="020B0604020202020204" pitchFamily="34" charset="0"/>
                <a:cs typeface="Arial" panose="020B0604020202020204" pitchFamily="34" charset="0"/>
              </a:rPr>
              <a:t>Example</a:t>
            </a:r>
          </a:p>
        </c:rich>
      </c:tx>
      <c:layout>
        <c:manualLayout>
          <c:xMode val="edge"/>
          <c:yMode val="edge"/>
          <c:x val="0.34416114174553275"/>
          <c:y val="1.4062543327461475E-2"/>
        </c:manualLayout>
      </c:layout>
      <c:overlay val="0"/>
      <c:spPr>
        <a:noFill/>
        <a:ln>
          <a:noFill/>
        </a:ln>
        <a:effectLst/>
      </c:spPr>
      <c:txPr>
        <a:bodyPr rot="0" spcFirstLastPara="1" vertOverflow="ellipsis" vert="horz" wrap="square" anchor="ctr" anchorCtr="0"/>
        <a:lstStyle/>
        <a:p>
          <a:pPr>
            <a:defRPr sz="1400" b="0" i="0" u="none" strike="noStrike" kern="1200" spc="0" baseline="0">
              <a:solidFill>
                <a:srgbClr val="001B7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3.7531567990058079E-2"/>
          <c:y val="0.11931885404850991"/>
          <c:w val="0.63197913902634784"/>
          <c:h val="0.65308987739149349"/>
        </c:manualLayout>
      </c:layout>
      <c:barChart>
        <c:barDir val="col"/>
        <c:grouping val="clustered"/>
        <c:varyColors val="1"/>
        <c:ser>
          <c:idx val="0"/>
          <c:order val="0"/>
          <c:tx>
            <c:strRef>
              <c:f>Sheet1!$B$1</c:f>
              <c:strCache>
                <c:ptCount val="1"/>
                <c:pt idx="0">
                  <c:v>Sales</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3151-495A-8996-44DF7C239E04}"/>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3151-495A-8996-44DF7C239E04}"/>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3151-495A-8996-44DF7C239E04}"/>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3151-495A-8996-44DF7C239E04}"/>
              </c:ext>
            </c:extLst>
          </c:dPt>
          <c:dPt>
            <c:idx val="4"/>
            <c:invertIfNegative val="0"/>
            <c:bubble3D val="0"/>
            <c:spPr>
              <a:solidFill>
                <a:schemeClr val="accent5"/>
              </a:solidFill>
              <a:ln w="19050">
                <a:solidFill>
                  <a:schemeClr val="lt1"/>
                </a:solidFill>
              </a:ln>
              <a:effectLst/>
            </c:spPr>
            <c:extLst>
              <c:ext xmlns:c16="http://schemas.microsoft.com/office/drawing/2014/chart" uri="{C3380CC4-5D6E-409C-BE32-E72D297353CC}">
                <c16:uniqueId val="{00000009-3151-495A-8996-44DF7C239E04}"/>
              </c:ext>
            </c:extLst>
          </c:dPt>
          <c:dPt>
            <c:idx val="5"/>
            <c:invertIfNegative val="0"/>
            <c:bubble3D val="0"/>
            <c:spPr>
              <a:solidFill>
                <a:schemeClr val="accent6"/>
              </a:solidFill>
              <a:ln w="19050">
                <a:solidFill>
                  <a:schemeClr val="lt1"/>
                </a:solidFill>
              </a:ln>
              <a:effectLst/>
            </c:spPr>
            <c:extLst>
              <c:ext xmlns:c16="http://schemas.microsoft.com/office/drawing/2014/chart" uri="{C3380CC4-5D6E-409C-BE32-E72D297353CC}">
                <c16:uniqueId val="{0000000B-3151-495A-8996-44DF7C239E04}"/>
              </c:ext>
            </c:extLst>
          </c:dPt>
          <c:dPt>
            <c:idx val="6"/>
            <c:invertIfNegative val="0"/>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3151-495A-8996-44DF7C239E04}"/>
              </c:ext>
            </c:extLst>
          </c:dPt>
          <c:cat>
            <c:strRef>
              <c:f>Sheet1!$A$2:$A$8</c:f>
              <c:strCache>
                <c:ptCount val="7"/>
                <c:pt idx="0">
                  <c:v>Lorem ipsum</c:v>
                </c:pt>
                <c:pt idx="1">
                  <c:v>Lorem ipsum</c:v>
                </c:pt>
                <c:pt idx="2">
                  <c:v>Lorem ipsum</c:v>
                </c:pt>
                <c:pt idx="3">
                  <c:v>Lorem ipsum</c:v>
                </c:pt>
                <c:pt idx="4">
                  <c:v>Lorem ipsum</c:v>
                </c:pt>
                <c:pt idx="5">
                  <c:v>Lorem ipsum</c:v>
                </c:pt>
                <c:pt idx="6">
                  <c:v>Lorem ipsum</c:v>
                </c:pt>
              </c:strCache>
            </c:strRef>
          </c:cat>
          <c:val>
            <c:numRef>
              <c:f>Sheet1!$B$2:$B$8</c:f>
              <c:numCache>
                <c:formatCode>General</c:formatCode>
                <c:ptCount val="7"/>
                <c:pt idx="0">
                  <c:v>0.5</c:v>
                </c:pt>
                <c:pt idx="1">
                  <c:v>1.5</c:v>
                </c:pt>
                <c:pt idx="2">
                  <c:v>2.5</c:v>
                </c:pt>
                <c:pt idx="3">
                  <c:v>3.5</c:v>
                </c:pt>
                <c:pt idx="4">
                  <c:v>4.5</c:v>
                </c:pt>
                <c:pt idx="5">
                  <c:v>5.5</c:v>
                </c:pt>
                <c:pt idx="6">
                  <c:v>6</c:v>
                </c:pt>
              </c:numCache>
            </c:numRef>
          </c:val>
          <c:extLst>
            <c:ext xmlns:c16="http://schemas.microsoft.com/office/drawing/2014/chart" uri="{C3380CC4-5D6E-409C-BE32-E72D297353CC}">
              <c16:uniqueId val="{0000000E-3151-495A-8996-44DF7C239E04}"/>
            </c:ext>
          </c:extLst>
        </c:ser>
        <c:dLbls>
          <c:showLegendKey val="0"/>
          <c:showVal val="0"/>
          <c:showCatName val="0"/>
          <c:showSerName val="0"/>
          <c:showPercent val="0"/>
          <c:showBubbleSize val="0"/>
        </c:dLbls>
        <c:gapWidth val="150"/>
        <c:axId val="853237616"/>
        <c:axId val="774982448"/>
      </c:barChart>
      <c:valAx>
        <c:axId val="774982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001B71"/>
                </a:solidFill>
                <a:latin typeface="Frutiger 55 Roman" pitchFamily="2" charset="0"/>
                <a:ea typeface="+mn-ea"/>
                <a:cs typeface="+mn-cs"/>
              </a:defRPr>
            </a:pPr>
            <a:endParaRPr lang="en-US"/>
          </a:p>
        </c:txPr>
        <c:crossAx val="853237616"/>
        <c:crosses val="autoZero"/>
        <c:crossBetween val="between"/>
      </c:valAx>
      <c:catAx>
        <c:axId val="853237616"/>
        <c:scaling>
          <c:orientation val="minMax"/>
        </c:scaling>
        <c:delete val="0"/>
        <c:axPos val="b"/>
        <c:numFmt formatCode="General" sourceLinked="1"/>
        <c:majorTickMark val="out"/>
        <c:minorTickMark val="none"/>
        <c:tickLblPos val="low"/>
        <c:spPr>
          <a:noFill/>
          <a:ln w="6350" cap="flat" cmpd="sng" algn="ctr">
            <a:solidFill>
              <a:schemeClr val="dk1"/>
            </a:solidFill>
            <a:prstDash val="solid"/>
            <a:miter lim="800000"/>
          </a:ln>
          <a:effectLst/>
        </c:spPr>
        <c:txPr>
          <a:bodyPr rot="5400000" spcFirstLastPara="1" vertOverflow="ellipsis" wrap="square" anchor="ctr" anchorCtr="1"/>
          <a:lstStyle/>
          <a:p>
            <a:pPr>
              <a:defRPr sz="1197" b="0" i="0" u="none" strike="noStrike" kern="1200" baseline="0">
                <a:solidFill>
                  <a:schemeClr val="tx1"/>
                </a:solidFill>
                <a:latin typeface="+mn-lt"/>
                <a:ea typeface="+mn-ea"/>
                <a:cs typeface="+mn-cs"/>
              </a:defRPr>
            </a:pPr>
            <a:endParaRPr lang="en-US"/>
          </a:p>
        </c:txPr>
        <c:crossAx val="774982448"/>
        <c:crosses val="autoZero"/>
        <c:auto val="1"/>
        <c:lblAlgn val="ctr"/>
        <c:lblOffset val="100"/>
        <c:noMultiLvlLbl val="0"/>
      </c:catAx>
      <c:spPr>
        <a:noFill/>
        <a:ln>
          <a:noFill/>
        </a:ln>
        <a:effectLst/>
      </c:spPr>
    </c:plotArea>
    <c:legend>
      <c:legendPos val="r"/>
      <c:legendEntry>
        <c:idx val="0"/>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1"/>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2"/>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3"/>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4"/>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5"/>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6"/>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ayout>
        <c:manualLayout>
          <c:xMode val="edge"/>
          <c:yMode val="edge"/>
          <c:x val="0.72056497372130657"/>
          <c:y val="0.23026675851480399"/>
          <c:w val="0.24631125718087762"/>
          <c:h val="0.60697960708651189"/>
        </c:manualLayout>
      </c:layout>
      <c:overlay val="0"/>
      <c:spPr>
        <a:noFill/>
        <a:ln>
          <a:noFill/>
        </a:ln>
        <a:effectLst/>
      </c:spPr>
      <c:txPr>
        <a:bodyPr rot="0" spcFirstLastPara="1" vertOverflow="ellipsis" vert="horz" wrap="square" anchor="ctr" anchorCtr="1"/>
        <a:lstStyle/>
        <a:p>
          <a:pPr>
            <a:defRPr sz="1800" b="0" i="0" u="none" strike="noStrike" kern="1200" baseline="0">
              <a:solidFill>
                <a:srgbClr val="001B71"/>
              </a:solidFill>
              <a:latin typeface="Frutiger 55 Roman"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0"/>
          <a:lstStyle/>
          <a:p>
            <a:pPr>
              <a:defRPr sz="1400" b="0" i="0" u="none" strike="noStrike" kern="1200" spc="0" baseline="0">
                <a:solidFill>
                  <a:srgbClr val="001B71"/>
                </a:solidFill>
                <a:latin typeface="Arial" panose="020B0604020202020204" pitchFamily="34" charset="0"/>
                <a:ea typeface="+mn-ea"/>
                <a:cs typeface="Arial" panose="020B0604020202020204" pitchFamily="34" charset="0"/>
              </a:defRPr>
            </a:pPr>
            <a:r>
              <a:rPr lang="en-US" sz="1400" b="1" i="0">
                <a:solidFill>
                  <a:srgbClr val="001B71"/>
                </a:solidFill>
                <a:latin typeface="Arial" panose="020B0604020202020204" pitchFamily="34" charset="0"/>
                <a:cs typeface="Arial" panose="020B0604020202020204" pitchFamily="34" charset="0"/>
              </a:rPr>
              <a:t>Example</a:t>
            </a:r>
          </a:p>
        </c:rich>
      </c:tx>
      <c:layout>
        <c:manualLayout>
          <c:xMode val="edge"/>
          <c:yMode val="edge"/>
          <c:x val="0.39648043799212601"/>
          <c:y val="1.4062499134934847E-2"/>
        </c:manualLayout>
      </c:layout>
      <c:overlay val="0"/>
      <c:spPr>
        <a:noFill/>
        <a:ln>
          <a:noFill/>
        </a:ln>
        <a:effectLst/>
      </c:spPr>
      <c:txPr>
        <a:bodyPr rot="0" spcFirstLastPara="1" vertOverflow="ellipsis" vert="horz" wrap="square" anchor="ctr" anchorCtr="0"/>
        <a:lstStyle/>
        <a:p>
          <a:pPr>
            <a:defRPr sz="1400" b="0" i="0" u="none" strike="noStrike" kern="1200" spc="0" baseline="0">
              <a:solidFill>
                <a:srgbClr val="001B7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8017085530237922"/>
          <c:y val="0.11931885404850991"/>
          <c:w val="0.59848297447332355"/>
          <c:h val="0.80052066313077841"/>
        </c:manualLayout>
      </c:layout>
      <c:barChart>
        <c:barDir val="bar"/>
        <c:grouping val="clustered"/>
        <c:varyColors val="1"/>
        <c:ser>
          <c:idx val="0"/>
          <c:order val="0"/>
          <c:tx>
            <c:strRef>
              <c:f>Sheet1!$B$1</c:f>
              <c:strCache>
                <c:ptCount val="1"/>
                <c:pt idx="0">
                  <c:v>Sales</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4E79-46EC-ACD0-05064C0E4F15}"/>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4E79-46EC-ACD0-05064C0E4F15}"/>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4E79-46EC-ACD0-05064C0E4F15}"/>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4E79-46EC-ACD0-05064C0E4F15}"/>
              </c:ext>
            </c:extLst>
          </c:dPt>
          <c:dPt>
            <c:idx val="4"/>
            <c:invertIfNegative val="0"/>
            <c:bubble3D val="0"/>
            <c:spPr>
              <a:solidFill>
                <a:schemeClr val="accent5"/>
              </a:solidFill>
              <a:ln w="19050">
                <a:solidFill>
                  <a:schemeClr val="lt1"/>
                </a:solidFill>
              </a:ln>
              <a:effectLst/>
            </c:spPr>
            <c:extLst>
              <c:ext xmlns:c16="http://schemas.microsoft.com/office/drawing/2014/chart" uri="{C3380CC4-5D6E-409C-BE32-E72D297353CC}">
                <c16:uniqueId val="{00000009-4E79-46EC-ACD0-05064C0E4F15}"/>
              </c:ext>
            </c:extLst>
          </c:dPt>
          <c:dPt>
            <c:idx val="5"/>
            <c:invertIfNegative val="0"/>
            <c:bubble3D val="0"/>
            <c:spPr>
              <a:solidFill>
                <a:schemeClr val="accent6"/>
              </a:solidFill>
              <a:ln w="19050">
                <a:solidFill>
                  <a:schemeClr val="lt1"/>
                </a:solidFill>
              </a:ln>
              <a:effectLst/>
            </c:spPr>
            <c:extLst>
              <c:ext xmlns:c16="http://schemas.microsoft.com/office/drawing/2014/chart" uri="{C3380CC4-5D6E-409C-BE32-E72D297353CC}">
                <c16:uniqueId val="{0000000B-4E79-46EC-ACD0-05064C0E4F15}"/>
              </c:ext>
            </c:extLst>
          </c:dPt>
          <c:dPt>
            <c:idx val="6"/>
            <c:invertIfNegative val="0"/>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4E79-46EC-ACD0-05064C0E4F15}"/>
              </c:ext>
            </c:extLst>
          </c:dPt>
          <c:cat>
            <c:strRef>
              <c:f>Sheet1!$A$2:$A$8</c:f>
              <c:strCache>
                <c:ptCount val="7"/>
                <c:pt idx="0">
                  <c:v>Lorem ipsum</c:v>
                </c:pt>
                <c:pt idx="1">
                  <c:v>Lorem ipsum</c:v>
                </c:pt>
                <c:pt idx="2">
                  <c:v>Lorem ipsum</c:v>
                </c:pt>
                <c:pt idx="3">
                  <c:v>Lorem ipsum</c:v>
                </c:pt>
                <c:pt idx="4">
                  <c:v>Lorem ipsum</c:v>
                </c:pt>
                <c:pt idx="5">
                  <c:v>Lorem ipsum</c:v>
                </c:pt>
                <c:pt idx="6">
                  <c:v>Lorem ipsum</c:v>
                </c:pt>
              </c:strCache>
            </c:strRef>
          </c:cat>
          <c:val>
            <c:numRef>
              <c:f>Sheet1!$B$2:$B$8</c:f>
              <c:numCache>
                <c:formatCode>General</c:formatCode>
                <c:ptCount val="7"/>
                <c:pt idx="0">
                  <c:v>7</c:v>
                </c:pt>
                <c:pt idx="1">
                  <c:v>6</c:v>
                </c:pt>
                <c:pt idx="2">
                  <c:v>5</c:v>
                </c:pt>
                <c:pt idx="3">
                  <c:v>4</c:v>
                </c:pt>
                <c:pt idx="4">
                  <c:v>3</c:v>
                </c:pt>
                <c:pt idx="5">
                  <c:v>2</c:v>
                </c:pt>
                <c:pt idx="6">
                  <c:v>1</c:v>
                </c:pt>
              </c:numCache>
            </c:numRef>
          </c:val>
          <c:extLst>
            <c:ext xmlns:c16="http://schemas.microsoft.com/office/drawing/2014/chart" uri="{C3380CC4-5D6E-409C-BE32-E72D297353CC}">
              <c16:uniqueId val="{0000000E-4E79-46EC-ACD0-05064C0E4F15}"/>
            </c:ext>
          </c:extLst>
        </c:ser>
        <c:dLbls>
          <c:showLegendKey val="0"/>
          <c:showVal val="0"/>
          <c:showCatName val="0"/>
          <c:showSerName val="0"/>
          <c:showPercent val="0"/>
          <c:showBubbleSize val="0"/>
        </c:dLbls>
        <c:gapWidth val="79"/>
        <c:axId val="853237616"/>
        <c:axId val="774982448"/>
      </c:barChart>
      <c:valAx>
        <c:axId val="7749824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001B71"/>
                </a:solidFill>
                <a:latin typeface="Frutiger 55 Roman" pitchFamily="2" charset="0"/>
                <a:ea typeface="+mn-ea"/>
                <a:cs typeface="+mn-cs"/>
              </a:defRPr>
            </a:pPr>
            <a:endParaRPr lang="en-US"/>
          </a:p>
        </c:txPr>
        <c:crossAx val="853237616"/>
        <c:crosses val="autoZero"/>
        <c:crossBetween val="between"/>
      </c:valAx>
      <c:catAx>
        <c:axId val="85323761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1B71"/>
                </a:solidFill>
                <a:latin typeface="+mj-lt"/>
                <a:ea typeface="+mn-ea"/>
                <a:cs typeface="+mn-cs"/>
              </a:defRPr>
            </a:pPr>
            <a:endParaRPr lang="en-US"/>
          </a:p>
        </c:txPr>
        <c:crossAx val="774982448"/>
        <c:crosses val="autoZero"/>
        <c:auto val="1"/>
        <c:lblAlgn val="ctr"/>
        <c:lblOffset val="100"/>
        <c:noMultiLvlLbl val="0"/>
      </c:catAx>
      <c:spPr>
        <a:noFill/>
        <a:ln>
          <a:noFill/>
        </a:ln>
        <a:effectLst/>
      </c:spPr>
    </c:plotArea>
    <c:legend>
      <c:legendPos val="r"/>
      <c:legendEntry>
        <c:idx val="0"/>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1"/>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2"/>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3"/>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4"/>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5"/>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egendEntry>
        <c:idx val="6"/>
        <c:txPr>
          <a:bodyPr rot="0" spcFirstLastPara="1" vertOverflow="ellipsis" vert="horz" wrap="square" anchor="ctr" anchorCtr="1"/>
          <a:lstStyle/>
          <a:p>
            <a:pPr>
              <a:defRPr sz="1400" b="0" i="0" u="none" strike="noStrike" kern="1200" baseline="0">
                <a:solidFill>
                  <a:srgbClr val="001B71"/>
                </a:solidFill>
                <a:latin typeface="Arial" panose="020B0604020202020204" pitchFamily="34" charset="0"/>
                <a:ea typeface="+mn-ea"/>
                <a:cs typeface="Arial" panose="020B0604020202020204" pitchFamily="34" charset="0"/>
              </a:defRPr>
            </a:pPr>
            <a:endParaRPr lang="en-US"/>
          </a:p>
        </c:txPr>
      </c:legendEntry>
      <c:layout>
        <c:manualLayout>
          <c:xMode val="edge"/>
          <c:yMode val="edge"/>
          <c:x val="0.72396512040726835"/>
          <c:y val="9.6391868962480462E-2"/>
          <c:w val="0.2760348679438433"/>
          <c:h val="0.80923730636217983"/>
        </c:manualLayout>
      </c:layout>
      <c:overlay val="0"/>
      <c:spPr>
        <a:noFill/>
        <a:ln>
          <a:noFill/>
        </a:ln>
        <a:effectLst/>
      </c:spPr>
      <c:txPr>
        <a:bodyPr rot="0" spcFirstLastPara="1" vertOverflow="ellipsis" vert="horz" wrap="square" anchor="ctr" anchorCtr="1"/>
        <a:lstStyle/>
        <a:p>
          <a:pPr>
            <a:defRPr sz="1800" b="0" i="0" u="none" strike="noStrike" kern="1200" baseline="0">
              <a:solidFill>
                <a:srgbClr val="001B71"/>
              </a:solidFill>
              <a:latin typeface="Frutiger 55 Roman"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9664FB5-82AF-48A4-80F1-9AEEE0DF4B0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5CF0742E-D5E1-4FF3-A442-958EA2A786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6D066F8-4FE9-4315-A56E-3EA256F5907F}" type="datetimeFigureOut">
              <a:rPr lang="en-GB" smtClean="0"/>
              <a:t>21/09/2023</a:t>
            </a:fld>
            <a:endParaRPr lang="en-GB"/>
          </a:p>
        </p:txBody>
      </p:sp>
      <p:sp>
        <p:nvSpPr>
          <p:cNvPr id="4" name="Footer Placeholder 3">
            <a:extLst>
              <a:ext uri="{FF2B5EF4-FFF2-40B4-BE49-F238E27FC236}">
                <a16:creationId xmlns:a16="http://schemas.microsoft.com/office/drawing/2014/main" id="{A1F2F771-FAFF-4FF6-AE5C-96F43E8CB75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8EB88F3-0CB9-4921-9214-BFA9C4B8084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F73B9F-E786-4DE9-B054-AF2D3B642399}" type="slidenum">
              <a:rPr lang="en-GB" smtClean="0"/>
              <a:t>‹#›</a:t>
            </a:fld>
            <a:endParaRPr lang="en-GB"/>
          </a:p>
        </p:txBody>
      </p:sp>
    </p:spTree>
    <p:extLst>
      <p:ext uri="{BB962C8B-B14F-4D97-AF65-F5344CB8AC3E}">
        <p14:creationId xmlns:p14="http://schemas.microsoft.com/office/powerpoint/2010/main" val="3935115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AD6F77-CFCE-A445-8E2C-54D16F9EECCC}" type="datetimeFigureOut">
              <a:rPr lang="en-US" smtClean="0"/>
              <a:t>9/21/23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942D00-D33B-6747-961F-9152114FB45F}" type="slidenum">
              <a:rPr lang="en-US" smtClean="0"/>
              <a:t>‹#›</a:t>
            </a:fld>
            <a:endParaRPr lang="en-US"/>
          </a:p>
        </p:txBody>
      </p:sp>
    </p:spTree>
    <p:extLst>
      <p:ext uri="{BB962C8B-B14F-4D97-AF65-F5344CB8AC3E}">
        <p14:creationId xmlns:p14="http://schemas.microsoft.com/office/powerpoint/2010/main" val="2981403554"/>
      </p:ext>
    </p:extLst>
  </p:cSld>
  <p:clrMap bg1="lt1" tx1="dk1" bg2="lt2" tx2="dk2" accent1="accent1" accent2="accent2" accent3="accent3" accent4="accent4" accent5="accent5" accent6="accent6" hlink="hlink" folHlink="folHlink"/>
  <p:notesStyle>
    <a:lvl1pPr marL="0" algn="l" defTabSz="685783" rtl="0" eaLnBrk="1" latinLnBrk="0" hangingPunct="1">
      <a:defRPr sz="900" kern="1200">
        <a:solidFill>
          <a:schemeClr val="tx1"/>
        </a:solidFill>
        <a:latin typeface="+mn-lt"/>
        <a:ea typeface="+mn-ea"/>
        <a:cs typeface="+mn-cs"/>
      </a:defRPr>
    </a:lvl1pPr>
    <a:lvl2pPr marL="342892" algn="l" defTabSz="685783" rtl="0" eaLnBrk="1" latinLnBrk="0" hangingPunct="1">
      <a:defRPr sz="900" kern="1200">
        <a:solidFill>
          <a:schemeClr val="tx1"/>
        </a:solidFill>
        <a:latin typeface="+mn-lt"/>
        <a:ea typeface="+mn-ea"/>
        <a:cs typeface="+mn-cs"/>
      </a:defRPr>
    </a:lvl2pPr>
    <a:lvl3pPr marL="685783" algn="l" defTabSz="685783" rtl="0" eaLnBrk="1" latinLnBrk="0" hangingPunct="1">
      <a:defRPr sz="900" kern="1200">
        <a:solidFill>
          <a:schemeClr val="tx1"/>
        </a:solidFill>
        <a:latin typeface="+mn-lt"/>
        <a:ea typeface="+mn-ea"/>
        <a:cs typeface="+mn-cs"/>
      </a:defRPr>
    </a:lvl3pPr>
    <a:lvl4pPr marL="1028675" algn="l" defTabSz="685783" rtl="0" eaLnBrk="1" latinLnBrk="0" hangingPunct="1">
      <a:defRPr sz="900" kern="1200">
        <a:solidFill>
          <a:schemeClr val="tx1"/>
        </a:solidFill>
        <a:latin typeface="+mn-lt"/>
        <a:ea typeface="+mn-ea"/>
        <a:cs typeface="+mn-cs"/>
      </a:defRPr>
    </a:lvl4pPr>
    <a:lvl5pPr marL="1371566" algn="l" defTabSz="685783" rtl="0" eaLnBrk="1" latinLnBrk="0" hangingPunct="1">
      <a:defRPr sz="900" kern="1200">
        <a:solidFill>
          <a:schemeClr val="tx1"/>
        </a:solidFill>
        <a:latin typeface="+mn-lt"/>
        <a:ea typeface="+mn-ea"/>
        <a:cs typeface="+mn-cs"/>
      </a:defRPr>
    </a:lvl5pPr>
    <a:lvl6pPr marL="1714457" algn="l" defTabSz="685783" rtl="0" eaLnBrk="1" latinLnBrk="0" hangingPunct="1">
      <a:defRPr sz="900" kern="1200">
        <a:solidFill>
          <a:schemeClr val="tx1"/>
        </a:solidFill>
        <a:latin typeface="+mn-lt"/>
        <a:ea typeface="+mn-ea"/>
        <a:cs typeface="+mn-cs"/>
      </a:defRPr>
    </a:lvl6pPr>
    <a:lvl7pPr marL="2057348" algn="l" defTabSz="685783" rtl="0" eaLnBrk="1" latinLnBrk="0" hangingPunct="1">
      <a:defRPr sz="900" kern="1200">
        <a:solidFill>
          <a:schemeClr val="tx1"/>
        </a:solidFill>
        <a:latin typeface="+mn-lt"/>
        <a:ea typeface="+mn-ea"/>
        <a:cs typeface="+mn-cs"/>
      </a:defRPr>
    </a:lvl7pPr>
    <a:lvl8pPr marL="2400240" algn="l" defTabSz="685783" rtl="0" eaLnBrk="1" latinLnBrk="0" hangingPunct="1">
      <a:defRPr sz="900" kern="1200">
        <a:solidFill>
          <a:schemeClr val="tx1"/>
        </a:solidFill>
        <a:latin typeface="+mn-lt"/>
        <a:ea typeface="+mn-ea"/>
        <a:cs typeface="+mn-cs"/>
      </a:defRPr>
    </a:lvl8pPr>
    <a:lvl9pPr marL="2743132" algn="l" defTabSz="68578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942D00-D33B-6747-961F-9152114FB45F}" type="slidenum">
              <a:rPr lang="en-US" smtClean="0"/>
              <a:t>8</a:t>
            </a:fld>
            <a:endParaRPr lang="en-US"/>
          </a:p>
        </p:txBody>
      </p:sp>
    </p:spTree>
    <p:extLst>
      <p:ext uri="{BB962C8B-B14F-4D97-AF65-F5344CB8AC3E}">
        <p14:creationId xmlns:p14="http://schemas.microsoft.com/office/powerpoint/2010/main" val="2844402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Cover 1">
    <p:bg>
      <p:bgPr>
        <a:solidFill>
          <a:srgbClr val="1C3D74"/>
        </a:solidFill>
        <a:effectLst/>
      </p:bgPr>
    </p:bg>
    <p:spTree>
      <p:nvGrpSpPr>
        <p:cNvPr id="1" name=""/>
        <p:cNvGrpSpPr/>
        <p:nvPr/>
      </p:nvGrpSpPr>
      <p:grpSpPr>
        <a:xfrm>
          <a:off x="0" y="0"/>
          <a:ext cx="0" cy="0"/>
          <a:chOff x="0" y="0"/>
          <a:chExt cx="0" cy="0"/>
        </a:xfrm>
      </p:grpSpPr>
      <p:sp>
        <p:nvSpPr>
          <p:cNvPr id="7" name="Content Placeholder 2"/>
          <p:cNvSpPr>
            <a:spLocks noGrp="1"/>
          </p:cNvSpPr>
          <p:nvPr>
            <p:ph sz="quarter" idx="10" hasCustomPrompt="1"/>
          </p:nvPr>
        </p:nvSpPr>
        <p:spPr>
          <a:xfrm>
            <a:off x="943599" y="1751595"/>
            <a:ext cx="7870825" cy="1171575"/>
          </a:xfrm>
          <a:prstGeom prst="rect">
            <a:avLst/>
          </a:prstGeom>
        </p:spPr>
        <p:txBody>
          <a:bodyPr/>
          <a:lstStyle>
            <a:lvl1pPr marL="0" indent="0">
              <a:buNone/>
              <a:defRPr sz="4000" b="1">
                <a:solidFill>
                  <a:schemeClr val="bg1"/>
                </a:solidFill>
                <a:latin typeface="Arial" panose="020B0604020202020204" pitchFamily="34" charset="0"/>
                <a:cs typeface="Arial" panose="020B0604020202020204" pitchFamily="34" charset="0"/>
              </a:defRPr>
            </a:lvl1pPr>
          </a:lstStyle>
          <a:p>
            <a:r>
              <a:rPr lang="en-US" dirty="0"/>
              <a:t>Title page – </a:t>
            </a:r>
            <a:br>
              <a:rPr lang="en-US" dirty="0"/>
            </a:br>
            <a:r>
              <a:rPr lang="en-US" dirty="0"/>
              <a:t>Arial Bold 40pt</a:t>
            </a:r>
          </a:p>
        </p:txBody>
      </p:sp>
      <p:sp>
        <p:nvSpPr>
          <p:cNvPr id="8" name="Content Placeholder 2"/>
          <p:cNvSpPr>
            <a:spLocks noGrp="1"/>
          </p:cNvSpPr>
          <p:nvPr>
            <p:ph sz="quarter" idx="11" hasCustomPrompt="1"/>
          </p:nvPr>
        </p:nvSpPr>
        <p:spPr>
          <a:xfrm>
            <a:off x="943598" y="2973637"/>
            <a:ext cx="7870825" cy="1171575"/>
          </a:xfrm>
          <a:prstGeom prst="rect">
            <a:avLst/>
          </a:prstGeom>
        </p:spPr>
        <p:txBody>
          <a:bodyPr/>
          <a:lstStyle>
            <a:lvl1pPr marL="0" indent="0">
              <a:buNone/>
              <a:defRPr sz="2000" b="0">
                <a:solidFill>
                  <a:schemeClr val="bg1"/>
                </a:solidFill>
                <a:latin typeface="Arial" panose="020B0604020202020204" pitchFamily="34" charset="0"/>
                <a:cs typeface="Arial" panose="020B0604020202020204" pitchFamily="34" charset="0"/>
              </a:defRPr>
            </a:lvl1pPr>
          </a:lstStyle>
          <a:p>
            <a:r>
              <a:rPr lang="en-US" dirty="0"/>
              <a:t>Insert sub-heading / date</a:t>
            </a:r>
          </a:p>
        </p:txBody>
      </p:sp>
    </p:spTree>
    <p:extLst>
      <p:ext uri="{BB962C8B-B14F-4D97-AF65-F5344CB8AC3E}">
        <p14:creationId xmlns:p14="http://schemas.microsoft.com/office/powerpoint/2010/main" val="4010446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text + image + caption">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6C74048-C75E-FD4A-A2F0-C36E16C2A344}"/>
              </a:ext>
            </a:extLst>
          </p:cNvPr>
          <p:cNvSpPr>
            <a:spLocks noGrp="1"/>
          </p:cNvSpPr>
          <p:nvPr>
            <p:ph type="pic" sz="quarter" idx="11" hasCustomPrompt="1"/>
          </p:nvPr>
        </p:nvSpPr>
        <p:spPr>
          <a:xfrm>
            <a:off x="4679950" y="1311276"/>
            <a:ext cx="4186238" cy="2791997"/>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9" name="Text Placeholder 8">
            <a:extLst>
              <a:ext uri="{FF2B5EF4-FFF2-40B4-BE49-F238E27FC236}">
                <a16:creationId xmlns:a16="http://schemas.microsoft.com/office/drawing/2014/main" id="{C8558A91-5849-F74E-9FFB-8BB3E3F86F0C}"/>
              </a:ext>
            </a:extLst>
          </p:cNvPr>
          <p:cNvSpPr>
            <a:spLocks noGrp="1"/>
          </p:cNvSpPr>
          <p:nvPr>
            <p:ph type="body" sz="quarter" idx="12" hasCustomPrompt="1"/>
          </p:nvPr>
        </p:nvSpPr>
        <p:spPr>
          <a:xfrm>
            <a:off x="4679950" y="4176072"/>
            <a:ext cx="4186238" cy="87954"/>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1"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7" name="Text Placeholder 2">
            <a:extLst>
              <a:ext uri="{FF2B5EF4-FFF2-40B4-BE49-F238E27FC236}">
                <a16:creationId xmlns:a16="http://schemas.microsoft.com/office/drawing/2014/main" id="{00C9E275-0734-425E-938B-16131D4657EE}"/>
              </a:ext>
            </a:extLst>
          </p:cNvPr>
          <p:cNvSpPr>
            <a:spLocks noGrp="1"/>
          </p:cNvSpPr>
          <p:nvPr>
            <p:ph type="body" sz="quarter" idx="13" hasCustomPrompt="1"/>
          </p:nvPr>
        </p:nvSpPr>
        <p:spPr>
          <a:xfrm>
            <a:off x="186596" y="1311275"/>
            <a:ext cx="4385404"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90828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text + image + caption 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6C74048-C75E-FD4A-A2F0-C36E16C2A344}"/>
              </a:ext>
            </a:extLst>
          </p:cNvPr>
          <p:cNvSpPr>
            <a:spLocks noGrp="1"/>
          </p:cNvSpPr>
          <p:nvPr>
            <p:ph type="pic" sz="quarter" idx="11" hasCustomPrompt="1"/>
          </p:nvPr>
        </p:nvSpPr>
        <p:spPr>
          <a:xfrm>
            <a:off x="6767512" y="1311276"/>
            <a:ext cx="2098675" cy="2773707"/>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13" name="Text Placeholder 8">
            <a:extLst>
              <a:ext uri="{FF2B5EF4-FFF2-40B4-BE49-F238E27FC236}">
                <a16:creationId xmlns:a16="http://schemas.microsoft.com/office/drawing/2014/main" id="{C8558A91-5849-F74E-9FFB-8BB3E3F86F0C}"/>
              </a:ext>
            </a:extLst>
          </p:cNvPr>
          <p:cNvSpPr>
            <a:spLocks noGrp="1"/>
          </p:cNvSpPr>
          <p:nvPr>
            <p:ph type="body" sz="quarter" idx="12" hasCustomPrompt="1"/>
          </p:nvPr>
        </p:nvSpPr>
        <p:spPr>
          <a:xfrm>
            <a:off x="6767512" y="4176072"/>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0"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3" name="Text Placeholder 2">
            <a:extLst>
              <a:ext uri="{FF2B5EF4-FFF2-40B4-BE49-F238E27FC236}">
                <a16:creationId xmlns:a16="http://schemas.microsoft.com/office/drawing/2014/main" id="{9602840F-CF0A-4B0C-876C-214741C51912}"/>
              </a:ext>
            </a:extLst>
          </p:cNvPr>
          <p:cNvSpPr>
            <a:spLocks noGrp="1"/>
          </p:cNvSpPr>
          <p:nvPr>
            <p:ph type="body" sz="quarter" idx="13" hasCustomPrompt="1"/>
          </p:nvPr>
        </p:nvSpPr>
        <p:spPr>
          <a:xfrm>
            <a:off x="186596" y="1311275"/>
            <a:ext cx="6447286"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1516180862"/>
      </p:ext>
    </p:extLst>
  </p:cSld>
  <p:clrMapOvr>
    <a:masterClrMapping/>
  </p:clrMapOvr>
  <p:extLst>
    <p:ext uri="{DCECCB84-F9BA-43D5-87BE-67443E8EF086}">
      <p15:sldGuideLst xmlns:p15="http://schemas.microsoft.com/office/powerpoint/2012/main">
        <p15:guide id="1" pos="419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slide text + image + caption 3 ">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EBDDE399-7978-8146-B813-A0B3CFED1CCE}"/>
              </a:ext>
            </a:extLst>
          </p:cNvPr>
          <p:cNvSpPr>
            <a:spLocks noGrp="1"/>
          </p:cNvSpPr>
          <p:nvPr>
            <p:ph type="pic" sz="quarter" idx="14" hasCustomPrompt="1"/>
          </p:nvPr>
        </p:nvSpPr>
        <p:spPr>
          <a:xfrm>
            <a:off x="6767512" y="2874141"/>
            <a:ext cx="2098675" cy="1240762"/>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11" name="Picture Placeholder 5">
            <a:extLst>
              <a:ext uri="{FF2B5EF4-FFF2-40B4-BE49-F238E27FC236}">
                <a16:creationId xmlns:a16="http://schemas.microsoft.com/office/drawing/2014/main" id="{6D51F31A-86D2-8C4F-A1A9-C88372B37B39}"/>
              </a:ext>
            </a:extLst>
          </p:cNvPr>
          <p:cNvSpPr>
            <a:spLocks noGrp="1"/>
          </p:cNvSpPr>
          <p:nvPr>
            <p:ph type="pic" sz="quarter" idx="16" hasCustomPrompt="1"/>
          </p:nvPr>
        </p:nvSpPr>
        <p:spPr>
          <a:xfrm>
            <a:off x="6767513" y="1311274"/>
            <a:ext cx="2098675" cy="1242000"/>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17" name="Text Placeholder 8">
            <a:extLst>
              <a:ext uri="{FF2B5EF4-FFF2-40B4-BE49-F238E27FC236}">
                <a16:creationId xmlns:a16="http://schemas.microsoft.com/office/drawing/2014/main" id="{C8558A91-5849-F74E-9FFB-8BB3E3F86F0C}"/>
              </a:ext>
            </a:extLst>
          </p:cNvPr>
          <p:cNvSpPr>
            <a:spLocks noGrp="1"/>
          </p:cNvSpPr>
          <p:nvPr>
            <p:ph type="body" sz="quarter" idx="12" hasCustomPrompt="1"/>
          </p:nvPr>
        </p:nvSpPr>
        <p:spPr>
          <a:xfrm>
            <a:off x="6767511" y="2607606"/>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8" name="Text Placeholder 8">
            <a:extLst>
              <a:ext uri="{FF2B5EF4-FFF2-40B4-BE49-F238E27FC236}">
                <a16:creationId xmlns:a16="http://schemas.microsoft.com/office/drawing/2014/main" id="{C8558A91-5849-F74E-9FFB-8BB3E3F86F0C}"/>
              </a:ext>
            </a:extLst>
          </p:cNvPr>
          <p:cNvSpPr>
            <a:spLocks noGrp="1"/>
          </p:cNvSpPr>
          <p:nvPr>
            <p:ph type="body" sz="quarter" idx="17" hasCustomPrompt="1"/>
          </p:nvPr>
        </p:nvSpPr>
        <p:spPr>
          <a:xfrm>
            <a:off x="6767513" y="4176072"/>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3"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10" name="Text Placeholder 2">
            <a:extLst>
              <a:ext uri="{FF2B5EF4-FFF2-40B4-BE49-F238E27FC236}">
                <a16:creationId xmlns:a16="http://schemas.microsoft.com/office/drawing/2014/main" id="{739CEF63-09E5-47AB-B122-292E3DA7266B}"/>
              </a:ext>
            </a:extLst>
          </p:cNvPr>
          <p:cNvSpPr>
            <a:spLocks noGrp="1"/>
          </p:cNvSpPr>
          <p:nvPr>
            <p:ph type="body" sz="quarter" idx="13" hasCustomPrompt="1"/>
          </p:nvPr>
        </p:nvSpPr>
        <p:spPr>
          <a:xfrm>
            <a:off x="186596" y="1311275"/>
            <a:ext cx="6447286"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18400498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text + image + caption 4">
    <p:spTree>
      <p:nvGrpSpPr>
        <p:cNvPr id="1" name=""/>
        <p:cNvGrpSpPr/>
        <p:nvPr/>
      </p:nvGrpSpPr>
      <p:grpSpPr>
        <a:xfrm>
          <a:off x="0" y="0"/>
          <a:ext cx="0" cy="0"/>
          <a:chOff x="0" y="0"/>
          <a:chExt cx="0" cy="0"/>
        </a:xfrm>
      </p:grpSpPr>
      <p:sp>
        <p:nvSpPr>
          <p:cNvPr id="14" name="Picture Placeholder 5">
            <a:extLst>
              <a:ext uri="{FF2B5EF4-FFF2-40B4-BE49-F238E27FC236}">
                <a16:creationId xmlns:a16="http://schemas.microsoft.com/office/drawing/2014/main" id="{DE942392-5A1D-4B43-9FC3-CF83A59FC53E}"/>
              </a:ext>
            </a:extLst>
          </p:cNvPr>
          <p:cNvSpPr>
            <a:spLocks noGrp="1"/>
          </p:cNvSpPr>
          <p:nvPr>
            <p:ph type="pic" sz="quarter" idx="16" hasCustomPrompt="1"/>
          </p:nvPr>
        </p:nvSpPr>
        <p:spPr>
          <a:xfrm>
            <a:off x="6767513" y="1311275"/>
            <a:ext cx="2098675" cy="1242000"/>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18" name="Picture Placeholder 5">
            <a:extLst>
              <a:ext uri="{FF2B5EF4-FFF2-40B4-BE49-F238E27FC236}">
                <a16:creationId xmlns:a16="http://schemas.microsoft.com/office/drawing/2014/main" id="{FA0FF9DD-FA38-C644-8804-531A719824B2}"/>
              </a:ext>
            </a:extLst>
          </p:cNvPr>
          <p:cNvSpPr>
            <a:spLocks noGrp="1"/>
          </p:cNvSpPr>
          <p:nvPr>
            <p:ph type="pic" sz="quarter" idx="20" hasCustomPrompt="1"/>
          </p:nvPr>
        </p:nvSpPr>
        <p:spPr>
          <a:xfrm>
            <a:off x="4572001" y="1322602"/>
            <a:ext cx="2098675" cy="1242000"/>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24" name="Text Placeholder 8">
            <a:extLst>
              <a:ext uri="{FF2B5EF4-FFF2-40B4-BE49-F238E27FC236}">
                <a16:creationId xmlns:a16="http://schemas.microsoft.com/office/drawing/2014/main" id="{C8558A91-5849-F74E-9FFB-8BB3E3F86F0C}"/>
              </a:ext>
            </a:extLst>
          </p:cNvPr>
          <p:cNvSpPr>
            <a:spLocks noGrp="1"/>
          </p:cNvSpPr>
          <p:nvPr>
            <p:ph type="body" sz="quarter" idx="12" hasCustomPrompt="1"/>
          </p:nvPr>
        </p:nvSpPr>
        <p:spPr>
          <a:xfrm>
            <a:off x="6767511" y="2607606"/>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25" name="Text Placeholder 8">
            <a:extLst>
              <a:ext uri="{FF2B5EF4-FFF2-40B4-BE49-F238E27FC236}">
                <a16:creationId xmlns:a16="http://schemas.microsoft.com/office/drawing/2014/main" id="{C8558A91-5849-F74E-9FFB-8BB3E3F86F0C}"/>
              </a:ext>
            </a:extLst>
          </p:cNvPr>
          <p:cNvSpPr>
            <a:spLocks noGrp="1"/>
          </p:cNvSpPr>
          <p:nvPr>
            <p:ph type="body" sz="quarter" idx="17" hasCustomPrompt="1"/>
          </p:nvPr>
        </p:nvSpPr>
        <p:spPr>
          <a:xfrm>
            <a:off x="6767513" y="4176072"/>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26" name="Picture Placeholder 5">
            <a:extLst>
              <a:ext uri="{FF2B5EF4-FFF2-40B4-BE49-F238E27FC236}">
                <a16:creationId xmlns:a16="http://schemas.microsoft.com/office/drawing/2014/main" id="{EBDDE399-7978-8146-B813-A0B3CFED1CCE}"/>
              </a:ext>
            </a:extLst>
          </p:cNvPr>
          <p:cNvSpPr>
            <a:spLocks noGrp="1"/>
          </p:cNvSpPr>
          <p:nvPr>
            <p:ph type="pic" sz="quarter" idx="14" hasCustomPrompt="1"/>
          </p:nvPr>
        </p:nvSpPr>
        <p:spPr>
          <a:xfrm>
            <a:off x="6767512" y="2874141"/>
            <a:ext cx="2098675" cy="1240762"/>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27" name="Picture Placeholder 5">
            <a:extLst>
              <a:ext uri="{FF2B5EF4-FFF2-40B4-BE49-F238E27FC236}">
                <a16:creationId xmlns:a16="http://schemas.microsoft.com/office/drawing/2014/main" id="{EBDDE399-7978-8146-B813-A0B3CFED1CCE}"/>
              </a:ext>
            </a:extLst>
          </p:cNvPr>
          <p:cNvSpPr>
            <a:spLocks noGrp="1"/>
          </p:cNvSpPr>
          <p:nvPr>
            <p:ph type="pic" sz="quarter" idx="21" hasCustomPrompt="1"/>
          </p:nvPr>
        </p:nvSpPr>
        <p:spPr>
          <a:xfrm>
            <a:off x="4572001" y="2874141"/>
            <a:ext cx="2098675" cy="1240762"/>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28" name="Text Placeholder 8">
            <a:extLst>
              <a:ext uri="{FF2B5EF4-FFF2-40B4-BE49-F238E27FC236}">
                <a16:creationId xmlns:a16="http://schemas.microsoft.com/office/drawing/2014/main" id="{C8558A91-5849-F74E-9FFB-8BB3E3F86F0C}"/>
              </a:ext>
            </a:extLst>
          </p:cNvPr>
          <p:cNvSpPr>
            <a:spLocks noGrp="1"/>
          </p:cNvSpPr>
          <p:nvPr>
            <p:ph type="body" sz="quarter" idx="22" hasCustomPrompt="1"/>
          </p:nvPr>
        </p:nvSpPr>
        <p:spPr>
          <a:xfrm>
            <a:off x="4571999" y="2607606"/>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29" name="Text Placeholder 8">
            <a:extLst>
              <a:ext uri="{FF2B5EF4-FFF2-40B4-BE49-F238E27FC236}">
                <a16:creationId xmlns:a16="http://schemas.microsoft.com/office/drawing/2014/main" id="{C8558A91-5849-F74E-9FFB-8BB3E3F86F0C}"/>
              </a:ext>
            </a:extLst>
          </p:cNvPr>
          <p:cNvSpPr>
            <a:spLocks noGrp="1"/>
          </p:cNvSpPr>
          <p:nvPr>
            <p:ph type="body" sz="quarter" idx="23" hasCustomPrompt="1"/>
          </p:nvPr>
        </p:nvSpPr>
        <p:spPr>
          <a:xfrm>
            <a:off x="4571999" y="4173000"/>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9"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12" name="Text Placeholder 2">
            <a:extLst>
              <a:ext uri="{FF2B5EF4-FFF2-40B4-BE49-F238E27FC236}">
                <a16:creationId xmlns:a16="http://schemas.microsoft.com/office/drawing/2014/main" id="{A5E523E2-4C7B-424A-8715-BA3BD5E8B973}"/>
              </a:ext>
            </a:extLst>
          </p:cNvPr>
          <p:cNvSpPr>
            <a:spLocks noGrp="1"/>
          </p:cNvSpPr>
          <p:nvPr>
            <p:ph type="body" sz="quarter" idx="13" hasCustomPrompt="1"/>
          </p:nvPr>
        </p:nvSpPr>
        <p:spPr>
          <a:xfrm>
            <a:off x="186597" y="1311275"/>
            <a:ext cx="4288564"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1475935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text + image + caption 5">
    <p:spTree>
      <p:nvGrpSpPr>
        <p:cNvPr id="1" name=""/>
        <p:cNvGrpSpPr/>
        <p:nvPr/>
      </p:nvGrpSpPr>
      <p:grpSpPr>
        <a:xfrm>
          <a:off x="0" y="0"/>
          <a:ext cx="0" cy="0"/>
          <a:chOff x="0" y="0"/>
          <a:chExt cx="0" cy="0"/>
        </a:xfrm>
      </p:grpSpPr>
      <p:sp>
        <p:nvSpPr>
          <p:cNvPr id="21" name="Picture Placeholder 5">
            <a:extLst>
              <a:ext uri="{FF2B5EF4-FFF2-40B4-BE49-F238E27FC236}">
                <a16:creationId xmlns:a16="http://schemas.microsoft.com/office/drawing/2014/main" id="{FA0FF9DD-FA38-C644-8804-531A719824B2}"/>
              </a:ext>
            </a:extLst>
          </p:cNvPr>
          <p:cNvSpPr>
            <a:spLocks noGrp="1"/>
          </p:cNvSpPr>
          <p:nvPr>
            <p:ph type="pic" sz="quarter" idx="20" hasCustomPrompt="1"/>
          </p:nvPr>
        </p:nvSpPr>
        <p:spPr>
          <a:xfrm>
            <a:off x="4572001" y="1322602"/>
            <a:ext cx="2098675" cy="1242000"/>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22" name="Picture Placeholder 5">
            <a:extLst>
              <a:ext uri="{FF2B5EF4-FFF2-40B4-BE49-F238E27FC236}">
                <a16:creationId xmlns:a16="http://schemas.microsoft.com/office/drawing/2014/main" id="{EBDDE399-7978-8146-B813-A0B3CFED1CCE}"/>
              </a:ext>
            </a:extLst>
          </p:cNvPr>
          <p:cNvSpPr>
            <a:spLocks noGrp="1"/>
          </p:cNvSpPr>
          <p:nvPr>
            <p:ph type="pic" sz="quarter" idx="21" hasCustomPrompt="1"/>
          </p:nvPr>
        </p:nvSpPr>
        <p:spPr>
          <a:xfrm>
            <a:off x="4572001" y="2874141"/>
            <a:ext cx="2098675" cy="1240762"/>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23" name="Text Placeholder 8">
            <a:extLst>
              <a:ext uri="{FF2B5EF4-FFF2-40B4-BE49-F238E27FC236}">
                <a16:creationId xmlns:a16="http://schemas.microsoft.com/office/drawing/2014/main" id="{C8558A91-5849-F74E-9FFB-8BB3E3F86F0C}"/>
              </a:ext>
            </a:extLst>
          </p:cNvPr>
          <p:cNvSpPr>
            <a:spLocks noGrp="1"/>
          </p:cNvSpPr>
          <p:nvPr>
            <p:ph type="body" sz="quarter" idx="22" hasCustomPrompt="1"/>
          </p:nvPr>
        </p:nvSpPr>
        <p:spPr>
          <a:xfrm>
            <a:off x="4571999" y="2607606"/>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24" name="Text Placeholder 8">
            <a:extLst>
              <a:ext uri="{FF2B5EF4-FFF2-40B4-BE49-F238E27FC236}">
                <a16:creationId xmlns:a16="http://schemas.microsoft.com/office/drawing/2014/main" id="{C8558A91-5849-F74E-9FFB-8BB3E3F86F0C}"/>
              </a:ext>
            </a:extLst>
          </p:cNvPr>
          <p:cNvSpPr>
            <a:spLocks noGrp="1"/>
          </p:cNvSpPr>
          <p:nvPr>
            <p:ph type="body" sz="quarter" idx="23" hasCustomPrompt="1"/>
          </p:nvPr>
        </p:nvSpPr>
        <p:spPr>
          <a:xfrm>
            <a:off x="4571999" y="4173000"/>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33" name="Picture Placeholder 5">
            <a:extLst>
              <a:ext uri="{FF2B5EF4-FFF2-40B4-BE49-F238E27FC236}">
                <a16:creationId xmlns:a16="http://schemas.microsoft.com/office/drawing/2014/main" id="{FA0FF9DD-FA38-C644-8804-531A719824B2}"/>
              </a:ext>
            </a:extLst>
          </p:cNvPr>
          <p:cNvSpPr>
            <a:spLocks noGrp="1"/>
          </p:cNvSpPr>
          <p:nvPr>
            <p:ph type="pic" sz="quarter" idx="24" hasCustomPrompt="1"/>
          </p:nvPr>
        </p:nvSpPr>
        <p:spPr>
          <a:xfrm>
            <a:off x="6767513" y="1322601"/>
            <a:ext cx="2098675" cy="2792301"/>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34" name="Text Placeholder 8">
            <a:extLst>
              <a:ext uri="{FF2B5EF4-FFF2-40B4-BE49-F238E27FC236}">
                <a16:creationId xmlns:a16="http://schemas.microsoft.com/office/drawing/2014/main" id="{C8558A91-5849-F74E-9FFB-8BB3E3F86F0C}"/>
              </a:ext>
            </a:extLst>
          </p:cNvPr>
          <p:cNvSpPr>
            <a:spLocks noGrp="1"/>
          </p:cNvSpPr>
          <p:nvPr>
            <p:ph type="body" sz="quarter" idx="25" hasCustomPrompt="1"/>
          </p:nvPr>
        </p:nvSpPr>
        <p:spPr>
          <a:xfrm>
            <a:off x="6767512" y="4177950"/>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6"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10" name="Text Placeholder 2">
            <a:extLst>
              <a:ext uri="{FF2B5EF4-FFF2-40B4-BE49-F238E27FC236}">
                <a16:creationId xmlns:a16="http://schemas.microsoft.com/office/drawing/2014/main" id="{7216A11E-B4A5-4F26-9049-F166D72D6258}"/>
              </a:ext>
            </a:extLst>
          </p:cNvPr>
          <p:cNvSpPr>
            <a:spLocks noGrp="1"/>
          </p:cNvSpPr>
          <p:nvPr>
            <p:ph type="body" sz="quarter" idx="13" hasCustomPrompt="1"/>
          </p:nvPr>
        </p:nvSpPr>
        <p:spPr>
          <a:xfrm>
            <a:off x="186597" y="1311275"/>
            <a:ext cx="4288564"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28699232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text + image + caption 6">
    <p:spTree>
      <p:nvGrpSpPr>
        <p:cNvPr id="1" name=""/>
        <p:cNvGrpSpPr/>
        <p:nvPr/>
      </p:nvGrpSpPr>
      <p:grpSpPr>
        <a:xfrm>
          <a:off x="0" y="0"/>
          <a:ext cx="0" cy="0"/>
          <a:chOff x="0" y="0"/>
          <a:chExt cx="0" cy="0"/>
        </a:xfrm>
      </p:grpSpPr>
      <p:sp>
        <p:nvSpPr>
          <p:cNvPr id="21" name="Picture Placeholder 5">
            <a:extLst>
              <a:ext uri="{FF2B5EF4-FFF2-40B4-BE49-F238E27FC236}">
                <a16:creationId xmlns:a16="http://schemas.microsoft.com/office/drawing/2014/main" id="{FA0FF9DD-FA38-C644-8804-531A719824B2}"/>
              </a:ext>
            </a:extLst>
          </p:cNvPr>
          <p:cNvSpPr>
            <a:spLocks noGrp="1"/>
          </p:cNvSpPr>
          <p:nvPr>
            <p:ph type="pic" sz="quarter" idx="20" hasCustomPrompt="1"/>
          </p:nvPr>
        </p:nvSpPr>
        <p:spPr>
          <a:xfrm>
            <a:off x="4572001" y="1322602"/>
            <a:ext cx="4305300" cy="1242000"/>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22" name="Text Placeholder 8">
            <a:extLst>
              <a:ext uri="{FF2B5EF4-FFF2-40B4-BE49-F238E27FC236}">
                <a16:creationId xmlns:a16="http://schemas.microsoft.com/office/drawing/2014/main" id="{C8558A91-5849-F74E-9FFB-8BB3E3F86F0C}"/>
              </a:ext>
            </a:extLst>
          </p:cNvPr>
          <p:cNvSpPr>
            <a:spLocks noGrp="1"/>
          </p:cNvSpPr>
          <p:nvPr>
            <p:ph type="body" sz="quarter" idx="22" hasCustomPrompt="1"/>
          </p:nvPr>
        </p:nvSpPr>
        <p:spPr>
          <a:xfrm>
            <a:off x="4571999" y="2607606"/>
            <a:ext cx="4305302"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23" name="Picture Placeholder 5">
            <a:extLst>
              <a:ext uri="{FF2B5EF4-FFF2-40B4-BE49-F238E27FC236}">
                <a16:creationId xmlns:a16="http://schemas.microsoft.com/office/drawing/2014/main" id="{EBDDE399-7978-8146-B813-A0B3CFED1CCE}"/>
              </a:ext>
            </a:extLst>
          </p:cNvPr>
          <p:cNvSpPr>
            <a:spLocks noGrp="1"/>
          </p:cNvSpPr>
          <p:nvPr>
            <p:ph type="pic" sz="quarter" idx="21" hasCustomPrompt="1"/>
          </p:nvPr>
        </p:nvSpPr>
        <p:spPr>
          <a:xfrm>
            <a:off x="4572001" y="2874141"/>
            <a:ext cx="2098675" cy="1240762"/>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24" name="Text Placeholder 8">
            <a:extLst>
              <a:ext uri="{FF2B5EF4-FFF2-40B4-BE49-F238E27FC236}">
                <a16:creationId xmlns:a16="http://schemas.microsoft.com/office/drawing/2014/main" id="{C8558A91-5849-F74E-9FFB-8BB3E3F86F0C}"/>
              </a:ext>
            </a:extLst>
          </p:cNvPr>
          <p:cNvSpPr>
            <a:spLocks noGrp="1"/>
          </p:cNvSpPr>
          <p:nvPr>
            <p:ph type="body" sz="quarter" idx="23" hasCustomPrompt="1"/>
          </p:nvPr>
        </p:nvSpPr>
        <p:spPr>
          <a:xfrm>
            <a:off x="4571999" y="4173000"/>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25" name="Picture Placeholder 5">
            <a:extLst>
              <a:ext uri="{FF2B5EF4-FFF2-40B4-BE49-F238E27FC236}">
                <a16:creationId xmlns:a16="http://schemas.microsoft.com/office/drawing/2014/main" id="{EBDDE399-7978-8146-B813-A0B3CFED1CCE}"/>
              </a:ext>
            </a:extLst>
          </p:cNvPr>
          <p:cNvSpPr>
            <a:spLocks noGrp="1"/>
          </p:cNvSpPr>
          <p:nvPr>
            <p:ph type="pic" sz="quarter" idx="24" hasCustomPrompt="1"/>
          </p:nvPr>
        </p:nvSpPr>
        <p:spPr>
          <a:xfrm>
            <a:off x="6778626" y="2877213"/>
            <a:ext cx="2098675" cy="1240762"/>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26" name="Text Placeholder 8">
            <a:extLst>
              <a:ext uri="{FF2B5EF4-FFF2-40B4-BE49-F238E27FC236}">
                <a16:creationId xmlns:a16="http://schemas.microsoft.com/office/drawing/2014/main" id="{C8558A91-5849-F74E-9FFB-8BB3E3F86F0C}"/>
              </a:ext>
            </a:extLst>
          </p:cNvPr>
          <p:cNvSpPr>
            <a:spLocks noGrp="1"/>
          </p:cNvSpPr>
          <p:nvPr>
            <p:ph type="body" sz="quarter" idx="25" hasCustomPrompt="1"/>
          </p:nvPr>
        </p:nvSpPr>
        <p:spPr>
          <a:xfrm>
            <a:off x="6778624" y="4176072"/>
            <a:ext cx="2098676"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5"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10" name="Text Placeholder 2">
            <a:extLst>
              <a:ext uri="{FF2B5EF4-FFF2-40B4-BE49-F238E27FC236}">
                <a16:creationId xmlns:a16="http://schemas.microsoft.com/office/drawing/2014/main" id="{11A76B9A-C73D-41F4-848B-7B422BD2540C}"/>
              </a:ext>
            </a:extLst>
          </p:cNvPr>
          <p:cNvSpPr>
            <a:spLocks noGrp="1"/>
          </p:cNvSpPr>
          <p:nvPr>
            <p:ph type="body" sz="quarter" idx="13" hasCustomPrompt="1"/>
          </p:nvPr>
        </p:nvSpPr>
        <p:spPr>
          <a:xfrm>
            <a:off x="186597" y="1311275"/>
            <a:ext cx="4288564"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33685009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2 column text + image + caption 1">
    <p:spTree>
      <p:nvGrpSpPr>
        <p:cNvPr id="1" name=""/>
        <p:cNvGrpSpPr/>
        <p:nvPr/>
      </p:nvGrpSpPr>
      <p:grpSpPr>
        <a:xfrm>
          <a:off x="0" y="0"/>
          <a:ext cx="0" cy="0"/>
          <a:chOff x="0" y="0"/>
          <a:chExt cx="0" cy="0"/>
        </a:xfrm>
      </p:grpSpPr>
      <p:sp>
        <p:nvSpPr>
          <p:cNvPr id="19" name="Picture Placeholder 5">
            <a:extLst>
              <a:ext uri="{FF2B5EF4-FFF2-40B4-BE49-F238E27FC236}">
                <a16:creationId xmlns:a16="http://schemas.microsoft.com/office/drawing/2014/main" id="{FA0FF9DD-FA38-C644-8804-531A719824B2}"/>
              </a:ext>
            </a:extLst>
          </p:cNvPr>
          <p:cNvSpPr>
            <a:spLocks noGrp="1"/>
          </p:cNvSpPr>
          <p:nvPr>
            <p:ph type="pic" sz="quarter" idx="24" hasCustomPrompt="1"/>
          </p:nvPr>
        </p:nvSpPr>
        <p:spPr>
          <a:xfrm>
            <a:off x="6102847" y="1322601"/>
            <a:ext cx="2763341" cy="2792301"/>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20" name="Text Placeholder 8">
            <a:extLst>
              <a:ext uri="{FF2B5EF4-FFF2-40B4-BE49-F238E27FC236}">
                <a16:creationId xmlns:a16="http://schemas.microsoft.com/office/drawing/2014/main" id="{C8558A91-5849-F74E-9FFB-8BB3E3F86F0C}"/>
              </a:ext>
            </a:extLst>
          </p:cNvPr>
          <p:cNvSpPr>
            <a:spLocks noGrp="1"/>
          </p:cNvSpPr>
          <p:nvPr>
            <p:ph type="body" sz="quarter" idx="25" hasCustomPrompt="1"/>
          </p:nvPr>
        </p:nvSpPr>
        <p:spPr>
          <a:xfrm>
            <a:off x="6102847" y="4177950"/>
            <a:ext cx="2763341"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1"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9" name="Text Placeholder 2">
            <a:extLst>
              <a:ext uri="{FF2B5EF4-FFF2-40B4-BE49-F238E27FC236}">
                <a16:creationId xmlns:a16="http://schemas.microsoft.com/office/drawing/2014/main" id="{6B742EC7-0905-4619-9932-945C15BD9FB8}"/>
              </a:ext>
            </a:extLst>
          </p:cNvPr>
          <p:cNvSpPr>
            <a:spLocks noGrp="1"/>
          </p:cNvSpPr>
          <p:nvPr>
            <p:ph type="body" sz="quarter" idx="26" hasCustomPrompt="1"/>
          </p:nvPr>
        </p:nvSpPr>
        <p:spPr>
          <a:xfrm>
            <a:off x="3144721" y="1311275"/>
            <a:ext cx="2854557"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marL="457200" indent="0">
              <a:buFont typeface="Arial" panose="020B0604020202020204" pitchFamily="34" charset="0"/>
              <a:buNone/>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p:txBody>
      </p:sp>
      <p:sp>
        <p:nvSpPr>
          <p:cNvPr id="8" name="Text Placeholder 2">
            <a:extLst>
              <a:ext uri="{FF2B5EF4-FFF2-40B4-BE49-F238E27FC236}">
                <a16:creationId xmlns:a16="http://schemas.microsoft.com/office/drawing/2014/main" id="{E839734A-FE59-489D-8235-3CE5E3DE21EF}"/>
              </a:ext>
            </a:extLst>
          </p:cNvPr>
          <p:cNvSpPr>
            <a:spLocks noGrp="1"/>
          </p:cNvSpPr>
          <p:nvPr>
            <p:ph type="body" sz="quarter" idx="27" hasCustomPrompt="1"/>
          </p:nvPr>
        </p:nvSpPr>
        <p:spPr>
          <a:xfrm>
            <a:off x="186595" y="1311275"/>
            <a:ext cx="2854557"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33717197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1 column text + image + caption">
    <p:spTree>
      <p:nvGrpSpPr>
        <p:cNvPr id="1" name=""/>
        <p:cNvGrpSpPr/>
        <p:nvPr/>
      </p:nvGrpSpPr>
      <p:grpSpPr>
        <a:xfrm>
          <a:off x="0" y="0"/>
          <a:ext cx="0" cy="0"/>
          <a:chOff x="0" y="0"/>
          <a:chExt cx="0" cy="0"/>
        </a:xfrm>
      </p:grpSpPr>
      <p:sp>
        <p:nvSpPr>
          <p:cNvPr id="13" name="Picture Placeholder 5">
            <a:extLst>
              <a:ext uri="{FF2B5EF4-FFF2-40B4-BE49-F238E27FC236}">
                <a16:creationId xmlns:a16="http://schemas.microsoft.com/office/drawing/2014/main" id="{EBDDE399-7978-8146-B813-A0B3CFED1CCE}"/>
              </a:ext>
            </a:extLst>
          </p:cNvPr>
          <p:cNvSpPr>
            <a:spLocks noGrp="1"/>
          </p:cNvSpPr>
          <p:nvPr>
            <p:ph type="pic" sz="quarter" idx="24" hasCustomPrompt="1"/>
          </p:nvPr>
        </p:nvSpPr>
        <p:spPr>
          <a:xfrm>
            <a:off x="2496620" y="1309603"/>
            <a:ext cx="6380681" cy="2808372"/>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14" name="Text Placeholder 8">
            <a:extLst>
              <a:ext uri="{FF2B5EF4-FFF2-40B4-BE49-F238E27FC236}">
                <a16:creationId xmlns:a16="http://schemas.microsoft.com/office/drawing/2014/main" id="{C8558A91-5849-F74E-9FFB-8BB3E3F86F0C}"/>
              </a:ext>
            </a:extLst>
          </p:cNvPr>
          <p:cNvSpPr>
            <a:spLocks noGrp="1"/>
          </p:cNvSpPr>
          <p:nvPr>
            <p:ph type="body" sz="quarter" idx="25" hasCustomPrompt="1"/>
          </p:nvPr>
        </p:nvSpPr>
        <p:spPr>
          <a:xfrm>
            <a:off x="2496620" y="4176072"/>
            <a:ext cx="6380680"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0"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6" name="Text Placeholder 2">
            <a:extLst>
              <a:ext uri="{FF2B5EF4-FFF2-40B4-BE49-F238E27FC236}">
                <a16:creationId xmlns:a16="http://schemas.microsoft.com/office/drawing/2014/main" id="{57C490C0-3F42-428E-9663-C0315B61F18B}"/>
              </a:ext>
            </a:extLst>
          </p:cNvPr>
          <p:cNvSpPr>
            <a:spLocks noGrp="1"/>
          </p:cNvSpPr>
          <p:nvPr>
            <p:ph type="body" sz="quarter" idx="13" hasCustomPrompt="1"/>
          </p:nvPr>
        </p:nvSpPr>
        <p:spPr>
          <a:xfrm>
            <a:off x="186597" y="1311275"/>
            <a:ext cx="2126297"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24739450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hero image + caption">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FA0FF9DD-FA38-C644-8804-531A719824B2}"/>
              </a:ext>
            </a:extLst>
          </p:cNvPr>
          <p:cNvSpPr>
            <a:spLocks noGrp="1"/>
          </p:cNvSpPr>
          <p:nvPr>
            <p:ph type="pic" sz="quarter" idx="24" hasCustomPrompt="1"/>
          </p:nvPr>
        </p:nvSpPr>
        <p:spPr>
          <a:xfrm>
            <a:off x="287339" y="1322601"/>
            <a:ext cx="8578850" cy="2792301"/>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10" name="Text Placeholder 8">
            <a:extLst>
              <a:ext uri="{FF2B5EF4-FFF2-40B4-BE49-F238E27FC236}">
                <a16:creationId xmlns:a16="http://schemas.microsoft.com/office/drawing/2014/main" id="{C8558A91-5849-F74E-9FFB-8BB3E3F86F0C}"/>
              </a:ext>
            </a:extLst>
          </p:cNvPr>
          <p:cNvSpPr>
            <a:spLocks noGrp="1"/>
          </p:cNvSpPr>
          <p:nvPr>
            <p:ph type="body" sz="quarter" idx="25" hasCustomPrompt="1"/>
          </p:nvPr>
        </p:nvSpPr>
        <p:spPr>
          <a:xfrm>
            <a:off x="287339" y="4177950"/>
            <a:ext cx="8578850"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
        <p:nvSpPr>
          <p:cNvPr id="12"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Tree>
    <p:extLst>
      <p:ext uri="{BB962C8B-B14F-4D97-AF65-F5344CB8AC3E}">
        <p14:creationId xmlns:p14="http://schemas.microsoft.com/office/powerpoint/2010/main" val="3461591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ro image + caption">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EBDDE399-7978-8146-B813-A0B3CFED1CCE}"/>
              </a:ext>
            </a:extLst>
          </p:cNvPr>
          <p:cNvSpPr>
            <a:spLocks noGrp="1"/>
          </p:cNvSpPr>
          <p:nvPr>
            <p:ph type="pic" sz="quarter" idx="24" hasCustomPrompt="1"/>
          </p:nvPr>
        </p:nvSpPr>
        <p:spPr>
          <a:xfrm>
            <a:off x="279400" y="250826"/>
            <a:ext cx="8597901" cy="3867149"/>
          </a:xfrm>
          <a:prstGeom prst="rect">
            <a:avLst/>
          </a:prstGeom>
          <a:solidFill>
            <a:schemeClr val="bg1">
              <a:lumMod val="85000"/>
            </a:schemeClr>
          </a:solidFill>
        </p:spPr>
        <p:txBody>
          <a:bodyPr anchor="ctr"/>
          <a:lstStyle>
            <a:lvl1pPr marL="0" indent="0" algn="ctr">
              <a:buNone/>
              <a:defRPr sz="1600" b="0" i="0">
                <a:solidFill>
                  <a:schemeClr val="tx2"/>
                </a:solidFill>
                <a:latin typeface="4 Text" pitchFamily="2" charset="77"/>
              </a:defRPr>
            </a:lvl1pPr>
          </a:lstStyle>
          <a:p>
            <a:r>
              <a:rPr lang="en-US"/>
              <a:t>Drag and drop image</a:t>
            </a:r>
          </a:p>
        </p:txBody>
      </p:sp>
      <p:sp>
        <p:nvSpPr>
          <p:cNvPr id="6" name="Text Placeholder 8">
            <a:extLst>
              <a:ext uri="{FF2B5EF4-FFF2-40B4-BE49-F238E27FC236}">
                <a16:creationId xmlns:a16="http://schemas.microsoft.com/office/drawing/2014/main" id="{C8558A91-5849-F74E-9FFB-8BB3E3F86F0C}"/>
              </a:ext>
            </a:extLst>
          </p:cNvPr>
          <p:cNvSpPr>
            <a:spLocks noGrp="1"/>
          </p:cNvSpPr>
          <p:nvPr>
            <p:ph type="body" sz="quarter" idx="25" hasCustomPrompt="1"/>
          </p:nvPr>
        </p:nvSpPr>
        <p:spPr>
          <a:xfrm>
            <a:off x="287339" y="4177950"/>
            <a:ext cx="8578850" cy="87953"/>
          </a:xfrm>
          <a:prstGeom prst="rect">
            <a:avLst/>
          </a:prstGeom>
        </p:spPr>
        <p:txBody>
          <a:bodyPr lIns="0" tIns="0" rIns="0" bIns="0"/>
          <a:lstStyle>
            <a:lvl1pPr marL="0" indent="0">
              <a:buNone/>
              <a:defRPr sz="1000" b="0" i="0">
                <a:solidFill>
                  <a:schemeClr val="tx2"/>
                </a:solidFill>
                <a:latin typeface="Arial" panose="020B0604020202020204" pitchFamily="34" charset="0"/>
                <a:cs typeface="Arial" panose="020B0604020202020204" pitchFamily="34" charset="0"/>
              </a:defRPr>
            </a:lvl1pPr>
            <a:lvl2pPr marL="342900" indent="0">
              <a:buNone/>
              <a:defRPr sz="1000">
                <a:solidFill>
                  <a:schemeClr val="accent5"/>
                </a:solidFill>
                <a:latin typeface="Channel 4 Chadwick" pitchFamily="2" charset="77"/>
              </a:defRPr>
            </a:lvl2pPr>
            <a:lvl3pPr marL="685800" indent="0">
              <a:buNone/>
              <a:defRPr sz="1000">
                <a:solidFill>
                  <a:schemeClr val="accent5"/>
                </a:solidFill>
                <a:latin typeface="Channel 4 Chadwick" pitchFamily="2" charset="77"/>
              </a:defRPr>
            </a:lvl3pPr>
            <a:lvl4pPr marL="1028700" indent="0">
              <a:buNone/>
              <a:defRPr sz="1000">
                <a:solidFill>
                  <a:schemeClr val="accent5"/>
                </a:solidFill>
                <a:latin typeface="Channel 4 Chadwick" pitchFamily="2" charset="77"/>
              </a:defRPr>
            </a:lvl4pPr>
            <a:lvl5pPr marL="1371600" indent="0">
              <a:buNone/>
              <a:defRPr sz="1000">
                <a:solidFill>
                  <a:schemeClr val="accent5"/>
                </a:solidFill>
                <a:latin typeface="Channel 4 Chadwick" pitchFamily="2" charset="77"/>
              </a:defRPr>
            </a:lvl5pPr>
          </a:lstStyle>
          <a:p>
            <a:pPr lvl="0"/>
            <a:r>
              <a:rPr lang="en-US" dirty="0"/>
              <a:t>Click to edit caption: Arial Regular 10pt</a:t>
            </a:r>
          </a:p>
        </p:txBody>
      </p:sp>
    </p:spTree>
    <p:extLst>
      <p:ext uri="{BB962C8B-B14F-4D97-AF65-F5344CB8AC3E}">
        <p14:creationId xmlns:p14="http://schemas.microsoft.com/office/powerpoint/2010/main" val="2436586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gradFill>
          <a:gsLst>
            <a:gs pos="12000">
              <a:srgbClr val="1C3D74"/>
            </a:gs>
            <a:gs pos="100000">
              <a:srgbClr val="2DB8C5"/>
            </a:gs>
          </a:gsLst>
          <a:lin ang="19800000" scaled="0"/>
        </a:gradFill>
        <a:effectLst/>
      </p:bgPr>
    </p:bg>
    <p:spTree>
      <p:nvGrpSpPr>
        <p:cNvPr id="1" name=""/>
        <p:cNvGrpSpPr/>
        <p:nvPr/>
      </p:nvGrpSpPr>
      <p:grpSpPr>
        <a:xfrm>
          <a:off x="0" y="0"/>
          <a:ext cx="0" cy="0"/>
          <a:chOff x="0" y="0"/>
          <a:chExt cx="0" cy="0"/>
        </a:xfrm>
      </p:grpSpPr>
      <p:sp>
        <p:nvSpPr>
          <p:cNvPr id="4" name="Content Placeholder 2"/>
          <p:cNvSpPr>
            <a:spLocks noGrp="1"/>
          </p:cNvSpPr>
          <p:nvPr>
            <p:ph sz="quarter" idx="10" hasCustomPrompt="1"/>
          </p:nvPr>
        </p:nvSpPr>
        <p:spPr>
          <a:xfrm>
            <a:off x="943599" y="1751595"/>
            <a:ext cx="7870825" cy="1171575"/>
          </a:xfrm>
          <a:prstGeom prst="rect">
            <a:avLst/>
          </a:prstGeom>
        </p:spPr>
        <p:txBody>
          <a:bodyPr/>
          <a:lstStyle>
            <a:lvl1pPr marL="0" indent="0">
              <a:buNone/>
              <a:defRPr sz="4000" b="1">
                <a:solidFill>
                  <a:schemeClr val="bg1"/>
                </a:solidFill>
                <a:latin typeface="Arial" panose="020B0604020202020204" pitchFamily="34" charset="0"/>
                <a:cs typeface="Arial" panose="020B0604020202020204" pitchFamily="34" charset="0"/>
              </a:defRPr>
            </a:lvl1pPr>
          </a:lstStyle>
          <a:p>
            <a:r>
              <a:rPr lang="en-US" dirty="0"/>
              <a:t>Title page – </a:t>
            </a:r>
            <a:br>
              <a:rPr lang="en-US" dirty="0"/>
            </a:br>
            <a:r>
              <a:rPr lang="en-US" dirty="0"/>
              <a:t>Arial Bold 40pt</a:t>
            </a:r>
          </a:p>
        </p:txBody>
      </p:sp>
      <p:sp>
        <p:nvSpPr>
          <p:cNvPr id="5" name="Content Placeholder 2"/>
          <p:cNvSpPr>
            <a:spLocks noGrp="1"/>
          </p:cNvSpPr>
          <p:nvPr>
            <p:ph sz="quarter" idx="11" hasCustomPrompt="1"/>
          </p:nvPr>
        </p:nvSpPr>
        <p:spPr>
          <a:xfrm>
            <a:off x="943598" y="2973637"/>
            <a:ext cx="7870825" cy="1171575"/>
          </a:xfrm>
          <a:prstGeom prst="rect">
            <a:avLst/>
          </a:prstGeom>
        </p:spPr>
        <p:txBody>
          <a:bodyPr/>
          <a:lstStyle>
            <a:lvl1pPr marL="0" indent="0">
              <a:buNone/>
              <a:defRPr sz="2000" b="0">
                <a:solidFill>
                  <a:schemeClr val="bg1"/>
                </a:solidFill>
                <a:latin typeface="Arial" panose="020B0604020202020204" pitchFamily="34" charset="0"/>
                <a:cs typeface="Arial" panose="020B0604020202020204" pitchFamily="34" charset="0"/>
              </a:defRPr>
            </a:lvl1pPr>
          </a:lstStyle>
          <a:p>
            <a:r>
              <a:rPr lang="en-US" dirty="0"/>
              <a:t>Insert sub-heading / date</a:t>
            </a:r>
          </a:p>
        </p:txBody>
      </p:sp>
    </p:spTree>
    <p:extLst>
      <p:ext uri="{BB962C8B-B14F-4D97-AF65-F5344CB8AC3E}">
        <p14:creationId xmlns:p14="http://schemas.microsoft.com/office/powerpoint/2010/main" val="12803259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D0557C50-0B31-9348-AF2A-301002B74889}"/>
              </a:ext>
            </a:extLst>
          </p:cNvPr>
          <p:cNvGrpSpPr/>
          <p:nvPr userDrawn="1"/>
        </p:nvGrpSpPr>
        <p:grpSpPr>
          <a:xfrm>
            <a:off x="203484" y="1234649"/>
            <a:ext cx="2219675" cy="1349665"/>
            <a:chOff x="1985262" y="1786188"/>
            <a:chExt cx="3594613" cy="2579532"/>
          </a:xfrm>
        </p:grpSpPr>
        <p:sp>
          <p:nvSpPr>
            <p:cNvPr id="36" name="TextBox 35">
              <a:extLst>
                <a:ext uri="{FF2B5EF4-FFF2-40B4-BE49-F238E27FC236}">
                  <a16:creationId xmlns:a16="http://schemas.microsoft.com/office/drawing/2014/main" id="{B0759468-3783-DD45-AC2F-7E3842278B7D}"/>
                </a:ext>
              </a:extLst>
            </p:cNvPr>
            <p:cNvSpPr txBox="1"/>
            <p:nvPr/>
          </p:nvSpPr>
          <p:spPr>
            <a:xfrm>
              <a:off x="2401825" y="1786188"/>
              <a:ext cx="2677754" cy="1470585"/>
            </a:xfrm>
            <a:prstGeom prst="rect">
              <a:avLst/>
            </a:prstGeom>
            <a:noFill/>
          </p:spPr>
          <p:txBody>
            <a:bodyPr wrap="square" rtlCol="0">
              <a:spAutoFit/>
            </a:bodyPr>
            <a:lstStyle/>
            <a:p>
              <a:pPr algn="ctr"/>
              <a:r>
                <a:rPr lang="en-US" sz="4400" b="1">
                  <a:solidFill>
                    <a:srgbClr val="2DB8C5"/>
                  </a:solidFill>
                  <a:latin typeface="Arial" panose="020B0604020202020204" pitchFamily="34" charset="0"/>
                  <a:cs typeface="Arial" panose="020B0604020202020204" pitchFamily="34" charset="0"/>
                </a:rPr>
                <a:t>19%</a:t>
              </a:r>
            </a:p>
          </p:txBody>
        </p:sp>
        <p:cxnSp>
          <p:nvCxnSpPr>
            <p:cNvPr id="37" name="Straight Connector 36">
              <a:extLst>
                <a:ext uri="{FF2B5EF4-FFF2-40B4-BE49-F238E27FC236}">
                  <a16:creationId xmlns:a16="http://schemas.microsoft.com/office/drawing/2014/main" id="{7499D1F6-6F64-E045-A629-F16A8AF17DEB}"/>
                </a:ext>
              </a:extLst>
            </p:cNvPr>
            <p:cNvCxnSpPr/>
            <p:nvPr/>
          </p:nvCxnSpPr>
          <p:spPr>
            <a:xfrm flipV="1">
              <a:off x="2114979" y="3256871"/>
              <a:ext cx="3407805" cy="10321"/>
            </a:xfrm>
            <a:prstGeom prst="line">
              <a:avLst/>
            </a:prstGeom>
            <a:ln w="28575">
              <a:solidFill>
                <a:srgbClr val="2DB8C5"/>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9D3155A-02B7-9146-95B9-2D706BFA7810}"/>
                </a:ext>
              </a:extLst>
            </p:cNvPr>
            <p:cNvSpPr txBox="1"/>
            <p:nvPr/>
          </p:nvSpPr>
          <p:spPr>
            <a:xfrm>
              <a:off x="1985262" y="3500871"/>
              <a:ext cx="3594613" cy="864849"/>
            </a:xfrm>
            <a:prstGeom prst="rect">
              <a:avLst/>
            </a:prstGeom>
            <a:noFill/>
          </p:spPr>
          <p:txBody>
            <a:bodyPr wrap="square" rtlCol="0">
              <a:spAutoFit/>
            </a:bodyPr>
            <a:lstStyle/>
            <a:p>
              <a:pPr algn="ctr"/>
              <a:r>
                <a:rPr lang="en-US" sz="1400">
                  <a:solidFill>
                    <a:srgbClr val="2DB8C5"/>
                  </a:solidFill>
                  <a:latin typeface="Arial" panose="020B0604020202020204" pitchFamily="34" charset="0"/>
                  <a:ea typeface="Frutiger-Light" panose="02020603050405020304" pitchFamily="18" charset="77"/>
                  <a:cs typeface="Arial" panose="020B0604020202020204" pitchFamily="34" charset="0"/>
                </a:rPr>
                <a:t>Insert text Insert Text</a:t>
              </a:r>
            </a:p>
            <a:p>
              <a:pPr algn="ctr"/>
              <a:r>
                <a:rPr lang="en-US" sz="1400">
                  <a:solidFill>
                    <a:srgbClr val="2DB8C5"/>
                  </a:solidFill>
                  <a:latin typeface="Arial" panose="020B0604020202020204" pitchFamily="34" charset="0"/>
                  <a:ea typeface="Frutiger-Light" panose="02020603050405020304" pitchFamily="18" charset="77"/>
                  <a:cs typeface="Arial" panose="020B0604020202020204" pitchFamily="34" charset="0"/>
                </a:rPr>
                <a:t>Insert text Insert Text</a:t>
              </a:r>
            </a:p>
          </p:txBody>
        </p:sp>
      </p:grpSp>
      <p:grpSp>
        <p:nvGrpSpPr>
          <p:cNvPr id="52" name="Group 51">
            <a:extLst>
              <a:ext uri="{FF2B5EF4-FFF2-40B4-BE49-F238E27FC236}">
                <a16:creationId xmlns:a16="http://schemas.microsoft.com/office/drawing/2014/main" id="{D0557C50-0B31-9348-AF2A-301002B74889}"/>
              </a:ext>
            </a:extLst>
          </p:cNvPr>
          <p:cNvGrpSpPr/>
          <p:nvPr userDrawn="1"/>
        </p:nvGrpSpPr>
        <p:grpSpPr>
          <a:xfrm>
            <a:off x="3299430" y="1210655"/>
            <a:ext cx="2156489" cy="1349665"/>
            <a:chOff x="1985262" y="1786188"/>
            <a:chExt cx="3594613" cy="2579532"/>
          </a:xfrm>
        </p:grpSpPr>
        <p:sp>
          <p:nvSpPr>
            <p:cNvPr id="53" name="TextBox 52">
              <a:extLst>
                <a:ext uri="{FF2B5EF4-FFF2-40B4-BE49-F238E27FC236}">
                  <a16:creationId xmlns:a16="http://schemas.microsoft.com/office/drawing/2014/main" id="{B0759468-3783-DD45-AC2F-7E3842278B7D}"/>
                </a:ext>
              </a:extLst>
            </p:cNvPr>
            <p:cNvSpPr txBox="1"/>
            <p:nvPr/>
          </p:nvSpPr>
          <p:spPr>
            <a:xfrm>
              <a:off x="2401825" y="1786188"/>
              <a:ext cx="2677754" cy="1526203"/>
            </a:xfrm>
            <a:prstGeom prst="rect">
              <a:avLst/>
            </a:prstGeom>
            <a:noFill/>
          </p:spPr>
          <p:txBody>
            <a:bodyPr wrap="square" rtlCol="0">
              <a:spAutoFit/>
            </a:bodyPr>
            <a:lstStyle/>
            <a:p>
              <a:pPr algn="ctr"/>
              <a:r>
                <a:rPr lang="en-US" sz="4400" b="1">
                  <a:solidFill>
                    <a:srgbClr val="8D3786"/>
                  </a:solidFill>
                  <a:latin typeface="Arial" panose="020B0604020202020204" pitchFamily="34" charset="0"/>
                  <a:cs typeface="Arial" panose="020B0604020202020204" pitchFamily="34" charset="0"/>
                </a:rPr>
                <a:t>19%</a:t>
              </a:r>
            </a:p>
          </p:txBody>
        </p:sp>
        <p:cxnSp>
          <p:nvCxnSpPr>
            <p:cNvPr id="54" name="Straight Connector 53">
              <a:extLst>
                <a:ext uri="{FF2B5EF4-FFF2-40B4-BE49-F238E27FC236}">
                  <a16:creationId xmlns:a16="http://schemas.microsoft.com/office/drawing/2014/main" id="{7499D1F6-6F64-E045-A629-F16A8AF17DEB}"/>
                </a:ext>
              </a:extLst>
            </p:cNvPr>
            <p:cNvCxnSpPr/>
            <p:nvPr/>
          </p:nvCxnSpPr>
          <p:spPr>
            <a:xfrm flipV="1">
              <a:off x="2114979" y="3256871"/>
              <a:ext cx="3407806" cy="10321"/>
            </a:xfrm>
            <a:prstGeom prst="line">
              <a:avLst/>
            </a:prstGeom>
            <a:ln w="28575">
              <a:solidFill>
                <a:srgbClr val="8D3786"/>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9D3155A-02B7-9146-95B9-2D706BFA7810}"/>
                </a:ext>
              </a:extLst>
            </p:cNvPr>
            <p:cNvSpPr txBox="1"/>
            <p:nvPr/>
          </p:nvSpPr>
          <p:spPr>
            <a:xfrm>
              <a:off x="1985262" y="3500872"/>
              <a:ext cx="3594613" cy="864848"/>
            </a:xfrm>
            <a:prstGeom prst="rect">
              <a:avLst/>
            </a:prstGeom>
            <a:noFill/>
          </p:spPr>
          <p:txBody>
            <a:bodyPr wrap="square" rtlCol="0">
              <a:spAutoFit/>
            </a:bodyPr>
            <a:lstStyle/>
            <a:p>
              <a:pPr algn="ctr"/>
              <a:r>
                <a:rPr lang="en-US" sz="1400">
                  <a:solidFill>
                    <a:srgbClr val="8D3786"/>
                  </a:solidFill>
                  <a:latin typeface="Arial" panose="020B0604020202020204" pitchFamily="34" charset="0"/>
                  <a:ea typeface="Frutiger-Light" panose="02020603050405020304" pitchFamily="18" charset="77"/>
                  <a:cs typeface="Arial" panose="020B0604020202020204" pitchFamily="34" charset="0"/>
                </a:rPr>
                <a:t>Insert text Insert Text</a:t>
              </a:r>
            </a:p>
            <a:p>
              <a:pPr algn="ctr"/>
              <a:r>
                <a:rPr lang="en-US" sz="1400">
                  <a:solidFill>
                    <a:srgbClr val="8D3786"/>
                  </a:solidFill>
                  <a:latin typeface="Arial" panose="020B0604020202020204" pitchFamily="34" charset="0"/>
                  <a:ea typeface="Frutiger-Light" panose="02020603050405020304" pitchFamily="18" charset="77"/>
                  <a:cs typeface="Arial" panose="020B0604020202020204" pitchFamily="34" charset="0"/>
                </a:rPr>
                <a:t>Insert text Insert Text</a:t>
              </a:r>
            </a:p>
          </p:txBody>
        </p:sp>
      </p:grpSp>
      <p:grpSp>
        <p:nvGrpSpPr>
          <p:cNvPr id="56" name="Group 55">
            <a:extLst>
              <a:ext uri="{FF2B5EF4-FFF2-40B4-BE49-F238E27FC236}">
                <a16:creationId xmlns:a16="http://schemas.microsoft.com/office/drawing/2014/main" id="{D0557C50-0B31-9348-AF2A-301002B74889}"/>
              </a:ext>
            </a:extLst>
          </p:cNvPr>
          <p:cNvGrpSpPr/>
          <p:nvPr userDrawn="1"/>
        </p:nvGrpSpPr>
        <p:grpSpPr>
          <a:xfrm>
            <a:off x="6395376" y="1210655"/>
            <a:ext cx="2184743" cy="1349665"/>
            <a:chOff x="1985262" y="1786188"/>
            <a:chExt cx="3594613" cy="2579532"/>
          </a:xfrm>
        </p:grpSpPr>
        <p:sp>
          <p:nvSpPr>
            <p:cNvPr id="57" name="TextBox 56">
              <a:extLst>
                <a:ext uri="{FF2B5EF4-FFF2-40B4-BE49-F238E27FC236}">
                  <a16:creationId xmlns:a16="http://schemas.microsoft.com/office/drawing/2014/main" id="{B0759468-3783-DD45-AC2F-7E3842278B7D}"/>
                </a:ext>
              </a:extLst>
            </p:cNvPr>
            <p:cNvSpPr txBox="1"/>
            <p:nvPr/>
          </p:nvSpPr>
          <p:spPr>
            <a:xfrm>
              <a:off x="2401825" y="1786188"/>
              <a:ext cx="2677754" cy="1526203"/>
            </a:xfrm>
            <a:prstGeom prst="rect">
              <a:avLst/>
            </a:prstGeom>
            <a:noFill/>
          </p:spPr>
          <p:txBody>
            <a:bodyPr wrap="square" rtlCol="0">
              <a:spAutoFit/>
            </a:bodyPr>
            <a:lstStyle/>
            <a:p>
              <a:pPr algn="ctr"/>
              <a:r>
                <a:rPr lang="en-US" sz="4400" b="1">
                  <a:solidFill>
                    <a:srgbClr val="10746A"/>
                  </a:solidFill>
                  <a:latin typeface="Arial" panose="020B0604020202020204" pitchFamily="34" charset="0"/>
                  <a:cs typeface="Arial" panose="020B0604020202020204" pitchFamily="34" charset="0"/>
                </a:rPr>
                <a:t>19%</a:t>
              </a:r>
            </a:p>
          </p:txBody>
        </p:sp>
        <p:cxnSp>
          <p:nvCxnSpPr>
            <p:cNvPr id="58" name="Straight Connector 57">
              <a:extLst>
                <a:ext uri="{FF2B5EF4-FFF2-40B4-BE49-F238E27FC236}">
                  <a16:creationId xmlns:a16="http://schemas.microsoft.com/office/drawing/2014/main" id="{7499D1F6-6F64-E045-A629-F16A8AF17DEB}"/>
                </a:ext>
              </a:extLst>
            </p:cNvPr>
            <p:cNvCxnSpPr/>
            <p:nvPr/>
          </p:nvCxnSpPr>
          <p:spPr>
            <a:xfrm flipV="1">
              <a:off x="2114979" y="3256871"/>
              <a:ext cx="3407804" cy="10321"/>
            </a:xfrm>
            <a:prstGeom prst="line">
              <a:avLst/>
            </a:prstGeom>
            <a:ln w="28575">
              <a:solidFill>
                <a:srgbClr val="10746A"/>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49D3155A-02B7-9146-95B9-2D706BFA7810}"/>
                </a:ext>
              </a:extLst>
            </p:cNvPr>
            <p:cNvSpPr txBox="1"/>
            <p:nvPr/>
          </p:nvSpPr>
          <p:spPr>
            <a:xfrm>
              <a:off x="1985262" y="3500872"/>
              <a:ext cx="3594613" cy="864848"/>
            </a:xfrm>
            <a:prstGeom prst="rect">
              <a:avLst/>
            </a:prstGeom>
            <a:noFill/>
          </p:spPr>
          <p:txBody>
            <a:bodyPr wrap="square" rtlCol="0">
              <a:spAutoFit/>
            </a:bodyPr>
            <a:lstStyle/>
            <a:p>
              <a:pPr algn="ctr"/>
              <a:r>
                <a:rPr lang="en-US" sz="1400">
                  <a:solidFill>
                    <a:srgbClr val="10746A"/>
                  </a:solidFill>
                  <a:latin typeface="Arial" panose="020B0604020202020204" pitchFamily="34" charset="0"/>
                  <a:ea typeface="Frutiger-Light" panose="02020603050405020304" pitchFamily="18" charset="77"/>
                  <a:cs typeface="Arial" panose="020B0604020202020204" pitchFamily="34" charset="0"/>
                </a:rPr>
                <a:t>Insert text Insert Text</a:t>
              </a:r>
            </a:p>
            <a:p>
              <a:pPr algn="ctr"/>
              <a:r>
                <a:rPr lang="en-US" sz="1400">
                  <a:solidFill>
                    <a:srgbClr val="10746A"/>
                  </a:solidFill>
                  <a:latin typeface="Arial" panose="020B0604020202020204" pitchFamily="34" charset="0"/>
                  <a:ea typeface="Frutiger-Light" panose="02020603050405020304" pitchFamily="18" charset="77"/>
                  <a:cs typeface="Arial" panose="020B0604020202020204" pitchFamily="34" charset="0"/>
                </a:rPr>
                <a:t>Insert text Insert Text</a:t>
              </a:r>
            </a:p>
          </p:txBody>
        </p:sp>
      </p:grpSp>
      <p:grpSp>
        <p:nvGrpSpPr>
          <p:cNvPr id="60" name="Group 59">
            <a:extLst>
              <a:ext uri="{FF2B5EF4-FFF2-40B4-BE49-F238E27FC236}">
                <a16:creationId xmlns:a16="http://schemas.microsoft.com/office/drawing/2014/main" id="{D0557C50-0B31-9348-AF2A-301002B74889}"/>
              </a:ext>
            </a:extLst>
          </p:cNvPr>
          <p:cNvGrpSpPr/>
          <p:nvPr userDrawn="1"/>
        </p:nvGrpSpPr>
        <p:grpSpPr>
          <a:xfrm>
            <a:off x="1800890" y="2785639"/>
            <a:ext cx="2268189" cy="1349665"/>
            <a:chOff x="1985262" y="1786188"/>
            <a:chExt cx="3594613" cy="2579532"/>
          </a:xfrm>
        </p:grpSpPr>
        <p:sp>
          <p:nvSpPr>
            <p:cNvPr id="61" name="TextBox 60">
              <a:extLst>
                <a:ext uri="{FF2B5EF4-FFF2-40B4-BE49-F238E27FC236}">
                  <a16:creationId xmlns:a16="http://schemas.microsoft.com/office/drawing/2014/main" id="{B0759468-3783-DD45-AC2F-7E3842278B7D}"/>
                </a:ext>
              </a:extLst>
            </p:cNvPr>
            <p:cNvSpPr txBox="1"/>
            <p:nvPr/>
          </p:nvSpPr>
          <p:spPr>
            <a:xfrm>
              <a:off x="2401825" y="1786188"/>
              <a:ext cx="2677754" cy="1470585"/>
            </a:xfrm>
            <a:prstGeom prst="rect">
              <a:avLst/>
            </a:prstGeom>
            <a:noFill/>
          </p:spPr>
          <p:txBody>
            <a:bodyPr wrap="square" rtlCol="0">
              <a:spAutoFit/>
            </a:bodyPr>
            <a:lstStyle/>
            <a:p>
              <a:pPr algn="ctr"/>
              <a:r>
                <a:rPr lang="en-US" sz="4400" b="1">
                  <a:solidFill>
                    <a:srgbClr val="F18500"/>
                  </a:solidFill>
                  <a:latin typeface="Arial" panose="020B0604020202020204" pitchFamily="34" charset="0"/>
                  <a:cs typeface="Arial" panose="020B0604020202020204" pitchFamily="34" charset="0"/>
                </a:rPr>
                <a:t>19%</a:t>
              </a:r>
            </a:p>
          </p:txBody>
        </p:sp>
        <p:cxnSp>
          <p:nvCxnSpPr>
            <p:cNvPr id="62" name="Straight Connector 61">
              <a:extLst>
                <a:ext uri="{FF2B5EF4-FFF2-40B4-BE49-F238E27FC236}">
                  <a16:creationId xmlns:a16="http://schemas.microsoft.com/office/drawing/2014/main" id="{7499D1F6-6F64-E045-A629-F16A8AF17DEB}"/>
                </a:ext>
              </a:extLst>
            </p:cNvPr>
            <p:cNvCxnSpPr/>
            <p:nvPr/>
          </p:nvCxnSpPr>
          <p:spPr>
            <a:xfrm flipV="1">
              <a:off x="2114979" y="3256871"/>
              <a:ext cx="3407805" cy="10321"/>
            </a:xfrm>
            <a:prstGeom prst="line">
              <a:avLst/>
            </a:prstGeom>
            <a:ln w="28575">
              <a:solidFill>
                <a:srgbClr val="F18500"/>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49D3155A-02B7-9146-95B9-2D706BFA7810}"/>
                </a:ext>
              </a:extLst>
            </p:cNvPr>
            <p:cNvSpPr txBox="1"/>
            <p:nvPr/>
          </p:nvSpPr>
          <p:spPr>
            <a:xfrm>
              <a:off x="1985262" y="3500872"/>
              <a:ext cx="3594613" cy="864848"/>
            </a:xfrm>
            <a:prstGeom prst="rect">
              <a:avLst/>
            </a:prstGeom>
            <a:noFill/>
          </p:spPr>
          <p:txBody>
            <a:bodyPr wrap="square" rtlCol="0">
              <a:spAutoFit/>
            </a:bodyPr>
            <a:lstStyle/>
            <a:p>
              <a:pPr algn="ctr"/>
              <a:r>
                <a:rPr lang="en-US" sz="1400">
                  <a:solidFill>
                    <a:srgbClr val="F18500"/>
                  </a:solidFill>
                  <a:latin typeface="Arial" panose="020B0604020202020204" pitchFamily="34" charset="0"/>
                  <a:ea typeface="Frutiger-Light" panose="02020603050405020304" pitchFamily="18" charset="77"/>
                  <a:cs typeface="Arial" panose="020B0604020202020204" pitchFamily="34" charset="0"/>
                </a:rPr>
                <a:t>Insert text Insert Text</a:t>
              </a:r>
            </a:p>
            <a:p>
              <a:pPr algn="ctr"/>
              <a:r>
                <a:rPr lang="en-US" sz="1400">
                  <a:solidFill>
                    <a:srgbClr val="F18500"/>
                  </a:solidFill>
                  <a:latin typeface="Arial" panose="020B0604020202020204" pitchFamily="34" charset="0"/>
                  <a:ea typeface="Frutiger-Light" panose="02020603050405020304" pitchFamily="18" charset="77"/>
                  <a:cs typeface="Arial" panose="020B0604020202020204" pitchFamily="34" charset="0"/>
                </a:rPr>
                <a:t>Insert text Insert Text</a:t>
              </a:r>
            </a:p>
          </p:txBody>
        </p:sp>
      </p:grpSp>
      <p:grpSp>
        <p:nvGrpSpPr>
          <p:cNvPr id="64" name="Group 63">
            <a:extLst>
              <a:ext uri="{FF2B5EF4-FFF2-40B4-BE49-F238E27FC236}">
                <a16:creationId xmlns:a16="http://schemas.microsoft.com/office/drawing/2014/main" id="{D0557C50-0B31-9348-AF2A-301002B74889}"/>
              </a:ext>
            </a:extLst>
          </p:cNvPr>
          <p:cNvGrpSpPr/>
          <p:nvPr userDrawn="1"/>
        </p:nvGrpSpPr>
        <p:grpSpPr>
          <a:xfrm>
            <a:off x="4949634" y="2785639"/>
            <a:ext cx="2289366" cy="1349665"/>
            <a:chOff x="1985262" y="1786188"/>
            <a:chExt cx="3594613" cy="2579532"/>
          </a:xfrm>
        </p:grpSpPr>
        <p:sp>
          <p:nvSpPr>
            <p:cNvPr id="65" name="TextBox 64">
              <a:extLst>
                <a:ext uri="{FF2B5EF4-FFF2-40B4-BE49-F238E27FC236}">
                  <a16:creationId xmlns:a16="http://schemas.microsoft.com/office/drawing/2014/main" id="{B0759468-3783-DD45-AC2F-7E3842278B7D}"/>
                </a:ext>
              </a:extLst>
            </p:cNvPr>
            <p:cNvSpPr txBox="1"/>
            <p:nvPr/>
          </p:nvSpPr>
          <p:spPr>
            <a:xfrm>
              <a:off x="2401825" y="1786188"/>
              <a:ext cx="2677753" cy="1470585"/>
            </a:xfrm>
            <a:prstGeom prst="rect">
              <a:avLst/>
            </a:prstGeom>
            <a:noFill/>
          </p:spPr>
          <p:txBody>
            <a:bodyPr wrap="square" rtlCol="0">
              <a:spAutoFit/>
            </a:bodyPr>
            <a:lstStyle/>
            <a:p>
              <a:pPr algn="ctr"/>
              <a:r>
                <a:rPr lang="en-US" sz="4400" b="1">
                  <a:solidFill>
                    <a:srgbClr val="73B82B"/>
                  </a:solidFill>
                  <a:latin typeface="Arial" panose="020B0604020202020204" pitchFamily="34" charset="0"/>
                  <a:cs typeface="Arial" panose="020B0604020202020204" pitchFamily="34" charset="0"/>
                </a:rPr>
                <a:t>19%</a:t>
              </a:r>
            </a:p>
          </p:txBody>
        </p:sp>
        <p:cxnSp>
          <p:nvCxnSpPr>
            <p:cNvPr id="66" name="Straight Connector 65">
              <a:extLst>
                <a:ext uri="{FF2B5EF4-FFF2-40B4-BE49-F238E27FC236}">
                  <a16:creationId xmlns:a16="http://schemas.microsoft.com/office/drawing/2014/main" id="{7499D1F6-6F64-E045-A629-F16A8AF17DEB}"/>
                </a:ext>
              </a:extLst>
            </p:cNvPr>
            <p:cNvCxnSpPr/>
            <p:nvPr/>
          </p:nvCxnSpPr>
          <p:spPr>
            <a:xfrm flipV="1">
              <a:off x="2114979" y="3271937"/>
              <a:ext cx="3407805" cy="10321"/>
            </a:xfrm>
            <a:prstGeom prst="line">
              <a:avLst/>
            </a:prstGeom>
            <a:ln w="28575">
              <a:solidFill>
                <a:srgbClr val="73B82B"/>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49D3155A-02B7-9146-95B9-2D706BFA7810}"/>
                </a:ext>
              </a:extLst>
            </p:cNvPr>
            <p:cNvSpPr txBox="1"/>
            <p:nvPr/>
          </p:nvSpPr>
          <p:spPr>
            <a:xfrm>
              <a:off x="1985262" y="3500872"/>
              <a:ext cx="3594613" cy="864848"/>
            </a:xfrm>
            <a:prstGeom prst="rect">
              <a:avLst/>
            </a:prstGeom>
            <a:noFill/>
          </p:spPr>
          <p:txBody>
            <a:bodyPr wrap="square" rtlCol="0">
              <a:spAutoFit/>
            </a:bodyPr>
            <a:lstStyle/>
            <a:p>
              <a:pPr algn="ctr"/>
              <a:r>
                <a:rPr lang="en-US" sz="1400">
                  <a:solidFill>
                    <a:srgbClr val="73B82B"/>
                  </a:solidFill>
                  <a:latin typeface="Arial" panose="020B0604020202020204" pitchFamily="34" charset="0"/>
                  <a:ea typeface="Frutiger-Light" panose="02020603050405020304" pitchFamily="18" charset="77"/>
                  <a:cs typeface="Arial" panose="020B0604020202020204" pitchFamily="34" charset="0"/>
                </a:rPr>
                <a:t>Insert text Insert Text</a:t>
              </a:r>
            </a:p>
            <a:p>
              <a:pPr algn="ctr"/>
              <a:r>
                <a:rPr lang="en-US" sz="1400">
                  <a:solidFill>
                    <a:srgbClr val="73B82B"/>
                  </a:solidFill>
                  <a:latin typeface="Arial" panose="020B0604020202020204" pitchFamily="34" charset="0"/>
                  <a:ea typeface="Frutiger-Light" panose="02020603050405020304" pitchFamily="18" charset="77"/>
                  <a:cs typeface="Arial" panose="020B0604020202020204" pitchFamily="34" charset="0"/>
                </a:rPr>
                <a:t>Insert text Insert Text</a:t>
              </a:r>
            </a:p>
          </p:txBody>
        </p:sp>
      </p:grpSp>
      <p:sp>
        <p:nvSpPr>
          <p:cNvPr id="23" name="Content Placeholder 2"/>
          <p:cNvSpPr>
            <a:spLocks noGrp="1"/>
          </p:cNvSpPr>
          <p:nvPr>
            <p:ph sz="quarter" idx="10" hasCustomPrompt="1"/>
          </p:nvPr>
        </p:nvSpPr>
        <p:spPr>
          <a:xfrm>
            <a:off x="186596" y="211096"/>
            <a:ext cx="8672097" cy="1171575"/>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Tree>
    <p:extLst>
      <p:ext uri="{BB962C8B-B14F-4D97-AF65-F5344CB8AC3E}">
        <p14:creationId xmlns:p14="http://schemas.microsoft.com/office/powerpoint/2010/main" val="24768753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ontent slide 3">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4348A56A-D03E-7C4E-AE8E-F896E6A5A11B}"/>
              </a:ext>
            </a:extLst>
          </p:cNvPr>
          <p:cNvGraphicFramePr/>
          <p:nvPr userDrawn="1">
            <p:extLst>
              <p:ext uri="{D42A27DB-BD31-4B8C-83A1-F6EECF244321}">
                <p14:modId xmlns:p14="http://schemas.microsoft.com/office/powerpoint/2010/main" val="286463332"/>
              </p:ext>
            </p:extLst>
          </p:nvPr>
        </p:nvGraphicFramePr>
        <p:xfrm>
          <a:off x="2925649" y="1218723"/>
          <a:ext cx="4923808" cy="3149179"/>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5" name="Text Placeholder 2">
            <a:extLst>
              <a:ext uri="{FF2B5EF4-FFF2-40B4-BE49-F238E27FC236}">
                <a16:creationId xmlns:a16="http://schemas.microsoft.com/office/drawing/2014/main" id="{A91CD518-0B4F-4DDD-8245-74B5057E9664}"/>
              </a:ext>
            </a:extLst>
          </p:cNvPr>
          <p:cNvSpPr>
            <a:spLocks noGrp="1"/>
          </p:cNvSpPr>
          <p:nvPr>
            <p:ph type="body" sz="quarter" idx="13" hasCustomPrompt="1"/>
          </p:nvPr>
        </p:nvSpPr>
        <p:spPr>
          <a:xfrm>
            <a:off x="186597" y="1311275"/>
            <a:ext cx="2296627"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25838018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Content slide 3">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ADE844C2-66A4-7347-BB76-EF1AA2EFEA89}"/>
              </a:ext>
            </a:extLst>
          </p:cNvPr>
          <p:cNvGraphicFramePr/>
          <p:nvPr userDrawn="1">
            <p:extLst>
              <p:ext uri="{D42A27DB-BD31-4B8C-83A1-F6EECF244321}">
                <p14:modId xmlns:p14="http://schemas.microsoft.com/office/powerpoint/2010/main" val="1544693725"/>
              </p:ext>
            </p:extLst>
          </p:nvPr>
        </p:nvGraphicFramePr>
        <p:xfrm>
          <a:off x="3380198" y="1259540"/>
          <a:ext cx="5003514" cy="3295755"/>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6" name="Text Placeholder 2">
            <a:extLst>
              <a:ext uri="{FF2B5EF4-FFF2-40B4-BE49-F238E27FC236}">
                <a16:creationId xmlns:a16="http://schemas.microsoft.com/office/drawing/2014/main" id="{796BE319-1C15-41CC-A596-E46D2BF7CC74}"/>
              </a:ext>
            </a:extLst>
          </p:cNvPr>
          <p:cNvSpPr>
            <a:spLocks noGrp="1"/>
          </p:cNvSpPr>
          <p:nvPr>
            <p:ph type="body" sz="quarter" idx="13" hasCustomPrompt="1"/>
          </p:nvPr>
        </p:nvSpPr>
        <p:spPr>
          <a:xfrm>
            <a:off x="186597" y="1311275"/>
            <a:ext cx="2296627"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29708132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Content slide 3">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EF8E69A5-8A32-3B48-8662-8A79DC2E0921}"/>
              </a:ext>
            </a:extLst>
          </p:cNvPr>
          <p:cNvGraphicFramePr/>
          <p:nvPr userDrawn="1">
            <p:extLst>
              <p:ext uri="{D42A27DB-BD31-4B8C-83A1-F6EECF244321}">
                <p14:modId xmlns:p14="http://schemas.microsoft.com/office/powerpoint/2010/main" val="3268563056"/>
              </p:ext>
            </p:extLst>
          </p:nvPr>
        </p:nvGraphicFramePr>
        <p:xfrm>
          <a:off x="2586555" y="1209354"/>
          <a:ext cx="5804951" cy="3027488"/>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5" name="Text Placeholder 2">
            <a:extLst>
              <a:ext uri="{FF2B5EF4-FFF2-40B4-BE49-F238E27FC236}">
                <a16:creationId xmlns:a16="http://schemas.microsoft.com/office/drawing/2014/main" id="{020285F8-6946-46F6-9325-70AD32F1D6C8}"/>
              </a:ext>
            </a:extLst>
          </p:cNvPr>
          <p:cNvSpPr>
            <a:spLocks noGrp="1"/>
          </p:cNvSpPr>
          <p:nvPr>
            <p:ph type="body" sz="quarter" idx="13" hasCustomPrompt="1"/>
          </p:nvPr>
        </p:nvSpPr>
        <p:spPr>
          <a:xfrm>
            <a:off x="186597" y="1311275"/>
            <a:ext cx="2296627"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a:defRPr/>
            </a:pPr>
            <a:endParaRPr lang="en-US" dirty="0"/>
          </a:p>
        </p:txBody>
      </p:sp>
    </p:spTree>
    <p:extLst>
      <p:ext uri="{BB962C8B-B14F-4D97-AF65-F5344CB8AC3E}">
        <p14:creationId xmlns:p14="http://schemas.microsoft.com/office/powerpoint/2010/main" val="33148262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Content slide 3">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3AFD6674-8208-4117-92B8-8BA50FAB180F}"/>
              </a:ext>
            </a:extLst>
          </p:cNvPr>
          <p:cNvGraphicFramePr>
            <a:graphicFrameLocks noGrp="1"/>
          </p:cNvGraphicFramePr>
          <p:nvPr userDrawn="1">
            <p:extLst>
              <p:ext uri="{D42A27DB-BD31-4B8C-83A1-F6EECF244321}">
                <p14:modId xmlns:p14="http://schemas.microsoft.com/office/powerpoint/2010/main" val="2266213361"/>
              </p:ext>
            </p:extLst>
          </p:nvPr>
        </p:nvGraphicFramePr>
        <p:xfrm>
          <a:off x="287338" y="1689652"/>
          <a:ext cx="7137192" cy="1106344"/>
        </p:xfrm>
        <a:graphic>
          <a:graphicData uri="http://schemas.openxmlformats.org/drawingml/2006/table">
            <a:tbl>
              <a:tblPr firstRow="1" bandRow="1">
                <a:tableStyleId>{5C22544A-7EE6-4342-B048-85BDC9FD1C3A}</a:tableStyleId>
              </a:tblPr>
              <a:tblGrid>
                <a:gridCol w="1189532">
                  <a:extLst>
                    <a:ext uri="{9D8B030D-6E8A-4147-A177-3AD203B41FA5}">
                      <a16:colId xmlns:a16="http://schemas.microsoft.com/office/drawing/2014/main" val="3822116847"/>
                    </a:ext>
                  </a:extLst>
                </a:gridCol>
                <a:gridCol w="1189532">
                  <a:extLst>
                    <a:ext uri="{9D8B030D-6E8A-4147-A177-3AD203B41FA5}">
                      <a16:colId xmlns:a16="http://schemas.microsoft.com/office/drawing/2014/main" val="1796008628"/>
                    </a:ext>
                  </a:extLst>
                </a:gridCol>
                <a:gridCol w="1189532">
                  <a:extLst>
                    <a:ext uri="{9D8B030D-6E8A-4147-A177-3AD203B41FA5}">
                      <a16:colId xmlns:a16="http://schemas.microsoft.com/office/drawing/2014/main" val="3879958063"/>
                    </a:ext>
                  </a:extLst>
                </a:gridCol>
                <a:gridCol w="1189532">
                  <a:extLst>
                    <a:ext uri="{9D8B030D-6E8A-4147-A177-3AD203B41FA5}">
                      <a16:colId xmlns:a16="http://schemas.microsoft.com/office/drawing/2014/main" val="3650332254"/>
                    </a:ext>
                  </a:extLst>
                </a:gridCol>
                <a:gridCol w="1189532">
                  <a:extLst>
                    <a:ext uri="{9D8B030D-6E8A-4147-A177-3AD203B41FA5}">
                      <a16:colId xmlns:a16="http://schemas.microsoft.com/office/drawing/2014/main" val="3035283889"/>
                    </a:ext>
                  </a:extLst>
                </a:gridCol>
                <a:gridCol w="1189532">
                  <a:extLst>
                    <a:ext uri="{9D8B030D-6E8A-4147-A177-3AD203B41FA5}">
                      <a16:colId xmlns:a16="http://schemas.microsoft.com/office/drawing/2014/main" val="2593290401"/>
                    </a:ext>
                  </a:extLst>
                </a:gridCol>
              </a:tblGrid>
              <a:tr h="276586">
                <a:tc>
                  <a:txBody>
                    <a:bodyPr/>
                    <a:lstStyle/>
                    <a:p>
                      <a:pPr algn="ctr"/>
                      <a:r>
                        <a:rPr lang="en-US" sz="800" b="0" i="0">
                          <a:latin typeface="+mj-lt"/>
                        </a:rPr>
                        <a:t>XXXXXXXXXXXXX</a:t>
                      </a: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rgbClr val="1C3D74"/>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a:t>
                      </a:r>
                      <a:endParaRPr lang="en-US" sz="800">
                        <a:latin typeface="+mj-lt"/>
                      </a:endParaRPr>
                    </a:p>
                  </a:txBody>
                  <a:tcPr marL="32707" marR="32707" marT="49061" marB="4906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rgbClr val="1C3D7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XXXXXXXXXXXXX</a:t>
                      </a:r>
                      <a:endParaRPr kumimoji="0" lang="en-US" sz="800" b="1" i="0" u="none" strike="noStrike" kern="1200" cap="none" spc="0" normalizeH="0" baseline="0" noProof="0">
                        <a:ln>
                          <a:noFill/>
                        </a:ln>
                        <a:solidFill>
                          <a:prstClr val="white"/>
                        </a:solidFill>
                        <a:effectLst/>
                        <a:uLnTx/>
                        <a:uFillTx/>
                        <a:latin typeface="+mj-lt"/>
                        <a:ea typeface="+mn-ea"/>
                        <a:cs typeface="+mn-cs"/>
                      </a:endParaRPr>
                    </a:p>
                  </a:txBody>
                  <a:tcPr marL="32707" marR="32707" marT="49061" marB="4906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rgbClr val="1C3D7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XXXXXXXXXXXXX</a:t>
                      </a:r>
                      <a:endParaRPr kumimoji="0" lang="en-US" sz="800" b="1" i="0" u="none" strike="noStrike" kern="1200" cap="none" spc="0" normalizeH="0" baseline="0" noProof="0">
                        <a:ln>
                          <a:noFill/>
                        </a:ln>
                        <a:solidFill>
                          <a:prstClr val="white"/>
                        </a:solidFill>
                        <a:effectLst/>
                        <a:uLnTx/>
                        <a:uFillTx/>
                        <a:latin typeface="+mj-lt"/>
                        <a:ea typeface="+mn-ea"/>
                        <a:cs typeface="+mn-cs"/>
                      </a:endParaRPr>
                    </a:p>
                  </a:txBody>
                  <a:tcPr marL="32707" marR="32707" marT="49061" marB="4906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rgbClr val="1C3D7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XXXXXXXXXXXXX</a:t>
                      </a:r>
                      <a:endParaRPr kumimoji="0" lang="en-US" sz="800" b="1" i="0" u="none" strike="noStrike" kern="1200" cap="none" spc="0" normalizeH="0" baseline="0" noProof="0">
                        <a:ln>
                          <a:noFill/>
                        </a:ln>
                        <a:solidFill>
                          <a:prstClr val="white"/>
                        </a:solidFill>
                        <a:effectLst/>
                        <a:uLnTx/>
                        <a:uFillTx/>
                        <a:latin typeface="+mj-lt"/>
                        <a:ea typeface="+mn-ea"/>
                        <a:cs typeface="+mn-cs"/>
                      </a:endParaRPr>
                    </a:p>
                  </a:txBody>
                  <a:tcPr marL="32707" marR="32707" marT="49061" marB="4906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rgbClr val="1C3D7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XXXXXXXXXXXXX</a:t>
                      </a:r>
                      <a:endParaRPr kumimoji="0" lang="en-US" sz="800" b="1" i="0" u="none" strike="noStrike" kern="1200" cap="none" spc="0" normalizeH="0" baseline="0" noProof="0">
                        <a:ln>
                          <a:noFill/>
                        </a:ln>
                        <a:solidFill>
                          <a:prstClr val="white"/>
                        </a:solidFill>
                        <a:effectLst/>
                        <a:uLnTx/>
                        <a:uFillTx/>
                        <a:latin typeface="+mj-lt"/>
                        <a:ea typeface="+mn-ea"/>
                        <a:cs typeface="+mn-cs"/>
                      </a:endParaRPr>
                    </a:p>
                  </a:txBody>
                  <a:tcPr marL="32707" marR="32707" marT="49061" marB="49061" anchor="ctr">
                    <a:lnL w="12700" cap="flat" cmpd="sng" algn="ctr">
                      <a:solidFill>
                        <a:schemeClr val="bg1"/>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rgbClr val="1C3D74"/>
                    </a:solidFill>
                  </a:tcPr>
                </a:tc>
                <a:extLst>
                  <a:ext uri="{0D108BD9-81ED-4DB2-BD59-A6C34878D82A}">
                    <a16:rowId xmlns:a16="http://schemas.microsoft.com/office/drawing/2014/main" val="1577180098"/>
                  </a:ext>
                </a:extLst>
              </a:tr>
              <a:tr h="276586">
                <a:tc>
                  <a:txBody>
                    <a:bodyPr/>
                    <a:lstStyle/>
                    <a:p>
                      <a:pPr algn="ct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001B71"/>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001B7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extLst>
                  <a:ext uri="{0D108BD9-81ED-4DB2-BD59-A6C34878D82A}">
                    <a16:rowId xmlns:a16="http://schemas.microsoft.com/office/drawing/2014/main" val="988255196"/>
                  </a:ext>
                </a:extLst>
              </a:tr>
              <a:tr h="2765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001B71"/>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001B71"/>
                      </a:solidFill>
                      <a:prstDash val="solid"/>
                      <a:round/>
                      <a:headEnd type="none" w="med" len="med"/>
                      <a:tailEnd type="none" w="med" len="med"/>
                    </a:lnT>
                    <a:lnB w="12700" cap="flat" cmpd="sng" algn="ctr">
                      <a:solidFill>
                        <a:srgbClr val="001B7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extLst>
                  <a:ext uri="{0D108BD9-81ED-4DB2-BD59-A6C34878D82A}">
                    <a16:rowId xmlns:a16="http://schemas.microsoft.com/office/drawing/2014/main" val="3377887121"/>
                  </a:ext>
                </a:extLst>
              </a:tr>
              <a:tr h="2765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001B71"/>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001B71"/>
                      </a:solidFill>
                      <a:prstDash val="solid"/>
                      <a:round/>
                      <a:headEnd type="none" w="med" len="med"/>
                      <a:tailEnd type="none" w="med" len="med"/>
                    </a:lnT>
                    <a:lnB w="12700" cap="flat" cmpd="sng" algn="ctr">
                      <a:solidFill>
                        <a:srgbClr val="001B7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tc>
                  <a:txBody>
                    <a:bodyPr/>
                    <a:lstStyle/>
                    <a:p>
                      <a:pPr algn="ct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1C3D74"/>
                      </a:solidFill>
                      <a:prstDash val="solid"/>
                      <a:round/>
                      <a:headEnd type="none" w="med" len="med"/>
                      <a:tailEnd type="none" w="med" len="med"/>
                    </a:lnL>
                    <a:lnR w="12700" cap="flat" cmpd="sng" algn="ctr">
                      <a:solidFill>
                        <a:srgbClr val="1C3D74"/>
                      </a:solidFill>
                      <a:prstDash val="solid"/>
                      <a:round/>
                      <a:headEnd type="none" w="med" len="med"/>
                      <a:tailEnd type="none" w="med" len="med"/>
                    </a:lnR>
                    <a:lnT w="12700" cap="flat" cmpd="sng" algn="ctr">
                      <a:solidFill>
                        <a:srgbClr val="1C3D74"/>
                      </a:solidFill>
                      <a:prstDash val="solid"/>
                      <a:round/>
                      <a:headEnd type="none" w="med" len="med"/>
                      <a:tailEnd type="none" w="med" len="med"/>
                    </a:lnT>
                    <a:lnB w="12700" cap="flat" cmpd="sng" algn="ctr">
                      <a:solidFill>
                        <a:srgbClr val="1C3D74"/>
                      </a:solidFill>
                      <a:prstDash val="solid"/>
                      <a:round/>
                      <a:headEnd type="none" w="med" len="med"/>
                      <a:tailEnd type="none" w="med" len="med"/>
                    </a:lnB>
                    <a:solidFill>
                      <a:schemeClr val="bg1"/>
                    </a:solidFill>
                  </a:tcPr>
                </a:tc>
                <a:extLst>
                  <a:ext uri="{0D108BD9-81ED-4DB2-BD59-A6C34878D82A}">
                    <a16:rowId xmlns:a16="http://schemas.microsoft.com/office/drawing/2014/main" val="2157991891"/>
                  </a:ext>
                </a:extLst>
              </a:tr>
            </a:tbl>
          </a:graphicData>
        </a:graphic>
      </p:graphicFrame>
      <p:graphicFrame>
        <p:nvGraphicFramePr>
          <p:cNvPr id="6" name="Table 5">
            <a:extLst>
              <a:ext uri="{FF2B5EF4-FFF2-40B4-BE49-F238E27FC236}">
                <a16:creationId xmlns:a16="http://schemas.microsoft.com/office/drawing/2014/main" id="{485AC98B-3184-4158-8DB1-FD0896BAEA5C}"/>
              </a:ext>
            </a:extLst>
          </p:cNvPr>
          <p:cNvGraphicFramePr>
            <a:graphicFrameLocks noGrp="1"/>
          </p:cNvGraphicFramePr>
          <p:nvPr userDrawn="1">
            <p:extLst>
              <p:ext uri="{D42A27DB-BD31-4B8C-83A1-F6EECF244321}">
                <p14:modId xmlns:p14="http://schemas.microsoft.com/office/powerpoint/2010/main" val="2248348035"/>
              </p:ext>
            </p:extLst>
          </p:nvPr>
        </p:nvGraphicFramePr>
        <p:xfrm>
          <a:off x="287338" y="3153802"/>
          <a:ext cx="7137192" cy="1106344"/>
        </p:xfrm>
        <a:graphic>
          <a:graphicData uri="http://schemas.openxmlformats.org/drawingml/2006/table">
            <a:tbl>
              <a:tblPr firstRow="1" bandRow="1">
                <a:tableStyleId>{5C22544A-7EE6-4342-B048-85BDC9FD1C3A}</a:tableStyleId>
              </a:tblPr>
              <a:tblGrid>
                <a:gridCol w="1189532">
                  <a:extLst>
                    <a:ext uri="{9D8B030D-6E8A-4147-A177-3AD203B41FA5}">
                      <a16:colId xmlns:a16="http://schemas.microsoft.com/office/drawing/2014/main" val="3822116847"/>
                    </a:ext>
                  </a:extLst>
                </a:gridCol>
                <a:gridCol w="1189532">
                  <a:extLst>
                    <a:ext uri="{9D8B030D-6E8A-4147-A177-3AD203B41FA5}">
                      <a16:colId xmlns:a16="http://schemas.microsoft.com/office/drawing/2014/main" val="1796008628"/>
                    </a:ext>
                  </a:extLst>
                </a:gridCol>
                <a:gridCol w="1189532">
                  <a:extLst>
                    <a:ext uri="{9D8B030D-6E8A-4147-A177-3AD203B41FA5}">
                      <a16:colId xmlns:a16="http://schemas.microsoft.com/office/drawing/2014/main" val="3879958063"/>
                    </a:ext>
                  </a:extLst>
                </a:gridCol>
                <a:gridCol w="1189532">
                  <a:extLst>
                    <a:ext uri="{9D8B030D-6E8A-4147-A177-3AD203B41FA5}">
                      <a16:colId xmlns:a16="http://schemas.microsoft.com/office/drawing/2014/main" val="3650332254"/>
                    </a:ext>
                  </a:extLst>
                </a:gridCol>
                <a:gridCol w="1189532">
                  <a:extLst>
                    <a:ext uri="{9D8B030D-6E8A-4147-A177-3AD203B41FA5}">
                      <a16:colId xmlns:a16="http://schemas.microsoft.com/office/drawing/2014/main" val="3035283889"/>
                    </a:ext>
                  </a:extLst>
                </a:gridCol>
                <a:gridCol w="1189532">
                  <a:extLst>
                    <a:ext uri="{9D8B030D-6E8A-4147-A177-3AD203B41FA5}">
                      <a16:colId xmlns:a16="http://schemas.microsoft.com/office/drawing/2014/main" val="2593290401"/>
                    </a:ext>
                  </a:extLst>
                </a:gridCol>
              </a:tblGrid>
              <a:tr h="276586">
                <a:tc>
                  <a:txBody>
                    <a:bodyPr/>
                    <a:lstStyle/>
                    <a:p>
                      <a:pPr algn="ctr"/>
                      <a:r>
                        <a:rPr lang="en-US" sz="800" b="0" i="0">
                          <a:latin typeface="+mj-lt"/>
                        </a:rPr>
                        <a:t>XXXXXXXXXXXXX</a:t>
                      </a:r>
                    </a:p>
                  </a:txBody>
                  <a:tcPr marL="32707" marR="32707" marT="49061" marB="49061" anchor="ctr">
                    <a:lnL w="12700" cap="flat" cmpd="sng" algn="ctr">
                      <a:solidFill>
                        <a:srgbClr val="2DB8C5"/>
                      </a:solidFill>
                      <a:prstDash val="solid"/>
                      <a:round/>
                      <a:headEnd type="none" w="med" len="med"/>
                      <a:tailEnd type="none" w="med" len="med"/>
                    </a:lnL>
                    <a:lnR w="12700" cmpd="sng">
                      <a:noFill/>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rgbClr val="2DB8C5"/>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a:t>
                      </a:r>
                      <a:endParaRPr lang="en-US" sz="800">
                        <a:latin typeface="+mj-lt"/>
                      </a:endParaRPr>
                    </a:p>
                  </a:txBody>
                  <a:tcPr marL="32707" marR="32707" marT="49061" marB="49061" anchor="ctr">
                    <a:lnL w="12700" cmpd="sng">
                      <a:noFill/>
                    </a:lnL>
                    <a:lnR w="12700" cmpd="sng">
                      <a:noFill/>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rgbClr val="2DB8C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XXXXXXXXXXXXX</a:t>
                      </a:r>
                      <a:endParaRPr kumimoji="0" lang="en-US" sz="800" b="1" i="0" u="none" strike="noStrike" kern="1200" cap="none" spc="0" normalizeH="0" baseline="0" noProof="0">
                        <a:ln>
                          <a:noFill/>
                        </a:ln>
                        <a:solidFill>
                          <a:prstClr val="white"/>
                        </a:solidFill>
                        <a:effectLst/>
                        <a:uLnTx/>
                        <a:uFillTx/>
                        <a:latin typeface="+mj-lt"/>
                        <a:ea typeface="+mn-ea"/>
                        <a:cs typeface="+mn-cs"/>
                      </a:endParaRPr>
                    </a:p>
                  </a:txBody>
                  <a:tcPr marL="32707" marR="32707" marT="49061" marB="49061" anchor="ctr">
                    <a:lnL w="12700" cmpd="sng">
                      <a:noFill/>
                    </a:lnL>
                    <a:lnR w="12700" cmpd="sng">
                      <a:noFill/>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rgbClr val="2DB8C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XXXXXXXXXXXXX</a:t>
                      </a:r>
                      <a:endParaRPr kumimoji="0" lang="en-US" sz="800" b="1" i="0" u="none" strike="noStrike" kern="1200" cap="none" spc="0" normalizeH="0" baseline="0" noProof="0">
                        <a:ln>
                          <a:noFill/>
                        </a:ln>
                        <a:solidFill>
                          <a:prstClr val="white"/>
                        </a:solidFill>
                        <a:effectLst/>
                        <a:uLnTx/>
                        <a:uFillTx/>
                        <a:latin typeface="+mj-lt"/>
                        <a:ea typeface="+mn-ea"/>
                        <a:cs typeface="+mn-cs"/>
                      </a:endParaRPr>
                    </a:p>
                  </a:txBody>
                  <a:tcPr marL="32707" marR="32707" marT="49061" marB="49061" anchor="ctr">
                    <a:lnL w="12700" cmpd="sng">
                      <a:noFill/>
                    </a:lnL>
                    <a:lnR w="12700" cmpd="sng">
                      <a:noFill/>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rgbClr val="2DB8C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XXXXXXXXXXXXX</a:t>
                      </a:r>
                      <a:endParaRPr kumimoji="0" lang="en-US" sz="800" b="1" i="0" u="none" strike="noStrike" kern="1200" cap="none" spc="0" normalizeH="0" baseline="0" noProof="0">
                        <a:ln>
                          <a:noFill/>
                        </a:ln>
                        <a:solidFill>
                          <a:prstClr val="white"/>
                        </a:solidFill>
                        <a:effectLst/>
                        <a:uLnTx/>
                        <a:uFillTx/>
                        <a:latin typeface="+mj-lt"/>
                        <a:ea typeface="+mn-ea"/>
                        <a:cs typeface="+mn-cs"/>
                      </a:endParaRPr>
                    </a:p>
                  </a:txBody>
                  <a:tcPr marL="32707" marR="32707" marT="49061" marB="49061" anchor="ctr">
                    <a:lnL w="12700" cmpd="sng">
                      <a:noFill/>
                    </a:lnL>
                    <a:lnR w="12700" cmpd="sng">
                      <a:noFill/>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rgbClr val="2DB8C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mj-lt"/>
                          <a:ea typeface="+mn-ea"/>
                          <a:cs typeface="+mn-cs"/>
                        </a:rPr>
                        <a:t>XXXXXXXXXXXXX</a:t>
                      </a:r>
                      <a:endParaRPr kumimoji="0" lang="en-US" sz="800" b="1" i="0" u="none" strike="noStrike" kern="1200" cap="none" spc="0" normalizeH="0" baseline="0" noProof="0">
                        <a:ln>
                          <a:noFill/>
                        </a:ln>
                        <a:solidFill>
                          <a:prstClr val="white"/>
                        </a:solidFill>
                        <a:effectLst/>
                        <a:uLnTx/>
                        <a:uFillTx/>
                        <a:latin typeface="+mj-lt"/>
                        <a:ea typeface="+mn-ea"/>
                        <a:cs typeface="+mn-cs"/>
                      </a:endParaRPr>
                    </a:p>
                  </a:txBody>
                  <a:tcPr marL="32707" marR="32707" marT="49061" marB="49061" anchor="ctr">
                    <a:lnL w="12700" cmpd="sng">
                      <a:noFill/>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rgbClr val="2DB8C5"/>
                    </a:solidFill>
                  </a:tcPr>
                </a:tc>
                <a:extLst>
                  <a:ext uri="{0D108BD9-81ED-4DB2-BD59-A6C34878D82A}">
                    <a16:rowId xmlns:a16="http://schemas.microsoft.com/office/drawing/2014/main" val="1577180098"/>
                  </a:ext>
                </a:extLst>
              </a:tr>
              <a:tr h="276586">
                <a:tc>
                  <a:txBody>
                    <a:bodyPr/>
                    <a:lstStyle/>
                    <a:p>
                      <a:pPr algn="ct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55196"/>
                  </a:ext>
                </a:extLst>
              </a:tr>
              <a:tr h="2765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7887121"/>
                  </a:ext>
                </a:extLst>
              </a:tr>
              <a:tr h="2765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0" i="0" err="1">
                          <a:solidFill>
                            <a:schemeClr val="tx1"/>
                          </a:solidFill>
                          <a:latin typeface="+mj-lt"/>
                        </a:rPr>
                        <a:t>xxxxxxxxxx</a:t>
                      </a:r>
                      <a:endParaRPr lang="en-US" sz="800" b="0" i="0">
                        <a:solidFill>
                          <a:schemeClr val="tx1"/>
                        </a:solidFill>
                        <a:latin typeface="+mj-lt"/>
                      </a:endParaRPr>
                    </a:p>
                  </a:txBody>
                  <a:tcPr marL="32707" marR="32707" marT="49061" marB="49061" anchor="ctr">
                    <a:lnL w="12700" cap="flat" cmpd="sng" algn="ctr">
                      <a:solidFill>
                        <a:srgbClr val="2DB8C5"/>
                      </a:solidFill>
                      <a:prstDash val="solid"/>
                      <a:round/>
                      <a:headEnd type="none" w="med" len="med"/>
                      <a:tailEnd type="none" w="med" len="med"/>
                    </a:lnL>
                    <a:lnR w="12700" cap="flat" cmpd="sng" algn="ctr">
                      <a:solidFill>
                        <a:srgbClr val="2DB8C5"/>
                      </a:solidFill>
                      <a:prstDash val="solid"/>
                      <a:round/>
                      <a:headEnd type="none" w="med" len="med"/>
                      <a:tailEnd type="none" w="med" len="med"/>
                    </a:lnR>
                    <a:lnT w="12700" cap="flat" cmpd="sng" algn="ctr">
                      <a:solidFill>
                        <a:srgbClr val="2DB8C5"/>
                      </a:solidFill>
                      <a:prstDash val="solid"/>
                      <a:round/>
                      <a:headEnd type="none" w="med" len="med"/>
                      <a:tailEnd type="none" w="med" len="med"/>
                    </a:lnT>
                    <a:lnB w="12700" cap="flat" cmpd="sng" algn="ctr">
                      <a:solidFill>
                        <a:srgbClr val="2DB8C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7991891"/>
                  </a:ext>
                </a:extLst>
              </a:tr>
            </a:tbl>
          </a:graphicData>
        </a:graphic>
      </p:graphicFrame>
      <p:sp>
        <p:nvSpPr>
          <p:cNvPr id="10"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7" name="Text Placeholder 2">
            <a:extLst>
              <a:ext uri="{FF2B5EF4-FFF2-40B4-BE49-F238E27FC236}">
                <a16:creationId xmlns:a16="http://schemas.microsoft.com/office/drawing/2014/main" id="{3ABA65EC-BE67-47F1-855B-E0BFD2EA8CE3}"/>
              </a:ext>
            </a:extLst>
          </p:cNvPr>
          <p:cNvSpPr>
            <a:spLocks noGrp="1"/>
          </p:cNvSpPr>
          <p:nvPr>
            <p:ph type="body" sz="quarter" idx="13" hasCustomPrompt="1"/>
          </p:nvPr>
        </p:nvSpPr>
        <p:spPr>
          <a:xfrm>
            <a:off x="186596" y="1311275"/>
            <a:ext cx="8672097"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p:txBody>
      </p:sp>
    </p:spTree>
    <p:extLst>
      <p:ext uri="{BB962C8B-B14F-4D97-AF65-F5344CB8AC3E}">
        <p14:creationId xmlns:p14="http://schemas.microsoft.com/office/powerpoint/2010/main" val="38335702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End slide_Logo">
    <p:bg>
      <p:bgPr>
        <a:solidFill>
          <a:srgbClr val="1C3D74"/>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0F016AB-50EC-D145-8FEE-4F74E8E3B1D6}"/>
              </a:ext>
            </a:extLst>
          </p:cNvPr>
          <p:cNvPicPr>
            <a:picLocks noChangeAspect="1"/>
          </p:cNvPicPr>
          <p:nvPr userDrawn="1"/>
        </p:nvPicPr>
        <p:blipFill>
          <a:blip r:embed="rId2"/>
          <a:stretch>
            <a:fillRect/>
          </a:stretch>
        </p:blipFill>
        <p:spPr>
          <a:xfrm>
            <a:off x="2126986" y="3228967"/>
            <a:ext cx="4335556" cy="1158812"/>
          </a:xfrm>
          <a:prstGeom prst="rect">
            <a:avLst/>
          </a:prstGeom>
        </p:spPr>
      </p:pic>
      <p:sp>
        <p:nvSpPr>
          <p:cNvPr id="2" name="TextBox 1">
            <a:extLst>
              <a:ext uri="{FF2B5EF4-FFF2-40B4-BE49-F238E27FC236}">
                <a16:creationId xmlns:a16="http://schemas.microsoft.com/office/drawing/2014/main" id="{AF811C00-D549-464E-ADFA-3C1836754071}"/>
              </a:ext>
            </a:extLst>
          </p:cNvPr>
          <p:cNvSpPr txBox="1"/>
          <p:nvPr userDrawn="1"/>
        </p:nvSpPr>
        <p:spPr>
          <a:xfrm>
            <a:off x="3282511" y="1820461"/>
            <a:ext cx="2770419" cy="646331"/>
          </a:xfrm>
          <a:prstGeom prst="rect">
            <a:avLst/>
          </a:prstGeom>
          <a:noFill/>
        </p:spPr>
        <p:txBody>
          <a:bodyPr wrap="square" rtlCol="0">
            <a:spAutoFit/>
          </a:bodyPr>
          <a:lstStyle/>
          <a:p>
            <a:pPr algn="l"/>
            <a:r>
              <a:rPr lang="en-GB" sz="3600" b="1">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22635927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End slide_Logo">
    <p:bg>
      <p:bgPr>
        <a:solidFill>
          <a:srgbClr val="1C3D74"/>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0F016AB-50EC-D145-8FEE-4F74E8E3B1D6}"/>
              </a:ext>
            </a:extLst>
          </p:cNvPr>
          <p:cNvPicPr>
            <a:picLocks noChangeAspect="1"/>
          </p:cNvPicPr>
          <p:nvPr userDrawn="1"/>
        </p:nvPicPr>
        <p:blipFill>
          <a:blip r:embed="rId2"/>
          <a:stretch>
            <a:fillRect/>
          </a:stretch>
        </p:blipFill>
        <p:spPr>
          <a:xfrm>
            <a:off x="2126986" y="1954745"/>
            <a:ext cx="4335556" cy="1158812"/>
          </a:xfrm>
          <a:prstGeom prst="rect">
            <a:avLst/>
          </a:prstGeom>
        </p:spPr>
      </p:pic>
    </p:spTree>
    <p:extLst>
      <p:ext uri="{BB962C8B-B14F-4D97-AF65-F5344CB8AC3E}">
        <p14:creationId xmlns:p14="http://schemas.microsoft.com/office/powerpoint/2010/main" val="42936928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Content slide 3">
    <p:spTree>
      <p:nvGrpSpPr>
        <p:cNvPr id="1" name=""/>
        <p:cNvGrpSpPr/>
        <p:nvPr/>
      </p:nvGrpSpPr>
      <p:grpSpPr>
        <a:xfrm>
          <a:off x="0" y="0"/>
          <a:ext cx="0" cy="0"/>
          <a:chOff x="0" y="0"/>
          <a:chExt cx="0" cy="0"/>
        </a:xfrm>
      </p:grpSpPr>
      <p:sp>
        <p:nvSpPr>
          <p:cNvPr id="13"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7" name="Text Placeholder 2">
            <a:extLst>
              <a:ext uri="{FF2B5EF4-FFF2-40B4-BE49-F238E27FC236}">
                <a16:creationId xmlns:a16="http://schemas.microsoft.com/office/drawing/2014/main" id="{BF9F98BB-2095-434E-97D1-3636B7E7563C}"/>
              </a:ext>
            </a:extLst>
          </p:cNvPr>
          <p:cNvSpPr>
            <a:spLocks noGrp="1"/>
          </p:cNvSpPr>
          <p:nvPr>
            <p:ph type="body" sz="quarter" idx="13" hasCustomPrompt="1"/>
          </p:nvPr>
        </p:nvSpPr>
        <p:spPr>
          <a:xfrm>
            <a:off x="186596" y="1311275"/>
            <a:ext cx="4277455"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marL="0" indent="0">
              <a:buNone/>
            </a:pPr>
            <a:endParaRPr lang="en-US" dirty="0"/>
          </a:p>
        </p:txBody>
      </p:sp>
      <p:sp>
        <p:nvSpPr>
          <p:cNvPr id="9" name="Text Placeholder 2">
            <a:extLst>
              <a:ext uri="{FF2B5EF4-FFF2-40B4-BE49-F238E27FC236}">
                <a16:creationId xmlns:a16="http://schemas.microsoft.com/office/drawing/2014/main" id="{35C7A6F9-784D-428C-B9C4-650A70FFC077}"/>
              </a:ext>
            </a:extLst>
          </p:cNvPr>
          <p:cNvSpPr>
            <a:spLocks noGrp="1"/>
          </p:cNvSpPr>
          <p:nvPr>
            <p:ph type="body" sz="quarter" idx="14" hasCustomPrompt="1"/>
          </p:nvPr>
        </p:nvSpPr>
        <p:spPr>
          <a:xfrm>
            <a:off x="4580865" y="1311275"/>
            <a:ext cx="4277455"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p:txBody>
      </p:sp>
    </p:spTree>
    <p:extLst>
      <p:ext uri="{BB962C8B-B14F-4D97-AF65-F5344CB8AC3E}">
        <p14:creationId xmlns:p14="http://schemas.microsoft.com/office/powerpoint/2010/main" val="3659222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Custom Layout">
    <p:bg>
      <p:bgPr>
        <a:gradFill flip="none" rotWithShape="1">
          <a:gsLst>
            <a:gs pos="74000">
              <a:srgbClr val="10746A"/>
            </a:gs>
            <a:gs pos="18000">
              <a:srgbClr val="0096E3">
                <a:lumMod val="90000"/>
                <a:lumOff val="10000"/>
              </a:srgb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 name="Content Placeholder 2"/>
          <p:cNvSpPr>
            <a:spLocks noGrp="1"/>
          </p:cNvSpPr>
          <p:nvPr>
            <p:ph sz="quarter" idx="10" hasCustomPrompt="1"/>
          </p:nvPr>
        </p:nvSpPr>
        <p:spPr>
          <a:xfrm>
            <a:off x="943599" y="1751595"/>
            <a:ext cx="7870825" cy="1171575"/>
          </a:xfrm>
          <a:prstGeom prst="rect">
            <a:avLst/>
          </a:prstGeom>
        </p:spPr>
        <p:txBody>
          <a:bodyPr/>
          <a:lstStyle>
            <a:lvl1pPr marL="0" indent="0">
              <a:buNone/>
              <a:defRPr sz="4000" b="1">
                <a:solidFill>
                  <a:schemeClr val="bg1"/>
                </a:solidFill>
                <a:latin typeface="Arial" panose="020B0604020202020204" pitchFamily="34" charset="0"/>
                <a:cs typeface="Arial" panose="020B0604020202020204" pitchFamily="34" charset="0"/>
              </a:defRPr>
            </a:lvl1pPr>
          </a:lstStyle>
          <a:p>
            <a:r>
              <a:rPr lang="en-US" dirty="0"/>
              <a:t>Title page – </a:t>
            </a:r>
            <a:br>
              <a:rPr lang="en-US" dirty="0"/>
            </a:br>
            <a:r>
              <a:rPr lang="en-US" dirty="0"/>
              <a:t>Arial Bold 40pt</a:t>
            </a:r>
          </a:p>
        </p:txBody>
      </p:sp>
      <p:sp>
        <p:nvSpPr>
          <p:cNvPr id="5" name="Content Placeholder 2"/>
          <p:cNvSpPr>
            <a:spLocks noGrp="1"/>
          </p:cNvSpPr>
          <p:nvPr>
            <p:ph sz="quarter" idx="11" hasCustomPrompt="1"/>
          </p:nvPr>
        </p:nvSpPr>
        <p:spPr>
          <a:xfrm>
            <a:off x="943598" y="2973637"/>
            <a:ext cx="7870825" cy="1171575"/>
          </a:xfrm>
          <a:prstGeom prst="rect">
            <a:avLst/>
          </a:prstGeom>
        </p:spPr>
        <p:txBody>
          <a:bodyPr/>
          <a:lstStyle>
            <a:lvl1pPr marL="0" indent="0">
              <a:buNone/>
              <a:defRPr sz="2000" b="0">
                <a:solidFill>
                  <a:schemeClr val="bg1"/>
                </a:solidFill>
                <a:latin typeface="Arial" panose="020B0604020202020204" pitchFamily="34" charset="0"/>
                <a:cs typeface="Arial" panose="020B0604020202020204" pitchFamily="34" charset="0"/>
              </a:defRPr>
            </a:lvl1pPr>
          </a:lstStyle>
          <a:p>
            <a:r>
              <a:rPr lang="en-US" dirty="0"/>
              <a:t>Insert sub-heading / date</a:t>
            </a:r>
          </a:p>
        </p:txBody>
      </p:sp>
    </p:spTree>
    <p:extLst>
      <p:ext uri="{BB962C8B-B14F-4D97-AF65-F5344CB8AC3E}">
        <p14:creationId xmlns:p14="http://schemas.microsoft.com/office/powerpoint/2010/main" val="3193694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Custom Layout">
    <p:bg>
      <p:bgPr>
        <a:gradFill flip="none" rotWithShape="1">
          <a:gsLst>
            <a:gs pos="0">
              <a:srgbClr val="73B82B">
                <a:lumMod val="88000"/>
                <a:lumOff val="12000"/>
              </a:srgbClr>
            </a:gs>
            <a:gs pos="97312">
              <a:srgbClr val="10746A"/>
            </a:gs>
            <a:gs pos="59000">
              <a:srgbClr val="10746A">
                <a:lumMod val="94000"/>
                <a:lumOff val="6000"/>
              </a:srgbClr>
            </a:gs>
          </a:gsLst>
          <a:lin ang="1200000" scaled="0"/>
          <a:tileRect/>
        </a:gradFill>
        <a:effectLst/>
      </p:bgPr>
    </p:bg>
    <p:spTree>
      <p:nvGrpSpPr>
        <p:cNvPr id="1" name=""/>
        <p:cNvGrpSpPr/>
        <p:nvPr/>
      </p:nvGrpSpPr>
      <p:grpSpPr>
        <a:xfrm>
          <a:off x="0" y="0"/>
          <a:ext cx="0" cy="0"/>
          <a:chOff x="0" y="0"/>
          <a:chExt cx="0" cy="0"/>
        </a:xfrm>
      </p:grpSpPr>
      <p:sp>
        <p:nvSpPr>
          <p:cNvPr id="4" name="Content Placeholder 2"/>
          <p:cNvSpPr>
            <a:spLocks noGrp="1"/>
          </p:cNvSpPr>
          <p:nvPr>
            <p:ph sz="quarter" idx="10" hasCustomPrompt="1"/>
          </p:nvPr>
        </p:nvSpPr>
        <p:spPr>
          <a:xfrm>
            <a:off x="943599" y="1751595"/>
            <a:ext cx="7870825" cy="1171575"/>
          </a:xfrm>
          <a:prstGeom prst="rect">
            <a:avLst/>
          </a:prstGeom>
        </p:spPr>
        <p:txBody>
          <a:bodyPr/>
          <a:lstStyle>
            <a:lvl1pPr marL="0" indent="0">
              <a:buNone/>
              <a:defRPr sz="4000" b="1">
                <a:solidFill>
                  <a:schemeClr val="bg1"/>
                </a:solidFill>
                <a:latin typeface="Arial" panose="020B0604020202020204" pitchFamily="34" charset="0"/>
                <a:cs typeface="Arial" panose="020B0604020202020204" pitchFamily="34" charset="0"/>
              </a:defRPr>
            </a:lvl1pPr>
          </a:lstStyle>
          <a:p>
            <a:r>
              <a:rPr lang="en-US" dirty="0"/>
              <a:t>Title page – </a:t>
            </a:r>
            <a:br>
              <a:rPr lang="en-US" dirty="0"/>
            </a:br>
            <a:r>
              <a:rPr lang="en-US" dirty="0"/>
              <a:t>Arial Bold 40pt</a:t>
            </a:r>
          </a:p>
        </p:txBody>
      </p:sp>
      <p:sp>
        <p:nvSpPr>
          <p:cNvPr id="5" name="Content Placeholder 2"/>
          <p:cNvSpPr>
            <a:spLocks noGrp="1"/>
          </p:cNvSpPr>
          <p:nvPr>
            <p:ph sz="quarter" idx="11" hasCustomPrompt="1"/>
          </p:nvPr>
        </p:nvSpPr>
        <p:spPr>
          <a:xfrm>
            <a:off x="943598" y="2973637"/>
            <a:ext cx="7870825" cy="1171575"/>
          </a:xfrm>
          <a:prstGeom prst="rect">
            <a:avLst/>
          </a:prstGeom>
        </p:spPr>
        <p:txBody>
          <a:bodyPr/>
          <a:lstStyle>
            <a:lvl1pPr marL="0" indent="0">
              <a:buNone/>
              <a:defRPr sz="2000" b="0">
                <a:solidFill>
                  <a:schemeClr val="bg1"/>
                </a:solidFill>
                <a:latin typeface="Arial" panose="020B0604020202020204" pitchFamily="34" charset="0"/>
                <a:cs typeface="Arial" panose="020B0604020202020204" pitchFamily="34" charset="0"/>
              </a:defRPr>
            </a:lvl1pPr>
          </a:lstStyle>
          <a:p>
            <a:r>
              <a:rPr lang="en-US" dirty="0"/>
              <a:t>Insert sub-heading / date</a:t>
            </a:r>
          </a:p>
        </p:txBody>
      </p:sp>
    </p:spTree>
    <p:extLst>
      <p:ext uri="{BB962C8B-B14F-4D97-AF65-F5344CB8AC3E}">
        <p14:creationId xmlns:p14="http://schemas.microsoft.com/office/powerpoint/2010/main" val="1660772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Custom Layout">
    <p:bg>
      <p:bgPr>
        <a:gradFill>
          <a:gsLst>
            <a:gs pos="0">
              <a:srgbClr val="73B82B">
                <a:lumMod val="88000"/>
                <a:lumOff val="12000"/>
              </a:srgbClr>
            </a:gs>
            <a:gs pos="69000">
              <a:srgbClr val="2DB8C5"/>
            </a:gs>
          </a:gsLst>
          <a:lin ang="0" scaled="0"/>
        </a:gradFill>
        <a:effectLst/>
      </p:bgPr>
    </p:bg>
    <p:spTree>
      <p:nvGrpSpPr>
        <p:cNvPr id="1" name=""/>
        <p:cNvGrpSpPr/>
        <p:nvPr/>
      </p:nvGrpSpPr>
      <p:grpSpPr>
        <a:xfrm>
          <a:off x="0" y="0"/>
          <a:ext cx="0" cy="0"/>
          <a:chOff x="0" y="0"/>
          <a:chExt cx="0" cy="0"/>
        </a:xfrm>
      </p:grpSpPr>
      <p:sp>
        <p:nvSpPr>
          <p:cNvPr id="4" name="Content Placeholder 2"/>
          <p:cNvSpPr>
            <a:spLocks noGrp="1"/>
          </p:cNvSpPr>
          <p:nvPr>
            <p:ph sz="quarter" idx="10" hasCustomPrompt="1"/>
          </p:nvPr>
        </p:nvSpPr>
        <p:spPr>
          <a:xfrm>
            <a:off x="943599" y="1751595"/>
            <a:ext cx="7870825" cy="1171575"/>
          </a:xfrm>
          <a:prstGeom prst="rect">
            <a:avLst/>
          </a:prstGeom>
        </p:spPr>
        <p:txBody>
          <a:bodyPr/>
          <a:lstStyle>
            <a:lvl1pPr marL="0" indent="0">
              <a:buNone/>
              <a:defRPr sz="4000" b="1">
                <a:solidFill>
                  <a:schemeClr val="bg1"/>
                </a:solidFill>
                <a:latin typeface="Arial" panose="020B0604020202020204" pitchFamily="34" charset="0"/>
                <a:cs typeface="Arial" panose="020B0604020202020204" pitchFamily="34" charset="0"/>
              </a:defRPr>
            </a:lvl1pPr>
          </a:lstStyle>
          <a:p>
            <a:r>
              <a:rPr lang="en-US" dirty="0"/>
              <a:t>Title page – </a:t>
            </a:r>
            <a:br>
              <a:rPr lang="en-US" dirty="0"/>
            </a:br>
            <a:r>
              <a:rPr lang="en-US" dirty="0"/>
              <a:t>Arial Bold 40pt</a:t>
            </a:r>
          </a:p>
        </p:txBody>
      </p:sp>
      <p:sp>
        <p:nvSpPr>
          <p:cNvPr id="5" name="Content Placeholder 2"/>
          <p:cNvSpPr>
            <a:spLocks noGrp="1"/>
          </p:cNvSpPr>
          <p:nvPr>
            <p:ph sz="quarter" idx="11" hasCustomPrompt="1"/>
          </p:nvPr>
        </p:nvSpPr>
        <p:spPr>
          <a:xfrm>
            <a:off x="943598" y="2973637"/>
            <a:ext cx="7870825" cy="1171575"/>
          </a:xfrm>
          <a:prstGeom prst="rect">
            <a:avLst/>
          </a:prstGeom>
        </p:spPr>
        <p:txBody>
          <a:bodyPr/>
          <a:lstStyle>
            <a:lvl1pPr marL="0" indent="0">
              <a:buNone/>
              <a:defRPr sz="2000" b="0">
                <a:solidFill>
                  <a:schemeClr val="bg1"/>
                </a:solidFill>
                <a:latin typeface="Arial" panose="020B0604020202020204" pitchFamily="34" charset="0"/>
                <a:cs typeface="Arial" panose="020B0604020202020204" pitchFamily="34" charset="0"/>
              </a:defRPr>
            </a:lvl1pPr>
          </a:lstStyle>
          <a:p>
            <a:r>
              <a:rPr lang="en-US" dirty="0"/>
              <a:t>Insert sub-heading / date</a:t>
            </a:r>
          </a:p>
        </p:txBody>
      </p:sp>
    </p:spTree>
    <p:extLst>
      <p:ext uri="{BB962C8B-B14F-4D97-AF65-F5344CB8AC3E}">
        <p14:creationId xmlns:p14="http://schemas.microsoft.com/office/powerpoint/2010/main" val="141877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Custom Layout">
    <p:bg>
      <p:bgPr>
        <a:gradFill flip="none" rotWithShape="1">
          <a:gsLst>
            <a:gs pos="85484">
              <a:srgbClr val="8D3786"/>
            </a:gs>
            <a:gs pos="19000">
              <a:srgbClr val="EC008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 name="Content Placeholder 2"/>
          <p:cNvSpPr>
            <a:spLocks noGrp="1"/>
          </p:cNvSpPr>
          <p:nvPr>
            <p:ph sz="quarter" idx="10" hasCustomPrompt="1"/>
          </p:nvPr>
        </p:nvSpPr>
        <p:spPr>
          <a:xfrm>
            <a:off x="943599" y="1751595"/>
            <a:ext cx="7870825" cy="1171575"/>
          </a:xfrm>
          <a:prstGeom prst="rect">
            <a:avLst/>
          </a:prstGeom>
        </p:spPr>
        <p:txBody>
          <a:bodyPr/>
          <a:lstStyle>
            <a:lvl1pPr marL="0" indent="0">
              <a:buNone/>
              <a:defRPr sz="4000" b="1">
                <a:solidFill>
                  <a:schemeClr val="bg1"/>
                </a:solidFill>
                <a:latin typeface="Arial" panose="020B0604020202020204" pitchFamily="34" charset="0"/>
                <a:cs typeface="Arial" panose="020B0604020202020204" pitchFamily="34" charset="0"/>
              </a:defRPr>
            </a:lvl1pPr>
          </a:lstStyle>
          <a:p>
            <a:r>
              <a:rPr lang="en-US" dirty="0"/>
              <a:t>Title page – </a:t>
            </a:r>
            <a:br>
              <a:rPr lang="en-US" dirty="0"/>
            </a:br>
            <a:r>
              <a:rPr lang="en-US" dirty="0"/>
              <a:t>Arial Bold 40pt</a:t>
            </a:r>
          </a:p>
        </p:txBody>
      </p:sp>
      <p:sp>
        <p:nvSpPr>
          <p:cNvPr id="5" name="Content Placeholder 2"/>
          <p:cNvSpPr>
            <a:spLocks noGrp="1"/>
          </p:cNvSpPr>
          <p:nvPr>
            <p:ph sz="quarter" idx="11" hasCustomPrompt="1"/>
          </p:nvPr>
        </p:nvSpPr>
        <p:spPr>
          <a:xfrm>
            <a:off x="943598" y="2973637"/>
            <a:ext cx="7870825" cy="1171575"/>
          </a:xfrm>
          <a:prstGeom prst="rect">
            <a:avLst/>
          </a:prstGeom>
        </p:spPr>
        <p:txBody>
          <a:bodyPr/>
          <a:lstStyle>
            <a:lvl1pPr marL="0" indent="0">
              <a:buNone/>
              <a:defRPr sz="2000" b="0">
                <a:solidFill>
                  <a:schemeClr val="bg1"/>
                </a:solidFill>
                <a:latin typeface="Arial" panose="020B0604020202020204" pitchFamily="34" charset="0"/>
                <a:cs typeface="Arial" panose="020B0604020202020204" pitchFamily="34" charset="0"/>
              </a:defRPr>
            </a:lvl1pPr>
          </a:lstStyle>
          <a:p>
            <a:r>
              <a:rPr lang="en-US" dirty="0"/>
              <a:t>Insert sub-heading / date</a:t>
            </a:r>
          </a:p>
        </p:txBody>
      </p:sp>
    </p:spTree>
    <p:extLst>
      <p:ext uri="{BB962C8B-B14F-4D97-AF65-F5344CB8AC3E}">
        <p14:creationId xmlns:p14="http://schemas.microsoft.com/office/powerpoint/2010/main" val="1055588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Custom Layout">
    <p:bg>
      <p:bgPr>
        <a:gradFill flip="none" rotWithShape="1">
          <a:gsLst>
            <a:gs pos="3226">
              <a:srgbClr val="8D3786"/>
            </a:gs>
            <a:gs pos="35000">
              <a:srgbClr val="8D3786"/>
            </a:gs>
            <a:gs pos="100000">
              <a:srgbClr val="F18500"/>
            </a:gs>
          </a:gsLst>
          <a:lin ang="19800000" scaled="0"/>
          <a:tileRect/>
        </a:gradFill>
        <a:effectLst/>
      </p:bgPr>
    </p:bg>
    <p:spTree>
      <p:nvGrpSpPr>
        <p:cNvPr id="1" name=""/>
        <p:cNvGrpSpPr/>
        <p:nvPr/>
      </p:nvGrpSpPr>
      <p:grpSpPr>
        <a:xfrm>
          <a:off x="0" y="0"/>
          <a:ext cx="0" cy="0"/>
          <a:chOff x="0" y="0"/>
          <a:chExt cx="0" cy="0"/>
        </a:xfrm>
      </p:grpSpPr>
      <p:sp>
        <p:nvSpPr>
          <p:cNvPr id="4" name="Content Placeholder 2"/>
          <p:cNvSpPr>
            <a:spLocks noGrp="1"/>
          </p:cNvSpPr>
          <p:nvPr>
            <p:ph sz="quarter" idx="10" hasCustomPrompt="1"/>
          </p:nvPr>
        </p:nvSpPr>
        <p:spPr>
          <a:xfrm>
            <a:off x="943599" y="1751595"/>
            <a:ext cx="7870825" cy="1171575"/>
          </a:xfrm>
          <a:prstGeom prst="rect">
            <a:avLst/>
          </a:prstGeom>
        </p:spPr>
        <p:txBody>
          <a:bodyPr/>
          <a:lstStyle>
            <a:lvl1pPr marL="0" indent="0">
              <a:buNone/>
              <a:defRPr sz="4000" b="1">
                <a:solidFill>
                  <a:schemeClr val="bg1"/>
                </a:solidFill>
                <a:latin typeface="Arial" panose="020B0604020202020204" pitchFamily="34" charset="0"/>
                <a:cs typeface="Arial" panose="020B0604020202020204" pitchFamily="34" charset="0"/>
              </a:defRPr>
            </a:lvl1pPr>
          </a:lstStyle>
          <a:p>
            <a:r>
              <a:rPr lang="en-US" dirty="0"/>
              <a:t>Title page – </a:t>
            </a:r>
            <a:br>
              <a:rPr lang="en-US" dirty="0"/>
            </a:br>
            <a:r>
              <a:rPr lang="en-US" dirty="0"/>
              <a:t>Arial Bold 40pt</a:t>
            </a:r>
          </a:p>
        </p:txBody>
      </p:sp>
      <p:sp>
        <p:nvSpPr>
          <p:cNvPr id="5" name="Content Placeholder 2"/>
          <p:cNvSpPr>
            <a:spLocks noGrp="1"/>
          </p:cNvSpPr>
          <p:nvPr>
            <p:ph sz="quarter" idx="11" hasCustomPrompt="1"/>
          </p:nvPr>
        </p:nvSpPr>
        <p:spPr>
          <a:xfrm>
            <a:off x="943598" y="2973637"/>
            <a:ext cx="7870825" cy="1171575"/>
          </a:xfrm>
          <a:prstGeom prst="rect">
            <a:avLst/>
          </a:prstGeom>
        </p:spPr>
        <p:txBody>
          <a:bodyPr/>
          <a:lstStyle>
            <a:lvl1pPr marL="0" indent="0">
              <a:buNone/>
              <a:defRPr sz="2000" b="0">
                <a:solidFill>
                  <a:schemeClr val="bg1"/>
                </a:solidFill>
                <a:latin typeface="Arial" panose="020B0604020202020204" pitchFamily="34" charset="0"/>
                <a:cs typeface="Arial" panose="020B0604020202020204" pitchFamily="34" charset="0"/>
              </a:defRPr>
            </a:lvl1pPr>
          </a:lstStyle>
          <a:p>
            <a:r>
              <a:rPr lang="en-US" dirty="0"/>
              <a:t>Insert sub-heading / date</a:t>
            </a:r>
          </a:p>
        </p:txBody>
      </p:sp>
    </p:spTree>
    <p:extLst>
      <p:ext uri="{BB962C8B-B14F-4D97-AF65-F5344CB8AC3E}">
        <p14:creationId xmlns:p14="http://schemas.microsoft.com/office/powerpoint/2010/main" val="3086862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ontent slide 3">
    <p:spTree>
      <p:nvGrpSpPr>
        <p:cNvPr id="1" name=""/>
        <p:cNvGrpSpPr/>
        <p:nvPr/>
      </p:nvGrpSpPr>
      <p:grpSpPr>
        <a:xfrm>
          <a:off x="0" y="0"/>
          <a:ext cx="0" cy="0"/>
          <a:chOff x="0" y="0"/>
          <a:chExt cx="0" cy="0"/>
        </a:xfrm>
      </p:grpSpPr>
      <p:sp>
        <p:nvSpPr>
          <p:cNvPr id="13"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7" name="Text Placeholder 2">
            <a:extLst>
              <a:ext uri="{FF2B5EF4-FFF2-40B4-BE49-F238E27FC236}">
                <a16:creationId xmlns:a16="http://schemas.microsoft.com/office/drawing/2014/main" id="{BF9F98BB-2095-434E-97D1-3636B7E7563C}"/>
              </a:ext>
            </a:extLst>
          </p:cNvPr>
          <p:cNvSpPr>
            <a:spLocks noGrp="1"/>
          </p:cNvSpPr>
          <p:nvPr>
            <p:ph type="body" sz="quarter" idx="13" hasCustomPrompt="1"/>
          </p:nvPr>
        </p:nvSpPr>
        <p:spPr>
          <a:xfrm>
            <a:off x="186596" y="1311275"/>
            <a:ext cx="8672097"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marL="0" indent="0">
              <a:buNone/>
            </a:pPr>
            <a:endParaRPr lang="en-US" dirty="0"/>
          </a:p>
        </p:txBody>
      </p:sp>
    </p:spTree>
    <p:extLst>
      <p:ext uri="{BB962C8B-B14F-4D97-AF65-F5344CB8AC3E}">
        <p14:creationId xmlns:p14="http://schemas.microsoft.com/office/powerpoint/2010/main" val="23164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slide 3">
    <p:spTree>
      <p:nvGrpSpPr>
        <p:cNvPr id="1" name=""/>
        <p:cNvGrpSpPr/>
        <p:nvPr/>
      </p:nvGrpSpPr>
      <p:grpSpPr>
        <a:xfrm>
          <a:off x="0" y="0"/>
          <a:ext cx="0" cy="0"/>
          <a:chOff x="0" y="0"/>
          <a:chExt cx="0" cy="0"/>
        </a:xfrm>
      </p:grpSpPr>
      <p:sp>
        <p:nvSpPr>
          <p:cNvPr id="13" name="Content Placeholder 2"/>
          <p:cNvSpPr>
            <a:spLocks noGrp="1"/>
          </p:cNvSpPr>
          <p:nvPr>
            <p:ph sz="quarter" idx="10" hasCustomPrompt="1"/>
          </p:nvPr>
        </p:nvSpPr>
        <p:spPr>
          <a:xfrm>
            <a:off x="186596" y="262396"/>
            <a:ext cx="8672097" cy="1036377"/>
          </a:xfrm>
          <a:prstGeom prst="rect">
            <a:avLst/>
          </a:prstGeom>
        </p:spPr>
        <p:txBody>
          <a:bodyPr/>
          <a:lstStyle>
            <a:lvl1pPr marL="0" indent="0">
              <a:buNone/>
              <a:defRPr sz="2500" b="1">
                <a:solidFill>
                  <a:srgbClr val="1C3D74"/>
                </a:solidFill>
                <a:latin typeface="Arial" panose="020B0604020202020204" pitchFamily="34" charset="0"/>
                <a:cs typeface="Arial" panose="020B0604020202020204" pitchFamily="34" charset="0"/>
              </a:defRPr>
            </a:lvl1pPr>
          </a:lstStyle>
          <a:p>
            <a:r>
              <a:rPr lang="en-US" dirty="0"/>
              <a:t>Click to edit slide title (up to 2 lines) – </a:t>
            </a:r>
            <a:br>
              <a:rPr lang="en-US" dirty="0"/>
            </a:br>
            <a:r>
              <a:rPr lang="en-US" dirty="0"/>
              <a:t>Arial Bold 25pt title</a:t>
            </a:r>
          </a:p>
        </p:txBody>
      </p:sp>
      <p:sp>
        <p:nvSpPr>
          <p:cNvPr id="7" name="Text Placeholder 2">
            <a:extLst>
              <a:ext uri="{FF2B5EF4-FFF2-40B4-BE49-F238E27FC236}">
                <a16:creationId xmlns:a16="http://schemas.microsoft.com/office/drawing/2014/main" id="{BF9F98BB-2095-434E-97D1-3636B7E7563C}"/>
              </a:ext>
            </a:extLst>
          </p:cNvPr>
          <p:cNvSpPr>
            <a:spLocks noGrp="1"/>
          </p:cNvSpPr>
          <p:nvPr>
            <p:ph type="body" sz="quarter" idx="13" hasCustomPrompt="1"/>
          </p:nvPr>
        </p:nvSpPr>
        <p:spPr>
          <a:xfrm>
            <a:off x="186596" y="1311275"/>
            <a:ext cx="4277455"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a:p>
            <a:pPr marL="0" indent="0">
              <a:buNone/>
            </a:pPr>
            <a:endParaRPr lang="en-US" dirty="0"/>
          </a:p>
        </p:txBody>
      </p:sp>
      <p:sp>
        <p:nvSpPr>
          <p:cNvPr id="9" name="Text Placeholder 2">
            <a:extLst>
              <a:ext uri="{FF2B5EF4-FFF2-40B4-BE49-F238E27FC236}">
                <a16:creationId xmlns:a16="http://schemas.microsoft.com/office/drawing/2014/main" id="{35C7A6F9-784D-428C-B9C4-650A70FFC077}"/>
              </a:ext>
            </a:extLst>
          </p:cNvPr>
          <p:cNvSpPr>
            <a:spLocks noGrp="1"/>
          </p:cNvSpPr>
          <p:nvPr>
            <p:ph type="body" sz="quarter" idx="14" hasCustomPrompt="1"/>
          </p:nvPr>
        </p:nvSpPr>
        <p:spPr>
          <a:xfrm>
            <a:off x="4580865" y="1311275"/>
            <a:ext cx="4277455" cy="2952750"/>
          </a:xfrm>
          <a:prstGeom prst="rect">
            <a:avLst/>
          </a:prstGeom>
        </p:spPr>
        <p:txBody>
          <a:bodyPr/>
          <a:lstStyle>
            <a:lvl1pPr marL="285750" indent="-285750">
              <a:buFont typeface="Arial" panose="020B0604020202020204" pitchFamily="34" charset="0"/>
              <a:buChar char="•"/>
              <a:defRPr sz="1400">
                <a:solidFill>
                  <a:srgbClr val="1C3D74"/>
                </a:solidFill>
                <a:latin typeface="+mj-lt"/>
              </a:defRPr>
            </a:lvl1pPr>
            <a:lvl2pPr>
              <a:buFont typeface="Arial" panose="020B0604020202020204" pitchFamily="34" charset="0"/>
              <a:buChar char="-"/>
              <a:defRPr sz="1400">
                <a:solidFill>
                  <a:srgbClr val="1C3D74"/>
                </a:solidFill>
                <a:latin typeface="+mj-lt"/>
              </a:defRPr>
            </a:lvl2pPr>
            <a:lvl3pPr>
              <a:defRPr>
                <a:solidFill>
                  <a:srgbClr val="1C3D74"/>
                </a:solidFill>
                <a:latin typeface="+mj-lt"/>
              </a:defRPr>
            </a:lvl3pPr>
            <a:lvl4pPr>
              <a:defRPr>
                <a:solidFill>
                  <a:srgbClr val="1C3D74"/>
                </a:solidFill>
                <a:latin typeface="+mj-lt"/>
              </a:defRPr>
            </a:lvl4pPr>
            <a:lvl5pPr>
              <a:defRPr>
                <a:solidFill>
                  <a:srgbClr val="1C3D74"/>
                </a:solidFill>
                <a:latin typeface="+mj-lt"/>
              </a:defRPr>
            </a:lvl5pPr>
          </a:lstStyle>
          <a:p>
            <a:pPr marL="0" indent="0">
              <a:buNone/>
            </a:pPr>
            <a:r>
              <a:rPr lang="en-US" dirty="0"/>
              <a:t>Click to edit Master title style – Arial Regular 14pt</a:t>
            </a:r>
          </a:p>
          <a:p>
            <a:r>
              <a:rPr lang="en-US" dirty="0"/>
              <a:t>Bullet points</a:t>
            </a:r>
          </a:p>
          <a:p>
            <a:pPr>
              <a:defRPr/>
            </a:pPr>
            <a:r>
              <a:rPr lang="en-US" dirty="0"/>
              <a:t>Bullet points</a:t>
            </a:r>
          </a:p>
          <a:p>
            <a:pPr>
              <a:defRPr/>
            </a:pPr>
            <a:r>
              <a:rPr lang="en-US" dirty="0"/>
              <a:t>Bullet points</a:t>
            </a:r>
          </a:p>
          <a:p>
            <a:pPr lvl="1">
              <a:buFont typeface="Arial" panose="020B0604020202020204" pitchFamily="34" charset="0"/>
              <a:buChar char="-"/>
              <a:defRPr/>
            </a:pPr>
            <a:r>
              <a:rPr lang="en-US" sz="1400" dirty="0">
                <a:solidFill>
                  <a:srgbClr val="1C3D74"/>
                </a:solidFill>
                <a:latin typeface="Arial" panose="020B0604020202020204" pitchFamily="34" charset="0"/>
                <a:cs typeface="Arial" panose="020B0604020202020204" pitchFamily="34" charset="0"/>
              </a:rPr>
              <a:t>Sub-bullet point</a:t>
            </a:r>
          </a:p>
        </p:txBody>
      </p:sp>
    </p:spTree>
    <p:extLst>
      <p:ext uri="{BB962C8B-B14F-4D97-AF65-F5344CB8AC3E}">
        <p14:creationId xmlns:p14="http://schemas.microsoft.com/office/powerpoint/2010/main" val="310220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image" Target="../media/image1.png"/><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19" Type="http://schemas.openxmlformats.org/officeDocument/2006/relationships/image" Target="../media/image2.jpg"/><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F016AB-50EC-D145-8FEE-4F74E8E3B1D6}"/>
              </a:ext>
            </a:extLst>
          </p:cNvPr>
          <p:cNvPicPr>
            <a:picLocks noChangeAspect="1"/>
          </p:cNvPicPr>
          <p:nvPr userDrawn="1"/>
        </p:nvPicPr>
        <p:blipFill>
          <a:blip r:embed="rId9"/>
          <a:stretch>
            <a:fillRect/>
          </a:stretch>
        </p:blipFill>
        <p:spPr>
          <a:xfrm>
            <a:off x="298188" y="373575"/>
            <a:ext cx="2489200" cy="665316"/>
          </a:xfrm>
          <a:prstGeom prst="rect">
            <a:avLst/>
          </a:prstGeom>
        </p:spPr>
      </p:pic>
      <p:cxnSp>
        <p:nvCxnSpPr>
          <p:cNvPr id="4" name="Straight Connector 3">
            <a:extLst>
              <a:ext uri="{FF2B5EF4-FFF2-40B4-BE49-F238E27FC236}">
                <a16:creationId xmlns:a16="http://schemas.microsoft.com/office/drawing/2014/main" id="{CA670BE8-3C46-EF4F-BC90-6793A5222276}"/>
              </a:ext>
            </a:extLst>
          </p:cNvPr>
          <p:cNvCxnSpPr/>
          <p:nvPr userDrawn="1"/>
        </p:nvCxnSpPr>
        <p:spPr>
          <a:xfrm>
            <a:off x="298188" y="4830791"/>
            <a:ext cx="856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6779460"/>
      </p:ext>
    </p:extLst>
  </p:cSld>
  <p:clrMap bg1="lt1" tx1="dk1" bg2="lt2" tx2="dk2" accent1="accent1" accent2="accent2" accent3="accent3" accent4="accent4" accent5="accent5" accent6="accent6" hlink="hlink" folHlink="folHlink"/>
  <p:sldLayoutIdLst>
    <p:sldLayoutId id="2147483717" r:id="rId1"/>
    <p:sldLayoutId id="2147483750" r:id="rId2"/>
    <p:sldLayoutId id="2147483765" r:id="rId3"/>
    <p:sldLayoutId id="2147483766" r:id="rId4"/>
    <p:sldLayoutId id="2147483767" r:id="rId5"/>
    <p:sldLayoutId id="2147483768" r:id="rId6"/>
    <p:sldLayoutId id="2147483769" r:id="rId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orient="horz" pos="158" userDrawn="1">
          <p15:clr>
            <a:srgbClr val="F26B43"/>
          </p15:clr>
        </p15:guide>
        <p15:guide id="3" pos="176" userDrawn="1">
          <p15:clr>
            <a:srgbClr val="F26B43"/>
          </p15:clr>
        </p15:guide>
        <p15:guide id="4" orient="horz" pos="2981" userDrawn="1">
          <p15:clr>
            <a:srgbClr val="F26B43"/>
          </p15:clr>
        </p15:guide>
        <p15:guide id="5" pos="5585" userDrawn="1">
          <p15:clr>
            <a:srgbClr val="F26B43"/>
          </p15:clr>
        </p15:guide>
        <p15:guide id="6" orient="horz" pos="1620" userDrawn="1">
          <p15:clr>
            <a:srgbClr val="F26B43"/>
          </p15:clr>
        </p15:guide>
        <p15:guide id="7" orient="horz" pos="554" userDrawn="1">
          <p15:clr>
            <a:srgbClr val="F26B43"/>
          </p15:clr>
        </p15:guide>
        <p15:guide id="8" orient="horz" pos="690" userDrawn="1">
          <p15:clr>
            <a:srgbClr val="F26B43"/>
          </p15:clr>
        </p15:guide>
        <p15:guide id="9" orient="horz" pos="826" userDrawn="1">
          <p15:clr>
            <a:srgbClr val="F26B43"/>
          </p15:clr>
        </p15:guide>
        <p15:guide id="10" pos="2812" userDrawn="1">
          <p15:clr>
            <a:srgbClr val="F26B43"/>
          </p15:clr>
        </p15:guide>
        <p15:guide id="11" pos="2948" userDrawn="1">
          <p15:clr>
            <a:srgbClr val="F26B43"/>
          </p15:clr>
        </p15:guide>
        <p15:guide id="12" pos="1474" userDrawn="1">
          <p15:clr>
            <a:srgbClr val="F26B43"/>
          </p15:clr>
        </p15:guide>
        <p15:guide id="13" pos="4263" userDrawn="1">
          <p15:clr>
            <a:srgbClr val="F26B43"/>
          </p15:clr>
        </p15:guide>
        <p15:guide id="14" orient="horz" pos="2822" userDrawn="1">
          <p15:clr>
            <a:srgbClr val="F26B43"/>
          </p15:clr>
        </p15:guide>
        <p15:guide id="15" orient="horz" pos="275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3B30F1-BEAB-1D48-98D9-E0838B9BE62A}"/>
              </a:ext>
            </a:extLst>
          </p:cNvPr>
          <p:cNvPicPr>
            <a:picLocks noChangeAspect="1"/>
          </p:cNvPicPr>
          <p:nvPr userDrawn="1"/>
        </p:nvPicPr>
        <p:blipFill rotWithShape="1">
          <a:blip r:embed="rId19"/>
          <a:srcRect t="86937"/>
          <a:stretch/>
        </p:blipFill>
        <p:spPr>
          <a:xfrm>
            <a:off x="0" y="4471626"/>
            <a:ext cx="9144000" cy="671874"/>
          </a:xfrm>
          <a:prstGeom prst="rect">
            <a:avLst/>
          </a:prstGeom>
        </p:spPr>
      </p:pic>
      <p:pic>
        <p:nvPicPr>
          <p:cNvPr id="10" name="Picture 9">
            <a:extLst>
              <a:ext uri="{FF2B5EF4-FFF2-40B4-BE49-F238E27FC236}">
                <a16:creationId xmlns:a16="http://schemas.microsoft.com/office/drawing/2014/main" id="{F674CA67-DD21-8043-AD24-58925882A109}"/>
              </a:ext>
            </a:extLst>
          </p:cNvPr>
          <p:cNvPicPr>
            <a:picLocks noChangeAspect="1"/>
          </p:cNvPicPr>
          <p:nvPr userDrawn="1"/>
        </p:nvPicPr>
        <p:blipFill>
          <a:blip r:embed="rId20">
            <a:alphaModFix/>
          </a:blip>
          <a:stretch>
            <a:fillRect/>
          </a:stretch>
        </p:blipFill>
        <p:spPr>
          <a:xfrm>
            <a:off x="298188" y="4539884"/>
            <a:ext cx="1760102" cy="470442"/>
          </a:xfrm>
          <a:prstGeom prst="rect">
            <a:avLst/>
          </a:prstGeom>
        </p:spPr>
      </p:pic>
      <p:sp>
        <p:nvSpPr>
          <p:cNvPr id="13" name="TextBox 12">
            <a:extLst>
              <a:ext uri="{FF2B5EF4-FFF2-40B4-BE49-F238E27FC236}">
                <a16:creationId xmlns:a16="http://schemas.microsoft.com/office/drawing/2014/main" id="{5EFACAD1-D0A6-9749-A5C6-07C38D8E6F7D}"/>
              </a:ext>
            </a:extLst>
          </p:cNvPr>
          <p:cNvSpPr txBox="1"/>
          <p:nvPr userDrawn="1"/>
        </p:nvSpPr>
        <p:spPr>
          <a:xfrm>
            <a:off x="7926850" y="4846638"/>
            <a:ext cx="939338" cy="138499"/>
          </a:xfrm>
          <a:prstGeom prst="rect">
            <a:avLst/>
          </a:prstGeom>
          <a:noFill/>
        </p:spPr>
        <p:txBody>
          <a:bodyPr wrap="square" lIns="0" tIns="0" rIns="0" bIns="0" rtlCol="0">
            <a:spAutoFit/>
          </a:bodyPr>
          <a:lstStyle/>
          <a:p>
            <a:pPr algn="r"/>
            <a:fld id="{A98891B2-5225-5C40-A770-7C3A43B5E5B1}" type="slidenum">
              <a:rPr lang="en-US" sz="900" b="0" i="0" smtClean="0">
                <a:solidFill>
                  <a:schemeClr val="bg1"/>
                </a:solidFill>
                <a:latin typeface="Arial" panose="020B0604020202020204" pitchFamily="34" charset="0"/>
                <a:cs typeface="Arial" panose="020B0604020202020204" pitchFamily="34" charset="0"/>
              </a:rPr>
              <a:pPr algn="r"/>
              <a:t>‹#›</a:t>
            </a:fld>
            <a:endParaRPr lang="en-US" sz="900" b="0" i="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695733"/>
      </p:ext>
    </p:extLst>
  </p:cSld>
  <p:clrMap bg1="lt1" tx1="dk1" bg2="lt2" tx2="dk2" accent1="accent1" accent2="accent2" accent3="accent3" accent4="accent4" accent5="accent5" accent6="accent6" hlink="hlink" folHlink="folHlink"/>
  <p:sldLayoutIdLst>
    <p:sldLayoutId id="2147483885"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 id="2147483878" r:id="rId12"/>
    <p:sldLayoutId id="2147483879" r:id="rId13"/>
    <p:sldLayoutId id="2147483880" r:id="rId14"/>
    <p:sldLayoutId id="2147483881" r:id="rId15"/>
    <p:sldLayoutId id="2147483882" r:id="rId16"/>
    <p:sldLayoutId id="2147483883"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686">
          <p15:clr>
            <a:srgbClr val="F26B43"/>
          </p15:clr>
        </p15:guide>
        <p15:guide id="2" pos="18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3466171"/>
      </p:ext>
    </p:extLst>
  </p:cSld>
  <p:clrMap bg1="lt1" tx1="dk1" bg2="lt2" tx2="dk2" accent1="accent1" accent2="accent2" accent3="accent3" accent4="accent4" accent5="accent5" accent6="accent6" hlink="hlink" folHlink="folHlink"/>
  <p:sldLayoutIdLst>
    <p:sldLayoutId id="2147483844" r:id="rId1"/>
    <p:sldLayoutId id="2147483884" r:id="rId2"/>
    <p:sldLayoutId id="214748388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2.wdp"/><Relationship Id="rId5" Type="http://schemas.microsoft.com/office/2007/relationships/hdphoto" Target="../media/hdphoto1.wdp"/><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microsoft.com/office/2007/relationships/hdphoto" Target="../media/hdphoto12.wdp"/><Relationship Id="rId7"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9.xml"/><Relationship Id="rId6" Type="http://schemas.openxmlformats.org/officeDocument/2006/relationships/image" Target="../media/image18.png"/><Relationship Id="rId5" Type="http://schemas.openxmlformats.org/officeDocument/2006/relationships/image" Target="../media/image17.png"/><Relationship Id="rId4" Type="http://schemas.microsoft.com/office/2007/relationships/hdphoto" Target="../media/hdphoto13.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png"/><Relationship Id="rId1" Type="http://schemas.openxmlformats.org/officeDocument/2006/relationships/slideLayout" Target="../slideLayouts/slideLayout9.xml"/><Relationship Id="rId6" Type="http://schemas.openxmlformats.org/officeDocument/2006/relationships/image" Target="../media/image21.png"/><Relationship Id="rId5" Type="http://schemas.microsoft.com/office/2007/relationships/hdphoto" Target="../media/hdphoto4.wdp"/><Relationship Id="rId4" Type="http://schemas.microsoft.com/office/2007/relationships/hdphoto" Target="../media/hdphoto9.wdp"/></Relationships>
</file>

<file path=ppt/slides/_rels/slide12.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5.png"/><Relationship Id="rId1" Type="http://schemas.openxmlformats.org/officeDocument/2006/relationships/slideLayout" Target="../slideLayouts/slideLayout9.xml"/><Relationship Id="rId6" Type="http://schemas.openxmlformats.org/officeDocument/2006/relationships/image" Target="../media/image23.png"/><Relationship Id="rId5" Type="http://schemas.openxmlformats.org/officeDocument/2006/relationships/image" Target="../media/image22.png"/><Relationship Id="rId4" Type="http://schemas.microsoft.com/office/2007/relationships/hdphoto" Target="../media/hdphoto13.wdp"/></Relationships>
</file>

<file path=ppt/slides/_rels/slide13.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5.png"/><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4" Type="http://schemas.microsoft.com/office/2007/relationships/hdphoto" Target="../media/hdphoto13.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g"/><Relationship Id="rId1" Type="http://schemas.openxmlformats.org/officeDocument/2006/relationships/slideLayout" Target="../slideLayouts/slideLayout9.xml"/><Relationship Id="rId5" Type="http://schemas.microsoft.com/office/2007/relationships/hdphoto" Target="../media/hdphoto4.wdp"/><Relationship Id="rId4" Type="http://schemas.microsoft.com/office/2007/relationships/hdphoto" Target="../media/hdphoto9.wdp"/></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g"/><Relationship Id="rId1" Type="http://schemas.openxmlformats.org/officeDocument/2006/relationships/slideLayout" Target="../slideLayouts/slideLayout9.xml"/><Relationship Id="rId5" Type="http://schemas.microsoft.com/office/2007/relationships/hdphoto" Target="../media/hdphoto4.wdp"/><Relationship Id="rId4" Type="http://schemas.microsoft.com/office/2007/relationships/hdphoto" Target="../media/hdphoto9.wdp"/></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27.png"/><Relationship Id="rId1" Type="http://schemas.openxmlformats.org/officeDocument/2006/relationships/slideLayout" Target="../slideLayouts/slideLayout9.xml"/><Relationship Id="rId6" Type="http://schemas.openxmlformats.org/officeDocument/2006/relationships/image" Target="../media/image28.png"/><Relationship Id="rId5" Type="http://schemas.microsoft.com/office/2007/relationships/hdphoto" Target="../media/hdphoto4.wdp"/><Relationship Id="rId4" Type="http://schemas.microsoft.com/office/2007/relationships/hdphoto" Target="../media/hdphoto9.wdp"/></Relationships>
</file>

<file path=ppt/slides/_rels/slide17.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5.png"/><Relationship Id="rId1" Type="http://schemas.openxmlformats.org/officeDocument/2006/relationships/slideLayout" Target="../slideLayouts/slideLayout9.xml"/><Relationship Id="rId5" Type="http://schemas.openxmlformats.org/officeDocument/2006/relationships/image" Target="../media/image29.png"/><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5.png"/><Relationship Id="rId1" Type="http://schemas.openxmlformats.org/officeDocument/2006/relationships/slideLayout" Target="../slideLayouts/slideLayout9.xml"/><Relationship Id="rId6" Type="http://schemas.openxmlformats.org/officeDocument/2006/relationships/hyperlink" Target="https://www-pub.iaea.org/MTCD/Publications/PDF/pub1309_web.pdf" TargetMode="External"/><Relationship Id="rId5" Type="http://schemas.openxmlformats.org/officeDocument/2006/relationships/hyperlink" Target="https://doi.org/10.1126/science.248.4957.828" TargetMode="External"/><Relationship Id="rId4" Type="http://schemas.microsoft.com/office/2007/relationships/hdphoto" Target="../media/hdphoto4.wd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0.xml"/><Relationship Id="rId4" Type="http://schemas.microsoft.com/office/2007/relationships/hdphoto" Target="../media/hdphoto4.wdp"/></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7.xml"/><Relationship Id="rId5" Type="http://schemas.openxmlformats.org/officeDocument/2006/relationships/image" Target="../media/image19.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7.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5.png"/><Relationship Id="rId1" Type="http://schemas.openxmlformats.org/officeDocument/2006/relationships/slideLayout" Target="../slideLayouts/slideLayout9.xml"/><Relationship Id="rId5" Type="http://schemas.openxmlformats.org/officeDocument/2006/relationships/hyperlink" Target="https://doi.org/10.2172/956899" TargetMode="External"/><Relationship Id="rId4" Type="http://schemas.microsoft.com/office/2007/relationships/hdphoto" Target="../media/hdphoto6.wdp"/></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4.wdp"/><Relationship Id="rId2" Type="http://schemas.openxmlformats.org/officeDocument/2006/relationships/image" Target="../media/image6.png"/><Relationship Id="rId1" Type="http://schemas.openxmlformats.org/officeDocument/2006/relationships/slideLayout" Target="../slideLayouts/slideLayout9.xml"/><Relationship Id="rId6" Type="http://schemas.microsoft.com/office/2007/relationships/hdphoto" Target="../media/hdphoto3.wdp"/><Relationship Id="rId5" Type="http://schemas.openxmlformats.org/officeDocument/2006/relationships/image" Target="../media/image5.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gif"/><Relationship Id="rId1" Type="http://schemas.openxmlformats.org/officeDocument/2006/relationships/slideLayout" Target="../slideLayouts/slideLayout9.xml"/><Relationship Id="rId5" Type="http://schemas.microsoft.com/office/2007/relationships/hdphoto" Target="../media/hdphoto4.wdp"/><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10.jpg"/><Relationship Id="rId2" Type="http://schemas.openxmlformats.org/officeDocument/2006/relationships/hyperlink" Target="https://arxiv.org/abs/2212.08438v1" TargetMode="External"/><Relationship Id="rId1" Type="http://schemas.openxmlformats.org/officeDocument/2006/relationships/slideLayout" Target="../slideLayouts/slideLayout9.xml"/><Relationship Id="rId6" Type="http://schemas.microsoft.com/office/2007/relationships/hdphoto" Target="../media/hdphoto8.wdp"/><Relationship Id="rId5" Type="http://schemas.microsoft.com/office/2007/relationships/hdphoto" Target="../media/hdphoto7.wdp"/><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Layout" Target="../slideLayouts/slideLayout9.xml"/><Relationship Id="rId6" Type="http://schemas.openxmlformats.org/officeDocument/2006/relationships/image" Target="../media/image12.png"/><Relationship Id="rId5" Type="http://schemas.microsoft.com/office/2007/relationships/hdphoto" Target="../media/hdphoto4.wdp"/><Relationship Id="rId4" Type="http://schemas.microsoft.com/office/2007/relationships/hdphoto" Target="../media/hdphoto9.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3.png"/><Relationship Id="rId5" Type="http://schemas.microsoft.com/office/2007/relationships/hdphoto" Target="../media/hdphoto11.wdp"/><Relationship Id="rId4" Type="http://schemas.microsoft.com/office/2007/relationships/hdphoto" Target="../media/hdphoto10.wdp"/></Relationships>
</file>

<file path=ppt/slides/_rels/slide9.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5.png"/><Relationship Id="rId1" Type="http://schemas.openxmlformats.org/officeDocument/2006/relationships/slideLayout" Target="../slideLayouts/slideLayout9.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AF4F430C-A966-672A-2B2D-990B6BEA6911}"/>
              </a:ext>
            </a:extLst>
          </p:cNvPr>
          <p:cNvSpPr txBox="1">
            <a:spLocks/>
          </p:cNvSpPr>
          <p:nvPr/>
        </p:nvSpPr>
        <p:spPr>
          <a:xfrm>
            <a:off x="943595" y="1631974"/>
            <a:ext cx="7870825" cy="1171575"/>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4000" b="1" kern="1200">
                <a:solidFill>
                  <a:schemeClr val="bg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Organic semiconductor radiation detectors for alpha and neutron detection</a:t>
            </a:r>
          </a:p>
        </p:txBody>
      </p:sp>
      <p:sp>
        <p:nvSpPr>
          <p:cNvPr id="9" name="Right Triangle 11">
            <a:extLst>
              <a:ext uri="{FF2B5EF4-FFF2-40B4-BE49-F238E27FC236}">
                <a16:creationId xmlns:a16="http://schemas.microsoft.com/office/drawing/2014/main" id="{63F7B1D3-080B-6BDA-BFDB-3DC9743740A9}"/>
              </a:ext>
            </a:extLst>
          </p:cNvPr>
          <p:cNvSpPr/>
          <p:nvPr/>
        </p:nvSpPr>
        <p:spPr>
          <a:xfrm rot="10800000">
            <a:off x="2272583" y="-6490"/>
            <a:ext cx="6869202" cy="2103445"/>
          </a:xfrm>
          <a:custGeom>
            <a:avLst/>
            <a:gdLst>
              <a:gd name="connsiteX0" fmla="*/ 0 w 4820477"/>
              <a:gd name="connsiteY0" fmla="*/ 2047462 h 2047462"/>
              <a:gd name="connsiteX1" fmla="*/ 0 w 4820477"/>
              <a:gd name="connsiteY1" fmla="*/ 0 h 2047462"/>
              <a:gd name="connsiteX2" fmla="*/ 4820477 w 4820477"/>
              <a:gd name="connsiteY2" fmla="*/ 2047462 h 2047462"/>
              <a:gd name="connsiteX3" fmla="*/ 0 w 4820477"/>
              <a:gd name="connsiteY3" fmla="*/ 2047462 h 2047462"/>
              <a:gd name="connsiteX0" fmla="*/ 0 w 4820477"/>
              <a:gd name="connsiteY0" fmla="*/ 2047462 h 2047462"/>
              <a:gd name="connsiteX1" fmla="*/ 0 w 4820477"/>
              <a:gd name="connsiteY1" fmla="*/ 0 h 2047462"/>
              <a:gd name="connsiteX2" fmla="*/ 2961859 w 4820477"/>
              <a:gd name="connsiteY2" fmla="*/ 1550504 h 2047462"/>
              <a:gd name="connsiteX3" fmla="*/ 4820477 w 4820477"/>
              <a:gd name="connsiteY3" fmla="*/ 2047462 h 2047462"/>
              <a:gd name="connsiteX4" fmla="*/ 0 w 4820477"/>
              <a:gd name="connsiteY4" fmla="*/ 2047462 h 2047462"/>
              <a:gd name="connsiteX0" fmla="*/ 0 w 5367130"/>
              <a:gd name="connsiteY0" fmla="*/ 2047462 h 2047462"/>
              <a:gd name="connsiteX1" fmla="*/ 0 w 5367130"/>
              <a:gd name="connsiteY1" fmla="*/ 0 h 2047462"/>
              <a:gd name="connsiteX2" fmla="*/ 2961859 w 5367130"/>
              <a:gd name="connsiteY2" fmla="*/ 1550504 h 2047462"/>
              <a:gd name="connsiteX3" fmla="*/ 5367130 w 5367130"/>
              <a:gd name="connsiteY3" fmla="*/ 2047462 h 2047462"/>
              <a:gd name="connsiteX4" fmla="*/ 0 w 5367130"/>
              <a:gd name="connsiteY4" fmla="*/ 2047462 h 2047462"/>
              <a:gd name="connsiteX0" fmla="*/ 0 w 6599582"/>
              <a:gd name="connsiteY0" fmla="*/ 2047462 h 2047462"/>
              <a:gd name="connsiteX1" fmla="*/ 0 w 6599582"/>
              <a:gd name="connsiteY1" fmla="*/ 0 h 2047462"/>
              <a:gd name="connsiteX2" fmla="*/ 2961859 w 6599582"/>
              <a:gd name="connsiteY2" fmla="*/ 1550504 h 2047462"/>
              <a:gd name="connsiteX3" fmla="*/ 6599582 w 6599582"/>
              <a:gd name="connsiteY3" fmla="*/ 2047462 h 2047462"/>
              <a:gd name="connsiteX4" fmla="*/ 0 w 6599582"/>
              <a:gd name="connsiteY4" fmla="*/ 2047462 h 2047462"/>
              <a:gd name="connsiteX0" fmla="*/ 0 w 6599582"/>
              <a:gd name="connsiteY0" fmla="*/ 2047462 h 2047462"/>
              <a:gd name="connsiteX1" fmla="*/ 0 w 6599582"/>
              <a:gd name="connsiteY1" fmla="*/ 0 h 2047462"/>
              <a:gd name="connsiteX2" fmla="*/ 2077276 w 6599582"/>
              <a:gd name="connsiteY2" fmla="*/ 1202634 h 2047462"/>
              <a:gd name="connsiteX3" fmla="*/ 6599582 w 6599582"/>
              <a:gd name="connsiteY3" fmla="*/ 2047462 h 2047462"/>
              <a:gd name="connsiteX4" fmla="*/ 0 w 6599582"/>
              <a:gd name="connsiteY4" fmla="*/ 2047462 h 2047462"/>
              <a:gd name="connsiteX0" fmla="*/ 0 w 6599582"/>
              <a:gd name="connsiteY0" fmla="*/ 2047462 h 2047462"/>
              <a:gd name="connsiteX1" fmla="*/ 0 w 6599582"/>
              <a:gd name="connsiteY1" fmla="*/ 0 h 2047462"/>
              <a:gd name="connsiteX2" fmla="*/ 2077276 w 6599582"/>
              <a:gd name="connsiteY2" fmla="*/ 1202634 h 2047462"/>
              <a:gd name="connsiteX3" fmla="*/ 4363276 w 6599582"/>
              <a:gd name="connsiteY3" fmla="*/ 1480931 h 2047462"/>
              <a:gd name="connsiteX4" fmla="*/ 6599582 w 6599582"/>
              <a:gd name="connsiteY4" fmla="*/ 2047462 h 2047462"/>
              <a:gd name="connsiteX5" fmla="*/ 0 w 6599582"/>
              <a:gd name="connsiteY5" fmla="*/ 2047462 h 2047462"/>
              <a:gd name="connsiteX0" fmla="*/ 0 w 6599582"/>
              <a:gd name="connsiteY0" fmla="*/ 2047462 h 2047462"/>
              <a:gd name="connsiteX1" fmla="*/ 0 w 6599582"/>
              <a:gd name="connsiteY1" fmla="*/ 0 h 2047462"/>
              <a:gd name="connsiteX2" fmla="*/ 2077276 w 6599582"/>
              <a:gd name="connsiteY2" fmla="*/ 1202634 h 2047462"/>
              <a:gd name="connsiteX3" fmla="*/ 4363276 w 6599582"/>
              <a:gd name="connsiteY3" fmla="*/ 1480931 h 2047462"/>
              <a:gd name="connsiteX4" fmla="*/ 6599582 w 6599582"/>
              <a:gd name="connsiteY4" fmla="*/ 2047462 h 2047462"/>
              <a:gd name="connsiteX5" fmla="*/ 0 w 6599582"/>
              <a:gd name="connsiteY5" fmla="*/ 2047462 h 2047462"/>
              <a:gd name="connsiteX0" fmla="*/ 0 w 6599582"/>
              <a:gd name="connsiteY0" fmla="*/ 2047462 h 2047462"/>
              <a:gd name="connsiteX1" fmla="*/ 0 w 6599582"/>
              <a:gd name="connsiteY1" fmla="*/ 0 h 2047462"/>
              <a:gd name="connsiteX2" fmla="*/ 2087215 w 6599582"/>
              <a:gd name="connsiteY2" fmla="*/ 1083365 h 2047462"/>
              <a:gd name="connsiteX3" fmla="*/ 4363276 w 6599582"/>
              <a:gd name="connsiteY3" fmla="*/ 1480931 h 2047462"/>
              <a:gd name="connsiteX4" fmla="*/ 6599582 w 6599582"/>
              <a:gd name="connsiteY4" fmla="*/ 2047462 h 2047462"/>
              <a:gd name="connsiteX5" fmla="*/ 0 w 6599582"/>
              <a:gd name="connsiteY5" fmla="*/ 2047462 h 2047462"/>
              <a:gd name="connsiteX0" fmla="*/ 0 w 6599582"/>
              <a:gd name="connsiteY0" fmla="*/ 2047462 h 2047462"/>
              <a:gd name="connsiteX1" fmla="*/ 0 w 6599582"/>
              <a:gd name="connsiteY1" fmla="*/ 0 h 2047462"/>
              <a:gd name="connsiteX2" fmla="*/ 2087215 w 6599582"/>
              <a:gd name="connsiteY2" fmla="*/ 1083365 h 2047462"/>
              <a:gd name="connsiteX3" fmla="*/ 4363276 w 6599582"/>
              <a:gd name="connsiteY3" fmla="*/ 1480931 h 2047462"/>
              <a:gd name="connsiteX4" fmla="*/ 6599582 w 6599582"/>
              <a:gd name="connsiteY4" fmla="*/ 2047462 h 2047462"/>
              <a:gd name="connsiteX5" fmla="*/ 0 w 6599582"/>
              <a:gd name="connsiteY5" fmla="*/ 2047462 h 2047462"/>
              <a:gd name="connsiteX0" fmla="*/ 0 w 6599582"/>
              <a:gd name="connsiteY0" fmla="*/ 2047462 h 2047462"/>
              <a:gd name="connsiteX1" fmla="*/ 0 w 6599582"/>
              <a:gd name="connsiteY1" fmla="*/ 0 h 2047462"/>
              <a:gd name="connsiteX2" fmla="*/ 2087215 w 6599582"/>
              <a:gd name="connsiteY2" fmla="*/ 1083365 h 2047462"/>
              <a:gd name="connsiteX3" fmla="*/ 3458815 w 6599582"/>
              <a:gd name="connsiteY3" fmla="*/ 1500809 h 2047462"/>
              <a:gd name="connsiteX4" fmla="*/ 6599582 w 6599582"/>
              <a:gd name="connsiteY4" fmla="*/ 2047462 h 2047462"/>
              <a:gd name="connsiteX5" fmla="*/ 0 w 6599582"/>
              <a:gd name="connsiteY5" fmla="*/ 2047462 h 2047462"/>
              <a:gd name="connsiteX0" fmla="*/ 0 w 6599582"/>
              <a:gd name="connsiteY0" fmla="*/ 2047462 h 2047462"/>
              <a:gd name="connsiteX1" fmla="*/ 0 w 6599582"/>
              <a:gd name="connsiteY1" fmla="*/ 0 h 2047462"/>
              <a:gd name="connsiteX2" fmla="*/ 2087215 w 6599582"/>
              <a:gd name="connsiteY2" fmla="*/ 1083365 h 2047462"/>
              <a:gd name="connsiteX3" fmla="*/ 3816624 w 6599582"/>
              <a:gd name="connsiteY3" fmla="*/ 1371600 h 2047462"/>
              <a:gd name="connsiteX4" fmla="*/ 6599582 w 6599582"/>
              <a:gd name="connsiteY4" fmla="*/ 2047462 h 2047462"/>
              <a:gd name="connsiteX5" fmla="*/ 0 w 6599582"/>
              <a:gd name="connsiteY5" fmla="*/ 2047462 h 2047462"/>
              <a:gd name="connsiteX0" fmla="*/ 0 w 6599582"/>
              <a:gd name="connsiteY0" fmla="*/ 2047462 h 2047462"/>
              <a:gd name="connsiteX1" fmla="*/ 0 w 6599582"/>
              <a:gd name="connsiteY1" fmla="*/ 0 h 2047462"/>
              <a:gd name="connsiteX2" fmla="*/ 2087215 w 6599582"/>
              <a:gd name="connsiteY2" fmla="*/ 1083365 h 2047462"/>
              <a:gd name="connsiteX3" fmla="*/ 3816624 w 6599582"/>
              <a:gd name="connsiteY3" fmla="*/ 1371600 h 2047462"/>
              <a:gd name="connsiteX4" fmla="*/ 6599582 w 6599582"/>
              <a:gd name="connsiteY4" fmla="*/ 2047462 h 2047462"/>
              <a:gd name="connsiteX5" fmla="*/ 0 w 6599582"/>
              <a:gd name="connsiteY5" fmla="*/ 2047462 h 2047462"/>
              <a:gd name="connsiteX0" fmla="*/ 0 w 6838121"/>
              <a:gd name="connsiteY0" fmla="*/ 2047462 h 2047462"/>
              <a:gd name="connsiteX1" fmla="*/ 0 w 6838121"/>
              <a:gd name="connsiteY1" fmla="*/ 0 h 2047462"/>
              <a:gd name="connsiteX2" fmla="*/ 2087215 w 6838121"/>
              <a:gd name="connsiteY2" fmla="*/ 1083365 h 2047462"/>
              <a:gd name="connsiteX3" fmla="*/ 3816624 w 6838121"/>
              <a:gd name="connsiteY3" fmla="*/ 1371600 h 2047462"/>
              <a:gd name="connsiteX4" fmla="*/ 6838121 w 6838121"/>
              <a:gd name="connsiteY4" fmla="*/ 2047462 h 2047462"/>
              <a:gd name="connsiteX5" fmla="*/ 0 w 6838121"/>
              <a:gd name="connsiteY5" fmla="*/ 2047462 h 2047462"/>
              <a:gd name="connsiteX0" fmla="*/ 0 w 6867938"/>
              <a:gd name="connsiteY0" fmla="*/ 2047462 h 2047462"/>
              <a:gd name="connsiteX1" fmla="*/ 0 w 6867938"/>
              <a:gd name="connsiteY1" fmla="*/ 0 h 2047462"/>
              <a:gd name="connsiteX2" fmla="*/ 2087215 w 6867938"/>
              <a:gd name="connsiteY2" fmla="*/ 1083365 h 2047462"/>
              <a:gd name="connsiteX3" fmla="*/ 3816624 w 6867938"/>
              <a:gd name="connsiteY3" fmla="*/ 1371600 h 2047462"/>
              <a:gd name="connsiteX4" fmla="*/ 6867938 w 6867938"/>
              <a:gd name="connsiteY4" fmla="*/ 2047462 h 2047462"/>
              <a:gd name="connsiteX5" fmla="*/ 0 w 6867938"/>
              <a:gd name="connsiteY5" fmla="*/ 2047462 h 2047462"/>
              <a:gd name="connsiteX0" fmla="*/ 0 w 6867938"/>
              <a:gd name="connsiteY0" fmla="*/ 2047462 h 2047462"/>
              <a:gd name="connsiteX1" fmla="*/ 0 w 6867938"/>
              <a:gd name="connsiteY1" fmla="*/ 0 h 2047462"/>
              <a:gd name="connsiteX2" fmla="*/ 2087215 w 6867938"/>
              <a:gd name="connsiteY2" fmla="*/ 1083365 h 2047462"/>
              <a:gd name="connsiteX3" fmla="*/ 3816624 w 6867938"/>
              <a:gd name="connsiteY3" fmla="*/ 1371600 h 2047462"/>
              <a:gd name="connsiteX4" fmla="*/ 6867938 w 6867938"/>
              <a:gd name="connsiteY4" fmla="*/ 2047462 h 2047462"/>
              <a:gd name="connsiteX5" fmla="*/ 0 w 6867938"/>
              <a:gd name="connsiteY5" fmla="*/ 2047462 h 2047462"/>
              <a:gd name="connsiteX0" fmla="*/ 0 w 6867938"/>
              <a:gd name="connsiteY0" fmla="*/ 2047462 h 2047462"/>
              <a:gd name="connsiteX1" fmla="*/ 0 w 6867938"/>
              <a:gd name="connsiteY1" fmla="*/ 0 h 2047462"/>
              <a:gd name="connsiteX2" fmla="*/ 2087215 w 6867938"/>
              <a:gd name="connsiteY2" fmla="*/ 1083365 h 2047462"/>
              <a:gd name="connsiteX3" fmla="*/ 3816624 w 6867938"/>
              <a:gd name="connsiteY3" fmla="*/ 1371600 h 2047462"/>
              <a:gd name="connsiteX4" fmla="*/ 6867938 w 6867938"/>
              <a:gd name="connsiteY4" fmla="*/ 2047462 h 2047462"/>
              <a:gd name="connsiteX5" fmla="*/ 0 w 6867938"/>
              <a:gd name="connsiteY5" fmla="*/ 2047462 h 2047462"/>
              <a:gd name="connsiteX0" fmla="*/ 156754 w 6867938"/>
              <a:gd name="connsiteY0" fmla="*/ 1899416 h 2047462"/>
              <a:gd name="connsiteX1" fmla="*/ 0 w 6867938"/>
              <a:gd name="connsiteY1" fmla="*/ 0 h 2047462"/>
              <a:gd name="connsiteX2" fmla="*/ 2087215 w 6867938"/>
              <a:gd name="connsiteY2" fmla="*/ 1083365 h 2047462"/>
              <a:gd name="connsiteX3" fmla="*/ 3816624 w 6867938"/>
              <a:gd name="connsiteY3" fmla="*/ 1371600 h 2047462"/>
              <a:gd name="connsiteX4" fmla="*/ 6867938 w 6867938"/>
              <a:gd name="connsiteY4" fmla="*/ 2047462 h 2047462"/>
              <a:gd name="connsiteX5" fmla="*/ 156754 w 6867938"/>
              <a:gd name="connsiteY5" fmla="*/ 1899416 h 2047462"/>
              <a:gd name="connsiteX0" fmla="*/ 296079 w 7007263"/>
              <a:gd name="connsiteY0" fmla="*/ 1899416 h 2047462"/>
              <a:gd name="connsiteX1" fmla="*/ 139325 w 7007263"/>
              <a:gd name="connsiteY1" fmla="*/ 0 h 2047462"/>
              <a:gd name="connsiteX2" fmla="*/ 2226540 w 7007263"/>
              <a:gd name="connsiteY2" fmla="*/ 1083365 h 2047462"/>
              <a:gd name="connsiteX3" fmla="*/ 3955949 w 7007263"/>
              <a:gd name="connsiteY3" fmla="*/ 1371600 h 2047462"/>
              <a:gd name="connsiteX4" fmla="*/ 7007263 w 7007263"/>
              <a:gd name="connsiteY4" fmla="*/ 2047462 h 2047462"/>
              <a:gd name="connsiteX5" fmla="*/ 296079 w 7007263"/>
              <a:gd name="connsiteY5" fmla="*/ 1899416 h 2047462"/>
              <a:gd name="connsiteX0" fmla="*/ 386732 w 6906327"/>
              <a:gd name="connsiteY0" fmla="*/ 1681702 h 2047462"/>
              <a:gd name="connsiteX1" fmla="*/ 38389 w 6906327"/>
              <a:gd name="connsiteY1" fmla="*/ 0 h 2047462"/>
              <a:gd name="connsiteX2" fmla="*/ 2125604 w 6906327"/>
              <a:gd name="connsiteY2" fmla="*/ 1083365 h 2047462"/>
              <a:gd name="connsiteX3" fmla="*/ 3855013 w 6906327"/>
              <a:gd name="connsiteY3" fmla="*/ 1371600 h 2047462"/>
              <a:gd name="connsiteX4" fmla="*/ 6906327 w 6906327"/>
              <a:gd name="connsiteY4" fmla="*/ 2047462 h 2047462"/>
              <a:gd name="connsiteX5" fmla="*/ 386732 w 6906327"/>
              <a:gd name="connsiteY5" fmla="*/ 1681702 h 2047462"/>
              <a:gd name="connsiteX0" fmla="*/ 386732 w 6906327"/>
              <a:gd name="connsiteY0" fmla="*/ 1681702 h 2047462"/>
              <a:gd name="connsiteX1" fmla="*/ 38389 w 6906327"/>
              <a:gd name="connsiteY1" fmla="*/ 0 h 2047462"/>
              <a:gd name="connsiteX2" fmla="*/ 2125604 w 6906327"/>
              <a:gd name="connsiteY2" fmla="*/ 1083365 h 2047462"/>
              <a:gd name="connsiteX3" fmla="*/ 3855013 w 6906327"/>
              <a:gd name="connsiteY3" fmla="*/ 1371600 h 2047462"/>
              <a:gd name="connsiteX4" fmla="*/ 6906327 w 6906327"/>
              <a:gd name="connsiteY4" fmla="*/ 2047462 h 2047462"/>
              <a:gd name="connsiteX5" fmla="*/ 386732 w 6906327"/>
              <a:gd name="connsiteY5" fmla="*/ 1681702 h 2047462"/>
              <a:gd name="connsiteX0" fmla="*/ 386732 w 6906327"/>
              <a:gd name="connsiteY0" fmla="*/ 1681702 h 2070348"/>
              <a:gd name="connsiteX1" fmla="*/ 38389 w 6906327"/>
              <a:gd name="connsiteY1" fmla="*/ 0 h 2070348"/>
              <a:gd name="connsiteX2" fmla="*/ 2125604 w 6906327"/>
              <a:gd name="connsiteY2" fmla="*/ 1083365 h 2070348"/>
              <a:gd name="connsiteX3" fmla="*/ 3855013 w 6906327"/>
              <a:gd name="connsiteY3" fmla="*/ 1371600 h 2070348"/>
              <a:gd name="connsiteX4" fmla="*/ 6906327 w 6906327"/>
              <a:gd name="connsiteY4" fmla="*/ 2047462 h 2070348"/>
              <a:gd name="connsiteX5" fmla="*/ 1841060 w 6906327"/>
              <a:gd name="connsiteY5" fmla="*/ 1890707 h 2070348"/>
              <a:gd name="connsiteX6" fmla="*/ 386732 w 6906327"/>
              <a:gd name="connsiteY6" fmla="*/ 1681702 h 2070348"/>
              <a:gd name="connsiteX0" fmla="*/ 386732 w 6906327"/>
              <a:gd name="connsiteY0" fmla="*/ 1681702 h 2103175"/>
              <a:gd name="connsiteX1" fmla="*/ 38389 w 6906327"/>
              <a:gd name="connsiteY1" fmla="*/ 0 h 2103175"/>
              <a:gd name="connsiteX2" fmla="*/ 2125604 w 6906327"/>
              <a:gd name="connsiteY2" fmla="*/ 1083365 h 2103175"/>
              <a:gd name="connsiteX3" fmla="*/ 3855013 w 6906327"/>
              <a:gd name="connsiteY3" fmla="*/ 1371600 h 2103175"/>
              <a:gd name="connsiteX4" fmla="*/ 6906327 w 6906327"/>
              <a:gd name="connsiteY4" fmla="*/ 2047462 h 2103175"/>
              <a:gd name="connsiteX5" fmla="*/ 1571094 w 6906327"/>
              <a:gd name="connsiteY5" fmla="*/ 2047461 h 2103175"/>
              <a:gd name="connsiteX6" fmla="*/ 386732 w 6906327"/>
              <a:gd name="connsiteY6" fmla="*/ 1681702 h 2103175"/>
              <a:gd name="connsiteX0" fmla="*/ 386732 w 6906327"/>
              <a:gd name="connsiteY0" fmla="*/ 1681702 h 2103175"/>
              <a:gd name="connsiteX1" fmla="*/ 38389 w 6906327"/>
              <a:gd name="connsiteY1" fmla="*/ 0 h 2103175"/>
              <a:gd name="connsiteX2" fmla="*/ 2125604 w 6906327"/>
              <a:gd name="connsiteY2" fmla="*/ 1083365 h 2103175"/>
              <a:gd name="connsiteX3" fmla="*/ 3855013 w 6906327"/>
              <a:gd name="connsiteY3" fmla="*/ 1371600 h 2103175"/>
              <a:gd name="connsiteX4" fmla="*/ 6906327 w 6906327"/>
              <a:gd name="connsiteY4" fmla="*/ 2047462 h 2103175"/>
              <a:gd name="connsiteX5" fmla="*/ 1571094 w 6906327"/>
              <a:gd name="connsiteY5" fmla="*/ 2047461 h 2103175"/>
              <a:gd name="connsiteX6" fmla="*/ 386732 w 6906327"/>
              <a:gd name="connsiteY6" fmla="*/ 1681702 h 2103175"/>
              <a:gd name="connsiteX0" fmla="*/ 386732 w 6906327"/>
              <a:gd name="connsiteY0" fmla="*/ 1524948 h 2103175"/>
              <a:gd name="connsiteX1" fmla="*/ 38389 w 6906327"/>
              <a:gd name="connsiteY1" fmla="*/ 0 h 2103175"/>
              <a:gd name="connsiteX2" fmla="*/ 2125604 w 6906327"/>
              <a:gd name="connsiteY2" fmla="*/ 1083365 h 2103175"/>
              <a:gd name="connsiteX3" fmla="*/ 3855013 w 6906327"/>
              <a:gd name="connsiteY3" fmla="*/ 1371600 h 2103175"/>
              <a:gd name="connsiteX4" fmla="*/ 6906327 w 6906327"/>
              <a:gd name="connsiteY4" fmla="*/ 2047462 h 2103175"/>
              <a:gd name="connsiteX5" fmla="*/ 1571094 w 6906327"/>
              <a:gd name="connsiteY5" fmla="*/ 2047461 h 2103175"/>
              <a:gd name="connsiteX6" fmla="*/ 386732 w 6906327"/>
              <a:gd name="connsiteY6" fmla="*/ 1524948 h 2103175"/>
              <a:gd name="connsiteX0" fmla="*/ 566058 w 6867938"/>
              <a:gd name="connsiteY0" fmla="*/ 1681702 h 2103175"/>
              <a:gd name="connsiteX1" fmla="*/ 0 w 6867938"/>
              <a:gd name="connsiteY1" fmla="*/ 0 h 2103175"/>
              <a:gd name="connsiteX2" fmla="*/ 2087215 w 6867938"/>
              <a:gd name="connsiteY2" fmla="*/ 1083365 h 2103175"/>
              <a:gd name="connsiteX3" fmla="*/ 3816624 w 6867938"/>
              <a:gd name="connsiteY3" fmla="*/ 1371600 h 2103175"/>
              <a:gd name="connsiteX4" fmla="*/ 6867938 w 6867938"/>
              <a:gd name="connsiteY4" fmla="*/ 2047462 h 2103175"/>
              <a:gd name="connsiteX5" fmla="*/ 1532705 w 6867938"/>
              <a:gd name="connsiteY5" fmla="*/ 2047461 h 2103175"/>
              <a:gd name="connsiteX6" fmla="*/ 566058 w 6867938"/>
              <a:gd name="connsiteY6" fmla="*/ 1681702 h 2103175"/>
              <a:gd name="connsiteX0" fmla="*/ 566058 w 6867938"/>
              <a:gd name="connsiteY0" fmla="*/ 1681702 h 2103175"/>
              <a:gd name="connsiteX1" fmla="*/ 0 w 6867938"/>
              <a:gd name="connsiteY1" fmla="*/ 0 h 2103175"/>
              <a:gd name="connsiteX2" fmla="*/ 2087215 w 6867938"/>
              <a:gd name="connsiteY2" fmla="*/ 1083365 h 2103175"/>
              <a:gd name="connsiteX3" fmla="*/ 3816624 w 6867938"/>
              <a:gd name="connsiteY3" fmla="*/ 1371600 h 2103175"/>
              <a:gd name="connsiteX4" fmla="*/ 6867938 w 6867938"/>
              <a:gd name="connsiteY4" fmla="*/ 2047462 h 2103175"/>
              <a:gd name="connsiteX5" fmla="*/ 1532705 w 6867938"/>
              <a:gd name="connsiteY5" fmla="*/ 2047461 h 2103175"/>
              <a:gd name="connsiteX6" fmla="*/ 566058 w 6867938"/>
              <a:gd name="connsiteY6" fmla="*/ 1681702 h 2103175"/>
              <a:gd name="connsiteX0" fmla="*/ 697002 w 6998882"/>
              <a:gd name="connsiteY0" fmla="*/ 1681702 h 2103175"/>
              <a:gd name="connsiteX1" fmla="*/ 270278 w 6998882"/>
              <a:gd name="connsiteY1" fmla="*/ 1098226 h 2103175"/>
              <a:gd name="connsiteX2" fmla="*/ 130944 w 6998882"/>
              <a:gd name="connsiteY2" fmla="*/ 0 h 2103175"/>
              <a:gd name="connsiteX3" fmla="*/ 2218159 w 6998882"/>
              <a:gd name="connsiteY3" fmla="*/ 1083365 h 2103175"/>
              <a:gd name="connsiteX4" fmla="*/ 3947568 w 6998882"/>
              <a:gd name="connsiteY4" fmla="*/ 1371600 h 2103175"/>
              <a:gd name="connsiteX5" fmla="*/ 6998882 w 6998882"/>
              <a:gd name="connsiteY5" fmla="*/ 2047462 h 2103175"/>
              <a:gd name="connsiteX6" fmla="*/ 1663649 w 6998882"/>
              <a:gd name="connsiteY6" fmla="*/ 2047461 h 2103175"/>
              <a:gd name="connsiteX7" fmla="*/ 697002 w 6998882"/>
              <a:gd name="connsiteY7" fmla="*/ 1681702 h 2103175"/>
              <a:gd name="connsiteX0" fmla="*/ 796087 w 7097967"/>
              <a:gd name="connsiteY0" fmla="*/ 1681702 h 2103175"/>
              <a:gd name="connsiteX1" fmla="*/ 369363 w 7097967"/>
              <a:gd name="connsiteY1" fmla="*/ 1098226 h 2103175"/>
              <a:gd name="connsiteX2" fmla="*/ 230029 w 7097967"/>
              <a:gd name="connsiteY2" fmla="*/ 0 h 2103175"/>
              <a:gd name="connsiteX3" fmla="*/ 2317244 w 7097967"/>
              <a:gd name="connsiteY3" fmla="*/ 1083365 h 2103175"/>
              <a:gd name="connsiteX4" fmla="*/ 4046653 w 7097967"/>
              <a:gd name="connsiteY4" fmla="*/ 1371600 h 2103175"/>
              <a:gd name="connsiteX5" fmla="*/ 7097967 w 7097967"/>
              <a:gd name="connsiteY5" fmla="*/ 2047462 h 2103175"/>
              <a:gd name="connsiteX6" fmla="*/ 1762734 w 7097967"/>
              <a:gd name="connsiteY6" fmla="*/ 2047461 h 2103175"/>
              <a:gd name="connsiteX7" fmla="*/ 796087 w 7097967"/>
              <a:gd name="connsiteY7" fmla="*/ 1681702 h 2103175"/>
              <a:gd name="connsiteX0" fmla="*/ 837666 w 7139546"/>
              <a:gd name="connsiteY0" fmla="*/ 1681702 h 2103175"/>
              <a:gd name="connsiteX1" fmla="*/ 323856 w 7139546"/>
              <a:gd name="connsiteY1" fmla="*/ 1150477 h 2103175"/>
              <a:gd name="connsiteX2" fmla="*/ 271608 w 7139546"/>
              <a:gd name="connsiteY2" fmla="*/ 0 h 2103175"/>
              <a:gd name="connsiteX3" fmla="*/ 2358823 w 7139546"/>
              <a:gd name="connsiteY3" fmla="*/ 1083365 h 2103175"/>
              <a:gd name="connsiteX4" fmla="*/ 4088232 w 7139546"/>
              <a:gd name="connsiteY4" fmla="*/ 1371600 h 2103175"/>
              <a:gd name="connsiteX5" fmla="*/ 7139546 w 7139546"/>
              <a:gd name="connsiteY5" fmla="*/ 2047462 h 2103175"/>
              <a:gd name="connsiteX6" fmla="*/ 1804313 w 7139546"/>
              <a:gd name="connsiteY6" fmla="*/ 2047461 h 2103175"/>
              <a:gd name="connsiteX7" fmla="*/ 837666 w 7139546"/>
              <a:gd name="connsiteY7" fmla="*/ 1681702 h 2103175"/>
              <a:gd name="connsiteX0" fmla="*/ 845816 w 7147696"/>
              <a:gd name="connsiteY0" fmla="*/ 1692775 h 2114248"/>
              <a:gd name="connsiteX1" fmla="*/ 332006 w 7147696"/>
              <a:gd name="connsiteY1" fmla="*/ 1161550 h 2114248"/>
              <a:gd name="connsiteX2" fmla="*/ 27207 w 7147696"/>
              <a:gd name="connsiteY2" fmla="*/ 569367 h 2114248"/>
              <a:gd name="connsiteX3" fmla="*/ 279758 w 7147696"/>
              <a:gd name="connsiteY3" fmla="*/ 11073 h 2114248"/>
              <a:gd name="connsiteX4" fmla="*/ 2366973 w 7147696"/>
              <a:gd name="connsiteY4" fmla="*/ 1094438 h 2114248"/>
              <a:gd name="connsiteX5" fmla="*/ 4096382 w 7147696"/>
              <a:gd name="connsiteY5" fmla="*/ 1382673 h 2114248"/>
              <a:gd name="connsiteX6" fmla="*/ 7147696 w 7147696"/>
              <a:gd name="connsiteY6" fmla="*/ 2058535 h 2114248"/>
              <a:gd name="connsiteX7" fmla="*/ 1812463 w 7147696"/>
              <a:gd name="connsiteY7" fmla="*/ 2058534 h 2114248"/>
              <a:gd name="connsiteX8" fmla="*/ 845816 w 7147696"/>
              <a:gd name="connsiteY8" fmla="*/ 1692775 h 2114248"/>
              <a:gd name="connsiteX0" fmla="*/ 736839 w 7038719"/>
              <a:gd name="connsiteY0" fmla="*/ 1692087 h 2113560"/>
              <a:gd name="connsiteX1" fmla="*/ 223029 w 7038719"/>
              <a:gd name="connsiteY1" fmla="*/ 1160862 h 2113560"/>
              <a:gd name="connsiteX2" fmla="*/ 188196 w 7038719"/>
              <a:gd name="connsiteY2" fmla="*/ 603513 h 2113560"/>
              <a:gd name="connsiteX3" fmla="*/ 170781 w 7038719"/>
              <a:gd name="connsiteY3" fmla="*/ 10385 h 2113560"/>
              <a:gd name="connsiteX4" fmla="*/ 2257996 w 7038719"/>
              <a:gd name="connsiteY4" fmla="*/ 1093750 h 2113560"/>
              <a:gd name="connsiteX5" fmla="*/ 3987405 w 7038719"/>
              <a:gd name="connsiteY5" fmla="*/ 1381985 h 2113560"/>
              <a:gd name="connsiteX6" fmla="*/ 7038719 w 7038719"/>
              <a:gd name="connsiteY6" fmla="*/ 2057847 h 2113560"/>
              <a:gd name="connsiteX7" fmla="*/ 1703486 w 7038719"/>
              <a:gd name="connsiteY7" fmla="*/ 2057846 h 2113560"/>
              <a:gd name="connsiteX8" fmla="*/ 736839 w 7038719"/>
              <a:gd name="connsiteY8" fmla="*/ 1692087 h 2113560"/>
              <a:gd name="connsiteX0" fmla="*/ 736839 w 7038719"/>
              <a:gd name="connsiteY0" fmla="*/ 1692087 h 2113560"/>
              <a:gd name="connsiteX1" fmla="*/ 318823 w 7038719"/>
              <a:gd name="connsiteY1" fmla="*/ 1291491 h 2113560"/>
              <a:gd name="connsiteX2" fmla="*/ 188196 w 7038719"/>
              <a:gd name="connsiteY2" fmla="*/ 603513 h 2113560"/>
              <a:gd name="connsiteX3" fmla="*/ 170781 w 7038719"/>
              <a:gd name="connsiteY3" fmla="*/ 10385 h 2113560"/>
              <a:gd name="connsiteX4" fmla="*/ 2257996 w 7038719"/>
              <a:gd name="connsiteY4" fmla="*/ 1093750 h 2113560"/>
              <a:gd name="connsiteX5" fmla="*/ 3987405 w 7038719"/>
              <a:gd name="connsiteY5" fmla="*/ 1381985 h 2113560"/>
              <a:gd name="connsiteX6" fmla="*/ 7038719 w 7038719"/>
              <a:gd name="connsiteY6" fmla="*/ 2057847 h 2113560"/>
              <a:gd name="connsiteX7" fmla="*/ 1703486 w 7038719"/>
              <a:gd name="connsiteY7" fmla="*/ 2057846 h 2113560"/>
              <a:gd name="connsiteX8" fmla="*/ 736839 w 7038719"/>
              <a:gd name="connsiteY8" fmla="*/ 1692087 h 2113560"/>
              <a:gd name="connsiteX0" fmla="*/ 741326 w 7043206"/>
              <a:gd name="connsiteY0" fmla="*/ 1686809 h 2108282"/>
              <a:gd name="connsiteX1" fmla="*/ 323310 w 7043206"/>
              <a:gd name="connsiteY1" fmla="*/ 1286213 h 2108282"/>
              <a:gd name="connsiteX2" fmla="*/ 175265 w 7043206"/>
              <a:gd name="connsiteY2" fmla="*/ 1173000 h 2108282"/>
              <a:gd name="connsiteX3" fmla="*/ 175268 w 7043206"/>
              <a:gd name="connsiteY3" fmla="*/ 5107 h 2108282"/>
              <a:gd name="connsiteX4" fmla="*/ 2262483 w 7043206"/>
              <a:gd name="connsiteY4" fmla="*/ 1088472 h 2108282"/>
              <a:gd name="connsiteX5" fmla="*/ 3991892 w 7043206"/>
              <a:gd name="connsiteY5" fmla="*/ 1376707 h 2108282"/>
              <a:gd name="connsiteX6" fmla="*/ 7043206 w 7043206"/>
              <a:gd name="connsiteY6" fmla="*/ 2052569 h 2108282"/>
              <a:gd name="connsiteX7" fmla="*/ 1707973 w 7043206"/>
              <a:gd name="connsiteY7" fmla="*/ 2052568 h 2108282"/>
              <a:gd name="connsiteX8" fmla="*/ 741326 w 7043206"/>
              <a:gd name="connsiteY8" fmla="*/ 1686809 h 2108282"/>
              <a:gd name="connsiteX0" fmla="*/ 569537 w 6871417"/>
              <a:gd name="connsiteY0" fmla="*/ 1681702 h 2103175"/>
              <a:gd name="connsiteX1" fmla="*/ 151521 w 6871417"/>
              <a:gd name="connsiteY1" fmla="*/ 1281106 h 2103175"/>
              <a:gd name="connsiteX2" fmla="*/ 3476 w 6871417"/>
              <a:gd name="connsiteY2" fmla="*/ 1167893 h 2103175"/>
              <a:gd name="connsiteX3" fmla="*/ 3479 w 6871417"/>
              <a:gd name="connsiteY3" fmla="*/ 0 h 2103175"/>
              <a:gd name="connsiteX4" fmla="*/ 2090694 w 6871417"/>
              <a:gd name="connsiteY4" fmla="*/ 1083365 h 2103175"/>
              <a:gd name="connsiteX5" fmla="*/ 3820103 w 6871417"/>
              <a:gd name="connsiteY5" fmla="*/ 1371600 h 2103175"/>
              <a:gd name="connsiteX6" fmla="*/ 6871417 w 6871417"/>
              <a:gd name="connsiteY6" fmla="*/ 2047462 h 2103175"/>
              <a:gd name="connsiteX7" fmla="*/ 1536184 w 6871417"/>
              <a:gd name="connsiteY7" fmla="*/ 2047461 h 2103175"/>
              <a:gd name="connsiteX8" fmla="*/ 569537 w 6871417"/>
              <a:gd name="connsiteY8" fmla="*/ 1681702 h 2103175"/>
              <a:gd name="connsiteX0" fmla="*/ 569537 w 6871417"/>
              <a:gd name="connsiteY0" fmla="*/ 1681702 h 2103175"/>
              <a:gd name="connsiteX1" fmla="*/ 229898 w 6871417"/>
              <a:gd name="connsiteY1" fmla="*/ 1368192 h 2103175"/>
              <a:gd name="connsiteX2" fmla="*/ 3476 w 6871417"/>
              <a:gd name="connsiteY2" fmla="*/ 1167893 h 2103175"/>
              <a:gd name="connsiteX3" fmla="*/ 3479 w 6871417"/>
              <a:gd name="connsiteY3" fmla="*/ 0 h 2103175"/>
              <a:gd name="connsiteX4" fmla="*/ 2090694 w 6871417"/>
              <a:gd name="connsiteY4" fmla="*/ 1083365 h 2103175"/>
              <a:gd name="connsiteX5" fmla="*/ 3820103 w 6871417"/>
              <a:gd name="connsiteY5" fmla="*/ 1371600 h 2103175"/>
              <a:gd name="connsiteX6" fmla="*/ 6871417 w 6871417"/>
              <a:gd name="connsiteY6" fmla="*/ 2047462 h 2103175"/>
              <a:gd name="connsiteX7" fmla="*/ 1536184 w 6871417"/>
              <a:gd name="connsiteY7" fmla="*/ 2047461 h 2103175"/>
              <a:gd name="connsiteX8" fmla="*/ 569537 w 6871417"/>
              <a:gd name="connsiteY8" fmla="*/ 1681702 h 2103175"/>
              <a:gd name="connsiteX0" fmla="*/ 569537 w 6871417"/>
              <a:gd name="connsiteY0" fmla="*/ 1681702 h 2103175"/>
              <a:gd name="connsiteX1" fmla="*/ 3476 w 6871417"/>
              <a:gd name="connsiteY1" fmla="*/ 1167893 h 2103175"/>
              <a:gd name="connsiteX2" fmla="*/ 3479 w 6871417"/>
              <a:gd name="connsiteY2" fmla="*/ 0 h 2103175"/>
              <a:gd name="connsiteX3" fmla="*/ 2090694 w 6871417"/>
              <a:gd name="connsiteY3" fmla="*/ 1083365 h 2103175"/>
              <a:gd name="connsiteX4" fmla="*/ 3820103 w 6871417"/>
              <a:gd name="connsiteY4" fmla="*/ 1371600 h 2103175"/>
              <a:gd name="connsiteX5" fmla="*/ 6871417 w 6871417"/>
              <a:gd name="connsiteY5" fmla="*/ 2047462 h 2103175"/>
              <a:gd name="connsiteX6" fmla="*/ 1536184 w 6871417"/>
              <a:gd name="connsiteY6" fmla="*/ 2047461 h 2103175"/>
              <a:gd name="connsiteX7" fmla="*/ 569537 w 6871417"/>
              <a:gd name="connsiteY7" fmla="*/ 1681702 h 2103175"/>
              <a:gd name="connsiteX0" fmla="*/ 569537 w 6871417"/>
              <a:gd name="connsiteY0" fmla="*/ 1681702 h 2103175"/>
              <a:gd name="connsiteX1" fmla="*/ 3476 w 6871417"/>
              <a:gd name="connsiteY1" fmla="*/ 1167893 h 2103175"/>
              <a:gd name="connsiteX2" fmla="*/ 3479 w 6871417"/>
              <a:gd name="connsiteY2" fmla="*/ 0 h 2103175"/>
              <a:gd name="connsiteX3" fmla="*/ 2090694 w 6871417"/>
              <a:gd name="connsiteY3" fmla="*/ 1083365 h 2103175"/>
              <a:gd name="connsiteX4" fmla="*/ 3820103 w 6871417"/>
              <a:gd name="connsiteY4" fmla="*/ 1371600 h 2103175"/>
              <a:gd name="connsiteX5" fmla="*/ 6871417 w 6871417"/>
              <a:gd name="connsiteY5" fmla="*/ 2047462 h 2103175"/>
              <a:gd name="connsiteX6" fmla="*/ 1536184 w 6871417"/>
              <a:gd name="connsiteY6" fmla="*/ 2047461 h 2103175"/>
              <a:gd name="connsiteX7" fmla="*/ 569537 w 6871417"/>
              <a:gd name="connsiteY7" fmla="*/ 1681702 h 2103175"/>
              <a:gd name="connsiteX0" fmla="*/ 569537 w 6871417"/>
              <a:gd name="connsiteY0" fmla="*/ 1681702 h 2103175"/>
              <a:gd name="connsiteX1" fmla="*/ 3476 w 6871417"/>
              <a:gd name="connsiteY1" fmla="*/ 1167893 h 2103175"/>
              <a:gd name="connsiteX2" fmla="*/ 3479 w 6871417"/>
              <a:gd name="connsiteY2" fmla="*/ 0 h 2103175"/>
              <a:gd name="connsiteX3" fmla="*/ 2090694 w 6871417"/>
              <a:gd name="connsiteY3" fmla="*/ 1083365 h 2103175"/>
              <a:gd name="connsiteX4" fmla="*/ 3820103 w 6871417"/>
              <a:gd name="connsiteY4" fmla="*/ 1371600 h 2103175"/>
              <a:gd name="connsiteX5" fmla="*/ 6871417 w 6871417"/>
              <a:gd name="connsiteY5" fmla="*/ 2047462 h 2103175"/>
              <a:gd name="connsiteX6" fmla="*/ 1536184 w 6871417"/>
              <a:gd name="connsiteY6" fmla="*/ 2047461 h 2103175"/>
              <a:gd name="connsiteX7" fmla="*/ 569537 w 6871417"/>
              <a:gd name="connsiteY7" fmla="*/ 1681702 h 2103175"/>
              <a:gd name="connsiteX0" fmla="*/ 569537 w 6871417"/>
              <a:gd name="connsiteY0" fmla="*/ 1681702 h 2103175"/>
              <a:gd name="connsiteX1" fmla="*/ 3476 w 6871417"/>
              <a:gd name="connsiteY1" fmla="*/ 1167893 h 2103175"/>
              <a:gd name="connsiteX2" fmla="*/ 3479 w 6871417"/>
              <a:gd name="connsiteY2" fmla="*/ 0 h 2103175"/>
              <a:gd name="connsiteX3" fmla="*/ 2090694 w 6871417"/>
              <a:gd name="connsiteY3" fmla="*/ 1083365 h 2103175"/>
              <a:gd name="connsiteX4" fmla="*/ 3820103 w 6871417"/>
              <a:gd name="connsiteY4" fmla="*/ 1371600 h 2103175"/>
              <a:gd name="connsiteX5" fmla="*/ 6871417 w 6871417"/>
              <a:gd name="connsiteY5" fmla="*/ 2047462 h 2103175"/>
              <a:gd name="connsiteX6" fmla="*/ 1536184 w 6871417"/>
              <a:gd name="connsiteY6" fmla="*/ 2047461 h 2103175"/>
              <a:gd name="connsiteX7" fmla="*/ 569537 w 6871417"/>
              <a:gd name="connsiteY7" fmla="*/ 1681702 h 2103175"/>
              <a:gd name="connsiteX0" fmla="*/ 569537 w 6871417"/>
              <a:gd name="connsiteY0" fmla="*/ 1681702 h 2103175"/>
              <a:gd name="connsiteX1" fmla="*/ 3476 w 6871417"/>
              <a:gd name="connsiteY1" fmla="*/ 1167893 h 2103175"/>
              <a:gd name="connsiteX2" fmla="*/ 3479 w 6871417"/>
              <a:gd name="connsiteY2" fmla="*/ 0 h 2103175"/>
              <a:gd name="connsiteX3" fmla="*/ 2090694 w 6871417"/>
              <a:gd name="connsiteY3" fmla="*/ 1083365 h 2103175"/>
              <a:gd name="connsiteX4" fmla="*/ 3820103 w 6871417"/>
              <a:gd name="connsiteY4" fmla="*/ 1371600 h 2103175"/>
              <a:gd name="connsiteX5" fmla="*/ 6871417 w 6871417"/>
              <a:gd name="connsiteY5" fmla="*/ 2047462 h 2103175"/>
              <a:gd name="connsiteX6" fmla="*/ 1536184 w 6871417"/>
              <a:gd name="connsiteY6" fmla="*/ 2047461 h 2103175"/>
              <a:gd name="connsiteX7" fmla="*/ 569537 w 6871417"/>
              <a:gd name="connsiteY7" fmla="*/ 1681702 h 2103175"/>
              <a:gd name="connsiteX0" fmla="*/ 569537 w 6871417"/>
              <a:gd name="connsiteY0" fmla="*/ 1681702 h 2103175"/>
              <a:gd name="connsiteX1" fmla="*/ 3476 w 6871417"/>
              <a:gd name="connsiteY1" fmla="*/ 1167893 h 2103175"/>
              <a:gd name="connsiteX2" fmla="*/ 3479 w 6871417"/>
              <a:gd name="connsiteY2" fmla="*/ 0 h 2103175"/>
              <a:gd name="connsiteX3" fmla="*/ 2090694 w 6871417"/>
              <a:gd name="connsiteY3" fmla="*/ 1083365 h 2103175"/>
              <a:gd name="connsiteX4" fmla="*/ 3820103 w 6871417"/>
              <a:gd name="connsiteY4" fmla="*/ 1371600 h 2103175"/>
              <a:gd name="connsiteX5" fmla="*/ 6871417 w 6871417"/>
              <a:gd name="connsiteY5" fmla="*/ 2047462 h 2103175"/>
              <a:gd name="connsiteX6" fmla="*/ 1536184 w 6871417"/>
              <a:gd name="connsiteY6" fmla="*/ 2047461 h 2103175"/>
              <a:gd name="connsiteX7" fmla="*/ 569537 w 6871417"/>
              <a:gd name="connsiteY7" fmla="*/ 1681702 h 2103175"/>
              <a:gd name="connsiteX0" fmla="*/ 569537 w 6871417"/>
              <a:gd name="connsiteY0" fmla="*/ 1681702 h 2103175"/>
              <a:gd name="connsiteX1" fmla="*/ 3476 w 6871417"/>
              <a:gd name="connsiteY1" fmla="*/ 1167893 h 2103175"/>
              <a:gd name="connsiteX2" fmla="*/ 3479 w 6871417"/>
              <a:gd name="connsiteY2" fmla="*/ 0 h 2103175"/>
              <a:gd name="connsiteX3" fmla="*/ 2090694 w 6871417"/>
              <a:gd name="connsiteY3" fmla="*/ 1083365 h 2103175"/>
              <a:gd name="connsiteX4" fmla="*/ 3925850 w 6871417"/>
              <a:gd name="connsiteY4" fmla="*/ 1440025 h 2103175"/>
              <a:gd name="connsiteX5" fmla="*/ 6871417 w 6871417"/>
              <a:gd name="connsiteY5" fmla="*/ 2047462 h 2103175"/>
              <a:gd name="connsiteX6" fmla="*/ 1536184 w 6871417"/>
              <a:gd name="connsiteY6" fmla="*/ 2047461 h 2103175"/>
              <a:gd name="connsiteX7" fmla="*/ 569537 w 6871417"/>
              <a:gd name="connsiteY7" fmla="*/ 1681702 h 2103175"/>
              <a:gd name="connsiteX0" fmla="*/ 569537 w 6871417"/>
              <a:gd name="connsiteY0" fmla="*/ 1681702 h 2103175"/>
              <a:gd name="connsiteX1" fmla="*/ 3476 w 6871417"/>
              <a:gd name="connsiteY1" fmla="*/ 1167893 h 2103175"/>
              <a:gd name="connsiteX2" fmla="*/ 3479 w 6871417"/>
              <a:gd name="connsiteY2" fmla="*/ 0 h 2103175"/>
              <a:gd name="connsiteX3" fmla="*/ 2090694 w 6871417"/>
              <a:gd name="connsiteY3" fmla="*/ 1083365 h 2103175"/>
              <a:gd name="connsiteX4" fmla="*/ 3925850 w 6871417"/>
              <a:gd name="connsiteY4" fmla="*/ 1440025 h 2103175"/>
              <a:gd name="connsiteX5" fmla="*/ 6871417 w 6871417"/>
              <a:gd name="connsiteY5" fmla="*/ 2047462 h 2103175"/>
              <a:gd name="connsiteX6" fmla="*/ 1536184 w 6871417"/>
              <a:gd name="connsiteY6" fmla="*/ 2047461 h 2103175"/>
              <a:gd name="connsiteX7" fmla="*/ 569537 w 6871417"/>
              <a:gd name="connsiteY7" fmla="*/ 1681702 h 2103175"/>
              <a:gd name="connsiteX0" fmla="*/ 569537 w 6871417"/>
              <a:gd name="connsiteY0" fmla="*/ 1681702 h 2075855"/>
              <a:gd name="connsiteX1" fmla="*/ 3476 w 6871417"/>
              <a:gd name="connsiteY1" fmla="*/ 1167893 h 2075855"/>
              <a:gd name="connsiteX2" fmla="*/ 3479 w 6871417"/>
              <a:gd name="connsiteY2" fmla="*/ 0 h 2075855"/>
              <a:gd name="connsiteX3" fmla="*/ 2090694 w 6871417"/>
              <a:gd name="connsiteY3" fmla="*/ 1083365 h 2075855"/>
              <a:gd name="connsiteX4" fmla="*/ 3925850 w 6871417"/>
              <a:gd name="connsiteY4" fmla="*/ 1440025 h 2075855"/>
              <a:gd name="connsiteX5" fmla="*/ 6871417 w 6871417"/>
              <a:gd name="connsiteY5" fmla="*/ 2047462 h 2075855"/>
              <a:gd name="connsiteX6" fmla="*/ 1536184 w 6871417"/>
              <a:gd name="connsiteY6" fmla="*/ 2047461 h 2075855"/>
              <a:gd name="connsiteX7" fmla="*/ 569537 w 6871417"/>
              <a:gd name="connsiteY7" fmla="*/ 1681702 h 2075855"/>
              <a:gd name="connsiteX0" fmla="*/ 569537 w 6877637"/>
              <a:gd name="connsiteY0" fmla="*/ 1681702 h 2097225"/>
              <a:gd name="connsiteX1" fmla="*/ 3476 w 6877637"/>
              <a:gd name="connsiteY1" fmla="*/ 1167893 h 2097225"/>
              <a:gd name="connsiteX2" fmla="*/ 3479 w 6877637"/>
              <a:gd name="connsiteY2" fmla="*/ 0 h 2097225"/>
              <a:gd name="connsiteX3" fmla="*/ 2090694 w 6877637"/>
              <a:gd name="connsiteY3" fmla="*/ 1083365 h 2097225"/>
              <a:gd name="connsiteX4" fmla="*/ 3925850 w 6877637"/>
              <a:gd name="connsiteY4" fmla="*/ 1440025 h 2097225"/>
              <a:gd name="connsiteX5" fmla="*/ 6877637 w 6877637"/>
              <a:gd name="connsiteY5" fmla="*/ 2097225 h 2097225"/>
              <a:gd name="connsiteX6" fmla="*/ 1536184 w 6877637"/>
              <a:gd name="connsiteY6" fmla="*/ 2047461 h 2097225"/>
              <a:gd name="connsiteX7" fmla="*/ 569537 w 6877637"/>
              <a:gd name="connsiteY7" fmla="*/ 1681702 h 2097225"/>
              <a:gd name="connsiteX0" fmla="*/ 569537 w 6871417"/>
              <a:gd name="connsiteY0" fmla="*/ 1681702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36184 w 6871417"/>
              <a:gd name="connsiteY6" fmla="*/ 2047461 h 2103445"/>
              <a:gd name="connsiteX7" fmla="*/ 569537 w 6871417"/>
              <a:gd name="connsiteY7" fmla="*/ 1681702 h 2103445"/>
              <a:gd name="connsiteX0" fmla="*/ 569537 w 6871417"/>
              <a:gd name="connsiteY0" fmla="*/ 1681702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36184 w 6871417"/>
              <a:gd name="connsiteY6" fmla="*/ 2047461 h 2103445"/>
              <a:gd name="connsiteX7" fmla="*/ 569537 w 6871417"/>
              <a:gd name="connsiteY7" fmla="*/ 1681702 h 2103445"/>
              <a:gd name="connsiteX0" fmla="*/ 569537 w 6871417"/>
              <a:gd name="connsiteY0" fmla="*/ 1681702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36184 w 6871417"/>
              <a:gd name="connsiteY6" fmla="*/ 2047461 h 2103445"/>
              <a:gd name="connsiteX7" fmla="*/ 569537 w 6871417"/>
              <a:gd name="connsiteY7" fmla="*/ 1681702 h 2103445"/>
              <a:gd name="connsiteX0" fmla="*/ 569537 w 6871417"/>
              <a:gd name="connsiteY0" fmla="*/ 1681702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1004 h 2103445"/>
              <a:gd name="connsiteX7" fmla="*/ 569537 w 6871417"/>
              <a:gd name="connsiteY7" fmla="*/ 1681702 h 2103445"/>
              <a:gd name="connsiteX0" fmla="*/ 569537 w 6871417"/>
              <a:gd name="connsiteY0" fmla="*/ 1681702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1004 h 2103445"/>
              <a:gd name="connsiteX7" fmla="*/ 569537 w 6871417"/>
              <a:gd name="connsiteY7" fmla="*/ 1681702 h 2103445"/>
              <a:gd name="connsiteX0" fmla="*/ 569537 w 6871417"/>
              <a:gd name="connsiteY0" fmla="*/ 1681702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1004 h 2103445"/>
              <a:gd name="connsiteX7" fmla="*/ 569537 w 6871417"/>
              <a:gd name="connsiteY7" fmla="*/ 1681702 h 2103445"/>
              <a:gd name="connsiteX0" fmla="*/ 488672 w 6871417"/>
              <a:gd name="connsiteY0" fmla="*/ 1712804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1004 h 2103445"/>
              <a:gd name="connsiteX7" fmla="*/ 488672 w 6871417"/>
              <a:gd name="connsiteY7" fmla="*/ 1712804 h 2103445"/>
              <a:gd name="connsiteX0" fmla="*/ 488672 w 6871417"/>
              <a:gd name="connsiteY0" fmla="*/ 1712804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1004 h 2103445"/>
              <a:gd name="connsiteX7" fmla="*/ 488672 w 6871417"/>
              <a:gd name="connsiteY7" fmla="*/ 1712804 h 2103445"/>
              <a:gd name="connsiteX0" fmla="*/ 749929 w 6871417"/>
              <a:gd name="connsiteY0" fmla="*/ 1862093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1004 h 2103445"/>
              <a:gd name="connsiteX7" fmla="*/ 749929 w 6871417"/>
              <a:gd name="connsiteY7" fmla="*/ 1862093 h 2103445"/>
              <a:gd name="connsiteX0" fmla="*/ 749929 w 6871417"/>
              <a:gd name="connsiteY0" fmla="*/ 1862093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1004 h 2103445"/>
              <a:gd name="connsiteX7" fmla="*/ 749929 w 6871417"/>
              <a:gd name="connsiteY7" fmla="*/ 1862093 h 2103445"/>
              <a:gd name="connsiteX0" fmla="*/ 749929 w 6871417"/>
              <a:gd name="connsiteY0" fmla="*/ 1862093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1004 h 2103445"/>
              <a:gd name="connsiteX7" fmla="*/ 749929 w 6871417"/>
              <a:gd name="connsiteY7" fmla="*/ 1862093 h 2103445"/>
              <a:gd name="connsiteX0" fmla="*/ 749929 w 6871417"/>
              <a:gd name="connsiteY0" fmla="*/ 1862093 h 2103445"/>
              <a:gd name="connsiteX1" fmla="*/ 3476 w 6871417"/>
              <a:gd name="connsiteY1" fmla="*/ 116789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6084 h 2103445"/>
              <a:gd name="connsiteX7" fmla="*/ 749929 w 6871417"/>
              <a:gd name="connsiteY7" fmla="*/ 1862093 h 2103445"/>
              <a:gd name="connsiteX0" fmla="*/ 749929 w 6871417"/>
              <a:gd name="connsiteY0" fmla="*/ 1862093 h 2103445"/>
              <a:gd name="connsiteX1" fmla="*/ 3476 w 6871417"/>
              <a:gd name="connsiteY1" fmla="*/ 1172973 h 2103445"/>
              <a:gd name="connsiteX2" fmla="*/ 3479 w 6871417"/>
              <a:gd name="connsiteY2" fmla="*/ 0 h 2103445"/>
              <a:gd name="connsiteX3" fmla="*/ 2090694 w 6871417"/>
              <a:gd name="connsiteY3" fmla="*/ 1083365 h 2103445"/>
              <a:gd name="connsiteX4" fmla="*/ 3925850 w 6871417"/>
              <a:gd name="connsiteY4" fmla="*/ 1440025 h 2103445"/>
              <a:gd name="connsiteX5" fmla="*/ 6871417 w 6871417"/>
              <a:gd name="connsiteY5" fmla="*/ 2103445 h 2103445"/>
              <a:gd name="connsiteX6" fmla="*/ 1529964 w 6871417"/>
              <a:gd name="connsiteY6" fmla="*/ 2096084 h 2103445"/>
              <a:gd name="connsiteX7" fmla="*/ 749929 w 6871417"/>
              <a:gd name="connsiteY7" fmla="*/ 1862093 h 2103445"/>
              <a:gd name="connsiteX0" fmla="*/ 747714 w 6869202"/>
              <a:gd name="connsiteY0" fmla="*/ 1862093 h 2103445"/>
              <a:gd name="connsiteX1" fmla="*/ 1261 w 6869202"/>
              <a:gd name="connsiteY1" fmla="*/ 1172973 h 2103445"/>
              <a:gd name="connsiteX2" fmla="*/ 1264 w 6869202"/>
              <a:gd name="connsiteY2" fmla="*/ 0 h 2103445"/>
              <a:gd name="connsiteX3" fmla="*/ 2088479 w 6869202"/>
              <a:gd name="connsiteY3" fmla="*/ 1083365 h 2103445"/>
              <a:gd name="connsiteX4" fmla="*/ 3923635 w 6869202"/>
              <a:gd name="connsiteY4" fmla="*/ 1440025 h 2103445"/>
              <a:gd name="connsiteX5" fmla="*/ 6869202 w 6869202"/>
              <a:gd name="connsiteY5" fmla="*/ 2103445 h 2103445"/>
              <a:gd name="connsiteX6" fmla="*/ 1527749 w 6869202"/>
              <a:gd name="connsiteY6" fmla="*/ 2096084 h 2103445"/>
              <a:gd name="connsiteX7" fmla="*/ 747714 w 6869202"/>
              <a:gd name="connsiteY7" fmla="*/ 1862093 h 2103445"/>
              <a:gd name="connsiteX0" fmla="*/ 651194 w 6869202"/>
              <a:gd name="connsiteY0" fmla="*/ 1872253 h 2103445"/>
              <a:gd name="connsiteX1" fmla="*/ 1261 w 6869202"/>
              <a:gd name="connsiteY1" fmla="*/ 1172973 h 2103445"/>
              <a:gd name="connsiteX2" fmla="*/ 1264 w 6869202"/>
              <a:gd name="connsiteY2" fmla="*/ 0 h 2103445"/>
              <a:gd name="connsiteX3" fmla="*/ 2088479 w 6869202"/>
              <a:gd name="connsiteY3" fmla="*/ 1083365 h 2103445"/>
              <a:gd name="connsiteX4" fmla="*/ 3923635 w 6869202"/>
              <a:gd name="connsiteY4" fmla="*/ 1440025 h 2103445"/>
              <a:gd name="connsiteX5" fmla="*/ 6869202 w 6869202"/>
              <a:gd name="connsiteY5" fmla="*/ 2103445 h 2103445"/>
              <a:gd name="connsiteX6" fmla="*/ 1527749 w 6869202"/>
              <a:gd name="connsiteY6" fmla="*/ 2096084 h 2103445"/>
              <a:gd name="connsiteX7" fmla="*/ 651194 w 6869202"/>
              <a:gd name="connsiteY7" fmla="*/ 1872253 h 2103445"/>
              <a:gd name="connsiteX0" fmla="*/ 651194 w 6869202"/>
              <a:gd name="connsiteY0" fmla="*/ 1872253 h 2103445"/>
              <a:gd name="connsiteX1" fmla="*/ 1261 w 6869202"/>
              <a:gd name="connsiteY1" fmla="*/ 1172973 h 2103445"/>
              <a:gd name="connsiteX2" fmla="*/ 1264 w 6869202"/>
              <a:gd name="connsiteY2" fmla="*/ 0 h 2103445"/>
              <a:gd name="connsiteX3" fmla="*/ 2088479 w 6869202"/>
              <a:gd name="connsiteY3" fmla="*/ 1083365 h 2103445"/>
              <a:gd name="connsiteX4" fmla="*/ 3923635 w 6869202"/>
              <a:gd name="connsiteY4" fmla="*/ 1440025 h 2103445"/>
              <a:gd name="connsiteX5" fmla="*/ 6869202 w 6869202"/>
              <a:gd name="connsiteY5" fmla="*/ 2103445 h 2103445"/>
              <a:gd name="connsiteX6" fmla="*/ 2011075 w 6869202"/>
              <a:gd name="connsiteY6" fmla="*/ 2096084 h 2103445"/>
              <a:gd name="connsiteX7" fmla="*/ 651194 w 6869202"/>
              <a:gd name="connsiteY7" fmla="*/ 1872253 h 2103445"/>
              <a:gd name="connsiteX0" fmla="*/ 651194 w 6869202"/>
              <a:gd name="connsiteY0" fmla="*/ 1872253 h 2103445"/>
              <a:gd name="connsiteX1" fmla="*/ 1261 w 6869202"/>
              <a:gd name="connsiteY1" fmla="*/ 1172973 h 2103445"/>
              <a:gd name="connsiteX2" fmla="*/ 1264 w 6869202"/>
              <a:gd name="connsiteY2" fmla="*/ 0 h 2103445"/>
              <a:gd name="connsiteX3" fmla="*/ 2088479 w 6869202"/>
              <a:gd name="connsiteY3" fmla="*/ 1083365 h 2103445"/>
              <a:gd name="connsiteX4" fmla="*/ 3923635 w 6869202"/>
              <a:gd name="connsiteY4" fmla="*/ 1440025 h 2103445"/>
              <a:gd name="connsiteX5" fmla="*/ 6869202 w 6869202"/>
              <a:gd name="connsiteY5" fmla="*/ 2103445 h 2103445"/>
              <a:gd name="connsiteX6" fmla="*/ 2011075 w 6869202"/>
              <a:gd name="connsiteY6" fmla="*/ 2096084 h 2103445"/>
              <a:gd name="connsiteX7" fmla="*/ 651194 w 6869202"/>
              <a:gd name="connsiteY7" fmla="*/ 1872253 h 2103445"/>
              <a:gd name="connsiteX0" fmla="*/ 651194 w 6869202"/>
              <a:gd name="connsiteY0" fmla="*/ 1872253 h 2103445"/>
              <a:gd name="connsiteX1" fmla="*/ 1261 w 6869202"/>
              <a:gd name="connsiteY1" fmla="*/ 1172973 h 2103445"/>
              <a:gd name="connsiteX2" fmla="*/ 1264 w 6869202"/>
              <a:gd name="connsiteY2" fmla="*/ 0 h 2103445"/>
              <a:gd name="connsiteX3" fmla="*/ 2088479 w 6869202"/>
              <a:gd name="connsiteY3" fmla="*/ 1083365 h 2103445"/>
              <a:gd name="connsiteX4" fmla="*/ 3923635 w 6869202"/>
              <a:gd name="connsiteY4" fmla="*/ 1440025 h 2103445"/>
              <a:gd name="connsiteX5" fmla="*/ 6869202 w 6869202"/>
              <a:gd name="connsiteY5" fmla="*/ 2103445 h 2103445"/>
              <a:gd name="connsiteX6" fmla="*/ 2011075 w 6869202"/>
              <a:gd name="connsiteY6" fmla="*/ 2096084 h 2103445"/>
              <a:gd name="connsiteX7" fmla="*/ 651194 w 6869202"/>
              <a:gd name="connsiteY7" fmla="*/ 1872253 h 2103445"/>
              <a:gd name="connsiteX0" fmla="*/ 651194 w 6869202"/>
              <a:gd name="connsiteY0" fmla="*/ 1872253 h 2103445"/>
              <a:gd name="connsiteX1" fmla="*/ 1261 w 6869202"/>
              <a:gd name="connsiteY1" fmla="*/ 1348337 h 2103445"/>
              <a:gd name="connsiteX2" fmla="*/ 1264 w 6869202"/>
              <a:gd name="connsiteY2" fmla="*/ 0 h 2103445"/>
              <a:gd name="connsiteX3" fmla="*/ 2088479 w 6869202"/>
              <a:gd name="connsiteY3" fmla="*/ 1083365 h 2103445"/>
              <a:gd name="connsiteX4" fmla="*/ 3923635 w 6869202"/>
              <a:gd name="connsiteY4" fmla="*/ 1440025 h 2103445"/>
              <a:gd name="connsiteX5" fmla="*/ 6869202 w 6869202"/>
              <a:gd name="connsiteY5" fmla="*/ 2103445 h 2103445"/>
              <a:gd name="connsiteX6" fmla="*/ 2011075 w 6869202"/>
              <a:gd name="connsiteY6" fmla="*/ 2096084 h 2103445"/>
              <a:gd name="connsiteX7" fmla="*/ 651194 w 6869202"/>
              <a:gd name="connsiteY7" fmla="*/ 1872253 h 2103445"/>
              <a:gd name="connsiteX0" fmla="*/ 651194 w 6869202"/>
              <a:gd name="connsiteY0" fmla="*/ 1872253 h 2103445"/>
              <a:gd name="connsiteX1" fmla="*/ 1261 w 6869202"/>
              <a:gd name="connsiteY1" fmla="*/ 1348337 h 2103445"/>
              <a:gd name="connsiteX2" fmla="*/ 1264 w 6869202"/>
              <a:gd name="connsiteY2" fmla="*/ 0 h 2103445"/>
              <a:gd name="connsiteX3" fmla="*/ 2088479 w 6869202"/>
              <a:gd name="connsiteY3" fmla="*/ 1083365 h 2103445"/>
              <a:gd name="connsiteX4" fmla="*/ 3858981 w 6869202"/>
              <a:gd name="connsiteY4" fmla="*/ 1476971 h 2103445"/>
              <a:gd name="connsiteX5" fmla="*/ 6869202 w 6869202"/>
              <a:gd name="connsiteY5" fmla="*/ 2103445 h 2103445"/>
              <a:gd name="connsiteX6" fmla="*/ 2011075 w 6869202"/>
              <a:gd name="connsiteY6" fmla="*/ 2096084 h 2103445"/>
              <a:gd name="connsiteX7" fmla="*/ 651194 w 6869202"/>
              <a:gd name="connsiteY7" fmla="*/ 1872253 h 2103445"/>
              <a:gd name="connsiteX0" fmla="*/ 651194 w 6869202"/>
              <a:gd name="connsiteY0" fmla="*/ 1872253 h 2103445"/>
              <a:gd name="connsiteX1" fmla="*/ 1261 w 6869202"/>
              <a:gd name="connsiteY1" fmla="*/ 1348337 h 2103445"/>
              <a:gd name="connsiteX2" fmla="*/ 1264 w 6869202"/>
              <a:gd name="connsiteY2" fmla="*/ 0 h 2103445"/>
              <a:gd name="connsiteX3" fmla="*/ 2088479 w 6869202"/>
              <a:gd name="connsiteY3" fmla="*/ 1083365 h 2103445"/>
              <a:gd name="connsiteX4" fmla="*/ 3775854 w 6869202"/>
              <a:gd name="connsiteY4" fmla="*/ 1495444 h 2103445"/>
              <a:gd name="connsiteX5" fmla="*/ 6869202 w 6869202"/>
              <a:gd name="connsiteY5" fmla="*/ 2103445 h 2103445"/>
              <a:gd name="connsiteX6" fmla="*/ 2011075 w 6869202"/>
              <a:gd name="connsiteY6" fmla="*/ 2096084 h 2103445"/>
              <a:gd name="connsiteX7" fmla="*/ 651194 w 6869202"/>
              <a:gd name="connsiteY7" fmla="*/ 1872253 h 2103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02" h="2103445">
                <a:moveTo>
                  <a:pt x="651194" y="1872253"/>
                </a:moveTo>
                <a:cubicBezTo>
                  <a:pt x="395743" y="1725658"/>
                  <a:pt x="95604" y="1628621"/>
                  <a:pt x="1261" y="1348337"/>
                </a:cubicBezTo>
                <a:cubicBezTo>
                  <a:pt x="-2367" y="785751"/>
                  <a:pt x="3189" y="435002"/>
                  <a:pt x="1264" y="0"/>
                </a:cubicBezTo>
                <a:cubicBezTo>
                  <a:pt x="1270159" y="536713"/>
                  <a:pt x="501532" y="894521"/>
                  <a:pt x="2088479" y="1083365"/>
                </a:cubicBezTo>
                <a:cubicBezTo>
                  <a:pt x="2797470" y="1219200"/>
                  <a:pt x="2748377" y="1190617"/>
                  <a:pt x="3775854" y="1495444"/>
                </a:cubicBezTo>
                <a:cubicBezTo>
                  <a:pt x="4919532" y="1992604"/>
                  <a:pt x="6123767" y="1914601"/>
                  <a:pt x="6869202" y="2103445"/>
                </a:cubicBezTo>
                <a:lnTo>
                  <a:pt x="2011075" y="2096084"/>
                </a:lnTo>
                <a:cubicBezTo>
                  <a:pt x="1897346" y="2092353"/>
                  <a:pt x="956498" y="2013899"/>
                  <a:pt x="651194" y="187225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Content Placeholder 2">
            <a:extLst>
              <a:ext uri="{FF2B5EF4-FFF2-40B4-BE49-F238E27FC236}">
                <a16:creationId xmlns:a16="http://schemas.microsoft.com/office/drawing/2014/main" id="{0A3147CF-6C0D-D3E6-8502-F54FE38BCB73}"/>
              </a:ext>
            </a:extLst>
          </p:cNvPr>
          <p:cNvSpPr txBox="1">
            <a:spLocks/>
          </p:cNvSpPr>
          <p:nvPr/>
        </p:nvSpPr>
        <p:spPr>
          <a:xfrm>
            <a:off x="943596" y="3160262"/>
            <a:ext cx="7870825" cy="1487830"/>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2000" b="0" kern="1200">
                <a:solidFill>
                  <a:schemeClr val="bg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t>Aled Matthew Horner</a:t>
            </a:r>
          </a:p>
          <a:p>
            <a:r>
              <a:rPr lang="en-US" sz="1600" dirty="0"/>
              <a:t>09/10/23</a:t>
            </a:r>
          </a:p>
          <a:p>
            <a:r>
              <a:rPr lang="en-US" sz="1600" dirty="0" err="1"/>
              <a:t>a.m.horner@qmul.ac.uk</a:t>
            </a:r>
            <a:endParaRPr lang="en-US" sz="1600" dirty="0"/>
          </a:p>
          <a:p>
            <a:r>
              <a:rPr lang="en-US" sz="1600" dirty="0"/>
              <a:t>Supervisors: Prof. A Bevan, Dr. T </a:t>
            </a:r>
            <a:r>
              <a:rPr lang="en-US" sz="1600" dirty="0" err="1"/>
              <a:t>Kreouzis</a:t>
            </a:r>
            <a:endParaRPr lang="en-US" sz="1600" dirty="0"/>
          </a:p>
        </p:txBody>
      </p:sp>
      <p:pic>
        <p:nvPicPr>
          <p:cNvPr id="11" name="Picture 10" descr="Diagram&#10;&#10;Description automatically generated with medium confidence">
            <a:extLst>
              <a:ext uri="{FF2B5EF4-FFF2-40B4-BE49-F238E27FC236}">
                <a16:creationId xmlns:a16="http://schemas.microsoft.com/office/drawing/2014/main" id="{EDA8D750-93AE-9222-14B3-BC9D66D5E8F2}"/>
              </a:ext>
            </a:extLst>
          </p:cNvPr>
          <p:cNvPicPr>
            <a:picLocks noChangeAspect="1"/>
          </p:cNvPicPr>
          <p:nvPr/>
        </p:nvPicPr>
        <p:blipFill>
          <a:blip r:embed="rId2">
            <a:alphaModFix/>
          </a:blip>
          <a:stretch>
            <a:fillRect/>
          </a:stretch>
        </p:blipFill>
        <p:spPr>
          <a:xfrm>
            <a:off x="6379387" y="159488"/>
            <a:ext cx="1425340" cy="625372"/>
          </a:xfrm>
          <a:prstGeom prst="rect">
            <a:avLst/>
          </a:prstGeom>
          <a:noFill/>
          <a:effectLst>
            <a:softEdge rad="0"/>
          </a:effectLst>
          <a:scene3d>
            <a:camera prst="orthographicFront">
              <a:rot lat="0" lon="0" rev="0"/>
            </a:camera>
            <a:lightRig rig="threePt" dir="t"/>
          </a:scene3d>
        </p:spPr>
      </p:pic>
      <p:pic>
        <p:nvPicPr>
          <p:cNvPr id="12" name="Picture 11" descr="Logo&#10;&#10;Description automatically generated">
            <a:extLst>
              <a:ext uri="{FF2B5EF4-FFF2-40B4-BE49-F238E27FC236}">
                <a16:creationId xmlns:a16="http://schemas.microsoft.com/office/drawing/2014/main" id="{F1FC727B-3F0F-ABEC-81D2-6EBD63D873EB}"/>
              </a:ext>
            </a:extLst>
          </p:cNvPr>
          <p:cNvPicPr>
            <a:picLocks noChangeAspect="1"/>
          </p:cNvPicPr>
          <p:nvPr/>
        </p:nvPicPr>
        <p:blipFill>
          <a:blip r:embed="rId3">
            <a:alphaModFix/>
          </a:blip>
          <a:stretch>
            <a:fillRect/>
          </a:stretch>
        </p:blipFill>
        <p:spPr>
          <a:xfrm>
            <a:off x="7961014" y="630831"/>
            <a:ext cx="1024484" cy="697930"/>
          </a:xfrm>
          <a:prstGeom prst="rect">
            <a:avLst/>
          </a:prstGeom>
          <a:noFill/>
          <a:ln>
            <a:noFill/>
          </a:ln>
        </p:spPr>
      </p:pic>
      <p:pic>
        <p:nvPicPr>
          <p:cNvPr id="13" name="Picture 12" descr="Shape&#10;&#10;Description automatically generated with medium confidence">
            <a:extLst>
              <a:ext uri="{FF2B5EF4-FFF2-40B4-BE49-F238E27FC236}">
                <a16:creationId xmlns:a16="http://schemas.microsoft.com/office/drawing/2014/main" id="{CA4B55F9-5C75-11B4-CC67-832288675032}"/>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Lst>
          </a:blip>
          <a:srcRect l="5746" t="7331" r="69149" b="9576"/>
          <a:stretch/>
        </p:blipFill>
        <p:spPr>
          <a:xfrm>
            <a:off x="2908237" y="495409"/>
            <a:ext cx="505578" cy="498664"/>
          </a:xfrm>
          <a:prstGeom prst="rect">
            <a:avLst/>
          </a:prstGeom>
          <a:noFill/>
          <a:ln>
            <a:noFill/>
          </a:ln>
        </p:spPr>
      </p:pic>
      <p:pic>
        <p:nvPicPr>
          <p:cNvPr id="14" name="Picture 13" descr="Shape&#10;&#10;Description automatically generated with medium confidence">
            <a:extLst>
              <a:ext uri="{FF2B5EF4-FFF2-40B4-BE49-F238E27FC236}">
                <a16:creationId xmlns:a16="http://schemas.microsoft.com/office/drawing/2014/main" id="{36E93EF5-8454-213B-2ADD-1803DF85744D}"/>
              </a:ext>
            </a:extLst>
          </p:cNvPr>
          <p:cNvPicPr>
            <a:picLocks noChangeAspect="1"/>
          </p:cNvPicPr>
          <p:nvPr/>
        </p:nvPicPr>
        <p:blipFill rotWithShape="1">
          <a:blip r:embed="rId4">
            <a:extLst>
              <a:ext uri="{BEBA8EAE-BF5A-486C-A8C5-ECC9F3942E4B}">
                <a14:imgProps xmlns:a14="http://schemas.microsoft.com/office/drawing/2010/main">
                  <a14:imgLayer r:embed="rId6">
                    <a14:imgEffect>
                      <a14:brightnessContrast bright="100000"/>
                    </a14:imgEffect>
                  </a14:imgLayer>
                </a14:imgProps>
              </a:ext>
            </a:extLst>
          </a:blip>
          <a:srcRect l="32324" t="12254" r="7825" b="39919"/>
          <a:stretch/>
        </p:blipFill>
        <p:spPr>
          <a:xfrm>
            <a:off x="3432286" y="547084"/>
            <a:ext cx="1660061" cy="395314"/>
          </a:xfrm>
          <a:prstGeom prst="rect">
            <a:avLst/>
          </a:prstGeom>
        </p:spPr>
      </p:pic>
      <p:sp>
        <p:nvSpPr>
          <p:cNvPr id="3" name="TextBox 2">
            <a:extLst>
              <a:ext uri="{FF2B5EF4-FFF2-40B4-BE49-F238E27FC236}">
                <a16:creationId xmlns:a16="http://schemas.microsoft.com/office/drawing/2014/main" id="{C52F9FD4-E73A-5395-D5E6-7BAC53F8E70C}"/>
              </a:ext>
            </a:extLst>
          </p:cNvPr>
          <p:cNvSpPr txBox="1"/>
          <p:nvPr/>
        </p:nvSpPr>
        <p:spPr>
          <a:xfrm>
            <a:off x="5562615" y="4874879"/>
            <a:ext cx="3452949" cy="218265"/>
          </a:xfrm>
          <a:prstGeom prst="rect">
            <a:avLst/>
          </a:prstGeom>
          <a:noFill/>
        </p:spPr>
        <p:txBody>
          <a:bodyPr wrap="square">
            <a:spAutoFit/>
          </a:bodyPr>
          <a:lstStyle/>
          <a:p>
            <a:pPr>
              <a:lnSpc>
                <a:spcPct val="107000"/>
              </a:lnSpc>
              <a:spcAft>
                <a:spcPts val="800"/>
              </a:spcAft>
              <a:tabLst>
                <a:tab pos="2865755" algn="ctr"/>
                <a:tab pos="5731510" algn="r"/>
              </a:tabLst>
            </a:pPr>
            <a:r>
              <a:rPr lang="en-GB" sz="800" dirty="0">
                <a:solidFill>
                  <a:srgbClr val="000000"/>
                </a:solidFill>
                <a:effectLst/>
                <a:latin typeface="-webkit-standard"/>
                <a:ea typeface="Calibri" panose="020F0502020204030204" pitchFamily="34" charset="0"/>
                <a:cs typeface="Times New Roman" panose="02020603050405020304" pitchFamily="18" charset="0"/>
              </a:rPr>
              <a:t>Copyright 2023 UK Ministry of Defence © Crown Owned Copyright 2023/AWE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43892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a:xfrm>
            <a:off x="186596" y="262396"/>
            <a:ext cx="8748398" cy="1036377"/>
          </a:xfrm>
        </p:spPr>
        <p:txBody>
          <a:bodyPr/>
          <a:lstStyle/>
          <a:p>
            <a:r>
              <a:rPr lang="en-GB" sz="2400" i="1" dirty="0"/>
              <a:t>o</a:t>
            </a:r>
            <a:r>
              <a:rPr lang="en-GB" sz="2400" dirty="0"/>
              <a:t>CbT</a:t>
            </a:r>
            <a:r>
              <a:rPr lang="en-GB" sz="2400" baseline="-25000" dirty="0"/>
              <a:t>2</a:t>
            </a:r>
            <a:r>
              <a:rPr lang="en-GB" sz="2400" dirty="0"/>
              <a:t>-NDI: Neutron detection</a:t>
            </a:r>
            <a:endParaRPr lang="en-US" dirty="0"/>
          </a:p>
        </p:txBody>
      </p:sp>
      <p:sp>
        <p:nvSpPr>
          <p:cNvPr id="6" name="TextBox 5">
            <a:extLst>
              <a:ext uri="{FF2B5EF4-FFF2-40B4-BE49-F238E27FC236}">
                <a16:creationId xmlns:a16="http://schemas.microsoft.com/office/drawing/2014/main" id="{C0A45FAD-0080-84A0-C270-13B8007E3991}"/>
              </a:ext>
            </a:extLst>
          </p:cNvPr>
          <p:cNvSpPr txBox="1"/>
          <p:nvPr/>
        </p:nvSpPr>
        <p:spPr>
          <a:xfrm>
            <a:off x="181811" y="3453057"/>
            <a:ext cx="8657267" cy="577081"/>
          </a:xfrm>
          <a:prstGeom prst="rect">
            <a:avLst/>
          </a:prstGeom>
          <a:noFill/>
        </p:spPr>
        <p:txBody>
          <a:bodyPr wrap="square" rtlCol="0">
            <a:spAutoFit/>
          </a:bodyPr>
          <a:lstStyle/>
          <a:p>
            <a:r>
              <a:rPr lang="en-US" sz="1050" b="1" dirty="0"/>
              <a:t>Figure 7</a:t>
            </a:r>
            <a:r>
              <a:rPr lang="en-US" sz="1050" dirty="0"/>
              <a:t>: </a:t>
            </a:r>
            <a:r>
              <a:rPr lang="en-US" sz="1050" b="1" dirty="0"/>
              <a:t>Left:</a:t>
            </a:r>
            <a:r>
              <a:rPr lang="en-US" sz="1050" dirty="0"/>
              <a:t> Variation of current enhancement (ΔI) due to exposure to various neutron beam fluxes under 10V bias for a 4mm</a:t>
            </a:r>
            <a:r>
              <a:rPr lang="en-US" sz="1050" baseline="30000" dirty="0"/>
              <a:t>2</a:t>
            </a:r>
            <a:r>
              <a:rPr lang="en-US" sz="1050" dirty="0"/>
              <a:t> and a 36mm</a:t>
            </a:r>
            <a:r>
              <a:rPr lang="en-US" sz="1050" baseline="30000" dirty="0"/>
              <a:t>2</a:t>
            </a:r>
            <a:r>
              <a:rPr lang="en-US" sz="1050" dirty="0"/>
              <a:t> </a:t>
            </a:r>
            <a:r>
              <a:rPr lang="en-US" sz="1050" i="1" dirty="0"/>
              <a:t>o</a:t>
            </a:r>
            <a:r>
              <a:rPr lang="en-US" sz="1050" dirty="0"/>
              <a:t>CbT</a:t>
            </a:r>
            <a:r>
              <a:rPr lang="en-US" sz="1050" baseline="-25000" dirty="0"/>
              <a:t>2</a:t>
            </a:r>
            <a:r>
              <a:rPr lang="en-US" sz="1050" dirty="0"/>
              <a:t>-NDI device. </a:t>
            </a:r>
            <a:r>
              <a:rPr lang="en-US" sz="1050" b="1" dirty="0"/>
              <a:t>Right:</a:t>
            </a:r>
            <a:r>
              <a:rPr lang="en-US" sz="1050" dirty="0"/>
              <a:t> Absolute values of current enhancement versus voltage bias of one 4mm</a:t>
            </a:r>
            <a:r>
              <a:rPr lang="en-US" sz="1050" baseline="30000" dirty="0"/>
              <a:t>2</a:t>
            </a:r>
            <a:r>
              <a:rPr lang="en-US" sz="1050" dirty="0"/>
              <a:t> device and one 36mm</a:t>
            </a:r>
            <a:r>
              <a:rPr lang="en-US" sz="1050" baseline="30000" dirty="0"/>
              <a:t>2</a:t>
            </a:r>
            <a:r>
              <a:rPr lang="en-US" sz="1050" dirty="0"/>
              <a:t> device exposed to neutrons at NPL. Dashed lines made by fitting to equation above. Under negative voltage biases these enhancements are negative.</a:t>
            </a:r>
          </a:p>
        </p:txBody>
      </p:sp>
      <p:pic>
        <p:nvPicPr>
          <p:cNvPr id="4" name="Picture 3" descr="Shape&#10;&#10;Description automatically generated with medium confidence">
            <a:extLst>
              <a:ext uri="{FF2B5EF4-FFF2-40B4-BE49-F238E27FC236}">
                <a16:creationId xmlns:a16="http://schemas.microsoft.com/office/drawing/2014/main" id="{CBE201D5-A9B5-7FFE-7B27-E6E37335B68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5" name="Picture 4" descr="Shape&#10;&#10;Description automatically generated with medium confidence">
            <a:extLst>
              <a:ext uri="{FF2B5EF4-FFF2-40B4-BE49-F238E27FC236}">
                <a16:creationId xmlns:a16="http://schemas.microsoft.com/office/drawing/2014/main" id="{35BAC8C5-B0ED-0601-BEB4-EE397DDE5CFB}"/>
              </a:ext>
            </a:extLst>
          </p:cNvPr>
          <p:cNvPicPr>
            <a:picLocks noChangeAspect="1"/>
          </p:cNvPicPr>
          <p:nvPr/>
        </p:nvPicPr>
        <p:blipFill rotWithShape="1">
          <a:blip r:embed="rId2">
            <a:extLst>
              <a:ext uri="{BEBA8EAE-BF5A-486C-A8C5-ECC9F3942E4B}">
                <a14:imgProps xmlns:a14="http://schemas.microsoft.com/office/drawing/2010/main">
                  <a14:imgLayer r:embed="rId4">
                    <a14:imgEffect>
                      <a14:brightnessContrast bright="100000"/>
                    </a14:imgEffect>
                  </a14:imgLayer>
                </a14:imgProps>
              </a:ext>
            </a:extLst>
          </a:blip>
          <a:srcRect l="32324" t="12254" r="7825" b="39919"/>
          <a:stretch/>
        </p:blipFill>
        <p:spPr>
          <a:xfrm>
            <a:off x="2850384" y="4602135"/>
            <a:ext cx="1660061" cy="395314"/>
          </a:xfrm>
          <a:prstGeom prst="rect">
            <a:avLst/>
          </a:prstGeom>
        </p:spPr>
      </p:pic>
      <p:sp>
        <p:nvSpPr>
          <p:cNvPr id="30" name="TextBox 29">
            <a:extLst>
              <a:ext uri="{FF2B5EF4-FFF2-40B4-BE49-F238E27FC236}">
                <a16:creationId xmlns:a16="http://schemas.microsoft.com/office/drawing/2014/main" id="{276CDA5C-411C-81DC-1E76-183E0094EB1A}"/>
              </a:ext>
            </a:extLst>
          </p:cNvPr>
          <p:cNvSpPr txBox="1"/>
          <p:nvPr/>
        </p:nvSpPr>
        <p:spPr>
          <a:xfrm>
            <a:off x="229774" y="703248"/>
            <a:ext cx="2698175" cy="300082"/>
          </a:xfrm>
          <a:prstGeom prst="rect">
            <a:avLst/>
          </a:prstGeom>
          <a:noFill/>
        </p:spPr>
        <p:txBody>
          <a:bodyPr wrap="none" rtlCol="0">
            <a:spAutoFit/>
          </a:bodyPr>
          <a:lstStyle/>
          <a:p>
            <a:r>
              <a:rPr lang="en-GB" dirty="0"/>
              <a:t>NPL site visit (using thermal pile)</a:t>
            </a:r>
          </a:p>
        </p:txBody>
      </p:sp>
      <p:pic>
        <p:nvPicPr>
          <p:cNvPr id="9" name="Picture 8" descr="A diagram of a voltage&#10;&#10;Description automatically generated">
            <a:extLst>
              <a:ext uri="{FF2B5EF4-FFF2-40B4-BE49-F238E27FC236}">
                <a16:creationId xmlns:a16="http://schemas.microsoft.com/office/drawing/2014/main" id="{E5F7F5BF-C24E-0241-9F77-E6C4F82E44EA}"/>
              </a:ext>
            </a:extLst>
          </p:cNvPr>
          <p:cNvPicPr>
            <a:picLocks noChangeAspect="1"/>
          </p:cNvPicPr>
          <p:nvPr/>
        </p:nvPicPr>
        <p:blipFill>
          <a:blip r:embed="rId5"/>
          <a:stretch>
            <a:fillRect/>
          </a:stretch>
        </p:blipFill>
        <p:spPr>
          <a:xfrm>
            <a:off x="4560795" y="1007739"/>
            <a:ext cx="4234232" cy="2408715"/>
          </a:xfrm>
          <a:prstGeom prst="rect">
            <a:avLst/>
          </a:prstGeom>
        </p:spPr>
      </p:pic>
      <p:pic>
        <p:nvPicPr>
          <p:cNvPr id="12" name="Picture 11" descr="A graph of a graph&#10;&#10;Description automatically generated with medium confidence">
            <a:extLst>
              <a:ext uri="{FF2B5EF4-FFF2-40B4-BE49-F238E27FC236}">
                <a16:creationId xmlns:a16="http://schemas.microsoft.com/office/drawing/2014/main" id="{ADDFE5E3-88FF-602F-3F0B-38886E051B3B}"/>
              </a:ext>
            </a:extLst>
          </p:cNvPr>
          <p:cNvPicPr>
            <a:picLocks noChangeAspect="1"/>
          </p:cNvPicPr>
          <p:nvPr/>
        </p:nvPicPr>
        <p:blipFill>
          <a:blip r:embed="rId6"/>
          <a:stretch>
            <a:fillRect/>
          </a:stretch>
        </p:blipFill>
        <p:spPr>
          <a:xfrm>
            <a:off x="229774" y="967201"/>
            <a:ext cx="4202889" cy="2408715"/>
          </a:xfrm>
          <a:prstGeom prst="rect">
            <a:avLst/>
          </a:prstGeom>
        </p:spPr>
      </p:pic>
      <p:pic>
        <p:nvPicPr>
          <p:cNvPr id="18" name="Picture 17" descr="A black number with a white background&#10;&#10;Description automatically generated">
            <a:extLst>
              <a:ext uri="{FF2B5EF4-FFF2-40B4-BE49-F238E27FC236}">
                <a16:creationId xmlns:a16="http://schemas.microsoft.com/office/drawing/2014/main" id="{557ED289-7E0D-5750-36C6-4ECDB794ADA3}"/>
              </a:ext>
            </a:extLst>
          </p:cNvPr>
          <p:cNvPicPr>
            <a:picLocks noChangeAspect="1"/>
          </p:cNvPicPr>
          <p:nvPr/>
        </p:nvPicPr>
        <p:blipFill>
          <a:blip r:embed="rId7"/>
          <a:stretch>
            <a:fillRect/>
          </a:stretch>
        </p:blipFill>
        <p:spPr>
          <a:xfrm>
            <a:off x="6981907" y="48118"/>
            <a:ext cx="1953087" cy="428555"/>
          </a:xfrm>
          <a:prstGeom prst="rect">
            <a:avLst/>
          </a:prstGeom>
        </p:spPr>
      </p:pic>
      <p:sp>
        <p:nvSpPr>
          <p:cNvPr id="19" name="TextBox 18">
            <a:extLst>
              <a:ext uri="{FF2B5EF4-FFF2-40B4-BE49-F238E27FC236}">
                <a16:creationId xmlns:a16="http://schemas.microsoft.com/office/drawing/2014/main" id="{79C5D8F0-55A7-C6A8-8FBF-07B99A029DA6}"/>
              </a:ext>
            </a:extLst>
          </p:cNvPr>
          <p:cNvSpPr txBox="1"/>
          <p:nvPr/>
        </p:nvSpPr>
        <p:spPr>
          <a:xfrm>
            <a:off x="7789397" y="465791"/>
            <a:ext cx="1210588" cy="338554"/>
          </a:xfrm>
          <a:prstGeom prst="rect">
            <a:avLst/>
          </a:prstGeom>
          <a:noFill/>
        </p:spPr>
        <p:txBody>
          <a:bodyPr wrap="none" rtlCol="0">
            <a:spAutoFit/>
          </a:bodyPr>
          <a:lstStyle/>
          <a:p>
            <a:r>
              <a:rPr lang="en-GB" sz="800" dirty="0"/>
              <a:t>a = Saturation current</a:t>
            </a:r>
          </a:p>
          <a:p>
            <a:r>
              <a:rPr lang="en-GB" sz="800" dirty="0"/>
              <a:t>b = 1/Characteristic V</a:t>
            </a:r>
            <a:r>
              <a:rPr lang="en-GB" sz="800" baseline="-25000" dirty="0"/>
              <a:t>0</a:t>
            </a:r>
          </a:p>
        </p:txBody>
      </p:sp>
      <p:sp>
        <p:nvSpPr>
          <p:cNvPr id="20" name="TextBox 19">
            <a:extLst>
              <a:ext uri="{FF2B5EF4-FFF2-40B4-BE49-F238E27FC236}">
                <a16:creationId xmlns:a16="http://schemas.microsoft.com/office/drawing/2014/main" id="{40C90686-04EC-A85F-0F12-BBA8E526EAC5}"/>
              </a:ext>
            </a:extLst>
          </p:cNvPr>
          <p:cNvSpPr txBox="1"/>
          <p:nvPr/>
        </p:nvSpPr>
        <p:spPr>
          <a:xfrm>
            <a:off x="209218" y="4091339"/>
            <a:ext cx="5541966" cy="300082"/>
          </a:xfrm>
          <a:prstGeom prst="rect">
            <a:avLst/>
          </a:prstGeom>
          <a:noFill/>
        </p:spPr>
        <p:txBody>
          <a:bodyPr wrap="none" rtlCol="0">
            <a:spAutoFit/>
          </a:bodyPr>
          <a:lstStyle/>
          <a:p>
            <a:pPr marL="285750" indent="-285750">
              <a:buFont typeface="Arial" panose="020B0604020202020204" pitchFamily="34" charset="0"/>
              <a:buChar char="•"/>
            </a:pPr>
            <a:r>
              <a:rPr lang="en-GB" dirty="0"/>
              <a:t>Neutron tests: ~4 times signal with 9x scale. Alpha tests: ~5 times.</a:t>
            </a:r>
          </a:p>
        </p:txBody>
      </p:sp>
    </p:spTree>
    <p:extLst>
      <p:ext uri="{BB962C8B-B14F-4D97-AF65-F5344CB8AC3E}">
        <p14:creationId xmlns:p14="http://schemas.microsoft.com/office/powerpoint/2010/main" val="2810902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iagram&#10;&#10;Description automatically generated">
            <a:extLst>
              <a:ext uri="{FF2B5EF4-FFF2-40B4-BE49-F238E27FC236}">
                <a16:creationId xmlns:a16="http://schemas.microsoft.com/office/drawing/2014/main" id="{294269B8-9BD5-FAC7-F266-4250C799133C}"/>
              </a:ext>
            </a:extLst>
          </p:cNvPr>
          <p:cNvPicPr>
            <a:picLocks noChangeAspect="1"/>
          </p:cNvPicPr>
          <p:nvPr/>
        </p:nvPicPr>
        <p:blipFill>
          <a:blip r:embed="rId2"/>
          <a:stretch>
            <a:fillRect/>
          </a:stretch>
        </p:blipFill>
        <p:spPr>
          <a:xfrm>
            <a:off x="5812064" y="71402"/>
            <a:ext cx="1548700" cy="1562627"/>
          </a:xfrm>
          <a:prstGeom prst="rect">
            <a:avLst/>
          </a:prstGeom>
        </p:spPr>
      </p:pic>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p:txBody>
          <a:bodyPr/>
          <a:lstStyle/>
          <a:p>
            <a:r>
              <a:rPr lang="en-US" dirty="0"/>
              <a:t>Organic material: PNDI(2OD)2T</a:t>
            </a:r>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6" y="1156041"/>
            <a:ext cx="4628164" cy="2952750"/>
          </a:xfrm>
        </p:spPr>
        <p:txBody>
          <a:bodyPr/>
          <a:lstStyle/>
          <a:p>
            <a:r>
              <a:rPr lang="en-US" dirty="0">
                <a:latin typeface="Arial" panose="020B0604020202020204" pitchFamily="34" charset="0"/>
                <a:cs typeface="Arial" panose="020B0604020202020204" pitchFamily="34" charset="0"/>
              </a:rPr>
              <a:t>The material on which </a:t>
            </a:r>
            <a:r>
              <a:rPr lang="en-US" i="1" dirty="0">
                <a:latin typeface="Arial" panose="020B0604020202020204" pitchFamily="34" charset="0"/>
                <a:cs typeface="Arial" panose="020B0604020202020204" pitchFamily="34" charset="0"/>
              </a:rPr>
              <a:t>o</a:t>
            </a:r>
            <a:r>
              <a:rPr lang="en-US" dirty="0">
                <a:latin typeface="Arial" panose="020B0604020202020204" pitchFamily="34" charset="0"/>
                <a:cs typeface="Arial" panose="020B0604020202020204" pitchFamily="34" charset="0"/>
              </a:rPr>
              <a:t>CbT</a:t>
            </a:r>
            <a:r>
              <a:rPr lang="en-US" baseline="-25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-NDI is based (carborane in between the thiophenes)</a:t>
            </a:r>
          </a:p>
          <a:p>
            <a:r>
              <a:rPr lang="en-US" dirty="0">
                <a:latin typeface="Arial" panose="020B0604020202020204" pitchFamily="34" charset="0"/>
                <a:cs typeface="Arial" panose="020B0604020202020204" pitchFamily="34" charset="0"/>
              </a:rPr>
              <a:t>Also taken to NPL for neutron testing: with and without enriched B</a:t>
            </a:r>
            <a:r>
              <a:rPr lang="en-US" baseline="-25000" dirty="0">
                <a:latin typeface="Arial" panose="020B0604020202020204" pitchFamily="34" charset="0"/>
                <a:cs typeface="Arial" panose="020B0604020202020204" pitchFamily="34" charset="0"/>
              </a:rPr>
              <a:t>4</a:t>
            </a:r>
            <a:r>
              <a:rPr lang="en-US" dirty="0">
                <a:latin typeface="Arial" panose="020B0604020202020204" pitchFamily="34" charset="0"/>
                <a:cs typeface="Arial" panose="020B0604020202020204" pitchFamily="34" charset="0"/>
              </a:rPr>
              <a:t>C nanoparticles included for thermal neutron sensitization</a:t>
            </a:r>
          </a:p>
          <a:p>
            <a:r>
              <a:rPr lang="en-US" dirty="0">
                <a:latin typeface="Arial" panose="020B0604020202020204" pitchFamily="34" charset="0"/>
                <a:cs typeface="Arial" panose="020B0604020202020204" pitchFamily="34" charset="0"/>
              </a:rPr>
              <a:t>Amount of B</a:t>
            </a:r>
            <a:r>
              <a:rPr lang="en-US" baseline="-25000" dirty="0">
                <a:latin typeface="Arial" panose="020B0604020202020204" pitchFamily="34" charset="0"/>
                <a:cs typeface="Arial" panose="020B0604020202020204" pitchFamily="34" charset="0"/>
              </a:rPr>
              <a:t>4</a:t>
            </a:r>
            <a:r>
              <a:rPr lang="en-US" dirty="0">
                <a:latin typeface="Arial" panose="020B0604020202020204" pitchFamily="34" charset="0"/>
                <a:cs typeface="Arial" panose="020B0604020202020204" pitchFamily="34" charset="0"/>
              </a:rPr>
              <a:t>C chosen specifically to match </a:t>
            </a:r>
            <a:r>
              <a:rPr lang="en-US" baseline="30000" dirty="0">
                <a:latin typeface="Arial" panose="020B0604020202020204" pitchFamily="34" charset="0"/>
                <a:cs typeface="Arial" panose="020B0604020202020204" pitchFamily="34" charset="0"/>
              </a:rPr>
              <a:t>10</a:t>
            </a:r>
            <a:r>
              <a:rPr lang="en-US" dirty="0">
                <a:latin typeface="Arial" panose="020B0604020202020204" pitchFamily="34" charset="0"/>
                <a:cs typeface="Arial" panose="020B0604020202020204" pitchFamily="34" charset="0"/>
              </a:rPr>
              <a:t>B content of </a:t>
            </a:r>
            <a:r>
              <a:rPr lang="en-US" i="1" dirty="0">
                <a:latin typeface="Arial" panose="020B0604020202020204" pitchFamily="34" charset="0"/>
                <a:cs typeface="Arial" panose="020B0604020202020204" pitchFamily="34" charset="0"/>
              </a:rPr>
              <a:t>o</a:t>
            </a:r>
            <a:r>
              <a:rPr lang="en-US" dirty="0">
                <a:latin typeface="Arial" panose="020B0604020202020204" pitchFamily="34" charset="0"/>
                <a:cs typeface="Arial" panose="020B0604020202020204" pitchFamily="34" charset="0"/>
              </a:rPr>
              <a:t>CbT</a:t>
            </a:r>
            <a:r>
              <a:rPr lang="en-US" baseline="-25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-NDI for direct sensitizing comparison</a:t>
            </a:r>
          </a:p>
          <a:p>
            <a:r>
              <a:rPr lang="en-US" dirty="0">
                <a:latin typeface="Arial" panose="020B0604020202020204" pitchFamily="34" charset="0"/>
                <a:cs typeface="Arial" panose="020B0604020202020204" pitchFamily="34" charset="0"/>
              </a:rPr>
              <a:t>Much lower concentration compared to previous trip: didn’t clump as much</a:t>
            </a:r>
          </a:p>
          <a:p>
            <a:endParaRPr lang="en-US"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9703C44-7390-3463-C110-7C224A5A3AED}"/>
              </a:ext>
            </a:extLst>
          </p:cNvPr>
          <p:cNvSpPr txBox="1"/>
          <p:nvPr/>
        </p:nvSpPr>
        <p:spPr>
          <a:xfrm>
            <a:off x="4843870" y="3911059"/>
            <a:ext cx="4400714" cy="738664"/>
          </a:xfrm>
          <a:prstGeom prst="rect">
            <a:avLst/>
          </a:prstGeom>
          <a:noFill/>
        </p:spPr>
        <p:txBody>
          <a:bodyPr wrap="square" rtlCol="0">
            <a:spAutoFit/>
          </a:bodyPr>
          <a:lstStyle/>
          <a:p>
            <a:r>
              <a:rPr lang="en-US" sz="1050" b="1" dirty="0"/>
              <a:t>Figure 8</a:t>
            </a:r>
            <a:r>
              <a:rPr lang="en-US" sz="1050" dirty="0"/>
              <a:t>: </a:t>
            </a:r>
            <a:r>
              <a:rPr lang="en-US" sz="1050" b="1" dirty="0"/>
              <a:t>Top:</a:t>
            </a:r>
            <a:r>
              <a:rPr lang="en-US" sz="1050" dirty="0"/>
              <a:t> Chemical structure of PNDI(2OD)2T. Arrow shows where, in </a:t>
            </a:r>
            <a:r>
              <a:rPr lang="en-US" sz="1050" i="1" dirty="0">
                <a:latin typeface="Arial" panose="020B0604020202020204" pitchFamily="34" charset="0"/>
                <a:cs typeface="Arial" panose="020B0604020202020204" pitchFamily="34" charset="0"/>
              </a:rPr>
              <a:t>o</a:t>
            </a:r>
            <a:r>
              <a:rPr lang="en-US" sz="1050" dirty="0">
                <a:latin typeface="Arial" panose="020B0604020202020204" pitchFamily="34" charset="0"/>
                <a:cs typeface="Arial" panose="020B0604020202020204" pitchFamily="34" charset="0"/>
              </a:rPr>
              <a:t>CbT</a:t>
            </a:r>
            <a:r>
              <a:rPr lang="en-US" sz="1050" baseline="-25000" dirty="0">
                <a:latin typeface="Arial" panose="020B0604020202020204" pitchFamily="34" charset="0"/>
                <a:cs typeface="Arial" panose="020B0604020202020204" pitchFamily="34" charset="0"/>
              </a:rPr>
              <a:t>2</a:t>
            </a:r>
            <a:r>
              <a:rPr lang="en-US" sz="1050" dirty="0">
                <a:latin typeface="Arial" panose="020B0604020202020204" pitchFamily="34" charset="0"/>
                <a:cs typeface="Arial" panose="020B0604020202020204" pitchFamily="34" charset="0"/>
              </a:rPr>
              <a:t>-NDI, carborane is included. </a:t>
            </a:r>
            <a:r>
              <a:rPr lang="en-US" sz="1050" b="1" dirty="0"/>
              <a:t>Bottom:</a:t>
            </a:r>
            <a:r>
              <a:rPr lang="en-US" sz="1050" dirty="0"/>
              <a:t> </a:t>
            </a:r>
            <a:r>
              <a:rPr lang="en-GB" sz="1050" dirty="0"/>
              <a:t>Reflected microscope image of PNDI(2OD)2T with dispersed B</a:t>
            </a:r>
            <a:r>
              <a:rPr lang="en-GB" sz="1050" baseline="-25000" dirty="0"/>
              <a:t>4</a:t>
            </a:r>
            <a:r>
              <a:rPr lang="en-GB" sz="1050" dirty="0"/>
              <a:t>C microparticles.</a:t>
            </a:r>
          </a:p>
          <a:p>
            <a:endParaRPr lang="en-US" sz="1050" dirty="0"/>
          </a:p>
        </p:txBody>
      </p:sp>
      <p:pic>
        <p:nvPicPr>
          <p:cNvPr id="6" name="Picture 5" descr="Shape&#10;&#10;Description automatically generated with medium confidence">
            <a:extLst>
              <a:ext uri="{FF2B5EF4-FFF2-40B4-BE49-F238E27FC236}">
                <a16:creationId xmlns:a16="http://schemas.microsoft.com/office/drawing/2014/main" id="{2DD4B984-BD5E-8391-3F32-896393824BF0}"/>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7" name="Picture 6" descr="Shape&#10;&#10;Description automatically generated with medium confidence">
            <a:extLst>
              <a:ext uri="{FF2B5EF4-FFF2-40B4-BE49-F238E27FC236}">
                <a16:creationId xmlns:a16="http://schemas.microsoft.com/office/drawing/2014/main" id="{42217F60-BF9A-77BB-26F7-7C7A39CCEB8F}"/>
              </a:ext>
            </a:extLst>
          </p:cNvPr>
          <p:cNvPicPr>
            <a:picLocks noChangeAspect="1"/>
          </p:cNvPicPr>
          <p:nvPr/>
        </p:nvPicPr>
        <p:blipFill rotWithShape="1">
          <a:blip r:embed="rId3">
            <a:extLst>
              <a:ext uri="{BEBA8EAE-BF5A-486C-A8C5-ECC9F3942E4B}">
                <a14:imgProps xmlns:a14="http://schemas.microsoft.com/office/drawing/2010/main">
                  <a14:imgLayer r:embed="rId5">
                    <a14:imgEffect>
                      <a14:brightnessContrast bright="100000"/>
                    </a14:imgEffect>
                  </a14:imgLayer>
                </a14:imgProps>
              </a:ext>
            </a:extLst>
          </a:blip>
          <a:srcRect l="32324" t="12254" r="7825" b="39919"/>
          <a:stretch/>
        </p:blipFill>
        <p:spPr>
          <a:xfrm>
            <a:off x="2850384" y="4602135"/>
            <a:ext cx="1660061" cy="395314"/>
          </a:xfrm>
          <a:prstGeom prst="rect">
            <a:avLst/>
          </a:prstGeom>
        </p:spPr>
      </p:pic>
      <p:grpSp>
        <p:nvGrpSpPr>
          <p:cNvPr id="20" name="Group 19">
            <a:extLst>
              <a:ext uri="{FF2B5EF4-FFF2-40B4-BE49-F238E27FC236}">
                <a16:creationId xmlns:a16="http://schemas.microsoft.com/office/drawing/2014/main" id="{29DB7CA6-4A9E-F349-9FE2-58A51A904E7C}"/>
              </a:ext>
            </a:extLst>
          </p:cNvPr>
          <p:cNvGrpSpPr/>
          <p:nvPr/>
        </p:nvGrpSpPr>
        <p:grpSpPr>
          <a:xfrm>
            <a:off x="5350078" y="1651424"/>
            <a:ext cx="2932830" cy="2240692"/>
            <a:chOff x="5350078" y="1350246"/>
            <a:chExt cx="2932830" cy="2240692"/>
          </a:xfrm>
        </p:grpSpPr>
        <p:grpSp>
          <p:nvGrpSpPr>
            <p:cNvPr id="18" name="Group 17">
              <a:extLst>
                <a:ext uri="{FF2B5EF4-FFF2-40B4-BE49-F238E27FC236}">
                  <a16:creationId xmlns:a16="http://schemas.microsoft.com/office/drawing/2014/main" id="{5B113218-0B93-9F9F-ADEC-766BD745A655}"/>
                </a:ext>
              </a:extLst>
            </p:cNvPr>
            <p:cNvGrpSpPr/>
            <p:nvPr/>
          </p:nvGrpSpPr>
          <p:grpSpPr>
            <a:xfrm>
              <a:off x="5350078" y="1350246"/>
              <a:ext cx="2932830" cy="2240692"/>
              <a:chOff x="5321484" y="813811"/>
              <a:chExt cx="3032760" cy="2274570"/>
            </a:xfrm>
          </p:grpSpPr>
          <p:pic>
            <p:nvPicPr>
              <p:cNvPr id="10" name="Picture 9" descr="A close-up of a green surface&#10;&#10;Description automatically generated">
                <a:extLst>
                  <a:ext uri="{FF2B5EF4-FFF2-40B4-BE49-F238E27FC236}">
                    <a16:creationId xmlns:a16="http://schemas.microsoft.com/office/drawing/2014/main" id="{C615E822-C4F0-B1D8-1DD5-C2B87FC9E6F1}"/>
                  </a:ext>
                </a:extLst>
              </p:cNvPr>
              <p:cNvPicPr>
                <a:picLocks noChangeAspect="1"/>
              </p:cNvPicPr>
              <p:nvPr/>
            </p:nvPicPr>
            <p:blipFill>
              <a:blip r:embed="rId6"/>
              <a:stretch>
                <a:fillRect/>
              </a:stretch>
            </p:blipFill>
            <p:spPr>
              <a:xfrm>
                <a:off x="5321484" y="813811"/>
                <a:ext cx="3032760" cy="2274570"/>
              </a:xfrm>
              <a:prstGeom prst="rect">
                <a:avLst/>
              </a:prstGeom>
            </p:spPr>
          </p:pic>
          <p:cxnSp>
            <p:nvCxnSpPr>
              <p:cNvPr id="16" name="Straight Connector 15">
                <a:extLst>
                  <a:ext uri="{FF2B5EF4-FFF2-40B4-BE49-F238E27FC236}">
                    <a16:creationId xmlns:a16="http://schemas.microsoft.com/office/drawing/2014/main" id="{29CD068D-8FD0-2023-C3C3-32117AAC2CC8}"/>
                  </a:ext>
                </a:extLst>
              </p:cNvPr>
              <p:cNvCxnSpPr>
                <a:cxnSpLocks/>
              </p:cNvCxnSpPr>
              <p:nvPr/>
            </p:nvCxnSpPr>
            <p:spPr>
              <a:xfrm>
                <a:off x="5409734" y="921564"/>
                <a:ext cx="277149"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7B1785C2-E4BE-1FFF-7740-4D7A8821752F}"/>
                </a:ext>
              </a:extLst>
            </p:cNvPr>
            <p:cNvSpPr txBox="1"/>
            <p:nvPr/>
          </p:nvSpPr>
          <p:spPr>
            <a:xfrm>
              <a:off x="5350078" y="1453302"/>
              <a:ext cx="540533" cy="261610"/>
            </a:xfrm>
            <a:prstGeom prst="rect">
              <a:avLst/>
            </a:prstGeom>
            <a:noFill/>
          </p:spPr>
          <p:txBody>
            <a:bodyPr wrap="none" rtlCol="0">
              <a:spAutoFit/>
            </a:bodyPr>
            <a:lstStyle/>
            <a:p>
              <a:r>
                <a:rPr lang="en-GB" sz="1100" dirty="0"/>
                <a:t>50µm</a:t>
              </a:r>
            </a:p>
          </p:txBody>
        </p:sp>
      </p:grpSp>
      <p:sp>
        <p:nvSpPr>
          <p:cNvPr id="4" name="Right Arrow 3">
            <a:extLst>
              <a:ext uri="{FF2B5EF4-FFF2-40B4-BE49-F238E27FC236}">
                <a16:creationId xmlns:a16="http://schemas.microsoft.com/office/drawing/2014/main" id="{5B6F624C-FDB7-3F8E-A083-4FB17A4AAFE6}"/>
              </a:ext>
            </a:extLst>
          </p:cNvPr>
          <p:cNvSpPr/>
          <p:nvPr/>
        </p:nvSpPr>
        <p:spPr>
          <a:xfrm rot="5400000">
            <a:off x="6029078" y="717805"/>
            <a:ext cx="475488"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19754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a:xfrm>
            <a:off x="186596" y="262396"/>
            <a:ext cx="8748398" cy="1036377"/>
          </a:xfrm>
        </p:spPr>
        <p:txBody>
          <a:bodyPr/>
          <a:lstStyle/>
          <a:p>
            <a:r>
              <a:rPr lang="en-GB" sz="2400" dirty="0"/>
              <a:t>NDI Polymers: Radiation detection</a:t>
            </a:r>
            <a:endParaRPr lang="en-US" dirty="0"/>
          </a:p>
        </p:txBody>
      </p:sp>
      <p:sp>
        <p:nvSpPr>
          <p:cNvPr id="6" name="TextBox 5">
            <a:extLst>
              <a:ext uri="{FF2B5EF4-FFF2-40B4-BE49-F238E27FC236}">
                <a16:creationId xmlns:a16="http://schemas.microsoft.com/office/drawing/2014/main" id="{C0A45FAD-0080-84A0-C270-13B8007E3991}"/>
              </a:ext>
            </a:extLst>
          </p:cNvPr>
          <p:cNvSpPr txBox="1"/>
          <p:nvPr/>
        </p:nvSpPr>
        <p:spPr>
          <a:xfrm>
            <a:off x="191169" y="3589040"/>
            <a:ext cx="8657267" cy="738664"/>
          </a:xfrm>
          <a:prstGeom prst="rect">
            <a:avLst/>
          </a:prstGeom>
          <a:noFill/>
        </p:spPr>
        <p:txBody>
          <a:bodyPr wrap="square" rtlCol="0">
            <a:spAutoFit/>
          </a:bodyPr>
          <a:lstStyle/>
          <a:p>
            <a:r>
              <a:rPr lang="en-US" sz="1050" b="1" dirty="0"/>
              <a:t>Figure 9</a:t>
            </a:r>
            <a:r>
              <a:rPr lang="en-US" sz="1050" dirty="0"/>
              <a:t>: </a:t>
            </a:r>
            <a:r>
              <a:rPr lang="en-US" sz="1050" b="1" dirty="0"/>
              <a:t>Left:</a:t>
            </a:r>
            <a:r>
              <a:rPr lang="en-US" sz="1050" dirty="0"/>
              <a:t> Plot showing current enhancement of three 4mm</a:t>
            </a:r>
            <a:r>
              <a:rPr lang="en-US" sz="1050" baseline="30000" dirty="0"/>
              <a:t>2</a:t>
            </a:r>
            <a:r>
              <a:rPr lang="en-US" sz="1050" dirty="0"/>
              <a:t> devices under 10V bias exposed to </a:t>
            </a:r>
            <a:r>
              <a:rPr lang="en-GB" sz="1050" dirty="0">
                <a:latin typeface="Arial" panose="020B0604020202020204" pitchFamily="34" charset="0"/>
                <a:cs typeface="Arial" panose="020B0604020202020204" pitchFamily="34" charset="0"/>
              </a:rPr>
              <a:t>3</a:t>
            </a:r>
            <a:r>
              <a:rPr lang="en-GB" sz="1050" dirty="0"/>
              <a:t>70 </a:t>
            </a:r>
            <a:r>
              <a:rPr lang="en-GB" sz="1050" dirty="0" err="1"/>
              <a:t>kBq</a:t>
            </a:r>
            <a:r>
              <a:rPr lang="en-GB" sz="1050" dirty="0"/>
              <a:t> Americium-241 </a:t>
            </a:r>
            <a:r>
              <a:rPr lang="en-US" sz="1050" dirty="0"/>
              <a:t>alpha source with leakage current (“dark current”) subtracted away. </a:t>
            </a:r>
            <a:r>
              <a:rPr lang="en-US" sz="1050" b="1" dirty="0"/>
              <a:t>Right: </a:t>
            </a:r>
            <a:r>
              <a:rPr lang="en-US" sz="1050" dirty="0"/>
              <a:t>Plot showing current enhancement of the same three devices under 10V bias exposed to neutrons at the NPL thermal pile. Legend in this plot corresponds to both graphs. Time exposed to air significantly above 10 day settling period.</a:t>
            </a:r>
          </a:p>
        </p:txBody>
      </p:sp>
      <p:pic>
        <p:nvPicPr>
          <p:cNvPr id="4" name="Picture 3" descr="Shape&#10;&#10;Description automatically generated with medium confidence">
            <a:extLst>
              <a:ext uri="{FF2B5EF4-FFF2-40B4-BE49-F238E27FC236}">
                <a16:creationId xmlns:a16="http://schemas.microsoft.com/office/drawing/2014/main" id="{CBE201D5-A9B5-7FFE-7B27-E6E37335B68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5" name="Picture 4" descr="Shape&#10;&#10;Description automatically generated with medium confidence">
            <a:extLst>
              <a:ext uri="{FF2B5EF4-FFF2-40B4-BE49-F238E27FC236}">
                <a16:creationId xmlns:a16="http://schemas.microsoft.com/office/drawing/2014/main" id="{35BAC8C5-B0ED-0601-BEB4-EE397DDE5CFB}"/>
              </a:ext>
            </a:extLst>
          </p:cNvPr>
          <p:cNvPicPr>
            <a:picLocks noChangeAspect="1"/>
          </p:cNvPicPr>
          <p:nvPr/>
        </p:nvPicPr>
        <p:blipFill rotWithShape="1">
          <a:blip r:embed="rId2">
            <a:extLst>
              <a:ext uri="{BEBA8EAE-BF5A-486C-A8C5-ECC9F3942E4B}">
                <a14:imgProps xmlns:a14="http://schemas.microsoft.com/office/drawing/2010/main">
                  <a14:imgLayer r:embed="rId4">
                    <a14:imgEffect>
                      <a14:brightnessContrast bright="100000"/>
                    </a14:imgEffect>
                  </a14:imgLayer>
                </a14:imgProps>
              </a:ext>
            </a:extLst>
          </a:blip>
          <a:srcRect l="32324" t="12254" r="7825" b="39919"/>
          <a:stretch/>
        </p:blipFill>
        <p:spPr>
          <a:xfrm>
            <a:off x="2850384" y="4602135"/>
            <a:ext cx="1660061" cy="395314"/>
          </a:xfrm>
          <a:prstGeom prst="rect">
            <a:avLst/>
          </a:prstGeom>
        </p:spPr>
      </p:pic>
      <p:sp>
        <p:nvSpPr>
          <p:cNvPr id="30" name="TextBox 29">
            <a:extLst>
              <a:ext uri="{FF2B5EF4-FFF2-40B4-BE49-F238E27FC236}">
                <a16:creationId xmlns:a16="http://schemas.microsoft.com/office/drawing/2014/main" id="{276CDA5C-411C-81DC-1E76-183E0094EB1A}"/>
              </a:ext>
            </a:extLst>
          </p:cNvPr>
          <p:cNvSpPr txBox="1"/>
          <p:nvPr/>
        </p:nvSpPr>
        <p:spPr>
          <a:xfrm>
            <a:off x="229774" y="703248"/>
            <a:ext cx="7334059" cy="300082"/>
          </a:xfrm>
          <a:prstGeom prst="rect">
            <a:avLst/>
          </a:prstGeom>
          <a:noFill/>
        </p:spPr>
        <p:txBody>
          <a:bodyPr wrap="none" rtlCol="0">
            <a:spAutoFit/>
          </a:bodyPr>
          <a:lstStyle/>
          <a:p>
            <a:r>
              <a:rPr lang="en-GB" dirty="0"/>
              <a:t>Alpha tests					           NPL site visit (using thermal pile)</a:t>
            </a:r>
          </a:p>
        </p:txBody>
      </p:sp>
      <p:pic>
        <p:nvPicPr>
          <p:cNvPr id="7" name="Picture 6">
            <a:extLst>
              <a:ext uri="{FF2B5EF4-FFF2-40B4-BE49-F238E27FC236}">
                <a16:creationId xmlns:a16="http://schemas.microsoft.com/office/drawing/2014/main" id="{F784B157-88C7-865B-05BC-4A040D03704D}"/>
              </a:ext>
            </a:extLst>
          </p:cNvPr>
          <p:cNvPicPr>
            <a:picLocks noChangeAspect="1"/>
          </p:cNvPicPr>
          <p:nvPr/>
        </p:nvPicPr>
        <p:blipFill>
          <a:blip r:embed="rId5"/>
          <a:stretch>
            <a:fillRect/>
          </a:stretch>
        </p:blipFill>
        <p:spPr>
          <a:xfrm>
            <a:off x="4668354" y="1116229"/>
            <a:ext cx="4180082" cy="2421136"/>
          </a:xfrm>
          <a:prstGeom prst="rect">
            <a:avLst/>
          </a:prstGeom>
        </p:spPr>
      </p:pic>
      <p:sp>
        <p:nvSpPr>
          <p:cNvPr id="17" name="TextBox 16">
            <a:extLst>
              <a:ext uri="{FF2B5EF4-FFF2-40B4-BE49-F238E27FC236}">
                <a16:creationId xmlns:a16="http://schemas.microsoft.com/office/drawing/2014/main" id="{AD3F4A51-A086-F2BF-6832-6F965CB6A7D0}"/>
              </a:ext>
            </a:extLst>
          </p:cNvPr>
          <p:cNvSpPr txBox="1"/>
          <p:nvPr/>
        </p:nvSpPr>
        <p:spPr>
          <a:xfrm>
            <a:off x="7427025" y="199737"/>
            <a:ext cx="906017" cy="300082"/>
          </a:xfrm>
          <a:prstGeom prst="rect">
            <a:avLst/>
          </a:prstGeom>
          <a:noFill/>
        </p:spPr>
        <p:txBody>
          <a:bodyPr wrap="none" rtlCol="0">
            <a:spAutoFit/>
          </a:bodyPr>
          <a:lstStyle/>
          <a:p>
            <a:r>
              <a:rPr lang="en-GB" dirty="0"/>
              <a:t>10 V bias</a:t>
            </a:r>
          </a:p>
        </p:txBody>
      </p:sp>
      <p:pic>
        <p:nvPicPr>
          <p:cNvPr id="19" name="Picture 18" descr="Chart, histogram&#10;&#10;Description automatically generated">
            <a:extLst>
              <a:ext uri="{FF2B5EF4-FFF2-40B4-BE49-F238E27FC236}">
                <a16:creationId xmlns:a16="http://schemas.microsoft.com/office/drawing/2014/main" id="{5252BB62-D06A-4740-DD19-ADF37AD4E37A}"/>
              </a:ext>
            </a:extLst>
          </p:cNvPr>
          <p:cNvPicPr>
            <a:picLocks noChangeAspect="1"/>
          </p:cNvPicPr>
          <p:nvPr/>
        </p:nvPicPr>
        <p:blipFill>
          <a:blip r:embed="rId6"/>
          <a:stretch>
            <a:fillRect/>
          </a:stretch>
        </p:blipFill>
        <p:spPr>
          <a:xfrm>
            <a:off x="145734" y="1116229"/>
            <a:ext cx="4243386" cy="2476181"/>
          </a:xfrm>
          <a:prstGeom prst="rect">
            <a:avLst/>
          </a:prstGeom>
        </p:spPr>
      </p:pic>
    </p:spTree>
    <p:extLst>
      <p:ext uri="{BB962C8B-B14F-4D97-AF65-F5344CB8AC3E}">
        <p14:creationId xmlns:p14="http://schemas.microsoft.com/office/powerpoint/2010/main" val="1377581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a:xfrm>
            <a:off x="186596" y="262396"/>
            <a:ext cx="8748398" cy="1036377"/>
          </a:xfrm>
        </p:spPr>
        <p:txBody>
          <a:bodyPr/>
          <a:lstStyle/>
          <a:p>
            <a:r>
              <a:rPr lang="en-GB" sz="2400" dirty="0"/>
              <a:t>NDI Polymers: Neutron detection</a:t>
            </a:r>
            <a:endParaRPr lang="en-US" dirty="0"/>
          </a:p>
        </p:txBody>
      </p:sp>
      <p:sp>
        <p:nvSpPr>
          <p:cNvPr id="6" name="TextBox 5">
            <a:extLst>
              <a:ext uri="{FF2B5EF4-FFF2-40B4-BE49-F238E27FC236}">
                <a16:creationId xmlns:a16="http://schemas.microsoft.com/office/drawing/2014/main" id="{C0A45FAD-0080-84A0-C270-13B8007E3991}"/>
              </a:ext>
            </a:extLst>
          </p:cNvPr>
          <p:cNvSpPr txBox="1"/>
          <p:nvPr/>
        </p:nvSpPr>
        <p:spPr>
          <a:xfrm>
            <a:off x="191169" y="3589040"/>
            <a:ext cx="8657267" cy="738664"/>
          </a:xfrm>
          <a:prstGeom prst="rect">
            <a:avLst/>
          </a:prstGeom>
          <a:noFill/>
        </p:spPr>
        <p:txBody>
          <a:bodyPr wrap="square" rtlCol="0">
            <a:spAutoFit/>
          </a:bodyPr>
          <a:lstStyle/>
          <a:p>
            <a:r>
              <a:rPr lang="en-US" sz="1050" b="1" dirty="0"/>
              <a:t>Figure 10</a:t>
            </a:r>
            <a:r>
              <a:rPr lang="en-US" sz="1050" dirty="0"/>
              <a:t>: </a:t>
            </a:r>
            <a:r>
              <a:rPr lang="en-US" sz="1050" b="1" dirty="0"/>
              <a:t>Left:</a:t>
            </a:r>
            <a:r>
              <a:rPr lang="en-US" sz="1050" dirty="0"/>
              <a:t> Plot showing current enhancement of three 4mm</a:t>
            </a:r>
            <a:r>
              <a:rPr lang="en-US" sz="1050" baseline="30000" dirty="0"/>
              <a:t>2</a:t>
            </a:r>
            <a:r>
              <a:rPr lang="en-US" sz="1050" dirty="0"/>
              <a:t> devices under 10V bias exposed to </a:t>
            </a:r>
            <a:r>
              <a:rPr lang="en-GB" sz="1050" dirty="0">
                <a:latin typeface="Arial" panose="020B0604020202020204" pitchFamily="34" charset="0"/>
                <a:cs typeface="Arial" panose="020B0604020202020204" pitchFamily="34" charset="0"/>
              </a:rPr>
              <a:t>3</a:t>
            </a:r>
            <a:r>
              <a:rPr lang="en-GB" sz="1050" dirty="0"/>
              <a:t>70 </a:t>
            </a:r>
            <a:r>
              <a:rPr lang="en-GB" sz="1050" dirty="0" err="1"/>
              <a:t>kBq</a:t>
            </a:r>
            <a:r>
              <a:rPr lang="en-GB" sz="1050" dirty="0"/>
              <a:t> Americium-241 </a:t>
            </a:r>
            <a:r>
              <a:rPr lang="en-US" sz="1050" dirty="0"/>
              <a:t>alpha source with leakage current (“dark current”) subtracted away. </a:t>
            </a:r>
            <a:r>
              <a:rPr lang="en-US" sz="1050" b="1" dirty="0"/>
              <a:t>Right: </a:t>
            </a:r>
            <a:r>
              <a:rPr lang="en-US" sz="1050" dirty="0"/>
              <a:t>Plot showing current enhancement of the same three devices under 10V bias exposed to neutrons at the NPL thermal pile. Legend in this plot corresponds to both graphs. Time exposed to air significantly above 10 day settling period.</a:t>
            </a:r>
          </a:p>
        </p:txBody>
      </p:sp>
      <p:pic>
        <p:nvPicPr>
          <p:cNvPr id="4" name="Picture 3" descr="Shape&#10;&#10;Description automatically generated with medium confidence">
            <a:extLst>
              <a:ext uri="{FF2B5EF4-FFF2-40B4-BE49-F238E27FC236}">
                <a16:creationId xmlns:a16="http://schemas.microsoft.com/office/drawing/2014/main" id="{CBE201D5-A9B5-7FFE-7B27-E6E37335B68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5" name="Picture 4" descr="Shape&#10;&#10;Description automatically generated with medium confidence">
            <a:extLst>
              <a:ext uri="{FF2B5EF4-FFF2-40B4-BE49-F238E27FC236}">
                <a16:creationId xmlns:a16="http://schemas.microsoft.com/office/drawing/2014/main" id="{35BAC8C5-B0ED-0601-BEB4-EE397DDE5CFB}"/>
              </a:ext>
            </a:extLst>
          </p:cNvPr>
          <p:cNvPicPr>
            <a:picLocks noChangeAspect="1"/>
          </p:cNvPicPr>
          <p:nvPr/>
        </p:nvPicPr>
        <p:blipFill rotWithShape="1">
          <a:blip r:embed="rId2">
            <a:extLst>
              <a:ext uri="{BEBA8EAE-BF5A-486C-A8C5-ECC9F3942E4B}">
                <a14:imgProps xmlns:a14="http://schemas.microsoft.com/office/drawing/2010/main">
                  <a14:imgLayer r:embed="rId4">
                    <a14:imgEffect>
                      <a14:brightnessContrast bright="100000"/>
                    </a14:imgEffect>
                  </a14:imgLayer>
                </a14:imgProps>
              </a:ext>
            </a:extLst>
          </a:blip>
          <a:srcRect l="32324" t="12254" r="7825" b="39919"/>
          <a:stretch/>
        </p:blipFill>
        <p:spPr>
          <a:xfrm>
            <a:off x="2850384" y="4602135"/>
            <a:ext cx="1660061" cy="395314"/>
          </a:xfrm>
          <a:prstGeom prst="rect">
            <a:avLst/>
          </a:prstGeom>
        </p:spPr>
      </p:pic>
      <p:sp>
        <p:nvSpPr>
          <p:cNvPr id="30" name="TextBox 29">
            <a:extLst>
              <a:ext uri="{FF2B5EF4-FFF2-40B4-BE49-F238E27FC236}">
                <a16:creationId xmlns:a16="http://schemas.microsoft.com/office/drawing/2014/main" id="{276CDA5C-411C-81DC-1E76-183E0094EB1A}"/>
              </a:ext>
            </a:extLst>
          </p:cNvPr>
          <p:cNvSpPr txBox="1"/>
          <p:nvPr/>
        </p:nvSpPr>
        <p:spPr>
          <a:xfrm>
            <a:off x="229774" y="703248"/>
            <a:ext cx="2698175" cy="300082"/>
          </a:xfrm>
          <a:prstGeom prst="rect">
            <a:avLst/>
          </a:prstGeom>
          <a:noFill/>
        </p:spPr>
        <p:txBody>
          <a:bodyPr wrap="none" rtlCol="0">
            <a:spAutoFit/>
          </a:bodyPr>
          <a:lstStyle/>
          <a:p>
            <a:r>
              <a:rPr lang="en-GB" dirty="0"/>
              <a:t>NPL site visit (using thermal pile)</a:t>
            </a:r>
          </a:p>
        </p:txBody>
      </p:sp>
      <p:pic>
        <p:nvPicPr>
          <p:cNvPr id="3" name="Picture 2" descr="A picture containing text, diagram, line, plot&#10;&#10;Description automatically generated">
            <a:extLst>
              <a:ext uri="{FF2B5EF4-FFF2-40B4-BE49-F238E27FC236}">
                <a16:creationId xmlns:a16="http://schemas.microsoft.com/office/drawing/2014/main" id="{B6D58BEE-9B91-C63D-48F0-85FEB6BA8F2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69262" y="1077558"/>
            <a:ext cx="3996311" cy="2277535"/>
          </a:xfrm>
          <a:prstGeom prst="rect">
            <a:avLst/>
          </a:prstGeom>
        </p:spPr>
      </p:pic>
      <p:pic>
        <p:nvPicPr>
          <p:cNvPr id="12" name="Picture 11" descr="A graph of a person with a red dot and green line&#10;&#10;Description automatically generated">
            <a:extLst>
              <a:ext uri="{FF2B5EF4-FFF2-40B4-BE49-F238E27FC236}">
                <a16:creationId xmlns:a16="http://schemas.microsoft.com/office/drawing/2014/main" id="{90CAC986-F614-EAA5-5C54-D72F7B42CDA9}"/>
              </a:ext>
            </a:extLst>
          </p:cNvPr>
          <p:cNvPicPr>
            <a:picLocks noChangeAspect="1"/>
          </p:cNvPicPr>
          <p:nvPr/>
        </p:nvPicPr>
        <p:blipFill>
          <a:blip r:embed="rId6"/>
          <a:stretch>
            <a:fillRect/>
          </a:stretch>
        </p:blipFill>
        <p:spPr>
          <a:xfrm>
            <a:off x="186596" y="1003330"/>
            <a:ext cx="3996311" cy="2325498"/>
          </a:xfrm>
          <a:prstGeom prst="rect">
            <a:avLst/>
          </a:prstGeom>
        </p:spPr>
      </p:pic>
    </p:spTree>
    <p:extLst>
      <p:ext uri="{BB962C8B-B14F-4D97-AF65-F5344CB8AC3E}">
        <p14:creationId xmlns:p14="http://schemas.microsoft.com/office/powerpoint/2010/main" val="2665139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p:txBody>
          <a:bodyPr/>
          <a:lstStyle/>
          <a:p>
            <a:r>
              <a:rPr lang="en-US" dirty="0"/>
              <a:t>Large-area OSC detector</a:t>
            </a:r>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7" y="1041637"/>
            <a:ext cx="4734724" cy="2952750"/>
          </a:xfrm>
        </p:spPr>
        <p:txBody>
          <a:bodyPr/>
          <a:lstStyle/>
          <a:p>
            <a:pPr marL="342900" indent="-342900">
              <a:buFont typeface="+mj-lt"/>
              <a:buAutoNum type="arabicPeriod"/>
            </a:pPr>
            <a:r>
              <a:rPr lang="en-US" dirty="0">
                <a:latin typeface="Arial" panose="020B0604020202020204" pitchFamily="34" charset="0"/>
                <a:cs typeface="Arial" panose="020B0604020202020204" pitchFamily="34" charset="0"/>
              </a:rPr>
              <a:t>Scaled up detector</a:t>
            </a:r>
          </a:p>
          <a:p>
            <a:pPr marL="742950" lvl="1" indent="-342900"/>
            <a:r>
              <a:rPr lang="en-US" dirty="0">
                <a:latin typeface="Arial" panose="020B0604020202020204" pitchFamily="34" charset="0"/>
                <a:cs typeface="Arial" panose="020B0604020202020204" pitchFamily="34" charset="0"/>
              </a:rPr>
              <a:t>Simply take current method, make it larger</a:t>
            </a:r>
          </a:p>
          <a:p>
            <a:pPr marL="742950" lvl="1" indent="-342900"/>
            <a:r>
              <a:rPr lang="en-US" dirty="0">
                <a:latin typeface="Arial" panose="020B0604020202020204" pitchFamily="34" charset="0"/>
                <a:cs typeface="Arial" panose="020B0604020202020204" pitchFamily="34" charset="0"/>
              </a:rPr>
              <a:t>Less resolution</a:t>
            </a:r>
          </a:p>
          <a:p>
            <a:pPr marL="742950" lvl="1" indent="-342900"/>
            <a:r>
              <a:rPr lang="en-US" dirty="0">
                <a:latin typeface="Arial" panose="020B0604020202020204" pitchFamily="34" charset="0"/>
                <a:cs typeface="Arial" panose="020B0604020202020204" pitchFamily="34" charset="0"/>
              </a:rPr>
              <a:t>Two sizes done with 3 PNDI variants</a:t>
            </a:r>
          </a:p>
          <a:p>
            <a:pPr marL="342900" indent="-342900">
              <a:buFont typeface="+mj-lt"/>
              <a:buAutoNum type="arabicPeriod"/>
            </a:pPr>
            <a:r>
              <a:rPr lang="en-US" dirty="0">
                <a:solidFill>
                  <a:schemeClr val="bg1">
                    <a:lumMod val="75000"/>
                  </a:schemeClr>
                </a:solidFill>
                <a:latin typeface="Arial" panose="020B0604020202020204" pitchFamily="34" charset="0"/>
                <a:cs typeface="Arial" panose="020B0604020202020204" pitchFamily="34" charset="0"/>
              </a:rPr>
              <a:t>Array of detectors</a:t>
            </a:r>
          </a:p>
          <a:p>
            <a:pPr marL="742950" lvl="1" indent="-342900"/>
            <a:r>
              <a:rPr lang="en-US" dirty="0">
                <a:solidFill>
                  <a:schemeClr val="bg1">
                    <a:lumMod val="75000"/>
                  </a:schemeClr>
                </a:solidFill>
                <a:latin typeface="Arial" panose="020B0604020202020204" pitchFamily="34" charset="0"/>
                <a:cs typeface="Arial" panose="020B0604020202020204" pitchFamily="34" charset="0"/>
              </a:rPr>
              <a:t>Increase effective area</a:t>
            </a:r>
          </a:p>
          <a:p>
            <a:pPr marL="742950" lvl="1" indent="-342900"/>
            <a:r>
              <a:rPr lang="en-US" dirty="0">
                <a:solidFill>
                  <a:schemeClr val="bg1">
                    <a:lumMod val="75000"/>
                  </a:schemeClr>
                </a:solidFill>
                <a:latin typeface="Arial" panose="020B0604020202020204" pitchFamily="34" charset="0"/>
                <a:cs typeface="Arial" panose="020B0604020202020204" pitchFamily="34" charset="0"/>
              </a:rPr>
              <a:t>Triangulate location of source</a:t>
            </a:r>
          </a:p>
          <a:p>
            <a:pPr marL="742950" lvl="1" indent="-342900"/>
            <a:r>
              <a:rPr lang="en-US" dirty="0">
                <a:solidFill>
                  <a:schemeClr val="bg1">
                    <a:lumMod val="75000"/>
                  </a:schemeClr>
                </a:solidFill>
                <a:latin typeface="Arial" panose="020B0604020202020204" pitchFamily="34" charset="0"/>
                <a:cs typeface="Arial" panose="020B0604020202020204" pitchFamily="34" charset="0"/>
              </a:rPr>
              <a:t>Use a data acquisition device with multiple channels to simultaneously get results such as DAQ6510 with 7700 multiplexer</a:t>
            </a:r>
          </a:p>
          <a:p>
            <a:pPr marL="742950" lvl="1" indent="-342900"/>
            <a:r>
              <a:rPr lang="en-US" dirty="0">
                <a:solidFill>
                  <a:schemeClr val="bg1">
                    <a:lumMod val="75000"/>
                  </a:schemeClr>
                </a:solidFill>
                <a:latin typeface="Arial" panose="020B0604020202020204" pitchFamily="34" charset="0"/>
                <a:cs typeface="Arial" panose="020B0604020202020204" pitchFamily="34" charset="0"/>
              </a:rPr>
              <a:t>Working on a single channel before scaling up once the setup is working</a:t>
            </a:r>
          </a:p>
        </p:txBody>
      </p:sp>
      <p:pic>
        <p:nvPicPr>
          <p:cNvPr id="4" name="Picture 3" descr="Graphical user interface&#10;&#10;Description automatically generated with medium confidence">
            <a:extLst>
              <a:ext uri="{FF2B5EF4-FFF2-40B4-BE49-F238E27FC236}">
                <a16:creationId xmlns:a16="http://schemas.microsoft.com/office/drawing/2014/main" id="{2495208C-F58C-E976-4D3D-9E3764B6AD3F}"/>
              </a:ext>
            </a:extLst>
          </p:cNvPr>
          <p:cNvPicPr>
            <a:picLocks noChangeAspect="1"/>
          </p:cNvPicPr>
          <p:nvPr/>
        </p:nvPicPr>
        <p:blipFill>
          <a:blip r:embed="rId2"/>
          <a:stretch>
            <a:fillRect/>
          </a:stretch>
        </p:blipFill>
        <p:spPr>
          <a:xfrm>
            <a:off x="6228423" y="1280029"/>
            <a:ext cx="2187690" cy="2187690"/>
          </a:xfrm>
          <a:prstGeom prst="rect">
            <a:avLst/>
          </a:prstGeom>
        </p:spPr>
      </p:pic>
      <p:sp>
        <p:nvSpPr>
          <p:cNvPr id="5" name="TextBox 4">
            <a:extLst>
              <a:ext uri="{FF2B5EF4-FFF2-40B4-BE49-F238E27FC236}">
                <a16:creationId xmlns:a16="http://schemas.microsoft.com/office/drawing/2014/main" id="{FBBC97FF-932F-7401-3D41-A34F5704F96E}"/>
              </a:ext>
            </a:extLst>
          </p:cNvPr>
          <p:cNvSpPr txBox="1"/>
          <p:nvPr/>
        </p:nvSpPr>
        <p:spPr>
          <a:xfrm>
            <a:off x="6228424" y="3717770"/>
            <a:ext cx="2630270" cy="415498"/>
          </a:xfrm>
          <a:prstGeom prst="rect">
            <a:avLst/>
          </a:prstGeom>
          <a:noFill/>
        </p:spPr>
        <p:txBody>
          <a:bodyPr wrap="square" rtlCol="0">
            <a:spAutoFit/>
          </a:bodyPr>
          <a:lstStyle/>
          <a:p>
            <a:r>
              <a:rPr lang="en-US" sz="1050" b="1" dirty="0"/>
              <a:t>Figure 11</a:t>
            </a:r>
            <a:r>
              <a:rPr lang="en-US" sz="1050" dirty="0"/>
              <a:t>: </a:t>
            </a:r>
            <a:r>
              <a:rPr lang="en-GB" sz="1050" dirty="0"/>
              <a:t>Keithley DAQ6510 with 7700 multiplexer containing 20 channels.</a:t>
            </a:r>
            <a:endParaRPr lang="en-US" sz="1050" dirty="0"/>
          </a:p>
        </p:txBody>
      </p:sp>
      <p:pic>
        <p:nvPicPr>
          <p:cNvPr id="6" name="Picture 5" descr="Shape&#10;&#10;Description automatically generated with medium confidence">
            <a:extLst>
              <a:ext uri="{FF2B5EF4-FFF2-40B4-BE49-F238E27FC236}">
                <a16:creationId xmlns:a16="http://schemas.microsoft.com/office/drawing/2014/main" id="{DD62FD36-830B-0AA3-EDCA-1B962CF853DD}"/>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7" name="Picture 6" descr="Shape&#10;&#10;Description automatically generated with medium confidence">
            <a:extLst>
              <a:ext uri="{FF2B5EF4-FFF2-40B4-BE49-F238E27FC236}">
                <a16:creationId xmlns:a16="http://schemas.microsoft.com/office/drawing/2014/main" id="{D2181CC6-E593-A1AD-D2D9-D0B249F080BF}"/>
              </a:ext>
            </a:extLst>
          </p:cNvPr>
          <p:cNvPicPr>
            <a:picLocks noChangeAspect="1"/>
          </p:cNvPicPr>
          <p:nvPr/>
        </p:nvPicPr>
        <p:blipFill rotWithShape="1">
          <a:blip r:embed="rId3">
            <a:extLst>
              <a:ext uri="{BEBA8EAE-BF5A-486C-A8C5-ECC9F3942E4B}">
                <a14:imgProps xmlns:a14="http://schemas.microsoft.com/office/drawing/2010/main">
                  <a14:imgLayer r:embed="rId5">
                    <a14:imgEffect>
                      <a14:brightnessContrast bright="100000"/>
                    </a14:imgEffect>
                  </a14:imgLayer>
                </a14:imgProps>
              </a:ext>
            </a:extLst>
          </a:blip>
          <a:srcRect l="32324" t="12254" r="7825" b="39919"/>
          <a:stretch/>
        </p:blipFill>
        <p:spPr>
          <a:xfrm>
            <a:off x="2850384" y="4602135"/>
            <a:ext cx="1660061" cy="395314"/>
          </a:xfrm>
          <a:prstGeom prst="rect">
            <a:avLst/>
          </a:prstGeom>
        </p:spPr>
      </p:pic>
    </p:spTree>
    <p:extLst>
      <p:ext uri="{BB962C8B-B14F-4D97-AF65-F5344CB8AC3E}">
        <p14:creationId xmlns:p14="http://schemas.microsoft.com/office/powerpoint/2010/main" val="892043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p:txBody>
          <a:bodyPr/>
          <a:lstStyle/>
          <a:p>
            <a:r>
              <a:rPr lang="en-US" dirty="0"/>
              <a:t>Large-area OSC detector</a:t>
            </a:r>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7" y="1041637"/>
            <a:ext cx="4734724" cy="2952750"/>
          </a:xfrm>
        </p:spPr>
        <p:txBody>
          <a:bodyPr/>
          <a:lstStyle/>
          <a:p>
            <a:pPr marL="342900" indent="-342900">
              <a:buFont typeface="+mj-lt"/>
              <a:buAutoNum type="arabicPeriod"/>
            </a:pPr>
            <a:r>
              <a:rPr lang="en-US" dirty="0">
                <a:solidFill>
                  <a:schemeClr val="bg1">
                    <a:lumMod val="75000"/>
                  </a:schemeClr>
                </a:solidFill>
                <a:latin typeface="Arial" panose="020B0604020202020204" pitchFamily="34" charset="0"/>
                <a:cs typeface="Arial" panose="020B0604020202020204" pitchFamily="34" charset="0"/>
              </a:rPr>
              <a:t>Scaled up detector</a:t>
            </a:r>
          </a:p>
          <a:p>
            <a:pPr marL="742950" lvl="1" indent="-342900"/>
            <a:r>
              <a:rPr lang="en-US" dirty="0">
                <a:solidFill>
                  <a:schemeClr val="bg1">
                    <a:lumMod val="75000"/>
                  </a:schemeClr>
                </a:solidFill>
                <a:latin typeface="Arial" panose="020B0604020202020204" pitchFamily="34" charset="0"/>
                <a:cs typeface="Arial" panose="020B0604020202020204" pitchFamily="34" charset="0"/>
              </a:rPr>
              <a:t>Simply take current method, make it larger</a:t>
            </a:r>
          </a:p>
          <a:p>
            <a:pPr marL="742950" lvl="1" indent="-342900"/>
            <a:r>
              <a:rPr lang="en-US" dirty="0">
                <a:solidFill>
                  <a:schemeClr val="bg1">
                    <a:lumMod val="75000"/>
                  </a:schemeClr>
                </a:solidFill>
                <a:latin typeface="Arial" panose="020B0604020202020204" pitchFamily="34" charset="0"/>
                <a:cs typeface="Arial" panose="020B0604020202020204" pitchFamily="34" charset="0"/>
              </a:rPr>
              <a:t>Less resolution</a:t>
            </a:r>
          </a:p>
          <a:p>
            <a:pPr marL="742950" lvl="1" indent="-342900"/>
            <a:r>
              <a:rPr lang="en-US" dirty="0">
                <a:solidFill>
                  <a:schemeClr val="bg1">
                    <a:lumMod val="75000"/>
                  </a:schemeClr>
                </a:solidFill>
                <a:latin typeface="Arial" panose="020B0604020202020204" pitchFamily="34" charset="0"/>
                <a:cs typeface="Arial" panose="020B0604020202020204" pitchFamily="34" charset="0"/>
              </a:rPr>
              <a:t>Two sizes done with 3 PNDI variants</a:t>
            </a:r>
          </a:p>
          <a:p>
            <a:pPr marL="342900" indent="-342900">
              <a:buFont typeface="+mj-lt"/>
              <a:buAutoNum type="arabicPeriod"/>
            </a:pPr>
            <a:r>
              <a:rPr lang="en-US" dirty="0">
                <a:latin typeface="Arial" panose="020B0604020202020204" pitchFamily="34" charset="0"/>
                <a:cs typeface="Arial" panose="020B0604020202020204" pitchFamily="34" charset="0"/>
              </a:rPr>
              <a:t>Array of detectors</a:t>
            </a:r>
          </a:p>
          <a:p>
            <a:pPr marL="742950" lvl="1" indent="-342900"/>
            <a:r>
              <a:rPr lang="en-US" dirty="0">
                <a:latin typeface="Arial" panose="020B0604020202020204" pitchFamily="34" charset="0"/>
                <a:cs typeface="Arial" panose="020B0604020202020204" pitchFamily="34" charset="0"/>
              </a:rPr>
              <a:t>Increase effective area</a:t>
            </a:r>
          </a:p>
          <a:p>
            <a:pPr marL="742950" lvl="1" indent="-342900"/>
            <a:r>
              <a:rPr lang="en-US" dirty="0">
                <a:latin typeface="Arial" panose="020B0604020202020204" pitchFamily="34" charset="0"/>
                <a:cs typeface="Arial" panose="020B0604020202020204" pitchFamily="34" charset="0"/>
              </a:rPr>
              <a:t>Triangulate location of source</a:t>
            </a:r>
          </a:p>
          <a:p>
            <a:pPr marL="742950" lvl="1" indent="-342900"/>
            <a:r>
              <a:rPr lang="en-US" dirty="0">
                <a:latin typeface="Arial" panose="020B0604020202020204" pitchFamily="34" charset="0"/>
                <a:cs typeface="Arial" panose="020B0604020202020204" pitchFamily="34" charset="0"/>
              </a:rPr>
              <a:t>Use a data acquisition device with multiple channels to simultaneously get results such as DAQ6510 with 7700 multiplexer</a:t>
            </a:r>
          </a:p>
          <a:p>
            <a:pPr marL="742950" lvl="1" indent="-342900"/>
            <a:r>
              <a:rPr lang="en-US" dirty="0">
                <a:latin typeface="Arial" panose="020B0604020202020204" pitchFamily="34" charset="0"/>
                <a:cs typeface="Arial" panose="020B0604020202020204" pitchFamily="34" charset="0"/>
              </a:rPr>
              <a:t>Working on a single channel before scaling up once the setup is working</a:t>
            </a:r>
          </a:p>
        </p:txBody>
      </p:sp>
      <p:pic>
        <p:nvPicPr>
          <p:cNvPr id="4" name="Picture 3" descr="Graphical user interface&#10;&#10;Description automatically generated with medium confidence">
            <a:extLst>
              <a:ext uri="{FF2B5EF4-FFF2-40B4-BE49-F238E27FC236}">
                <a16:creationId xmlns:a16="http://schemas.microsoft.com/office/drawing/2014/main" id="{2495208C-F58C-E976-4D3D-9E3764B6AD3F}"/>
              </a:ext>
            </a:extLst>
          </p:cNvPr>
          <p:cNvPicPr>
            <a:picLocks noChangeAspect="1"/>
          </p:cNvPicPr>
          <p:nvPr/>
        </p:nvPicPr>
        <p:blipFill>
          <a:blip r:embed="rId2"/>
          <a:stretch>
            <a:fillRect/>
          </a:stretch>
        </p:blipFill>
        <p:spPr>
          <a:xfrm>
            <a:off x="6228423" y="1280029"/>
            <a:ext cx="2187690" cy="2187690"/>
          </a:xfrm>
          <a:prstGeom prst="rect">
            <a:avLst/>
          </a:prstGeom>
        </p:spPr>
      </p:pic>
      <p:sp>
        <p:nvSpPr>
          <p:cNvPr id="5" name="TextBox 4">
            <a:extLst>
              <a:ext uri="{FF2B5EF4-FFF2-40B4-BE49-F238E27FC236}">
                <a16:creationId xmlns:a16="http://schemas.microsoft.com/office/drawing/2014/main" id="{FBBC97FF-932F-7401-3D41-A34F5704F96E}"/>
              </a:ext>
            </a:extLst>
          </p:cNvPr>
          <p:cNvSpPr txBox="1"/>
          <p:nvPr/>
        </p:nvSpPr>
        <p:spPr>
          <a:xfrm>
            <a:off x="6228424" y="3717770"/>
            <a:ext cx="2630270" cy="415498"/>
          </a:xfrm>
          <a:prstGeom prst="rect">
            <a:avLst/>
          </a:prstGeom>
          <a:noFill/>
        </p:spPr>
        <p:txBody>
          <a:bodyPr wrap="square" rtlCol="0">
            <a:spAutoFit/>
          </a:bodyPr>
          <a:lstStyle/>
          <a:p>
            <a:r>
              <a:rPr lang="en-US" sz="1050" b="1" dirty="0"/>
              <a:t>Figure 11</a:t>
            </a:r>
            <a:r>
              <a:rPr lang="en-US" sz="1050" dirty="0"/>
              <a:t>: </a:t>
            </a:r>
            <a:r>
              <a:rPr lang="en-GB" sz="1050" dirty="0"/>
              <a:t>Keithley DAQ6510 with 7700 multiplexer containing 20 channels.</a:t>
            </a:r>
            <a:endParaRPr lang="en-US" sz="1050" dirty="0"/>
          </a:p>
        </p:txBody>
      </p:sp>
      <p:pic>
        <p:nvPicPr>
          <p:cNvPr id="6" name="Picture 5" descr="Shape&#10;&#10;Description automatically generated with medium confidence">
            <a:extLst>
              <a:ext uri="{FF2B5EF4-FFF2-40B4-BE49-F238E27FC236}">
                <a16:creationId xmlns:a16="http://schemas.microsoft.com/office/drawing/2014/main" id="{DD62FD36-830B-0AA3-EDCA-1B962CF853DD}"/>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7" name="Picture 6" descr="Shape&#10;&#10;Description automatically generated with medium confidence">
            <a:extLst>
              <a:ext uri="{FF2B5EF4-FFF2-40B4-BE49-F238E27FC236}">
                <a16:creationId xmlns:a16="http://schemas.microsoft.com/office/drawing/2014/main" id="{D2181CC6-E593-A1AD-D2D9-D0B249F080BF}"/>
              </a:ext>
            </a:extLst>
          </p:cNvPr>
          <p:cNvPicPr>
            <a:picLocks noChangeAspect="1"/>
          </p:cNvPicPr>
          <p:nvPr/>
        </p:nvPicPr>
        <p:blipFill rotWithShape="1">
          <a:blip r:embed="rId3">
            <a:extLst>
              <a:ext uri="{BEBA8EAE-BF5A-486C-A8C5-ECC9F3942E4B}">
                <a14:imgProps xmlns:a14="http://schemas.microsoft.com/office/drawing/2010/main">
                  <a14:imgLayer r:embed="rId5">
                    <a14:imgEffect>
                      <a14:brightnessContrast bright="100000"/>
                    </a14:imgEffect>
                  </a14:imgLayer>
                </a14:imgProps>
              </a:ext>
            </a:extLst>
          </a:blip>
          <a:srcRect l="32324" t="12254" r="7825" b="39919"/>
          <a:stretch/>
        </p:blipFill>
        <p:spPr>
          <a:xfrm>
            <a:off x="2850384" y="4602135"/>
            <a:ext cx="1660061" cy="395314"/>
          </a:xfrm>
          <a:prstGeom prst="rect">
            <a:avLst/>
          </a:prstGeom>
        </p:spPr>
      </p:pic>
    </p:spTree>
    <p:extLst>
      <p:ext uri="{BB962C8B-B14F-4D97-AF65-F5344CB8AC3E}">
        <p14:creationId xmlns:p14="http://schemas.microsoft.com/office/powerpoint/2010/main" val="3815968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a:xfrm>
            <a:off x="186596" y="262396"/>
            <a:ext cx="8672097" cy="521493"/>
          </a:xfrm>
        </p:spPr>
        <p:txBody>
          <a:bodyPr/>
          <a:lstStyle/>
          <a:p>
            <a:r>
              <a:rPr lang="en-GB" dirty="0"/>
              <a:t>Detector array</a:t>
            </a:r>
            <a:endParaRPr lang="en-US"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6" y="788627"/>
                <a:ext cx="4679315" cy="1783123"/>
              </a:xfrm>
            </p:spPr>
            <p:txBody>
              <a:bodyPr/>
              <a:lstStyle/>
              <a:p>
                <a:r>
                  <a:rPr lang="en-US" dirty="0">
                    <a:latin typeface="Arial" panose="020B0604020202020204" pitchFamily="34" charset="0"/>
                    <a:cs typeface="Arial" panose="020B0604020202020204" pitchFamily="34" charset="0"/>
                  </a:rPr>
                  <a:t>Capacitor bank to integrate charge over time, increase signal-to-noise ratio, higher standoff distance:</a:t>
                </a:r>
                <a:endParaRPr lang="en-GB" dirty="0">
                  <a:latin typeface="Cambria Math" panose="02040503050406030204" pitchFamily="18" charset="0"/>
                  <a:cs typeface="Arial" panose="020B0604020202020204" pitchFamily="34" charset="0"/>
                </a:endParaRPr>
              </a:p>
              <a:p>
                <a:pPr marL="457200" lvl="1" indent="0">
                  <a:buNone/>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cs typeface="Arial" panose="020B0604020202020204" pitchFamily="34" charset="0"/>
                        </a:rPr>
                        <m:t>𝐶</m:t>
                      </m:r>
                      <m:sSub>
                        <m:sSubPr>
                          <m:ctrlPr>
                            <a:rPr lang="en-GB" b="0" i="1" smtClean="0">
                              <a:latin typeface="Cambria Math" panose="02040503050406030204" pitchFamily="18" charset="0"/>
                              <a:cs typeface="Arial" panose="020B0604020202020204" pitchFamily="34" charset="0"/>
                            </a:rPr>
                          </m:ctrlPr>
                        </m:sSubPr>
                        <m:e>
                          <m:r>
                            <a:rPr lang="en-GB" b="0" i="1" smtClean="0">
                              <a:latin typeface="Cambria Math" panose="02040503050406030204" pitchFamily="18" charset="0"/>
                              <a:cs typeface="Arial" panose="020B0604020202020204" pitchFamily="34" charset="0"/>
                            </a:rPr>
                            <m:t>𝑉</m:t>
                          </m:r>
                        </m:e>
                        <m:sub>
                          <m:r>
                            <a:rPr lang="en-GB" b="0" i="1" smtClean="0">
                              <a:latin typeface="Cambria Math" panose="02040503050406030204" pitchFamily="18" charset="0"/>
                              <a:cs typeface="Arial" panose="020B0604020202020204" pitchFamily="34" charset="0"/>
                            </a:rPr>
                            <m:t>0</m:t>
                          </m:r>
                        </m:sub>
                      </m:sSub>
                      <m:r>
                        <a:rPr lang="en-GB" i="1">
                          <a:latin typeface="Cambria Math" panose="02040503050406030204" pitchFamily="18" charset="0"/>
                          <a:cs typeface="Arial" panose="020B0604020202020204" pitchFamily="34" charset="0"/>
                        </a:rPr>
                        <m:t>=</m:t>
                      </m:r>
                      <m:r>
                        <a:rPr lang="en-GB" b="0" i="1" smtClean="0">
                          <a:latin typeface="Cambria Math" panose="02040503050406030204" pitchFamily="18" charset="0"/>
                          <a:cs typeface="Arial" panose="020B0604020202020204" pitchFamily="34" charset="0"/>
                        </a:rPr>
                        <m:t>𝐼</m:t>
                      </m:r>
                      <m:r>
                        <m:rPr>
                          <m:sty m:val="p"/>
                        </m:rPr>
                        <a:rPr lang="en-GB" b="0" i="0" smtClean="0">
                          <a:latin typeface="Cambria Math" panose="02040503050406030204" pitchFamily="18" charset="0"/>
                          <a:cs typeface="Arial" panose="020B0604020202020204" pitchFamily="34" charset="0"/>
                        </a:rPr>
                        <m:t>Δ</m:t>
                      </m:r>
                      <m:r>
                        <a:rPr lang="en-GB" b="0" i="1" smtClean="0">
                          <a:latin typeface="Cambria Math" panose="02040503050406030204" pitchFamily="18" charset="0"/>
                          <a:cs typeface="Arial" panose="020B0604020202020204" pitchFamily="34" charset="0"/>
                        </a:rPr>
                        <m:t>𝑡</m:t>
                      </m:r>
                    </m:oMath>
                  </m:oMathPara>
                </a14:m>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0" indent="0">
                  <a:buNone/>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mc:Choice>
        <mc:Fallback xmlns="">
          <p:sp>
            <p:nvSpPr>
              <p:cNvPr id="3" name="Text Placeholder 2">
                <a:extLst>
                  <a:ext uri="{FF2B5EF4-FFF2-40B4-BE49-F238E27FC236}">
                    <a16:creationId xmlns:a16="http://schemas.microsoft.com/office/drawing/2014/main" id="{843600BD-45D4-4E3B-AE90-876F31D19A0F}"/>
                  </a:ext>
                </a:extLst>
              </p:cNvPr>
              <p:cNvSpPr>
                <a:spLocks noGrp="1" noRot="1" noChangeAspect="1" noMove="1" noResize="1" noEditPoints="1" noAdjustHandles="1" noChangeArrowheads="1" noChangeShapeType="1" noTextEdit="1"/>
              </p:cNvSpPr>
              <p:nvPr>
                <p:ph type="body" sz="quarter" idx="13"/>
              </p:nvPr>
            </p:nvSpPr>
            <p:spPr>
              <a:xfrm>
                <a:off x="186596" y="788627"/>
                <a:ext cx="4679315" cy="1783123"/>
              </a:xfrm>
              <a:blipFill>
                <a:blip r:embed="rId2"/>
                <a:stretch>
                  <a:fillRect l="-270" t="-1408"/>
                </a:stretch>
              </a:blipFill>
            </p:spPr>
            <p:txBody>
              <a:bodyPr/>
              <a:lstStyle/>
              <a:p>
                <a:r>
                  <a:rPr lang="en-GB">
                    <a:noFill/>
                  </a:rPr>
                  <a:t> </a:t>
                </a:r>
              </a:p>
            </p:txBody>
          </p:sp>
        </mc:Fallback>
      </mc:AlternateContent>
      <p:pic>
        <p:nvPicPr>
          <p:cNvPr id="5" name="Picture 4" descr="Shape&#10;&#10;Description automatically generated with medium confidence">
            <a:extLst>
              <a:ext uri="{FF2B5EF4-FFF2-40B4-BE49-F238E27FC236}">
                <a16:creationId xmlns:a16="http://schemas.microsoft.com/office/drawing/2014/main" id="{9662747C-8B18-E96D-E870-420B054E933E}"/>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7" name="Picture 6" descr="Shape&#10;&#10;Description automatically generated with medium confidence">
            <a:extLst>
              <a:ext uri="{FF2B5EF4-FFF2-40B4-BE49-F238E27FC236}">
                <a16:creationId xmlns:a16="http://schemas.microsoft.com/office/drawing/2014/main" id="{B112E3D4-E38C-11BD-3F85-D9395D124F62}"/>
              </a:ext>
            </a:extLst>
          </p:cNvPr>
          <p:cNvPicPr>
            <a:picLocks noChangeAspect="1"/>
          </p:cNvPicPr>
          <p:nvPr/>
        </p:nvPicPr>
        <p:blipFill rotWithShape="1">
          <a:blip r:embed="rId3">
            <a:extLst>
              <a:ext uri="{BEBA8EAE-BF5A-486C-A8C5-ECC9F3942E4B}">
                <a14:imgProps xmlns:a14="http://schemas.microsoft.com/office/drawing/2010/main">
                  <a14:imgLayer r:embed="rId5">
                    <a14:imgEffect>
                      <a14:brightnessContrast bright="100000"/>
                    </a14:imgEffect>
                  </a14:imgLayer>
                </a14:imgProps>
              </a:ext>
            </a:extLst>
          </a:blip>
          <a:srcRect l="32324" t="12254" r="7825" b="39919"/>
          <a:stretch/>
        </p:blipFill>
        <p:spPr>
          <a:xfrm>
            <a:off x="2850384" y="4602135"/>
            <a:ext cx="1660061" cy="395314"/>
          </a:xfrm>
          <a:prstGeom prst="rect">
            <a:avLst/>
          </a:prstGeom>
        </p:spPr>
      </p:pic>
      <p:sp>
        <p:nvSpPr>
          <p:cNvPr id="9" name="Text Placeholder 2">
            <a:extLst>
              <a:ext uri="{FF2B5EF4-FFF2-40B4-BE49-F238E27FC236}">
                <a16:creationId xmlns:a16="http://schemas.microsoft.com/office/drawing/2014/main" id="{EE4ABE8E-044E-780A-9901-610D5A5F5D7B}"/>
              </a:ext>
            </a:extLst>
          </p:cNvPr>
          <p:cNvSpPr txBox="1">
            <a:spLocks/>
          </p:cNvSpPr>
          <p:nvPr/>
        </p:nvSpPr>
        <p:spPr>
          <a:xfrm>
            <a:off x="460411" y="1380773"/>
            <a:ext cx="4405499" cy="1219444"/>
          </a:xfrm>
          <a:prstGeom prst="rect">
            <a:avLst/>
          </a:prstGeom>
        </p:spPr>
        <p:txBody>
          <a:bodyPr/>
          <a:lstStyle>
            <a:lvl1pPr marL="285750" indent="-285750" algn="l" defTabSz="914400" rtl="0" eaLnBrk="1" latinLnBrk="0" hangingPunct="1">
              <a:lnSpc>
                <a:spcPct val="90000"/>
              </a:lnSpc>
              <a:spcBef>
                <a:spcPts val="1000"/>
              </a:spcBef>
              <a:buFont typeface="Arial" panose="020B0604020202020204" pitchFamily="34" charset="0"/>
              <a:buChar char="•"/>
              <a:defRPr sz="1400" kern="1200">
                <a:solidFill>
                  <a:srgbClr val="1C3D74"/>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1C3D74"/>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C3D74"/>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C3D74"/>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C3D74"/>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dirty="0">
              <a:latin typeface="+mn-lt"/>
              <a:cs typeface="Arial" panose="020B0604020202020204" pitchFamily="34" charset="0"/>
            </a:endParaRPr>
          </a:p>
          <a:p>
            <a:pPr marL="0" indent="0">
              <a:buNone/>
            </a:pPr>
            <a:r>
              <a:rPr lang="en-GB" dirty="0">
                <a:latin typeface="+mn-lt"/>
                <a:cs typeface="Arial" panose="020B0604020202020204" pitchFamily="34" charset="0"/>
              </a:rPr>
              <a:t>includes four unknowns to be appropriately obtained. </a:t>
            </a:r>
            <a:r>
              <a:rPr lang="en-US" sz="1400" dirty="0">
                <a:latin typeface="+mn-lt"/>
              </a:rPr>
              <a:t>Experimentation</a:t>
            </a:r>
            <a:r>
              <a:rPr lang="en-GB" dirty="0">
                <a:latin typeface="+mn-lt"/>
                <a:cs typeface="Arial" panose="020B0604020202020204" pitchFamily="34" charset="0"/>
              </a:rPr>
              <a:t> results in </a:t>
            </a:r>
            <a:r>
              <a:rPr lang="en-GB" i="1" dirty="0">
                <a:latin typeface="+mn-lt"/>
                <a:cs typeface="Arial" panose="020B0604020202020204" pitchFamily="34" charset="0"/>
              </a:rPr>
              <a:t>I ∼ </a:t>
            </a:r>
            <a:r>
              <a:rPr lang="en-GB" dirty="0">
                <a:latin typeface="+mn-lt"/>
                <a:cs typeface="Arial" panose="020B0604020202020204" pitchFamily="34" charset="0"/>
              </a:rPr>
              <a:t>10 </a:t>
            </a:r>
            <a:r>
              <a:rPr lang="en-GB" dirty="0" err="1">
                <a:latin typeface="+mn-lt"/>
                <a:cs typeface="Arial" panose="020B0604020202020204" pitchFamily="34" charset="0"/>
              </a:rPr>
              <a:t>pA</a:t>
            </a:r>
            <a:r>
              <a:rPr lang="en-GB" dirty="0">
                <a:latin typeface="+mn-lt"/>
                <a:cs typeface="Arial" panose="020B0604020202020204" pitchFamily="34" charset="0"/>
              </a:rPr>
              <a:t> under a voltage bias </a:t>
            </a:r>
            <a:r>
              <a:rPr lang="en-GB" i="1" dirty="0">
                <a:latin typeface="+mn-lt"/>
                <a:cs typeface="Arial" panose="020B0604020202020204" pitchFamily="34" charset="0"/>
              </a:rPr>
              <a:t>V</a:t>
            </a:r>
            <a:r>
              <a:rPr lang="en-GB" i="1" baseline="-25000" dirty="0">
                <a:latin typeface="+mn-lt"/>
                <a:cs typeface="Arial" panose="020B0604020202020204" pitchFamily="34" charset="0"/>
              </a:rPr>
              <a:t>0</a:t>
            </a:r>
            <a:r>
              <a:rPr lang="en-GB" dirty="0">
                <a:latin typeface="+mn-lt"/>
                <a:cs typeface="Arial" panose="020B0604020202020204" pitchFamily="34" charset="0"/>
              </a:rPr>
              <a:t> = 10V and time to walk past a device </a:t>
            </a:r>
            <a:r>
              <a:rPr lang="en-GB" dirty="0" err="1">
                <a:latin typeface="+mn-lt"/>
                <a:cs typeface="Arial" panose="020B0604020202020204" pitchFamily="34" charset="0"/>
              </a:rPr>
              <a:t>Δ</a:t>
            </a:r>
            <a:r>
              <a:rPr lang="en-GB" i="1" dirty="0" err="1">
                <a:latin typeface="+mn-lt"/>
                <a:cs typeface="Arial" panose="020B0604020202020204" pitchFamily="34" charset="0"/>
              </a:rPr>
              <a:t>t</a:t>
            </a:r>
            <a:r>
              <a:rPr lang="en-GB" dirty="0">
                <a:latin typeface="+mn-lt"/>
                <a:cs typeface="Arial" panose="020B0604020202020204" pitchFamily="34" charset="0"/>
              </a:rPr>
              <a:t> ∼1s lead to choosing a </a:t>
            </a:r>
            <a:r>
              <a:rPr lang="en-GB" i="1" dirty="0">
                <a:latin typeface="+mn-lt"/>
                <a:cs typeface="Arial" panose="020B0604020202020204" pitchFamily="34" charset="0"/>
              </a:rPr>
              <a:t>C</a:t>
            </a:r>
            <a:r>
              <a:rPr lang="en-GB" dirty="0">
                <a:latin typeface="+mn-lt"/>
                <a:cs typeface="Arial" panose="020B0604020202020204" pitchFamily="34" charset="0"/>
              </a:rPr>
              <a:t> = 1 pF capacitor.</a:t>
            </a:r>
          </a:p>
        </p:txBody>
      </p:sp>
      <p:grpSp>
        <p:nvGrpSpPr>
          <p:cNvPr id="4" name="Group 3">
            <a:extLst>
              <a:ext uri="{FF2B5EF4-FFF2-40B4-BE49-F238E27FC236}">
                <a16:creationId xmlns:a16="http://schemas.microsoft.com/office/drawing/2014/main" id="{537B8091-BFA1-A91E-7093-27C83D66323B}"/>
              </a:ext>
            </a:extLst>
          </p:cNvPr>
          <p:cNvGrpSpPr/>
          <p:nvPr/>
        </p:nvGrpSpPr>
        <p:grpSpPr>
          <a:xfrm>
            <a:off x="4750378" y="1493363"/>
            <a:ext cx="4271605" cy="1750172"/>
            <a:chOff x="4730113" y="2178042"/>
            <a:chExt cx="4068982" cy="1667153"/>
          </a:xfrm>
        </p:grpSpPr>
        <p:sp>
          <p:nvSpPr>
            <p:cNvPr id="10" name="TextBox 9">
              <a:extLst>
                <a:ext uri="{FF2B5EF4-FFF2-40B4-BE49-F238E27FC236}">
                  <a16:creationId xmlns:a16="http://schemas.microsoft.com/office/drawing/2014/main" id="{D64FC87B-B6E8-B089-85C8-31EBA1EAB115}"/>
                </a:ext>
              </a:extLst>
            </p:cNvPr>
            <p:cNvSpPr txBox="1"/>
            <p:nvPr/>
          </p:nvSpPr>
          <p:spPr>
            <a:xfrm>
              <a:off x="7468507" y="2641680"/>
              <a:ext cx="274434" cy="263604"/>
            </a:xfrm>
            <a:prstGeom prst="rect">
              <a:avLst/>
            </a:prstGeom>
            <a:noFill/>
          </p:spPr>
          <p:txBody>
            <a:bodyPr wrap="none" rtlCol="0">
              <a:spAutoFit/>
            </a:bodyPr>
            <a:lstStyle/>
            <a:p>
              <a:r>
                <a:rPr lang="en-GB" sz="1050"/>
                <a:t>B</a:t>
              </a:r>
              <a:endParaRPr lang="en-GB"/>
            </a:p>
          </p:txBody>
        </p:sp>
        <p:sp>
          <p:nvSpPr>
            <p:cNvPr id="11" name="TextBox 10">
              <a:extLst>
                <a:ext uri="{FF2B5EF4-FFF2-40B4-BE49-F238E27FC236}">
                  <a16:creationId xmlns:a16="http://schemas.microsoft.com/office/drawing/2014/main" id="{7DC471C5-8CBD-C532-7C7D-EB4D6E28BA69}"/>
                </a:ext>
              </a:extLst>
            </p:cNvPr>
            <p:cNvSpPr txBox="1"/>
            <p:nvPr/>
          </p:nvSpPr>
          <p:spPr>
            <a:xfrm>
              <a:off x="8402905" y="2584646"/>
              <a:ext cx="282450" cy="263604"/>
            </a:xfrm>
            <a:prstGeom prst="rect">
              <a:avLst/>
            </a:prstGeom>
            <a:noFill/>
          </p:spPr>
          <p:txBody>
            <a:bodyPr wrap="none" rtlCol="0">
              <a:spAutoFit/>
            </a:bodyPr>
            <a:lstStyle/>
            <a:p>
              <a:r>
                <a:rPr lang="en-GB" sz="1050"/>
                <a:t>C</a:t>
              </a:r>
              <a:endParaRPr lang="en-GB"/>
            </a:p>
          </p:txBody>
        </p:sp>
        <p:pic>
          <p:nvPicPr>
            <p:cNvPr id="12" name="Picture 11" descr="Shape&#10;&#10;Description automatically generated with medium confidence">
              <a:extLst>
                <a:ext uri="{FF2B5EF4-FFF2-40B4-BE49-F238E27FC236}">
                  <a16:creationId xmlns:a16="http://schemas.microsoft.com/office/drawing/2014/main" id="{9026C010-8DA2-EA5B-87AE-A2170E6AFB02}"/>
                </a:ext>
              </a:extLst>
            </p:cNvPr>
            <p:cNvPicPr>
              <a:picLocks noChangeAspect="1"/>
            </p:cNvPicPr>
            <p:nvPr/>
          </p:nvPicPr>
          <p:blipFill>
            <a:blip r:embed="rId6"/>
            <a:stretch>
              <a:fillRect/>
            </a:stretch>
          </p:blipFill>
          <p:spPr>
            <a:xfrm>
              <a:off x="4730113" y="2178042"/>
              <a:ext cx="4068982" cy="1667153"/>
            </a:xfrm>
            <a:prstGeom prst="rect">
              <a:avLst/>
            </a:prstGeom>
          </p:spPr>
        </p:pic>
        <p:sp>
          <p:nvSpPr>
            <p:cNvPr id="13" name="TextBox 12">
              <a:extLst>
                <a:ext uri="{FF2B5EF4-FFF2-40B4-BE49-F238E27FC236}">
                  <a16:creationId xmlns:a16="http://schemas.microsoft.com/office/drawing/2014/main" id="{29C97840-0DA2-1DB0-C13D-A469EA9FECB1}"/>
                </a:ext>
              </a:extLst>
            </p:cNvPr>
            <p:cNvSpPr txBox="1"/>
            <p:nvPr/>
          </p:nvSpPr>
          <p:spPr>
            <a:xfrm>
              <a:off x="5025925" y="3018904"/>
              <a:ext cx="332142" cy="271591"/>
            </a:xfrm>
            <a:prstGeom prst="rect">
              <a:avLst/>
            </a:prstGeom>
            <a:noFill/>
          </p:spPr>
          <p:txBody>
            <a:bodyPr wrap="none" rtlCol="0">
              <a:spAutoFit/>
            </a:bodyPr>
            <a:lstStyle/>
            <a:p>
              <a:r>
                <a:rPr lang="en-GB" sz="1050">
                  <a:latin typeface="Arial" panose="020B0604020202020204" pitchFamily="34" charset="0"/>
                  <a:cs typeface="Arial" panose="020B0604020202020204" pitchFamily="34" charset="0"/>
                </a:rPr>
                <a:t>V</a:t>
              </a:r>
              <a:r>
                <a:rPr lang="en-GB" sz="1050" baseline="-25000">
                  <a:latin typeface="Arial" panose="020B0604020202020204" pitchFamily="34" charset="0"/>
                  <a:cs typeface="Arial" panose="020B0604020202020204" pitchFamily="34" charset="0"/>
                </a:rPr>
                <a:t>0</a:t>
              </a:r>
              <a:endParaRPr lang="en-GB"/>
            </a:p>
          </p:txBody>
        </p:sp>
        <p:sp>
          <p:nvSpPr>
            <p:cNvPr id="14" name="TextBox 13">
              <a:extLst>
                <a:ext uri="{FF2B5EF4-FFF2-40B4-BE49-F238E27FC236}">
                  <a16:creationId xmlns:a16="http://schemas.microsoft.com/office/drawing/2014/main" id="{6E287A90-EB61-85C4-207F-897A6E0197CE}"/>
                </a:ext>
              </a:extLst>
            </p:cNvPr>
            <p:cNvSpPr txBox="1"/>
            <p:nvPr/>
          </p:nvSpPr>
          <p:spPr>
            <a:xfrm>
              <a:off x="5665935" y="2370090"/>
              <a:ext cx="279244" cy="271591"/>
            </a:xfrm>
            <a:prstGeom prst="rect">
              <a:avLst/>
            </a:prstGeom>
            <a:noFill/>
          </p:spPr>
          <p:txBody>
            <a:bodyPr wrap="none" rtlCol="0">
              <a:spAutoFit/>
            </a:bodyPr>
            <a:lstStyle/>
            <a:p>
              <a:r>
                <a:rPr lang="en-GB" sz="1050"/>
                <a:t>A</a:t>
              </a:r>
              <a:endParaRPr lang="en-GB"/>
            </a:p>
          </p:txBody>
        </p:sp>
      </p:grpSp>
      <p:sp>
        <p:nvSpPr>
          <p:cNvPr id="15" name="TextBox 14">
            <a:extLst>
              <a:ext uri="{FF2B5EF4-FFF2-40B4-BE49-F238E27FC236}">
                <a16:creationId xmlns:a16="http://schemas.microsoft.com/office/drawing/2014/main" id="{BAAAA6BB-F65A-1DFF-3394-087B4477F41D}"/>
              </a:ext>
            </a:extLst>
          </p:cNvPr>
          <p:cNvSpPr txBox="1"/>
          <p:nvPr/>
        </p:nvSpPr>
        <p:spPr>
          <a:xfrm>
            <a:off x="4983392" y="3650138"/>
            <a:ext cx="4160608" cy="738664"/>
          </a:xfrm>
          <a:prstGeom prst="rect">
            <a:avLst/>
          </a:prstGeom>
          <a:noFill/>
        </p:spPr>
        <p:txBody>
          <a:bodyPr wrap="square" rtlCol="0">
            <a:spAutoFit/>
          </a:bodyPr>
          <a:lstStyle/>
          <a:p>
            <a:r>
              <a:rPr lang="en-US" sz="1050" b="1" dirty="0"/>
              <a:t>Figure 12</a:t>
            </a:r>
            <a:r>
              <a:rPr lang="en-US" sz="1050" dirty="0"/>
              <a:t>: </a:t>
            </a:r>
            <a:r>
              <a:rPr lang="en-GB" sz="1050" dirty="0"/>
              <a:t>Circuit diagram of single detector-capacitor unit. Switches and voltage readout done by multiple channels of a multiplexer. This diagram may be scaled to include multiple capacitors, detectors, and readouts, all working together.</a:t>
            </a:r>
            <a:endParaRPr lang="en-GB" sz="1050" b="0" dirty="0"/>
          </a:p>
        </p:txBody>
      </p:sp>
      <p:sp>
        <p:nvSpPr>
          <p:cNvPr id="16" name="TextBox 15">
            <a:extLst>
              <a:ext uri="{FF2B5EF4-FFF2-40B4-BE49-F238E27FC236}">
                <a16:creationId xmlns:a16="http://schemas.microsoft.com/office/drawing/2014/main" id="{1C2F8509-9B08-FC34-8EB7-A802AEDF7A54}"/>
              </a:ext>
            </a:extLst>
          </p:cNvPr>
          <p:cNvSpPr txBox="1"/>
          <p:nvPr/>
        </p:nvSpPr>
        <p:spPr>
          <a:xfrm>
            <a:off x="156505" y="2600656"/>
            <a:ext cx="4450676" cy="2031325"/>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Battery charges capacitor up to V</a:t>
            </a:r>
            <a:r>
              <a:rPr lang="en-US" sz="1400" baseline="-25000" dirty="0">
                <a:latin typeface="Arial" panose="020B0604020202020204" pitchFamily="34" charset="0"/>
                <a:cs typeface="Arial" panose="020B0604020202020204" pitchFamily="34" charset="0"/>
              </a:rPr>
              <a:t>0</a:t>
            </a:r>
            <a:r>
              <a:rPr lang="en-US" sz="1400" dirty="0">
                <a:latin typeface="Arial" panose="020B0604020202020204" pitchFamily="34" charset="0"/>
                <a:cs typeface="Arial" panose="020B0604020202020204" pitchFamily="34" charset="0"/>
              </a:rPr>
              <a:t>, which discharges through diode, resulting in lower voltage across capacitor when read out after 1s</a:t>
            </a:r>
            <a:endParaRPr lang="en-US" sz="1400" baseline="-25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A closed → A opened, B closed → B opened, C closed → repeat</a:t>
            </a: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Multiple “units” of Fig. 12 configuration can be made using more multiplexer channels to expand (1 unit = 4 channels out of 20)</a:t>
            </a:r>
          </a:p>
          <a:p>
            <a:pPr marL="285750" indent="-285750">
              <a:buFont typeface="Arial" panose="020B0604020202020204" pitchFamily="34" charset="0"/>
              <a:buChar char="•"/>
            </a:pPr>
            <a:endParaRPr lang="en-GB" sz="1400" dirty="0"/>
          </a:p>
        </p:txBody>
      </p:sp>
      <p:pic>
        <p:nvPicPr>
          <p:cNvPr id="17" name="Picture 16" descr="Chart, scatter chart&#10;&#10;Description automatically generated">
            <a:extLst>
              <a:ext uri="{FF2B5EF4-FFF2-40B4-BE49-F238E27FC236}">
                <a16:creationId xmlns:a16="http://schemas.microsoft.com/office/drawing/2014/main" id="{54177812-77C7-B47E-54D3-E60A84C54C70}"/>
              </a:ext>
            </a:extLst>
          </p:cNvPr>
          <p:cNvPicPr>
            <a:picLocks noChangeAspect="1"/>
          </p:cNvPicPr>
          <p:nvPr/>
        </p:nvPicPr>
        <p:blipFill>
          <a:blip r:embed="rId7"/>
          <a:stretch>
            <a:fillRect/>
          </a:stretch>
        </p:blipFill>
        <p:spPr>
          <a:xfrm rot="16200000">
            <a:off x="7350736" y="2643979"/>
            <a:ext cx="491160" cy="362996"/>
          </a:xfrm>
          <a:prstGeom prst="rect">
            <a:avLst/>
          </a:prstGeom>
        </p:spPr>
      </p:pic>
    </p:spTree>
    <p:extLst>
      <p:ext uri="{BB962C8B-B14F-4D97-AF65-F5344CB8AC3E}">
        <p14:creationId xmlns:p14="http://schemas.microsoft.com/office/powerpoint/2010/main" val="2059230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a:xfrm>
            <a:off x="186596" y="262396"/>
            <a:ext cx="8672097" cy="521493"/>
          </a:xfrm>
        </p:spPr>
        <p:txBody>
          <a:bodyPr/>
          <a:lstStyle/>
          <a:p>
            <a:r>
              <a:rPr lang="en-GB" dirty="0"/>
              <a:t>Detector array: Current circuit design</a:t>
            </a:r>
            <a:endParaRPr lang="en-US" dirty="0"/>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1268" y="835564"/>
            <a:ext cx="4193058" cy="3914521"/>
          </a:xfrm>
        </p:spPr>
        <p:txBody>
          <a:bodyPr/>
          <a:lstStyle/>
          <a:p>
            <a:r>
              <a:rPr lang="en-US" dirty="0">
                <a:latin typeface="Arial" panose="020B0604020202020204" pitchFamily="34" charset="0"/>
                <a:cs typeface="Arial" panose="020B0604020202020204" pitchFamily="34" charset="0"/>
              </a:rPr>
              <a:t>Multiplexer switches not high enough isolation resistance</a:t>
            </a:r>
          </a:p>
          <a:p>
            <a:r>
              <a:rPr lang="en-US" dirty="0">
                <a:latin typeface="Arial" panose="020B0604020202020204" pitchFamily="34" charset="0"/>
                <a:cs typeface="Arial" panose="020B0604020202020204" pitchFamily="34" charset="0"/>
              </a:rPr>
              <a:t>Replaced with high isolation resistance optocoupled transistors working as switches </a:t>
            </a:r>
          </a:p>
          <a:p>
            <a:r>
              <a:rPr lang="en-US" dirty="0">
                <a:latin typeface="Arial" panose="020B0604020202020204" pitchFamily="34" charset="0"/>
                <a:cs typeface="Arial" panose="020B0604020202020204" pitchFamily="34" charset="0"/>
              </a:rPr>
              <a:t>Multiplexer switches still used to control LEDs in optocoupled switches (red switches)</a:t>
            </a:r>
          </a:p>
          <a:p>
            <a:r>
              <a:rPr lang="en-US" dirty="0">
                <a:latin typeface="Arial" panose="020B0604020202020204" pitchFamily="34" charset="0"/>
                <a:cs typeface="Arial" panose="020B0604020202020204" pitchFamily="34" charset="0"/>
              </a:rPr>
              <a:t>Effectively the same working principle as previous setup</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AAF810A-780C-CF4B-B3A7-4D3A02699708}"/>
              </a:ext>
            </a:extLst>
          </p:cNvPr>
          <p:cNvSpPr txBox="1"/>
          <p:nvPr/>
        </p:nvSpPr>
        <p:spPr>
          <a:xfrm>
            <a:off x="4885737" y="3361597"/>
            <a:ext cx="4258263" cy="738664"/>
          </a:xfrm>
          <a:prstGeom prst="rect">
            <a:avLst/>
          </a:prstGeom>
          <a:noFill/>
        </p:spPr>
        <p:txBody>
          <a:bodyPr wrap="square" rtlCol="0">
            <a:spAutoFit/>
          </a:bodyPr>
          <a:lstStyle/>
          <a:p>
            <a:r>
              <a:rPr lang="en-US" sz="1050" b="1" dirty="0"/>
              <a:t>Figure 13</a:t>
            </a:r>
            <a:r>
              <a:rPr lang="en-US" sz="1050" dirty="0"/>
              <a:t>: </a:t>
            </a:r>
            <a:r>
              <a:rPr lang="en-US" sz="1050" b="1" dirty="0"/>
              <a:t>Left:</a:t>
            </a:r>
            <a:r>
              <a:rPr lang="en-US" sz="1050" dirty="0"/>
              <a:t> A phototransistor optically coupled to a gallium arsenide infrared-emitting diode. </a:t>
            </a:r>
            <a:r>
              <a:rPr lang="en-US" sz="1050" b="1" dirty="0"/>
              <a:t>Above:</a:t>
            </a:r>
            <a:r>
              <a:rPr lang="en-US" sz="1050" dirty="0"/>
              <a:t> </a:t>
            </a:r>
            <a:r>
              <a:rPr lang="en-GB" sz="1050" dirty="0"/>
              <a:t>Circuit diagram of single detector-capacitor system incorporating the optocoupled system shown on the left.</a:t>
            </a:r>
            <a:endParaRPr lang="en-GB" sz="1050" b="0" dirty="0"/>
          </a:p>
        </p:txBody>
      </p:sp>
      <p:pic>
        <p:nvPicPr>
          <p:cNvPr id="5" name="Picture 4" descr="Shape&#10;&#10;Description automatically generated with medium confidence">
            <a:extLst>
              <a:ext uri="{FF2B5EF4-FFF2-40B4-BE49-F238E27FC236}">
                <a16:creationId xmlns:a16="http://schemas.microsoft.com/office/drawing/2014/main" id="{9662747C-8B18-E96D-E870-420B054E933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7" name="Picture 6" descr="Shape&#10;&#10;Description automatically generated with medium confidence">
            <a:extLst>
              <a:ext uri="{FF2B5EF4-FFF2-40B4-BE49-F238E27FC236}">
                <a16:creationId xmlns:a16="http://schemas.microsoft.com/office/drawing/2014/main" id="{B112E3D4-E38C-11BD-3F85-D9395D124F62}"/>
              </a:ext>
            </a:extLst>
          </p:cNvPr>
          <p:cNvPicPr>
            <a:picLocks noChangeAspect="1"/>
          </p:cNvPicPr>
          <p:nvPr/>
        </p:nvPicPr>
        <p:blipFill rotWithShape="1">
          <a:blip r:embed="rId2">
            <a:extLst>
              <a:ext uri="{BEBA8EAE-BF5A-486C-A8C5-ECC9F3942E4B}">
                <a14:imgProps xmlns:a14="http://schemas.microsoft.com/office/drawing/2010/main">
                  <a14:imgLayer r:embed="rId4">
                    <a14:imgEffect>
                      <a14:brightnessContrast bright="100000"/>
                    </a14:imgEffect>
                  </a14:imgLayer>
                </a14:imgProps>
              </a:ext>
            </a:extLst>
          </a:blip>
          <a:srcRect l="32324" t="12254" r="7825" b="39919"/>
          <a:stretch/>
        </p:blipFill>
        <p:spPr>
          <a:xfrm>
            <a:off x="2850384" y="4602135"/>
            <a:ext cx="1660061" cy="395314"/>
          </a:xfrm>
          <a:prstGeom prst="rect">
            <a:avLst/>
          </a:prstGeom>
        </p:spPr>
      </p:pic>
      <p:pic>
        <p:nvPicPr>
          <p:cNvPr id="9" name="Picture 8">
            <a:extLst>
              <a:ext uri="{FF2B5EF4-FFF2-40B4-BE49-F238E27FC236}">
                <a16:creationId xmlns:a16="http://schemas.microsoft.com/office/drawing/2014/main" id="{DE40DAE8-8172-F8AF-C6D5-6D0B56C605C5}"/>
              </a:ext>
            </a:extLst>
          </p:cNvPr>
          <p:cNvPicPr>
            <a:picLocks noChangeAspect="1"/>
          </p:cNvPicPr>
          <p:nvPr/>
        </p:nvPicPr>
        <p:blipFill>
          <a:blip r:embed="rId5"/>
          <a:stretch>
            <a:fillRect/>
          </a:stretch>
        </p:blipFill>
        <p:spPr>
          <a:xfrm>
            <a:off x="2017558" y="2974016"/>
            <a:ext cx="1824080" cy="1073991"/>
          </a:xfrm>
          <a:prstGeom prst="rect">
            <a:avLst/>
          </a:prstGeom>
        </p:spPr>
      </p:pic>
      <p:sp>
        <p:nvSpPr>
          <p:cNvPr id="10" name="Rectangle 9">
            <a:extLst>
              <a:ext uri="{FF2B5EF4-FFF2-40B4-BE49-F238E27FC236}">
                <a16:creationId xmlns:a16="http://schemas.microsoft.com/office/drawing/2014/main" id="{E4A35106-63DF-A75F-9E34-F7AEF52AEFAE}"/>
              </a:ext>
            </a:extLst>
          </p:cNvPr>
          <p:cNvSpPr/>
          <p:nvPr/>
        </p:nvSpPr>
        <p:spPr>
          <a:xfrm>
            <a:off x="1002368" y="3307207"/>
            <a:ext cx="425844" cy="369332"/>
          </a:xfrm>
          <a:prstGeom prst="rect">
            <a:avLst/>
          </a:prstGeom>
          <a:noFill/>
          <a:ln w="222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639F03F-E5D3-C034-2E3D-77A0F20A917A}"/>
              </a:ext>
            </a:extLst>
          </p:cNvPr>
          <p:cNvSpPr txBox="1"/>
          <p:nvPr/>
        </p:nvSpPr>
        <p:spPr>
          <a:xfrm>
            <a:off x="1676225" y="3344375"/>
            <a:ext cx="300082" cy="369332"/>
          </a:xfrm>
          <a:prstGeom prst="rect">
            <a:avLst/>
          </a:prstGeom>
          <a:noFill/>
        </p:spPr>
        <p:txBody>
          <a:bodyPr wrap="none" rtlCol="0">
            <a:spAutoFit/>
          </a:bodyPr>
          <a:lstStyle/>
          <a:p>
            <a:r>
              <a:rPr lang="en-GB" dirty="0"/>
              <a:t>=</a:t>
            </a:r>
          </a:p>
        </p:txBody>
      </p:sp>
      <p:grpSp>
        <p:nvGrpSpPr>
          <p:cNvPr id="15" name="Group 14">
            <a:extLst>
              <a:ext uri="{FF2B5EF4-FFF2-40B4-BE49-F238E27FC236}">
                <a16:creationId xmlns:a16="http://schemas.microsoft.com/office/drawing/2014/main" id="{F62C16C1-6F79-86DD-A9D2-5302BA286EF1}"/>
              </a:ext>
            </a:extLst>
          </p:cNvPr>
          <p:cNvGrpSpPr/>
          <p:nvPr/>
        </p:nvGrpSpPr>
        <p:grpSpPr>
          <a:xfrm>
            <a:off x="4346954" y="1246005"/>
            <a:ext cx="4722904" cy="1884704"/>
            <a:chOff x="1213776" y="1878419"/>
            <a:chExt cx="6177830" cy="2465301"/>
          </a:xfrm>
        </p:grpSpPr>
        <p:pic>
          <p:nvPicPr>
            <p:cNvPr id="16" name="Picture 15">
              <a:extLst>
                <a:ext uri="{FF2B5EF4-FFF2-40B4-BE49-F238E27FC236}">
                  <a16:creationId xmlns:a16="http://schemas.microsoft.com/office/drawing/2014/main" id="{360BE8AA-B0BA-D304-FB21-3AC87D8D3A2A}"/>
                </a:ext>
              </a:extLst>
            </p:cNvPr>
            <p:cNvPicPr>
              <a:picLocks noChangeAspect="1"/>
            </p:cNvPicPr>
            <p:nvPr/>
          </p:nvPicPr>
          <p:blipFill rotWithShape="1">
            <a:blip r:embed="rId5"/>
            <a:srcRect l="69817" t="16636" r="11070" b="33686"/>
            <a:stretch/>
          </p:blipFill>
          <p:spPr>
            <a:xfrm rot="16200000">
              <a:off x="5704295" y="2428665"/>
              <a:ext cx="472435" cy="723000"/>
            </a:xfrm>
            <a:prstGeom prst="rect">
              <a:avLst/>
            </a:prstGeom>
          </p:spPr>
        </p:pic>
        <p:pic>
          <p:nvPicPr>
            <p:cNvPr id="17" name="Picture 16">
              <a:extLst>
                <a:ext uri="{FF2B5EF4-FFF2-40B4-BE49-F238E27FC236}">
                  <a16:creationId xmlns:a16="http://schemas.microsoft.com/office/drawing/2014/main" id="{5698D1B9-BF2D-6775-E135-ECA847E84FB0}"/>
                </a:ext>
              </a:extLst>
            </p:cNvPr>
            <p:cNvPicPr>
              <a:picLocks noChangeAspect="1"/>
            </p:cNvPicPr>
            <p:nvPr/>
          </p:nvPicPr>
          <p:blipFill rotWithShape="1">
            <a:blip r:embed="rId5"/>
            <a:srcRect l="69817" t="16636" r="11070" b="33686"/>
            <a:stretch/>
          </p:blipFill>
          <p:spPr>
            <a:xfrm rot="16200000">
              <a:off x="4269712" y="2437571"/>
              <a:ext cx="472435" cy="723000"/>
            </a:xfrm>
            <a:prstGeom prst="rect">
              <a:avLst/>
            </a:prstGeom>
          </p:spPr>
        </p:pic>
        <p:pic>
          <p:nvPicPr>
            <p:cNvPr id="18" name="Picture 17">
              <a:extLst>
                <a:ext uri="{FF2B5EF4-FFF2-40B4-BE49-F238E27FC236}">
                  <a16:creationId xmlns:a16="http://schemas.microsoft.com/office/drawing/2014/main" id="{485A0D14-AA4C-6D1D-B4B4-1AD16EF31355}"/>
                </a:ext>
              </a:extLst>
            </p:cNvPr>
            <p:cNvPicPr>
              <a:picLocks noChangeAspect="1"/>
            </p:cNvPicPr>
            <p:nvPr/>
          </p:nvPicPr>
          <p:blipFill rotWithShape="1">
            <a:blip r:embed="rId5"/>
            <a:srcRect l="69817" t="16636" r="11070" b="33686"/>
            <a:stretch/>
          </p:blipFill>
          <p:spPr>
            <a:xfrm rot="16200000">
              <a:off x="1434724" y="2431379"/>
              <a:ext cx="472435" cy="723000"/>
            </a:xfrm>
            <a:prstGeom prst="rect">
              <a:avLst/>
            </a:prstGeom>
          </p:spPr>
        </p:pic>
        <p:cxnSp>
          <p:nvCxnSpPr>
            <p:cNvPr id="19" name="Straight Connector 18">
              <a:extLst>
                <a:ext uri="{FF2B5EF4-FFF2-40B4-BE49-F238E27FC236}">
                  <a16:creationId xmlns:a16="http://schemas.microsoft.com/office/drawing/2014/main" id="{73654198-7715-244E-F0F7-6471D4292E52}"/>
                </a:ext>
              </a:extLst>
            </p:cNvPr>
            <p:cNvCxnSpPr/>
            <p:nvPr/>
          </p:nvCxnSpPr>
          <p:spPr>
            <a:xfrm flipV="1">
              <a:off x="2406091" y="3664752"/>
              <a:ext cx="0" cy="468000"/>
            </a:xfrm>
            <a:prstGeom prst="line">
              <a:avLst/>
            </a:prstGeom>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64C43321-6963-C4D0-2F8B-6DEC3917ECE3}"/>
                </a:ext>
              </a:extLst>
            </p:cNvPr>
            <p:cNvCxnSpPr/>
            <p:nvPr/>
          </p:nvCxnSpPr>
          <p:spPr>
            <a:xfrm flipV="1">
              <a:off x="2482289" y="3752335"/>
              <a:ext cx="0" cy="288000"/>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Connector 20">
              <a:extLst>
                <a:ext uri="{FF2B5EF4-FFF2-40B4-BE49-F238E27FC236}">
                  <a16:creationId xmlns:a16="http://schemas.microsoft.com/office/drawing/2014/main" id="{44CA4945-73E6-94C9-01B4-F89C5A71A075}"/>
                </a:ext>
              </a:extLst>
            </p:cNvPr>
            <p:cNvCxnSpPr>
              <a:cxnSpLocks/>
            </p:cNvCxnSpPr>
            <p:nvPr/>
          </p:nvCxnSpPr>
          <p:spPr>
            <a:xfrm flipH="1">
              <a:off x="1380902" y="3900962"/>
              <a:ext cx="1025189" cy="0"/>
            </a:xfrm>
            <a:prstGeom prst="line">
              <a:avLst/>
            </a:prstGeom>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64A2AD1A-8B4C-01B3-9A57-33E3D11D0CCF}"/>
                </a:ext>
              </a:extLst>
            </p:cNvPr>
            <p:cNvCxnSpPr>
              <a:cxnSpLocks/>
            </p:cNvCxnSpPr>
            <p:nvPr/>
          </p:nvCxnSpPr>
          <p:spPr>
            <a:xfrm flipV="1">
              <a:off x="1384843" y="2891571"/>
              <a:ext cx="0" cy="1016983"/>
            </a:xfrm>
            <a:prstGeom prst="line">
              <a:avLst/>
            </a:prstGeom>
          </p:spPr>
          <p:style>
            <a:lnRef idx="3">
              <a:schemeClr val="dk1"/>
            </a:lnRef>
            <a:fillRef idx="0">
              <a:schemeClr val="dk1"/>
            </a:fillRef>
            <a:effectRef idx="2">
              <a:schemeClr val="dk1"/>
            </a:effectRef>
            <a:fontRef idx="minor">
              <a:schemeClr val="tx1"/>
            </a:fontRef>
          </p:style>
        </p:cxnSp>
        <p:cxnSp>
          <p:nvCxnSpPr>
            <p:cNvPr id="23" name="Straight Connector 22">
              <a:extLst>
                <a:ext uri="{FF2B5EF4-FFF2-40B4-BE49-F238E27FC236}">
                  <a16:creationId xmlns:a16="http://schemas.microsoft.com/office/drawing/2014/main" id="{C2B388BF-7D92-A7EE-4872-6C046CF05956}"/>
                </a:ext>
              </a:extLst>
            </p:cNvPr>
            <p:cNvCxnSpPr>
              <a:cxnSpLocks/>
            </p:cNvCxnSpPr>
            <p:nvPr/>
          </p:nvCxnSpPr>
          <p:spPr>
            <a:xfrm flipV="1">
              <a:off x="1384843" y="2327498"/>
              <a:ext cx="0" cy="369516"/>
            </a:xfrm>
            <a:prstGeom prst="line">
              <a:avLst/>
            </a:prstGeom>
          </p:spPr>
          <p:style>
            <a:lnRef idx="3">
              <a:schemeClr val="dk1"/>
            </a:lnRef>
            <a:fillRef idx="0">
              <a:schemeClr val="dk1"/>
            </a:fillRef>
            <a:effectRef idx="2">
              <a:schemeClr val="dk1"/>
            </a:effectRef>
            <a:fontRef idx="minor">
              <a:schemeClr val="tx1"/>
            </a:fontRef>
          </p:style>
        </p:cxnSp>
        <p:cxnSp>
          <p:nvCxnSpPr>
            <p:cNvPr id="24" name="Straight Connector 23">
              <a:extLst>
                <a:ext uri="{FF2B5EF4-FFF2-40B4-BE49-F238E27FC236}">
                  <a16:creationId xmlns:a16="http://schemas.microsoft.com/office/drawing/2014/main" id="{3467479C-8289-390C-92F0-A06A78070DD1}"/>
                </a:ext>
              </a:extLst>
            </p:cNvPr>
            <p:cNvCxnSpPr>
              <a:cxnSpLocks/>
            </p:cNvCxnSpPr>
            <p:nvPr/>
          </p:nvCxnSpPr>
          <p:spPr>
            <a:xfrm flipH="1">
              <a:off x="1376633" y="2336216"/>
              <a:ext cx="4266368" cy="0"/>
            </a:xfrm>
            <a:prstGeom prst="line">
              <a:avLst/>
            </a:prstGeom>
          </p:spPr>
          <p:style>
            <a:lnRef idx="3">
              <a:schemeClr val="dk1"/>
            </a:lnRef>
            <a:fillRef idx="0">
              <a:schemeClr val="dk1"/>
            </a:fillRef>
            <a:effectRef idx="2">
              <a:schemeClr val="dk1"/>
            </a:effectRef>
            <a:fontRef idx="minor">
              <a:schemeClr val="tx1"/>
            </a:fontRef>
          </p:style>
        </p:cxnSp>
        <p:cxnSp>
          <p:nvCxnSpPr>
            <p:cNvPr id="25" name="Straight Connector 24">
              <a:extLst>
                <a:ext uri="{FF2B5EF4-FFF2-40B4-BE49-F238E27FC236}">
                  <a16:creationId xmlns:a16="http://schemas.microsoft.com/office/drawing/2014/main" id="{CD7E1947-8A58-7626-029F-FDF449D2A65B}"/>
                </a:ext>
              </a:extLst>
            </p:cNvPr>
            <p:cNvCxnSpPr>
              <a:cxnSpLocks/>
            </p:cNvCxnSpPr>
            <p:nvPr/>
          </p:nvCxnSpPr>
          <p:spPr>
            <a:xfrm flipH="1">
              <a:off x="2482289" y="3898800"/>
              <a:ext cx="3160712" cy="0"/>
            </a:xfrm>
            <a:prstGeom prst="line">
              <a:avLst/>
            </a:prstGeom>
          </p:spPr>
          <p:style>
            <a:lnRef idx="3">
              <a:schemeClr val="dk1"/>
            </a:lnRef>
            <a:fillRef idx="0">
              <a:schemeClr val="dk1"/>
            </a:fillRef>
            <a:effectRef idx="2">
              <a:schemeClr val="dk1"/>
            </a:effectRef>
            <a:fontRef idx="minor">
              <a:schemeClr val="tx1"/>
            </a:fontRef>
          </p:style>
        </p:cxnSp>
        <p:cxnSp>
          <p:nvCxnSpPr>
            <p:cNvPr id="26" name="Straight Connector 25">
              <a:extLst>
                <a:ext uri="{FF2B5EF4-FFF2-40B4-BE49-F238E27FC236}">
                  <a16:creationId xmlns:a16="http://schemas.microsoft.com/office/drawing/2014/main" id="{DD924FBF-67A4-32C8-079B-DD4D6CC608F3}"/>
                </a:ext>
              </a:extLst>
            </p:cNvPr>
            <p:cNvCxnSpPr>
              <a:cxnSpLocks/>
            </p:cNvCxnSpPr>
            <p:nvPr/>
          </p:nvCxnSpPr>
          <p:spPr>
            <a:xfrm flipV="1">
              <a:off x="2978317" y="2336216"/>
              <a:ext cx="0" cy="655953"/>
            </a:xfrm>
            <a:prstGeom prst="line">
              <a:avLst/>
            </a:prstGeom>
          </p:spPr>
          <p:style>
            <a:lnRef idx="3">
              <a:schemeClr val="dk1"/>
            </a:lnRef>
            <a:fillRef idx="0">
              <a:schemeClr val="dk1"/>
            </a:fillRef>
            <a:effectRef idx="2">
              <a:schemeClr val="dk1"/>
            </a:effectRef>
            <a:fontRef idx="minor">
              <a:schemeClr val="tx1"/>
            </a:fontRef>
          </p:style>
        </p:cxnSp>
        <p:cxnSp>
          <p:nvCxnSpPr>
            <p:cNvPr id="27" name="Straight Connector 26">
              <a:extLst>
                <a:ext uri="{FF2B5EF4-FFF2-40B4-BE49-F238E27FC236}">
                  <a16:creationId xmlns:a16="http://schemas.microsoft.com/office/drawing/2014/main" id="{F4337FCF-4563-239A-F43F-7794D4EF48CC}"/>
                </a:ext>
              </a:extLst>
            </p:cNvPr>
            <p:cNvCxnSpPr>
              <a:cxnSpLocks/>
            </p:cNvCxnSpPr>
            <p:nvPr/>
          </p:nvCxnSpPr>
          <p:spPr>
            <a:xfrm flipV="1">
              <a:off x="2978317" y="3082152"/>
              <a:ext cx="0" cy="812806"/>
            </a:xfrm>
            <a:prstGeom prst="line">
              <a:avLst/>
            </a:prstGeom>
          </p:spPr>
          <p:style>
            <a:lnRef idx="3">
              <a:schemeClr val="dk1"/>
            </a:lnRef>
            <a:fillRef idx="0">
              <a:schemeClr val="dk1"/>
            </a:fillRef>
            <a:effectRef idx="2">
              <a:schemeClr val="dk1"/>
            </a:effectRef>
            <a:fontRef idx="minor">
              <a:schemeClr val="tx1"/>
            </a:fontRef>
          </p:style>
        </p:cxnSp>
        <p:cxnSp>
          <p:nvCxnSpPr>
            <p:cNvPr id="28" name="Straight Connector 27">
              <a:extLst>
                <a:ext uri="{FF2B5EF4-FFF2-40B4-BE49-F238E27FC236}">
                  <a16:creationId xmlns:a16="http://schemas.microsoft.com/office/drawing/2014/main" id="{0D26F04D-5495-D1B5-A634-7476164A1B54}"/>
                </a:ext>
              </a:extLst>
            </p:cNvPr>
            <p:cNvCxnSpPr>
              <a:cxnSpLocks/>
            </p:cNvCxnSpPr>
            <p:nvPr/>
          </p:nvCxnSpPr>
          <p:spPr>
            <a:xfrm flipH="1">
              <a:off x="2775676" y="3092405"/>
              <a:ext cx="393830" cy="0"/>
            </a:xfrm>
            <a:prstGeom prst="line">
              <a:avLst/>
            </a:prstGeom>
          </p:spPr>
          <p:style>
            <a:lnRef idx="3">
              <a:schemeClr val="dk1"/>
            </a:lnRef>
            <a:fillRef idx="0">
              <a:schemeClr val="dk1"/>
            </a:fillRef>
            <a:effectRef idx="2">
              <a:schemeClr val="dk1"/>
            </a:effectRef>
            <a:fontRef idx="minor">
              <a:schemeClr val="tx1"/>
            </a:fontRef>
          </p:style>
        </p:cxnSp>
        <p:cxnSp>
          <p:nvCxnSpPr>
            <p:cNvPr id="29" name="Straight Connector 28">
              <a:extLst>
                <a:ext uri="{FF2B5EF4-FFF2-40B4-BE49-F238E27FC236}">
                  <a16:creationId xmlns:a16="http://schemas.microsoft.com/office/drawing/2014/main" id="{335801CD-6CE2-C33D-D042-CEC1410C9019}"/>
                </a:ext>
              </a:extLst>
            </p:cNvPr>
            <p:cNvCxnSpPr>
              <a:cxnSpLocks/>
            </p:cNvCxnSpPr>
            <p:nvPr/>
          </p:nvCxnSpPr>
          <p:spPr>
            <a:xfrm flipH="1">
              <a:off x="2775676" y="2992169"/>
              <a:ext cx="393830" cy="0"/>
            </a:xfrm>
            <a:prstGeom prst="line">
              <a:avLst/>
            </a:prstGeom>
          </p:spPr>
          <p:style>
            <a:lnRef idx="3">
              <a:schemeClr val="dk1"/>
            </a:lnRef>
            <a:fillRef idx="0">
              <a:schemeClr val="dk1"/>
            </a:fillRef>
            <a:effectRef idx="2">
              <a:schemeClr val="dk1"/>
            </a:effectRef>
            <a:fontRef idx="minor">
              <a:schemeClr val="tx1"/>
            </a:fontRef>
          </p:style>
        </p:cxnSp>
        <p:cxnSp>
          <p:nvCxnSpPr>
            <p:cNvPr id="30" name="Straight Connector 29">
              <a:extLst>
                <a:ext uri="{FF2B5EF4-FFF2-40B4-BE49-F238E27FC236}">
                  <a16:creationId xmlns:a16="http://schemas.microsoft.com/office/drawing/2014/main" id="{5C0783FB-AE17-F60A-E57A-096A6A535CC3}"/>
                </a:ext>
              </a:extLst>
            </p:cNvPr>
            <p:cNvCxnSpPr>
              <a:cxnSpLocks/>
              <a:endCxn id="51" idx="3"/>
            </p:cNvCxnSpPr>
            <p:nvPr/>
          </p:nvCxnSpPr>
          <p:spPr>
            <a:xfrm flipV="1">
              <a:off x="4203133" y="3421524"/>
              <a:ext cx="2239" cy="477551"/>
            </a:xfrm>
            <a:prstGeom prst="line">
              <a:avLst/>
            </a:prstGeom>
          </p:spPr>
          <p:style>
            <a:lnRef idx="3">
              <a:schemeClr val="dk1"/>
            </a:lnRef>
            <a:fillRef idx="0">
              <a:schemeClr val="dk1"/>
            </a:fillRef>
            <a:effectRef idx="2">
              <a:schemeClr val="dk1"/>
            </a:effectRef>
            <a:fontRef idx="minor">
              <a:schemeClr val="tx1"/>
            </a:fontRef>
          </p:style>
        </p:cxnSp>
        <p:cxnSp>
          <p:nvCxnSpPr>
            <p:cNvPr id="31" name="Straight Connector 30">
              <a:extLst>
                <a:ext uri="{FF2B5EF4-FFF2-40B4-BE49-F238E27FC236}">
                  <a16:creationId xmlns:a16="http://schemas.microsoft.com/office/drawing/2014/main" id="{AC45432C-0F44-FEDA-9BBA-4F6A28C0B796}"/>
                </a:ext>
              </a:extLst>
            </p:cNvPr>
            <p:cNvCxnSpPr>
              <a:cxnSpLocks/>
            </p:cNvCxnSpPr>
            <p:nvPr/>
          </p:nvCxnSpPr>
          <p:spPr>
            <a:xfrm flipH="1">
              <a:off x="4126659" y="3305011"/>
              <a:ext cx="152948" cy="0"/>
            </a:xfrm>
            <a:prstGeom prst="line">
              <a:avLst/>
            </a:prstGeom>
          </p:spPr>
          <p:style>
            <a:lnRef idx="3">
              <a:schemeClr val="dk1"/>
            </a:lnRef>
            <a:fillRef idx="0">
              <a:schemeClr val="dk1"/>
            </a:fillRef>
            <a:effectRef idx="2">
              <a:schemeClr val="dk1"/>
            </a:effectRef>
            <a:fontRef idx="minor">
              <a:schemeClr val="tx1"/>
            </a:fontRef>
          </p:style>
        </p:cxnSp>
        <p:sp>
          <p:nvSpPr>
            <p:cNvPr id="32" name="TextBox 31">
              <a:extLst>
                <a:ext uri="{FF2B5EF4-FFF2-40B4-BE49-F238E27FC236}">
                  <a16:creationId xmlns:a16="http://schemas.microsoft.com/office/drawing/2014/main" id="{EEE05413-ABC2-322B-6866-6900EFAEEF9E}"/>
                </a:ext>
              </a:extLst>
            </p:cNvPr>
            <p:cNvSpPr txBox="1"/>
            <p:nvPr/>
          </p:nvSpPr>
          <p:spPr>
            <a:xfrm>
              <a:off x="5487481" y="3482549"/>
              <a:ext cx="316112" cy="369332"/>
            </a:xfrm>
            <a:prstGeom prst="rect">
              <a:avLst/>
            </a:prstGeom>
            <a:noFill/>
          </p:spPr>
          <p:txBody>
            <a:bodyPr wrap="none" rtlCol="0">
              <a:spAutoFit/>
            </a:bodyPr>
            <a:lstStyle/>
            <a:p>
              <a:r>
                <a:rPr lang="en-GB" dirty="0"/>
                <a:t>V</a:t>
              </a:r>
            </a:p>
          </p:txBody>
        </p:sp>
        <p:sp>
          <p:nvSpPr>
            <p:cNvPr id="33" name="Oval 32">
              <a:extLst>
                <a:ext uri="{FF2B5EF4-FFF2-40B4-BE49-F238E27FC236}">
                  <a16:creationId xmlns:a16="http://schemas.microsoft.com/office/drawing/2014/main" id="{DD61748A-3832-5F7F-0412-9F1267D63A25}"/>
                </a:ext>
              </a:extLst>
            </p:cNvPr>
            <p:cNvSpPr/>
            <p:nvPr/>
          </p:nvSpPr>
          <p:spPr>
            <a:xfrm>
              <a:off x="5482913" y="3492119"/>
              <a:ext cx="322914" cy="32291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Connector 33">
              <a:extLst>
                <a:ext uri="{FF2B5EF4-FFF2-40B4-BE49-F238E27FC236}">
                  <a16:creationId xmlns:a16="http://schemas.microsoft.com/office/drawing/2014/main" id="{E2CA2B38-6FA6-3AB0-3427-BA2BF1807763}"/>
                </a:ext>
              </a:extLst>
            </p:cNvPr>
            <p:cNvCxnSpPr>
              <a:cxnSpLocks/>
            </p:cNvCxnSpPr>
            <p:nvPr/>
          </p:nvCxnSpPr>
          <p:spPr>
            <a:xfrm flipV="1">
              <a:off x="5643001" y="3817165"/>
              <a:ext cx="0" cy="90000"/>
            </a:xfrm>
            <a:prstGeom prst="line">
              <a:avLst/>
            </a:prstGeom>
          </p:spPr>
          <p:style>
            <a:lnRef idx="3">
              <a:schemeClr val="dk1"/>
            </a:lnRef>
            <a:fillRef idx="0">
              <a:schemeClr val="dk1"/>
            </a:fillRef>
            <a:effectRef idx="2">
              <a:schemeClr val="dk1"/>
            </a:effectRef>
            <a:fontRef idx="minor">
              <a:schemeClr val="tx1"/>
            </a:fontRef>
          </p:style>
        </p:cxnSp>
        <p:cxnSp>
          <p:nvCxnSpPr>
            <p:cNvPr id="35" name="Straight Connector 34">
              <a:extLst>
                <a:ext uri="{FF2B5EF4-FFF2-40B4-BE49-F238E27FC236}">
                  <a16:creationId xmlns:a16="http://schemas.microsoft.com/office/drawing/2014/main" id="{6D5900D6-BE64-2952-6F93-386B090EA86D}"/>
                </a:ext>
              </a:extLst>
            </p:cNvPr>
            <p:cNvCxnSpPr>
              <a:cxnSpLocks/>
            </p:cNvCxnSpPr>
            <p:nvPr/>
          </p:nvCxnSpPr>
          <p:spPr>
            <a:xfrm flipH="1">
              <a:off x="1947528" y="1878419"/>
              <a:ext cx="5037302"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36" name="Straight Connector 35">
              <a:extLst>
                <a:ext uri="{FF2B5EF4-FFF2-40B4-BE49-F238E27FC236}">
                  <a16:creationId xmlns:a16="http://schemas.microsoft.com/office/drawing/2014/main" id="{4217731B-BE9F-C282-6406-6D4A1C5B66D4}"/>
                </a:ext>
              </a:extLst>
            </p:cNvPr>
            <p:cNvCxnSpPr>
              <a:cxnSpLocks/>
            </p:cNvCxnSpPr>
            <p:nvPr/>
          </p:nvCxnSpPr>
          <p:spPr>
            <a:xfrm flipH="1">
              <a:off x="1953957" y="4334400"/>
              <a:ext cx="5027864"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37" name="Straight Connector 36">
              <a:extLst>
                <a:ext uri="{FF2B5EF4-FFF2-40B4-BE49-F238E27FC236}">
                  <a16:creationId xmlns:a16="http://schemas.microsoft.com/office/drawing/2014/main" id="{B77A400B-997F-B672-418C-ACBAB831515D}"/>
                </a:ext>
              </a:extLst>
            </p:cNvPr>
            <p:cNvCxnSpPr>
              <a:cxnSpLocks/>
            </p:cNvCxnSpPr>
            <p:nvPr/>
          </p:nvCxnSpPr>
          <p:spPr>
            <a:xfrm>
              <a:off x="1952780" y="3528824"/>
              <a:ext cx="1486" cy="27360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38" name="Straight Connector 37">
              <a:extLst>
                <a:ext uri="{FF2B5EF4-FFF2-40B4-BE49-F238E27FC236}">
                  <a16:creationId xmlns:a16="http://schemas.microsoft.com/office/drawing/2014/main" id="{D6C45715-1FC3-5382-481B-32D860A9F0D6}"/>
                </a:ext>
              </a:extLst>
            </p:cNvPr>
            <p:cNvCxnSpPr>
              <a:cxnSpLocks/>
            </p:cNvCxnSpPr>
            <p:nvPr/>
          </p:nvCxnSpPr>
          <p:spPr>
            <a:xfrm>
              <a:off x="1947528" y="2898666"/>
              <a:ext cx="3600" cy="478988"/>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39" name="Straight Connector 38">
              <a:extLst>
                <a:ext uri="{FF2B5EF4-FFF2-40B4-BE49-F238E27FC236}">
                  <a16:creationId xmlns:a16="http://schemas.microsoft.com/office/drawing/2014/main" id="{91957508-1A1F-05EB-4309-EC2084BBD54E}"/>
                </a:ext>
              </a:extLst>
            </p:cNvPr>
            <p:cNvCxnSpPr>
              <a:cxnSpLocks/>
            </p:cNvCxnSpPr>
            <p:nvPr/>
          </p:nvCxnSpPr>
          <p:spPr>
            <a:xfrm>
              <a:off x="1949928" y="2418633"/>
              <a:ext cx="0" cy="26489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40" name="Straight Connector 39">
              <a:extLst>
                <a:ext uri="{FF2B5EF4-FFF2-40B4-BE49-F238E27FC236}">
                  <a16:creationId xmlns:a16="http://schemas.microsoft.com/office/drawing/2014/main" id="{24A3009A-2DF8-B0A8-7FB8-30D361D51420}"/>
                </a:ext>
              </a:extLst>
            </p:cNvPr>
            <p:cNvCxnSpPr>
              <a:cxnSpLocks/>
            </p:cNvCxnSpPr>
            <p:nvPr/>
          </p:nvCxnSpPr>
          <p:spPr>
            <a:xfrm>
              <a:off x="1947528" y="1878419"/>
              <a:ext cx="0" cy="360834"/>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41" name="Straight Connector 40">
              <a:extLst>
                <a:ext uri="{FF2B5EF4-FFF2-40B4-BE49-F238E27FC236}">
                  <a16:creationId xmlns:a16="http://schemas.microsoft.com/office/drawing/2014/main" id="{97436FDA-1DF8-1F21-F4BC-542D5452EE5C}"/>
                </a:ext>
              </a:extLst>
            </p:cNvPr>
            <p:cNvCxnSpPr>
              <a:cxnSpLocks/>
            </p:cNvCxnSpPr>
            <p:nvPr/>
          </p:nvCxnSpPr>
          <p:spPr>
            <a:xfrm>
              <a:off x="1953957" y="3980545"/>
              <a:ext cx="0" cy="36000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42" name="Straight Connector 41">
              <a:extLst>
                <a:ext uri="{FF2B5EF4-FFF2-40B4-BE49-F238E27FC236}">
                  <a16:creationId xmlns:a16="http://schemas.microsoft.com/office/drawing/2014/main" id="{B1A91974-C5A2-A869-89D7-C3C1E1378C44}"/>
                </a:ext>
              </a:extLst>
            </p:cNvPr>
            <p:cNvCxnSpPr>
              <a:cxnSpLocks/>
            </p:cNvCxnSpPr>
            <p:nvPr/>
          </p:nvCxnSpPr>
          <p:spPr>
            <a:xfrm flipV="1">
              <a:off x="6976883" y="1878419"/>
              <a:ext cx="0" cy="102024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43" name="Straight Connector 42">
              <a:extLst>
                <a:ext uri="{FF2B5EF4-FFF2-40B4-BE49-F238E27FC236}">
                  <a16:creationId xmlns:a16="http://schemas.microsoft.com/office/drawing/2014/main" id="{FF069394-34B1-3CCE-0DBA-4204E69DE610}"/>
                </a:ext>
              </a:extLst>
            </p:cNvPr>
            <p:cNvCxnSpPr>
              <a:cxnSpLocks/>
            </p:cNvCxnSpPr>
            <p:nvPr/>
          </p:nvCxnSpPr>
          <p:spPr>
            <a:xfrm flipV="1">
              <a:off x="6979086" y="2986626"/>
              <a:ext cx="0" cy="1357094"/>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44" name="Straight Connector 43">
              <a:extLst>
                <a:ext uri="{FF2B5EF4-FFF2-40B4-BE49-F238E27FC236}">
                  <a16:creationId xmlns:a16="http://schemas.microsoft.com/office/drawing/2014/main" id="{A0280B31-6252-41D3-FC41-DC00F71A32A5}"/>
                </a:ext>
              </a:extLst>
            </p:cNvPr>
            <p:cNvCxnSpPr>
              <a:cxnSpLocks/>
            </p:cNvCxnSpPr>
            <p:nvPr/>
          </p:nvCxnSpPr>
          <p:spPr>
            <a:xfrm flipH="1" flipV="1">
              <a:off x="6797955" y="2976215"/>
              <a:ext cx="365536" cy="5469"/>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45" name="Straight Connector 44">
              <a:extLst>
                <a:ext uri="{FF2B5EF4-FFF2-40B4-BE49-F238E27FC236}">
                  <a16:creationId xmlns:a16="http://schemas.microsoft.com/office/drawing/2014/main" id="{3A9B87C8-FDC8-53E9-46C8-4F26FA93BF2A}"/>
                </a:ext>
              </a:extLst>
            </p:cNvPr>
            <p:cNvCxnSpPr>
              <a:cxnSpLocks/>
            </p:cNvCxnSpPr>
            <p:nvPr/>
          </p:nvCxnSpPr>
          <p:spPr>
            <a:xfrm flipH="1">
              <a:off x="6880550" y="2891644"/>
              <a:ext cx="191355"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46" name="TextBox 45">
              <a:extLst>
                <a:ext uri="{FF2B5EF4-FFF2-40B4-BE49-F238E27FC236}">
                  <a16:creationId xmlns:a16="http://schemas.microsoft.com/office/drawing/2014/main" id="{597AC95F-E08C-265E-A757-BB5A0ECA2FE8}"/>
                </a:ext>
              </a:extLst>
            </p:cNvPr>
            <p:cNvSpPr txBox="1"/>
            <p:nvPr/>
          </p:nvSpPr>
          <p:spPr>
            <a:xfrm>
              <a:off x="7012976" y="2961767"/>
              <a:ext cx="378630" cy="307777"/>
            </a:xfrm>
            <a:prstGeom prst="rect">
              <a:avLst/>
            </a:prstGeom>
            <a:noFill/>
          </p:spPr>
          <p:txBody>
            <a:bodyPr wrap="none" rtlCol="0">
              <a:spAutoFit/>
            </a:bodyPr>
            <a:lstStyle/>
            <a:p>
              <a:r>
                <a:rPr lang="en-GB" sz="1400" dirty="0">
                  <a:solidFill>
                    <a:srgbClr val="FF0000"/>
                  </a:solidFill>
                </a:rPr>
                <a:t>1V</a:t>
              </a:r>
            </a:p>
          </p:txBody>
        </p:sp>
        <p:sp>
          <p:nvSpPr>
            <p:cNvPr id="47" name="TextBox 46">
              <a:extLst>
                <a:ext uri="{FF2B5EF4-FFF2-40B4-BE49-F238E27FC236}">
                  <a16:creationId xmlns:a16="http://schemas.microsoft.com/office/drawing/2014/main" id="{E5B4358A-6B27-20EE-D91F-1159E433D85D}"/>
                </a:ext>
              </a:extLst>
            </p:cNvPr>
            <p:cNvSpPr txBox="1"/>
            <p:nvPr/>
          </p:nvSpPr>
          <p:spPr>
            <a:xfrm>
              <a:off x="2417286" y="3487002"/>
              <a:ext cx="348172" cy="307777"/>
            </a:xfrm>
            <a:prstGeom prst="rect">
              <a:avLst/>
            </a:prstGeom>
            <a:noFill/>
          </p:spPr>
          <p:txBody>
            <a:bodyPr wrap="none" rtlCol="0">
              <a:spAutoFit/>
            </a:bodyPr>
            <a:lstStyle/>
            <a:p>
              <a:r>
                <a:rPr lang="en-GB" sz="1400" dirty="0"/>
                <a:t>V</a:t>
              </a:r>
              <a:r>
                <a:rPr lang="en-GB" sz="1400" baseline="-25000" dirty="0"/>
                <a:t>0</a:t>
              </a:r>
            </a:p>
          </p:txBody>
        </p:sp>
        <p:sp>
          <p:nvSpPr>
            <p:cNvPr id="48" name="TextBox 47">
              <a:extLst>
                <a:ext uri="{FF2B5EF4-FFF2-40B4-BE49-F238E27FC236}">
                  <a16:creationId xmlns:a16="http://schemas.microsoft.com/office/drawing/2014/main" id="{A0ED704B-A3DC-3358-AFC5-CC4F097D9D25}"/>
                </a:ext>
              </a:extLst>
            </p:cNvPr>
            <p:cNvSpPr txBox="1"/>
            <p:nvPr/>
          </p:nvSpPr>
          <p:spPr>
            <a:xfrm>
              <a:off x="1599341" y="3042538"/>
              <a:ext cx="317716" cy="369332"/>
            </a:xfrm>
            <a:prstGeom prst="rect">
              <a:avLst/>
            </a:prstGeom>
            <a:noFill/>
          </p:spPr>
          <p:txBody>
            <a:bodyPr wrap="none" rtlCol="0">
              <a:spAutoFit/>
            </a:bodyPr>
            <a:lstStyle/>
            <a:p>
              <a:r>
                <a:rPr lang="en-GB" dirty="0"/>
                <a:t>A</a:t>
              </a:r>
            </a:p>
          </p:txBody>
        </p:sp>
        <p:sp>
          <p:nvSpPr>
            <p:cNvPr id="49" name="TextBox 48">
              <a:extLst>
                <a:ext uri="{FF2B5EF4-FFF2-40B4-BE49-F238E27FC236}">
                  <a16:creationId xmlns:a16="http://schemas.microsoft.com/office/drawing/2014/main" id="{448F258D-E18B-C58A-6336-A072F8A5A097}"/>
                </a:ext>
              </a:extLst>
            </p:cNvPr>
            <p:cNvSpPr txBox="1"/>
            <p:nvPr/>
          </p:nvSpPr>
          <p:spPr>
            <a:xfrm>
              <a:off x="4472655" y="3042538"/>
              <a:ext cx="309700" cy="369332"/>
            </a:xfrm>
            <a:prstGeom prst="rect">
              <a:avLst/>
            </a:prstGeom>
            <a:noFill/>
          </p:spPr>
          <p:txBody>
            <a:bodyPr wrap="none" rtlCol="0">
              <a:spAutoFit/>
            </a:bodyPr>
            <a:lstStyle/>
            <a:p>
              <a:r>
                <a:rPr lang="en-GB" dirty="0"/>
                <a:t>B</a:t>
              </a:r>
            </a:p>
          </p:txBody>
        </p:sp>
        <p:sp>
          <p:nvSpPr>
            <p:cNvPr id="50" name="TextBox 49">
              <a:extLst>
                <a:ext uri="{FF2B5EF4-FFF2-40B4-BE49-F238E27FC236}">
                  <a16:creationId xmlns:a16="http://schemas.microsoft.com/office/drawing/2014/main" id="{D42B9ACB-39DD-5A0C-054D-0BE306466945}"/>
                </a:ext>
              </a:extLst>
            </p:cNvPr>
            <p:cNvSpPr txBox="1"/>
            <p:nvPr/>
          </p:nvSpPr>
          <p:spPr>
            <a:xfrm>
              <a:off x="5923272" y="3038485"/>
              <a:ext cx="308098" cy="369332"/>
            </a:xfrm>
            <a:prstGeom prst="rect">
              <a:avLst/>
            </a:prstGeom>
            <a:noFill/>
          </p:spPr>
          <p:txBody>
            <a:bodyPr wrap="none" rtlCol="0">
              <a:spAutoFit/>
            </a:bodyPr>
            <a:lstStyle/>
            <a:p>
              <a:r>
                <a:rPr lang="en-GB" dirty="0"/>
                <a:t>C</a:t>
              </a:r>
            </a:p>
          </p:txBody>
        </p:sp>
        <p:sp>
          <p:nvSpPr>
            <p:cNvPr id="51" name="Triangle 50">
              <a:extLst>
                <a:ext uri="{FF2B5EF4-FFF2-40B4-BE49-F238E27FC236}">
                  <a16:creationId xmlns:a16="http://schemas.microsoft.com/office/drawing/2014/main" id="{094FB2C7-673F-EBE6-E75F-27ED6786E1C5}"/>
                </a:ext>
              </a:extLst>
            </p:cNvPr>
            <p:cNvSpPr/>
            <p:nvPr/>
          </p:nvSpPr>
          <p:spPr>
            <a:xfrm>
              <a:off x="4153258" y="3296461"/>
              <a:ext cx="104227" cy="125063"/>
            </a:xfrm>
            <a:prstGeom prst="triangl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Arc 51">
              <a:extLst>
                <a:ext uri="{FF2B5EF4-FFF2-40B4-BE49-F238E27FC236}">
                  <a16:creationId xmlns:a16="http://schemas.microsoft.com/office/drawing/2014/main" id="{035A3B50-66DE-7A67-6C3E-6BD14ABA4F9A}"/>
                </a:ext>
              </a:extLst>
            </p:cNvPr>
            <p:cNvSpPr/>
            <p:nvPr/>
          </p:nvSpPr>
          <p:spPr>
            <a:xfrm rot="18752479">
              <a:off x="1908088" y="2189917"/>
              <a:ext cx="280219" cy="271669"/>
            </a:xfrm>
            <a:prstGeom prst="arc">
              <a:avLst>
                <a:gd name="adj1" fmla="val 10829723"/>
                <a:gd name="adj2" fmla="val 16246260"/>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Rectangle 52">
              <a:extLst>
                <a:ext uri="{FF2B5EF4-FFF2-40B4-BE49-F238E27FC236}">
                  <a16:creationId xmlns:a16="http://schemas.microsoft.com/office/drawing/2014/main" id="{F69CDC68-CADF-A741-9874-BFE6C07D00B6}"/>
                </a:ext>
              </a:extLst>
            </p:cNvPr>
            <p:cNvSpPr/>
            <p:nvPr/>
          </p:nvSpPr>
          <p:spPr>
            <a:xfrm>
              <a:off x="1213776" y="2527731"/>
              <a:ext cx="914459" cy="552319"/>
            </a:xfrm>
            <a:prstGeom prst="rect">
              <a:avLst/>
            </a:prstGeom>
            <a:noFill/>
            <a:ln w="222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Connector 53">
              <a:extLst>
                <a:ext uri="{FF2B5EF4-FFF2-40B4-BE49-F238E27FC236}">
                  <a16:creationId xmlns:a16="http://schemas.microsoft.com/office/drawing/2014/main" id="{6FA081E9-62E2-1D8D-43B2-60659676D59E}"/>
                </a:ext>
              </a:extLst>
            </p:cNvPr>
            <p:cNvCxnSpPr>
              <a:cxnSpLocks/>
            </p:cNvCxnSpPr>
            <p:nvPr/>
          </p:nvCxnSpPr>
          <p:spPr>
            <a:xfrm flipH="1" flipV="1">
              <a:off x="1850209" y="3394691"/>
              <a:ext cx="103748" cy="140674"/>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55" name="Arc 54">
              <a:extLst>
                <a:ext uri="{FF2B5EF4-FFF2-40B4-BE49-F238E27FC236}">
                  <a16:creationId xmlns:a16="http://schemas.microsoft.com/office/drawing/2014/main" id="{D4C7A55B-C61C-1498-A01B-78BFD60A61E4}"/>
                </a:ext>
              </a:extLst>
            </p:cNvPr>
            <p:cNvSpPr/>
            <p:nvPr/>
          </p:nvSpPr>
          <p:spPr>
            <a:xfrm rot="18752479">
              <a:off x="1912994" y="3749997"/>
              <a:ext cx="280219" cy="271669"/>
            </a:xfrm>
            <a:prstGeom prst="arc">
              <a:avLst>
                <a:gd name="adj1" fmla="val 10829723"/>
                <a:gd name="adj2" fmla="val 16246260"/>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6" name="Straight Connector 55">
              <a:extLst>
                <a:ext uri="{FF2B5EF4-FFF2-40B4-BE49-F238E27FC236}">
                  <a16:creationId xmlns:a16="http://schemas.microsoft.com/office/drawing/2014/main" id="{26F656FB-D267-EB17-9C2F-B9D915B1560E}"/>
                </a:ext>
              </a:extLst>
            </p:cNvPr>
            <p:cNvCxnSpPr>
              <a:cxnSpLocks/>
              <a:stCxn id="51" idx="0"/>
            </p:cNvCxnSpPr>
            <p:nvPr/>
          </p:nvCxnSpPr>
          <p:spPr>
            <a:xfrm flipV="1">
              <a:off x="4205372" y="2905055"/>
              <a:ext cx="0" cy="391406"/>
            </a:xfrm>
            <a:prstGeom prst="line">
              <a:avLst/>
            </a:prstGeom>
          </p:spPr>
          <p:style>
            <a:lnRef idx="3">
              <a:schemeClr val="dk1"/>
            </a:lnRef>
            <a:fillRef idx="0">
              <a:schemeClr val="dk1"/>
            </a:fillRef>
            <a:effectRef idx="2">
              <a:schemeClr val="dk1"/>
            </a:effectRef>
            <a:fontRef idx="minor">
              <a:schemeClr val="tx1"/>
            </a:fontRef>
          </p:style>
        </p:cxnSp>
        <p:cxnSp>
          <p:nvCxnSpPr>
            <p:cNvPr id="57" name="Straight Connector 56">
              <a:extLst>
                <a:ext uri="{FF2B5EF4-FFF2-40B4-BE49-F238E27FC236}">
                  <a16:creationId xmlns:a16="http://schemas.microsoft.com/office/drawing/2014/main" id="{18EDCF3D-8327-9845-0FC3-6576463D2F26}"/>
                </a:ext>
              </a:extLst>
            </p:cNvPr>
            <p:cNvCxnSpPr>
              <a:cxnSpLocks/>
            </p:cNvCxnSpPr>
            <p:nvPr/>
          </p:nvCxnSpPr>
          <p:spPr>
            <a:xfrm flipV="1">
              <a:off x="4210048" y="2327498"/>
              <a:ext cx="0" cy="369516"/>
            </a:xfrm>
            <a:prstGeom prst="line">
              <a:avLst/>
            </a:prstGeom>
          </p:spPr>
          <p:style>
            <a:lnRef idx="3">
              <a:schemeClr val="dk1"/>
            </a:lnRef>
            <a:fillRef idx="0">
              <a:schemeClr val="dk1"/>
            </a:fillRef>
            <a:effectRef idx="2">
              <a:schemeClr val="dk1"/>
            </a:effectRef>
            <a:fontRef idx="minor">
              <a:schemeClr val="tx1"/>
            </a:fontRef>
          </p:style>
        </p:cxnSp>
        <p:cxnSp>
          <p:nvCxnSpPr>
            <p:cNvPr id="58" name="Straight Connector 57">
              <a:extLst>
                <a:ext uri="{FF2B5EF4-FFF2-40B4-BE49-F238E27FC236}">
                  <a16:creationId xmlns:a16="http://schemas.microsoft.com/office/drawing/2014/main" id="{A6FE78B7-E81D-A707-E194-59B67B439722}"/>
                </a:ext>
              </a:extLst>
            </p:cNvPr>
            <p:cNvCxnSpPr>
              <a:cxnSpLocks/>
            </p:cNvCxnSpPr>
            <p:nvPr/>
          </p:nvCxnSpPr>
          <p:spPr>
            <a:xfrm>
              <a:off x="4787387" y="3528824"/>
              <a:ext cx="1486" cy="27360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59" name="Straight Connector 58">
              <a:extLst>
                <a:ext uri="{FF2B5EF4-FFF2-40B4-BE49-F238E27FC236}">
                  <a16:creationId xmlns:a16="http://schemas.microsoft.com/office/drawing/2014/main" id="{E7453109-2AAB-B061-FFDC-B1987CFC8E5A}"/>
                </a:ext>
              </a:extLst>
            </p:cNvPr>
            <p:cNvCxnSpPr>
              <a:cxnSpLocks/>
            </p:cNvCxnSpPr>
            <p:nvPr/>
          </p:nvCxnSpPr>
          <p:spPr>
            <a:xfrm>
              <a:off x="4785735" y="2898666"/>
              <a:ext cx="0" cy="478988"/>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60" name="Straight Connector 59">
              <a:extLst>
                <a:ext uri="{FF2B5EF4-FFF2-40B4-BE49-F238E27FC236}">
                  <a16:creationId xmlns:a16="http://schemas.microsoft.com/office/drawing/2014/main" id="{EB9442C9-47CD-F5DE-E21B-C4745196EC6D}"/>
                </a:ext>
              </a:extLst>
            </p:cNvPr>
            <p:cNvCxnSpPr>
              <a:cxnSpLocks/>
            </p:cNvCxnSpPr>
            <p:nvPr/>
          </p:nvCxnSpPr>
          <p:spPr>
            <a:xfrm>
              <a:off x="4784535" y="2418633"/>
              <a:ext cx="0" cy="26489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61" name="Straight Connector 60">
              <a:extLst>
                <a:ext uri="{FF2B5EF4-FFF2-40B4-BE49-F238E27FC236}">
                  <a16:creationId xmlns:a16="http://schemas.microsoft.com/office/drawing/2014/main" id="{20036C83-DF8A-B22A-EF22-C9552DDE5F19}"/>
                </a:ext>
              </a:extLst>
            </p:cNvPr>
            <p:cNvCxnSpPr>
              <a:cxnSpLocks/>
            </p:cNvCxnSpPr>
            <p:nvPr/>
          </p:nvCxnSpPr>
          <p:spPr>
            <a:xfrm>
              <a:off x="4782135" y="1879345"/>
              <a:ext cx="0" cy="359908"/>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62" name="Straight Connector 61">
              <a:extLst>
                <a:ext uri="{FF2B5EF4-FFF2-40B4-BE49-F238E27FC236}">
                  <a16:creationId xmlns:a16="http://schemas.microsoft.com/office/drawing/2014/main" id="{E38CFD84-C711-2384-F5A7-E964CF1F8D19}"/>
                </a:ext>
              </a:extLst>
            </p:cNvPr>
            <p:cNvCxnSpPr>
              <a:cxnSpLocks/>
            </p:cNvCxnSpPr>
            <p:nvPr/>
          </p:nvCxnSpPr>
          <p:spPr>
            <a:xfrm>
              <a:off x="4788564" y="3980545"/>
              <a:ext cx="0" cy="36000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63" name="Arc 62">
              <a:extLst>
                <a:ext uri="{FF2B5EF4-FFF2-40B4-BE49-F238E27FC236}">
                  <a16:creationId xmlns:a16="http://schemas.microsoft.com/office/drawing/2014/main" id="{D435AB4F-1027-D3F4-D64C-D031484EB1CE}"/>
                </a:ext>
              </a:extLst>
            </p:cNvPr>
            <p:cNvSpPr/>
            <p:nvPr/>
          </p:nvSpPr>
          <p:spPr>
            <a:xfrm rot="18752479">
              <a:off x="4742695" y="2189917"/>
              <a:ext cx="280219" cy="271669"/>
            </a:xfrm>
            <a:prstGeom prst="arc">
              <a:avLst>
                <a:gd name="adj1" fmla="val 10829723"/>
                <a:gd name="adj2" fmla="val 16246260"/>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64" name="Straight Connector 63">
              <a:extLst>
                <a:ext uri="{FF2B5EF4-FFF2-40B4-BE49-F238E27FC236}">
                  <a16:creationId xmlns:a16="http://schemas.microsoft.com/office/drawing/2014/main" id="{E81570CF-4C41-4D4E-FD77-AF19FDDB462A}"/>
                </a:ext>
              </a:extLst>
            </p:cNvPr>
            <p:cNvCxnSpPr>
              <a:cxnSpLocks/>
            </p:cNvCxnSpPr>
            <p:nvPr/>
          </p:nvCxnSpPr>
          <p:spPr>
            <a:xfrm flipH="1" flipV="1">
              <a:off x="4684816" y="3394691"/>
              <a:ext cx="103748" cy="140674"/>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65" name="Arc 64">
              <a:extLst>
                <a:ext uri="{FF2B5EF4-FFF2-40B4-BE49-F238E27FC236}">
                  <a16:creationId xmlns:a16="http://schemas.microsoft.com/office/drawing/2014/main" id="{0C6A2A24-6D3F-F5DB-1767-FA91039E7FA1}"/>
                </a:ext>
              </a:extLst>
            </p:cNvPr>
            <p:cNvSpPr/>
            <p:nvPr/>
          </p:nvSpPr>
          <p:spPr>
            <a:xfrm rot="18752479">
              <a:off x="4747601" y="3749997"/>
              <a:ext cx="280219" cy="271669"/>
            </a:xfrm>
            <a:prstGeom prst="arc">
              <a:avLst>
                <a:gd name="adj1" fmla="val 10829723"/>
                <a:gd name="adj2" fmla="val 16246260"/>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66" name="Straight Connector 65">
              <a:extLst>
                <a:ext uri="{FF2B5EF4-FFF2-40B4-BE49-F238E27FC236}">
                  <a16:creationId xmlns:a16="http://schemas.microsoft.com/office/drawing/2014/main" id="{5B63E15D-9962-2943-D0D3-DEFD82061098}"/>
                </a:ext>
              </a:extLst>
            </p:cNvPr>
            <p:cNvCxnSpPr>
              <a:cxnSpLocks/>
            </p:cNvCxnSpPr>
            <p:nvPr/>
          </p:nvCxnSpPr>
          <p:spPr>
            <a:xfrm flipV="1">
              <a:off x="5644373" y="2891571"/>
              <a:ext cx="0" cy="600548"/>
            </a:xfrm>
            <a:prstGeom prst="line">
              <a:avLst/>
            </a:prstGeom>
          </p:spPr>
          <p:style>
            <a:lnRef idx="3">
              <a:schemeClr val="dk1"/>
            </a:lnRef>
            <a:fillRef idx="0">
              <a:schemeClr val="dk1"/>
            </a:fillRef>
            <a:effectRef idx="2">
              <a:schemeClr val="dk1"/>
            </a:effectRef>
            <a:fontRef idx="minor">
              <a:schemeClr val="tx1"/>
            </a:fontRef>
          </p:style>
        </p:cxnSp>
        <p:cxnSp>
          <p:nvCxnSpPr>
            <p:cNvPr id="67" name="Straight Connector 66">
              <a:extLst>
                <a:ext uri="{FF2B5EF4-FFF2-40B4-BE49-F238E27FC236}">
                  <a16:creationId xmlns:a16="http://schemas.microsoft.com/office/drawing/2014/main" id="{55B101E9-8B34-2055-49CE-DDA5611B469B}"/>
                </a:ext>
              </a:extLst>
            </p:cNvPr>
            <p:cNvCxnSpPr>
              <a:cxnSpLocks/>
            </p:cNvCxnSpPr>
            <p:nvPr/>
          </p:nvCxnSpPr>
          <p:spPr>
            <a:xfrm flipV="1">
              <a:off x="5644785" y="2328926"/>
              <a:ext cx="0" cy="354604"/>
            </a:xfrm>
            <a:prstGeom prst="line">
              <a:avLst/>
            </a:prstGeom>
          </p:spPr>
          <p:style>
            <a:lnRef idx="3">
              <a:schemeClr val="dk1"/>
            </a:lnRef>
            <a:fillRef idx="0">
              <a:schemeClr val="dk1"/>
            </a:fillRef>
            <a:effectRef idx="2">
              <a:schemeClr val="dk1"/>
            </a:effectRef>
            <a:fontRef idx="minor">
              <a:schemeClr val="tx1"/>
            </a:fontRef>
          </p:style>
        </p:cxnSp>
        <p:cxnSp>
          <p:nvCxnSpPr>
            <p:cNvPr id="68" name="Straight Connector 67">
              <a:extLst>
                <a:ext uri="{FF2B5EF4-FFF2-40B4-BE49-F238E27FC236}">
                  <a16:creationId xmlns:a16="http://schemas.microsoft.com/office/drawing/2014/main" id="{2B846D88-FB31-3BEB-3FE3-A1F563BD2958}"/>
                </a:ext>
              </a:extLst>
            </p:cNvPr>
            <p:cNvCxnSpPr>
              <a:cxnSpLocks/>
            </p:cNvCxnSpPr>
            <p:nvPr/>
          </p:nvCxnSpPr>
          <p:spPr>
            <a:xfrm>
              <a:off x="6233438" y="3535365"/>
              <a:ext cx="0" cy="792891"/>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69" name="Straight Connector 68">
              <a:extLst>
                <a:ext uri="{FF2B5EF4-FFF2-40B4-BE49-F238E27FC236}">
                  <a16:creationId xmlns:a16="http://schemas.microsoft.com/office/drawing/2014/main" id="{6DD1D662-F542-B119-393A-D8AD1C39CE81}"/>
                </a:ext>
              </a:extLst>
            </p:cNvPr>
            <p:cNvCxnSpPr>
              <a:cxnSpLocks/>
            </p:cNvCxnSpPr>
            <p:nvPr/>
          </p:nvCxnSpPr>
          <p:spPr>
            <a:xfrm>
              <a:off x="6231786" y="2891644"/>
              <a:ext cx="0" cy="492551"/>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70" name="Straight Connector 69">
              <a:extLst>
                <a:ext uri="{FF2B5EF4-FFF2-40B4-BE49-F238E27FC236}">
                  <a16:creationId xmlns:a16="http://schemas.microsoft.com/office/drawing/2014/main" id="{07616414-7585-43E0-7B78-6F7E05B7AD9F}"/>
                </a:ext>
              </a:extLst>
            </p:cNvPr>
            <p:cNvCxnSpPr>
              <a:cxnSpLocks/>
            </p:cNvCxnSpPr>
            <p:nvPr/>
          </p:nvCxnSpPr>
          <p:spPr>
            <a:xfrm>
              <a:off x="6231786" y="1878419"/>
              <a:ext cx="0" cy="805111"/>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71" name="Straight Connector 70">
              <a:extLst>
                <a:ext uri="{FF2B5EF4-FFF2-40B4-BE49-F238E27FC236}">
                  <a16:creationId xmlns:a16="http://schemas.microsoft.com/office/drawing/2014/main" id="{CA36D00F-DB4F-58C4-2D1D-69DE5536EBB2}"/>
                </a:ext>
              </a:extLst>
            </p:cNvPr>
            <p:cNvCxnSpPr>
              <a:cxnSpLocks/>
            </p:cNvCxnSpPr>
            <p:nvPr/>
          </p:nvCxnSpPr>
          <p:spPr>
            <a:xfrm flipH="1" flipV="1">
              <a:off x="6130867" y="3401232"/>
              <a:ext cx="103748" cy="140674"/>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72" name="Rectangle 71">
              <a:extLst>
                <a:ext uri="{FF2B5EF4-FFF2-40B4-BE49-F238E27FC236}">
                  <a16:creationId xmlns:a16="http://schemas.microsoft.com/office/drawing/2014/main" id="{04D9CEAC-9C27-FC85-04F5-15B5065EFD66}"/>
                </a:ext>
              </a:extLst>
            </p:cNvPr>
            <p:cNvSpPr/>
            <p:nvPr/>
          </p:nvSpPr>
          <p:spPr>
            <a:xfrm>
              <a:off x="4054385" y="2530524"/>
              <a:ext cx="914459" cy="552319"/>
            </a:xfrm>
            <a:prstGeom prst="rect">
              <a:avLst/>
            </a:prstGeom>
            <a:noFill/>
            <a:ln w="222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F36C9B6A-48EB-E589-8F8A-457F428ECEB6}"/>
                </a:ext>
              </a:extLst>
            </p:cNvPr>
            <p:cNvSpPr/>
            <p:nvPr/>
          </p:nvSpPr>
          <p:spPr>
            <a:xfrm>
              <a:off x="5483347" y="2525017"/>
              <a:ext cx="914459" cy="552319"/>
            </a:xfrm>
            <a:prstGeom prst="rect">
              <a:avLst/>
            </a:prstGeom>
            <a:noFill/>
            <a:ln w="222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TextBox 73">
              <a:extLst>
                <a:ext uri="{FF2B5EF4-FFF2-40B4-BE49-F238E27FC236}">
                  <a16:creationId xmlns:a16="http://schemas.microsoft.com/office/drawing/2014/main" id="{501CAD02-5092-90AE-3555-A9D2C5ED60CE}"/>
                </a:ext>
              </a:extLst>
            </p:cNvPr>
            <p:cNvSpPr txBox="1"/>
            <p:nvPr/>
          </p:nvSpPr>
          <p:spPr>
            <a:xfrm>
              <a:off x="3076891" y="2715392"/>
              <a:ext cx="452368" cy="307777"/>
            </a:xfrm>
            <a:prstGeom prst="rect">
              <a:avLst/>
            </a:prstGeom>
            <a:noFill/>
          </p:spPr>
          <p:txBody>
            <a:bodyPr wrap="none" rtlCol="0">
              <a:spAutoFit/>
            </a:bodyPr>
            <a:lstStyle/>
            <a:p>
              <a:r>
                <a:rPr lang="en-GB" sz="1400" dirty="0"/>
                <a:t>1pF</a:t>
              </a:r>
            </a:p>
          </p:txBody>
        </p:sp>
      </p:grpSp>
    </p:spTree>
    <p:extLst>
      <p:ext uri="{BB962C8B-B14F-4D97-AF65-F5344CB8AC3E}">
        <p14:creationId xmlns:p14="http://schemas.microsoft.com/office/powerpoint/2010/main" val="1438509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a:xfrm>
            <a:off x="186596" y="262396"/>
            <a:ext cx="8672097" cy="521493"/>
          </a:xfrm>
        </p:spPr>
        <p:txBody>
          <a:bodyPr/>
          <a:lstStyle/>
          <a:p>
            <a:r>
              <a:rPr lang="en-GB" dirty="0"/>
              <a:t>Conclusions/Future trajectory</a:t>
            </a:r>
            <a:endParaRPr lang="en-US" dirty="0"/>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6" y="785619"/>
            <a:ext cx="6623508" cy="3147381"/>
          </a:xfrm>
        </p:spPr>
        <p:txBody>
          <a:bodyPr/>
          <a:lstStyle/>
          <a:p>
            <a:r>
              <a:rPr lang="en-GB" dirty="0">
                <a:latin typeface="Arial" panose="020B0604020202020204" pitchFamily="34" charset="0"/>
                <a:cs typeface="Arial" panose="020B0604020202020204" pitchFamily="34" charset="0"/>
              </a:rPr>
              <a:t>Organic materials can be used as alpha and neutron radiation detectors</a:t>
            </a:r>
          </a:p>
          <a:p>
            <a:r>
              <a:rPr lang="en-GB" dirty="0">
                <a:latin typeface="Arial" panose="020B0604020202020204" pitchFamily="34" charset="0"/>
                <a:cs typeface="Arial" panose="020B0604020202020204" pitchFamily="34" charset="0"/>
              </a:rPr>
              <a:t>Increasing the area of detectors increases the detection capability, but there is not enough data to draw any conclusions on a relationship. More sizes are incoming…</a:t>
            </a:r>
          </a:p>
          <a:p>
            <a:r>
              <a:rPr lang="en-GB" dirty="0">
                <a:latin typeface="Arial" panose="020B0604020202020204" pitchFamily="34" charset="0"/>
                <a:cs typeface="Arial" panose="020B0604020202020204" pitchFamily="34" charset="0"/>
              </a:rPr>
              <a:t>Incorporating boron-containing carborane into the backbone of PNDI(2OD)2T sensitises it to thermal neutrons</a:t>
            </a:r>
            <a:br>
              <a:rPr lang="en-GB" dirty="0">
                <a:latin typeface="Arial" panose="020B0604020202020204" pitchFamily="34" charset="0"/>
                <a:cs typeface="Arial" panose="020B0604020202020204" pitchFamily="34" charset="0"/>
              </a:rPr>
            </a:br>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Papers: In process of writing neutron detection paper based on NPL results, followed by an alpha detection paper</a:t>
            </a:r>
          </a:p>
          <a:p>
            <a:r>
              <a:rPr lang="en-GB" dirty="0">
                <a:latin typeface="Arial" panose="020B0604020202020204" pitchFamily="34" charset="0"/>
                <a:cs typeface="Arial" panose="020B0604020202020204" pitchFamily="34" charset="0"/>
              </a:rPr>
              <a:t>Detector array: switches without leaking for single unit, followed by scaling up to multiple detectors</a:t>
            </a:r>
          </a:p>
          <a:p>
            <a:r>
              <a:rPr lang="en-GB" dirty="0">
                <a:latin typeface="Arial" panose="020B0604020202020204" pitchFamily="34" charset="0"/>
                <a:cs typeface="Arial" panose="020B0604020202020204" pitchFamily="34" charset="0"/>
              </a:rPr>
              <a:t>Simulation: investigating detection capabilities with respect to Soviet era cruise missile [6], IAEA historically reported illicitly trafficked materials [7]</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pic>
        <p:nvPicPr>
          <p:cNvPr id="5" name="Picture 4" descr="Shape&#10;&#10;Description automatically generated with medium confidence">
            <a:extLst>
              <a:ext uri="{FF2B5EF4-FFF2-40B4-BE49-F238E27FC236}">
                <a16:creationId xmlns:a16="http://schemas.microsoft.com/office/drawing/2014/main" id="{9662747C-8B18-E96D-E870-420B054E933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7" name="Picture 6" descr="Shape&#10;&#10;Description automatically generated with medium confidence">
            <a:extLst>
              <a:ext uri="{FF2B5EF4-FFF2-40B4-BE49-F238E27FC236}">
                <a16:creationId xmlns:a16="http://schemas.microsoft.com/office/drawing/2014/main" id="{B112E3D4-E38C-11BD-3F85-D9395D124F62}"/>
              </a:ext>
            </a:extLst>
          </p:cNvPr>
          <p:cNvPicPr>
            <a:picLocks noChangeAspect="1"/>
          </p:cNvPicPr>
          <p:nvPr/>
        </p:nvPicPr>
        <p:blipFill rotWithShape="1">
          <a:blip r:embed="rId2">
            <a:extLst>
              <a:ext uri="{BEBA8EAE-BF5A-486C-A8C5-ECC9F3942E4B}">
                <a14:imgProps xmlns:a14="http://schemas.microsoft.com/office/drawing/2010/main">
                  <a14:imgLayer r:embed="rId4">
                    <a14:imgEffect>
                      <a14:brightnessContrast bright="100000"/>
                    </a14:imgEffect>
                  </a14:imgLayer>
                </a14:imgProps>
              </a:ext>
            </a:extLst>
          </a:blip>
          <a:srcRect l="32324" t="12254" r="7825" b="39919"/>
          <a:stretch/>
        </p:blipFill>
        <p:spPr>
          <a:xfrm>
            <a:off x="2850384" y="4602135"/>
            <a:ext cx="1660061" cy="395314"/>
          </a:xfrm>
          <a:prstGeom prst="rect">
            <a:avLst/>
          </a:prstGeom>
        </p:spPr>
      </p:pic>
      <p:sp>
        <p:nvSpPr>
          <p:cNvPr id="8" name="TextBox 7">
            <a:extLst>
              <a:ext uri="{FF2B5EF4-FFF2-40B4-BE49-F238E27FC236}">
                <a16:creationId xmlns:a16="http://schemas.microsoft.com/office/drawing/2014/main" id="{9C04D825-6F39-29FA-4F3A-9D2C6E9999EC}"/>
              </a:ext>
            </a:extLst>
          </p:cNvPr>
          <p:cNvSpPr txBox="1"/>
          <p:nvPr/>
        </p:nvSpPr>
        <p:spPr>
          <a:xfrm>
            <a:off x="186596" y="4149764"/>
            <a:ext cx="7426458" cy="338554"/>
          </a:xfrm>
          <a:prstGeom prst="rect">
            <a:avLst/>
          </a:prstGeom>
          <a:noFill/>
        </p:spPr>
        <p:txBody>
          <a:bodyPr wrap="square" rtlCol="0">
            <a:spAutoFit/>
          </a:bodyPr>
          <a:lstStyle/>
          <a:p>
            <a:r>
              <a:rPr lang="en-GB" sz="800" dirty="0">
                <a:solidFill>
                  <a:srgbClr val="233866"/>
                </a:solidFill>
                <a:effectLst/>
              </a:rPr>
              <a:t>[6] Fetter et al., </a:t>
            </a:r>
            <a:r>
              <a:rPr lang="en-GB" sz="800" i="1" dirty="0">
                <a:solidFill>
                  <a:srgbClr val="233866"/>
                </a:solidFill>
                <a:effectLst/>
              </a:rPr>
              <a:t>Gamma-Ray Measurements of a Soviet Cruise-Missile Warhead</a:t>
            </a:r>
            <a:r>
              <a:rPr lang="en-GB" sz="800" dirty="0">
                <a:solidFill>
                  <a:srgbClr val="233866"/>
                </a:solidFill>
                <a:effectLst/>
              </a:rPr>
              <a:t>, </a:t>
            </a:r>
            <a:r>
              <a:rPr lang="en-GB" sz="800" dirty="0">
                <a:solidFill>
                  <a:srgbClr val="59B2C1"/>
                </a:solidFill>
                <a:effectLst/>
                <a:hlinkClick r:id="rId5"/>
              </a:rPr>
              <a:t>https://doi.org/10.1126/science.248.4957.828</a:t>
            </a:r>
            <a:r>
              <a:rPr lang="en-GB" sz="800" dirty="0">
                <a:solidFill>
                  <a:srgbClr val="59B2C1"/>
                </a:solidFill>
                <a:effectLst/>
              </a:rPr>
              <a:t>.</a:t>
            </a:r>
            <a:endParaRPr lang="en-GB" sz="800" dirty="0">
              <a:effectLst/>
            </a:endParaRPr>
          </a:p>
          <a:p>
            <a:r>
              <a:rPr lang="en-GB" sz="800" dirty="0">
                <a:solidFill>
                  <a:srgbClr val="233866"/>
                </a:solidFill>
                <a:effectLst/>
              </a:rPr>
              <a:t>[7] IAEA, </a:t>
            </a:r>
            <a:r>
              <a:rPr lang="en-GB" sz="800" i="1" dirty="0">
                <a:solidFill>
                  <a:srgbClr val="233866"/>
                </a:solidFill>
                <a:effectLst/>
              </a:rPr>
              <a:t>Combating Illicit Trafficking in Nuclear and other Radioactive Material,</a:t>
            </a:r>
            <a:r>
              <a:rPr lang="en-GB" sz="800" dirty="0">
                <a:solidFill>
                  <a:srgbClr val="233866"/>
                </a:solidFill>
                <a:effectLst/>
              </a:rPr>
              <a:t> </a:t>
            </a:r>
            <a:r>
              <a:rPr lang="en-GB" sz="800" dirty="0">
                <a:solidFill>
                  <a:srgbClr val="59B2C1"/>
                </a:solidFill>
                <a:effectLst/>
                <a:hlinkClick r:id="rId6"/>
              </a:rPr>
              <a:t>https://www-pub.iaea.org/MTCD/Publications/PDF/pub1309_web.pdf</a:t>
            </a:r>
            <a:r>
              <a:rPr lang="en-GB" sz="800" dirty="0">
                <a:solidFill>
                  <a:srgbClr val="59B2C1"/>
                </a:solidFill>
              </a:rPr>
              <a:t>.</a:t>
            </a:r>
            <a:endParaRPr lang="en-GB" sz="800" dirty="0">
              <a:effectLst/>
            </a:endParaRPr>
          </a:p>
        </p:txBody>
      </p:sp>
    </p:spTree>
    <p:extLst>
      <p:ext uri="{BB962C8B-B14F-4D97-AF65-F5344CB8AC3E}">
        <p14:creationId xmlns:p14="http://schemas.microsoft.com/office/powerpoint/2010/main" val="3961353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8096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4307A31-9102-B8EB-68F7-48210F9921D1}"/>
              </a:ext>
            </a:extLst>
          </p:cNvPr>
          <p:cNvSpPr>
            <a:spLocks noGrp="1"/>
          </p:cNvSpPr>
          <p:nvPr>
            <p:ph sz="quarter" idx="10"/>
          </p:nvPr>
        </p:nvSpPr>
        <p:spPr/>
        <p:txBody>
          <a:bodyPr/>
          <a:lstStyle/>
          <a:p>
            <a:r>
              <a:rPr lang="en-GB" dirty="0"/>
              <a:t>Overview</a:t>
            </a:r>
          </a:p>
        </p:txBody>
      </p:sp>
      <p:sp>
        <p:nvSpPr>
          <p:cNvPr id="6" name="Text Placeholder 4">
            <a:extLst>
              <a:ext uri="{FF2B5EF4-FFF2-40B4-BE49-F238E27FC236}">
                <a16:creationId xmlns:a16="http://schemas.microsoft.com/office/drawing/2014/main" id="{A953D90B-2D49-5F7C-E17C-331AF52F443A}"/>
              </a:ext>
            </a:extLst>
          </p:cNvPr>
          <p:cNvSpPr txBox="1">
            <a:spLocks/>
          </p:cNvSpPr>
          <p:nvPr/>
        </p:nvSpPr>
        <p:spPr>
          <a:xfrm>
            <a:off x="186595" y="1311275"/>
            <a:ext cx="8672097" cy="2533453"/>
          </a:xfrm>
          <a:prstGeom prst="rect">
            <a:avLst/>
          </a:prstGeom>
        </p:spPr>
        <p:txBody>
          <a:bodyPr/>
          <a:lstStyle>
            <a:lvl1pPr marL="285750" indent="-285750" algn="l" defTabSz="914400" rtl="0" eaLnBrk="1" latinLnBrk="0" hangingPunct="1">
              <a:lnSpc>
                <a:spcPct val="90000"/>
              </a:lnSpc>
              <a:spcBef>
                <a:spcPts val="1000"/>
              </a:spcBef>
              <a:buFont typeface="Arial" panose="020B0604020202020204" pitchFamily="34" charset="0"/>
              <a:buChar char="•"/>
              <a:defRPr sz="1400" kern="1200">
                <a:solidFill>
                  <a:srgbClr val="1C3D74"/>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1C3D74"/>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C3D74"/>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C3D74"/>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C3D74"/>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Introduction</a:t>
            </a:r>
          </a:p>
          <a:p>
            <a:r>
              <a:rPr lang="en-GB" dirty="0"/>
              <a:t>Alpha detection by organic semiconductor devices</a:t>
            </a:r>
          </a:p>
          <a:p>
            <a:r>
              <a:rPr lang="en-GB" dirty="0"/>
              <a:t>Neutron detection by organic semiconductor devices</a:t>
            </a:r>
          </a:p>
          <a:p>
            <a:r>
              <a:rPr lang="en-GB" dirty="0"/>
              <a:t>Organic material: Carborane-NDI</a:t>
            </a:r>
          </a:p>
          <a:p>
            <a:r>
              <a:rPr lang="en-GB" dirty="0"/>
              <a:t>Detector array</a:t>
            </a:r>
          </a:p>
          <a:p>
            <a:r>
              <a:rPr lang="en-US" dirty="0"/>
              <a:t>Conclusions and future trajectory</a:t>
            </a:r>
          </a:p>
        </p:txBody>
      </p:sp>
      <p:pic>
        <p:nvPicPr>
          <p:cNvPr id="2" name="Picture 1" descr="Shape&#10;&#10;Description automatically generated with medium confidence">
            <a:extLst>
              <a:ext uri="{FF2B5EF4-FFF2-40B4-BE49-F238E27FC236}">
                <a16:creationId xmlns:a16="http://schemas.microsoft.com/office/drawing/2014/main" id="{4B8A535E-F876-6921-DFB6-01957584A309}"/>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3" name="Picture 2" descr="Shape&#10;&#10;Description automatically generated with medium confidence">
            <a:extLst>
              <a:ext uri="{FF2B5EF4-FFF2-40B4-BE49-F238E27FC236}">
                <a16:creationId xmlns:a16="http://schemas.microsoft.com/office/drawing/2014/main" id="{0F7F6DB4-E1AC-F5BF-B70E-82112E9604E4}"/>
              </a:ext>
            </a:extLst>
          </p:cNvPr>
          <p:cNvPicPr>
            <a:picLocks noChangeAspect="1"/>
          </p:cNvPicPr>
          <p:nvPr/>
        </p:nvPicPr>
        <p:blipFill rotWithShape="1">
          <a:blip r:embed="rId2">
            <a:extLst>
              <a:ext uri="{BEBA8EAE-BF5A-486C-A8C5-ECC9F3942E4B}">
                <a14:imgProps xmlns:a14="http://schemas.microsoft.com/office/drawing/2010/main">
                  <a14:imgLayer r:embed="rId4">
                    <a14:imgEffect>
                      <a14:brightnessContrast bright="100000"/>
                    </a14:imgEffect>
                  </a14:imgLayer>
                </a14:imgProps>
              </a:ext>
            </a:extLst>
          </a:blip>
          <a:srcRect l="32324" t="12254" r="7825" b="39919"/>
          <a:stretch/>
        </p:blipFill>
        <p:spPr>
          <a:xfrm>
            <a:off x="2850384" y="4602135"/>
            <a:ext cx="1660061" cy="395314"/>
          </a:xfrm>
          <a:prstGeom prst="rect">
            <a:avLst/>
          </a:prstGeom>
        </p:spPr>
      </p:pic>
    </p:spTree>
    <p:extLst>
      <p:ext uri="{BB962C8B-B14F-4D97-AF65-F5344CB8AC3E}">
        <p14:creationId xmlns:p14="http://schemas.microsoft.com/office/powerpoint/2010/main" val="15764097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a:xfrm>
            <a:off x="186596" y="262396"/>
            <a:ext cx="8672097" cy="521493"/>
          </a:xfrm>
        </p:spPr>
        <p:txBody>
          <a:bodyPr/>
          <a:lstStyle/>
          <a:p>
            <a:r>
              <a:rPr lang="en-GB" dirty="0"/>
              <a:t>Appendix: Fitting Parameters</a:t>
            </a:r>
            <a:endParaRPr lang="en-US" dirty="0"/>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6" y="785619"/>
            <a:ext cx="6623508" cy="3147381"/>
          </a:xfrm>
        </p:spPr>
        <p:txBody>
          <a:bodyPr/>
          <a:lstStyle/>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pic>
        <p:nvPicPr>
          <p:cNvPr id="5" name="Picture 4" descr="A screenshot of a table&#10;&#10;Description automatically generated">
            <a:extLst>
              <a:ext uri="{FF2B5EF4-FFF2-40B4-BE49-F238E27FC236}">
                <a16:creationId xmlns:a16="http://schemas.microsoft.com/office/drawing/2014/main" id="{60A7B35F-068C-3390-B464-677D6918D0A3}"/>
              </a:ext>
            </a:extLst>
          </p:cNvPr>
          <p:cNvPicPr>
            <a:picLocks noChangeAspect="1"/>
          </p:cNvPicPr>
          <p:nvPr/>
        </p:nvPicPr>
        <p:blipFill>
          <a:blip r:embed="rId2"/>
          <a:stretch>
            <a:fillRect/>
          </a:stretch>
        </p:blipFill>
        <p:spPr>
          <a:xfrm>
            <a:off x="298327" y="1071178"/>
            <a:ext cx="5152563" cy="1262046"/>
          </a:xfrm>
          <a:prstGeom prst="rect">
            <a:avLst/>
          </a:prstGeom>
        </p:spPr>
      </p:pic>
      <p:sp>
        <p:nvSpPr>
          <p:cNvPr id="6" name="TextBox 5">
            <a:extLst>
              <a:ext uri="{FF2B5EF4-FFF2-40B4-BE49-F238E27FC236}">
                <a16:creationId xmlns:a16="http://schemas.microsoft.com/office/drawing/2014/main" id="{1913060F-8726-DE77-10FE-3BC85C19F11B}"/>
              </a:ext>
            </a:extLst>
          </p:cNvPr>
          <p:cNvSpPr txBox="1"/>
          <p:nvPr/>
        </p:nvSpPr>
        <p:spPr>
          <a:xfrm>
            <a:off x="218139" y="805667"/>
            <a:ext cx="3112134" cy="300082"/>
          </a:xfrm>
          <a:prstGeom prst="rect">
            <a:avLst/>
          </a:prstGeom>
          <a:noFill/>
        </p:spPr>
        <p:txBody>
          <a:bodyPr wrap="none" rtlCol="0">
            <a:spAutoFit/>
          </a:bodyPr>
          <a:lstStyle/>
          <a:p>
            <a:r>
              <a:rPr lang="en-GB" dirty="0"/>
              <a:t>Linear fit parameters for ΔI vs flux graphs:</a:t>
            </a:r>
          </a:p>
        </p:txBody>
      </p:sp>
      <p:pic>
        <p:nvPicPr>
          <p:cNvPr id="8" name="Picture 7" descr="A screenshot of a cell phone&#10;&#10;Description automatically generated">
            <a:extLst>
              <a:ext uri="{FF2B5EF4-FFF2-40B4-BE49-F238E27FC236}">
                <a16:creationId xmlns:a16="http://schemas.microsoft.com/office/drawing/2014/main" id="{BCDE46CB-CF5B-B4D3-446F-070DE12399CB}"/>
              </a:ext>
            </a:extLst>
          </p:cNvPr>
          <p:cNvPicPr>
            <a:picLocks noChangeAspect="1"/>
          </p:cNvPicPr>
          <p:nvPr/>
        </p:nvPicPr>
        <p:blipFill>
          <a:blip r:embed="rId3"/>
          <a:stretch>
            <a:fillRect/>
          </a:stretch>
        </p:blipFill>
        <p:spPr>
          <a:xfrm>
            <a:off x="6569540" y="262396"/>
            <a:ext cx="2208965" cy="705525"/>
          </a:xfrm>
          <a:prstGeom prst="rect">
            <a:avLst/>
          </a:prstGeom>
        </p:spPr>
      </p:pic>
      <p:pic>
        <p:nvPicPr>
          <p:cNvPr id="11" name="Picture 10" descr="A screenshot of a table&#10;&#10;Description automatically generated">
            <a:extLst>
              <a:ext uri="{FF2B5EF4-FFF2-40B4-BE49-F238E27FC236}">
                <a16:creationId xmlns:a16="http://schemas.microsoft.com/office/drawing/2014/main" id="{B5E8ED21-3CA5-BE06-71FE-3D95120887A1}"/>
              </a:ext>
            </a:extLst>
          </p:cNvPr>
          <p:cNvPicPr>
            <a:picLocks noChangeAspect="1"/>
          </p:cNvPicPr>
          <p:nvPr/>
        </p:nvPicPr>
        <p:blipFill>
          <a:blip r:embed="rId4"/>
          <a:stretch>
            <a:fillRect/>
          </a:stretch>
        </p:blipFill>
        <p:spPr>
          <a:xfrm>
            <a:off x="351858" y="3126580"/>
            <a:ext cx="4961631" cy="1754524"/>
          </a:xfrm>
          <a:prstGeom prst="rect">
            <a:avLst/>
          </a:prstGeom>
        </p:spPr>
      </p:pic>
      <p:sp>
        <p:nvSpPr>
          <p:cNvPr id="19" name="TextBox 18">
            <a:extLst>
              <a:ext uri="{FF2B5EF4-FFF2-40B4-BE49-F238E27FC236}">
                <a16:creationId xmlns:a16="http://schemas.microsoft.com/office/drawing/2014/main" id="{53E9F5BA-295E-C6F4-CEEB-5F6EAAC84DAB}"/>
              </a:ext>
            </a:extLst>
          </p:cNvPr>
          <p:cNvSpPr txBox="1"/>
          <p:nvPr/>
        </p:nvSpPr>
        <p:spPr>
          <a:xfrm>
            <a:off x="218139" y="2833030"/>
            <a:ext cx="3347776" cy="300082"/>
          </a:xfrm>
          <a:prstGeom prst="rect">
            <a:avLst/>
          </a:prstGeom>
          <a:noFill/>
        </p:spPr>
        <p:txBody>
          <a:bodyPr wrap="none" rtlCol="0">
            <a:spAutoFit/>
          </a:bodyPr>
          <a:lstStyle/>
          <a:p>
            <a:r>
              <a:rPr lang="en-GB" dirty="0"/>
              <a:t>Exponential fit parameters for ΔI vs V graphs:</a:t>
            </a:r>
          </a:p>
        </p:txBody>
      </p:sp>
      <p:pic>
        <p:nvPicPr>
          <p:cNvPr id="20" name="Picture 19" descr="A black number with a white background&#10;&#10;Description automatically generated">
            <a:extLst>
              <a:ext uri="{FF2B5EF4-FFF2-40B4-BE49-F238E27FC236}">
                <a16:creationId xmlns:a16="http://schemas.microsoft.com/office/drawing/2014/main" id="{B03079A0-9C42-DFC1-EA5C-C1622641D082}"/>
              </a:ext>
            </a:extLst>
          </p:cNvPr>
          <p:cNvPicPr>
            <a:picLocks noChangeAspect="1"/>
          </p:cNvPicPr>
          <p:nvPr/>
        </p:nvPicPr>
        <p:blipFill>
          <a:blip r:embed="rId5"/>
          <a:stretch>
            <a:fillRect/>
          </a:stretch>
        </p:blipFill>
        <p:spPr>
          <a:xfrm>
            <a:off x="6424558" y="3814660"/>
            <a:ext cx="1953087" cy="428555"/>
          </a:xfrm>
          <a:prstGeom prst="rect">
            <a:avLst/>
          </a:prstGeom>
        </p:spPr>
      </p:pic>
      <p:sp>
        <p:nvSpPr>
          <p:cNvPr id="23" name="TextBox 22">
            <a:extLst>
              <a:ext uri="{FF2B5EF4-FFF2-40B4-BE49-F238E27FC236}">
                <a16:creationId xmlns:a16="http://schemas.microsoft.com/office/drawing/2014/main" id="{69ABA375-5672-D173-688E-8204F623CBD1}"/>
              </a:ext>
            </a:extLst>
          </p:cNvPr>
          <p:cNvSpPr txBox="1"/>
          <p:nvPr/>
        </p:nvSpPr>
        <p:spPr>
          <a:xfrm>
            <a:off x="7232048" y="4232333"/>
            <a:ext cx="1210588" cy="338554"/>
          </a:xfrm>
          <a:prstGeom prst="rect">
            <a:avLst/>
          </a:prstGeom>
          <a:noFill/>
        </p:spPr>
        <p:txBody>
          <a:bodyPr wrap="none" rtlCol="0">
            <a:spAutoFit/>
          </a:bodyPr>
          <a:lstStyle/>
          <a:p>
            <a:r>
              <a:rPr lang="en-GB" sz="800" dirty="0"/>
              <a:t>a = Saturation current</a:t>
            </a:r>
          </a:p>
          <a:p>
            <a:r>
              <a:rPr lang="en-GB" sz="800" dirty="0"/>
              <a:t>b = 1/Characteristic V</a:t>
            </a:r>
            <a:r>
              <a:rPr lang="en-GB" sz="800" baseline="-25000" dirty="0"/>
              <a:t>0</a:t>
            </a:r>
          </a:p>
        </p:txBody>
      </p:sp>
    </p:spTree>
    <p:extLst>
      <p:ext uri="{BB962C8B-B14F-4D97-AF65-F5344CB8AC3E}">
        <p14:creationId xmlns:p14="http://schemas.microsoft.com/office/powerpoint/2010/main" val="3220554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a:xfrm>
            <a:off x="186596" y="262396"/>
            <a:ext cx="8672097" cy="521493"/>
          </a:xfrm>
        </p:spPr>
        <p:txBody>
          <a:bodyPr/>
          <a:lstStyle/>
          <a:p>
            <a:r>
              <a:rPr lang="en-GB" dirty="0"/>
              <a:t>Appendix: DAQ</a:t>
            </a:r>
            <a:endParaRPr lang="en-US" dirty="0"/>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6" y="785619"/>
            <a:ext cx="6623508" cy="3147381"/>
          </a:xfrm>
        </p:spPr>
        <p:txBody>
          <a:bodyPr/>
          <a:lstStyle/>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9FF7A884-C099-24B6-78C1-C0AC9FBAE101}"/>
              </a:ext>
            </a:extLst>
          </p:cNvPr>
          <p:cNvPicPr>
            <a:picLocks noChangeAspect="1"/>
          </p:cNvPicPr>
          <p:nvPr/>
        </p:nvPicPr>
        <p:blipFill>
          <a:blip r:embed="rId2"/>
          <a:stretch>
            <a:fillRect/>
          </a:stretch>
        </p:blipFill>
        <p:spPr>
          <a:xfrm>
            <a:off x="4345435" y="1033278"/>
            <a:ext cx="4443561" cy="3517182"/>
          </a:xfrm>
          <a:prstGeom prst="rect">
            <a:avLst/>
          </a:prstGeom>
        </p:spPr>
      </p:pic>
      <p:cxnSp>
        <p:nvCxnSpPr>
          <p:cNvPr id="12" name="Straight Arrow Connector 11">
            <a:extLst>
              <a:ext uri="{FF2B5EF4-FFF2-40B4-BE49-F238E27FC236}">
                <a16:creationId xmlns:a16="http://schemas.microsoft.com/office/drawing/2014/main" id="{C3182192-CA3B-61C0-B5F8-E295A1C0F166}"/>
              </a:ext>
            </a:extLst>
          </p:cNvPr>
          <p:cNvCxnSpPr/>
          <p:nvPr/>
        </p:nvCxnSpPr>
        <p:spPr>
          <a:xfrm flipV="1">
            <a:off x="5434006" y="4191578"/>
            <a:ext cx="0" cy="358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9983E93-BC20-D55F-1BFB-98BD23EF090B}"/>
              </a:ext>
            </a:extLst>
          </p:cNvPr>
          <p:cNvSpPr txBox="1"/>
          <p:nvPr/>
        </p:nvSpPr>
        <p:spPr>
          <a:xfrm>
            <a:off x="5092406" y="4493700"/>
            <a:ext cx="683200" cy="369332"/>
          </a:xfrm>
          <a:prstGeom prst="rect">
            <a:avLst/>
          </a:prstGeom>
          <a:noFill/>
        </p:spPr>
        <p:txBody>
          <a:bodyPr wrap="none" rtlCol="0">
            <a:spAutoFit/>
          </a:bodyPr>
          <a:lstStyle/>
          <a:p>
            <a:r>
              <a:rPr lang="en-GB" dirty="0"/>
              <a:t>0.03s</a:t>
            </a:r>
          </a:p>
        </p:txBody>
      </p:sp>
      <p:sp>
        <p:nvSpPr>
          <p:cNvPr id="14" name="TextBox 13">
            <a:extLst>
              <a:ext uri="{FF2B5EF4-FFF2-40B4-BE49-F238E27FC236}">
                <a16:creationId xmlns:a16="http://schemas.microsoft.com/office/drawing/2014/main" id="{74B3A39A-60C7-E377-7A6E-FE56B5DF68CC}"/>
              </a:ext>
            </a:extLst>
          </p:cNvPr>
          <p:cNvSpPr txBox="1"/>
          <p:nvPr/>
        </p:nvSpPr>
        <p:spPr>
          <a:xfrm>
            <a:off x="5092406" y="576850"/>
            <a:ext cx="3766287" cy="369332"/>
          </a:xfrm>
          <a:prstGeom prst="rect">
            <a:avLst/>
          </a:prstGeom>
          <a:noFill/>
        </p:spPr>
        <p:txBody>
          <a:bodyPr wrap="none" rtlCol="0">
            <a:spAutoFit/>
          </a:bodyPr>
          <a:lstStyle/>
          <a:p>
            <a:r>
              <a:rPr lang="en-GB" dirty="0"/>
              <a:t>Each reading takes minimum ∼ 0.025s</a:t>
            </a:r>
          </a:p>
        </p:txBody>
      </p:sp>
      <p:grpSp>
        <p:nvGrpSpPr>
          <p:cNvPr id="15" name="Group 14">
            <a:extLst>
              <a:ext uri="{FF2B5EF4-FFF2-40B4-BE49-F238E27FC236}">
                <a16:creationId xmlns:a16="http://schemas.microsoft.com/office/drawing/2014/main" id="{D325929B-6A20-C7CA-B67D-5078D69E820A}"/>
              </a:ext>
            </a:extLst>
          </p:cNvPr>
          <p:cNvGrpSpPr/>
          <p:nvPr/>
        </p:nvGrpSpPr>
        <p:grpSpPr>
          <a:xfrm>
            <a:off x="367674" y="1033278"/>
            <a:ext cx="3879245" cy="2453832"/>
            <a:chOff x="1335490" y="2420712"/>
            <a:chExt cx="4937760" cy="2816939"/>
          </a:xfrm>
        </p:grpSpPr>
        <p:pic>
          <p:nvPicPr>
            <p:cNvPr id="16" name="Picture 2" descr="Discharging a Capacitor - NUSTEM">
              <a:extLst>
                <a:ext uri="{FF2B5EF4-FFF2-40B4-BE49-F238E27FC236}">
                  <a16:creationId xmlns:a16="http://schemas.microsoft.com/office/drawing/2014/main" id="{89DAD916-A43C-A1B5-4CF3-0624F7D0E1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5490" y="2420712"/>
              <a:ext cx="4937760" cy="2537674"/>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Connector 16">
              <a:extLst>
                <a:ext uri="{FF2B5EF4-FFF2-40B4-BE49-F238E27FC236}">
                  <a16:creationId xmlns:a16="http://schemas.microsoft.com/office/drawing/2014/main" id="{CF144242-7295-2E7A-78A3-617E9156E1B1}"/>
                </a:ext>
              </a:extLst>
            </p:cNvPr>
            <p:cNvCxnSpPr/>
            <p:nvPr/>
          </p:nvCxnSpPr>
          <p:spPr>
            <a:xfrm flipV="1">
              <a:off x="2844752" y="3689549"/>
              <a:ext cx="0" cy="1268837"/>
            </a:xfrm>
            <a:prstGeom prst="line">
              <a:avLst/>
            </a:prstGeom>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EDB2887-F14F-F06A-58FC-5904A5B867CA}"/>
                    </a:ext>
                  </a:extLst>
                </p:cNvPr>
                <p:cNvSpPr txBox="1"/>
                <p:nvPr/>
              </p:nvSpPr>
              <p:spPr>
                <a:xfrm>
                  <a:off x="2682919" y="3327848"/>
                  <a:ext cx="825867" cy="484876"/>
                </a:xfrm>
                <a:prstGeom prst="rect">
                  <a:avLst/>
                </a:prstGeom>
                <a:noFill/>
              </p:spPr>
              <p:txBody>
                <a:bodyPr wrap="none" rtlCol="0">
                  <a:spAutoFit/>
                </a:bodyPr>
                <a:lstStyle/>
                <a:p>
                  <a:r>
                    <a:rPr lang="en-GB" dirty="0"/>
                    <a:t>∼</a:t>
                  </a: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3</m:t>
                          </m:r>
                        </m:den>
                      </m:f>
                    </m:oMath>
                  </a14:m>
                  <a:r>
                    <a:rPr lang="en-GB" dirty="0"/>
                    <a:t>V</a:t>
                  </a:r>
                  <a:r>
                    <a:rPr lang="en-GB" baseline="-25000" dirty="0"/>
                    <a:t>0</a:t>
                  </a:r>
                  <a:r>
                    <a:rPr lang="en-GB" dirty="0"/>
                    <a:t> *</a:t>
                  </a:r>
                  <a:endParaRPr lang="en-GB" baseline="-25000" dirty="0"/>
                </a:p>
              </p:txBody>
            </p:sp>
          </mc:Choice>
          <mc:Fallback xmlns="">
            <p:sp>
              <p:nvSpPr>
                <p:cNvPr id="18" name="TextBox 17">
                  <a:extLst>
                    <a:ext uri="{FF2B5EF4-FFF2-40B4-BE49-F238E27FC236}">
                      <a16:creationId xmlns:a16="http://schemas.microsoft.com/office/drawing/2014/main" id="{1EDB2887-F14F-F06A-58FC-5904A5B867CA}"/>
                    </a:ext>
                  </a:extLst>
                </p:cNvPr>
                <p:cNvSpPr txBox="1">
                  <a:spLocks noRot="1" noChangeAspect="1" noMove="1" noResize="1" noEditPoints="1" noAdjustHandles="1" noChangeArrowheads="1" noChangeShapeType="1" noTextEdit="1"/>
                </p:cNvSpPr>
                <p:nvPr/>
              </p:nvSpPr>
              <p:spPr>
                <a:xfrm>
                  <a:off x="2682919" y="3327848"/>
                  <a:ext cx="825867" cy="484876"/>
                </a:xfrm>
                <a:prstGeom prst="rect">
                  <a:avLst/>
                </a:prstGeom>
                <a:blipFill>
                  <a:blip r:embed="rId4"/>
                  <a:stretch>
                    <a:fillRect l="-1923" r="-3846"/>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D932DE87-0B56-C4B1-ECCE-E8D683B769C4}"/>
                </a:ext>
              </a:extLst>
            </p:cNvPr>
            <p:cNvSpPr txBox="1"/>
            <p:nvPr/>
          </p:nvSpPr>
          <p:spPr>
            <a:xfrm>
              <a:off x="2449451" y="4868319"/>
              <a:ext cx="790601" cy="369332"/>
            </a:xfrm>
            <a:prstGeom prst="rect">
              <a:avLst/>
            </a:prstGeom>
            <a:noFill/>
          </p:spPr>
          <p:txBody>
            <a:bodyPr wrap="none" rtlCol="0">
              <a:spAutoFit/>
            </a:bodyPr>
            <a:lstStyle/>
            <a:p>
              <a:r>
                <a:rPr lang="en-GB" dirty="0"/>
                <a:t>0.03s?</a:t>
              </a:r>
            </a:p>
          </p:txBody>
        </p:sp>
      </p:grpSp>
      <p:sp>
        <p:nvSpPr>
          <p:cNvPr id="22" name="TextBox 21">
            <a:extLst>
              <a:ext uri="{FF2B5EF4-FFF2-40B4-BE49-F238E27FC236}">
                <a16:creationId xmlns:a16="http://schemas.microsoft.com/office/drawing/2014/main" id="{7BD429B7-2227-340F-89D6-683839C76C52}"/>
              </a:ext>
            </a:extLst>
          </p:cNvPr>
          <p:cNvSpPr txBox="1"/>
          <p:nvPr/>
        </p:nvSpPr>
        <p:spPr>
          <a:xfrm>
            <a:off x="186596" y="3632919"/>
            <a:ext cx="4060323" cy="507831"/>
          </a:xfrm>
          <a:prstGeom prst="rect">
            <a:avLst/>
          </a:prstGeom>
          <a:noFill/>
        </p:spPr>
        <p:txBody>
          <a:bodyPr wrap="square" rtlCol="0">
            <a:spAutoFit/>
          </a:bodyPr>
          <a:lstStyle/>
          <a:p>
            <a:r>
              <a:rPr lang="en-GB" dirty="0"/>
              <a:t>Above: Capacitor discharge graph. Right: Readings taken as quickly as possible with DAQ start around ⅓V</a:t>
            </a:r>
            <a:r>
              <a:rPr lang="en-GB" baseline="-25000" dirty="0"/>
              <a:t>0</a:t>
            </a:r>
          </a:p>
        </p:txBody>
      </p:sp>
    </p:spTree>
    <p:extLst>
      <p:ext uri="{BB962C8B-B14F-4D97-AF65-F5344CB8AC3E}">
        <p14:creationId xmlns:p14="http://schemas.microsoft.com/office/powerpoint/2010/main" val="33466576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061929-5DC4-2E5A-D071-4F6969D3D692}"/>
              </a:ext>
            </a:extLst>
          </p:cNvPr>
          <p:cNvSpPr>
            <a:spLocks noGrp="1"/>
          </p:cNvSpPr>
          <p:nvPr>
            <p:ph sz="quarter" idx="10"/>
          </p:nvPr>
        </p:nvSpPr>
        <p:spPr/>
        <p:txBody>
          <a:bodyPr/>
          <a:lstStyle/>
          <a:p>
            <a:r>
              <a:rPr lang="en-GB" dirty="0"/>
              <a:t>Appendix: Large vs Small PNDI(2OD)2T </a:t>
            </a:r>
          </a:p>
        </p:txBody>
      </p:sp>
      <p:sp>
        <p:nvSpPr>
          <p:cNvPr id="11" name="TextBox 10">
            <a:extLst>
              <a:ext uri="{FF2B5EF4-FFF2-40B4-BE49-F238E27FC236}">
                <a16:creationId xmlns:a16="http://schemas.microsoft.com/office/drawing/2014/main" id="{BB7C0001-619B-F9A5-0E2D-13D3E93E5D8B}"/>
              </a:ext>
            </a:extLst>
          </p:cNvPr>
          <p:cNvSpPr txBox="1"/>
          <p:nvPr/>
        </p:nvSpPr>
        <p:spPr>
          <a:xfrm>
            <a:off x="87086" y="4324577"/>
            <a:ext cx="2664768" cy="507831"/>
          </a:xfrm>
          <a:prstGeom prst="rect">
            <a:avLst/>
          </a:prstGeom>
          <a:noFill/>
        </p:spPr>
        <p:txBody>
          <a:bodyPr wrap="none" rtlCol="0">
            <a:spAutoFit/>
          </a:bodyPr>
          <a:lstStyle/>
          <a:p>
            <a:r>
              <a:rPr lang="en-GB" dirty="0"/>
              <a:t>AH020: 4mm</a:t>
            </a:r>
            <a:r>
              <a:rPr lang="en-GB" baseline="30000" dirty="0"/>
              <a:t>2</a:t>
            </a:r>
            <a:r>
              <a:rPr lang="en-GB" dirty="0"/>
              <a:t> sample taken to NPL</a:t>
            </a:r>
          </a:p>
          <a:p>
            <a:r>
              <a:rPr lang="en-GB" dirty="0"/>
              <a:t>AH024: 36mm</a:t>
            </a:r>
            <a:r>
              <a:rPr lang="en-GB" baseline="30000" dirty="0"/>
              <a:t>2</a:t>
            </a:r>
            <a:r>
              <a:rPr lang="en-GB" dirty="0"/>
              <a:t> larger area sample</a:t>
            </a:r>
          </a:p>
        </p:txBody>
      </p:sp>
      <p:pic>
        <p:nvPicPr>
          <p:cNvPr id="5" name="Picture 4" descr="A graph with green and blue dots&#10;&#10;Description automatically generated">
            <a:extLst>
              <a:ext uri="{FF2B5EF4-FFF2-40B4-BE49-F238E27FC236}">
                <a16:creationId xmlns:a16="http://schemas.microsoft.com/office/drawing/2014/main" id="{B35AE652-67BE-3308-47C4-179FD0EE71D2}"/>
              </a:ext>
            </a:extLst>
          </p:cNvPr>
          <p:cNvPicPr>
            <a:picLocks noChangeAspect="1"/>
          </p:cNvPicPr>
          <p:nvPr/>
        </p:nvPicPr>
        <p:blipFill>
          <a:blip r:embed="rId2"/>
          <a:stretch>
            <a:fillRect/>
          </a:stretch>
        </p:blipFill>
        <p:spPr>
          <a:xfrm>
            <a:off x="2150682" y="772225"/>
            <a:ext cx="6210142" cy="3616895"/>
          </a:xfrm>
          <a:prstGeom prst="rect">
            <a:avLst/>
          </a:prstGeom>
        </p:spPr>
      </p:pic>
    </p:spTree>
    <p:extLst>
      <p:ext uri="{BB962C8B-B14F-4D97-AF65-F5344CB8AC3E}">
        <p14:creationId xmlns:p14="http://schemas.microsoft.com/office/powerpoint/2010/main" val="26315773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061929-5DC4-2E5A-D071-4F6969D3D692}"/>
              </a:ext>
            </a:extLst>
          </p:cNvPr>
          <p:cNvSpPr>
            <a:spLocks noGrp="1"/>
          </p:cNvSpPr>
          <p:nvPr>
            <p:ph sz="quarter" idx="10"/>
          </p:nvPr>
        </p:nvSpPr>
        <p:spPr/>
        <p:txBody>
          <a:bodyPr/>
          <a:lstStyle/>
          <a:p>
            <a:r>
              <a:rPr lang="en-GB" dirty="0"/>
              <a:t>Appendix: Results Plotter</a:t>
            </a:r>
          </a:p>
        </p:txBody>
      </p:sp>
      <p:pic>
        <p:nvPicPr>
          <p:cNvPr id="8" name="Picture 7">
            <a:extLst>
              <a:ext uri="{FF2B5EF4-FFF2-40B4-BE49-F238E27FC236}">
                <a16:creationId xmlns:a16="http://schemas.microsoft.com/office/drawing/2014/main" id="{EDB467A6-2933-008B-96A0-9D0E36D7384B}"/>
              </a:ext>
            </a:extLst>
          </p:cNvPr>
          <p:cNvPicPr>
            <a:picLocks noChangeAspect="1"/>
          </p:cNvPicPr>
          <p:nvPr/>
        </p:nvPicPr>
        <p:blipFill>
          <a:blip r:embed="rId2"/>
          <a:stretch>
            <a:fillRect/>
          </a:stretch>
        </p:blipFill>
        <p:spPr>
          <a:xfrm>
            <a:off x="4464482" y="1298773"/>
            <a:ext cx="4757900" cy="3025804"/>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D3A3DC57-B809-C3AD-4A47-65750CE71AB0}"/>
              </a:ext>
            </a:extLst>
          </p:cNvPr>
          <p:cNvPicPr>
            <a:picLocks noChangeAspect="1"/>
          </p:cNvPicPr>
          <p:nvPr/>
        </p:nvPicPr>
        <p:blipFill>
          <a:blip r:embed="rId3"/>
          <a:stretch>
            <a:fillRect/>
          </a:stretch>
        </p:blipFill>
        <p:spPr>
          <a:xfrm>
            <a:off x="-78379" y="1298773"/>
            <a:ext cx="4757902" cy="3025804"/>
          </a:xfrm>
          <a:prstGeom prst="rect">
            <a:avLst/>
          </a:prstGeom>
        </p:spPr>
      </p:pic>
      <p:sp>
        <p:nvSpPr>
          <p:cNvPr id="11" name="TextBox 10">
            <a:extLst>
              <a:ext uri="{FF2B5EF4-FFF2-40B4-BE49-F238E27FC236}">
                <a16:creationId xmlns:a16="http://schemas.microsoft.com/office/drawing/2014/main" id="{BB7C0001-619B-F9A5-0E2D-13D3E93E5D8B}"/>
              </a:ext>
            </a:extLst>
          </p:cNvPr>
          <p:cNvSpPr txBox="1"/>
          <p:nvPr/>
        </p:nvSpPr>
        <p:spPr>
          <a:xfrm>
            <a:off x="87086" y="4324577"/>
            <a:ext cx="5813258" cy="300082"/>
          </a:xfrm>
          <a:prstGeom prst="rect">
            <a:avLst/>
          </a:prstGeom>
          <a:noFill/>
        </p:spPr>
        <p:txBody>
          <a:bodyPr wrap="none" rtlCol="0">
            <a:spAutoFit/>
          </a:bodyPr>
          <a:lstStyle/>
          <a:p>
            <a:r>
              <a:rPr lang="en-GB" dirty="0"/>
              <a:t>Massive amount of data to sift through, made easier with automatic plotting GUI</a:t>
            </a:r>
          </a:p>
        </p:txBody>
      </p:sp>
    </p:spTree>
    <p:extLst>
      <p:ext uri="{BB962C8B-B14F-4D97-AF65-F5344CB8AC3E}">
        <p14:creationId xmlns:p14="http://schemas.microsoft.com/office/powerpoint/2010/main" val="1875224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p:txBody>
          <a:bodyPr/>
          <a:lstStyle/>
          <a:p>
            <a:r>
              <a:rPr lang="en-US" dirty="0"/>
              <a:t>Introduction</a:t>
            </a:r>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6" y="1218808"/>
            <a:ext cx="6301289" cy="2952750"/>
          </a:xfrm>
        </p:spPr>
        <p:txBody>
          <a:bodyPr/>
          <a:lstStyle/>
          <a:p>
            <a:r>
              <a:rPr lang="en-GB" dirty="0">
                <a:latin typeface="Arial" panose="020B0604020202020204" pitchFamily="34" charset="0"/>
                <a:cs typeface="Arial" panose="020B0604020202020204" pitchFamily="34" charset="0"/>
              </a:rPr>
              <a:t>Stockpiled and production rates of He-3 used historically in neutron detectors is not enough to meet demand for global security coverage[1]</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Neutron detector usages:</a:t>
            </a:r>
          </a:p>
          <a:p>
            <a:pPr marL="800100" lvl="1" indent="-342900">
              <a:buFont typeface="+mj-lt"/>
              <a:buAutoNum type="arabicPeriod"/>
            </a:pPr>
            <a:r>
              <a:rPr lang="en-US" dirty="0">
                <a:latin typeface="Arial" panose="020B0604020202020204" pitchFamily="34" charset="0"/>
                <a:cs typeface="Arial" panose="020B0604020202020204" pitchFamily="34" charset="0"/>
              </a:rPr>
              <a:t>Security (detecting fissile materials shielded from gamma radiation)</a:t>
            </a:r>
          </a:p>
          <a:p>
            <a:pPr marL="800100" lvl="1" indent="-342900">
              <a:buFont typeface="+mj-lt"/>
              <a:buAutoNum type="arabicPeriod"/>
            </a:pPr>
            <a:r>
              <a:rPr lang="en-US" dirty="0">
                <a:latin typeface="Arial" panose="020B0604020202020204" pitchFamily="34" charset="0"/>
                <a:cs typeface="Arial" panose="020B0604020202020204" pitchFamily="34" charset="0"/>
              </a:rPr>
              <a:t>Scientific research (dark matter, radiation monitoring)</a:t>
            </a:r>
          </a:p>
          <a:p>
            <a:r>
              <a:rPr lang="en-US" dirty="0">
                <a:latin typeface="Arial" panose="020B0604020202020204" pitchFamily="34" charset="0"/>
                <a:cs typeface="Arial" panose="020B0604020202020204" pitchFamily="34" charset="0"/>
              </a:rPr>
              <a:t>Organic materials:</a:t>
            </a:r>
          </a:p>
          <a:p>
            <a:pPr lvl="1"/>
            <a:r>
              <a:rPr lang="en-US" dirty="0">
                <a:latin typeface="Arial" panose="020B0604020202020204" pitchFamily="34" charset="0"/>
                <a:cs typeface="Arial" panose="020B0604020202020204" pitchFamily="34" charset="0"/>
              </a:rPr>
              <a:t>Tunable, </a:t>
            </a:r>
            <a:r>
              <a:rPr lang="en-US" b="1" dirty="0">
                <a:latin typeface="Arial" panose="020B0604020202020204" pitchFamily="34" charset="0"/>
                <a:cs typeface="Arial" panose="020B0604020202020204" pitchFamily="34" charset="0"/>
              </a:rPr>
              <a:t>scalable</a:t>
            </a:r>
            <a:r>
              <a:rPr lang="en-US" dirty="0">
                <a:latin typeface="Arial" panose="020B0604020202020204" pitchFamily="34" charset="0"/>
                <a:cs typeface="Arial" panose="020B0604020202020204" pitchFamily="34" charset="0"/>
              </a:rPr>
              <a:t>, low-cost, </a:t>
            </a:r>
            <a:r>
              <a:rPr lang="en-GB" dirty="0">
                <a:latin typeface="Arial" panose="020B0604020202020204" pitchFamily="34" charset="0"/>
                <a:cs typeface="Arial" panose="020B0604020202020204" pitchFamily="34" charset="0"/>
              </a:rPr>
              <a:t>sensitisable</a:t>
            </a:r>
          </a:p>
          <a:p>
            <a:pPr lvl="1"/>
            <a:r>
              <a:rPr lang="en-US" dirty="0">
                <a:latin typeface="Arial" panose="020B0604020202020204" pitchFamily="34" charset="0"/>
                <a:cs typeface="Arial" panose="020B0604020202020204" pitchFamily="34" charset="0"/>
              </a:rPr>
              <a:t>Can be used for detecting alpha, beta, gamma and x-ray radiation</a:t>
            </a:r>
          </a:p>
          <a:p>
            <a:pPr lvl="1"/>
            <a:r>
              <a:rPr lang="en-US" dirty="0">
                <a:latin typeface="Arial" panose="020B0604020202020204" pitchFamily="34" charset="0"/>
                <a:cs typeface="Arial" panose="020B0604020202020204" pitchFamily="34" charset="0"/>
              </a:rPr>
              <a:t>Alpha detection possible, can adjust to neutrons</a:t>
            </a:r>
          </a:p>
        </p:txBody>
      </p:sp>
      <p:pic>
        <p:nvPicPr>
          <p:cNvPr id="5" name="Picture 4" descr="Shape&#10;&#10;Description automatically generated with medium confidence">
            <a:extLst>
              <a:ext uri="{FF2B5EF4-FFF2-40B4-BE49-F238E27FC236}">
                <a16:creationId xmlns:a16="http://schemas.microsoft.com/office/drawing/2014/main" id="{74A5855C-9DC3-033C-D1AF-A10AEC329906}"/>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6" name="Picture 5" descr="Shape&#10;&#10;Description automatically generated with medium confidence">
            <a:extLst>
              <a:ext uri="{FF2B5EF4-FFF2-40B4-BE49-F238E27FC236}">
                <a16:creationId xmlns:a16="http://schemas.microsoft.com/office/drawing/2014/main" id="{CAA9DB24-1CEB-2B74-1F10-336EBFF52755}"/>
              </a:ext>
            </a:extLst>
          </p:cNvPr>
          <p:cNvPicPr>
            <a:picLocks noChangeAspect="1"/>
          </p:cNvPicPr>
          <p:nvPr/>
        </p:nvPicPr>
        <p:blipFill rotWithShape="1">
          <a:blip r:embed="rId2">
            <a:extLst>
              <a:ext uri="{BEBA8EAE-BF5A-486C-A8C5-ECC9F3942E4B}">
                <a14:imgProps xmlns:a14="http://schemas.microsoft.com/office/drawing/2010/main">
                  <a14:imgLayer r:embed="rId4">
                    <a14:imgEffect>
                      <a14:brightnessContrast bright="100000"/>
                    </a14:imgEffect>
                  </a14:imgLayer>
                </a14:imgProps>
              </a:ext>
            </a:extLst>
          </a:blip>
          <a:srcRect l="32324" t="12254" r="7825" b="39919"/>
          <a:stretch/>
        </p:blipFill>
        <p:spPr>
          <a:xfrm>
            <a:off x="2850384" y="4602135"/>
            <a:ext cx="1660061" cy="395314"/>
          </a:xfrm>
          <a:prstGeom prst="rect">
            <a:avLst/>
          </a:prstGeom>
        </p:spPr>
      </p:pic>
      <p:sp>
        <p:nvSpPr>
          <p:cNvPr id="4" name="TextBox 3">
            <a:extLst>
              <a:ext uri="{FF2B5EF4-FFF2-40B4-BE49-F238E27FC236}">
                <a16:creationId xmlns:a16="http://schemas.microsoft.com/office/drawing/2014/main" id="{F9FD3E1A-F662-20CF-77B5-54F5A3761D80}"/>
              </a:ext>
            </a:extLst>
          </p:cNvPr>
          <p:cNvSpPr txBox="1"/>
          <p:nvPr/>
        </p:nvSpPr>
        <p:spPr>
          <a:xfrm>
            <a:off x="95795" y="4215103"/>
            <a:ext cx="8508274" cy="215444"/>
          </a:xfrm>
          <a:prstGeom prst="rect">
            <a:avLst/>
          </a:prstGeom>
          <a:noFill/>
        </p:spPr>
        <p:txBody>
          <a:bodyPr wrap="square" rtlCol="0">
            <a:spAutoFit/>
          </a:bodyPr>
          <a:lstStyle/>
          <a:p>
            <a:r>
              <a:rPr lang="en-GB" sz="800" dirty="0"/>
              <a:t>[1] RT Kouzes, </a:t>
            </a:r>
            <a:r>
              <a:rPr lang="en-GB" sz="800" i="1" dirty="0"/>
              <a:t>The </a:t>
            </a:r>
            <a:r>
              <a:rPr lang="en-GB" sz="800" i="1" baseline="30000" dirty="0"/>
              <a:t>3</a:t>
            </a:r>
            <a:r>
              <a:rPr lang="en-GB" sz="800" i="1" dirty="0"/>
              <a:t>He Supply Problem</a:t>
            </a:r>
            <a:r>
              <a:rPr lang="en-GB" sz="800" dirty="0"/>
              <a:t>, US Department of Energy, PNNL-18388 (</a:t>
            </a:r>
            <a:r>
              <a:rPr lang="en-GB" sz="800" b="1" dirty="0"/>
              <a:t>2009</a:t>
            </a:r>
            <a:r>
              <a:rPr lang="en-GB" sz="800" dirty="0"/>
              <a:t>), </a:t>
            </a:r>
            <a:r>
              <a:rPr lang="en-GB" sz="800" b="0" i="0" u="none" strike="noStrike" dirty="0">
                <a:solidFill>
                  <a:srgbClr val="3277B3"/>
                </a:solidFill>
                <a:effectLst/>
                <a:hlinkClick r:id="rId5" tooltip="Document DOI URL"/>
              </a:rPr>
              <a:t>https://doi.org/10.2172/956899</a:t>
            </a:r>
            <a:r>
              <a:rPr lang="en-GB" sz="800" b="0" i="0" u="none" strike="noStrike" dirty="0">
                <a:solidFill>
                  <a:srgbClr val="3277B3"/>
                </a:solidFill>
                <a:effectLst/>
              </a:rPr>
              <a:t>.</a:t>
            </a:r>
            <a:endParaRPr lang="en-GB" sz="800" dirty="0"/>
          </a:p>
        </p:txBody>
      </p:sp>
    </p:spTree>
    <p:extLst>
      <p:ext uri="{BB962C8B-B14F-4D97-AF65-F5344CB8AC3E}">
        <p14:creationId xmlns:p14="http://schemas.microsoft.com/office/powerpoint/2010/main" val="3360047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p:txBody>
          <a:bodyPr/>
          <a:lstStyle/>
          <a:p>
            <a:r>
              <a:rPr lang="en-US" dirty="0"/>
              <a:t>Organic semiconductor detectors: Alpha particles</a:t>
            </a:r>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6" y="1208534"/>
            <a:ext cx="3853984" cy="2952750"/>
          </a:xfrm>
        </p:spPr>
        <p:txBody>
          <a:bodyPr/>
          <a:lstStyle/>
          <a:p>
            <a:r>
              <a:rPr lang="en-US" dirty="0">
                <a:latin typeface="Arial" panose="020B0604020202020204" pitchFamily="34" charset="0"/>
                <a:cs typeface="Arial" panose="020B0604020202020204" pitchFamily="34" charset="0"/>
              </a:rPr>
              <a:t>Use organic polymers to detect alpha particles </a:t>
            </a:r>
          </a:p>
          <a:p>
            <a:r>
              <a:rPr lang="en-US" dirty="0">
                <a:latin typeface="Arial" panose="020B0604020202020204" pitchFamily="34" charset="0"/>
                <a:cs typeface="Arial" panose="020B0604020202020204" pitchFamily="34" charset="0"/>
              </a:rPr>
              <a:t>Many different polymers and polymer blends used successfully internally (P3HT, P3HT:PC</a:t>
            </a:r>
            <a:r>
              <a:rPr lang="en-US" baseline="-25000" dirty="0">
                <a:latin typeface="Arial" panose="020B0604020202020204" pitchFamily="34" charset="0"/>
                <a:cs typeface="Arial" panose="020B0604020202020204" pitchFamily="34" charset="0"/>
              </a:rPr>
              <a:t>60</a:t>
            </a:r>
            <a:r>
              <a:rPr lang="en-US" dirty="0">
                <a:latin typeface="Arial" panose="020B0604020202020204" pitchFamily="34" charset="0"/>
                <a:cs typeface="Arial" panose="020B0604020202020204" pitchFamily="34" charset="0"/>
              </a:rPr>
              <a:t>BM, PNDI(2HD)2T, etc.)</a:t>
            </a:r>
          </a:p>
          <a:p>
            <a:r>
              <a:rPr lang="en-US" dirty="0">
                <a:latin typeface="Arial" panose="020B0604020202020204" pitchFamily="34" charset="0"/>
                <a:cs typeface="Arial" panose="020B0604020202020204" pitchFamily="34" charset="0"/>
              </a:rPr>
              <a:t>Alpha particles come in, electron-hole pairs form (depending on HOMO/LUMO levels, medium’s thickness), make a current when under a voltage bias</a:t>
            </a:r>
          </a:p>
          <a:p>
            <a:r>
              <a:rPr lang="en-US" dirty="0">
                <a:latin typeface="Arial" panose="020B0604020202020204" pitchFamily="34" charset="0"/>
                <a:cs typeface="Arial" panose="020B0604020202020204" pitchFamily="34" charset="0"/>
              </a:rPr>
              <a:t>Tested by opening and closing a shutter: significant increase in current when shutter is opened → radiation is being detected</a:t>
            </a:r>
          </a:p>
        </p:txBody>
      </p:sp>
      <p:pic>
        <p:nvPicPr>
          <p:cNvPr id="13" name="Picture 12">
            <a:extLst>
              <a:ext uri="{FF2B5EF4-FFF2-40B4-BE49-F238E27FC236}">
                <a16:creationId xmlns:a16="http://schemas.microsoft.com/office/drawing/2014/main" id="{0E285F6F-AD04-961A-3AB1-AC10F1EB8198}"/>
              </a:ext>
            </a:extLst>
          </p:cNvPr>
          <p:cNvPicPr>
            <a:picLocks noChangeAspect="1"/>
          </p:cNvPicPr>
          <p:nvPr/>
        </p:nvPicPr>
        <p:blipFill rotWithShape="1">
          <a:blip r:embed="rId2"/>
          <a:srcRect r="24396"/>
          <a:stretch/>
        </p:blipFill>
        <p:spPr>
          <a:xfrm>
            <a:off x="3929893" y="4043137"/>
            <a:ext cx="3150621" cy="343453"/>
          </a:xfrm>
          <a:prstGeom prst="rect">
            <a:avLst/>
          </a:prstGeom>
        </p:spPr>
      </p:pic>
      <p:pic>
        <p:nvPicPr>
          <p:cNvPr id="6" name="Picture 5" descr="Chart, scatter chart&#10;&#10;Description automatically generated">
            <a:extLst>
              <a:ext uri="{FF2B5EF4-FFF2-40B4-BE49-F238E27FC236}">
                <a16:creationId xmlns:a16="http://schemas.microsoft.com/office/drawing/2014/main" id="{625D5878-1134-F837-30F3-F78BF8C2AF80}"/>
              </a:ext>
            </a:extLst>
          </p:cNvPr>
          <p:cNvPicPr>
            <a:picLocks noChangeAspect="1"/>
          </p:cNvPicPr>
          <p:nvPr/>
        </p:nvPicPr>
        <p:blipFill>
          <a:blip r:embed="rId3"/>
          <a:stretch>
            <a:fillRect/>
          </a:stretch>
        </p:blipFill>
        <p:spPr>
          <a:xfrm>
            <a:off x="6508604" y="887762"/>
            <a:ext cx="2532446" cy="1871622"/>
          </a:xfrm>
          <a:prstGeom prst="rect">
            <a:avLst/>
          </a:prstGeom>
        </p:spPr>
      </p:pic>
      <p:pic>
        <p:nvPicPr>
          <p:cNvPr id="12" name="Picture 11" descr="Diagram&#10;&#10;Description automatically generated">
            <a:extLst>
              <a:ext uri="{FF2B5EF4-FFF2-40B4-BE49-F238E27FC236}">
                <a16:creationId xmlns:a16="http://schemas.microsoft.com/office/drawing/2014/main" id="{FA507C6C-9DA0-CFAC-E693-6C8F41A10445}"/>
              </a:ext>
            </a:extLst>
          </p:cNvPr>
          <p:cNvPicPr>
            <a:picLocks noChangeAspect="1"/>
          </p:cNvPicPr>
          <p:nvPr/>
        </p:nvPicPr>
        <p:blipFill>
          <a:blip r:embed="rId4"/>
          <a:stretch>
            <a:fillRect/>
          </a:stretch>
        </p:blipFill>
        <p:spPr>
          <a:xfrm>
            <a:off x="4135581" y="887762"/>
            <a:ext cx="2381738" cy="2818390"/>
          </a:xfrm>
          <a:prstGeom prst="rect">
            <a:avLst/>
          </a:prstGeom>
        </p:spPr>
      </p:pic>
      <p:sp>
        <p:nvSpPr>
          <p:cNvPr id="15" name="TextBox 14">
            <a:extLst>
              <a:ext uri="{FF2B5EF4-FFF2-40B4-BE49-F238E27FC236}">
                <a16:creationId xmlns:a16="http://schemas.microsoft.com/office/drawing/2014/main" id="{28E03BD1-74FD-C8C1-5D6B-841F081D7C87}"/>
              </a:ext>
            </a:extLst>
          </p:cNvPr>
          <p:cNvSpPr txBox="1"/>
          <p:nvPr/>
        </p:nvSpPr>
        <p:spPr>
          <a:xfrm>
            <a:off x="6670625" y="2853835"/>
            <a:ext cx="2188067" cy="1061829"/>
          </a:xfrm>
          <a:prstGeom prst="rect">
            <a:avLst/>
          </a:prstGeom>
          <a:noFill/>
        </p:spPr>
        <p:txBody>
          <a:bodyPr wrap="square" rtlCol="0">
            <a:spAutoFit/>
          </a:bodyPr>
          <a:lstStyle/>
          <a:p>
            <a:r>
              <a:rPr lang="en-US" sz="1050" b="1" dirty="0"/>
              <a:t>Figure 1</a:t>
            </a:r>
            <a:r>
              <a:rPr lang="en-US" sz="1050" dirty="0"/>
              <a:t>: Left: Composition of a simple "diode-style" device.</a:t>
            </a:r>
          </a:p>
          <a:p>
            <a:r>
              <a:rPr lang="en-US" sz="1050" dirty="0"/>
              <a:t>Above: Formation of electron-hole pairs in organic medium</a:t>
            </a:r>
          </a:p>
          <a:p>
            <a:r>
              <a:rPr lang="en-US" sz="1050" dirty="0"/>
              <a:t>of devices irradiated by alpha radiation.</a:t>
            </a:r>
          </a:p>
        </p:txBody>
      </p:sp>
      <p:pic>
        <p:nvPicPr>
          <p:cNvPr id="4" name="Picture 3" descr="Shape&#10;&#10;Description automatically generated with medium confidence">
            <a:extLst>
              <a:ext uri="{FF2B5EF4-FFF2-40B4-BE49-F238E27FC236}">
                <a16:creationId xmlns:a16="http://schemas.microsoft.com/office/drawing/2014/main" id="{797456ED-C1B1-159E-F139-87536A050AF1}"/>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5" name="Picture 4" descr="Shape&#10;&#10;Description automatically generated with medium confidence">
            <a:extLst>
              <a:ext uri="{FF2B5EF4-FFF2-40B4-BE49-F238E27FC236}">
                <a16:creationId xmlns:a16="http://schemas.microsoft.com/office/drawing/2014/main" id="{A9392FDE-FDB7-71F0-6091-0B6C23CDAB46}"/>
              </a:ext>
            </a:extLst>
          </p:cNvPr>
          <p:cNvPicPr>
            <a:picLocks noChangeAspect="1"/>
          </p:cNvPicPr>
          <p:nvPr/>
        </p:nvPicPr>
        <p:blipFill rotWithShape="1">
          <a:blip r:embed="rId5">
            <a:extLst>
              <a:ext uri="{BEBA8EAE-BF5A-486C-A8C5-ECC9F3942E4B}">
                <a14:imgProps xmlns:a14="http://schemas.microsoft.com/office/drawing/2010/main">
                  <a14:imgLayer r:embed="rId7">
                    <a14:imgEffect>
                      <a14:brightnessContrast bright="100000"/>
                    </a14:imgEffect>
                  </a14:imgLayer>
                </a14:imgProps>
              </a:ext>
            </a:extLst>
          </a:blip>
          <a:srcRect l="32324" t="12254" r="7825" b="39919"/>
          <a:stretch/>
        </p:blipFill>
        <p:spPr>
          <a:xfrm>
            <a:off x="2850384" y="4602135"/>
            <a:ext cx="1660061" cy="395314"/>
          </a:xfrm>
          <a:prstGeom prst="rect">
            <a:avLst/>
          </a:prstGeom>
        </p:spPr>
      </p:pic>
      <p:pic>
        <p:nvPicPr>
          <p:cNvPr id="10" name="Picture 9">
            <a:extLst>
              <a:ext uri="{FF2B5EF4-FFF2-40B4-BE49-F238E27FC236}">
                <a16:creationId xmlns:a16="http://schemas.microsoft.com/office/drawing/2014/main" id="{CEA767BA-A45A-C82E-76F0-C9DCDDEDB3A9}"/>
              </a:ext>
            </a:extLst>
          </p:cNvPr>
          <p:cNvPicPr>
            <a:picLocks noChangeAspect="1"/>
          </p:cNvPicPr>
          <p:nvPr/>
        </p:nvPicPr>
        <p:blipFill>
          <a:blip r:embed="rId2"/>
          <a:stretch>
            <a:fillRect/>
          </a:stretch>
        </p:blipFill>
        <p:spPr>
          <a:xfrm>
            <a:off x="-235067" y="4015395"/>
            <a:ext cx="4167230" cy="343453"/>
          </a:xfrm>
          <a:prstGeom prst="rect">
            <a:avLst/>
          </a:prstGeom>
        </p:spPr>
      </p:pic>
      <p:pic>
        <p:nvPicPr>
          <p:cNvPr id="14" name="Picture 13">
            <a:extLst>
              <a:ext uri="{FF2B5EF4-FFF2-40B4-BE49-F238E27FC236}">
                <a16:creationId xmlns:a16="http://schemas.microsoft.com/office/drawing/2014/main" id="{ED1FD2F3-F7D8-DFD0-2E1D-E18D455EE592}"/>
              </a:ext>
            </a:extLst>
          </p:cNvPr>
          <p:cNvPicPr>
            <a:picLocks noChangeAspect="1"/>
          </p:cNvPicPr>
          <p:nvPr/>
        </p:nvPicPr>
        <p:blipFill rotWithShape="1">
          <a:blip r:embed="rId2"/>
          <a:srcRect t="-16242" b="-1"/>
          <a:stretch/>
        </p:blipFill>
        <p:spPr>
          <a:xfrm>
            <a:off x="6753988" y="4010115"/>
            <a:ext cx="4167234" cy="399239"/>
          </a:xfrm>
          <a:prstGeom prst="rect">
            <a:avLst/>
          </a:prstGeom>
        </p:spPr>
      </p:pic>
    </p:spTree>
    <p:extLst>
      <p:ext uri="{BB962C8B-B14F-4D97-AF65-F5344CB8AC3E}">
        <p14:creationId xmlns:p14="http://schemas.microsoft.com/office/powerpoint/2010/main" val="908954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p:txBody>
          <a:bodyPr/>
          <a:lstStyle/>
          <a:p>
            <a:r>
              <a:rPr lang="en-US" dirty="0"/>
              <a:t>Organic semiconductor devices: How to build</a:t>
            </a:r>
          </a:p>
        </p:txBody>
      </p:sp>
      <p:pic>
        <p:nvPicPr>
          <p:cNvPr id="5" name="Picture 4" descr="A picture containing shape&#10;&#10;Description automatically generated">
            <a:extLst>
              <a:ext uri="{FF2B5EF4-FFF2-40B4-BE49-F238E27FC236}">
                <a16:creationId xmlns:a16="http://schemas.microsoft.com/office/drawing/2014/main" id="{3649403C-6400-9BA0-18DC-AA6B021BA840}"/>
              </a:ext>
            </a:extLst>
          </p:cNvPr>
          <p:cNvPicPr>
            <a:picLocks noChangeAspect="1"/>
          </p:cNvPicPr>
          <p:nvPr/>
        </p:nvPicPr>
        <p:blipFill>
          <a:blip r:embed="rId2"/>
          <a:stretch>
            <a:fillRect/>
          </a:stretch>
        </p:blipFill>
        <p:spPr>
          <a:xfrm>
            <a:off x="4821827" y="663537"/>
            <a:ext cx="3677597" cy="3677597"/>
          </a:xfrm>
          <a:prstGeom prst="rect">
            <a:avLst/>
          </a:prstGeom>
        </p:spPr>
      </p:pic>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7" y="1311275"/>
            <a:ext cx="3853984" cy="2952750"/>
          </a:xfrm>
        </p:spPr>
        <p:txBody>
          <a:bodyPr/>
          <a:lstStyle/>
          <a:p>
            <a:pPr marL="342900" indent="-342900">
              <a:buFont typeface="+mj-lt"/>
              <a:buAutoNum type="arabicPeriod"/>
            </a:pPr>
            <a:r>
              <a:rPr lang="en-US" dirty="0">
                <a:latin typeface="Arial" panose="020B0604020202020204" pitchFamily="34" charset="0"/>
                <a:cs typeface="Arial" panose="020B0604020202020204" pitchFamily="34" charset="0"/>
              </a:rPr>
              <a:t>Photolithography: Pattern ITO on glass substrate into desired “fingers” shape</a:t>
            </a:r>
          </a:p>
          <a:p>
            <a:pPr marL="342900" indent="-342900">
              <a:buFont typeface="+mj-lt"/>
              <a:buAutoNum type="arabicPeriod"/>
            </a:pPr>
            <a:r>
              <a:rPr lang="en-US" dirty="0">
                <a:latin typeface="Arial" panose="020B0604020202020204" pitchFamily="34" charset="0"/>
                <a:cs typeface="Arial" panose="020B0604020202020204" pitchFamily="34" charset="0"/>
              </a:rPr>
              <a:t>Drop-casting: Using a pipette, drop polymer/solvent mixture onto substrate (left to set)</a:t>
            </a:r>
          </a:p>
          <a:p>
            <a:pPr marL="342900" indent="-342900">
              <a:buFont typeface="+mj-lt"/>
              <a:buAutoNum type="arabicPeriod"/>
            </a:pPr>
            <a:r>
              <a:rPr lang="en-US" dirty="0">
                <a:latin typeface="Arial" panose="020B0604020202020204" pitchFamily="34" charset="0"/>
                <a:cs typeface="Arial" panose="020B0604020202020204" pitchFamily="34" charset="0"/>
              </a:rPr>
              <a:t>Evaporation: Evaporate </a:t>
            </a:r>
            <a:r>
              <a:rPr lang="en-GB" dirty="0">
                <a:latin typeface="Arial" panose="020B0604020202020204" pitchFamily="34" charset="0"/>
                <a:cs typeface="Arial" panose="020B0604020202020204" pitchFamily="34" charset="0"/>
              </a:rPr>
              <a:t>aluminium</a:t>
            </a:r>
            <a:r>
              <a:rPr lang="en-US" dirty="0">
                <a:latin typeface="Arial" panose="020B0604020202020204" pitchFamily="34" charset="0"/>
                <a:cs typeface="Arial" panose="020B0604020202020204" pitchFamily="34" charset="0"/>
              </a:rPr>
              <a:t> top contact through shadow mask</a:t>
            </a:r>
          </a:p>
          <a:p>
            <a:pPr marL="342900" indent="-342900">
              <a:buFont typeface="+mj-lt"/>
              <a:buAutoNum type="arabicPeriod"/>
            </a:pPr>
            <a:r>
              <a:rPr lang="en-US" dirty="0">
                <a:latin typeface="Arial" panose="020B0604020202020204" pitchFamily="34" charset="0"/>
                <a:cs typeface="Arial" panose="020B0604020202020204" pitchFamily="34" charset="0"/>
              </a:rPr>
              <a:t>Uncovering: Dissolve/scrape away polymer to give access to ITO contacts</a:t>
            </a:r>
          </a:p>
          <a:p>
            <a:pPr marL="342900" indent="-342900">
              <a:buFont typeface="+mj-lt"/>
              <a:buAutoNum type="arabicPeriod"/>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Device: each area of overlapping top/bottom contacts (typically 4 mm</a:t>
            </a:r>
            <a:r>
              <a:rPr lang="en-US" baseline="30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a:t>
            </a:r>
          </a:p>
          <a:p>
            <a:pPr marL="342900" indent="-342900">
              <a:buFont typeface="+mj-lt"/>
              <a:buAutoNum type="arabicPeriod"/>
            </a:pPr>
            <a:endParaRPr lang="en-US"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28E03BD1-74FD-C8C1-5D6B-841F081D7C87}"/>
              </a:ext>
            </a:extLst>
          </p:cNvPr>
          <p:cNvSpPr txBox="1"/>
          <p:nvPr/>
        </p:nvSpPr>
        <p:spPr>
          <a:xfrm>
            <a:off x="4941866" y="4137067"/>
            <a:ext cx="3677596" cy="253916"/>
          </a:xfrm>
          <a:prstGeom prst="rect">
            <a:avLst/>
          </a:prstGeom>
          <a:noFill/>
        </p:spPr>
        <p:txBody>
          <a:bodyPr wrap="square" rtlCol="0">
            <a:spAutoFit/>
          </a:bodyPr>
          <a:lstStyle/>
          <a:p>
            <a:r>
              <a:rPr lang="en-US" sz="1050" b="1" dirty="0"/>
              <a:t>Figure 2</a:t>
            </a:r>
            <a:r>
              <a:rPr lang="en-US" sz="1050" dirty="0"/>
              <a:t>: Step-by-step animation of device fabrication.</a:t>
            </a:r>
          </a:p>
        </p:txBody>
      </p:sp>
      <p:pic>
        <p:nvPicPr>
          <p:cNvPr id="4" name="Picture 3" descr="Shape&#10;&#10;Description automatically generated with medium confidence">
            <a:extLst>
              <a:ext uri="{FF2B5EF4-FFF2-40B4-BE49-F238E27FC236}">
                <a16:creationId xmlns:a16="http://schemas.microsoft.com/office/drawing/2014/main" id="{203E0831-6181-DBCB-5DD9-781D8ABACC1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6" name="Picture 5" descr="Shape&#10;&#10;Description automatically generated with medium confidence">
            <a:extLst>
              <a:ext uri="{FF2B5EF4-FFF2-40B4-BE49-F238E27FC236}">
                <a16:creationId xmlns:a16="http://schemas.microsoft.com/office/drawing/2014/main" id="{1C3C6884-EDFA-923C-7FCE-0D66CB4451C0}"/>
              </a:ext>
            </a:extLst>
          </p:cNvPr>
          <p:cNvPicPr>
            <a:picLocks noChangeAspect="1"/>
          </p:cNvPicPr>
          <p:nvPr/>
        </p:nvPicPr>
        <p:blipFill rotWithShape="1">
          <a:blip r:embed="rId3">
            <a:extLst>
              <a:ext uri="{BEBA8EAE-BF5A-486C-A8C5-ECC9F3942E4B}">
                <a14:imgProps xmlns:a14="http://schemas.microsoft.com/office/drawing/2010/main">
                  <a14:imgLayer r:embed="rId5">
                    <a14:imgEffect>
                      <a14:brightnessContrast bright="100000"/>
                    </a14:imgEffect>
                  </a14:imgLayer>
                </a14:imgProps>
              </a:ext>
            </a:extLst>
          </a:blip>
          <a:srcRect l="32324" t="12254" r="7825" b="39919"/>
          <a:stretch/>
        </p:blipFill>
        <p:spPr>
          <a:xfrm>
            <a:off x="2850384" y="4602135"/>
            <a:ext cx="1660061" cy="395314"/>
          </a:xfrm>
          <a:prstGeom prst="rect">
            <a:avLst/>
          </a:prstGeom>
        </p:spPr>
      </p:pic>
    </p:spTree>
    <p:extLst>
      <p:ext uri="{BB962C8B-B14F-4D97-AF65-F5344CB8AC3E}">
        <p14:creationId xmlns:p14="http://schemas.microsoft.com/office/powerpoint/2010/main" val="808092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p:txBody>
          <a:bodyPr/>
          <a:lstStyle/>
          <a:p>
            <a:r>
              <a:rPr lang="en-US" dirty="0"/>
              <a:t>Organic semiconductor detectors: Neutrons</a:t>
            </a:r>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6" y="819887"/>
            <a:ext cx="4538126" cy="3367938"/>
          </a:xfrm>
        </p:spPr>
        <p:txBody>
          <a:bodyPr/>
          <a:lstStyle/>
          <a:p>
            <a:r>
              <a:rPr lang="en-US" dirty="0">
                <a:latin typeface="Arial" panose="020B0604020202020204" pitchFamily="34" charset="0"/>
                <a:cs typeface="Arial" panose="020B0604020202020204" pitchFamily="34" charset="0"/>
              </a:rPr>
              <a:t>Neutrons do interact with matter, but require different ways to detect</a:t>
            </a:r>
          </a:p>
          <a:p>
            <a:r>
              <a:rPr lang="en-US" dirty="0">
                <a:latin typeface="Arial" panose="020B0604020202020204" pitchFamily="34" charset="0"/>
                <a:cs typeface="Arial" panose="020B0604020202020204" pitchFamily="34" charset="0"/>
              </a:rPr>
              <a:t>Thermal neutrons have a high cross section with </a:t>
            </a:r>
            <a:r>
              <a:rPr lang="en-US" baseline="30000" dirty="0">
                <a:latin typeface="Arial" panose="020B0604020202020204" pitchFamily="34" charset="0"/>
                <a:cs typeface="Arial" panose="020B0604020202020204" pitchFamily="34" charset="0"/>
              </a:rPr>
              <a:t>10</a:t>
            </a:r>
            <a:r>
              <a:rPr lang="en-US" dirty="0">
                <a:latin typeface="Arial" panose="020B0604020202020204" pitchFamily="34" charset="0"/>
                <a:cs typeface="Arial" panose="020B0604020202020204" pitchFamily="34" charset="0"/>
              </a:rPr>
              <a:t>B, making detectable alpha particles (and lithium)</a:t>
            </a:r>
          </a:p>
          <a:p>
            <a:r>
              <a:rPr lang="en-US" dirty="0">
                <a:latin typeface="Arial" panose="020B0604020202020204" pitchFamily="34" charset="0"/>
                <a:cs typeface="Arial" panose="020B0604020202020204" pitchFamily="34" charset="0"/>
              </a:rPr>
              <a:t>One solution: stir in some boron nanoparticles, i.e., boron carbide, boron nitride, elemental boron, etc.</a:t>
            </a:r>
          </a:p>
          <a:p>
            <a:r>
              <a:rPr lang="en-US" dirty="0">
                <a:latin typeface="Arial" panose="020B0604020202020204" pitchFamily="34" charset="0"/>
                <a:cs typeface="Arial" panose="020B0604020202020204" pitchFamily="34" charset="0"/>
              </a:rPr>
              <a:t>Issue: big problem with clumping and causing conductive paths between electrodes</a:t>
            </a:r>
          </a:p>
          <a:p>
            <a:r>
              <a:rPr lang="en-US" dirty="0">
                <a:latin typeface="Arial" panose="020B0604020202020204" pitchFamily="34" charset="0"/>
                <a:cs typeface="Arial" panose="020B0604020202020204" pitchFamily="34" charset="0"/>
              </a:rPr>
              <a:t>Solution in [2] to add a surfactant to prevent agglomeration + ultrasonic dispersion</a:t>
            </a:r>
          </a:p>
          <a:p>
            <a:r>
              <a:rPr lang="en-US" dirty="0">
                <a:latin typeface="Arial" panose="020B0604020202020204" pitchFamily="34" charset="0"/>
                <a:cs typeface="Arial" panose="020B0604020202020204" pitchFamily="34" charset="0"/>
              </a:rPr>
              <a:t>Currently only alpha sources easily accessible without travelling to external neutron source (NPL, ISIS, AWE) until upcoming source arrival</a:t>
            </a:r>
          </a:p>
        </p:txBody>
      </p:sp>
      <p:sp>
        <p:nvSpPr>
          <p:cNvPr id="5" name="TextBox 4">
            <a:extLst>
              <a:ext uri="{FF2B5EF4-FFF2-40B4-BE49-F238E27FC236}">
                <a16:creationId xmlns:a16="http://schemas.microsoft.com/office/drawing/2014/main" id="{457B6E5F-02D2-5CC4-16E1-A4317DF2C73B}"/>
              </a:ext>
            </a:extLst>
          </p:cNvPr>
          <p:cNvSpPr txBox="1"/>
          <p:nvPr/>
        </p:nvSpPr>
        <p:spPr>
          <a:xfrm>
            <a:off x="185330" y="4046853"/>
            <a:ext cx="9078784" cy="707886"/>
          </a:xfrm>
          <a:prstGeom prst="rect">
            <a:avLst/>
          </a:prstGeom>
          <a:noFill/>
        </p:spPr>
        <p:txBody>
          <a:bodyPr wrap="square" rtlCol="0">
            <a:spAutoFit/>
          </a:bodyPr>
          <a:lstStyle/>
          <a:p>
            <a:r>
              <a:rPr lang="en-GB" sz="800" dirty="0"/>
              <a:t>[2] </a:t>
            </a:r>
            <a:r>
              <a:rPr lang="en-GB" sz="800" dirty="0" err="1"/>
              <a:t>Chatzispyroglou</a:t>
            </a:r>
            <a:r>
              <a:rPr lang="en-GB" sz="800" dirty="0"/>
              <a:t>, P.; Keddie, J. L.; </a:t>
            </a:r>
            <a:r>
              <a:rPr lang="en-GB" sz="800" dirty="0" err="1"/>
              <a:t>Sellin</a:t>
            </a:r>
            <a:r>
              <a:rPr lang="en-GB" sz="800" dirty="0"/>
              <a:t>, P. J., </a:t>
            </a:r>
            <a:r>
              <a:rPr lang="en-GB" sz="800" i="1" dirty="0"/>
              <a:t>Boron-Loaded Polymeric Sensor for the Direct Detection of Thermal Neutrons</a:t>
            </a:r>
            <a:r>
              <a:rPr lang="en-GB" sz="800" dirty="0"/>
              <a:t>. ACS Appl. Mater. Interfaces </a:t>
            </a:r>
            <a:r>
              <a:rPr lang="en-GB" sz="800" b="1" dirty="0"/>
              <a:t>2020</a:t>
            </a:r>
            <a:r>
              <a:rPr lang="en-GB" sz="800" dirty="0"/>
              <a:t>, 12 (29), 33050-33057.</a:t>
            </a:r>
          </a:p>
          <a:p>
            <a:r>
              <a:rPr lang="en-GB" sz="800" dirty="0"/>
              <a:t>[3] J. </a:t>
            </a:r>
            <a:r>
              <a:rPr lang="en-GB" sz="800" dirty="0" err="1"/>
              <a:t>Borowiec</a:t>
            </a:r>
            <a:r>
              <a:rPr lang="en-GB" sz="800" dirty="0"/>
              <a:t> et al, </a:t>
            </a:r>
            <a:r>
              <a:rPr lang="en-GB" sz="800" i="1" dirty="0"/>
              <a:t>Scalable Organic Semiconductor Neutron Detectors</a:t>
            </a:r>
            <a:r>
              <a:rPr lang="en-GB" sz="800" dirty="0"/>
              <a:t>, </a:t>
            </a:r>
            <a:r>
              <a:rPr lang="en-GB" sz="800" b="0" i="0" u="none" strike="noStrike" dirty="0">
                <a:effectLst/>
                <a:hlinkClick r:id="rId2"/>
              </a:rPr>
              <a:t>arXiv:2212.08438</a:t>
            </a:r>
            <a:r>
              <a:rPr lang="en-GB" sz="800" b="0" i="0" u="none" strike="noStrike" dirty="0">
                <a:effectLst/>
              </a:rPr>
              <a:t>.</a:t>
            </a:r>
          </a:p>
          <a:p>
            <a:r>
              <a:rPr lang="en-GB" sz="800" dirty="0"/>
              <a:t>[4]  IAEA, </a:t>
            </a:r>
            <a:r>
              <a:rPr lang="en-GB" sz="800" i="1" dirty="0"/>
              <a:t>Modern Neutron Detection: Proceedings of a Technical Meeting</a:t>
            </a:r>
            <a:r>
              <a:rPr lang="en-GB" sz="800" dirty="0"/>
              <a:t>, IAEA-TECDOC-1935.</a:t>
            </a:r>
          </a:p>
          <a:p>
            <a:endParaRPr lang="en-GB" sz="800" dirty="0"/>
          </a:p>
          <a:p>
            <a:endParaRPr lang="en-US" sz="8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921FF9D-2636-F93D-0F63-B2368D320287}"/>
                  </a:ext>
                </a:extLst>
              </p:cNvPr>
              <p:cNvSpPr txBox="1"/>
              <p:nvPr/>
            </p:nvSpPr>
            <p:spPr>
              <a:xfrm>
                <a:off x="4724722" y="666934"/>
                <a:ext cx="3802326" cy="80201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Pre>
                        <m:sPrePr>
                          <m:ctrlPr>
                            <a:rPr lang="en-GB" sz="1100" b="0" i="1" smtClean="0">
                              <a:latin typeface="Cambria Math" panose="02040503050406030204" pitchFamily="18" charset="0"/>
                            </a:rPr>
                          </m:ctrlPr>
                        </m:sPrePr>
                        <m:sub/>
                        <m:sup>
                          <m:r>
                            <a:rPr lang="en-GB" sz="1100" b="0" i="1" smtClean="0">
                              <a:latin typeface="Cambria Math" panose="02040503050406030204" pitchFamily="18" charset="0"/>
                            </a:rPr>
                            <m:t>10</m:t>
                          </m:r>
                        </m:sup>
                        <m:e>
                          <m:r>
                            <a:rPr lang="en-GB" sz="1100" b="0" i="1" smtClean="0">
                              <a:latin typeface="Cambria Math" panose="02040503050406030204" pitchFamily="18" charset="0"/>
                            </a:rPr>
                            <m:t>𝐵</m:t>
                          </m:r>
                        </m:e>
                      </m:sPre>
                      <m:r>
                        <a:rPr lang="en-GB" sz="1100" b="0" i="1" smtClean="0">
                          <a:latin typeface="Cambria Math" panose="02040503050406030204" pitchFamily="18" charset="0"/>
                        </a:rPr>
                        <m:t>+</m:t>
                      </m:r>
                      <m:r>
                        <a:rPr lang="en-GB" sz="1100" b="0" i="1" smtClean="0">
                          <a:latin typeface="Cambria Math" panose="02040503050406030204" pitchFamily="18" charset="0"/>
                        </a:rPr>
                        <m:t>𝑛</m:t>
                      </m:r>
                      <m:r>
                        <a:rPr lang="en-GB" sz="1100" b="0" i="1" smtClean="0">
                          <a:latin typeface="Cambria Math" panose="02040503050406030204" pitchFamily="18" charset="0"/>
                        </a:rPr>
                        <m:t> → </m:t>
                      </m:r>
                      <m:d>
                        <m:dPr>
                          <m:begChr m:val="{"/>
                          <m:endChr m:val=""/>
                          <m:ctrlPr>
                            <a:rPr lang="en-GB" sz="1100" b="0" i="1" smtClean="0">
                              <a:latin typeface="Cambria Math" panose="02040503050406030204" pitchFamily="18" charset="0"/>
                            </a:rPr>
                          </m:ctrlPr>
                        </m:dPr>
                        <m:e>
                          <m:eqArr>
                            <m:eqArrPr>
                              <m:ctrlPr>
                                <a:rPr lang="en-GB" sz="1100" b="0" i="1" smtClean="0">
                                  <a:latin typeface="Cambria Math" panose="02040503050406030204" pitchFamily="18" charset="0"/>
                                </a:rPr>
                              </m:ctrlPr>
                            </m:eqArrPr>
                            <m:e>
                              <m:sSup>
                                <m:sSupPr>
                                  <m:ctrlPr>
                                    <a:rPr lang="en-GB" sz="1100" b="0" i="1" smtClean="0">
                                      <a:latin typeface="Cambria Math" panose="02040503050406030204" pitchFamily="18" charset="0"/>
                                    </a:rPr>
                                  </m:ctrlPr>
                                </m:sSupPr>
                                <m:e/>
                                <m:sup>
                                  <m:r>
                                    <a:rPr lang="en-GB" sz="1100" b="0" i="1" smtClean="0">
                                      <a:latin typeface="Cambria Math" panose="02040503050406030204" pitchFamily="18" charset="0"/>
                                    </a:rPr>
                                    <m:t>7</m:t>
                                  </m:r>
                                </m:sup>
                              </m:sSup>
                              <m:r>
                                <m:rPr>
                                  <m:nor/>
                                </m:rPr>
                                <a:rPr lang="en-GB" sz="1100" b="0" i="0" smtClean="0">
                                  <a:latin typeface="Cambria Math" panose="02040503050406030204" pitchFamily="18" charset="0"/>
                                </a:rPr>
                                <m:t>Li</m:t>
                              </m:r>
                              <m:d>
                                <m:dPr>
                                  <m:ctrlPr>
                                    <a:rPr lang="en-GB" sz="1100" b="0" i="1" smtClean="0">
                                      <a:latin typeface="Cambria Math" panose="02040503050406030204" pitchFamily="18" charset="0"/>
                                    </a:rPr>
                                  </m:ctrlPr>
                                </m:dPr>
                                <m:e>
                                  <m:r>
                                    <a:rPr lang="en-GB" sz="1100" b="0" i="1" smtClean="0">
                                      <a:latin typeface="Cambria Math" panose="02040503050406030204" pitchFamily="18" charset="0"/>
                                    </a:rPr>
                                    <m:t>1015</m:t>
                                  </m:r>
                                </m:e>
                              </m:d>
                              <m:r>
                                <m:rPr>
                                  <m:nor/>
                                </m:rPr>
                                <a:rPr lang="en-GB" sz="1100" b="0" i="0" smtClean="0">
                                  <a:latin typeface="Cambria Math" panose="02040503050406030204" pitchFamily="18" charset="0"/>
                                </a:rPr>
                                <m:t>keV</m:t>
                              </m:r>
                              <m:r>
                                <a:rPr lang="en-GB" sz="1100" b="0" i="1" smtClean="0">
                                  <a:latin typeface="Cambria Math" panose="02040503050406030204" pitchFamily="18" charset="0"/>
                                </a:rPr>
                                <m:t>)+ </m:t>
                              </m:r>
                              <m:r>
                                <m:rPr>
                                  <m:nor/>
                                </m:rPr>
                                <a:rPr lang="en-GB" sz="1100" b="0" i="0" smtClean="0">
                                  <a:latin typeface="Cambria Math" panose="02040503050406030204" pitchFamily="18" charset="0"/>
                                  <a:ea typeface="Cambria Math" panose="02040503050406030204" pitchFamily="18" charset="0"/>
                                </a:rPr>
                                <m:t>α</m:t>
                              </m:r>
                              <m:d>
                                <m:dPr>
                                  <m:ctrlPr>
                                    <a:rPr lang="en-GB" sz="1100" b="0" i="1" smtClean="0">
                                      <a:latin typeface="Cambria Math" panose="02040503050406030204" pitchFamily="18" charset="0"/>
                                      <a:ea typeface="Cambria Math" panose="02040503050406030204" pitchFamily="18" charset="0"/>
                                    </a:rPr>
                                  </m:ctrlPr>
                                </m:dPr>
                                <m:e>
                                  <m:r>
                                    <a:rPr lang="en-GB" sz="1100" b="0" i="1" smtClean="0">
                                      <a:latin typeface="Cambria Math" panose="02040503050406030204" pitchFamily="18" charset="0"/>
                                      <a:ea typeface="Cambria Math" panose="02040503050406030204" pitchFamily="18" charset="0"/>
                                    </a:rPr>
                                    <m:t>1777 </m:t>
                                  </m:r>
                                  <m:r>
                                    <m:rPr>
                                      <m:nor/>
                                    </m:rPr>
                                    <a:rPr lang="en-GB" sz="1100" b="0" i="0" smtClean="0">
                                      <a:latin typeface="Cambria Math" panose="02040503050406030204" pitchFamily="18" charset="0"/>
                                      <a:ea typeface="Cambria Math" panose="02040503050406030204" pitchFamily="18" charset="0"/>
                                    </a:rPr>
                                    <m:t>keV</m:t>
                                  </m:r>
                                </m:e>
                              </m:d>
                            </m:e>
                            <m:e>
                              <m:sSup>
                                <m:sSupPr>
                                  <m:ctrlPr>
                                    <a:rPr lang="en-GB" sz="1100" b="0" i="1" smtClean="0">
                                      <a:latin typeface="Cambria Math" panose="02040503050406030204" pitchFamily="18" charset="0"/>
                                    </a:rPr>
                                  </m:ctrlPr>
                                </m:sSupPr>
                                <m:e/>
                                <m:sup>
                                  <m:r>
                                    <a:rPr lang="en-GB" sz="1100" b="0" i="1" smtClean="0">
                                      <a:latin typeface="Cambria Math" panose="02040503050406030204" pitchFamily="18" charset="0"/>
                                    </a:rPr>
                                    <m:t>7</m:t>
                                  </m:r>
                                </m:sup>
                              </m:sSup>
                              <m:r>
                                <m:rPr>
                                  <m:nor/>
                                </m:rPr>
                                <a:rPr lang="en-GB" sz="1100" b="0" i="0" smtClean="0">
                                  <a:latin typeface="Cambria Math" panose="02040503050406030204" pitchFamily="18" charset="0"/>
                                </a:rPr>
                                <m:t>Li</m:t>
                              </m:r>
                              <m:d>
                                <m:dPr>
                                  <m:ctrlPr>
                                    <a:rPr lang="en-GB" sz="1100" b="0" i="1" smtClean="0">
                                      <a:latin typeface="Cambria Math" panose="02040503050406030204" pitchFamily="18" charset="0"/>
                                    </a:rPr>
                                  </m:ctrlPr>
                                </m:dPr>
                                <m:e>
                                  <m:r>
                                    <a:rPr lang="en-GB" sz="1100" b="0" i="1" smtClean="0">
                                      <a:latin typeface="Cambria Math" panose="02040503050406030204" pitchFamily="18" charset="0"/>
                                    </a:rPr>
                                    <m:t>840 </m:t>
                                  </m:r>
                                  <m:r>
                                    <m:rPr>
                                      <m:nor/>
                                    </m:rPr>
                                    <a:rPr lang="en-GB" sz="1100" b="0" i="0" smtClean="0">
                                      <a:latin typeface="Cambria Math" panose="02040503050406030204" pitchFamily="18" charset="0"/>
                                    </a:rPr>
                                    <m:t>keV</m:t>
                                  </m:r>
                                </m:e>
                              </m:d>
                              <m:r>
                                <a:rPr lang="en-GB" sz="1100" b="0" i="1" smtClean="0">
                                  <a:latin typeface="Cambria Math" panose="02040503050406030204" pitchFamily="18" charset="0"/>
                                </a:rPr>
                                <m:t>+ </m:t>
                              </m:r>
                              <m:r>
                                <m:rPr>
                                  <m:nor/>
                                </m:rPr>
                                <a:rPr lang="en-GB" sz="1100" b="0" i="0" smtClean="0">
                                  <a:latin typeface="Cambria Math" panose="02040503050406030204" pitchFamily="18" charset="0"/>
                                  <a:ea typeface="Cambria Math" panose="02040503050406030204" pitchFamily="18" charset="0"/>
                                </a:rPr>
                                <m:t>α</m:t>
                              </m:r>
                              <m:d>
                                <m:dPr>
                                  <m:ctrlPr>
                                    <a:rPr lang="en-GB" sz="1100" b="0" i="1" smtClean="0">
                                      <a:latin typeface="Cambria Math" panose="02040503050406030204" pitchFamily="18" charset="0"/>
                                      <a:ea typeface="Cambria Math" panose="02040503050406030204" pitchFamily="18" charset="0"/>
                                    </a:rPr>
                                  </m:ctrlPr>
                                </m:dPr>
                                <m:e>
                                  <m:r>
                                    <a:rPr lang="en-GB" sz="1100" b="0" i="1" smtClean="0">
                                      <a:latin typeface="Cambria Math" panose="02040503050406030204" pitchFamily="18" charset="0"/>
                                      <a:ea typeface="Cambria Math" panose="02040503050406030204" pitchFamily="18" charset="0"/>
                                    </a:rPr>
                                    <m:t>1470 </m:t>
                                  </m:r>
                                  <m:r>
                                    <m:rPr>
                                      <m:nor/>
                                    </m:rPr>
                                    <a:rPr lang="en-GB" sz="1100" b="0" i="0" smtClean="0">
                                      <a:latin typeface="Cambria Math" panose="02040503050406030204" pitchFamily="18" charset="0"/>
                                      <a:ea typeface="Cambria Math" panose="02040503050406030204" pitchFamily="18" charset="0"/>
                                    </a:rPr>
                                    <m:t>keV</m:t>
                                  </m:r>
                                </m:e>
                              </m:d>
                              <m:r>
                                <a:rPr lang="en-GB" sz="1100" b="0" i="1" smtClean="0">
                                  <a:latin typeface="Cambria Math" panose="02040503050406030204" pitchFamily="18" charset="0"/>
                                  <a:ea typeface="Cambria Math" panose="02040503050406030204" pitchFamily="18" charset="0"/>
                                </a:rPr>
                                <m:t>+ </m:t>
                              </m:r>
                              <m:r>
                                <m:rPr>
                                  <m:nor/>
                                </m:rPr>
                                <a:rPr lang="en-GB" sz="1100" b="0" i="0" smtClean="0">
                                  <a:latin typeface="Cambria Math" panose="02040503050406030204" pitchFamily="18" charset="0"/>
                                  <a:ea typeface="Cambria Math" panose="02040503050406030204" pitchFamily="18" charset="0"/>
                                </a:rPr>
                                <m:t>γ</m:t>
                              </m:r>
                              <m:r>
                                <a:rPr lang="en-GB" sz="1100" b="0" i="1" smtClean="0">
                                  <a:latin typeface="Cambria Math" panose="02040503050406030204" pitchFamily="18" charset="0"/>
                                  <a:ea typeface="Cambria Math" panose="02040503050406030204" pitchFamily="18" charset="0"/>
                                </a:rPr>
                                <m:t>(480 </m:t>
                              </m:r>
                              <m:r>
                                <m:rPr>
                                  <m:nor/>
                                </m:rPr>
                                <a:rPr lang="en-GB" sz="1100" b="0" i="0" smtClean="0">
                                  <a:latin typeface="Cambria Math" panose="02040503050406030204" pitchFamily="18" charset="0"/>
                                  <a:ea typeface="Cambria Math" panose="02040503050406030204" pitchFamily="18" charset="0"/>
                                </a:rPr>
                                <m:t>keV</m:t>
                              </m:r>
                              <m:r>
                                <a:rPr lang="en-GB" sz="1100" b="0" i="1" smtClean="0">
                                  <a:latin typeface="Cambria Math" panose="02040503050406030204" pitchFamily="18" charset="0"/>
                                  <a:ea typeface="Cambria Math" panose="02040503050406030204" pitchFamily="18" charset="0"/>
                                </a:rPr>
                                <m:t>)</m:t>
                              </m:r>
                            </m:e>
                          </m:eqArr>
                        </m:e>
                      </m:d>
                    </m:oMath>
                  </m:oMathPara>
                </a14:m>
                <a:endParaRPr lang="en-GB" sz="1100" b="0"/>
              </a:p>
              <a:p>
                <a:endParaRPr lang="en-GB" sz="1100"/>
              </a:p>
            </p:txBody>
          </p:sp>
        </mc:Choice>
        <mc:Fallback xmlns="">
          <p:sp>
            <p:nvSpPr>
              <p:cNvPr id="6" name="TextBox 5">
                <a:extLst>
                  <a:ext uri="{FF2B5EF4-FFF2-40B4-BE49-F238E27FC236}">
                    <a16:creationId xmlns:a16="http://schemas.microsoft.com/office/drawing/2014/main" id="{C921FF9D-2636-F93D-0F63-B2368D320287}"/>
                  </a:ext>
                </a:extLst>
              </p:cNvPr>
              <p:cNvSpPr txBox="1">
                <a:spLocks noRot="1" noChangeAspect="1" noMove="1" noResize="1" noEditPoints="1" noAdjustHandles="1" noChangeArrowheads="1" noChangeShapeType="1" noTextEdit="1"/>
              </p:cNvSpPr>
              <p:nvPr/>
            </p:nvSpPr>
            <p:spPr>
              <a:xfrm>
                <a:off x="4724722" y="666934"/>
                <a:ext cx="3802326" cy="802014"/>
              </a:xfrm>
              <a:prstGeom prst="rect">
                <a:avLst/>
              </a:prstGeom>
              <a:blipFill>
                <a:blip r:embed="rId3"/>
                <a:stretch>
                  <a:fillRect l="-6333" t="-151563" b="-200000"/>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83DCCA0B-C665-4D47-DC28-77FB8F9742CF}"/>
              </a:ext>
            </a:extLst>
          </p:cNvPr>
          <p:cNvSpPr txBox="1"/>
          <p:nvPr/>
        </p:nvSpPr>
        <p:spPr>
          <a:xfrm>
            <a:off x="8495766" y="692646"/>
            <a:ext cx="526966" cy="574260"/>
          </a:xfrm>
          <a:prstGeom prst="rect">
            <a:avLst/>
          </a:prstGeom>
          <a:noFill/>
        </p:spPr>
        <p:txBody>
          <a:bodyPr wrap="square" rtlCol="0">
            <a:spAutoFit/>
          </a:bodyPr>
          <a:lstStyle/>
          <a:p>
            <a:pPr algn="r">
              <a:lnSpc>
                <a:spcPct val="150000"/>
              </a:lnSpc>
            </a:pPr>
            <a:r>
              <a:rPr lang="en-GB" sz="1100" b="0">
                <a:latin typeface="Cambria Math" panose="02040503050406030204" pitchFamily="18" charset="0"/>
              </a:rPr>
              <a:t>6%</a:t>
            </a:r>
          </a:p>
          <a:p>
            <a:pPr algn="r">
              <a:lnSpc>
                <a:spcPct val="150000"/>
              </a:lnSpc>
            </a:pPr>
            <a:r>
              <a:rPr lang="en-GB" sz="1100">
                <a:latin typeface="Cambria Math" panose="02040503050406030204" pitchFamily="18" charset="0"/>
              </a:rPr>
              <a:t>94%</a:t>
            </a:r>
            <a:endParaRPr lang="en-GB" sz="1100" b="0">
              <a:latin typeface="Cambria Math" panose="02040503050406030204" pitchFamily="18" charset="0"/>
            </a:endParaRPr>
          </a:p>
        </p:txBody>
      </p:sp>
      <p:sp>
        <p:nvSpPr>
          <p:cNvPr id="14" name="TextBox 13">
            <a:extLst>
              <a:ext uri="{FF2B5EF4-FFF2-40B4-BE49-F238E27FC236}">
                <a16:creationId xmlns:a16="http://schemas.microsoft.com/office/drawing/2014/main" id="{9448A8F9-60F6-626C-BE51-605C6D34111C}"/>
              </a:ext>
            </a:extLst>
          </p:cNvPr>
          <p:cNvSpPr txBox="1"/>
          <p:nvPr/>
        </p:nvSpPr>
        <p:spPr>
          <a:xfrm>
            <a:off x="4640120" y="3264527"/>
            <a:ext cx="4317284" cy="738664"/>
          </a:xfrm>
          <a:prstGeom prst="rect">
            <a:avLst/>
          </a:prstGeom>
          <a:noFill/>
        </p:spPr>
        <p:txBody>
          <a:bodyPr wrap="square" rtlCol="0">
            <a:spAutoFit/>
          </a:bodyPr>
          <a:lstStyle/>
          <a:p>
            <a:r>
              <a:rPr lang="en-GB" sz="1050" b="1" i="0" u="none" strike="noStrike" dirty="0">
                <a:effectLst/>
                <a:latin typeface="Arial" panose="020B0604020202020204" pitchFamily="34" charset="0"/>
              </a:rPr>
              <a:t>Figure 3</a:t>
            </a:r>
            <a:r>
              <a:rPr lang="en-GB" sz="1050" b="0" i="0" u="none" strike="noStrike" dirty="0">
                <a:effectLst/>
                <a:latin typeface="Arial" panose="020B0604020202020204" pitchFamily="34" charset="0"/>
              </a:rPr>
              <a:t>: Three schematic neutron interactions are indicated. </a:t>
            </a:r>
            <a:r>
              <a:rPr lang="en-GB" sz="1050" b="1" i="0" u="none" strike="noStrike" dirty="0">
                <a:effectLst/>
                <a:latin typeface="Arial" panose="020B0604020202020204" pitchFamily="34" charset="0"/>
              </a:rPr>
              <a:t>Left: </a:t>
            </a:r>
            <a:r>
              <a:rPr lang="en-GB" sz="1050" dirty="0">
                <a:latin typeface="Arial" panose="020B0604020202020204" pitchFamily="34" charset="0"/>
              </a:rPr>
              <a:t>T</a:t>
            </a:r>
            <a:r>
              <a:rPr lang="en-GB" sz="1050" b="0" i="0" u="none" strike="noStrike" dirty="0">
                <a:effectLst/>
                <a:latin typeface="Arial" panose="020B0604020202020204" pitchFamily="34" charset="0"/>
              </a:rPr>
              <a:t>hermal neutron </a:t>
            </a:r>
            <a:r>
              <a:rPr lang="en-GB" sz="1050" b="0" i="0" u="none" strike="noStrike" baseline="30000" dirty="0">
                <a:effectLst/>
                <a:latin typeface="Arial" panose="020B0604020202020204" pitchFamily="34" charset="0"/>
              </a:rPr>
              <a:t>10</a:t>
            </a:r>
            <a:r>
              <a:rPr lang="en-GB" sz="1050" b="0" i="0" u="none" strike="noStrike" dirty="0">
                <a:effectLst/>
                <a:latin typeface="Arial" panose="020B0604020202020204" pitchFamily="34" charset="0"/>
              </a:rPr>
              <a:t>B capture at a B</a:t>
            </a:r>
            <a:r>
              <a:rPr lang="en-GB" sz="1050" b="0" i="0" u="none" strike="noStrike" baseline="-25000" dirty="0">
                <a:effectLst/>
                <a:latin typeface="Arial" panose="020B0604020202020204" pitchFamily="34" charset="0"/>
              </a:rPr>
              <a:t>4</a:t>
            </a:r>
            <a:r>
              <a:rPr lang="en-GB" sz="1050" b="0" i="0" u="none" strike="noStrike" dirty="0">
                <a:effectLst/>
                <a:latin typeface="Arial" panose="020B0604020202020204" pitchFamily="34" charset="0"/>
              </a:rPr>
              <a:t>C microparticle, </a:t>
            </a:r>
            <a:r>
              <a:rPr lang="en-GB" sz="1050" b="1" dirty="0">
                <a:latin typeface="Arial" panose="020B0604020202020204" pitchFamily="34" charset="0"/>
              </a:rPr>
              <a:t>Middle:</a:t>
            </a:r>
            <a:r>
              <a:rPr lang="en-GB" sz="1050" b="0" i="0" u="none" strike="noStrike" dirty="0">
                <a:effectLst/>
                <a:latin typeface="Arial" panose="020B0604020202020204" pitchFamily="34" charset="0"/>
              </a:rPr>
              <a:t> </a:t>
            </a:r>
            <a:r>
              <a:rPr lang="en-GB" sz="1050" dirty="0">
                <a:latin typeface="Arial" panose="020B0604020202020204" pitchFamily="34" charset="0"/>
              </a:rPr>
              <a:t>E</a:t>
            </a:r>
            <a:r>
              <a:rPr lang="en-GB" sz="1050" b="0" i="0" u="none" strike="noStrike" dirty="0">
                <a:effectLst/>
                <a:latin typeface="Arial" panose="020B0604020202020204" pitchFamily="34" charset="0"/>
              </a:rPr>
              <a:t>lastic neutron-proton scattering at a PNDI H site</a:t>
            </a:r>
            <a:r>
              <a:rPr lang="en-GB" sz="1050" dirty="0">
                <a:latin typeface="Arial" panose="020B0604020202020204" pitchFamily="34" charset="0"/>
              </a:rPr>
              <a:t>. </a:t>
            </a:r>
            <a:r>
              <a:rPr lang="en-GB" sz="1050" b="1" dirty="0">
                <a:latin typeface="Arial" panose="020B0604020202020204" pitchFamily="34" charset="0"/>
              </a:rPr>
              <a:t>Right:</a:t>
            </a:r>
            <a:r>
              <a:rPr lang="en-GB" sz="1050" b="0" i="0" u="none" strike="noStrike" dirty="0">
                <a:effectLst/>
                <a:latin typeface="Arial" panose="020B0604020202020204" pitchFamily="34" charset="0"/>
              </a:rPr>
              <a:t> Inelastic </a:t>
            </a:r>
            <a:r>
              <a:rPr lang="en-GB" sz="1050" b="0" i="0" u="none" strike="noStrike" baseline="30000" dirty="0">
                <a:effectLst/>
                <a:latin typeface="Arial" panose="020B0604020202020204" pitchFamily="34" charset="0"/>
              </a:rPr>
              <a:t>12</a:t>
            </a:r>
            <a:r>
              <a:rPr lang="en-GB" sz="1050" b="0" i="0" u="none" strike="noStrike" dirty="0">
                <a:effectLst/>
                <a:latin typeface="Arial" panose="020B0604020202020204" pitchFamily="34" charset="0"/>
              </a:rPr>
              <a:t>C decay into 3 α particles at a PNDI C site. Fig from [3].</a:t>
            </a:r>
            <a:endParaRPr lang="en-GB" sz="900" dirty="0"/>
          </a:p>
        </p:txBody>
      </p:sp>
      <p:pic>
        <p:nvPicPr>
          <p:cNvPr id="4" name="Picture 3" descr="Shape&#10;&#10;Description automatically generated with medium confidence">
            <a:extLst>
              <a:ext uri="{FF2B5EF4-FFF2-40B4-BE49-F238E27FC236}">
                <a16:creationId xmlns:a16="http://schemas.microsoft.com/office/drawing/2014/main" id="{95E884C3-3404-D169-D66E-112539170FA9}"/>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8" name="Picture 7" descr="Shape&#10;&#10;Description automatically generated with medium confidence">
            <a:extLst>
              <a:ext uri="{FF2B5EF4-FFF2-40B4-BE49-F238E27FC236}">
                <a16:creationId xmlns:a16="http://schemas.microsoft.com/office/drawing/2014/main" id="{AAE010E7-1D62-3B29-2FCF-F1431010BB14}"/>
              </a:ext>
            </a:extLst>
          </p:cNvPr>
          <p:cNvPicPr>
            <a:picLocks noChangeAspect="1"/>
          </p:cNvPicPr>
          <p:nvPr/>
        </p:nvPicPr>
        <p:blipFill rotWithShape="1">
          <a:blip r:embed="rId4">
            <a:extLst>
              <a:ext uri="{BEBA8EAE-BF5A-486C-A8C5-ECC9F3942E4B}">
                <a14:imgProps xmlns:a14="http://schemas.microsoft.com/office/drawing/2010/main">
                  <a14:imgLayer r:embed="rId6">
                    <a14:imgEffect>
                      <a14:brightnessContrast bright="100000"/>
                    </a14:imgEffect>
                  </a14:imgLayer>
                </a14:imgProps>
              </a:ext>
            </a:extLst>
          </a:blip>
          <a:srcRect l="32324" t="12254" r="7825" b="39919"/>
          <a:stretch/>
        </p:blipFill>
        <p:spPr>
          <a:xfrm>
            <a:off x="2850384" y="4602135"/>
            <a:ext cx="1660061" cy="395314"/>
          </a:xfrm>
          <a:prstGeom prst="rect">
            <a:avLst/>
          </a:prstGeom>
        </p:spPr>
      </p:pic>
      <p:pic>
        <p:nvPicPr>
          <p:cNvPr id="10" name="Picture 9" descr="Chart, bubble chart&#10;&#10;Description automatically generated">
            <a:extLst>
              <a:ext uri="{FF2B5EF4-FFF2-40B4-BE49-F238E27FC236}">
                <a16:creationId xmlns:a16="http://schemas.microsoft.com/office/drawing/2014/main" id="{14B5196B-6830-6F00-90D4-4A22242CDEB5}"/>
              </a:ext>
            </a:extLst>
          </p:cNvPr>
          <p:cNvPicPr>
            <a:picLocks noChangeAspect="1"/>
          </p:cNvPicPr>
          <p:nvPr/>
        </p:nvPicPr>
        <p:blipFill rotWithShape="1">
          <a:blip r:embed="rId7"/>
          <a:srcRect l="10228" t="19301" r="9648" b="19765"/>
          <a:stretch/>
        </p:blipFill>
        <p:spPr>
          <a:xfrm>
            <a:off x="5094093" y="1289742"/>
            <a:ext cx="3409337" cy="1825842"/>
          </a:xfrm>
          <a:prstGeom prst="rect">
            <a:avLst/>
          </a:prstGeom>
        </p:spPr>
      </p:pic>
    </p:spTree>
    <p:extLst>
      <p:ext uri="{BB962C8B-B14F-4D97-AF65-F5344CB8AC3E}">
        <p14:creationId xmlns:p14="http://schemas.microsoft.com/office/powerpoint/2010/main" val="1295136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p:txBody>
          <a:bodyPr/>
          <a:lstStyle/>
          <a:p>
            <a:r>
              <a:rPr lang="en-US"/>
              <a:t>Organic material: Carborane-NDI</a:t>
            </a:r>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186596" y="1156041"/>
            <a:ext cx="4628164" cy="2952750"/>
          </a:xfrm>
        </p:spPr>
        <p:txBody>
          <a:bodyPr/>
          <a:lstStyle/>
          <a:p>
            <a:r>
              <a:rPr lang="en-US" dirty="0">
                <a:latin typeface="Arial" panose="020B0604020202020204" pitchFamily="34" charset="0"/>
                <a:cs typeface="Arial" panose="020B0604020202020204" pitchFamily="34" charset="0"/>
              </a:rPr>
              <a:t>Carborane: a polyhedral cluster of carbon, boron and hydrogen [3]</a:t>
            </a:r>
          </a:p>
          <a:p>
            <a:r>
              <a:rPr lang="en-GB" dirty="0"/>
              <a:t>Carborane derivatives highly relevant for medical applications, particularly for potential cancer treatments via boron neutron capture therapy </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Carborane-NDI: a variant of PNDI</a:t>
            </a:r>
            <a:r>
              <a:rPr lang="en-GB" dirty="0"/>
              <a:t>(2OD)2T</a:t>
            </a:r>
            <a:r>
              <a:rPr lang="en-US" dirty="0">
                <a:latin typeface="Arial" panose="020B0604020202020204" pitchFamily="34" charset="0"/>
                <a:cs typeface="Arial" panose="020B0604020202020204" pitchFamily="34" charset="0"/>
              </a:rPr>
              <a:t> with carborane directly incorporated in the molecular backbone</a:t>
            </a:r>
          </a:p>
          <a:p>
            <a:r>
              <a:rPr lang="en-US" dirty="0">
                <a:latin typeface="Arial" panose="020B0604020202020204" pitchFamily="34" charset="0"/>
                <a:cs typeface="Arial" panose="020B0604020202020204" pitchFamily="34" charset="0"/>
              </a:rPr>
              <a:t>If carborane-NDI can detect alpha particles, boron inside should allow it to detect neutrons like the nanoparticles</a:t>
            </a:r>
          </a:p>
          <a:p>
            <a:r>
              <a:rPr lang="en-US" dirty="0">
                <a:latin typeface="Arial" panose="020B0604020202020204" pitchFamily="34" charset="0"/>
                <a:cs typeface="Arial" panose="020B0604020202020204" pitchFamily="34" charset="0"/>
              </a:rPr>
              <a:t>Given a small supply of </a:t>
            </a:r>
            <a:r>
              <a:rPr lang="en-US" i="1" dirty="0">
                <a:latin typeface="Arial" panose="020B0604020202020204" pitchFamily="34" charset="0"/>
                <a:cs typeface="Arial" panose="020B0604020202020204" pitchFamily="34" charset="0"/>
              </a:rPr>
              <a:t>meta</a:t>
            </a:r>
            <a:r>
              <a:rPr lang="en-US" dirty="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ortho</a:t>
            </a:r>
            <a:r>
              <a:rPr lang="en-US" dirty="0">
                <a:latin typeface="Arial" panose="020B0604020202020204" pitchFamily="34" charset="0"/>
                <a:cs typeface="Arial" panose="020B0604020202020204" pitchFamily="34" charset="0"/>
              </a:rPr>
              <a:t>-, and </a:t>
            </a:r>
            <a:r>
              <a:rPr lang="en-US" i="1" dirty="0">
                <a:latin typeface="Arial" panose="020B0604020202020204" pitchFamily="34" charset="0"/>
                <a:cs typeface="Arial" panose="020B0604020202020204" pitchFamily="34" charset="0"/>
              </a:rPr>
              <a:t>para-</a:t>
            </a:r>
            <a:r>
              <a:rPr lang="en-US" dirty="0">
                <a:latin typeface="Arial" panose="020B0604020202020204" pitchFamily="34" charset="0"/>
                <a:cs typeface="Arial" panose="020B0604020202020204" pitchFamily="34" charset="0"/>
              </a:rPr>
              <a:t>carborane-NDI by authors of [5]</a:t>
            </a:r>
          </a:p>
        </p:txBody>
      </p:sp>
      <p:sp>
        <p:nvSpPr>
          <p:cNvPr id="8" name="TextBox 7">
            <a:extLst>
              <a:ext uri="{FF2B5EF4-FFF2-40B4-BE49-F238E27FC236}">
                <a16:creationId xmlns:a16="http://schemas.microsoft.com/office/drawing/2014/main" id="{69703C44-7390-3463-C110-7C224A5A3AED}"/>
              </a:ext>
            </a:extLst>
          </p:cNvPr>
          <p:cNvSpPr txBox="1"/>
          <p:nvPr/>
        </p:nvSpPr>
        <p:spPr>
          <a:xfrm>
            <a:off x="4804813" y="3165998"/>
            <a:ext cx="4142642" cy="1061829"/>
          </a:xfrm>
          <a:prstGeom prst="rect">
            <a:avLst/>
          </a:prstGeom>
          <a:noFill/>
        </p:spPr>
        <p:txBody>
          <a:bodyPr wrap="square" rtlCol="0">
            <a:spAutoFit/>
          </a:bodyPr>
          <a:lstStyle/>
          <a:p>
            <a:r>
              <a:rPr lang="en-US" sz="1050" b="1" dirty="0"/>
              <a:t>Figure 4</a:t>
            </a:r>
            <a:r>
              <a:rPr lang="en-US" sz="1050" dirty="0"/>
              <a:t>: </a:t>
            </a:r>
            <a:r>
              <a:rPr lang="en-US" sz="1050" b="1" dirty="0"/>
              <a:t>Top:</a:t>
            </a:r>
            <a:r>
              <a:rPr lang="en-US" sz="1050" dirty="0"/>
              <a:t> Chemical structure of the </a:t>
            </a:r>
            <a:r>
              <a:rPr lang="en-US" sz="1050" i="1" dirty="0"/>
              <a:t>o</a:t>
            </a:r>
            <a:r>
              <a:rPr lang="en-US" sz="1050" dirty="0"/>
              <a:t>CbT</a:t>
            </a:r>
            <a:r>
              <a:rPr lang="en-US" sz="1050" baseline="-25000" dirty="0"/>
              <a:t>2</a:t>
            </a:r>
            <a:r>
              <a:rPr lang="en-US" sz="1050" dirty="0"/>
              <a:t>-NDI form of carborane-NDI. </a:t>
            </a:r>
            <a:r>
              <a:rPr lang="en-US" sz="1050" b="1" dirty="0"/>
              <a:t>Bottom:</a:t>
            </a:r>
            <a:r>
              <a:rPr lang="en-US" sz="1050" dirty="0"/>
              <a:t> </a:t>
            </a:r>
            <a:r>
              <a:rPr lang="en-GB" sz="1050" dirty="0"/>
              <a:t>Picture of two carborane-NDI films before top contacts were added via evaporation. Left: </a:t>
            </a:r>
            <a:r>
              <a:rPr lang="en-GB" sz="1050" i="1" dirty="0"/>
              <a:t>o</a:t>
            </a:r>
            <a:r>
              <a:rPr lang="en-GB" sz="1050" dirty="0"/>
              <a:t>CbT</a:t>
            </a:r>
            <a:r>
              <a:rPr lang="en-GB" sz="1050" baseline="-25000" dirty="0"/>
              <a:t>2</a:t>
            </a:r>
            <a:r>
              <a:rPr lang="en-GB" sz="1050" dirty="0"/>
              <a:t>-NDI. Right: </a:t>
            </a:r>
            <a:r>
              <a:rPr lang="en-GB" sz="1050" i="1" dirty="0"/>
              <a:t>p</a:t>
            </a:r>
            <a:r>
              <a:rPr lang="en-GB" sz="1050" dirty="0"/>
              <a:t>CbT</a:t>
            </a:r>
            <a:r>
              <a:rPr lang="en-GB" sz="1050" baseline="-25000" dirty="0"/>
              <a:t>2</a:t>
            </a:r>
            <a:r>
              <a:rPr lang="en-GB" sz="1050" dirty="0"/>
              <a:t>-NDI. A noticeable difference in colour may be seen in this picture between the two isomer forms. </a:t>
            </a:r>
          </a:p>
          <a:p>
            <a:endParaRPr lang="en-US" sz="1050" dirty="0"/>
          </a:p>
        </p:txBody>
      </p:sp>
      <p:sp>
        <p:nvSpPr>
          <p:cNvPr id="5" name="TextBox 4">
            <a:extLst>
              <a:ext uri="{FF2B5EF4-FFF2-40B4-BE49-F238E27FC236}">
                <a16:creationId xmlns:a16="http://schemas.microsoft.com/office/drawing/2014/main" id="{457B6E5F-02D2-5CC4-16E1-A4317DF2C73B}"/>
              </a:ext>
            </a:extLst>
          </p:cNvPr>
          <p:cNvSpPr txBox="1"/>
          <p:nvPr/>
        </p:nvSpPr>
        <p:spPr>
          <a:xfrm>
            <a:off x="186596" y="4264025"/>
            <a:ext cx="9078784" cy="215444"/>
          </a:xfrm>
          <a:prstGeom prst="rect">
            <a:avLst/>
          </a:prstGeom>
          <a:noFill/>
        </p:spPr>
        <p:txBody>
          <a:bodyPr wrap="square" rtlCol="0">
            <a:spAutoFit/>
          </a:bodyPr>
          <a:lstStyle/>
          <a:p>
            <a:r>
              <a:rPr lang="en-US" sz="800" dirty="0"/>
              <a:t>[5] </a:t>
            </a:r>
            <a:r>
              <a:rPr lang="en-US" sz="800" dirty="0" err="1"/>
              <a:t>Aniés</a:t>
            </a:r>
            <a:r>
              <a:rPr lang="en-US" sz="800" dirty="0"/>
              <a:t>, F. </a:t>
            </a:r>
            <a:r>
              <a:rPr lang="en-US" sz="800" i="1" dirty="0"/>
              <a:t>et al, N-type polymer semiconductors incorporating para, meta, and ortho-carborane in the conjugated backbone</a:t>
            </a:r>
            <a:r>
              <a:rPr lang="en-US" sz="800" dirty="0"/>
              <a:t>, Polymer </a:t>
            </a:r>
            <a:r>
              <a:rPr lang="en-US" sz="800" b="1" dirty="0"/>
              <a:t>2022</a:t>
            </a:r>
            <a:r>
              <a:rPr lang="en-US" sz="800" dirty="0"/>
              <a:t> 240 124481.</a:t>
            </a:r>
          </a:p>
        </p:txBody>
      </p:sp>
      <p:pic>
        <p:nvPicPr>
          <p:cNvPr id="4" name="Picture 3" descr="Text&#10;&#10;Description automatically generated">
            <a:extLst>
              <a:ext uri="{FF2B5EF4-FFF2-40B4-BE49-F238E27FC236}">
                <a16:creationId xmlns:a16="http://schemas.microsoft.com/office/drawing/2014/main" id="{0FDE3F32-F717-D7C2-B9A6-FDE50FB98C48}"/>
              </a:ext>
            </a:extLst>
          </p:cNvPr>
          <p:cNvPicPr>
            <a:picLocks noChangeAspect="1"/>
          </p:cNvPicPr>
          <p:nvPr/>
        </p:nvPicPr>
        <p:blipFill rotWithShape="1">
          <a:blip r:embed="rId2"/>
          <a:srcRect l="53414" t="26383" r="26075" b="11802"/>
          <a:stretch/>
        </p:blipFill>
        <p:spPr>
          <a:xfrm rot="5400000">
            <a:off x="6334286" y="1206887"/>
            <a:ext cx="1103586" cy="2494559"/>
          </a:xfrm>
          <a:prstGeom prst="rect">
            <a:avLst/>
          </a:prstGeom>
        </p:spPr>
      </p:pic>
      <p:pic>
        <p:nvPicPr>
          <p:cNvPr id="6" name="Picture 5" descr="Shape&#10;&#10;Description automatically generated with medium confidence">
            <a:extLst>
              <a:ext uri="{FF2B5EF4-FFF2-40B4-BE49-F238E27FC236}">
                <a16:creationId xmlns:a16="http://schemas.microsoft.com/office/drawing/2014/main" id="{2DD4B984-BD5E-8391-3F32-896393824BF0}"/>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7" name="Picture 6" descr="Shape&#10;&#10;Description automatically generated with medium confidence">
            <a:extLst>
              <a:ext uri="{FF2B5EF4-FFF2-40B4-BE49-F238E27FC236}">
                <a16:creationId xmlns:a16="http://schemas.microsoft.com/office/drawing/2014/main" id="{42217F60-BF9A-77BB-26F7-7C7A39CCEB8F}"/>
              </a:ext>
            </a:extLst>
          </p:cNvPr>
          <p:cNvPicPr>
            <a:picLocks noChangeAspect="1"/>
          </p:cNvPicPr>
          <p:nvPr/>
        </p:nvPicPr>
        <p:blipFill rotWithShape="1">
          <a:blip r:embed="rId3">
            <a:extLst>
              <a:ext uri="{BEBA8EAE-BF5A-486C-A8C5-ECC9F3942E4B}">
                <a14:imgProps xmlns:a14="http://schemas.microsoft.com/office/drawing/2010/main">
                  <a14:imgLayer r:embed="rId5">
                    <a14:imgEffect>
                      <a14:brightnessContrast bright="100000"/>
                    </a14:imgEffect>
                  </a14:imgLayer>
                </a14:imgProps>
              </a:ext>
            </a:extLst>
          </a:blip>
          <a:srcRect l="32324" t="12254" r="7825" b="39919"/>
          <a:stretch/>
        </p:blipFill>
        <p:spPr>
          <a:xfrm>
            <a:off x="2850384" y="4602135"/>
            <a:ext cx="1660061" cy="395314"/>
          </a:xfrm>
          <a:prstGeom prst="rect">
            <a:avLst/>
          </a:prstGeom>
        </p:spPr>
      </p:pic>
      <p:pic>
        <p:nvPicPr>
          <p:cNvPr id="12" name="Picture 11" descr="Diagram&#10;&#10;Description automatically generated">
            <a:extLst>
              <a:ext uri="{FF2B5EF4-FFF2-40B4-BE49-F238E27FC236}">
                <a16:creationId xmlns:a16="http://schemas.microsoft.com/office/drawing/2014/main" id="{AFE500FF-9672-46D4-80AB-813CF95F2545}"/>
              </a:ext>
            </a:extLst>
          </p:cNvPr>
          <p:cNvPicPr>
            <a:picLocks noChangeAspect="1"/>
          </p:cNvPicPr>
          <p:nvPr/>
        </p:nvPicPr>
        <p:blipFill>
          <a:blip r:embed="rId6"/>
          <a:stretch>
            <a:fillRect/>
          </a:stretch>
        </p:blipFill>
        <p:spPr>
          <a:xfrm>
            <a:off x="6059253" y="302482"/>
            <a:ext cx="1447987" cy="1439853"/>
          </a:xfrm>
          <a:prstGeom prst="rect">
            <a:avLst/>
          </a:prstGeom>
        </p:spPr>
      </p:pic>
    </p:spTree>
    <p:extLst>
      <p:ext uri="{BB962C8B-B14F-4D97-AF65-F5344CB8AC3E}">
        <p14:creationId xmlns:p14="http://schemas.microsoft.com/office/powerpoint/2010/main" val="2471427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p:txBody>
          <a:bodyPr/>
          <a:lstStyle/>
          <a:p>
            <a:r>
              <a:rPr lang="en-GB" sz="2800" i="1"/>
              <a:t>o</a:t>
            </a:r>
            <a:r>
              <a:rPr lang="en-GB" sz="2800"/>
              <a:t>CbT</a:t>
            </a:r>
            <a:r>
              <a:rPr lang="en-GB" sz="2800" baseline="-25000"/>
              <a:t>2</a:t>
            </a:r>
            <a:r>
              <a:rPr lang="en-GB" sz="2800"/>
              <a:t>-NDI: Alpha detection</a:t>
            </a:r>
            <a:endParaRPr lang="en-US"/>
          </a:p>
        </p:txBody>
      </p:sp>
      <p:sp>
        <p:nvSpPr>
          <p:cNvPr id="8" name="TextBox 7">
            <a:extLst>
              <a:ext uri="{FF2B5EF4-FFF2-40B4-BE49-F238E27FC236}">
                <a16:creationId xmlns:a16="http://schemas.microsoft.com/office/drawing/2014/main" id="{69703C44-7390-3463-C110-7C224A5A3AED}"/>
              </a:ext>
            </a:extLst>
          </p:cNvPr>
          <p:cNvSpPr txBox="1"/>
          <p:nvPr/>
        </p:nvSpPr>
        <p:spPr>
          <a:xfrm>
            <a:off x="186595" y="3919637"/>
            <a:ext cx="8597186" cy="577081"/>
          </a:xfrm>
          <a:prstGeom prst="rect">
            <a:avLst/>
          </a:prstGeom>
          <a:noFill/>
        </p:spPr>
        <p:txBody>
          <a:bodyPr wrap="square" rtlCol="0">
            <a:spAutoFit/>
          </a:bodyPr>
          <a:lstStyle/>
          <a:p>
            <a:r>
              <a:rPr lang="en-US" sz="1050" b="1" dirty="0"/>
              <a:t>Figure 5</a:t>
            </a:r>
            <a:r>
              <a:rPr lang="en-US" sz="1050" dirty="0"/>
              <a:t>: </a:t>
            </a:r>
            <a:r>
              <a:rPr lang="en-US" sz="1050" b="1" dirty="0"/>
              <a:t>Left:</a:t>
            </a:r>
            <a:r>
              <a:rPr lang="en-US" sz="1050" dirty="0"/>
              <a:t> Raw current response data of </a:t>
            </a:r>
            <a:r>
              <a:rPr lang="en-US" sz="1050" i="1" dirty="0"/>
              <a:t>o</a:t>
            </a:r>
            <a:r>
              <a:rPr lang="en-US" sz="1050" dirty="0"/>
              <a:t>CbT</a:t>
            </a:r>
            <a:r>
              <a:rPr lang="en-US" sz="1050" baseline="-25000" dirty="0"/>
              <a:t>2</a:t>
            </a:r>
            <a:r>
              <a:rPr lang="en-US" sz="1050" dirty="0"/>
              <a:t>-NDI device under 10V bias being exposed to </a:t>
            </a:r>
            <a:r>
              <a:rPr lang="en-GB" sz="1050" dirty="0">
                <a:latin typeface="Arial" panose="020B0604020202020204" pitchFamily="34" charset="0"/>
                <a:cs typeface="Arial" panose="020B0604020202020204" pitchFamily="34" charset="0"/>
              </a:rPr>
              <a:t>3</a:t>
            </a:r>
            <a:r>
              <a:rPr lang="en-GB" sz="1050" dirty="0"/>
              <a:t>70 </a:t>
            </a:r>
            <a:r>
              <a:rPr lang="en-GB" sz="1050" dirty="0" err="1"/>
              <a:t>kBq</a:t>
            </a:r>
            <a:r>
              <a:rPr lang="en-GB" sz="1050" dirty="0"/>
              <a:t> Americium-241 </a:t>
            </a:r>
            <a:r>
              <a:rPr lang="en-US" sz="1050" dirty="0"/>
              <a:t>alpha source showing distinct periods of a shutter being closed and opened (data from day 59 of air exposure). </a:t>
            </a:r>
            <a:r>
              <a:rPr lang="en-US" sz="1050" b="1" dirty="0"/>
              <a:t>Right:</a:t>
            </a:r>
            <a:r>
              <a:rPr lang="en-US" sz="1050" dirty="0"/>
              <a:t> Plot showing variation of current enhancement (ΔI) and leakage current (I</a:t>
            </a:r>
            <a:r>
              <a:rPr lang="en-US" sz="1050" baseline="-25000" dirty="0"/>
              <a:t>L</a:t>
            </a:r>
            <a:r>
              <a:rPr lang="en-US" sz="1050" dirty="0"/>
              <a:t>) in the same device under the same conditions over the course of 517 days.</a:t>
            </a:r>
          </a:p>
        </p:txBody>
      </p:sp>
      <p:pic>
        <p:nvPicPr>
          <p:cNvPr id="3" name="Picture 2" descr="Shape&#10;&#10;Description automatically generated with medium confidence">
            <a:extLst>
              <a:ext uri="{FF2B5EF4-FFF2-40B4-BE49-F238E27FC236}">
                <a16:creationId xmlns:a16="http://schemas.microsoft.com/office/drawing/2014/main" id="{6747C527-2662-1534-B910-EBCCAEBF38A9}"/>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4" name="Picture 3" descr="Shape&#10;&#10;Description automatically generated with medium confidence">
            <a:extLst>
              <a:ext uri="{FF2B5EF4-FFF2-40B4-BE49-F238E27FC236}">
                <a16:creationId xmlns:a16="http://schemas.microsoft.com/office/drawing/2014/main" id="{75F1E467-3A62-3245-9F03-7B17B268C88F}"/>
              </a:ext>
            </a:extLst>
          </p:cNvPr>
          <p:cNvPicPr>
            <a:picLocks noChangeAspect="1"/>
          </p:cNvPicPr>
          <p:nvPr/>
        </p:nvPicPr>
        <p:blipFill rotWithShape="1">
          <a:blip r:embed="rId3">
            <a:extLst>
              <a:ext uri="{BEBA8EAE-BF5A-486C-A8C5-ECC9F3942E4B}">
                <a14:imgProps xmlns:a14="http://schemas.microsoft.com/office/drawing/2010/main">
                  <a14:imgLayer r:embed="rId5">
                    <a14:imgEffect>
                      <a14:brightnessContrast bright="100000"/>
                    </a14:imgEffect>
                  </a14:imgLayer>
                </a14:imgProps>
              </a:ext>
            </a:extLst>
          </a:blip>
          <a:srcRect l="32324" t="12254" r="7825" b="39919"/>
          <a:stretch/>
        </p:blipFill>
        <p:spPr>
          <a:xfrm>
            <a:off x="2850384" y="4602135"/>
            <a:ext cx="1660061" cy="395314"/>
          </a:xfrm>
          <a:prstGeom prst="rect">
            <a:avLst/>
          </a:prstGeom>
        </p:spPr>
      </p:pic>
      <p:sp>
        <p:nvSpPr>
          <p:cNvPr id="7" name="TextBox 6">
            <a:extLst>
              <a:ext uri="{FF2B5EF4-FFF2-40B4-BE49-F238E27FC236}">
                <a16:creationId xmlns:a16="http://schemas.microsoft.com/office/drawing/2014/main" id="{64834C88-6759-1A19-3501-2631B29306D1}"/>
              </a:ext>
            </a:extLst>
          </p:cNvPr>
          <p:cNvSpPr txBox="1"/>
          <p:nvPr/>
        </p:nvSpPr>
        <p:spPr>
          <a:xfrm>
            <a:off x="7427025" y="199737"/>
            <a:ext cx="906017" cy="300082"/>
          </a:xfrm>
          <a:prstGeom prst="rect">
            <a:avLst/>
          </a:prstGeom>
          <a:noFill/>
        </p:spPr>
        <p:txBody>
          <a:bodyPr wrap="none" rtlCol="0">
            <a:spAutoFit/>
          </a:bodyPr>
          <a:lstStyle/>
          <a:p>
            <a:r>
              <a:rPr lang="en-GB" dirty="0"/>
              <a:t>10 V bias</a:t>
            </a:r>
          </a:p>
        </p:txBody>
      </p:sp>
      <p:pic>
        <p:nvPicPr>
          <p:cNvPr id="11" name="Picture 10" descr="A graph with a red line and black line&#10;&#10;Description automatically generated">
            <a:extLst>
              <a:ext uri="{FF2B5EF4-FFF2-40B4-BE49-F238E27FC236}">
                <a16:creationId xmlns:a16="http://schemas.microsoft.com/office/drawing/2014/main" id="{24215513-2D37-DE5D-A90F-79155F4E054F}"/>
              </a:ext>
            </a:extLst>
          </p:cNvPr>
          <p:cNvPicPr>
            <a:picLocks noChangeAspect="1"/>
          </p:cNvPicPr>
          <p:nvPr/>
        </p:nvPicPr>
        <p:blipFill>
          <a:blip r:embed="rId6"/>
          <a:stretch>
            <a:fillRect/>
          </a:stretch>
        </p:blipFill>
        <p:spPr>
          <a:xfrm>
            <a:off x="4187952" y="989262"/>
            <a:ext cx="4005071" cy="2861354"/>
          </a:xfrm>
          <a:prstGeom prst="rect">
            <a:avLst/>
          </a:prstGeom>
        </p:spPr>
      </p:pic>
      <p:sp>
        <p:nvSpPr>
          <p:cNvPr id="5" name="TextBox 4">
            <a:extLst>
              <a:ext uri="{FF2B5EF4-FFF2-40B4-BE49-F238E27FC236}">
                <a16:creationId xmlns:a16="http://schemas.microsoft.com/office/drawing/2014/main" id="{46AF79CA-2018-F6C4-0FDD-9278FB6D152F}"/>
              </a:ext>
            </a:extLst>
          </p:cNvPr>
          <p:cNvSpPr txBox="1"/>
          <p:nvPr/>
        </p:nvSpPr>
        <p:spPr>
          <a:xfrm>
            <a:off x="8004029" y="1002279"/>
            <a:ext cx="1173719" cy="395493"/>
          </a:xfrm>
          <a:prstGeom prst="rect">
            <a:avLst/>
          </a:prstGeom>
          <a:noFill/>
        </p:spPr>
        <p:txBody>
          <a:bodyPr wrap="none" rtlCol="0">
            <a:spAutoFit/>
          </a:bodyPr>
          <a:lstStyle/>
          <a:p>
            <a:pPr>
              <a:lnSpc>
                <a:spcPct val="150000"/>
              </a:lnSpc>
            </a:pPr>
            <a:r>
              <a:rPr lang="en-GB" sz="700" dirty="0"/>
              <a:t>= Current enhancement</a:t>
            </a:r>
            <a:br>
              <a:rPr lang="en-GB" sz="700" dirty="0"/>
            </a:br>
            <a:r>
              <a:rPr lang="en-GB" sz="700" dirty="0"/>
              <a:t>= Leakage (dark) current</a:t>
            </a:r>
          </a:p>
        </p:txBody>
      </p:sp>
      <p:pic>
        <p:nvPicPr>
          <p:cNvPr id="17" name="Picture 16" descr="A graph with blue lines&#10;&#10;Description automatically generated">
            <a:extLst>
              <a:ext uri="{FF2B5EF4-FFF2-40B4-BE49-F238E27FC236}">
                <a16:creationId xmlns:a16="http://schemas.microsoft.com/office/drawing/2014/main" id="{3D0E44FE-1B42-E7ED-8CF8-5FD1C1772E0D}"/>
              </a:ext>
            </a:extLst>
          </p:cNvPr>
          <p:cNvPicPr>
            <a:picLocks noChangeAspect="1"/>
          </p:cNvPicPr>
          <p:nvPr/>
        </p:nvPicPr>
        <p:blipFill>
          <a:blip r:embed="rId7"/>
          <a:stretch>
            <a:fillRect/>
          </a:stretch>
        </p:blipFill>
        <p:spPr>
          <a:xfrm>
            <a:off x="123571" y="988791"/>
            <a:ext cx="3767239" cy="2825429"/>
          </a:xfrm>
          <a:prstGeom prst="rect">
            <a:avLst/>
          </a:prstGeom>
        </p:spPr>
      </p:pic>
    </p:spTree>
    <p:extLst>
      <p:ext uri="{BB962C8B-B14F-4D97-AF65-F5344CB8AC3E}">
        <p14:creationId xmlns:p14="http://schemas.microsoft.com/office/powerpoint/2010/main" val="2472330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E8EB0-BF83-4882-B4F4-5882631EFB1B}"/>
              </a:ext>
            </a:extLst>
          </p:cNvPr>
          <p:cNvSpPr>
            <a:spLocks noGrp="1"/>
          </p:cNvSpPr>
          <p:nvPr>
            <p:ph sz="quarter" idx="10"/>
          </p:nvPr>
        </p:nvSpPr>
        <p:spPr>
          <a:xfrm>
            <a:off x="186596" y="262396"/>
            <a:ext cx="8748398" cy="1036377"/>
          </a:xfrm>
        </p:spPr>
        <p:txBody>
          <a:bodyPr/>
          <a:lstStyle/>
          <a:p>
            <a:r>
              <a:rPr lang="en-GB" sz="2800" i="1"/>
              <a:t>o</a:t>
            </a:r>
            <a:r>
              <a:rPr lang="en-GB" sz="2800"/>
              <a:t>CbT</a:t>
            </a:r>
            <a:r>
              <a:rPr lang="en-GB" sz="2800" baseline="-25000"/>
              <a:t>2</a:t>
            </a:r>
            <a:r>
              <a:rPr lang="en-GB" sz="2800"/>
              <a:t>-NDI: Alpha detection</a:t>
            </a:r>
            <a:endParaRPr lang="en-US"/>
          </a:p>
        </p:txBody>
      </p:sp>
      <p:sp>
        <p:nvSpPr>
          <p:cNvPr id="3" name="Text Placeholder 2">
            <a:extLst>
              <a:ext uri="{FF2B5EF4-FFF2-40B4-BE49-F238E27FC236}">
                <a16:creationId xmlns:a16="http://schemas.microsoft.com/office/drawing/2014/main" id="{843600BD-45D4-4E3B-AE90-876F31D19A0F}"/>
              </a:ext>
            </a:extLst>
          </p:cNvPr>
          <p:cNvSpPr>
            <a:spLocks noGrp="1"/>
          </p:cNvSpPr>
          <p:nvPr>
            <p:ph type="body" sz="quarter" idx="13"/>
          </p:nvPr>
        </p:nvSpPr>
        <p:spPr>
          <a:xfrm>
            <a:off x="207576" y="3879333"/>
            <a:ext cx="6945676" cy="774450"/>
          </a:xfrm>
        </p:spPr>
        <p:txBody>
          <a:bodyPr/>
          <a:lstStyle/>
          <a:p>
            <a:pPr>
              <a:lnSpc>
                <a:spcPct val="100000"/>
              </a:lnSpc>
              <a:spcBef>
                <a:spcPts val="0"/>
              </a:spcBef>
            </a:pPr>
            <a:r>
              <a:rPr lang="en-GB" dirty="0">
                <a:latin typeface="Arial" panose="020B0604020202020204" pitchFamily="34" charset="0"/>
                <a:cs typeface="Arial" panose="020B0604020202020204" pitchFamily="34" charset="0"/>
              </a:rPr>
              <a:t>Leakage current and current enhancement both increased with voltage bias</a:t>
            </a:r>
          </a:p>
          <a:p>
            <a:pPr>
              <a:lnSpc>
                <a:spcPct val="100000"/>
              </a:lnSpc>
              <a:spcBef>
                <a:spcPts val="0"/>
              </a:spcBef>
            </a:pPr>
            <a:r>
              <a:rPr lang="en-GB" dirty="0">
                <a:latin typeface="Arial" panose="020B0604020202020204" pitchFamily="34" charset="0"/>
                <a:cs typeface="Arial" panose="020B0604020202020204" pitchFamily="34" charset="0"/>
              </a:rPr>
              <a:t>Enhancement appears to saturate whilst leakage continues to rise</a:t>
            </a:r>
          </a:p>
          <a:p>
            <a:pPr>
              <a:lnSpc>
                <a:spcPct val="100000"/>
              </a:lnSpc>
              <a:spcBef>
                <a:spcPts val="0"/>
              </a:spcBef>
            </a:pPr>
            <a:endParaRPr lang="en-GB" i="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0A45FAD-0080-84A0-C270-13B8007E3991}"/>
              </a:ext>
            </a:extLst>
          </p:cNvPr>
          <p:cNvSpPr txBox="1"/>
          <p:nvPr/>
        </p:nvSpPr>
        <p:spPr>
          <a:xfrm>
            <a:off x="191168" y="3180975"/>
            <a:ext cx="8657267" cy="577081"/>
          </a:xfrm>
          <a:prstGeom prst="rect">
            <a:avLst/>
          </a:prstGeom>
          <a:noFill/>
        </p:spPr>
        <p:txBody>
          <a:bodyPr wrap="square" rtlCol="0">
            <a:spAutoFit/>
          </a:bodyPr>
          <a:lstStyle/>
          <a:p>
            <a:r>
              <a:rPr lang="en-US" sz="1050" b="1" dirty="0"/>
              <a:t>Figure 6</a:t>
            </a:r>
            <a:r>
              <a:rPr lang="en-US" sz="1050" dirty="0"/>
              <a:t>: </a:t>
            </a:r>
            <a:r>
              <a:rPr lang="en-US" sz="1050" b="1" dirty="0"/>
              <a:t>Left:</a:t>
            </a:r>
            <a:r>
              <a:rPr lang="en-US" sz="1050" dirty="0"/>
              <a:t> Plot showing current enhancement (“signal”) of </a:t>
            </a:r>
            <a:r>
              <a:rPr lang="en-US" sz="1050" i="1" dirty="0"/>
              <a:t>o</a:t>
            </a:r>
            <a:r>
              <a:rPr lang="en-US" sz="1050" dirty="0"/>
              <a:t>CbT</a:t>
            </a:r>
            <a:r>
              <a:rPr lang="en-US" sz="1050" baseline="-25000" dirty="0"/>
              <a:t>2</a:t>
            </a:r>
            <a:r>
              <a:rPr lang="en-US" sz="1050" dirty="0"/>
              <a:t>-NDI device under different (positive) voltage biases being exposed to alpha source after 40 days' exposure to air with leakage current (“dark current”) subtracted away. </a:t>
            </a:r>
            <a:r>
              <a:rPr lang="en-US" sz="1050" b="1" dirty="0"/>
              <a:t>Right:</a:t>
            </a:r>
            <a:r>
              <a:rPr lang="en-US" sz="1050" dirty="0"/>
              <a:t> Variation of current enhancement (ΔI) and leakage current (I</a:t>
            </a:r>
            <a:r>
              <a:rPr lang="en-US" sz="1050" baseline="-25000" dirty="0"/>
              <a:t>L</a:t>
            </a:r>
            <a:r>
              <a:rPr lang="en-US" sz="1050" dirty="0"/>
              <a:t>) with voltage bias. Both plots show same device as each other but differ from previous slide.</a:t>
            </a:r>
          </a:p>
        </p:txBody>
      </p:sp>
      <p:pic>
        <p:nvPicPr>
          <p:cNvPr id="4" name="Picture 3" descr="Shape&#10;&#10;Description automatically generated with medium confidence">
            <a:extLst>
              <a:ext uri="{FF2B5EF4-FFF2-40B4-BE49-F238E27FC236}">
                <a16:creationId xmlns:a16="http://schemas.microsoft.com/office/drawing/2014/main" id="{CBE201D5-A9B5-7FFE-7B27-E6E37335B68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Lst>
          </a:blip>
          <a:srcRect l="5746" t="7331" r="69149" b="9576"/>
          <a:stretch/>
        </p:blipFill>
        <p:spPr>
          <a:xfrm>
            <a:off x="2344806" y="4550460"/>
            <a:ext cx="505578" cy="498664"/>
          </a:xfrm>
          <a:prstGeom prst="rect">
            <a:avLst/>
          </a:prstGeom>
          <a:noFill/>
          <a:ln>
            <a:noFill/>
          </a:ln>
        </p:spPr>
      </p:pic>
      <p:pic>
        <p:nvPicPr>
          <p:cNvPr id="5" name="Picture 4" descr="Shape&#10;&#10;Description automatically generated with medium confidence">
            <a:extLst>
              <a:ext uri="{FF2B5EF4-FFF2-40B4-BE49-F238E27FC236}">
                <a16:creationId xmlns:a16="http://schemas.microsoft.com/office/drawing/2014/main" id="{35BAC8C5-B0ED-0601-BEB4-EE397DDE5CFB}"/>
              </a:ext>
            </a:extLst>
          </p:cNvPr>
          <p:cNvPicPr>
            <a:picLocks noChangeAspect="1"/>
          </p:cNvPicPr>
          <p:nvPr/>
        </p:nvPicPr>
        <p:blipFill rotWithShape="1">
          <a:blip r:embed="rId2">
            <a:extLst>
              <a:ext uri="{BEBA8EAE-BF5A-486C-A8C5-ECC9F3942E4B}">
                <a14:imgProps xmlns:a14="http://schemas.microsoft.com/office/drawing/2010/main">
                  <a14:imgLayer r:embed="rId4">
                    <a14:imgEffect>
                      <a14:brightnessContrast bright="100000"/>
                    </a14:imgEffect>
                  </a14:imgLayer>
                </a14:imgProps>
              </a:ext>
            </a:extLst>
          </a:blip>
          <a:srcRect l="32324" t="12254" r="7825" b="39919"/>
          <a:stretch/>
        </p:blipFill>
        <p:spPr>
          <a:xfrm>
            <a:off x="2850384" y="4602135"/>
            <a:ext cx="1660061" cy="395314"/>
          </a:xfrm>
          <a:prstGeom prst="rect">
            <a:avLst/>
          </a:prstGeom>
        </p:spPr>
      </p:pic>
      <p:pic>
        <p:nvPicPr>
          <p:cNvPr id="12" name="Picture 11" descr="Graphical user interface, chart&#10;&#10;Description automatically generated">
            <a:extLst>
              <a:ext uri="{FF2B5EF4-FFF2-40B4-BE49-F238E27FC236}">
                <a16:creationId xmlns:a16="http://schemas.microsoft.com/office/drawing/2014/main" id="{9516151F-B3A7-3ACC-A9B4-675F4D9186BE}"/>
              </a:ext>
            </a:extLst>
          </p:cNvPr>
          <p:cNvPicPr>
            <a:picLocks noChangeAspect="1"/>
          </p:cNvPicPr>
          <p:nvPr/>
        </p:nvPicPr>
        <p:blipFill>
          <a:blip r:embed="rId5"/>
          <a:stretch>
            <a:fillRect/>
          </a:stretch>
        </p:blipFill>
        <p:spPr>
          <a:xfrm>
            <a:off x="390589" y="762337"/>
            <a:ext cx="4129212" cy="2334632"/>
          </a:xfrm>
          <a:prstGeom prst="rect">
            <a:avLst/>
          </a:prstGeom>
        </p:spPr>
      </p:pic>
      <p:pic>
        <p:nvPicPr>
          <p:cNvPr id="14" name="Picture 13" descr="Chart, line chart&#10;&#10;Description automatically generated">
            <a:extLst>
              <a:ext uri="{FF2B5EF4-FFF2-40B4-BE49-F238E27FC236}">
                <a16:creationId xmlns:a16="http://schemas.microsoft.com/office/drawing/2014/main" id="{DD339779-BC78-C5C2-D73C-D31C84CB899B}"/>
              </a:ext>
            </a:extLst>
          </p:cNvPr>
          <p:cNvPicPr>
            <a:picLocks noChangeAspect="1"/>
          </p:cNvPicPr>
          <p:nvPr/>
        </p:nvPicPr>
        <p:blipFill>
          <a:blip r:embed="rId6"/>
          <a:stretch>
            <a:fillRect/>
          </a:stretch>
        </p:blipFill>
        <p:spPr>
          <a:xfrm>
            <a:off x="4719222" y="736252"/>
            <a:ext cx="4072900" cy="2334631"/>
          </a:xfrm>
          <a:prstGeom prst="rect">
            <a:avLst/>
          </a:prstGeom>
        </p:spPr>
      </p:pic>
    </p:spTree>
    <p:extLst>
      <p:ext uri="{BB962C8B-B14F-4D97-AF65-F5344CB8AC3E}">
        <p14:creationId xmlns:p14="http://schemas.microsoft.com/office/powerpoint/2010/main" val="1136370459"/>
      </p:ext>
    </p:extLst>
  </p:cSld>
  <p:clrMapOvr>
    <a:masterClrMapping/>
  </p:clrMapOvr>
</p:sld>
</file>

<file path=ppt/theme/theme1.xml><?xml version="1.0" encoding="utf-8"?>
<a:theme xmlns:a="http://schemas.openxmlformats.org/drawingml/2006/main" name="Office Theme">
  <a:themeElements>
    <a:clrScheme name="Channel 4 1">
      <a:dk1>
        <a:srgbClr val="000000"/>
      </a:dk1>
      <a:lt1>
        <a:srgbClr val="FFFFFF"/>
      </a:lt1>
      <a:dk2>
        <a:srgbClr val="585858"/>
      </a:dk2>
      <a:lt2>
        <a:srgbClr val="FFFFFF"/>
      </a:lt2>
      <a:accent1>
        <a:srgbClr val="6D2B83"/>
      </a:accent1>
      <a:accent2>
        <a:srgbClr val="D0091D"/>
      </a:accent2>
      <a:accent3>
        <a:srgbClr val="FFD611"/>
      </a:accent3>
      <a:accent4>
        <a:srgbClr val="85B6E2"/>
      </a:accent4>
      <a:accent5>
        <a:srgbClr val="62CBC5"/>
      </a:accent5>
      <a:accent6>
        <a:srgbClr val="7F7878"/>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Queen Mary">
      <a:dk1>
        <a:srgbClr val="21386A"/>
      </a:dk1>
      <a:lt1>
        <a:sysClr val="window" lastClr="FFFFFF"/>
      </a:lt1>
      <a:dk2>
        <a:srgbClr val="21386A"/>
      </a:dk2>
      <a:lt2>
        <a:srgbClr val="D8D8D8"/>
      </a:lt2>
      <a:accent1>
        <a:srgbClr val="123181"/>
      </a:accent1>
      <a:accent2>
        <a:srgbClr val="792273"/>
      </a:accent2>
      <a:accent3>
        <a:srgbClr val="2DB8C5"/>
      </a:accent3>
      <a:accent4>
        <a:srgbClr val="CDA60C"/>
      </a:accent4>
      <a:accent5>
        <a:srgbClr val="BD1C1C"/>
      </a:accent5>
      <a:accent6>
        <a:srgbClr val="73B82B"/>
      </a:accent6>
      <a:hlink>
        <a:srgbClr val="E6007E"/>
      </a:hlink>
      <a:folHlink>
        <a:srgbClr val="2DB8C5"/>
      </a:folHlink>
    </a:clrScheme>
    <a:fontScheme name="Queen Mar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31380</TotalTime>
  <Words>2117</Words>
  <Application>Microsoft Macintosh PowerPoint</Application>
  <PresentationFormat>On-screen Show (16:9)</PresentationFormat>
  <Paragraphs>173</Paragraphs>
  <Slides>23</Slides>
  <Notes>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23</vt:i4>
      </vt:variant>
    </vt:vector>
  </HeadingPairs>
  <TitlesOfParts>
    <vt:vector size="33" baseType="lpstr">
      <vt:lpstr>-webkit-standard</vt:lpstr>
      <vt:lpstr>4 Text</vt:lpstr>
      <vt:lpstr>Arial</vt:lpstr>
      <vt:lpstr>Calibri</vt:lpstr>
      <vt:lpstr>Calibri Light</vt:lpstr>
      <vt:lpstr>Cambria Math</vt:lpstr>
      <vt:lpstr>Channel 4 Chadwick</vt:lpstr>
      <vt:lpstr>Office Theme</vt:lpstr>
      <vt:lpstr>1_Custom Design</vt:lpstr>
      <vt:lpstr>2_Custom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 J</dc:creator>
  <cp:lastModifiedBy>Aled Matthew Horner</cp:lastModifiedBy>
  <cp:revision>134</cp:revision>
  <dcterms:created xsi:type="dcterms:W3CDTF">2020-06-18T12:08:25Z</dcterms:created>
  <dcterms:modified xsi:type="dcterms:W3CDTF">2023-09-25T14:33:04Z</dcterms:modified>
</cp:coreProperties>
</file>