
<file path=[Content_Types].xml><?xml version="1.0" encoding="utf-8"?>
<Types xmlns="http://schemas.openxmlformats.org/package/2006/content-types">
  <Default Extension="xml" ContentType="application/xml"/>
  <Default Extension="wmf" ContentType="image/x-wmf"/>
  <Default Extension="jpeg" ContentType="image/jpeg"/>
  <Default Extension="tiff" ContentType="image/tiff"/>
  <Default Extension="emf" ContentType="image/x-emf"/>
  <Default Extension="rels" ContentType="application/vnd.openxmlformats-package.relationships+xml"/>
  <Default Extension="vml" ContentType="application/vnd.openxmlformats-officedocument.vmlDrawing"/>
  <Default Extension="gif" ContentType="image/gif"/>
  <Default Extension="bin" ContentType="application/vnd.openxmlformats-officedocument.oleObject"/>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tags/tag1.xml" ContentType="application/vnd.openxmlformats-officedocument.presentationml.tags+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24" r:id="rId1"/>
  </p:sldMasterIdLst>
  <p:notesMasterIdLst>
    <p:notesMasterId r:id="rId49"/>
  </p:notesMasterIdLst>
  <p:sldIdLst>
    <p:sldId id="585" r:id="rId2"/>
    <p:sldId id="262" r:id="rId3"/>
    <p:sldId id="329" r:id="rId4"/>
    <p:sldId id="324" r:id="rId5"/>
    <p:sldId id="413" r:id="rId6"/>
    <p:sldId id="536" r:id="rId7"/>
    <p:sldId id="337" r:id="rId8"/>
    <p:sldId id="335" r:id="rId9"/>
    <p:sldId id="345" r:id="rId10"/>
    <p:sldId id="342" r:id="rId11"/>
    <p:sldId id="403" r:id="rId12"/>
    <p:sldId id="406" r:id="rId13"/>
    <p:sldId id="415" r:id="rId14"/>
    <p:sldId id="537" r:id="rId15"/>
    <p:sldId id="554" r:id="rId16"/>
    <p:sldId id="471" r:id="rId17"/>
    <p:sldId id="632" r:id="rId18"/>
    <p:sldId id="542" r:id="rId19"/>
    <p:sldId id="633" r:id="rId20"/>
    <p:sldId id="634" r:id="rId21"/>
    <p:sldId id="545" r:id="rId22"/>
    <p:sldId id="555" r:id="rId23"/>
    <p:sldId id="550" r:id="rId24"/>
    <p:sldId id="635" r:id="rId25"/>
    <p:sldId id="636" r:id="rId26"/>
    <p:sldId id="551" r:id="rId27"/>
    <p:sldId id="637" r:id="rId28"/>
    <p:sldId id="556" r:id="rId29"/>
    <p:sldId id="557" r:id="rId30"/>
    <p:sldId id="560" r:id="rId31"/>
    <p:sldId id="561" r:id="rId32"/>
    <p:sldId id="639" r:id="rId33"/>
    <p:sldId id="564" r:id="rId34"/>
    <p:sldId id="565" r:id="rId35"/>
    <p:sldId id="566" r:id="rId36"/>
    <p:sldId id="567" r:id="rId37"/>
    <p:sldId id="641" r:id="rId38"/>
    <p:sldId id="650" r:id="rId39"/>
    <p:sldId id="648" r:id="rId40"/>
    <p:sldId id="645" r:id="rId41"/>
    <p:sldId id="642" r:id="rId42"/>
    <p:sldId id="643" r:id="rId43"/>
    <p:sldId id="644" r:id="rId44"/>
    <p:sldId id="576" r:id="rId45"/>
    <p:sldId id="578" r:id="rId46"/>
    <p:sldId id="640" r:id="rId47"/>
    <p:sldId id="584" r:id="rId48"/>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E1"/>
    <a:srgbClr val="FFFFD1"/>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170"/>
    <p:restoredTop sz="93078" autoAdjust="0"/>
  </p:normalViewPr>
  <p:slideViewPr>
    <p:cSldViewPr>
      <p:cViewPr>
        <p:scale>
          <a:sx n="100" d="100"/>
          <a:sy n="100" d="100"/>
        </p:scale>
        <p:origin x="1344" y="2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wmf"/><Relationship Id="rId2" Type="http://schemas.openxmlformats.org/officeDocument/2006/relationships/image" Target="../media/image1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4.png"/><Relationship Id="rId2" Type="http://schemas.openxmlformats.org/officeDocument/2006/relationships/image" Target="../media/image2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3DE6BED-18B1-4D60-BBF4-4844AB7E28EF}" type="datetimeFigureOut">
              <a:rPr lang="it-IT" smtClean="0"/>
              <a:pPr/>
              <a:t>27/01/19</a:t>
            </a:fld>
            <a:endParaRPr lang="en-US"/>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4D043D-EBBE-4556-8FD6-D8AE0D7E9D32}" type="slidenum">
              <a:rPr lang="en-US" smtClean="0"/>
              <a:pPr/>
              <a:t>‹n.›</a:t>
            </a:fld>
            <a:endParaRPr lang="en-US"/>
          </a:p>
        </p:txBody>
      </p:sp>
    </p:spTree>
    <p:extLst>
      <p:ext uri="{BB962C8B-B14F-4D97-AF65-F5344CB8AC3E}">
        <p14:creationId xmlns:p14="http://schemas.microsoft.com/office/powerpoint/2010/main" val="29933700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US"/>
          </a:p>
        </p:txBody>
      </p:sp>
      <p:sp>
        <p:nvSpPr>
          <p:cNvPr id="4" name="Segnaposto numero diapositiva 3"/>
          <p:cNvSpPr>
            <a:spLocks noGrp="1"/>
          </p:cNvSpPr>
          <p:nvPr>
            <p:ph type="sldNum" sz="quarter" idx="10"/>
          </p:nvPr>
        </p:nvSpPr>
        <p:spPr/>
        <p:txBody>
          <a:bodyPr/>
          <a:lstStyle/>
          <a:p>
            <a:pPr>
              <a:defRPr/>
            </a:pPr>
            <a:fld id="{8FF7E3AA-BD48-4340-BCC4-945D8FFDD4FB}" type="slidenum">
              <a:rPr lang="en-US" smtClean="0"/>
              <a:pPr>
                <a:defRPr/>
              </a:pPr>
              <a:t>1</a:t>
            </a:fld>
            <a:endParaRPr lang="en-US"/>
          </a:p>
        </p:txBody>
      </p:sp>
    </p:spTree>
    <p:extLst>
      <p:ext uri="{BB962C8B-B14F-4D97-AF65-F5344CB8AC3E}">
        <p14:creationId xmlns:p14="http://schemas.microsoft.com/office/powerpoint/2010/main" val="19800749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US"/>
          </a:p>
        </p:txBody>
      </p:sp>
      <p:sp>
        <p:nvSpPr>
          <p:cNvPr id="4" name="Segnaposto numero diapositiva 3"/>
          <p:cNvSpPr>
            <a:spLocks noGrp="1"/>
          </p:cNvSpPr>
          <p:nvPr>
            <p:ph type="sldNum" sz="quarter" idx="10"/>
          </p:nvPr>
        </p:nvSpPr>
        <p:spPr/>
        <p:txBody>
          <a:bodyPr/>
          <a:lstStyle/>
          <a:p>
            <a:pPr>
              <a:defRPr/>
            </a:pPr>
            <a:fld id="{8FF7E3AA-BD48-4340-BCC4-945D8FFDD4FB}" type="slidenum">
              <a:rPr lang="en-US" smtClean="0"/>
              <a:pPr>
                <a:defRPr/>
              </a:pPr>
              <a:t>10</a:t>
            </a:fld>
            <a:endParaRPr lang="en-US"/>
          </a:p>
        </p:txBody>
      </p:sp>
    </p:spTree>
    <p:extLst>
      <p:ext uri="{BB962C8B-B14F-4D97-AF65-F5344CB8AC3E}">
        <p14:creationId xmlns:p14="http://schemas.microsoft.com/office/powerpoint/2010/main" val="23602938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US"/>
          </a:p>
        </p:txBody>
      </p:sp>
      <p:sp>
        <p:nvSpPr>
          <p:cNvPr id="4" name="Segnaposto numero diapositiva 3"/>
          <p:cNvSpPr>
            <a:spLocks noGrp="1"/>
          </p:cNvSpPr>
          <p:nvPr>
            <p:ph type="sldNum" sz="quarter" idx="10"/>
          </p:nvPr>
        </p:nvSpPr>
        <p:spPr/>
        <p:txBody>
          <a:bodyPr/>
          <a:lstStyle/>
          <a:p>
            <a:pPr>
              <a:defRPr/>
            </a:pPr>
            <a:fld id="{8FF7E3AA-BD48-4340-BCC4-945D8FFDD4FB}" type="slidenum">
              <a:rPr lang="en-US" smtClean="0"/>
              <a:pPr>
                <a:defRPr/>
              </a:pPr>
              <a:t>11</a:t>
            </a:fld>
            <a:endParaRPr lang="en-US"/>
          </a:p>
        </p:txBody>
      </p:sp>
    </p:spTree>
    <p:extLst>
      <p:ext uri="{BB962C8B-B14F-4D97-AF65-F5344CB8AC3E}">
        <p14:creationId xmlns:p14="http://schemas.microsoft.com/office/powerpoint/2010/main" val="17048903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US"/>
          </a:p>
        </p:txBody>
      </p:sp>
      <p:sp>
        <p:nvSpPr>
          <p:cNvPr id="4" name="Segnaposto numero diapositiva 3"/>
          <p:cNvSpPr>
            <a:spLocks noGrp="1"/>
          </p:cNvSpPr>
          <p:nvPr>
            <p:ph type="sldNum" sz="quarter" idx="10"/>
          </p:nvPr>
        </p:nvSpPr>
        <p:spPr/>
        <p:txBody>
          <a:bodyPr/>
          <a:lstStyle/>
          <a:p>
            <a:pPr>
              <a:defRPr/>
            </a:pPr>
            <a:fld id="{8FF7E3AA-BD48-4340-BCC4-945D8FFDD4FB}" type="slidenum">
              <a:rPr lang="en-US" smtClean="0"/>
              <a:pPr>
                <a:defRPr/>
              </a:pPr>
              <a:t>12</a:t>
            </a:fld>
            <a:endParaRPr lang="en-US"/>
          </a:p>
        </p:txBody>
      </p:sp>
    </p:spTree>
    <p:extLst>
      <p:ext uri="{BB962C8B-B14F-4D97-AF65-F5344CB8AC3E}">
        <p14:creationId xmlns:p14="http://schemas.microsoft.com/office/powerpoint/2010/main" val="15930557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US"/>
          </a:p>
        </p:txBody>
      </p:sp>
      <p:sp>
        <p:nvSpPr>
          <p:cNvPr id="4" name="Segnaposto numero diapositiva 3"/>
          <p:cNvSpPr>
            <a:spLocks noGrp="1"/>
          </p:cNvSpPr>
          <p:nvPr>
            <p:ph type="sldNum" sz="quarter" idx="10"/>
          </p:nvPr>
        </p:nvSpPr>
        <p:spPr/>
        <p:txBody>
          <a:bodyPr/>
          <a:lstStyle/>
          <a:p>
            <a:pPr>
              <a:defRPr/>
            </a:pPr>
            <a:fld id="{8FF7E3AA-BD48-4340-BCC4-945D8FFDD4FB}" type="slidenum">
              <a:rPr lang="en-US" smtClean="0"/>
              <a:pPr>
                <a:defRPr/>
              </a:pPr>
              <a:t>13</a:t>
            </a:fld>
            <a:endParaRPr lang="en-US"/>
          </a:p>
        </p:txBody>
      </p:sp>
    </p:spTree>
    <p:extLst>
      <p:ext uri="{BB962C8B-B14F-4D97-AF65-F5344CB8AC3E}">
        <p14:creationId xmlns:p14="http://schemas.microsoft.com/office/powerpoint/2010/main" val="6425191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US"/>
          </a:p>
        </p:txBody>
      </p:sp>
      <p:sp>
        <p:nvSpPr>
          <p:cNvPr id="4" name="Segnaposto numero diapositiva 3"/>
          <p:cNvSpPr>
            <a:spLocks noGrp="1"/>
          </p:cNvSpPr>
          <p:nvPr>
            <p:ph type="sldNum" sz="quarter" idx="10"/>
          </p:nvPr>
        </p:nvSpPr>
        <p:spPr/>
        <p:txBody>
          <a:bodyPr/>
          <a:lstStyle/>
          <a:p>
            <a:pPr>
              <a:defRPr/>
            </a:pPr>
            <a:fld id="{8FF7E3AA-BD48-4340-BCC4-945D8FFDD4FB}" type="slidenum">
              <a:rPr lang="en-US" smtClean="0"/>
              <a:pPr>
                <a:defRPr/>
              </a:pPr>
              <a:t>14</a:t>
            </a:fld>
            <a:endParaRPr lang="en-US"/>
          </a:p>
        </p:txBody>
      </p:sp>
    </p:spTree>
    <p:extLst>
      <p:ext uri="{BB962C8B-B14F-4D97-AF65-F5344CB8AC3E}">
        <p14:creationId xmlns:p14="http://schemas.microsoft.com/office/powerpoint/2010/main" val="6895395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0963"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338EC0ED-EDA6-4A8B-BBA3-52257F256983}" type="slidenum">
              <a:rPr lang="en-US" smtClean="0"/>
              <a:pPr>
                <a:defRPr/>
              </a:pPr>
              <a:t>15</a:t>
            </a:fld>
            <a:endParaRPr lang="en-US"/>
          </a:p>
        </p:txBody>
      </p:sp>
    </p:spTree>
    <p:extLst>
      <p:ext uri="{BB962C8B-B14F-4D97-AF65-F5344CB8AC3E}">
        <p14:creationId xmlns:p14="http://schemas.microsoft.com/office/powerpoint/2010/main" val="26989816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US"/>
          </a:p>
        </p:txBody>
      </p:sp>
      <p:sp>
        <p:nvSpPr>
          <p:cNvPr id="4" name="Segnaposto numero diapositiva 3"/>
          <p:cNvSpPr>
            <a:spLocks noGrp="1"/>
          </p:cNvSpPr>
          <p:nvPr>
            <p:ph type="sldNum" sz="quarter" idx="10"/>
          </p:nvPr>
        </p:nvSpPr>
        <p:spPr/>
        <p:txBody>
          <a:bodyPr/>
          <a:lstStyle/>
          <a:p>
            <a:pPr>
              <a:defRPr/>
            </a:pPr>
            <a:fld id="{8FF7E3AA-BD48-4340-BCC4-945D8FFDD4FB}" type="slidenum">
              <a:rPr lang="en-US" smtClean="0"/>
              <a:pPr>
                <a:defRPr/>
              </a:pPr>
              <a:t>16</a:t>
            </a:fld>
            <a:endParaRPr lang="en-US"/>
          </a:p>
        </p:txBody>
      </p:sp>
    </p:spTree>
    <p:extLst>
      <p:ext uri="{BB962C8B-B14F-4D97-AF65-F5344CB8AC3E}">
        <p14:creationId xmlns:p14="http://schemas.microsoft.com/office/powerpoint/2010/main" val="19693553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3011"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69A15BD4-285F-4638-A582-CAE636C1AD35}" type="slidenum">
              <a:rPr lang="en-US" smtClean="0"/>
              <a:pPr>
                <a:defRPr/>
              </a:pPr>
              <a:t>17</a:t>
            </a:fld>
            <a:endParaRPr lang="en-US"/>
          </a:p>
        </p:txBody>
      </p:sp>
    </p:spTree>
    <p:extLst>
      <p:ext uri="{BB962C8B-B14F-4D97-AF65-F5344CB8AC3E}">
        <p14:creationId xmlns:p14="http://schemas.microsoft.com/office/powerpoint/2010/main" val="12459747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1747"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C608C02C-18EF-44FD-8748-7F079BE0B34C}" type="slidenum">
              <a:rPr lang="en-US" smtClean="0"/>
              <a:pPr>
                <a:defRPr/>
              </a:pPr>
              <a:t>18</a:t>
            </a:fld>
            <a:endParaRPr lang="en-US"/>
          </a:p>
        </p:txBody>
      </p:sp>
    </p:spTree>
    <p:extLst>
      <p:ext uri="{BB962C8B-B14F-4D97-AF65-F5344CB8AC3E}">
        <p14:creationId xmlns:p14="http://schemas.microsoft.com/office/powerpoint/2010/main" val="3606907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2771"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218464AA-C990-49A7-9744-34D42E64665C}" type="slidenum">
              <a:rPr lang="en-US" smtClean="0"/>
              <a:pPr>
                <a:defRPr/>
              </a:pPr>
              <a:t>19</a:t>
            </a:fld>
            <a:endParaRPr lang="en-US"/>
          </a:p>
        </p:txBody>
      </p:sp>
    </p:spTree>
    <p:extLst>
      <p:ext uri="{BB962C8B-B14F-4D97-AF65-F5344CB8AC3E}">
        <p14:creationId xmlns:p14="http://schemas.microsoft.com/office/powerpoint/2010/main" val="265014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US"/>
          </a:p>
        </p:txBody>
      </p:sp>
      <p:sp>
        <p:nvSpPr>
          <p:cNvPr id="4" name="Segnaposto numero diapositiva 3"/>
          <p:cNvSpPr>
            <a:spLocks noGrp="1"/>
          </p:cNvSpPr>
          <p:nvPr>
            <p:ph type="sldNum" sz="quarter" idx="10"/>
          </p:nvPr>
        </p:nvSpPr>
        <p:spPr/>
        <p:txBody>
          <a:bodyPr/>
          <a:lstStyle/>
          <a:p>
            <a:pPr>
              <a:defRPr/>
            </a:pPr>
            <a:fld id="{8FF7E3AA-BD48-4340-BCC4-945D8FFDD4FB}" type="slidenum">
              <a:rPr lang="en-US" smtClean="0"/>
              <a:pPr>
                <a:defRPr/>
              </a:pPr>
              <a:t>2</a:t>
            </a:fld>
            <a:endParaRPr lang="en-US"/>
          </a:p>
        </p:txBody>
      </p:sp>
    </p:spTree>
    <p:extLst>
      <p:ext uri="{BB962C8B-B14F-4D97-AF65-F5344CB8AC3E}">
        <p14:creationId xmlns:p14="http://schemas.microsoft.com/office/powerpoint/2010/main" val="23703037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2771"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218464AA-C990-49A7-9744-34D42E64665C}" type="slidenum">
              <a:rPr lang="en-US" smtClean="0"/>
              <a:pPr>
                <a:defRPr/>
              </a:pPr>
              <a:t>20</a:t>
            </a:fld>
            <a:endParaRPr lang="en-US"/>
          </a:p>
        </p:txBody>
      </p:sp>
    </p:spTree>
    <p:extLst>
      <p:ext uri="{BB962C8B-B14F-4D97-AF65-F5344CB8AC3E}">
        <p14:creationId xmlns:p14="http://schemas.microsoft.com/office/powerpoint/2010/main" val="17183572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4819"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DA997160-D8CE-41A3-9E47-AE924A1FB197}" type="slidenum">
              <a:rPr lang="en-US" smtClean="0"/>
              <a:pPr>
                <a:defRPr/>
              </a:pPr>
              <a:t>21</a:t>
            </a:fld>
            <a:endParaRPr lang="en-US"/>
          </a:p>
        </p:txBody>
      </p:sp>
    </p:spTree>
    <p:extLst>
      <p:ext uri="{BB962C8B-B14F-4D97-AF65-F5344CB8AC3E}">
        <p14:creationId xmlns:p14="http://schemas.microsoft.com/office/powerpoint/2010/main" val="23498816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1987"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B610C69F-B596-462F-AE92-F4B866879A26}" type="slidenum">
              <a:rPr lang="en-US" smtClean="0"/>
              <a:pPr>
                <a:defRPr/>
              </a:pPr>
              <a:t>22</a:t>
            </a:fld>
            <a:endParaRPr lang="en-US"/>
          </a:p>
        </p:txBody>
      </p:sp>
    </p:spTree>
    <p:extLst>
      <p:ext uri="{BB962C8B-B14F-4D97-AF65-F5344CB8AC3E}">
        <p14:creationId xmlns:p14="http://schemas.microsoft.com/office/powerpoint/2010/main" val="8535110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7891"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0D3EF875-D14F-4BE4-950E-CA80E7B2BEA0}" type="slidenum">
              <a:rPr lang="en-US" smtClean="0"/>
              <a:pPr>
                <a:defRPr/>
              </a:pPr>
              <a:t>23</a:t>
            </a:fld>
            <a:endParaRPr lang="en-US"/>
          </a:p>
        </p:txBody>
      </p:sp>
    </p:spTree>
    <p:extLst>
      <p:ext uri="{BB962C8B-B14F-4D97-AF65-F5344CB8AC3E}">
        <p14:creationId xmlns:p14="http://schemas.microsoft.com/office/powerpoint/2010/main" val="42330062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9939"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609E8160-5E27-4696-91A8-32908ACFF50A}" type="slidenum">
              <a:rPr lang="en-US" smtClean="0"/>
              <a:pPr>
                <a:defRPr/>
              </a:pPr>
              <a:t>24</a:t>
            </a:fld>
            <a:endParaRPr lang="en-US"/>
          </a:p>
        </p:txBody>
      </p:sp>
    </p:spTree>
    <p:extLst>
      <p:ext uri="{BB962C8B-B14F-4D97-AF65-F5344CB8AC3E}">
        <p14:creationId xmlns:p14="http://schemas.microsoft.com/office/powerpoint/2010/main" val="15982533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9939"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609E8160-5E27-4696-91A8-32908ACFF50A}" type="slidenum">
              <a:rPr lang="en-US" smtClean="0"/>
              <a:pPr>
                <a:defRPr/>
              </a:pPr>
              <a:t>25</a:t>
            </a:fld>
            <a:endParaRPr lang="en-US"/>
          </a:p>
        </p:txBody>
      </p:sp>
    </p:spTree>
    <p:extLst>
      <p:ext uri="{BB962C8B-B14F-4D97-AF65-F5344CB8AC3E}">
        <p14:creationId xmlns:p14="http://schemas.microsoft.com/office/powerpoint/2010/main" val="5548069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9939"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609E8160-5E27-4696-91A8-32908ACFF50A}" type="slidenum">
              <a:rPr lang="en-US" smtClean="0"/>
              <a:pPr>
                <a:defRPr/>
              </a:pPr>
              <a:t>26</a:t>
            </a:fld>
            <a:endParaRPr lang="en-US"/>
          </a:p>
        </p:txBody>
      </p:sp>
    </p:spTree>
    <p:extLst>
      <p:ext uri="{BB962C8B-B14F-4D97-AF65-F5344CB8AC3E}">
        <p14:creationId xmlns:p14="http://schemas.microsoft.com/office/powerpoint/2010/main" val="24023765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9939"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609E8160-5E27-4696-91A8-32908ACFF50A}" type="slidenum">
              <a:rPr lang="en-US" smtClean="0"/>
              <a:pPr>
                <a:defRPr/>
              </a:pPr>
              <a:t>27</a:t>
            </a:fld>
            <a:endParaRPr lang="en-US"/>
          </a:p>
        </p:txBody>
      </p:sp>
    </p:spTree>
    <p:extLst>
      <p:ext uri="{BB962C8B-B14F-4D97-AF65-F5344CB8AC3E}">
        <p14:creationId xmlns:p14="http://schemas.microsoft.com/office/powerpoint/2010/main" val="391360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1987"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egnaposto numero diapositiva 3"/>
          <p:cNvSpPr>
            <a:spLocks noGrp="1"/>
          </p:cNvSpPr>
          <p:nvPr>
            <p:ph type="sldNum" sz="quarter" idx="5"/>
          </p:nvPr>
        </p:nvSpPr>
        <p:spPr/>
        <p:txBody>
          <a:bodyPr/>
          <a:lstStyle/>
          <a:p>
            <a:pPr>
              <a:defRPr/>
            </a:pPr>
            <a:fld id="{B610C69F-B596-462F-AE92-F4B866879A26}" type="slidenum">
              <a:rPr lang="en-US" smtClean="0"/>
              <a:pPr>
                <a:defRPr/>
              </a:pPr>
              <a:t>28</a:t>
            </a:fld>
            <a:endParaRPr lang="en-US"/>
          </a:p>
        </p:txBody>
      </p:sp>
    </p:spTree>
    <p:extLst>
      <p:ext uri="{BB962C8B-B14F-4D97-AF65-F5344CB8AC3E}">
        <p14:creationId xmlns:p14="http://schemas.microsoft.com/office/powerpoint/2010/main" val="8875424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1987"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B610C69F-B596-462F-AE92-F4B866879A26}" type="slidenum">
              <a:rPr lang="en-US" smtClean="0"/>
              <a:pPr>
                <a:defRPr/>
              </a:pPr>
              <a:t>29</a:t>
            </a:fld>
            <a:endParaRPr lang="en-US"/>
          </a:p>
        </p:txBody>
      </p:sp>
    </p:spTree>
    <p:extLst>
      <p:ext uri="{BB962C8B-B14F-4D97-AF65-F5344CB8AC3E}">
        <p14:creationId xmlns:p14="http://schemas.microsoft.com/office/powerpoint/2010/main" val="35214704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US"/>
          </a:p>
        </p:txBody>
      </p:sp>
      <p:sp>
        <p:nvSpPr>
          <p:cNvPr id="4" name="Segnaposto numero diapositiva 3"/>
          <p:cNvSpPr>
            <a:spLocks noGrp="1"/>
          </p:cNvSpPr>
          <p:nvPr>
            <p:ph type="sldNum" sz="quarter" idx="10"/>
          </p:nvPr>
        </p:nvSpPr>
        <p:spPr/>
        <p:txBody>
          <a:bodyPr/>
          <a:lstStyle/>
          <a:p>
            <a:pPr>
              <a:defRPr/>
            </a:pPr>
            <a:fld id="{8FF7E3AA-BD48-4340-BCC4-945D8FFDD4FB}" type="slidenum">
              <a:rPr lang="en-US" smtClean="0"/>
              <a:pPr>
                <a:defRPr/>
              </a:pPr>
              <a:t>3</a:t>
            </a:fld>
            <a:endParaRPr lang="en-US"/>
          </a:p>
        </p:txBody>
      </p:sp>
    </p:spTree>
    <p:extLst>
      <p:ext uri="{BB962C8B-B14F-4D97-AF65-F5344CB8AC3E}">
        <p14:creationId xmlns:p14="http://schemas.microsoft.com/office/powerpoint/2010/main" val="27320168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1987"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B610C69F-B596-462F-AE92-F4B866879A26}" type="slidenum">
              <a:rPr lang="en-US" smtClean="0"/>
              <a:pPr>
                <a:defRPr/>
              </a:pPr>
              <a:t>30</a:t>
            </a:fld>
            <a:endParaRPr lang="en-US"/>
          </a:p>
        </p:txBody>
      </p:sp>
    </p:spTree>
    <p:extLst>
      <p:ext uri="{BB962C8B-B14F-4D97-AF65-F5344CB8AC3E}">
        <p14:creationId xmlns:p14="http://schemas.microsoft.com/office/powerpoint/2010/main" val="16074790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1987"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B610C69F-B596-462F-AE92-F4B866879A26}" type="slidenum">
              <a:rPr lang="en-US" smtClean="0"/>
              <a:pPr>
                <a:defRPr/>
              </a:pPr>
              <a:t>31</a:t>
            </a:fld>
            <a:endParaRPr lang="en-US"/>
          </a:p>
        </p:txBody>
      </p:sp>
    </p:spTree>
    <p:extLst>
      <p:ext uri="{BB962C8B-B14F-4D97-AF65-F5344CB8AC3E}">
        <p14:creationId xmlns:p14="http://schemas.microsoft.com/office/powerpoint/2010/main" val="29443772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5299"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C3FC195C-388C-481D-8119-E1A1993A5C80}" type="slidenum">
              <a:rPr lang="en-US" smtClean="0"/>
              <a:pPr>
                <a:defRPr/>
              </a:pPr>
              <a:t>32</a:t>
            </a:fld>
            <a:endParaRPr lang="en-US"/>
          </a:p>
        </p:txBody>
      </p:sp>
    </p:spTree>
    <p:extLst>
      <p:ext uri="{BB962C8B-B14F-4D97-AF65-F5344CB8AC3E}">
        <p14:creationId xmlns:p14="http://schemas.microsoft.com/office/powerpoint/2010/main" val="3954895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5299"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C3FC195C-388C-481D-8119-E1A1993A5C80}" type="slidenum">
              <a:rPr lang="en-US" smtClean="0"/>
              <a:pPr>
                <a:defRPr/>
              </a:pPr>
              <a:t>33</a:t>
            </a:fld>
            <a:endParaRPr lang="en-US"/>
          </a:p>
        </p:txBody>
      </p:sp>
    </p:spTree>
    <p:extLst>
      <p:ext uri="{BB962C8B-B14F-4D97-AF65-F5344CB8AC3E}">
        <p14:creationId xmlns:p14="http://schemas.microsoft.com/office/powerpoint/2010/main" val="22755444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6323"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6609CFCD-55E4-4344-8A42-719A8C4AB52B}" type="slidenum">
              <a:rPr lang="en-US" smtClean="0"/>
              <a:pPr>
                <a:defRPr/>
              </a:pPr>
              <a:t>34</a:t>
            </a:fld>
            <a:endParaRPr lang="en-US"/>
          </a:p>
        </p:txBody>
      </p:sp>
    </p:spTree>
    <p:extLst>
      <p:ext uri="{BB962C8B-B14F-4D97-AF65-F5344CB8AC3E}">
        <p14:creationId xmlns:p14="http://schemas.microsoft.com/office/powerpoint/2010/main" val="41040220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7347"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4AA921A3-3BF0-4FE2-A17C-5A7002746F9D}" type="slidenum">
              <a:rPr lang="en-US" smtClean="0"/>
              <a:pPr>
                <a:defRPr/>
              </a:pPr>
              <a:t>35</a:t>
            </a:fld>
            <a:endParaRPr lang="en-US"/>
          </a:p>
        </p:txBody>
      </p:sp>
    </p:spTree>
    <p:extLst>
      <p:ext uri="{BB962C8B-B14F-4D97-AF65-F5344CB8AC3E}">
        <p14:creationId xmlns:p14="http://schemas.microsoft.com/office/powerpoint/2010/main" val="410409755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8371"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480E1E22-A86A-4CA9-9C67-F736F5C5595C}" type="slidenum">
              <a:rPr lang="en-US" smtClean="0"/>
              <a:pPr>
                <a:defRPr/>
              </a:pPr>
              <a:t>36</a:t>
            </a:fld>
            <a:endParaRPr lang="en-US"/>
          </a:p>
        </p:txBody>
      </p:sp>
    </p:spTree>
    <p:extLst>
      <p:ext uri="{BB962C8B-B14F-4D97-AF65-F5344CB8AC3E}">
        <p14:creationId xmlns:p14="http://schemas.microsoft.com/office/powerpoint/2010/main" val="15645424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0179"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3B063BAA-D6CC-46B1-A4AC-4FE227A3D959}" type="slidenum">
              <a:rPr lang="en-US" smtClean="0"/>
              <a:pPr>
                <a:defRPr/>
              </a:pPr>
              <a:t>37</a:t>
            </a:fld>
            <a:endParaRPr lang="en-US"/>
          </a:p>
        </p:txBody>
      </p:sp>
    </p:spTree>
    <p:extLst>
      <p:ext uri="{BB962C8B-B14F-4D97-AF65-F5344CB8AC3E}">
        <p14:creationId xmlns:p14="http://schemas.microsoft.com/office/powerpoint/2010/main" val="159994166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0179"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3B063BAA-D6CC-46B1-A4AC-4FE227A3D959}" type="slidenum">
              <a:rPr lang="en-US" smtClean="0"/>
              <a:pPr>
                <a:defRPr/>
              </a:pPr>
              <a:t>38</a:t>
            </a:fld>
            <a:endParaRPr lang="en-US"/>
          </a:p>
        </p:txBody>
      </p:sp>
    </p:spTree>
    <p:extLst>
      <p:ext uri="{BB962C8B-B14F-4D97-AF65-F5344CB8AC3E}">
        <p14:creationId xmlns:p14="http://schemas.microsoft.com/office/powerpoint/2010/main" val="8636339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0179"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3B063BAA-D6CC-46B1-A4AC-4FE227A3D959}" type="slidenum">
              <a:rPr lang="en-US" smtClean="0"/>
              <a:pPr>
                <a:defRPr/>
              </a:pPr>
              <a:t>39</a:t>
            </a:fld>
            <a:endParaRPr lang="en-US"/>
          </a:p>
        </p:txBody>
      </p:sp>
    </p:spTree>
    <p:extLst>
      <p:ext uri="{BB962C8B-B14F-4D97-AF65-F5344CB8AC3E}">
        <p14:creationId xmlns:p14="http://schemas.microsoft.com/office/powerpoint/2010/main" val="18698310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US"/>
          </a:p>
        </p:txBody>
      </p:sp>
      <p:sp>
        <p:nvSpPr>
          <p:cNvPr id="4" name="Segnaposto numero diapositiva 3"/>
          <p:cNvSpPr>
            <a:spLocks noGrp="1"/>
          </p:cNvSpPr>
          <p:nvPr>
            <p:ph type="sldNum" sz="quarter" idx="10"/>
          </p:nvPr>
        </p:nvSpPr>
        <p:spPr/>
        <p:txBody>
          <a:bodyPr/>
          <a:lstStyle/>
          <a:p>
            <a:pPr>
              <a:defRPr/>
            </a:pPr>
            <a:fld id="{8FF7E3AA-BD48-4340-BCC4-945D8FFDD4FB}" type="slidenum">
              <a:rPr lang="en-US" smtClean="0"/>
              <a:pPr>
                <a:defRPr/>
              </a:pPr>
              <a:t>4</a:t>
            </a:fld>
            <a:endParaRPr lang="en-US"/>
          </a:p>
        </p:txBody>
      </p:sp>
    </p:spTree>
    <p:extLst>
      <p:ext uri="{BB962C8B-B14F-4D97-AF65-F5344CB8AC3E}">
        <p14:creationId xmlns:p14="http://schemas.microsoft.com/office/powerpoint/2010/main" val="372358886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0179"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3B063BAA-D6CC-46B1-A4AC-4FE227A3D959}" type="slidenum">
              <a:rPr lang="en-US" smtClean="0"/>
              <a:pPr>
                <a:defRPr/>
              </a:pPr>
              <a:t>40</a:t>
            </a:fld>
            <a:endParaRPr lang="en-US"/>
          </a:p>
        </p:txBody>
      </p:sp>
    </p:spTree>
    <p:extLst>
      <p:ext uri="{BB962C8B-B14F-4D97-AF65-F5344CB8AC3E}">
        <p14:creationId xmlns:p14="http://schemas.microsoft.com/office/powerpoint/2010/main" val="83265085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1203"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6B96E68D-3D25-4B10-9C8F-9D9BDEA13C22}" type="slidenum">
              <a:rPr lang="en-US" smtClean="0"/>
              <a:pPr>
                <a:defRPr/>
              </a:pPr>
              <a:t>41</a:t>
            </a:fld>
            <a:endParaRPr lang="en-US"/>
          </a:p>
        </p:txBody>
      </p:sp>
    </p:spTree>
    <p:extLst>
      <p:ext uri="{BB962C8B-B14F-4D97-AF65-F5344CB8AC3E}">
        <p14:creationId xmlns:p14="http://schemas.microsoft.com/office/powerpoint/2010/main" val="64069274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1203"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6B96E68D-3D25-4B10-9C8F-9D9BDEA13C22}" type="slidenum">
              <a:rPr lang="en-US" smtClean="0"/>
              <a:pPr>
                <a:defRPr/>
              </a:pPr>
              <a:t>42</a:t>
            </a:fld>
            <a:endParaRPr lang="en-US"/>
          </a:p>
        </p:txBody>
      </p:sp>
    </p:spTree>
    <p:extLst>
      <p:ext uri="{BB962C8B-B14F-4D97-AF65-F5344CB8AC3E}">
        <p14:creationId xmlns:p14="http://schemas.microsoft.com/office/powerpoint/2010/main" val="119544752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5059"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20F4A623-CADA-4026-8EE5-9B39876EEA49}" type="slidenum">
              <a:rPr lang="en-US" smtClean="0"/>
              <a:pPr>
                <a:defRPr/>
              </a:pPr>
              <a:t>43</a:t>
            </a:fld>
            <a:endParaRPr lang="en-US"/>
          </a:p>
        </p:txBody>
      </p:sp>
    </p:spTree>
    <p:extLst>
      <p:ext uri="{BB962C8B-B14F-4D97-AF65-F5344CB8AC3E}">
        <p14:creationId xmlns:p14="http://schemas.microsoft.com/office/powerpoint/2010/main" val="115303483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4035"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D6E4D2B6-3668-4274-BEA9-9E5792CF470E}" type="slidenum">
              <a:rPr lang="en-US" smtClean="0"/>
              <a:pPr>
                <a:defRPr/>
              </a:pPr>
              <a:t>44</a:t>
            </a:fld>
            <a:endParaRPr lang="en-US"/>
          </a:p>
        </p:txBody>
      </p:sp>
    </p:spTree>
    <p:extLst>
      <p:ext uri="{BB962C8B-B14F-4D97-AF65-F5344CB8AC3E}">
        <p14:creationId xmlns:p14="http://schemas.microsoft.com/office/powerpoint/2010/main" val="217557354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6083"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A5728981-C32F-4F4B-8F4A-5FFE4CB19C48}" type="slidenum">
              <a:rPr lang="en-US" smtClean="0"/>
              <a:pPr>
                <a:defRPr/>
              </a:pPr>
              <a:t>45</a:t>
            </a:fld>
            <a:endParaRPr lang="en-US"/>
          </a:p>
        </p:txBody>
      </p:sp>
    </p:spTree>
    <p:extLst>
      <p:ext uri="{BB962C8B-B14F-4D97-AF65-F5344CB8AC3E}">
        <p14:creationId xmlns:p14="http://schemas.microsoft.com/office/powerpoint/2010/main" val="385660411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7107"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EB0BA56C-18F2-4FB7-AF36-5FFB2DB21CEE}" type="slidenum">
              <a:rPr lang="en-US" smtClean="0"/>
              <a:pPr>
                <a:defRPr/>
              </a:pPr>
              <a:t>46</a:t>
            </a:fld>
            <a:endParaRPr lang="en-US"/>
          </a:p>
        </p:txBody>
      </p:sp>
    </p:spTree>
    <p:extLst>
      <p:ext uri="{BB962C8B-B14F-4D97-AF65-F5344CB8AC3E}">
        <p14:creationId xmlns:p14="http://schemas.microsoft.com/office/powerpoint/2010/main" val="176163678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9395" name="Segnaposto note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egnaposto numero diapositiva 3"/>
          <p:cNvSpPr>
            <a:spLocks noGrp="1"/>
          </p:cNvSpPr>
          <p:nvPr>
            <p:ph type="sldNum" sz="quarter" idx="5"/>
          </p:nvPr>
        </p:nvSpPr>
        <p:spPr/>
        <p:txBody>
          <a:bodyPr/>
          <a:lstStyle/>
          <a:p>
            <a:pPr>
              <a:defRPr/>
            </a:pPr>
            <a:fld id="{94AB1912-6288-4113-8C4A-209E980B583B}" type="slidenum">
              <a:rPr lang="en-US" smtClean="0"/>
              <a:pPr>
                <a:defRPr/>
              </a:pPr>
              <a:t>47</a:t>
            </a:fld>
            <a:endParaRPr lang="en-US"/>
          </a:p>
        </p:txBody>
      </p:sp>
    </p:spTree>
    <p:extLst>
      <p:ext uri="{BB962C8B-B14F-4D97-AF65-F5344CB8AC3E}">
        <p14:creationId xmlns:p14="http://schemas.microsoft.com/office/powerpoint/2010/main" val="2384664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US"/>
          </a:p>
        </p:txBody>
      </p:sp>
      <p:sp>
        <p:nvSpPr>
          <p:cNvPr id="4" name="Segnaposto numero diapositiva 3"/>
          <p:cNvSpPr>
            <a:spLocks noGrp="1"/>
          </p:cNvSpPr>
          <p:nvPr>
            <p:ph type="sldNum" sz="quarter" idx="10"/>
          </p:nvPr>
        </p:nvSpPr>
        <p:spPr/>
        <p:txBody>
          <a:bodyPr/>
          <a:lstStyle/>
          <a:p>
            <a:pPr>
              <a:defRPr/>
            </a:pPr>
            <a:fld id="{8FF7E3AA-BD48-4340-BCC4-945D8FFDD4FB}" type="slidenum">
              <a:rPr lang="en-US" smtClean="0"/>
              <a:pPr>
                <a:defRPr/>
              </a:pPr>
              <a:t>5</a:t>
            </a:fld>
            <a:endParaRPr lang="en-US"/>
          </a:p>
        </p:txBody>
      </p:sp>
    </p:spTree>
    <p:extLst>
      <p:ext uri="{BB962C8B-B14F-4D97-AF65-F5344CB8AC3E}">
        <p14:creationId xmlns:p14="http://schemas.microsoft.com/office/powerpoint/2010/main" val="17445761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US"/>
          </a:p>
        </p:txBody>
      </p:sp>
      <p:sp>
        <p:nvSpPr>
          <p:cNvPr id="4" name="Segnaposto numero diapositiva 3"/>
          <p:cNvSpPr>
            <a:spLocks noGrp="1"/>
          </p:cNvSpPr>
          <p:nvPr>
            <p:ph type="sldNum" sz="quarter" idx="10"/>
          </p:nvPr>
        </p:nvSpPr>
        <p:spPr/>
        <p:txBody>
          <a:bodyPr/>
          <a:lstStyle/>
          <a:p>
            <a:pPr>
              <a:defRPr/>
            </a:pPr>
            <a:fld id="{8FF7E3AA-BD48-4340-BCC4-945D8FFDD4FB}" type="slidenum">
              <a:rPr lang="en-US" smtClean="0"/>
              <a:pPr>
                <a:defRPr/>
              </a:pPr>
              <a:t>6</a:t>
            </a:fld>
            <a:endParaRPr lang="en-US"/>
          </a:p>
        </p:txBody>
      </p:sp>
    </p:spTree>
    <p:extLst>
      <p:ext uri="{BB962C8B-B14F-4D97-AF65-F5344CB8AC3E}">
        <p14:creationId xmlns:p14="http://schemas.microsoft.com/office/powerpoint/2010/main" val="15234528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US"/>
          </a:p>
        </p:txBody>
      </p:sp>
      <p:sp>
        <p:nvSpPr>
          <p:cNvPr id="4" name="Segnaposto numero diapositiva 3"/>
          <p:cNvSpPr>
            <a:spLocks noGrp="1"/>
          </p:cNvSpPr>
          <p:nvPr>
            <p:ph type="sldNum" sz="quarter" idx="10"/>
          </p:nvPr>
        </p:nvSpPr>
        <p:spPr/>
        <p:txBody>
          <a:bodyPr/>
          <a:lstStyle/>
          <a:p>
            <a:pPr>
              <a:defRPr/>
            </a:pPr>
            <a:fld id="{8FF7E3AA-BD48-4340-BCC4-945D8FFDD4FB}" type="slidenum">
              <a:rPr lang="en-US" smtClean="0"/>
              <a:pPr>
                <a:defRPr/>
              </a:pPr>
              <a:t>7</a:t>
            </a:fld>
            <a:endParaRPr lang="en-US"/>
          </a:p>
        </p:txBody>
      </p:sp>
    </p:spTree>
    <p:extLst>
      <p:ext uri="{BB962C8B-B14F-4D97-AF65-F5344CB8AC3E}">
        <p14:creationId xmlns:p14="http://schemas.microsoft.com/office/powerpoint/2010/main" val="22913299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US"/>
          </a:p>
        </p:txBody>
      </p:sp>
      <p:sp>
        <p:nvSpPr>
          <p:cNvPr id="4" name="Segnaposto numero diapositiva 3"/>
          <p:cNvSpPr>
            <a:spLocks noGrp="1"/>
          </p:cNvSpPr>
          <p:nvPr>
            <p:ph type="sldNum" sz="quarter" idx="10"/>
          </p:nvPr>
        </p:nvSpPr>
        <p:spPr/>
        <p:txBody>
          <a:bodyPr/>
          <a:lstStyle/>
          <a:p>
            <a:pPr>
              <a:defRPr/>
            </a:pPr>
            <a:fld id="{8FF7E3AA-BD48-4340-BCC4-945D8FFDD4FB}" type="slidenum">
              <a:rPr lang="en-US" smtClean="0"/>
              <a:pPr>
                <a:defRPr/>
              </a:pPr>
              <a:t>8</a:t>
            </a:fld>
            <a:endParaRPr lang="en-US"/>
          </a:p>
        </p:txBody>
      </p:sp>
    </p:spTree>
    <p:extLst>
      <p:ext uri="{BB962C8B-B14F-4D97-AF65-F5344CB8AC3E}">
        <p14:creationId xmlns:p14="http://schemas.microsoft.com/office/powerpoint/2010/main" val="9985518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US"/>
          </a:p>
        </p:txBody>
      </p:sp>
      <p:sp>
        <p:nvSpPr>
          <p:cNvPr id="4" name="Segnaposto numero diapositiva 3"/>
          <p:cNvSpPr>
            <a:spLocks noGrp="1"/>
          </p:cNvSpPr>
          <p:nvPr>
            <p:ph type="sldNum" sz="quarter" idx="10"/>
          </p:nvPr>
        </p:nvSpPr>
        <p:spPr/>
        <p:txBody>
          <a:bodyPr/>
          <a:lstStyle/>
          <a:p>
            <a:pPr>
              <a:defRPr/>
            </a:pPr>
            <a:fld id="{8FF7E3AA-BD48-4340-BCC4-945D8FFDD4FB}" type="slidenum">
              <a:rPr lang="en-US" smtClean="0"/>
              <a:pPr>
                <a:defRPr/>
              </a:pPr>
              <a:t>9</a:t>
            </a:fld>
            <a:endParaRPr lang="en-US"/>
          </a:p>
        </p:txBody>
      </p:sp>
    </p:spTree>
    <p:extLst>
      <p:ext uri="{BB962C8B-B14F-4D97-AF65-F5344CB8AC3E}">
        <p14:creationId xmlns:p14="http://schemas.microsoft.com/office/powerpoint/2010/main" val="29933036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p>
            <a:fld id="{B6A272AF-200A-E540-A152-A694A8B3F83F}" type="datetime1">
              <a:rPr lang="it-IT" smtClean="0"/>
              <a:t>27/01/19</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3B1A37C7-B3C2-4D72-A061-AF4B89C4677F}"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5692E7D1-7481-9649-97BD-6F1425DC5DE5}" type="datetime1">
              <a:rPr lang="it-IT" smtClean="0"/>
              <a:t>27/01/19</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3B1A37C7-B3C2-4D72-A061-AF4B89C4677F}"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15D62F8E-F497-2B40-B2F2-C6CD67B55585}" type="datetime1">
              <a:rPr lang="it-IT" smtClean="0"/>
              <a:t>27/01/19</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3B1A37C7-B3C2-4D72-A061-AF4B89C4677F}"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8A87BD21-766E-2E49-A9F6-CAC162772B0C}" type="datetime1">
              <a:rPr lang="it-IT" smtClean="0"/>
              <a:t>27/01/19</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3B1A37C7-B3C2-4D72-A061-AF4B89C4677F}"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AFD10A49-37F6-164F-B67F-FFDC717EB83B}" type="datetime1">
              <a:rPr lang="it-IT" smtClean="0"/>
              <a:t>27/01/19</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3B1A37C7-B3C2-4D72-A061-AF4B89C4677F}"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p>
            <a:fld id="{C95E7CED-C301-6A4B-9BB9-D867A14E9149}" type="datetime1">
              <a:rPr lang="it-IT" smtClean="0"/>
              <a:t>27/01/19</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3B1A37C7-B3C2-4D72-A061-AF4B89C4677F}"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p>
            <a:fld id="{53B2B0E5-327E-1947-BA65-12174235B389}" type="datetime1">
              <a:rPr lang="it-IT" smtClean="0"/>
              <a:t>27/01/19</a:t>
            </a:fld>
            <a:endParaRPr lang="en-US"/>
          </a:p>
        </p:txBody>
      </p:sp>
      <p:sp>
        <p:nvSpPr>
          <p:cNvPr id="8" name="Segnaposto piè di pagina 7"/>
          <p:cNvSpPr>
            <a:spLocks noGrp="1"/>
          </p:cNvSpPr>
          <p:nvPr>
            <p:ph type="ftr" sz="quarter" idx="11"/>
          </p:nvPr>
        </p:nvSpPr>
        <p:spPr/>
        <p:txBody>
          <a:bodyPr/>
          <a:lstStyle/>
          <a:p>
            <a:endParaRPr lang="en-US"/>
          </a:p>
        </p:txBody>
      </p:sp>
      <p:sp>
        <p:nvSpPr>
          <p:cNvPr id="9" name="Segnaposto numero diapositiva 8"/>
          <p:cNvSpPr>
            <a:spLocks noGrp="1"/>
          </p:cNvSpPr>
          <p:nvPr>
            <p:ph type="sldNum" sz="quarter" idx="12"/>
          </p:nvPr>
        </p:nvSpPr>
        <p:spPr/>
        <p:txBody>
          <a:bodyPr/>
          <a:lstStyle/>
          <a:p>
            <a:fld id="{3B1A37C7-B3C2-4D72-A061-AF4B89C4677F}"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p>
            <a:fld id="{39290160-A827-EF47-B90E-91C930F1D07D}" type="datetime1">
              <a:rPr lang="it-IT" smtClean="0"/>
              <a:t>27/01/19</a:t>
            </a:fld>
            <a:endParaRPr lang="en-US"/>
          </a:p>
        </p:txBody>
      </p:sp>
      <p:sp>
        <p:nvSpPr>
          <p:cNvPr id="4" name="Segnaposto piè di pagina 3"/>
          <p:cNvSpPr>
            <a:spLocks noGrp="1"/>
          </p:cNvSpPr>
          <p:nvPr>
            <p:ph type="ftr" sz="quarter" idx="11"/>
          </p:nvPr>
        </p:nvSpPr>
        <p:spPr/>
        <p:txBody>
          <a:bodyPr/>
          <a:lstStyle/>
          <a:p>
            <a:endParaRPr lang="en-US"/>
          </a:p>
        </p:txBody>
      </p:sp>
      <p:sp>
        <p:nvSpPr>
          <p:cNvPr id="5" name="Segnaposto numero diapositiva 4"/>
          <p:cNvSpPr>
            <a:spLocks noGrp="1"/>
          </p:cNvSpPr>
          <p:nvPr>
            <p:ph type="sldNum" sz="quarter" idx="12"/>
          </p:nvPr>
        </p:nvSpPr>
        <p:spPr/>
        <p:txBody>
          <a:bodyPr/>
          <a:lstStyle/>
          <a:p>
            <a:fld id="{3B1A37C7-B3C2-4D72-A061-AF4B89C4677F}"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2335AF7B-D2A2-6C46-96A9-E8A7F3C3DF37}" type="datetime1">
              <a:rPr lang="it-IT" smtClean="0"/>
              <a:t>27/01/19</a:t>
            </a:fld>
            <a:endParaRPr lang="en-US"/>
          </a:p>
        </p:txBody>
      </p:sp>
      <p:sp>
        <p:nvSpPr>
          <p:cNvPr id="3" name="Segnaposto piè di pagina 2"/>
          <p:cNvSpPr>
            <a:spLocks noGrp="1"/>
          </p:cNvSpPr>
          <p:nvPr>
            <p:ph type="ftr" sz="quarter" idx="11"/>
          </p:nvPr>
        </p:nvSpPr>
        <p:spPr/>
        <p:txBody>
          <a:bodyPr/>
          <a:lstStyle/>
          <a:p>
            <a:endParaRPr lang="en-US"/>
          </a:p>
        </p:txBody>
      </p:sp>
      <p:sp>
        <p:nvSpPr>
          <p:cNvPr id="4" name="Segnaposto numero diapositiva 3"/>
          <p:cNvSpPr>
            <a:spLocks noGrp="1"/>
          </p:cNvSpPr>
          <p:nvPr>
            <p:ph type="sldNum" sz="quarter" idx="12"/>
          </p:nvPr>
        </p:nvSpPr>
        <p:spPr/>
        <p:txBody>
          <a:bodyPr/>
          <a:lstStyle/>
          <a:p>
            <a:fld id="{3B1A37C7-B3C2-4D72-A061-AF4B89C4677F}"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9FBB9E2C-1364-964F-A23F-698FCCED257A}" type="datetime1">
              <a:rPr lang="it-IT" smtClean="0"/>
              <a:t>27/01/19</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3B1A37C7-B3C2-4D72-A061-AF4B89C4677F}"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EF3364CC-7F5D-574F-9C45-858CF402BA60}" type="datetime1">
              <a:rPr lang="it-IT" smtClean="0"/>
              <a:t>27/01/19</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3B1A37C7-B3C2-4D72-A061-AF4B89C4677F}"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en-US"/>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2E70E5-0969-3D44-9ADB-F703A24153D4}" type="datetime1">
              <a:rPr lang="it-IT" smtClean="0"/>
              <a:t>27/01/19</a:t>
            </a:fld>
            <a:endParaRPr lang="en-US"/>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1A37C7-B3C2-4D72-A061-AF4B89C4677F}"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image" Target="../media/image17.png"/><Relationship Id="rId5" Type="http://schemas.openxmlformats.org/officeDocument/2006/relationships/oleObject" Target="../embeddings/oleObject1.bin"/><Relationship Id="rId6" Type="http://schemas.openxmlformats.org/officeDocument/2006/relationships/image" Target="../media/image15.wmf"/><Relationship Id="rId7" Type="http://schemas.openxmlformats.org/officeDocument/2006/relationships/image" Target="../media/image18.png"/><Relationship Id="rId8" Type="http://schemas.openxmlformats.org/officeDocument/2006/relationships/oleObject" Target="../embeddings/oleObject2.bin"/><Relationship Id="rId9" Type="http://schemas.openxmlformats.org/officeDocument/2006/relationships/image" Target="../media/image16.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0.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1.jpeg"/></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1" Type="http://schemas.openxmlformats.org/officeDocument/2006/relationships/oleObject" Target="../embeddings/oleObject8.bin"/><Relationship Id="rId12" Type="http://schemas.openxmlformats.org/officeDocument/2006/relationships/image" Target="../media/image25.png"/><Relationship Id="rId13" Type="http://schemas.openxmlformats.org/officeDocument/2006/relationships/oleObject" Target="../embeddings/oleObject9.bin"/><Relationship Id="rId14" Type="http://schemas.openxmlformats.org/officeDocument/2006/relationships/oleObject" Target="../embeddings/oleObject10.bin"/><Relationship Id="rId15" Type="http://schemas.openxmlformats.org/officeDocument/2006/relationships/oleObject" Target="../embeddings/oleObject11.bin"/><Relationship Id="rId1" Type="http://schemas.openxmlformats.org/officeDocument/2006/relationships/vmlDrawing" Target="../drawings/vmlDrawing2.vml"/><Relationship Id="rId2" Type="http://schemas.openxmlformats.org/officeDocument/2006/relationships/slideLayout" Target="../slideLayouts/slideLayout2.xml"/><Relationship Id="rId3" Type="http://schemas.openxmlformats.org/officeDocument/2006/relationships/notesSlide" Target="../notesSlides/notesSlide16.xml"/><Relationship Id="rId4" Type="http://schemas.openxmlformats.org/officeDocument/2006/relationships/image" Target="../media/image26.png"/><Relationship Id="rId5" Type="http://schemas.openxmlformats.org/officeDocument/2006/relationships/oleObject" Target="../embeddings/oleObject3.bin"/><Relationship Id="rId6" Type="http://schemas.openxmlformats.org/officeDocument/2006/relationships/image" Target="../media/image24.png"/><Relationship Id="rId7" Type="http://schemas.openxmlformats.org/officeDocument/2006/relationships/oleObject" Target="../embeddings/oleObject4.bin"/><Relationship Id="rId8" Type="http://schemas.openxmlformats.org/officeDocument/2006/relationships/oleObject" Target="../embeddings/oleObject5.bin"/><Relationship Id="rId9" Type="http://schemas.openxmlformats.org/officeDocument/2006/relationships/oleObject" Target="../embeddings/oleObject6.bin"/><Relationship Id="rId10" Type="http://schemas.openxmlformats.org/officeDocument/2006/relationships/oleObject" Target="../embeddings/oleObject7.bin"/></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image" Target="../media/image28.jpe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jpeg"/><Relationship Id="rId5" Type="http://schemas.openxmlformats.org/officeDocument/2006/relationships/image" Target="../media/image31.jpe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3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4.jpe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image" Target="../media/image36.jpeg"/><Relationship Id="rId5" Type="http://schemas.openxmlformats.org/officeDocument/2006/relationships/image" Target="../media/image37.jpe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38.jpeg"/><Relationship Id="rId4" Type="http://schemas.openxmlformats.org/officeDocument/2006/relationships/image" Target="../media/image39.jpe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40.jpeg"/></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4" Type="http://schemas.openxmlformats.org/officeDocument/2006/relationships/image" Target="../media/image42.png"/><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pn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45.jpeg"/><Relationship Id="rId4" Type="http://schemas.openxmlformats.org/officeDocument/2006/relationships/image" Target="../media/image46.pn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4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48.jpeg"/></Relationships>
</file>

<file path=ppt/slides/_rels/slide29.xml.rels><?xml version="1.0" encoding="UTF-8" standalone="yes"?>
<Relationships xmlns="http://schemas.openxmlformats.org/package/2006/relationships"><Relationship Id="rId3" Type="http://schemas.openxmlformats.org/officeDocument/2006/relationships/image" Target="../media/image49.jpeg"/><Relationship Id="rId4" Type="http://schemas.openxmlformats.org/officeDocument/2006/relationships/image" Target="../media/image50.jpeg"/><Relationship Id="rId5" Type="http://schemas.openxmlformats.org/officeDocument/2006/relationships/image" Target="../media/image51.png"/><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52.jpeg"/><Relationship Id="rId4" Type="http://schemas.openxmlformats.org/officeDocument/2006/relationships/image" Target="../media/image53.png"/><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image" Target="../media/image54.png"/><Relationship Id="rId4" Type="http://schemas.openxmlformats.org/officeDocument/2006/relationships/image" Target="../media/image55.jpeg"/><Relationship Id="rId5" Type="http://schemas.openxmlformats.org/officeDocument/2006/relationships/image" Target="../media/image56.jpeg"/><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57.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5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5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60.png"/></Relationships>
</file>

<file path=ppt/slides/_rels/slide36.xml.rels><?xml version="1.0" encoding="UTF-8" standalone="yes"?>
<Relationships xmlns="http://schemas.openxmlformats.org/package/2006/relationships"><Relationship Id="rId3" Type="http://schemas.openxmlformats.org/officeDocument/2006/relationships/image" Target="../media/image61.png"/><Relationship Id="rId4" Type="http://schemas.openxmlformats.org/officeDocument/2006/relationships/image" Target="../media/image62.png"/><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4" Type="http://schemas.openxmlformats.org/officeDocument/2006/relationships/image" Target="../media/image63.png"/><Relationship Id="rId5" Type="http://schemas.openxmlformats.org/officeDocument/2006/relationships/image" Target="../media/image64.png"/><Relationship Id="rId6" Type="http://schemas.openxmlformats.org/officeDocument/2006/relationships/image" Target="../media/image65.png"/><Relationship Id="rId7" Type="http://schemas.openxmlformats.org/officeDocument/2006/relationships/image" Target="../media/image66.png"/><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67.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image" Target="../media/image68.jpeg"/><Relationship Id="rId4" Type="http://schemas.openxmlformats.org/officeDocument/2006/relationships/image" Target="../media/image69.png"/><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image" Target="../media/image70.gif"/><Relationship Id="rId4" Type="http://schemas.openxmlformats.org/officeDocument/2006/relationships/image" Target="../media/image71.png"/><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72.png"/></Relationships>
</file>

<file path=ppt/slides/_rels/slide43.xml.rels><?xml version="1.0" encoding="UTF-8" standalone="yes"?>
<Relationships xmlns="http://schemas.openxmlformats.org/package/2006/relationships"><Relationship Id="rId3" Type="http://schemas.openxmlformats.org/officeDocument/2006/relationships/image" Target="../media/image73.tiff"/><Relationship Id="rId4" Type="http://schemas.openxmlformats.org/officeDocument/2006/relationships/image" Target="../media/image74.tiff"/><Relationship Id="rId5" Type="http://schemas.openxmlformats.org/officeDocument/2006/relationships/image" Target="../media/image75.tiff"/><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76.png"/></Relationships>
</file>

<file path=ppt/slides/_rels/slide45.xml.rels><?xml version="1.0" encoding="UTF-8" standalone="yes"?>
<Relationships xmlns="http://schemas.openxmlformats.org/package/2006/relationships"><Relationship Id="rId3" Type="http://schemas.openxmlformats.org/officeDocument/2006/relationships/image" Target="../media/image77.jpeg"/><Relationship Id="rId4" Type="http://schemas.openxmlformats.org/officeDocument/2006/relationships/image" Target="../media/image78.png"/><Relationship Id="rId5" Type="http://schemas.openxmlformats.org/officeDocument/2006/relationships/image" Target="../media/image79.jpeg"/><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 Id="rId3" Type="http://schemas.openxmlformats.org/officeDocument/2006/relationships/image" Target="../media/image80.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image" Target="../media/image7.jpeg"/><Relationship Id="rId6"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0.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0" y="0"/>
            <a:ext cx="9144000" cy="785794"/>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Times New Roman" pitchFamily="18" charset="0"/>
                <a:cs typeface="Times New Roman" pitchFamily="18" charset="0"/>
              </a:rPr>
              <a:t>		</a:t>
            </a:r>
            <a:endParaRPr lang="en-US" sz="2400" b="1" dirty="0">
              <a:latin typeface="Times New Roman" pitchFamily="18" charset="0"/>
              <a:cs typeface="Times New Roman" pitchFamily="18" charset="0"/>
            </a:endParaRPr>
          </a:p>
        </p:txBody>
      </p:sp>
      <p:sp>
        <p:nvSpPr>
          <p:cNvPr id="8" name="Rettangolo 7"/>
          <p:cNvSpPr/>
          <p:nvPr/>
        </p:nvSpPr>
        <p:spPr>
          <a:xfrm>
            <a:off x="0" y="6500834"/>
            <a:ext cx="9144000" cy="35719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asellaDiTesto 8"/>
          <p:cNvSpPr txBox="1"/>
          <p:nvPr/>
        </p:nvSpPr>
        <p:spPr>
          <a:xfrm>
            <a:off x="0" y="6550247"/>
            <a:ext cx="2295821" cy="246221"/>
          </a:xfrm>
          <a:prstGeom prst="rect">
            <a:avLst/>
          </a:prstGeom>
          <a:noFill/>
        </p:spPr>
        <p:txBody>
          <a:bodyPr wrap="none" rtlCol="0">
            <a:spAutoFit/>
          </a:bodyPr>
          <a:lstStyle/>
          <a:p>
            <a:r>
              <a:rPr lang="en-US" sz="1000" dirty="0" smtClean="0">
                <a:latin typeface="Times New Roman" pitchFamily="18" charset="0"/>
                <a:cs typeface="Times New Roman" pitchFamily="18" charset="0"/>
              </a:rPr>
              <a:t>G. </a:t>
            </a:r>
            <a:r>
              <a:rPr lang="en-US" sz="1000" dirty="0" err="1" smtClean="0">
                <a:latin typeface="Times New Roman" pitchFamily="18" charset="0"/>
                <a:cs typeface="Times New Roman" pitchFamily="18" charset="0"/>
              </a:rPr>
              <a:t>Iaselli</a:t>
            </a:r>
            <a:r>
              <a:rPr lang="en-US" sz="1000" dirty="0" smtClean="0">
                <a:latin typeface="Times New Roman" pitchFamily="18" charset="0"/>
                <a:cs typeface="Times New Roman" pitchFamily="18" charset="0"/>
              </a:rPr>
              <a:t>,  </a:t>
            </a:r>
            <a:r>
              <a:rPr lang="en-US" sz="1000" dirty="0" err="1" smtClean="0">
                <a:latin typeface="Times New Roman" pitchFamily="18" charset="0"/>
                <a:cs typeface="Times New Roman" pitchFamily="18" charset="0"/>
              </a:rPr>
              <a:t>Politecnico</a:t>
            </a:r>
            <a:r>
              <a:rPr lang="en-US" sz="1000" dirty="0" smtClean="0">
                <a:latin typeface="Times New Roman" pitchFamily="18" charset="0"/>
                <a:cs typeface="Times New Roman" pitchFamily="18" charset="0"/>
              </a:rPr>
              <a:t>  di Bari and INFN</a:t>
            </a:r>
            <a:endParaRPr lang="en-US" sz="1000" dirty="0">
              <a:latin typeface="Times New Roman" pitchFamily="18" charset="0"/>
              <a:cs typeface="Times New Roman" pitchFamily="18" charset="0"/>
            </a:endParaRPr>
          </a:p>
        </p:txBody>
      </p:sp>
      <p:sp>
        <p:nvSpPr>
          <p:cNvPr id="10" name="Segnaposto numero diapositiva 9"/>
          <p:cNvSpPr>
            <a:spLocks noGrp="1"/>
          </p:cNvSpPr>
          <p:nvPr>
            <p:ph type="sldNum" sz="quarter" idx="12"/>
          </p:nvPr>
        </p:nvSpPr>
        <p:spPr>
          <a:xfrm>
            <a:off x="7046912" y="6520259"/>
            <a:ext cx="2133600" cy="365125"/>
          </a:xfrm>
        </p:spPr>
        <p:txBody>
          <a:bodyPr/>
          <a:lstStyle/>
          <a:p>
            <a:fld id="{3B1A37C7-B3C2-4D72-A061-AF4B89C4677F}" type="slidenum">
              <a:rPr lang="en-US" smtClean="0"/>
              <a:pPr/>
              <a:t>1</a:t>
            </a:fld>
            <a:endParaRPr lang="en-US"/>
          </a:p>
        </p:txBody>
      </p:sp>
      <p:sp>
        <p:nvSpPr>
          <p:cNvPr id="13" name="CasellaDiTesto 13"/>
          <p:cNvSpPr txBox="1">
            <a:spLocks noChangeArrowheads="1"/>
          </p:cNvSpPr>
          <p:nvPr/>
        </p:nvSpPr>
        <p:spPr bwMode="auto">
          <a:xfrm>
            <a:off x="3347864" y="655818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
        <p:nvSpPr>
          <p:cNvPr id="4" name="Rettangolo 3"/>
          <p:cNvSpPr/>
          <p:nvPr/>
        </p:nvSpPr>
        <p:spPr>
          <a:xfrm>
            <a:off x="2002711" y="2204864"/>
            <a:ext cx="5044201" cy="1938992"/>
          </a:xfrm>
          <a:prstGeom prst="rect">
            <a:avLst/>
          </a:prstGeom>
          <a:solidFill>
            <a:schemeClr val="accent3"/>
          </a:solidFill>
        </p:spPr>
        <p:txBody>
          <a:bodyPr wrap="none">
            <a:spAutoFit/>
          </a:bodyPr>
          <a:lstStyle/>
          <a:p>
            <a:r>
              <a:rPr lang="en-US" sz="4000" b="1" dirty="0">
                <a:solidFill>
                  <a:schemeClr val="bg1"/>
                </a:solidFill>
                <a:latin typeface="Times New Roman" pitchFamily="18" charset="0"/>
                <a:cs typeface="Times New Roman" pitchFamily="18" charset="0"/>
              </a:rPr>
              <a:t>Technologies for HEP </a:t>
            </a:r>
            <a:endParaRPr lang="en-US" sz="4000" b="1" dirty="0" smtClean="0">
              <a:solidFill>
                <a:schemeClr val="bg1"/>
              </a:solidFill>
              <a:latin typeface="Times New Roman" pitchFamily="18" charset="0"/>
              <a:cs typeface="Times New Roman" pitchFamily="18" charset="0"/>
            </a:endParaRPr>
          </a:p>
          <a:p>
            <a:r>
              <a:rPr lang="en-US" sz="4000" b="1" dirty="0">
                <a:solidFill>
                  <a:schemeClr val="bg1"/>
                </a:solidFill>
                <a:latin typeface="Times New Roman" pitchFamily="18" charset="0"/>
                <a:cs typeface="Times New Roman" pitchFamily="18" charset="0"/>
              </a:rPr>
              <a:t> </a:t>
            </a:r>
            <a:r>
              <a:rPr lang="en-US" sz="4000" b="1" dirty="0" smtClean="0">
                <a:solidFill>
                  <a:schemeClr val="bg1"/>
                </a:solidFill>
                <a:latin typeface="Times New Roman" pitchFamily="18" charset="0"/>
                <a:cs typeface="Times New Roman" pitchFamily="18" charset="0"/>
              </a:rPr>
              <a:t>              and </a:t>
            </a:r>
          </a:p>
          <a:p>
            <a:r>
              <a:rPr lang="en-US" sz="4000" b="1" dirty="0">
                <a:solidFill>
                  <a:schemeClr val="bg1"/>
                </a:solidFill>
                <a:latin typeface="Times New Roman" pitchFamily="18" charset="0"/>
                <a:cs typeface="Times New Roman" pitchFamily="18" charset="0"/>
              </a:rPr>
              <a:t> </a:t>
            </a:r>
            <a:r>
              <a:rPr lang="en-US" sz="4000" b="1" dirty="0" smtClean="0">
                <a:solidFill>
                  <a:schemeClr val="bg1"/>
                </a:solidFill>
                <a:latin typeface="Times New Roman" pitchFamily="18" charset="0"/>
                <a:cs typeface="Times New Roman" pitchFamily="18" charset="0"/>
              </a:rPr>
              <a:t>      life </a:t>
            </a:r>
            <a:r>
              <a:rPr lang="en-US" sz="4000" b="1" dirty="0">
                <a:solidFill>
                  <a:schemeClr val="bg1"/>
                </a:solidFill>
                <a:latin typeface="Times New Roman" pitchFamily="18" charset="0"/>
                <a:cs typeface="Times New Roman" pitchFamily="18" charset="0"/>
              </a:rPr>
              <a:t>applications </a:t>
            </a:r>
            <a:endParaRPr lang="en-GB" sz="4000" dirty="0">
              <a:solidFill>
                <a:schemeClr val="bg1"/>
              </a:solidFill>
            </a:endParaRPr>
          </a:p>
        </p:txBody>
      </p:sp>
    </p:spTree>
    <p:extLst>
      <p:ext uri="{BB962C8B-B14F-4D97-AF65-F5344CB8AC3E}">
        <p14:creationId xmlns:p14="http://schemas.microsoft.com/office/powerpoint/2010/main" val="13142648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0" y="-24"/>
            <a:ext cx="9144000" cy="785794"/>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smtClean="0">
                <a:latin typeface="Times New Roman" pitchFamily="18" charset="0"/>
                <a:cs typeface="Times New Roman" pitchFamily="18" charset="0"/>
              </a:rPr>
              <a:t>		                 The LHC project			</a:t>
            </a:r>
            <a:endParaRPr lang="en-US" sz="2400" b="1">
              <a:latin typeface="Times New Roman" pitchFamily="18" charset="0"/>
              <a:cs typeface="Times New Roman" pitchFamily="18" charset="0"/>
            </a:endParaRPr>
          </a:p>
        </p:txBody>
      </p:sp>
      <p:sp>
        <p:nvSpPr>
          <p:cNvPr id="8" name="Rettangolo 7"/>
          <p:cNvSpPr/>
          <p:nvPr/>
        </p:nvSpPr>
        <p:spPr>
          <a:xfrm>
            <a:off x="0" y="6500834"/>
            <a:ext cx="9144000" cy="35719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asellaDiTesto 8"/>
          <p:cNvSpPr txBox="1"/>
          <p:nvPr/>
        </p:nvSpPr>
        <p:spPr>
          <a:xfrm>
            <a:off x="0" y="6550247"/>
            <a:ext cx="2295821" cy="246221"/>
          </a:xfrm>
          <a:prstGeom prst="rect">
            <a:avLst/>
          </a:prstGeom>
          <a:noFill/>
        </p:spPr>
        <p:txBody>
          <a:bodyPr wrap="none" rtlCol="0">
            <a:spAutoFit/>
          </a:bodyPr>
          <a:lstStyle/>
          <a:p>
            <a:r>
              <a:rPr lang="en-US" sz="1000" dirty="0" smtClean="0">
                <a:latin typeface="Times New Roman" pitchFamily="18" charset="0"/>
                <a:cs typeface="Times New Roman" pitchFamily="18" charset="0"/>
              </a:rPr>
              <a:t>G. </a:t>
            </a:r>
            <a:r>
              <a:rPr lang="en-US" sz="1000" dirty="0" err="1" smtClean="0">
                <a:latin typeface="Times New Roman" pitchFamily="18" charset="0"/>
                <a:cs typeface="Times New Roman" pitchFamily="18" charset="0"/>
              </a:rPr>
              <a:t>Iaselli</a:t>
            </a:r>
            <a:r>
              <a:rPr lang="en-US" sz="1000" dirty="0" smtClean="0">
                <a:latin typeface="Times New Roman" pitchFamily="18" charset="0"/>
                <a:cs typeface="Times New Roman" pitchFamily="18" charset="0"/>
              </a:rPr>
              <a:t>,  </a:t>
            </a:r>
            <a:r>
              <a:rPr lang="en-US" sz="1000" dirty="0" err="1" smtClean="0">
                <a:latin typeface="Times New Roman" pitchFamily="18" charset="0"/>
                <a:cs typeface="Times New Roman" pitchFamily="18" charset="0"/>
              </a:rPr>
              <a:t>Politecnico</a:t>
            </a:r>
            <a:r>
              <a:rPr lang="en-US" sz="1000" dirty="0" smtClean="0">
                <a:latin typeface="Times New Roman" pitchFamily="18" charset="0"/>
                <a:cs typeface="Times New Roman" pitchFamily="18" charset="0"/>
              </a:rPr>
              <a:t>  di Bari and INFN</a:t>
            </a:r>
            <a:endParaRPr lang="en-US" sz="1000" dirty="0">
              <a:latin typeface="Times New Roman" pitchFamily="18" charset="0"/>
              <a:cs typeface="Times New Roman" pitchFamily="18" charset="0"/>
            </a:endParaRPr>
          </a:p>
        </p:txBody>
      </p:sp>
      <p:pic>
        <p:nvPicPr>
          <p:cNvPr id="11" name="Picture 4"/>
          <p:cNvPicPr>
            <a:picLocks noChangeAspect="1" noChangeArrowheads="1"/>
          </p:cNvPicPr>
          <p:nvPr/>
        </p:nvPicPr>
        <p:blipFill>
          <a:blip r:embed="rId3">
            <a:lum bright="-24000" contrast="42000"/>
          </a:blip>
          <a:srcRect/>
          <a:stretch>
            <a:fillRect/>
          </a:stretch>
        </p:blipFill>
        <p:spPr bwMode="auto">
          <a:xfrm>
            <a:off x="571472" y="1000108"/>
            <a:ext cx="3557557" cy="2859623"/>
          </a:xfrm>
          <a:prstGeom prst="rect">
            <a:avLst/>
          </a:prstGeom>
          <a:noFill/>
          <a:ln w="9525">
            <a:noFill/>
            <a:miter lim="800000"/>
            <a:headEnd/>
            <a:tailEnd/>
          </a:ln>
        </p:spPr>
      </p:pic>
      <p:pic>
        <p:nvPicPr>
          <p:cNvPr id="13" name="Picture 2"/>
          <p:cNvPicPr>
            <a:picLocks noChangeAspect="1" noChangeArrowheads="1"/>
          </p:cNvPicPr>
          <p:nvPr/>
        </p:nvPicPr>
        <p:blipFill>
          <a:blip r:embed="rId4" cstate="print"/>
          <a:srcRect/>
          <a:stretch>
            <a:fillRect/>
          </a:stretch>
        </p:blipFill>
        <p:spPr bwMode="auto">
          <a:xfrm>
            <a:off x="4500562" y="1000108"/>
            <a:ext cx="4221381" cy="2886026"/>
          </a:xfrm>
          <a:prstGeom prst="rect">
            <a:avLst/>
          </a:prstGeom>
          <a:noFill/>
          <a:ln w="9525">
            <a:noFill/>
            <a:miter lim="800000"/>
            <a:headEnd/>
            <a:tailEnd/>
          </a:ln>
        </p:spPr>
      </p:pic>
      <p:sp>
        <p:nvSpPr>
          <p:cNvPr id="15" name="Text Box 4"/>
          <p:cNvSpPr txBox="1">
            <a:spLocks noChangeArrowheads="1"/>
          </p:cNvSpPr>
          <p:nvPr/>
        </p:nvSpPr>
        <p:spPr bwMode="auto">
          <a:xfrm>
            <a:off x="1000100" y="4143380"/>
            <a:ext cx="7000924" cy="1754326"/>
          </a:xfrm>
          <a:prstGeom prst="rect">
            <a:avLst/>
          </a:prstGeom>
          <a:noFill/>
          <a:ln w="9525">
            <a:noFill/>
            <a:miter lim="800000"/>
            <a:headEnd/>
            <a:tailEnd/>
          </a:ln>
        </p:spPr>
        <p:txBody>
          <a:bodyPr wrap="square">
            <a:spAutoFit/>
          </a:bodyPr>
          <a:lstStyle/>
          <a:p>
            <a:pPr algn="just" eaLnBrk="0" hangingPunct="0">
              <a:spcBef>
                <a:spcPct val="40000"/>
              </a:spcBef>
              <a:buFontTx/>
              <a:buNone/>
            </a:pPr>
            <a:r>
              <a:rPr lang="en-US" sz="2000">
                <a:solidFill>
                  <a:srgbClr val="FF0000"/>
                </a:solidFill>
                <a:latin typeface="Times New Roman" pitchFamily="18" charset="0"/>
                <a:ea typeface="MS PGothic" pitchFamily="34" charset="-128"/>
                <a:cs typeface="Times New Roman" pitchFamily="18" charset="0"/>
              </a:rPr>
              <a:t>To reach the required energy in the existing 27 km tunnel, the </a:t>
            </a:r>
            <a:r>
              <a:rPr lang="en-US" sz="2000" smtClean="0">
                <a:solidFill>
                  <a:srgbClr val="FF0000"/>
                </a:solidFill>
                <a:latin typeface="Times New Roman" pitchFamily="18" charset="0"/>
                <a:ea typeface="MS PGothic" pitchFamily="34" charset="-128"/>
                <a:cs typeface="Times New Roman" pitchFamily="18" charset="0"/>
              </a:rPr>
              <a:t>super conducting magnets </a:t>
            </a:r>
            <a:r>
              <a:rPr lang="en-US" sz="2000">
                <a:solidFill>
                  <a:srgbClr val="FF0000"/>
                </a:solidFill>
                <a:latin typeface="Times New Roman" pitchFamily="18" charset="0"/>
                <a:ea typeface="MS PGothic" pitchFamily="34" charset="-128"/>
                <a:cs typeface="Times New Roman" pitchFamily="18" charset="0"/>
              </a:rPr>
              <a:t>operate at </a:t>
            </a:r>
            <a:r>
              <a:rPr lang="en-US" sz="2000" b="1" smtClean="0">
                <a:solidFill>
                  <a:srgbClr val="FF0000"/>
                </a:solidFill>
                <a:latin typeface="Times New Roman" pitchFamily="18" charset="0"/>
                <a:ea typeface="MS PGothic" pitchFamily="34" charset="-128"/>
                <a:cs typeface="Times New Roman" pitchFamily="18" charset="0"/>
              </a:rPr>
              <a:t>83 </a:t>
            </a:r>
            <a:r>
              <a:rPr lang="en-US" sz="2000" b="1">
                <a:solidFill>
                  <a:srgbClr val="FF0000"/>
                </a:solidFill>
                <a:latin typeface="Times New Roman" pitchFamily="18" charset="0"/>
                <a:ea typeface="MS PGothic" pitchFamily="34" charset="-128"/>
                <a:cs typeface="Times New Roman" pitchFamily="18" charset="0"/>
              </a:rPr>
              <a:t>Kilogauss </a:t>
            </a:r>
            <a:r>
              <a:rPr lang="en-US" sz="2000">
                <a:solidFill>
                  <a:srgbClr val="FF0000"/>
                </a:solidFill>
                <a:latin typeface="Times New Roman" pitchFamily="18" charset="0"/>
                <a:ea typeface="MS PGothic" pitchFamily="34" charset="-128"/>
                <a:cs typeface="Times New Roman" pitchFamily="18" charset="0"/>
              </a:rPr>
              <a:t>(</a:t>
            </a:r>
            <a:r>
              <a:rPr lang="en-US" sz="2000" smtClean="0">
                <a:solidFill>
                  <a:srgbClr val="FF0000"/>
                </a:solidFill>
                <a:latin typeface="Times New Roman" pitchFamily="18" charset="0"/>
                <a:ea typeface="MS PGothic" pitchFamily="34" charset="-128"/>
                <a:cs typeface="Times New Roman" pitchFamily="18" charset="0"/>
              </a:rPr>
              <a:t>200.000 </a:t>
            </a:r>
            <a:r>
              <a:rPr lang="en-US" sz="2000">
                <a:solidFill>
                  <a:srgbClr val="FF0000"/>
                </a:solidFill>
                <a:latin typeface="Times New Roman" pitchFamily="18" charset="0"/>
                <a:ea typeface="MS PGothic" pitchFamily="34" charset="-128"/>
                <a:cs typeface="Times New Roman" pitchFamily="18" charset="0"/>
              </a:rPr>
              <a:t>x Earth’s field</a:t>
            </a:r>
            <a:r>
              <a:rPr lang="en-US" sz="2000" smtClean="0">
                <a:solidFill>
                  <a:srgbClr val="FF0000"/>
                </a:solidFill>
                <a:latin typeface="Times New Roman" pitchFamily="18" charset="0"/>
                <a:ea typeface="MS PGothic" pitchFamily="34" charset="-128"/>
                <a:cs typeface="Times New Roman" pitchFamily="18" charset="0"/>
              </a:rPr>
              <a:t>) in super fluid </a:t>
            </a:r>
            <a:r>
              <a:rPr lang="en-US" sz="2000">
                <a:solidFill>
                  <a:srgbClr val="FF0000"/>
                </a:solidFill>
                <a:latin typeface="Times New Roman" pitchFamily="18" charset="0"/>
                <a:ea typeface="MS PGothic" pitchFamily="34" charset="-128"/>
                <a:cs typeface="Times New Roman" pitchFamily="18" charset="0"/>
              </a:rPr>
              <a:t>helium.</a:t>
            </a:r>
          </a:p>
          <a:p>
            <a:pPr algn="just" eaLnBrk="0" hangingPunct="0">
              <a:spcBef>
                <a:spcPct val="40000"/>
              </a:spcBef>
              <a:buFontTx/>
              <a:buNone/>
            </a:pPr>
            <a:r>
              <a:rPr lang="en-US" sz="2000">
                <a:solidFill>
                  <a:srgbClr val="FF0000"/>
                </a:solidFill>
                <a:latin typeface="Times New Roman" pitchFamily="18" charset="0"/>
                <a:ea typeface="MS PGothic" pitchFamily="34" charset="-128"/>
                <a:cs typeface="Times New Roman" pitchFamily="18" charset="0"/>
              </a:rPr>
              <a:t>Protons travel in a tube with </a:t>
            </a:r>
            <a:r>
              <a:rPr lang="en-US" sz="2000" b="1">
                <a:solidFill>
                  <a:srgbClr val="FF0000"/>
                </a:solidFill>
                <a:latin typeface="Times New Roman" pitchFamily="18" charset="0"/>
                <a:ea typeface="MS PGothic" pitchFamily="34" charset="-128"/>
                <a:cs typeface="Times New Roman" pitchFamily="18" charset="0"/>
              </a:rPr>
              <a:t>better </a:t>
            </a:r>
            <a:r>
              <a:rPr lang="en-US" sz="2000" b="1" smtClean="0">
                <a:solidFill>
                  <a:srgbClr val="FF0000"/>
                </a:solidFill>
                <a:latin typeface="Times New Roman" pitchFamily="18" charset="0"/>
                <a:ea typeface="MS PGothic" pitchFamily="34" charset="-128"/>
                <a:cs typeface="Times New Roman" pitchFamily="18" charset="0"/>
              </a:rPr>
              <a:t>vacuum &amp; </a:t>
            </a:r>
            <a:r>
              <a:rPr lang="en-US" sz="2000" b="1">
                <a:solidFill>
                  <a:srgbClr val="FF0000"/>
                </a:solidFill>
                <a:latin typeface="Times New Roman" pitchFamily="18" charset="0"/>
                <a:ea typeface="MS PGothic" pitchFamily="34" charset="-128"/>
                <a:cs typeface="Times New Roman" pitchFamily="18" charset="0"/>
              </a:rPr>
              <a:t>colder than </a:t>
            </a:r>
            <a:r>
              <a:rPr lang="en-US" sz="2000" b="1" smtClean="0">
                <a:solidFill>
                  <a:srgbClr val="FF0000"/>
                </a:solidFill>
                <a:latin typeface="Times New Roman" pitchFamily="18" charset="0"/>
                <a:ea typeface="MS PGothic" pitchFamily="34" charset="-128"/>
                <a:cs typeface="Times New Roman" pitchFamily="18" charset="0"/>
              </a:rPr>
              <a:t>interplanetary  space at  T = 4-20 </a:t>
            </a:r>
            <a:r>
              <a:rPr lang="en-US" sz="2000" b="1" baseline="50000" smtClean="0">
                <a:solidFill>
                  <a:srgbClr val="FF0000"/>
                </a:solidFill>
                <a:latin typeface="Times New Roman" pitchFamily="18" charset="0"/>
                <a:ea typeface="MS PGothic" pitchFamily="34" charset="-128"/>
                <a:cs typeface="Times New Roman" pitchFamily="18" charset="0"/>
              </a:rPr>
              <a:t>o</a:t>
            </a:r>
            <a:r>
              <a:rPr lang="en-US" sz="2000" b="1" smtClean="0">
                <a:solidFill>
                  <a:srgbClr val="FF0000"/>
                </a:solidFill>
                <a:latin typeface="Times New Roman" pitchFamily="18" charset="0"/>
                <a:ea typeface="MS PGothic" pitchFamily="34" charset="-128"/>
                <a:cs typeface="Times New Roman" pitchFamily="18" charset="0"/>
              </a:rPr>
              <a:t> K</a:t>
            </a:r>
            <a:endParaRPr lang="en-US" sz="2000" b="1">
              <a:solidFill>
                <a:srgbClr val="FF0000"/>
              </a:solidFill>
              <a:latin typeface="Times New Roman" pitchFamily="18" charset="0"/>
              <a:ea typeface="MS PGothic" pitchFamily="34" charset="-128"/>
              <a:cs typeface="Times New Roman" pitchFamily="18" charset="0"/>
            </a:endParaRPr>
          </a:p>
        </p:txBody>
      </p:sp>
      <p:sp>
        <p:nvSpPr>
          <p:cNvPr id="10" name="Segnaposto numero diapositiva 9"/>
          <p:cNvSpPr>
            <a:spLocks noGrp="1"/>
          </p:cNvSpPr>
          <p:nvPr>
            <p:ph type="sldNum" sz="quarter" idx="12"/>
          </p:nvPr>
        </p:nvSpPr>
        <p:spPr>
          <a:xfrm>
            <a:off x="7046912" y="6520259"/>
            <a:ext cx="2133600" cy="365125"/>
          </a:xfrm>
        </p:spPr>
        <p:txBody>
          <a:bodyPr/>
          <a:lstStyle/>
          <a:p>
            <a:fld id="{3B1A37C7-B3C2-4D72-A061-AF4B89C4677F}" type="slidenum">
              <a:rPr lang="en-US" smtClean="0"/>
              <a:pPr/>
              <a:t>10</a:t>
            </a:fld>
            <a:endParaRPr lang="en-US"/>
          </a:p>
        </p:txBody>
      </p:sp>
      <p:sp>
        <p:nvSpPr>
          <p:cNvPr id="12" name="CasellaDiTesto 13"/>
          <p:cNvSpPr txBox="1">
            <a:spLocks noChangeArrowheads="1"/>
          </p:cNvSpPr>
          <p:nvPr/>
        </p:nvSpPr>
        <p:spPr bwMode="auto">
          <a:xfrm>
            <a:off x="3347864" y="655818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2" descr="C:\Users\giuseppe\Desktop\Immagine.png"/>
          <p:cNvPicPr>
            <a:picLocks noChangeAspect="1" noChangeArrowheads="1"/>
          </p:cNvPicPr>
          <p:nvPr/>
        </p:nvPicPr>
        <p:blipFill>
          <a:blip r:embed="rId4"/>
          <a:srcRect l="9609" r="41722" b="17297"/>
          <a:stretch>
            <a:fillRect/>
          </a:stretch>
        </p:blipFill>
        <p:spPr bwMode="auto">
          <a:xfrm>
            <a:off x="4929190" y="785794"/>
            <a:ext cx="3714776" cy="2778131"/>
          </a:xfrm>
          <a:prstGeom prst="rect">
            <a:avLst/>
          </a:prstGeom>
          <a:noFill/>
        </p:spPr>
      </p:pic>
      <p:sp>
        <p:nvSpPr>
          <p:cNvPr id="7" name="Rettangolo 6"/>
          <p:cNvSpPr/>
          <p:nvPr/>
        </p:nvSpPr>
        <p:spPr>
          <a:xfrm>
            <a:off x="0" y="-24"/>
            <a:ext cx="9144000" cy="785794"/>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smtClean="0">
                <a:latin typeface="Times New Roman" pitchFamily="18" charset="0"/>
                <a:cs typeface="Times New Roman" pitchFamily="18" charset="0"/>
              </a:rPr>
              <a:t>			    The detectors</a:t>
            </a:r>
            <a:endParaRPr lang="en-US" sz="2400" b="1">
              <a:latin typeface="Times New Roman" pitchFamily="18" charset="0"/>
              <a:cs typeface="Times New Roman" pitchFamily="18" charset="0"/>
            </a:endParaRPr>
          </a:p>
        </p:txBody>
      </p:sp>
      <p:sp>
        <p:nvSpPr>
          <p:cNvPr id="8" name="Rettangolo 7"/>
          <p:cNvSpPr/>
          <p:nvPr/>
        </p:nvSpPr>
        <p:spPr>
          <a:xfrm>
            <a:off x="0" y="6500834"/>
            <a:ext cx="9144000" cy="35719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asellaDiTesto 8"/>
          <p:cNvSpPr txBox="1"/>
          <p:nvPr/>
        </p:nvSpPr>
        <p:spPr>
          <a:xfrm>
            <a:off x="0" y="6550247"/>
            <a:ext cx="2295821" cy="246221"/>
          </a:xfrm>
          <a:prstGeom prst="rect">
            <a:avLst/>
          </a:prstGeom>
          <a:noFill/>
        </p:spPr>
        <p:txBody>
          <a:bodyPr wrap="none" rtlCol="0">
            <a:spAutoFit/>
          </a:bodyPr>
          <a:lstStyle/>
          <a:p>
            <a:r>
              <a:rPr lang="en-US" sz="1000" dirty="0" smtClean="0">
                <a:latin typeface="Times New Roman" pitchFamily="18" charset="0"/>
                <a:cs typeface="Times New Roman" pitchFamily="18" charset="0"/>
              </a:rPr>
              <a:t>G. </a:t>
            </a:r>
            <a:r>
              <a:rPr lang="en-US" sz="1000" dirty="0" err="1" smtClean="0">
                <a:latin typeface="Times New Roman" pitchFamily="18" charset="0"/>
                <a:cs typeface="Times New Roman" pitchFamily="18" charset="0"/>
              </a:rPr>
              <a:t>Iaselli</a:t>
            </a:r>
            <a:r>
              <a:rPr lang="en-US" sz="1000" dirty="0" smtClean="0">
                <a:latin typeface="Times New Roman" pitchFamily="18" charset="0"/>
                <a:cs typeface="Times New Roman" pitchFamily="18" charset="0"/>
              </a:rPr>
              <a:t>,  </a:t>
            </a:r>
            <a:r>
              <a:rPr lang="en-US" sz="1000" dirty="0" err="1" smtClean="0">
                <a:latin typeface="Times New Roman" pitchFamily="18" charset="0"/>
                <a:cs typeface="Times New Roman" pitchFamily="18" charset="0"/>
              </a:rPr>
              <a:t>Politecnico</a:t>
            </a:r>
            <a:r>
              <a:rPr lang="en-US" sz="1000" dirty="0" smtClean="0">
                <a:latin typeface="Times New Roman" pitchFamily="18" charset="0"/>
                <a:cs typeface="Times New Roman" pitchFamily="18" charset="0"/>
              </a:rPr>
              <a:t>  di Bari and INFN</a:t>
            </a:r>
            <a:endParaRPr lang="en-US" sz="1000" dirty="0">
              <a:latin typeface="Times New Roman" pitchFamily="18" charset="0"/>
              <a:cs typeface="Times New Roman" pitchFamily="18" charset="0"/>
            </a:endParaRPr>
          </a:p>
        </p:txBody>
      </p:sp>
      <p:sp>
        <p:nvSpPr>
          <p:cNvPr id="15" name="AutoShape 64"/>
          <p:cNvSpPr>
            <a:spLocks noChangeAspect="1" noChangeArrowheads="1" noTextEdit="1"/>
          </p:cNvSpPr>
          <p:nvPr/>
        </p:nvSpPr>
        <p:spPr bwMode="auto">
          <a:xfrm>
            <a:off x="4570444" y="1017588"/>
            <a:ext cx="4495800" cy="2251075"/>
          </a:xfrm>
          <a:prstGeom prst="rect">
            <a:avLst/>
          </a:prstGeom>
          <a:noFill/>
          <a:ln w="9525">
            <a:noFill/>
            <a:miter lim="800000"/>
            <a:headEnd/>
            <a:tailEnd/>
          </a:ln>
        </p:spPr>
        <p:txBody>
          <a:bodyPr/>
          <a:lstStyle/>
          <a:p>
            <a:endParaRPr lang="en-US"/>
          </a:p>
        </p:txBody>
      </p:sp>
      <p:graphicFrame>
        <p:nvGraphicFramePr>
          <p:cNvPr id="18" name="Object 38"/>
          <p:cNvGraphicFramePr>
            <a:graphicFrameLocks noChangeAspect="1"/>
          </p:cNvGraphicFramePr>
          <p:nvPr/>
        </p:nvGraphicFramePr>
        <p:xfrm>
          <a:off x="4857752" y="1285860"/>
          <a:ext cx="279400" cy="301625"/>
        </p:xfrm>
        <a:graphic>
          <a:graphicData uri="http://schemas.openxmlformats.org/presentationml/2006/ole">
            <mc:AlternateContent xmlns:mc="http://schemas.openxmlformats.org/markup-compatibility/2006">
              <mc:Choice xmlns:v="urn:schemas-microsoft-com:vml" Requires="v">
                <p:oleObj spid="_x0000_s253103" name="Equazione" r:id="rId5" imgW="152216" imgH="164901" progId="Equation.3">
                  <p:embed/>
                </p:oleObj>
              </mc:Choice>
              <mc:Fallback>
                <p:oleObj name="Equazione" r:id="rId5" imgW="152216" imgH="164901" progId="Equation.3">
                  <p:embed/>
                  <p:pic>
                    <p:nvPicPr>
                      <p:cNvPr id="0"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57752" y="1285860"/>
                        <a:ext cx="279400" cy="301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9" name="Group 40"/>
          <p:cNvGrpSpPr>
            <a:grpSpLocks/>
          </p:cNvGrpSpPr>
          <p:nvPr/>
        </p:nvGrpSpPr>
        <p:grpSpPr bwMode="auto">
          <a:xfrm rot="2089427">
            <a:off x="5742019" y="1889125"/>
            <a:ext cx="2362200" cy="576263"/>
            <a:chOff x="1124" y="1968"/>
            <a:chExt cx="1968" cy="480"/>
          </a:xfrm>
        </p:grpSpPr>
        <p:sp>
          <p:nvSpPr>
            <p:cNvPr id="20" name="Oval 41"/>
            <p:cNvSpPr>
              <a:spLocks noChangeArrowheads="1"/>
            </p:cNvSpPr>
            <p:nvPr/>
          </p:nvSpPr>
          <p:spPr bwMode="auto">
            <a:xfrm>
              <a:off x="1700" y="2064"/>
              <a:ext cx="192" cy="192"/>
            </a:xfrm>
            <a:prstGeom prst="ellipse">
              <a:avLst/>
            </a:prstGeom>
            <a:gradFill rotWithShape="0">
              <a:gsLst>
                <a:gs pos="0">
                  <a:srgbClr val="FFFFCC"/>
                </a:gs>
                <a:gs pos="100000">
                  <a:srgbClr val="76765E"/>
                </a:gs>
              </a:gsLst>
              <a:path path="shape">
                <a:fillToRect l="50000" t="50000" r="50000" b="50000"/>
              </a:path>
            </a:gradFill>
            <a:ln w="9525">
              <a:noFill/>
              <a:round/>
              <a:headEnd/>
              <a:tailEnd/>
            </a:ln>
          </p:spPr>
          <p:txBody>
            <a:bodyPr wrap="none" anchor="ctr"/>
            <a:lstStyle/>
            <a:p>
              <a:endParaRPr lang="it-IT"/>
            </a:p>
          </p:txBody>
        </p:sp>
        <p:sp>
          <p:nvSpPr>
            <p:cNvPr id="21" name="Oval 42"/>
            <p:cNvSpPr>
              <a:spLocks noChangeArrowheads="1"/>
            </p:cNvSpPr>
            <p:nvPr/>
          </p:nvSpPr>
          <p:spPr bwMode="auto">
            <a:xfrm>
              <a:off x="1556" y="2256"/>
              <a:ext cx="192" cy="192"/>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wrap="none" anchor="ctr"/>
            <a:lstStyle/>
            <a:p>
              <a:endParaRPr lang="it-IT"/>
            </a:p>
          </p:txBody>
        </p:sp>
        <p:sp>
          <p:nvSpPr>
            <p:cNvPr id="22" name="Oval 43"/>
            <p:cNvSpPr>
              <a:spLocks noChangeArrowheads="1"/>
            </p:cNvSpPr>
            <p:nvPr/>
          </p:nvSpPr>
          <p:spPr bwMode="auto">
            <a:xfrm>
              <a:off x="1460" y="1968"/>
              <a:ext cx="192" cy="192"/>
            </a:xfrm>
            <a:prstGeom prst="ellipse">
              <a:avLst/>
            </a:prstGeom>
            <a:gradFill rotWithShape="0">
              <a:gsLst>
                <a:gs pos="0">
                  <a:srgbClr val="CC00FF"/>
                </a:gs>
                <a:gs pos="100000">
                  <a:srgbClr val="5E0076"/>
                </a:gs>
              </a:gsLst>
              <a:path path="shape">
                <a:fillToRect l="50000" t="50000" r="50000" b="50000"/>
              </a:path>
            </a:gradFill>
            <a:ln w="9525">
              <a:noFill/>
              <a:round/>
              <a:headEnd/>
              <a:tailEnd/>
            </a:ln>
          </p:spPr>
          <p:txBody>
            <a:bodyPr wrap="none" anchor="ctr"/>
            <a:lstStyle/>
            <a:p>
              <a:endParaRPr lang="it-IT"/>
            </a:p>
          </p:txBody>
        </p:sp>
        <p:sp>
          <p:nvSpPr>
            <p:cNvPr id="23" name="Oval 44"/>
            <p:cNvSpPr>
              <a:spLocks noChangeArrowheads="1"/>
            </p:cNvSpPr>
            <p:nvPr/>
          </p:nvSpPr>
          <p:spPr bwMode="auto">
            <a:xfrm>
              <a:off x="2036" y="2160"/>
              <a:ext cx="192" cy="192"/>
            </a:xfrm>
            <a:prstGeom prst="ellipse">
              <a:avLst/>
            </a:prstGeom>
            <a:gradFill rotWithShape="0">
              <a:gsLst>
                <a:gs pos="0">
                  <a:srgbClr val="009900"/>
                </a:gs>
                <a:gs pos="100000">
                  <a:srgbClr val="004700"/>
                </a:gs>
              </a:gsLst>
              <a:path path="shape">
                <a:fillToRect l="50000" t="50000" r="50000" b="50000"/>
              </a:path>
            </a:gradFill>
            <a:ln w="9525">
              <a:noFill/>
              <a:round/>
              <a:headEnd/>
              <a:tailEnd/>
            </a:ln>
          </p:spPr>
          <p:txBody>
            <a:bodyPr wrap="none" anchor="ctr"/>
            <a:lstStyle/>
            <a:p>
              <a:endParaRPr lang="it-IT"/>
            </a:p>
          </p:txBody>
        </p:sp>
        <p:sp>
          <p:nvSpPr>
            <p:cNvPr id="24" name="Oval 45"/>
            <p:cNvSpPr>
              <a:spLocks noChangeArrowheads="1"/>
            </p:cNvSpPr>
            <p:nvPr/>
          </p:nvSpPr>
          <p:spPr bwMode="auto">
            <a:xfrm>
              <a:off x="1268" y="2160"/>
              <a:ext cx="192" cy="192"/>
            </a:xfrm>
            <a:prstGeom prst="ellipse">
              <a:avLst/>
            </a:prstGeom>
            <a:gradFill rotWithShape="0">
              <a:gsLst>
                <a:gs pos="0">
                  <a:srgbClr val="009900"/>
                </a:gs>
                <a:gs pos="100000">
                  <a:srgbClr val="004700"/>
                </a:gs>
              </a:gsLst>
              <a:path path="shape">
                <a:fillToRect l="50000" t="50000" r="50000" b="50000"/>
              </a:path>
            </a:gradFill>
            <a:ln w="9525">
              <a:noFill/>
              <a:round/>
              <a:headEnd/>
              <a:tailEnd/>
            </a:ln>
          </p:spPr>
          <p:txBody>
            <a:bodyPr wrap="none" anchor="ctr"/>
            <a:lstStyle/>
            <a:p>
              <a:endParaRPr lang="it-IT"/>
            </a:p>
          </p:txBody>
        </p:sp>
        <p:sp>
          <p:nvSpPr>
            <p:cNvPr id="25" name="Line 46"/>
            <p:cNvSpPr>
              <a:spLocks noChangeShapeType="1"/>
            </p:cNvSpPr>
            <p:nvPr/>
          </p:nvSpPr>
          <p:spPr bwMode="auto">
            <a:xfrm flipV="1">
              <a:off x="2324" y="2064"/>
              <a:ext cx="288" cy="48"/>
            </a:xfrm>
            <a:prstGeom prst="line">
              <a:avLst/>
            </a:prstGeom>
            <a:noFill/>
            <a:ln w="9525">
              <a:solidFill>
                <a:schemeClr val="tx1"/>
              </a:solidFill>
              <a:round/>
              <a:headEnd/>
              <a:tailEnd type="triangle" w="med" len="med"/>
            </a:ln>
          </p:spPr>
          <p:txBody>
            <a:bodyPr wrap="none" anchor="ctr"/>
            <a:lstStyle/>
            <a:p>
              <a:endParaRPr lang="en-US"/>
            </a:p>
          </p:txBody>
        </p:sp>
        <p:sp>
          <p:nvSpPr>
            <p:cNvPr id="26" name="Line 47"/>
            <p:cNvSpPr>
              <a:spLocks noChangeShapeType="1"/>
            </p:cNvSpPr>
            <p:nvPr/>
          </p:nvSpPr>
          <p:spPr bwMode="auto">
            <a:xfrm>
              <a:off x="2852" y="2256"/>
              <a:ext cx="240" cy="0"/>
            </a:xfrm>
            <a:prstGeom prst="line">
              <a:avLst/>
            </a:prstGeom>
            <a:noFill/>
            <a:ln w="9525">
              <a:solidFill>
                <a:schemeClr val="tx1"/>
              </a:solidFill>
              <a:round/>
              <a:headEnd/>
              <a:tailEnd type="triangle" w="med" len="med"/>
            </a:ln>
          </p:spPr>
          <p:txBody>
            <a:bodyPr wrap="none" anchor="ctr"/>
            <a:lstStyle/>
            <a:p>
              <a:endParaRPr lang="en-US"/>
            </a:p>
          </p:txBody>
        </p:sp>
        <p:sp>
          <p:nvSpPr>
            <p:cNvPr id="27" name="Line 48"/>
            <p:cNvSpPr>
              <a:spLocks noChangeShapeType="1"/>
            </p:cNvSpPr>
            <p:nvPr/>
          </p:nvSpPr>
          <p:spPr bwMode="auto">
            <a:xfrm flipV="1">
              <a:off x="2180" y="2256"/>
              <a:ext cx="144" cy="0"/>
            </a:xfrm>
            <a:prstGeom prst="line">
              <a:avLst/>
            </a:prstGeom>
            <a:noFill/>
            <a:ln w="9525">
              <a:solidFill>
                <a:schemeClr val="tx1"/>
              </a:solidFill>
              <a:round/>
              <a:headEnd/>
              <a:tailEnd type="triangle" w="med" len="med"/>
            </a:ln>
          </p:spPr>
          <p:txBody>
            <a:bodyPr wrap="none" anchor="ctr"/>
            <a:lstStyle/>
            <a:p>
              <a:endParaRPr lang="en-US"/>
            </a:p>
          </p:txBody>
        </p:sp>
        <p:sp>
          <p:nvSpPr>
            <p:cNvPr id="28" name="Line 49"/>
            <p:cNvSpPr>
              <a:spLocks noChangeShapeType="1"/>
            </p:cNvSpPr>
            <p:nvPr/>
          </p:nvSpPr>
          <p:spPr bwMode="auto">
            <a:xfrm>
              <a:off x="2468" y="2304"/>
              <a:ext cx="240" cy="48"/>
            </a:xfrm>
            <a:prstGeom prst="line">
              <a:avLst/>
            </a:prstGeom>
            <a:noFill/>
            <a:ln w="9525">
              <a:solidFill>
                <a:schemeClr val="tx1"/>
              </a:solidFill>
              <a:round/>
              <a:headEnd/>
              <a:tailEnd type="triangle" w="med" len="med"/>
            </a:ln>
          </p:spPr>
          <p:txBody>
            <a:bodyPr wrap="none" anchor="ctr"/>
            <a:lstStyle/>
            <a:p>
              <a:endParaRPr lang="en-US"/>
            </a:p>
          </p:txBody>
        </p:sp>
        <p:sp>
          <p:nvSpPr>
            <p:cNvPr id="29" name="Line 50"/>
            <p:cNvSpPr>
              <a:spLocks noChangeShapeType="1"/>
            </p:cNvSpPr>
            <p:nvPr/>
          </p:nvSpPr>
          <p:spPr bwMode="auto">
            <a:xfrm flipH="1" flipV="1">
              <a:off x="1316" y="2016"/>
              <a:ext cx="144" cy="48"/>
            </a:xfrm>
            <a:prstGeom prst="line">
              <a:avLst/>
            </a:prstGeom>
            <a:noFill/>
            <a:ln w="9525">
              <a:solidFill>
                <a:schemeClr val="tx1"/>
              </a:solidFill>
              <a:round/>
              <a:headEnd/>
              <a:tailEnd type="triangle" w="med" len="med"/>
            </a:ln>
          </p:spPr>
          <p:txBody>
            <a:bodyPr wrap="none" anchor="ctr"/>
            <a:lstStyle/>
            <a:p>
              <a:endParaRPr lang="en-US"/>
            </a:p>
          </p:txBody>
        </p:sp>
        <p:sp>
          <p:nvSpPr>
            <p:cNvPr id="31" name="Line 51"/>
            <p:cNvSpPr>
              <a:spLocks noChangeShapeType="1"/>
            </p:cNvSpPr>
            <p:nvPr/>
          </p:nvSpPr>
          <p:spPr bwMode="auto">
            <a:xfrm flipH="1">
              <a:off x="1124" y="2256"/>
              <a:ext cx="144" cy="0"/>
            </a:xfrm>
            <a:prstGeom prst="line">
              <a:avLst/>
            </a:prstGeom>
            <a:noFill/>
            <a:ln w="9525">
              <a:solidFill>
                <a:schemeClr val="tx1"/>
              </a:solidFill>
              <a:round/>
              <a:headEnd/>
              <a:tailEnd type="triangle" w="med" len="med"/>
            </a:ln>
          </p:spPr>
          <p:txBody>
            <a:bodyPr wrap="none" anchor="ctr"/>
            <a:lstStyle/>
            <a:p>
              <a:endParaRPr lang="en-US"/>
            </a:p>
          </p:txBody>
        </p:sp>
        <p:sp>
          <p:nvSpPr>
            <p:cNvPr id="32" name="Line 52"/>
            <p:cNvSpPr>
              <a:spLocks noChangeShapeType="1"/>
            </p:cNvSpPr>
            <p:nvPr/>
          </p:nvSpPr>
          <p:spPr bwMode="auto">
            <a:xfrm flipH="1">
              <a:off x="1412" y="2352"/>
              <a:ext cx="144" cy="48"/>
            </a:xfrm>
            <a:prstGeom prst="line">
              <a:avLst/>
            </a:prstGeom>
            <a:noFill/>
            <a:ln w="9525">
              <a:solidFill>
                <a:schemeClr val="tx1"/>
              </a:solidFill>
              <a:round/>
              <a:headEnd/>
              <a:tailEnd type="triangle" w="med" len="med"/>
            </a:ln>
          </p:spPr>
          <p:txBody>
            <a:bodyPr wrap="none" anchor="ctr"/>
            <a:lstStyle/>
            <a:p>
              <a:endParaRPr lang="en-US"/>
            </a:p>
          </p:txBody>
        </p:sp>
        <p:sp>
          <p:nvSpPr>
            <p:cNvPr id="33" name="Line 53"/>
            <p:cNvSpPr>
              <a:spLocks noChangeShapeType="1"/>
            </p:cNvSpPr>
            <p:nvPr/>
          </p:nvSpPr>
          <p:spPr bwMode="auto">
            <a:xfrm flipH="1">
              <a:off x="1556" y="2160"/>
              <a:ext cx="144" cy="48"/>
            </a:xfrm>
            <a:prstGeom prst="line">
              <a:avLst/>
            </a:prstGeom>
            <a:noFill/>
            <a:ln w="9525">
              <a:solidFill>
                <a:schemeClr val="tx1"/>
              </a:solidFill>
              <a:round/>
              <a:headEnd/>
              <a:tailEnd type="triangle" w="med" len="med"/>
            </a:ln>
          </p:spPr>
          <p:txBody>
            <a:bodyPr wrap="none" anchor="ctr"/>
            <a:lstStyle/>
            <a:p>
              <a:endParaRPr lang="en-US"/>
            </a:p>
          </p:txBody>
        </p:sp>
        <p:sp>
          <p:nvSpPr>
            <p:cNvPr id="34" name="Oval 54"/>
            <p:cNvSpPr>
              <a:spLocks noChangeArrowheads="1"/>
            </p:cNvSpPr>
            <p:nvPr/>
          </p:nvSpPr>
          <p:spPr bwMode="auto">
            <a:xfrm>
              <a:off x="2228" y="2016"/>
              <a:ext cx="192" cy="192"/>
            </a:xfrm>
            <a:prstGeom prst="ellipse">
              <a:avLst/>
            </a:prstGeom>
            <a:gradFill rotWithShape="0">
              <a:gsLst>
                <a:gs pos="0">
                  <a:srgbClr val="FFFFCC"/>
                </a:gs>
                <a:gs pos="100000">
                  <a:srgbClr val="76765E"/>
                </a:gs>
              </a:gsLst>
              <a:path path="shape">
                <a:fillToRect l="50000" t="50000" r="50000" b="50000"/>
              </a:path>
            </a:gradFill>
            <a:ln w="9525">
              <a:noFill/>
              <a:round/>
              <a:headEnd/>
              <a:tailEnd/>
            </a:ln>
          </p:spPr>
          <p:txBody>
            <a:bodyPr wrap="none" anchor="ctr"/>
            <a:lstStyle/>
            <a:p>
              <a:endParaRPr lang="it-IT"/>
            </a:p>
          </p:txBody>
        </p:sp>
        <p:sp>
          <p:nvSpPr>
            <p:cNvPr id="35" name="Oval 55"/>
            <p:cNvSpPr>
              <a:spLocks noChangeArrowheads="1"/>
            </p:cNvSpPr>
            <p:nvPr/>
          </p:nvSpPr>
          <p:spPr bwMode="auto">
            <a:xfrm>
              <a:off x="2708" y="2160"/>
              <a:ext cx="192" cy="192"/>
            </a:xfrm>
            <a:prstGeom prst="ellipse">
              <a:avLst/>
            </a:prstGeom>
            <a:gradFill rotWithShape="0">
              <a:gsLst>
                <a:gs pos="0">
                  <a:srgbClr val="CC00FF"/>
                </a:gs>
                <a:gs pos="100000">
                  <a:srgbClr val="5E0076"/>
                </a:gs>
              </a:gsLst>
              <a:path path="shape">
                <a:fillToRect l="50000" t="50000" r="50000" b="50000"/>
              </a:path>
            </a:gradFill>
            <a:ln w="9525">
              <a:noFill/>
              <a:round/>
              <a:headEnd/>
              <a:tailEnd/>
            </a:ln>
          </p:spPr>
          <p:txBody>
            <a:bodyPr wrap="none" anchor="ctr"/>
            <a:lstStyle/>
            <a:p>
              <a:endParaRPr lang="it-IT"/>
            </a:p>
          </p:txBody>
        </p:sp>
        <p:sp>
          <p:nvSpPr>
            <p:cNvPr id="36" name="Oval 56"/>
            <p:cNvSpPr>
              <a:spLocks noChangeArrowheads="1"/>
            </p:cNvSpPr>
            <p:nvPr/>
          </p:nvSpPr>
          <p:spPr bwMode="auto">
            <a:xfrm>
              <a:off x="2324" y="2208"/>
              <a:ext cx="192" cy="192"/>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wrap="none" anchor="ctr"/>
            <a:lstStyle/>
            <a:p>
              <a:endParaRPr lang="it-IT"/>
            </a:p>
          </p:txBody>
        </p:sp>
      </p:grpSp>
      <p:sp>
        <p:nvSpPr>
          <p:cNvPr id="37" name="AutoShape 57"/>
          <p:cNvSpPr>
            <a:spLocks noChangeArrowheads="1"/>
          </p:cNvSpPr>
          <p:nvPr/>
        </p:nvSpPr>
        <p:spPr bwMode="auto">
          <a:xfrm>
            <a:off x="6658007" y="1984375"/>
            <a:ext cx="209550" cy="282575"/>
          </a:xfrm>
          <a:prstGeom prst="irregularSeal1">
            <a:avLst/>
          </a:prstGeom>
          <a:solidFill>
            <a:schemeClr val="hlink"/>
          </a:solidFill>
          <a:ln w="9525">
            <a:noFill/>
            <a:miter lim="800000"/>
            <a:headEnd/>
            <a:tailEnd/>
          </a:ln>
        </p:spPr>
        <p:txBody>
          <a:bodyPr wrap="none" lIns="92075" tIns="46038" rIns="92075" bIns="46038" anchor="ctr">
            <a:spAutoFit/>
          </a:bodyPr>
          <a:lstStyle/>
          <a:p>
            <a:endParaRPr lang="it-IT"/>
          </a:p>
        </p:txBody>
      </p:sp>
      <p:sp>
        <p:nvSpPr>
          <p:cNvPr id="38" name="AutoShape 58"/>
          <p:cNvSpPr>
            <a:spLocks noChangeArrowheads="1"/>
          </p:cNvSpPr>
          <p:nvPr/>
        </p:nvSpPr>
        <p:spPr bwMode="auto">
          <a:xfrm rot="754115">
            <a:off x="4756182" y="1612444"/>
            <a:ext cx="457200" cy="93662"/>
          </a:xfrm>
          <a:prstGeom prst="rightArrow">
            <a:avLst>
              <a:gd name="adj1" fmla="val 50000"/>
              <a:gd name="adj2" fmla="val 122035"/>
            </a:avLst>
          </a:prstGeom>
          <a:solidFill>
            <a:srgbClr val="FF0066"/>
          </a:solidFill>
          <a:ln w="9525">
            <a:solidFill>
              <a:srgbClr val="FF0066"/>
            </a:solidFill>
            <a:miter lim="800000"/>
            <a:headEnd/>
            <a:tailEnd/>
          </a:ln>
        </p:spPr>
        <p:txBody>
          <a:bodyPr lIns="92075" tIns="46038" rIns="92075" bIns="46038" anchor="ctr">
            <a:spAutoFit/>
          </a:bodyPr>
          <a:lstStyle/>
          <a:p>
            <a:endParaRPr lang="it-IT"/>
          </a:p>
        </p:txBody>
      </p:sp>
      <p:sp>
        <p:nvSpPr>
          <p:cNvPr id="39" name="AutoShape 59"/>
          <p:cNvSpPr>
            <a:spLocks noChangeArrowheads="1"/>
          </p:cNvSpPr>
          <p:nvPr/>
        </p:nvSpPr>
        <p:spPr bwMode="auto">
          <a:xfrm rot="11522189">
            <a:off x="8428069" y="2547219"/>
            <a:ext cx="457200" cy="93663"/>
          </a:xfrm>
          <a:prstGeom prst="rightArrow">
            <a:avLst>
              <a:gd name="adj1" fmla="val 50000"/>
              <a:gd name="adj2" fmla="val 122033"/>
            </a:avLst>
          </a:prstGeom>
          <a:solidFill>
            <a:srgbClr val="FF0066"/>
          </a:solidFill>
          <a:ln w="9525">
            <a:solidFill>
              <a:srgbClr val="FF0066"/>
            </a:solidFill>
            <a:miter lim="800000"/>
            <a:headEnd/>
            <a:tailEnd/>
          </a:ln>
        </p:spPr>
        <p:txBody>
          <a:bodyPr lIns="92075" tIns="46038" rIns="92075" bIns="46038" anchor="ctr">
            <a:spAutoFit/>
          </a:bodyPr>
          <a:lstStyle/>
          <a:p>
            <a:endParaRPr lang="it-IT"/>
          </a:p>
        </p:txBody>
      </p:sp>
      <p:sp>
        <p:nvSpPr>
          <p:cNvPr id="40" name="Rectangle 60"/>
          <p:cNvSpPr>
            <a:spLocks noChangeArrowheads="1"/>
          </p:cNvSpPr>
          <p:nvPr/>
        </p:nvSpPr>
        <p:spPr bwMode="auto">
          <a:xfrm>
            <a:off x="5180044" y="1000125"/>
            <a:ext cx="3276600" cy="2251075"/>
          </a:xfrm>
          <a:prstGeom prst="rect">
            <a:avLst/>
          </a:prstGeom>
          <a:noFill/>
          <a:ln w="9525">
            <a:noFill/>
            <a:miter lim="800000"/>
            <a:headEnd/>
            <a:tailEnd/>
          </a:ln>
        </p:spPr>
        <p:txBody>
          <a:bodyPr lIns="92075" tIns="46038" rIns="92075" bIns="46038" anchor="ctr">
            <a:spAutoFit/>
          </a:bodyPr>
          <a:lstStyle/>
          <a:p>
            <a:endParaRPr lang="it-IT"/>
          </a:p>
        </p:txBody>
      </p:sp>
      <p:sp>
        <p:nvSpPr>
          <p:cNvPr id="41" name="Rectangle 63"/>
          <p:cNvSpPr>
            <a:spLocks noChangeArrowheads="1"/>
          </p:cNvSpPr>
          <p:nvPr/>
        </p:nvSpPr>
        <p:spPr bwMode="auto">
          <a:xfrm>
            <a:off x="285721" y="1000125"/>
            <a:ext cx="4643470" cy="2215991"/>
          </a:xfrm>
          <a:prstGeom prst="rect">
            <a:avLst/>
          </a:prstGeom>
          <a:noFill/>
          <a:ln w="9525" algn="ctr">
            <a:noFill/>
            <a:miter lim="800000"/>
            <a:headEnd/>
            <a:tailEnd/>
          </a:ln>
        </p:spPr>
        <p:txBody>
          <a:bodyPr wrap="square">
            <a:spAutoFit/>
          </a:bodyPr>
          <a:lstStyle/>
          <a:p>
            <a:pPr marL="342900" indent="-342900">
              <a:defRPr/>
            </a:pPr>
            <a:r>
              <a:rPr lang="en-US" sz="2000">
                <a:solidFill>
                  <a:srgbClr val="FF0000"/>
                </a:solidFill>
                <a:latin typeface="Times New Roman" pitchFamily="18" charset="0"/>
                <a:cs typeface="Times New Roman" pitchFamily="18" charset="0"/>
                <a:sym typeface="Symbol" pitchFamily="18" charset="2"/>
              </a:rPr>
              <a:t>Coverage of full solid angle</a:t>
            </a:r>
          </a:p>
          <a:p>
            <a:pPr marL="342900" indent="-342900">
              <a:defRPr/>
            </a:pPr>
            <a:endParaRPr lang="en-US" sz="2000">
              <a:solidFill>
                <a:srgbClr val="FF0000"/>
              </a:solidFill>
              <a:latin typeface="Times New Roman" pitchFamily="18" charset="0"/>
              <a:cs typeface="Times New Roman" pitchFamily="18" charset="0"/>
              <a:sym typeface="Symbol" pitchFamily="18" charset="2"/>
            </a:endParaRPr>
          </a:p>
          <a:p>
            <a:pPr>
              <a:defRPr/>
            </a:pPr>
            <a:r>
              <a:rPr lang="en-US" sz="2000">
                <a:solidFill>
                  <a:srgbClr val="FF0000"/>
                </a:solidFill>
                <a:latin typeface="Times New Roman" pitchFamily="18" charset="0"/>
                <a:cs typeface="Times New Roman" pitchFamily="18" charset="0"/>
                <a:sym typeface="Symbol" pitchFamily="18" charset="2"/>
              </a:rPr>
              <a:t>Measurement of momentum </a:t>
            </a:r>
            <a:r>
              <a:rPr lang="en-US" sz="2000" smtClean="0">
                <a:solidFill>
                  <a:srgbClr val="FF0000"/>
                </a:solidFill>
                <a:latin typeface="Times New Roman" pitchFamily="18" charset="0"/>
                <a:cs typeface="Times New Roman" pitchFamily="18" charset="0"/>
                <a:sym typeface="Symbol" pitchFamily="18" charset="2"/>
              </a:rPr>
              <a:t>and/or energy</a:t>
            </a:r>
            <a:endParaRPr lang="en-US" sz="2000">
              <a:solidFill>
                <a:srgbClr val="FF0000"/>
              </a:solidFill>
              <a:latin typeface="Times New Roman" pitchFamily="18" charset="0"/>
              <a:cs typeface="Times New Roman" pitchFamily="18" charset="0"/>
              <a:sym typeface="Symbol" pitchFamily="18" charset="2"/>
            </a:endParaRPr>
          </a:p>
          <a:p>
            <a:pPr marL="342900" indent="-342900">
              <a:defRPr/>
            </a:pPr>
            <a:endParaRPr lang="en-US" sz="2000">
              <a:solidFill>
                <a:srgbClr val="FF0000"/>
              </a:solidFill>
              <a:latin typeface="Times New Roman" pitchFamily="18" charset="0"/>
              <a:cs typeface="Times New Roman" pitchFamily="18" charset="0"/>
              <a:sym typeface="Symbol" pitchFamily="18" charset="2"/>
            </a:endParaRPr>
          </a:p>
          <a:p>
            <a:pPr>
              <a:defRPr/>
            </a:pPr>
            <a:r>
              <a:rPr lang="en-US" sz="2000">
                <a:solidFill>
                  <a:srgbClr val="FF0000"/>
                </a:solidFill>
                <a:latin typeface="Times New Roman" pitchFamily="18" charset="0"/>
                <a:cs typeface="Times New Roman" pitchFamily="18" charset="0"/>
                <a:sym typeface="Symbol" pitchFamily="18" charset="2"/>
              </a:rPr>
              <a:t>Detect, track and identify all particles (mass, charge)</a:t>
            </a:r>
          </a:p>
          <a:p>
            <a:pPr marL="342900" indent="-342900">
              <a:defRPr/>
            </a:pPr>
            <a:endParaRPr lang="en-US">
              <a:solidFill>
                <a:srgbClr val="FF0000"/>
              </a:solidFill>
              <a:latin typeface="Arial" charset="0"/>
              <a:cs typeface="Arial" charset="0"/>
            </a:endParaRPr>
          </a:p>
        </p:txBody>
      </p:sp>
      <p:sp>
        <p:nvSpPr>
          <p:cNvPr id="43" name="Rectangle 3"/>
          <p:cNvSpPr txBox="1">
            <a:spLocks noChangeArrowheads="1"/>
          </p:cNvSpPr>
          <p:nvPr/>
        </p:nvSpPr>
        <p:spPr bwMode="auto">
          <a:xfrm>
            <a:off x="5000656" y="3714752"/>
            <a:ext cx="4071938" cy="857250"/>
          </a:xfrm>
          <a:prstGeom prst="rect">
            <a:avLst/>
          </a:prstGeom>
          <a:noFill/>
          <a:ln w="9525">
            <a:noFill/>
            <a:miter lim="800000"/>
            <a:headEnd/>
            <a:tailEnd/>
          </a:ln>
        </p:spPr>
        <p:txBody>
          <a:bodyPr/>
          <a:lstStyle/>
          <a:p>
            <a:pPr algn="just">
              <a:spcBef>
                <a:spcPct val="20000"/>
              </a:spcBef>
              <a:buFont typeface="Arial" pitchFamily="34" charset="0"/>
              <a:buNone/>
            </a:pPr>
            <a:r>
              <a:rPr lang="en-US" sz="2000" dirty="0">
                <a:latin typeface="Times New Roman" pitchFamily="18" charset="0"/>
                <a:cs typeface="Times New Roman" pitchFamily="18" charset="0"/>
              </a:rPr>
              <a:t>Relevant scale is the nuclear interaction length </a:t>
            </a:r>
            <a:r>
              <a:rPr lang="en-US" sz="2000" dirty="0" err="1">
                <a:latin typeface="Symbol" pitchFamily="18" charset="2"/>
                <a:cs typeface="Times New Roman" pitchFamily="18" charset="0"/>
              </a:rPr>
              <a:t>l</a:t>
            </a:r>
            <a:r>
              <a:rPr lang="en-US" sz="2000" baseline="-25000" dirty="0" err="1">
                <a:latin typeface="Times New Roman" pitchFamily="18" charset="0"/>
                <a:cs typeface="Times New Roman" pitchFamily="18" charset="0"/>
              </a:rPr>
              <a:t>L</a:t>
            </a:r>
            <a:r>
              <a:rPr lang="en-US" sz="2000" dirty="0">
                <a:latin typeface="Times New Roman" pitchFamily="18" charset="0"/>
                <a:cs typeface="Times New Roman" pitchFamily="18" charset="0"/>
              </a:rPr>
              <a:t> (for Fe 16.8 cm</a:t>
            </a:r>
            <a:r>
              <a:rPr lang="en-US" sz="2000" dirty="0" smtClean="0">
                <a:latin typeface="Times New Roman" pitchFamily="18" charset="0"/>
                <a:cs typeface="Times New Roman" pitchFamily="18" charset="0"/>
              </a:rPr>
              <a:t>).</a:t>
            </a:r>
          </a:p>
          <a:p>
            <a:pPr algn="just">
              <a:spcBef>
                <a:spcPct val="20000"/>
              </a:spcBef>
              <a:buFont typeface="Arial" pitchFamily="34" charset="0"/>
              <a:buNone/>
            </a:pPr>
            <a:endParaRPr lang="en-US" sz="2000" dirty="0">
              <a:latin typeface="Times New Roman" pitchFamily="18" charset="0"/>
              <a:cs typeface="Times New Roman" pitchFamily="18" charset="0"/>
            </a:endParaRPr>
          </a:p>
          <a:p>
            <a:pPr algn="just">
              <a:spcBef>
                <a:spcPct val="20000"/>
              </a:spcBef>
              <a:buFont typeface="Arial" pitchFamily="34" charset="0"/>
              <a:buNone/>
            </a:pPr>
            <a:r>
              <a:rPr lang="en-US" sz="2000" dirty="0" err="1">
                <a:latin typeface="Symbol" pitchFamily="18" charset="2"/>
                <a:cs typeface="Times New Roman" pitchFamily="18" charset="0"/>
              </a:rPr>
              <a:t>l</a:t>
            </a:r>
            <a:r>
              <a:rPr lang="en-US" sz="2000" baseline="-25000" dirty="0" err="1">
                <a:latin typeface="Times New Roman" pitchFamily="18" charset="0"/>
                <a:cs typeface="Times New Roman" pitchFamily="18" charset="0"/>
              </a:rPr>
              <a:t>L</a:t>
            </a:r>
            <a:r>
              <a:rPr lang="en-US" sz="2000" dirty="0">
                <a:latin typeface="Times New Roman" pitchFamily="18" charset="0"/>
                <a:cs typeface="Times New Roman" pitchFamily="18" charset="0"/>
              </a:rPr>
              <a:t> </a:t>
            </a:r>
            <a:r>
              <a:rPr lang="en-US" sz="2000" dirty="0">
                <a:latin typeface="Times New Roman" pitchFamily="18" charset="0"/>
                <a:cs typeface="Times New Roman" pitchFamily="18" charset="0"/>
                <a:sym typeface="Symbol" pitchFamily="18" charset="2"/>
              </a:rPr>
              <a:t></a:t>
            </a:r>
            <a:r>
              <a:rPr lang="en-US" sz="2000" dirty="0">
                <a:latin typeface="Times New Roman" pitchFamily="18" charset="0"/>
                <a:cs typeface="Times New Roman" pitchFamily="18" charset="0"/>
              </a:rPr>
              <a:t> 10 </a:t>
            </a:r>
            <a:r>
              <a:rPr lang="en-US" sz="2000" i="1" dirty="0">
                <a:latin typeface="Times New Roman" pitchFamily="18" charset="0"/>
                <a:cs typeface="Times New Roman" pitchFamily="18" charset="0"/>
              </a:rPr>
              <a:t>X</a:t>
            </a:r>
            <a:r>
              <a:rPr lang="en-US" sz="2000" baseline="-25000" dirty="0">
                <a:latin typeface="Times New Roman" pitchFamily="18" charset="0"/>
                <a:cs typeface="Times New Roman" pitchFamily="18" charset="0"/>
              </a:rPr>
              <a:t>0,</a:t>
            </a:r>
            <a:r>
              <a:rPr lang="en-US" sz="2000" dirty="0">
                <a:latin typeface="Times New Roman" pitchFamily="18" charset="0"/>
                <a:cs typeface="Times New Roman" pitchFamily="18" charset="0"/>
              </a:rPr>
              <a:t> so hadronic showers are longer than EM </a:t>
            </a:r>
            <a:endParaRPr lang="en-US" sz="2000" dirty="0" smtClean="0">
              <a:latin typeface="Times New Roman" pitchFamily="18" charset="0"/>
              <a:cs typeface="Times New Roman" pitchFamily="18" charset="0"/>
            </a:endParaRPr>
          </a:p>
          <a:p>
            <a:pPr algn="just">
              <a:spcBef>
                <a:spcPct val="20000"/>
              </a:spcBef>
              <a:buFont typeface="Arial" pitchFamily="34" charset="0"/>
              <a:buNone/>
            </a:pPr>
            <a:endParaRPr lang="en-US" sz="2000" dirty="0">
              <a:latin typeface="Times New Roman" pitchFamily="18" charset="0"/>
              <a:cs typeface="Times New Roman" pitchFamily="18" charset="0"/>
            </a:endParaRPr>
          </a:p>
        </p:txBody>
      </p:sp>
      <p:pic>
        <p:nvPicPr>
          <p:cNvPr id="44" name="Picture 21" descr="http://upload.wikimedia.org/wikipedia/commons/thumb/8/8a/CMS_Slice.gif/400px-CMS_Slice.gif"/>
          <p:cNvPicPr>
            <a:picLocks noChangeAspect="1" noChangeArrowheads="1"/>
          </p:cNvPicPr>
          <p:nvPr/>
        </p:nvPicPr>
        <p:blipFill>
          <a:blip r:embed="rId7"/>
          <a:srcRect/>
          <a:stretch>
            <a:fillRect/>
          </a:stretch>
        </p:blipFill>
        <p:spPr bwMode="auto">
          <a:xfrm rot="5400000">
            <a:off x="1097773" y="2240789"/>
            <a:ext cx="2805113" cy="4714845"/>
          </a:xfrm>
          <a:prstGeom prst="rect">
            <a:avLst/>
          </a:prstGeom>
          <a:noFill/>
          <a:ln w="9525">
            <a:noFill/>
            <a:miter lim="800000"/>
            <a:headEnd/>
            <a:tailEnd/>
          </a:ln>
        </p:spPr>
      </p:pic>
      <p:graphicFrame>
        <p:nvGraphicFramePr>
          <p:cNvPr id="46" name="Object 38"/>
          <p:cNvGraphicFramePr>
            <a:graphicFrameLocks noChangeAspect="1"/>
          </p:cNvGraphicFramePr>
          <p:nvPr/>
        </p:nvGraphicFramePr>
        <p:xfrm>
          <a:off x="8643966" y="2214554"/>
          <a:ext cx="279400" cy="301625"/>
        </p:xfrm>
        <a:graphic>
          <a:graphicData uri="http://schemas.openxmlformats.org/presentationml/2006/ole">
            <mc:AlternateContent xmlns:mc="http://schemas.openxmlformats.org/markup-compatibility/2006">
              <mc:Choice xmlns:v="urn:schemas-microsoft-com:vml" Requires="v">
                <p:oleObj spid="_x0000_s253104" name="Equazione" r:id="rId8" imgW="152216" imgH="164901" progId="Equation.3">
                  <p:embed/>
                </p:oleObj>
              </mc:Choice>
              <mc:Fallback>
                <p:oleObj name="Equazione" r:id="rId8" imgW="152216" imgH="164901" progId="Equation.3">
                  <p:embed/>
                  <p:pic>
                    <p:nvPicPr>
                      <p:cNvPr id="0" name="Picture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643966" y="2214554"/>
                        <a:ext cx="279400" cy="301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2" name="Segnaposto numero diapositiva 41"/>
          <p:cNvSpPr>
            <a:spLocks noGrp="1"/>
          </p:cNvSpPr>
          <p:nvPr>
            <p:ph type="sldNum" sz="quarter" idx="12"/>
          </p:nvPr>
        </p:nvSpPr>
        <p:spPr>
          <a:xfrm>
            <a:off x="7046912" y="6520259"/>
            <a:ext cx="2133600" cy="365125"/>
          </a:xfrm>
        </p:spPr>
        <p:txBody>
          <a:bodyPr/>
          <a:lstStyle/>
          <a:p>
            <a:fld id="{3B1A37C7-B3C2-4D72-A061-AF4B89C4677F}" type="slidenum">
              <a:rPr lang="en-US" smtClean="0"/>
              <a:pPr/>
              <a:t>11</a:t>
            </a:fld>
            <a:endParaRPr lang="en-US"/>
          </a:p>
        </p:txBody>
      </p:sp>
      <p:sp>
        <p:nvSpPr>
          <p:cNvPr id="47" name="CasellaDiTesto 13"/>
          <p:cNvSpPr txBox="1">
            <a:spLocks noChangeArrowheads="1"/>
          </p:cNvSpPr>
          <p:nvPr/>
        </p:nvSpPr>
        <p:spPr bwMode="auto">
          <a:xfrm>
            <a:off x="3347864" y="6525344"/>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0" y="-24"/>
            <a:ext cx="9144000" cy="785794"/>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smtClean="0">
                <a:latin typeface="Times New Roman" pitchFamily="18" charset="0"/>
                <a:cs typeface="Times New Roman" pitchFamily="18" charset="0"/>
              </a:rPr>
              <a:t>			        The detectors</a:t>
            </a:r>
            <a:endParaRPr lang="en-US" sz="2400" b="1">
              <a:latin typeface="Times New Roman" pitchFamily="18" charset="0"/>
              <a:cs typeface="Times New Roman" pitchFamily="18" charset="0"/>
            </a:endParaRPr>
          </a:p>
        </p:txBody>
      </p:sp>
      <p:sp>
        <p:nvSpPr>
          <p:cNvPr id="8" name="Rettangolo 7"/>
          <p:cNvSpPr/>
          <p:nvPr/>
        </p:nvSpPr>
        <p:spPr>
          <a:xfrm>
            <a:off x="0" y="6500834"/>
            <a:ext cx="9144000" cy="35719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asellaDiTesto 8"/>
          <p:cNvSpPr txBox="1"/>
          <p:nvPr/>
        </p:nvSpPr>
        <p:spPr>
          <a:xfrm>
            <a:off x="0" y="6550247"/>
            <a:ext cx="2295821" cy="246221"/>
          </a:xfrm>
          <a:prstGeom prst="rect">
            <a:avLst/>
          </a:prstGeom>
          <a:noFill/>
        </p:spPr>
        <p:txBody>
          <a:bodyPr wrap="none" rtlCol="0">
            <a:spAutoFit/>
          </a:bodyPr>
          <a:lstStyle/>
          <a:p>
            <a:r>
              <a:rPr lang="en-US" sz="1000" dirty="0" smtClean="0">
                <a:latin typeface="Times New Roman" pitchFamily="18" charset="0"/>
                <a:cs typeface="Times New Roman" pitchFamily="18" charset="0"/>
              </a:rPr>
              <a:t>G. </a:t>
            </a:r>
            <a:r>
              <a:rPr lang="en-US" sz="1000" dirty="0" err="1" smtClean="0">
                <a:latin typeface="Times New Roman" pitchFamily="18" charset="0"/>
                <a:cs typeface="Times New Roman" pitchFamily="18" charset="0"/>
              </a:rPr>
              <a:t>Iaselli</a:t>
            </a:r>
            <a:r>
              <a:rPr lang="en-US" sz="1000" dirty="0" smtClean="0">
                <a:latin typeface="Times New Roman" pitchFamily="18" charset="0"/>
                <a:cs typeface="Times New Roman" pitchFamily="18" charset="0"/>
              </a:rPr>
              <a:t>,  </a:t>
            </a:r>
            <a:r>
              <a:rPr lang="en-US" sz="1000" dirty="0" err="1" smtClean="0">
                <a:latin typeface="Times New Roman" pitchFamily="18" charset="0"/>
                <a:cs typeface="Times New Roman" pitchFamily="18" charset="0"/>
              </a:rPr>
              <a:t>Politecnico</a:t>
            </a:r>
            <a:r>
              <a:rPr lang="en-US" sz="1000" dirty="0" smtClean="0">
                <a:latin typeface="Times New Roman" pitchFamily="18" charset="0"/>
                <a:cs typeface="Times New Roman" pitchFamily="18" charset="0"/>
              </a:rPr>
              <a:t>  di Bari and INFN</a:t>
            </a:r>
            <a:endParaRPr lang="en-US" sz="1000" dirty="0">
              <a:latin typeface="Times New Roman" pitchFamily="18" charset="0"/>
              <a:cs typeface="Times New Roman" pitchFamily="18" charset="0"/>
            </a:endParaRPr>
          </a:p>
        </p:txBody>
      </p:sp>
      <p:sp>
        <p:nvSpPr>
          <p:cNvPr id="15" name="AutoShape 64"/>
          <p:cNvSpPr>
            <a:spLocks noChangeAspect="1" noChangeArrowheads="1" noTextEdit="1"/>
          </p:cNvSpPr>
          <p:nvPr/>
        </p:nvSpPr>
        <p:spPr bwMode="auto">
          <a:xfrm>
            <a:off x="4570444" y="1017588"/>
            <a:ext cx="4495800" cy="2251075"/>
          </a:xfrm>
          <a:prstGeom prst="rect">
            <a:avLst/>
          </a:prstGeom>
          <a:noFill/>
          <a:ln w="9525">
            <a:noFill/>
            <a:miter lim="800000"/>
            <a:headEnd/>
            <a:tailEnd/>
          </a:ln>
        </p:spPr>
        <p:txBody>
          <a:bodyPr/>
          <a:lstStyle/>
          <a:p>
            <a:endParaRPr lang="en-US"/>
          </a:p>
        </p:txBody>
      </p:sp>
      <p:sp>
        <p:nvSpPr>
          <p:cNvPr id="42" name="Text Box 4"/>
          <p:cNvSpPr txBox="1">
            <a:spLocks noChangeArrowheads="1"/>
          </p:cNvSpPr>
          <p:nvPr/>
        </p:nvSpPr>
        <p:spPr bwMode="auto">
          <a:xfrm>
            <a:off x="4000496" y="1357860"/>
            <a:ext cx="5143536" cy="3785652"/>
          </a:xfrm>
          <a:prstGeom prst="rect">
            <a:avLst/>
          </a:prstGeom>
          <a:noFill/>
          <a:ln w="9525">
            <a:noFill/>
            <a:miter lim="800000"/>
            <a:headEnd/>
            <a:tailEnd/>
          </a:ln>
        </p:spPr>
        <p:txBody>
          <a:bodyPr wrap="square">
            <a:spAutoFit/>
          </a:bodyPr>
          <a:lstStyle/>
          <a:p>
            <a:pPr algn="l">
              <a:tabLst>
                <a:tab pos="279400" algn="l"/>
                <a:tab pos="3660775" algn="l"/>
              </a:tabLst>
            </a:pPr>
            <a:r>
              <a:rPr lang="en-US" sz="2000">
                <a:effectLst>
                  <a:outerShdw blurRad="38100" dist="38100" dir="2700000" algn="tl">
                    <a:srgbClr val="000000">
                      <a:alpha val="43137"/>
                    </a:srgbClr>
                  </a:outerShdw>
                </a:effectLst>
                <a:latin typeface="Times New Roman" pitchFamily="18" charset="0"/>
                <a:cs typeface="Times New Roman" pitchFamily="18" charset="0"/>
              </a:rPr>
              <a:t>High Interaction Rate</a:t>
            </a:r>
          </a:p>
          <a:p>
            <a:pPr algn="l">
              <a:buFont typeface="Arial" pitchFamily="34" charset="0"/>
              <a:buChar char="•"/>
              <a:tabLst>
                <a:tab pos="279400" algn="l"/>
                <a:tab pos="3660775" algn="l"/>
              </a:tabLst>
            </a:pPr>
            <a:r>
              <a:rPr lang="en-US" smtClean="0">
                <a:latin typeface="Times New Roman" pitchFamily="18" charset="0"/>
                <a:cs typeface="Times New Roman" pitchFamily="18" charset="0"/>
              </a:rPr>
              <a:t>	</a:t>
            </a:r>
            <a:r>
              <a:rPr lang="en-US" i="1" smtClean="0">
                <a:latin typeface="Times New Roman" pitchFamily="18" charset="0"/>
                <a:cs typeface="Times New Roman" pitchFamily="18" charset="0"/>
              </a:rPr>
              <a:t>1 </a:t>
            </a:r>
            <a:r>
              <a:rPr lang="en-US" i="1">
                <a:latin typeface="Times New Roman" pitchFamily="18" charset="0"/>
                <a:cs typeface="Times New Roman" pitchFamily="18" charset="0"/>
              </a:rPr>
              <a:t>billion interactions/s</a:t>
            </a:r>
          </a:p>
          <a:p>
            <a:pPr algn="l">
              <a:buFont typeface="Arial" pitchFamily="34" charset="0"/>
              <a:buChar char="•"/>
              <a:tabLst>
                <a:tab pos="279400" algn="l"/>
                <a:tab pos="3660775" algn="l"/>
              </a:tabLst>
            </a:pPr>
            <a:r>
              <a:rPr lang="en-US" i="1" smtClean="0">
                <a:latin typeface="Times New Roman" pitchFamily="18" charset="0"/>
                <a:cs typeface="Times New Roman" pitchFamily="18" charset="0"/>
              </a:rPr>
              <a:t>	Data </a:t>
            </a:r>
            <a:r>
              <a:rPr lang="en-US" i="1">
                <a:latin typeface="Times New Roman" pitchFamily="18" charset="0"/>
                <a:cs typeface="Times New Roman" pitchFamily="18" charset="0"/>
              </a:rPr>
              <a:t>can be recorded for only ~100 out </a:t>
            </a:r>
            <a:endParaRPr lang="en-US" i="1" smtClean="0">
              <a:latin typeface="Times New Roman" pitchFamily="18" charset="0"/>
              <a:cs typeface="Times New Roman" pitchFamily="18" charset="0"/>
            </a:endParaRPr>
          </a:p>
          <a:p>
            <a:pPr algn="l">
              <a:tabLst>
                <a:tab pos="279400" algn="l"/>
                <a:tab pos="3660775" algn="l"/>
              </a:tabLst>
            </a:pPr>
            <a:r>
              <a:rPr lang="en-US" i="1" smtClean="0">
                <a:latin typeface="Times New Roman" pitchFamily="18" charset="0"/>
                <a:cs typeface="Times New Roman" pitchFamily="18" charset="0"/>
              </a:rPr>
              <a:t>     of </a:t>
            </a:r>
            <a:r>
              <a:rPr lang="en-US" i="1">
                <a:latin typeface="Times New Roman" pitchFamily="18" charset="0"/>
                <a:cs typeface="Times New Roman" pitchFamily="18" charset="0"/>
              </a:rPr>
              <a:t>the 40 million crossings/sec	</a:t>
            </a:r>
            <a:endParaRPr lang="en-US" i="1" smtClean="0">
              <a:latin typeface="Times New Roman" pitchFamily="18" charset="0"/>
              <a:cs typeface="Times New Roman" pitchFamily="18" charset="0"/>
            </a:endParaRPr>
          </a:p>
          <a:p>
            <a:pPr algn="l">
              <a:buFont typeface="Arial" pitchFamily="34" charset="0"/>
              <a:buChar char="•"/>
              <a:tabLst>
                <a:tab pos="279400" algn="l"/>
                <a:tab pos="3660775" algn="l"/>
              </a:tabLst>
            </a:pPr>
            <a:r>
              <a:rPr lang="en-US" i="1" smtClean="0">
                <a:latin typeface="Times New Roman" pitchFamily="18" charset="0"/>
                <a:cs typeface="Times New Roman" pitchFamily="18" charset="0"/>
              </a:rPr>
              <a:t>	Level-1 </a:t>
            </a:r>
            <a:r>
              <a:rPr lang="en-US" i="1">
                <a:latin typeface="Times New Roman" pitchFamily="18" charset="0"/>
                <a:cs typeface="Times New Roman" pitchFamily="18" charset="0"/>
              </a:rPr>
              <a:t>trigger decision will take ~2-3 </a:t>
            </a:r>
            <a:r>
              <a:rPr lang="en-US" i="1" smtClean="0">
                <a:latin typeface="Times New Roman" pitchFamily="18" charset="0"/>
                <a:cs typeface="Times New Roman" pitchFamily="18" charset="0"/>
              </a:rPr>
              <a:t>ms</a:t>
            </a:r>
          </a:p>
          <a:p>
            <a:pPr algn="l">
              <a:buFont typeface="Arial" pitchFamily="34" charset="0"/>
              <a:buChar char="•"/>
              <a:tabLst>
                <a:tab pos="279400" algn="l"/>
                <a:tab pos="3660775" algn="l"/>
              </a:tabLst>
            </a:pPr>
            <a:endParaRPr lang="en-US" i="1">
              <a:latin typeface="Times New Roman" pitchFamily="18" charset="0"/>
              <a:cs typeface="Times New Roman" pitchFamily="18" charset="0"/>
            </a:endParaRPr>
          </a:p>
          <a:p>
            <a:pPr algn="l">
              <a:tabLst>
                <a:tab pos="279400" algn="l"/>
                <a:tab pos="3660775" algn="l"/>
              </a:tabLst>
            </a:pPr>
            <a:r>
              <a:rPr lang="en-US" sz="2000">
                <a:effectLst>
                  <a:outerShdw blurRad="38100" dist="38100" dir="2700000" algn="tl">
                    <a:srgbClr val="000000">
                      <a:alpha val="43137"/>
                    </a:srgbClr>
                  </a:outerShdw>
                </a:effectLst>
                <a:latin typeface="Times New Roman" pitchFamily="18" charset="0"/>
                <a:cs typeface="Times New Roman" pitchFamily="18" charset="0"/>
              </a:rPr>
              <a:t>Large Particle Multiplicity</a:t>
            </a:r>
          </a:p>
          <a:p>
            <a:pPr algn="l">
              <a:buFont typeface="Arial" pitchFamily="34" charset="0"/>
              <a:buChar char="•"/>
              <a:tabLst>
                <a:tab pos="279400" algn="l"/>
                <a:tab pos="3660775" algn="l"/>
              </a:tabLst>
            </a:pPr>
            <a:r>
              <a:rPr lang="en-US">
                <a:latin typeface="Times New Roman" pitchFamily="18" charset="0"/>
                <a:cs typeface="Times New Roman" pitchFamily="18" charset="0"/>
              </a:rPr>
              <a:t>	</a:t>
            </a:r>
            <a:r>
              <a:rPr lang="en-US" i="1">
                <a:latin typeface="Times New Roman" pitchFamily="18" charset="0"/>
                <a:cs typeface="Times New Roman" pitchFamily="18" charset="0"/>
              </a:rPr>
              <a:t>~ &lt;20&gt; superposed events in each crossing</a:t>
            </a:r>
          </a:p>
          <a:p>
            <a:pPr algn="l">
              <a:buFont typeface="Arial" pitchFamily="34" charset="0"/>
              <a:buChar char="•"/>
              <a:tabLst>
                <a:tab pos="279400" algn="l"/>
                <a:tab pos="3660775" algn="l"/>
              </a:tabLst>
            </a:pPr>
            <a:r>
              <a:rPr lang="en-US" i="1">
                <a:latin typeface="Times New Roman" pitchFamily="18" charset="0"/>
                <a:cs typeface="Times New Roman" pitchFamily="18" charset="0"/>
              </a:rPr>
              <a:t>	~ 1000 tracks stream into the detector every 25 ns</a:t>
            </a:r>
          </a:p>
          <a:p>
            <a:pPr algn="l">
              <a:tabLst>
                <a:tab pos="279400" algn="l"/>
                <a:tab pos="3660775" algn="l"/>
              </a:tabLst>
            </a:pPr>
            <a:r>
              <a:rPr lang="en-US" i="1">
                <a:latin typeface="Times New Roman" pitchFamily="18" charset="0"/>
                <a:cs typeface="Times New Roman" pitchFamily="18" charset="0"/>
              </a:rPr>
              <a:t>	</a:t>
            </a:r>
            <a:r>
              <a:rPr lang="en-US" i="1" smtClean="0">
                <a:latin typeface="Times New Roman" pitchFamily="18" charset="0"/>
                <a:cs typeface="Times New Roman" pitchFamily="18" charset="0"/>
              </a:rPr>
              <a:t>need </a:t>
            </a:r>
            <a:r>
              <a:rPr lang="en-US" i="1">
                <a:latin typeface="Times New Roman" pitchFamily="18" charset="0"/>
                <a:cs typeface="Times New Roman" pitchFamily="18" charset="0"/>
              </a:rPr>
              <a:t>highly granular detectors </a:t>
            </a:r>
            <a:r>
              <a:rPr lang="en-US" i="1" smtClean="0">
                <a:latin typeface="Times New Roman" pitchFamily="18" charset="0"/>
                <a:cs typeface="Times New Roman" pitchFamily="18" charset="0"/>
              </a:rPr>
              <a:t>with</a:t>
            </a:r>
          </a:p>
          <a:p>
            <a:pPr algn="l">
              <a:tabLst>
                <a:tab pos="279400" algn="l"/>
                <a:tab pos="3660775" algn="l"/>
              </a:tabLst>
            </a:pPr>
            <a:endParaRPr lang="en-US" i="1">
              <a:latin typeface="Times New Roman" pitchFamily="18" charset="0"/>
              <a:cs typeface="Times New Roman" pitchFamily="18" charset="0"/>
            </a:endParaRPr>
          </a:p>
          <a:p>
            <a:pPr algn="l">
              <a:tabLst>
                <a:tab pos="279400" algn="l"/>
                <a:tab pos="3660775" algn="l"/>
              </a:tabLst>
            </a:pPr>
            <a:r>
              <a:rPr lang="en-US" sz="2000">
                <a:effectLst>
                  <a:outerShdw blurRad="38100" dist="38100" dir="2700000" algn="tl">
                    <a:srgbClr val="000000">
                      <a:alpha val="43137"/>
                    </a:srgbClr>
                  </a:outerShdw>
                </a:effectLst>
                <a:latin typeface="Times New Roman" pitchFamily="18" charset="0"/>
                <a:cs typeface="Times New Roman" pitchFamily="18" charset="0"/>
              </a:rPr>
              <a:t>High Radiation </a:t>
            </a:r>
            <a:r>
              <a:rPr lang="en-US" sz="2000" smtClean="0">
                <a:effectLst>
                  <a:outerShdw blurRad="38100" dist="38100" dir="2700000" algn="tl">
                    <a:srgbClr val="000000">
                      <a:alpha val="43137"/>
                    </a:srgbClr>
                  </a:outerShdw>
                </a:effectLst>
                <a:latin typeface="Times New Roman" pitchFamily="18" charset="0"/>
                <a:cs typeface="Times New Roman" pitchFamily="18" charset="0"/>
              </a:rPr>
              <a:t>Levels</a:t>
            </a:r>
            <a:endParaRPr lang="en-US" sz="2000" b="0">
              <a:effectLst>
                <a:outerShdw blurRad="38100" dist="38100" dir="2700000" algn="tl">
                  <a:srgbClr val="000000">
                    <a:alpha val="43137"/>
                  </a:srgbClr>
                </a:outerShdw>
              </a:effectLst>
              <a:latin typeface="Times New Roman" pitchFamily="18" charset="0"/>
              <a:cs typeface="Times New Roman" pitchFamily="18" charset="0"/>
            </a:endParaRPr>
          </a:p>
          <a:p>
            <a:pPr algn="l">
              <a:buFont typeface="Arial" pitchFamily="34" charset="0"/>
              <a:buChar char="•"/>
              <a:tabLst>
                <a:tab pos="279400" algn="l"/>
                <a:tab pos="3660775" algn="l"/>
              </a:tabLst>
            </a:pPr>
            <a:r>
              <a:rPr lang="en-US">
                <a:latin typeface="Times New Roman" pitchFamily="18" charset="0"/>
                <a:cs typeface="Times New Roman" pitchFamily="18" charset="0"/>
              </a:rPr>
              <a:t>	</a:t>
            </a:r>
            <a:r>
              <a:rPr lang="en-US" smtClean="0">
                <a:latin typeface="Times New Roman" pitchFamily="18" charset="0"/>
                <a:cs typeface="Times New Roman" pitchFamily="18" charset="0"/>
              </a:rPr>
              <a:t> </a:t>
            </a:r>
            <a:r>
              <a:rPr lang="en-US" i="1">
                <a:latin typeface="Times New Roman" pitchFamily="18" charset="0"/>
                <a:cs typeface="Times New Roman" pitchFamily="18" charset="0"/>
              </a:rPr>
              <a:t>radiation hard (tolerant) detectors and electronics</a:t>
            </a:r>
          </a:p>
        </p:txBody>
      </p:sp>
      <p:sp>
        <p:nvSpPr>
          <p:cNvPr id="45" name="Rectangle 2"/>
          <p:cNvSpPr>
            <a:spLocks noGrp="1" noChangeArrowheads="1"/>
          </p:cNvSpPr>
          <p:nvPr>
            <p:ph type="title"/>
          </p:nvPr>
        </p:nvSpPr>
        <p:spPr bwMode="auto">
          <a:xfrm>
            <a:off x="857224" y="785794"/>
            <a:ext cx="7388469" cy="457200"/>
          </a:xfrm>
          <a:noFill/>
          <a:ln>
            <a:miter lim="800000"/>
            <a:headEnd/>
            <a:tailEnd/>
          </a:ln>
        </p:spPr>
        <p:txBody>
          <a:bodyPr vert="horz" wrap="square" lIns="91440" tIns="45720" rIns="91440" bIns="45720" numCol="1" anchor="t" anchorCtr="0" compatLnSpc="1">
            <a:prstTxWarp prst="textNoShape">
              <a:avLst/>
            </a:prstTxWarp>
            <a:noAutofit/>
          </a:bodyPr>
          <a:lstStyle/>
          <a:p>
            <a:r>
              <a:rPr lang="en-US" sz="3200" smtClean="0">
                <a:latin typeface="Times New Roman" pitchFamily="18" charset="0"/>
                <a:cs typeface="Times New Roman" pitchFamily="18" charset="0"/>
              </a:rPr>
              <a:t>Experimental Challenge</a:t>
            </a:r>
          </a:p>
        </p:txBody>
      </p:sp>
      <p:pic>
        <p:nvPicPr>
          <p:cNvPr id="46" name="Picture 3"/>
          <p:cNvPicPr>
            <a:picLocks noChangeAspect="1" noChangeArrowheads="1"/>
          </p:cNvPicPr>
          <p:nvPr/>
        </p:nvPicPr>
        <p:blipFill>
          <a:blip r:embed="rId3"/>
          <a:srcRect l="13965" t="14844" r="26270" b="17656"/>
          <a:stretch>
            <a:fillRect/>
          </a:stretch>
        </p:blipFill>
        <p:spPr bwMode="auto">
          <a:xfrm>
            <a:off x="135556" y="1571612"/>
            <a:ext cx="3644788" cy="3143272"/>
          </a:xfrm>
          <a:prstGeom prst="rect">
            <a:avLst/>
          </a:prstGeom>
          <a:noFill/>
          <a:ln w="9525">
            <a:noFill/>
            <a:miter lim="800000"/>
            <a:headEnd/>
            <a:tailEnd/>
          </a:ln>
        </p:spPr>
      </p:pic>
      <p:sp>
        <p:nvSpPr>
          <p:cNvPr id="47" name="Text Box 5"/>
          <p:cNvSpPr txBox="1">
            <a:spLocks noChangeArrowheads="1"/>
          </p:cNvSpPr>
          <p:nvPr/>
        </p:nvSpPr>
        <p:spPr bwMode="auto">
          <a:xfrm>
            <a:off x="1500188" y="4869618"/>
            <a:ext cx="7643812" cy="1631216"/>
          </a:xfrm>
          <a:prstGeom prst="rect">
            <a:avLst/>
          </a:prstGeom>
          <a:noFill/>
          <a:ln w="9525">
            <a:noFill/>
            <a:miter lim="800000"/>
            <a:headEnd/>
            <a:tailEnd/>
          </a:ln>
        </p:spPr>
        <p:txBody>
          <a:bodyPr>
            <a:spAutoFit/>
          </a:bodyPr>
          <a:lstStyle/>
          <a:p>
            <a:r>
              <a:rPr lang="it-IT" sz="2000" dirty="0" err="1">
                <a:solidFill>
                  <a:srgbClr val="FF0000"/>
                </a:solidFill>
                <a:latin typeface="Times New Roman" pitchFamily="18" charset="0"/>
                <a:cs typeface="Times New Roman" pitchFamily="18" charset="0"/>
              </a:rPr>
              <a:t>We</a:t>
            </a:r>
            <a:r>
              <a:rPr lang="it-IT" sz="2000" dirty="0">
                <a:solidFill>
                  <a:srgbClr val="FF0000"/>
                </a:solidFill>
                <a:latin typeface="Times New Roman" pitchFamily="18" charset="0"/>
                <a:cs typeface="Times New Roman" pitchFamily="18" charset="0"/>
              </a:rPr>
              <a:t> </a:t>
            </a:r>
            <a:r>
              <a:rPr lang="it-IT" sz="2000" dirty="0" err="1">
                <a:solidFill>
                  <a:srgbClr val="FF0000"/>
                </a:solidFill>
                <a:latin typeface="Times New Roman" pitchFamily="18" charset="0"/>
                <a:cs typeface="Times New Roman" pitchFamily="18" charset="0"/>
              </a:rPr>
              <a:t>need</a:t>
            </a:r>
            <a:r>
              <a:rPr lang="it-IT" sz="2000" dirty="0">
                <a:solidFill>
                  <a:srgbClr val="FF0000"/>
                </a:solidFill>
                <a:latin typeface="Times New Roman" pitchFamily="18" charset="0"/>
                <a:cs typeface="Times New Roman" pitchFamily="18" charset="0"/>
              </a:rPr>
              <a:t> </a:t>
            </a:r>
          </a:p>
          <a:p>
            <a:pPr>
              <a:buFont typeface="Arial" pitchFamily="34" charset="0"/>
              <a:buChar char="•"/>
            </a:pPr>
            <a:r>
              <a:rPr lang="it-IT" sz="2000" dirty="0">
                <a:solidFill>
                  <a:srgbClr val="FF0000"/>
                </a:solidFill>
                <a:latin typeface="Times New Roman" pitchFamily="18" charset="0"/>
                <a:cs typeface="Times New Roman" pitchFamily="18" charset="0"/>
              </a:rPr>
              <a:t>  High </a:t>
            </a:r>
            <a:r>
              <a:rPr lang="en-US" sz="2000" dirty="0">
                <a:solidFill>
                  <a:srgbClr val="FF0000"/>
                </a:solidFill>
                <a:latin typeface="Times New Roman" pitchFamily="18" charset="0"/>
                <a:cs typeface="Times New Roman" pitchFamily="18" charset="0"/>
              </a:rPr>
              <a:t>frequency of sampling (40 MHz)</a:t>
            </a:r>
          </a:p>
          <a:p>
            <a:pPr>
              <a:buFont typeface="Arial" pitchFamily="34" charset="0"/>
              <a:buChar char="•"/>
            </a:pPr>
            <a:r>
              <a:rPr lang="en-US" sz="2000" dirty="0">
                <a:solidFill>
                  <a:srgbClr val="FF0000"/>
                </a:solidFill>
                <a:latin typeface="Times New Roman" pitchFamily="18" charset="0"/>
                <a:cs typeface="Times New Roman" pitchFamily="18" charset="0"/>
              </a:rPr>
              <a:t>  High resolution in space and time (100 </a:t>
            </a:r>
            <a:r>
              <a:rPr lang="en-US" sz="2000" dirty="0">
                <a:solidFill>
                  <a:srgbClr val="FF0000"/>
                </a:solidFill>
                <a:latin typeface="Symbol" pitchFamily="18" charset="2"/>
                <a:cs typeface="Times New Roman" pitchFamily="18" charset="0"/>
              </a:rPr>
              <a:t>m</a:t>
            </a:r>
            <a:r>
              <a:rPr lang="en-US" sz="2000" dirty="0">
                <a:solidFill>
                  <a:srgbClr val="FF0000"/>
                </a:solidFill>
                <a:latin typeface="Times New Roman" pitchFamily="18" charset="0"/>
                <a:cs typeface="Times New Roman" pitchFamily="18" charset="0"/>
              </a:rPr>
              <a:t>m and few ns)</a:t>
            </a:r>
          </a:p>
          <a:p>
            <a:pPr>
              <a:buFont typeface="Arial" pitchFamily="34" charset="0"/>
              <a:buChar char="•"/>
            </a:pPr>
            <a:r>
              <a:rPr lang="en-US" sz="2000" dirty="0">
                <a:solidFill>
                  <a:srgbClr val="FF0000"/>
                </a:solidFill>
                <a:latin typeface="Times New Roman" pitchFamily="18" charset="0"/>
                <a:cs typeface="Times New Roman" pitchFamily="18" charset="0"/>
              </a:rPr>
              <a:t>  No dead time  </a:t>
            </a:r>
          </a:p>
          <a:p>
            <a:pPr>
              <a:buFont typeface="Arial" pitchFamily="34" charset="0"/>
              <a:buChar char="•"/>
            </a:pPr>
            <a:r>
              <a:rPr lang="en-US" sz="2000" dirty="0">
                <a:solidFill>
                  <a:srgbClr val="FF0000"/>
                </a:solidFill>
                <a:latin typeface="Times New Roman" pitchFamily="18" charset="0"/>
                <a:cs typeface="Times New Roman" pitchFamily="18" charset="0"/>
              </a:rPr>
              <a:t>  High data storage capability (TB)</a:t>
            </a:r>
            <a:endParaRPr lang="en-US" sz="2000" dirty="0">
              <a:solidFill>
                <a:srgbClr val="FF0000"/>
              </a:solidFill>
              <a:latin typeface="Calibri" pitchFamily="34" charset="0"/>
            </a:endParaRPr>
          </a:p>
        </p:txBody>
      </p:sp>
      <p:sp>
        <p:nvSpPr>
          <p:cNvPr id="11" name="Segnaposto numero diapositiva 10"/>
          <p:cNvSpPr>
            <a:spLocks noGrp="1"/>
          </p:cNvSpPr>
          <p:nvPr>
            <p:ph type="sldNum" sz="quarter" idx="12"/>
          </p:nvPr>
        </p:nvSpPr>
        <p:spPr>
          <a:xfrm>
            <a:off x="7046912" y="6520259"/>
            <a:ext cx="2133600" cy="365125"/>
          </a:xfrm>
        </p:spPr>
        <p:txBody>
          <a:bodyPr/>
          <a:lstStyle/>
          <a:p>
            <a:fld id="{3B1A37C7-B3C2-4D72-A061-AF4B89C4677F}" type="slidenum">
              <a:rPr lang="en-US" smtClean="0"/>
              <a:pPr/>
              <a:t>12</a:t>
            </a:fld>
            <a:endParaRPr lang="en-US"/>
          </a:p>
        </p:txBody>
      </p:sp>
      <p:sp>
        <p:nvSpPr>
          <p:cNvPr id="12" name="CasellaDiTesto 13"/>
          <p:cNvSpPr txBox="1">
            <a:spLocks noChangeArrowheads="1"/>
          </p:cNvSpPr>
          <p:nvPr/>
        </p:nvSpPr>
        <p:spPr bwMode="auto">
          <a:xfrm>
            <a:off x="3347864" y="655818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0" y="-24"/>
            <a:ext cx="9144000" cy="785794"/>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smtClean="0">
                <a:latin typeface="Times New Roman" pitchFamily="18" charset="0"/>
                <a:cs typeface="Times New Roman" pitchFamily="18" charset="0"/>
              </a:rPr>
              <a:t>			       The detectors</a:t>
            </a:r>
            <a:endParaRPr lang="en-US" sz="2400" b="1">
              <a:latin typeface="Times New Roman" pitchFamily="18" charset="0"/>
              <a:cs typeface="Times New Roman" pitchFamily="18" charset="0"/>
            </a:endParaRPr>
          </a:p>
        </p:txBody>
      </p:sp>
      <p:sp>
        <p:nvSpPr>
          <p:cNvPr id="8" name="Rettangolo 7"/>
          <p:cNvSpPr/>
          <p:nvPr/>
        </p:nvSpPr>
        <p:spPr>
          <a:xfrm>
            <a:off x="0" y="6500834"/>
            <a:ext cx="9144000" cy="35719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asellaDiTesto 8"/>
          <p:cNvSpPr txBox="1"/>
          <p:nvPr/>
        </p:nvSpPr>
        <p:spPr>
          <a:xfrm>
            <a:off x="0" y="6550247"/>
            <a:ext cx="2295821" cy="246221"/>
          </a:xfrm>
          <a:prstGeom prst="rect">
            <a:avLst/>
          </a:prstGeom>
          <a:noFill/>
        </p:spPr>
        <p:txBody>
          <a:bodyPr wrap="none" rtlCol="0">
            <a:spAutoFit/>
          </a:bodyPr>
          <a:lstStyle/>
          <a:p>
            <a:r>
              <a:rPr lang="en-US" sz="1000" dirty="0" smtClean="0">
                <a:latin typeface="Times New Roman" pitchFamily="18" charset="0"/>
                <a:cs typeface="Times New Roman" pitchFamily="18" charset="0"/>
              </a:rPr>
              <a:t>G. </a:t>
            </a:r>
            <a:r>
              <a:rPr lang="en-US" sz="1000" dirty="0" err="1" smtClean="0">
                <a:latin typeface="Times New Roman" pitchFamily="18" charset="0"/>
                <a:cs typeface="Times New Roman" pitchFamily="18" charset="0"/>
              </a:rPr>
              <a:t>Iaselli</a:t>
            </a:r>
            <a:r>
              <a:rPr lang="en-US" sz="1000" dirty="0" smtClean="0">
                <a:latin typeface="Times New Roman" pitchFamily="18" charset="0"/>
                <a:cs typeface="Times New Roman" pitchFamily="18" charset="0"/>
              </a:rPr>
              <a:t>,  </a:t>
            </a:r>
            <a:r>
              <a:rPr lang="en-US" sz="1000" dirty="0" err="1" smtClean="0">
                <a:latin typeface="Times New Roman" pitchFamily="18" charset="0"/>
                <a:cs typeface="Times New Roman" pitchFamily="18" charset="0"/>
              </a:rPr>
              <a:t>Politecnico</a:t>
            </a:r>
            <a:r>
              <a:rPr lang="en-US" sz="1000" dirty="0" smtClean="0">
                <a:latin typeface="Times New Roman" pitchFamily="18" charset="0"/>
                <a:cs typeface="Times New Roman" pitchFamily="18" charset="0"/>
              </a:rPr>
              <a:t>  di Bari and INFN</a:t>
            </a:r>
            <a:endParaRPr lang="en-US" sz="1000" dirty="0">
              <a:latin typeface="Times New Roman" pitchFamily="18" charset="0"/>
              <a:cs typeface="Times New Roman" pitchFamily="18" charset="0"/>
            </a:endParaRPr>
          </a:p>
        </p:txBody>
      </p:sp>
      <p:pic>
        <p:nvPicPr>
          <p:cNvPr id="11" name="Picture 11"/>
          <p:cNvPicPr>
            <a:picLocks noChangeAspect="1" noChangeArrowheads="1"/>
          </p:cNvPicPr>
          <p:nvPr/>
        </p:nvPicPr>
        <p:blipFill>
          <a:blip r:embed="rId3" cstate="print"/>
          <a:srcRect/>
          <a:stretch>
            <a:fillRect/>
          </a:stretch>
        </p:blipFill>
        <p:spPr bwMode="auto">
          <a:xfrm>
            <a:off x="1142976" y="1303743"/>
            <a:ext cx="6929454" cy="5197091"/>
          </a:xfrm>
          <a:prstGeom prst="rect">
            <a:avLst/>
          </a:prstGeom>
          <a:noFill/>
          <a:ln w="25400" algn="ctr">
            <a:noFill/>
            <a:miter lim="800000"/>
            <a:headEnd/>
            <a:tailEnd/>
          </a:ln>
        </p:spPr>
      </p:pic>
      <p:sp>
        <p:nvSpPr>
          <p:cNvPr id="10" name="Segnaposto numero diapositiva 9"/>
          <p:cNvSpPr>
            <a:spLocks noGrp="1"/>
          </p:cNvSpPr>
          <p:nvPr>
            <p:ph type="sldNum" sz="quarter" idx="12"/>
          </p:nvPr>
        </p:nvSpPr>
        <p:spPr>
          <a:xfrm>
            <a:off x="7046912" y="6520259"/>
            <a:ext cx="2133600" cy="365125"/>
          </a:xfrm>
        </p:spPr>
        <p:txBody>
          <a:bodyPr/>
          <a:lstStyle/>
          <a:p>
            <a:fld id="{3B1A37C7-B3C2-4D72-A061-AF4B89C4677F}" type="slidenum">
              <a:rPr lang="en-US" smtClean="0"/>
              <a:pPr/>
              <a:t>13</a:t>
            </a:fld>
            <a:endParaRPr lang="en-US"/>
          </a:p>
        </p:txBody>
      </p:sp>
      <p:sp>
        <p:nvSpPr>
          <p:cNvPr id="12" name="Rectangle 2"/>
          <p:cNvSpPr>
            <a:spLocks noGrp="1" noChangeArrowheads="1"/>
          </p:cNvSpPr>
          <p:nvPr>
            <p:ph type="title"/>
          </p:nvPr>
        </p:nvSpPr>
        <p:spPr bwMode="auto">
          <a:xfrm>
            <a:off x="857224" y="785794"/>
            <a:ext cx="7388469" cy="457200"/>
          </a:xfrm>
          <a:noFill/>
          <a:ln>
            <a:miter lim="800000"/>
            <a:headEnd/>
            <a:tailEnd/>
          </a:ln>
        </p:spPr>
        <p:txBody>
          <a:bodyPr vert="horz" wrap="square" lIns="91440" tIns="45720" rIns="91440" bIns="45720" numCol="1" anchor="t" anchorCtr="0" compatLnSpc="1">
            <a:prstTxWarp prst="textNoShape">
              <a:avLst/>
            </a:prstTxWarp>
            <a:noAutofit/>
          </a:bodyPr>
          <a:lstStyle/>
          <a:p>
            <a:r>
              <a:rPr lang="en-US" sz="3200" smtClean="0">
                <a:solidFill>
                  <a:srgbClr val="FF0000"/>
                </a:solidFill>
                <a:latin typeface="Times New Roman" pitchFamily="18" charset="0"/>
                <a:cs typeface="Times New Roman" pitchFamily="18" charset="0"/>
              </a:rPr>
              <a:t>The Compact Muon Solenoid</a:t>
            </a:r>
          </a:p>
        </p:txBody>
      </p:sp>
      <p:sp>
        <p:nvSpPr>
          <p:cNvPr id="13" name="CasellaDiTesto 13"/>
          <p:cNvSpPr txBox="1">
            <a:spLocks noChangeArrowheads="1"/>
          </p:cNvSpPr>
          <p:nvPr/>
        </p:nvSpPr>
        <p:spPr bwMode="auto">
          <a:xfrm>
            <a:off x="3347864" y="655818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0" y="-24"/>
            <a:ext cx="9144000" cy="785794"/>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a:latin typeface="Times New Roman" pitchFamily="18" charset="0"/>
                <a:cs typeface="Times New Roman" pitchFamily="18" charset="0"/>
              </a:rPr>
              <a:t>	</a:t>
            </a:r>
            <a:r>
              <a:rPr lang="en-US" sz="2400" b="1" smtClean="0">
                <a:latin typeface="Times New Roman" pitchFamily="18" charset="0"/>
                <a:cs typeface="Times New Roman" pitchFamily="18" charset="0"/>
              </a:rPr>
              <a:t>			The detectors</a:t>
            </a:r>
            <a:endParaRPr lang="en-US" sz="2400" b="1">
              <a:latin typeface="Times New Roman" pitchFamily="18" charset="0"/>
              <a:cs typeface="Times New Roman" pitchFamily="18" charset="0"/>
            </a:endParaRPr>
          </a:p>
        </p:txBody>
      </p:sp>
      <p:sp>
        <p:nvSpPr>
          <p:cNvPr id="8" name="Rettangolo 7"/>
          <p:cNvSpPr/>
          <p:nvPr/>
        </p:nvSpPr>
        <p:spPr>
          <a:xfrm>
            <a:off x="0" y="6500834"/>
            <a:ext cx="9144000" cy="35719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asellaDiTesto 8"/>
          <p:cNvSpPr txBox="1"/>
          <p:nvPr/>
        </p:nvSpPr>
        <p:spPr>
          <a:xfrm>
            <a:off x="0" y="6550247"/>
            <a:ext cx="2295821" cy="246221"/>
          </a:xfrm>
          <a:prstGeom prst="rect">
            <a:avLst/>
          </a:prstGeom>
          <a:noFill/>
        </p:spPr>
        <p:txBody>
          <a:bodyPr wrap="none" rtlCol="0">
            <a:spAutoFit/>
          </a:bodyPr>
          <a:lstStyle/>
          <a:p>
            <a:r>
              <a:rPr lang="en-US" sz="1000" dirty="0" smtClean="0">
                <a:latin typeface="Times New Roman" pitchFamily="18" charset="0"/>
                <a:cs typeface="Times New Roman" pitchFamily="18" charset="0"/>
              </a:rPr>
              <a:t>G. </a:t>
            </a:r>
            <a:r>
              <a:rPr lang="en-US" sz="1000" dirty="0" err="1" smtClean="0">
                <a:latin typeface="Times New Roman" pitchFamily="18" charset="0"/>
                <a:cs typeface="Times New Roman" pitchFamily="18" charset="0"/>
              </a:rPr>
              <a:t>Iaselli</a:t>
            </a:r>
            <a:r>
              <a:rPr lang="en-US" sz="1000" dirty="0" smtClean="0">
                <a:latin typeface="Times New Roman" pitchFamily="18" charset="0"/>
                <a:cs typeface="Times New Roman" pitchFamily="18" charset="0"/>
              </a:rPr>
              <a:t>,  </a:t>
            </a:r>
            <a:r>
              <a:rPr lang="en-US" sz="1000" dirty="0" err="1" smtClean="0">
                <a:latin typeface="Times New Roman" pitchFamily="18" charset="0"/>
                <a:cs typeface="Times New Roman" pitchFamily="18" charset="0"/>
              </a:rPr>
              <a:t>Politecnico</a:t>
            </a:r>
            <a:r>
              <a:rPr lang="en-US" sz="1000" dirty="0" smtClean="0">
                <a:latin typeface="Times New Roman" pitchFamily="18" charset="0"/>
                <a:cs typeface="Times New Roman" pitchFamily="18" charset="0"/>
              </a:rPr>
              <a:t>  di Bari and INFN</a:t>
            </a:r>
            <a:endParaRPr lang="en-US" sz="1000" dirty="0">
              <a:latin typeface="Times New Roman" pitchFamily="18" charset="0"/>
              <a:cs typeface="Times New Roman" pitchFamily="18" charset="0"/>
            </a:endParaRPr>
          </a:p>
        </p:txBody>
      </p:sp>
      <p:sp>
        <p:nvSpPr>
          <p:cNvPr id="10" name="Segnaposto numero diapositiva 9"/>
          <p:cNvSpPr>
            <a:spLocks noGrp="1"/>
          </p:cNvSpPr>
          <p:nvPr>
            <p:ph type="sldNum" sz="quarter" idx="12"/>
          </p:nvPr>
        </p:nvSpPr>
        <p:spPr>
          <a:xfrm>
            <a:off x="7092280" y="6520259"/>
            <a:ext cx="2133600" cy="365125"/>
          </a:xfrm>
        </p:spPr>
        <p:txBody>
          <a:bodyPr/>
          <a:lstStyle/>
          <a:p>
            <a:fld id="{3B1A37C7-B3C2-4D72-A061-AF4B89C4677F}" type="slidenum">
              <a:rPr lang="en-US" smtClean="0"/>
              <a:pPr/>
              <a:t>14</a:t>
            </a:fld>
            <a:endParaRPr lang="en-US"/>
          </a:p>
        </p:txBody>
      </p:sp>
      <p:pic>
        <p:nvPicPr>
          <p:cNvPr id="11" name="Picture 2" descr="20080905_160s"/>
          <p:cNvPicPr>
            <a:picLocks noChangeAspect="1" noChangeArrowheads="1"/>
          </p:cNvPicPr>
          <p:nvPr/>
        </p:nvPicPr>
        <p:blipFill>
          <a:blip r:embed="rId3" cstate="print"/>
          <a:srcRect/>
          <a:stretch>
            <a:fillRect/>
          </a:stretch>
        </p:blipFill>
        <p:spPr bwMode="auto">
          <a:xfrm>
            <a:off x="857224" y="1426314"/>
            <a:ext cx="7800994" cy="4788768"/>
          </a:xfrm>
          <a:prstGeom prst="rect">
            <a:avLst/>
          </a:prstGeom>
          <a:noFill/>
          <a:ln w="9525">
            <a:noFill/>
            <a:miter lim="800000"/>
            <a:headEnd/>
            <a:tailEnd/>
          </a:ln>
        </p:spPr>
      </p:pic>
      <p:sp>
        <p:nvSpPr>
          <p:cNvPr id="12" name="Rectangle 2"/>
          <p:cNvSpPr>
            <a:spLocks noGrp="1" noChangeArrowheads="1"/>
          </p:cNvSpPr>
          <p:nvPr>
            <p:ph type="title"/>
          </p:nvPr>
        </p:nvSpPr>
        <p:spPr bwMode="auto">
          <a:xfrm>
            <a:off x="857224" y="785794"/>
            <a:ext cx="7388469" cy="457200"/>
          </a:xfrm>
          <a:noFill/>
          <a:ln>
            <a:miter lim="800000"/>
            <a:headEnd/>
            <a:tailEnd/>
          </a:ln>
        </p:spPr>
        <p:txBody>
          <a:bodyPr vert="horz" wrap="square" lIns="91440" tIns="45720" rIns="91440" bIns="45720" numCol="1" anchor="t" anchorCtr="0" compatLnSpc="1">
            <a:prstTxWarp prst="textNoShape">
              <a:avLst/>
            </a:prstTxWarp>
            <a:noAutofit/>
          </a:bodyPr>
          <a:lstStyle/>
          <a:p>
            <a:r>
              <a:rPr lang="en-US" sz="3200" smtClean="0">
                <a:latin typeface="Times New Roman" pitchFamily="18" charset="0"/>
                <a:cs typeface="Times New Roman" pitchFamily="18" charset="0"/>
              </a:rPr>
              <a:t>Gigantic, but “</a:t>
            </a:r>
            <a:r>
              <a:rPr lang="en-US" sz="3200" smtClean="0">
                <a:solidFill>
                  <a:srgbClr val="FF0000"/>
                </a:solidFill>
                <a:latin typeface="Times New Roman" pitchFamily="18" charset="0"/>
                <a:cs typeface="Times New Roman" pitchFamily="18" charset="0"/>
              </a:rPr>
              <a:t>compact</a:t>
            </a:r>
            <a:r>
              <a:rPr lang="en-US" sz="3200" smtClean="0">
                <a:latin typeface="Times New Roman" pitchFamily="18" charset="0"/>
                <a:cs typeface="Times New Roman" pitchFamily="18" charset="0"/>
              </a:rPr>
              <a:t>”</a:t>
            </a:r>
          </a:p>
        </p:txBody>
      </p:sp>
      <p:sp>
        <p:nvSpPr>
          <p:cNvPr id="13" name="CasellaDiTesto 13"/>
          <p:cNvSpPr txBox="1">
            <a:spLocks noChangeArrowheads="1"/>
          </p:cNvSpPr>
          <p:nvPr/>
        </p:nvSpPr>
        <p:spPr bwMode="auto">
          <a:xfrm>
            <a:off x="3347864" y="655818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0" y="0"/>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smtClean="0">
                <a:latin typeface="Times New Roman" pitchFamily="18" charset="0"/>
                <a:cs typeface="Times New Roman" pitchFamily="18" charset="0"/>
              </a:rPr>
              <a:t>			      The detectors </a:t>
            </a:r>
            <a:endParaRPr lang="en-US" sz="2400" b="1">
              <a:latin typeface="Times New Roman" pitchFamily="18" charset="0"/>
              <a:cs typeface="Times New Roman" pitchFamily="18" charset="0"/>
            </a:endParaRPr>
          </a:p>
        </p:txBody>
      </p:sp>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92280" y="6520259"/>
            <a:ext cx="2133600" cy="365125"/>
          </a:xfrm>
        </p:spPr>
        <p:txBody>
          <a:bodyPr/>
          <a:lstStyle/>
          <a:p>
            <a:pPr>
              <a:defRPr/>
            </a:pPr>
            <a:fld id="{1C6A937E-B012-45BC-9397-2DF38A96DA43}" type="slidenum">
              <a:rPr lang="en-US" smtClean="0"/>
              <a:pPr>
                <a:defRPr/>
              </a:pPr>
              <a:t>15</a:t>
            </a:fld>
            <a:endParaRPr lang="en-US"/>
          </a:p>
        </p:txBody>
      </p:sp>
      <p:sp>
        <p:nvSpPr>
          <p:cNvPr id="11269" name="CasellaDiTesto 11"/>
          <p:cNvSpPr txBox="1">
            <a:spLocks noChangeArrowheads="1"/>
          </p:cNvSpPr>
          <p:nvPr/>
        </p:nvSpPr>
        <p:spPr bwMode="auto">
          <a:xfrm>
            <a:off x="0" y="6581775"/>
            <a:ext cx="2449710" cy="276999"/>
          </a:xfrm>
          <a:prstGeom prst="rect">
            <a:avLst/>
          </a:prstGeom>
          <a:noFill/>
          <a:ln w="9525">
            <a:noFill/>
            <a:miter lim="800000"/>
            <a:headEnd/>
            <a:tailEnd/>
          </a:ln>
        </p:spPr>
        <p:txBody>
          <a:bodyPr wrap="none">
            <a:spAutoFit/>
          </a:bodyPr>
          <a:lstStyle/>
          <a:p>
            <a:r>
              <a:rPr lang="en-US" sz="1200" dirty="0">
                <a:latin typeface="Times New Roman" pitchFamily="18" charset="0"/>
                <a:cs typeface="Times New Roman" pitchFamily="18" charset="0"/>
              </a:rPr>
              <a:t>    </a:t>
            </a:r>
            <a:r>
              <a:rPr lang="en-US" sz="1000" dirty="0">
                <a:latin typeface="Times New Roman" pitchFamily="18" charset="0"/>
                <a:cs typeface="Times New Roman" pitchFamily="18" charset="0"/>
              </a:rPr>
              <a:t>G. </a:t>
            </a:r>
            <a:r>
              <a:rPr lang="en-US" sz="1000" dirty="0" err="1">
                <a:latin typeface="Times New Roman" pitchFamily="18" charset="0"/>
                <a:cs typeface="Times New Roman" pitchFamily="18" charset="0"/>
              </a:rPr>
              <a:t>Iaselli</a:t>
            </a:r>
            <a:r>
              <a:rPr lang="en-US" sz="1000" dirty="0">
                <a:latin typeface="Times New Roman" pitchFamily="18" charset="0"/>
                <a:cs typeface="Times New Roman" pitchFamily="18" charset="0"/>
              </a:rPr>
              <a:t>,  </a:t>
            </a:r>
            <a:r>
              <a:rPr lang="en-US" sz="1000" dirty="0" err="1">
                <a:latin typeface="Times New Roman" pitchFamily="18" charset="0"/>
                <a:cs typeface="Times New Roman" pitchFamily="18" charset="0"/>
              </a:rPr>
              <a:t>Politecnico</a:t>
            </a:r>
            <a:r>
              <a:rPr lang="en-US" sz="1000" dirty="0">
                <a:latin typeface="Times New Roman" pitchFamily="18" charset="0"/>
                <a:cs typeface="Times New Roman" pitchFamily="18" charset="0"/>
              </a:rPr>
              <a:t>  di Bari and INFN</a:t>
            </a:r>
          </a:p>
        </p:txBody>
      </p:sp>
      <p:pic>
        <p:nvPicPr>
          <p:cNvPr id="11271" name="Picture 2" descr="cms-det1"/>
          <p:cNvPicPr>
            <a:picLocks noChangeAspect="1" noChangeArrowheads="1"/>
          </p:cNvPicPr>
          <p:nvPr/>
        </p:nvPicPr>
        <p:blipFill>
          <a:blip r:embed="rId3"/>
          <a:srcRect/>
          <a:stretch>
            <a:fillRect/>
          </a:stretch>
        </p:blipFill>
        <p:spPr bwMode="auto">
          <a:xfrm>
            <a:off x="285750" y="1071563"/>
            <a:ext cx="4143375" cy="2774950"/>
          </a:xfrm>
          <a:prstGeom prst="rect">
            <a:avLst/>
          </a:prstGeom>
          <a:noFill/>
          <a:ln w="9525">
            <a:noFill/>
            <a:miter lim="800000"/>
            <a:headEnd/>
            <a:tailEnd/>
          </a:ln>
        </p:spPr>
      </p:pic>
      <p:sp>
        <p:nvSpPr>
          <p:cNvPr id="11272" name="Rectangle 3"/>
          <p:cNvSpPr txBox="1">
            <a:spLocks noChangeArrowheads="1"/>
          </p:cNvSpPr>
          <p:nvPr/>
        </p:nvSpPr>
        <p:spPr bwMode="auto">
          <a:xfrm>
            <a:off x="4357688" y="1143000"/>
            <a:ext cx="4286250" cy="1071563"/>
          </a:xfrm>
          <a:prstGeom prst="rect">
            <a:avLst/>
          </a:prstGeom>
          <a:noFill/>
          <a:ln w="9525">
            <a:noFill/>
            <a:miter lim="800000"/>
            <a:headEnd/>
            <a:tailEnd/>
          </a:ln>
        </p:spPr>
        <p:txBody>
          <a:bodyPr/>
          <a:lstStyle/>
          <a:p>
            <a:pPr marL="342900" indent="-342900" algn="just" eaLnBrk="0" hangingPunct="0">
              <a:spcBef>
                <a:spcPct val="20000"/>
              </a:spcBef>
              <a:buFont typeface="Arial" charset="0"/>
              <a:buNone/>
            </a:pPr>
            <a:r>
              <a:rPr lang="en-GB" sz="2000">
                <a:solidFill>
                  <a:srgbClr val="FF0000"/>
                </a:solidFill>
                <a:latin typeface="Times New Roman" pitchFamily="18" charset="0"/>
                <a:cs typeface="Times New Roman" pitchFamily="18" charset="0"/>
              </a:rPr>
              <a:t>     Detect </a:t>
            </a:r>
            <a:r>
              <a:rPr lang="en-GB" sz="2000" smtClean="0">
                <a:latin typeface="Times New Roman" pitchFamily="18" charset="0"/>
                <a:cs typeface="Times New Roman" pitchFamily="18" charset="0"/>
              </a:rPr>
              <a:t>600 </a:t>
            </a:r>
            <a:r>
              <a:rPr lang="en-GB" sz="2000">
                <a:latin typeface="Times New Roman" pitchFamily="18" charset="0"/>
                <a:cs typeface="Times New Roman" pitchFamily="18" charset="0"/>
              </a:rPr>
              <a:t>million proton-proton collisions per second</a:t>
            </a:r>
            <a:endParaRPr lang="en-US" sz="2000">
              <a:latin typeface="Times New Roman" pitchFamily="18" charset="0"/>
              <a:cs typeface="Times New Roman" pitchFamily="18" charset="0"/>
            </a:endParaRPr>
          </a:p>
        </p:txBody>
      </p:sp>
      <p:sp>
        <p:nvSpPr>
          <p:cNvPr id="11273" name="Rectangle 12"/>
          <p:cNvSpPr>
            <a:spLocks noChangeArrowheads="1"/>
          </p:cNvSpPr>
          <p:nvPr/>
        </p:nvSpPr>
        <p:spPr bwMode="auto">
          <a:xfrm>
            <a:off x="4714875" y="2071688"/>
            <a:ext cx="3986213" cy="2286000"/>
          </a:xfrm>
          <a:prstGeom prst="rect">
            <a:avLst/>
          </a:prstGeom>
          <a:noFill/>
          <a:ln w="9525">
            <a:noFill/>
            <a:miter lim="800000"/>
            <a:headEnd/>
            <a:tailEnd/>
          </a:ln>
        </p:spPr>
        <p:txBody>
          <a:bodyPr/>
          <a:lstStyle/>
          <a:p>
            <a:pPr algn="just"/>
            <a:r>
              <a:rPr lang="en-GB" sz="2000">
                <a:latin typeface="Times New Roman" pitchFamily="18" charset="0"/>
                <a:cs typeface="Times New Roman" pitchFamily="18" charset="0"/>
              </a:rPr>
              <a:t>Sophisticated detectors to precisely measure the passage of a particle with time accuracies of 10</a:t>
            </a:r>
            <a:r>
              <a:rPr lang="en-GB" sz="2000" baseline="30000">
                <a:latin typeface="Times New Roman" pitchFamily="18" charset="0"/>
                <a:cs typeface="Times New Roman" pitchFamily="18" charset="0"/>
              </a:rPr>
              <a:t>-9</a:t>
            </a:r>
            <a:r>
              <a:rPr lang="en-GB" sz="2000">
                <a:latin typeface="Times New Roman" pitchFamily="18" charset="0"/>
                <a:cs typeface="Times New Roman" pitchFamily="18" charset="0"/>
              </a:rPr>
              <a:t>  second  and space accuracy of 10</a:t>
            </a:r>
            <a:r>
              <a:rPr lang="en-GB" sz="2000" baseline="30000">
                <a:latin typeface="Times New Roman" pitchFamily="18" charset="0"/>
                <a:cs typeface="Times New Roman" pitchFamily="18" charset="0"/>
              </a:rPr>
              <a:t>-5</a:t>
            </a:r>
            <a:r>
              <a:rPr lang="en-GB" sz="2000">
                <a:latin typeface="Times New Roman" pitchFamily="18" charset="0"/>
                <a:cs typeface="Times New Roman" pitchFamily="18" charset="0"/>
              </a:rPr>
              <a:t> meter. </a:t>
            </a:r>
          </a:p>
        </p:txBody>
      </p:sp>
      <p:pic>
        <p:nvPicPr>
          <p:cNvPr id="11274" name="Picture 4" descr="CMS event display"/>
          <p:cNvPicPr>
            <a:picLocks noChangeAspect="1" noChangeArrowheads="1"/>
          </p:cNvPicPr>
          <p:nvPr/>
        </p:nvPicPr>
        <p:blipFill>
          <a:blip r:embed="rId4"/>
          <a:srcRect/>
          <a:stretch>
            <a:fillRect/>
          </a:stretch>
        </p:blipFill>
        <p:spPr bwMode="auto">
          <a:xfrm>
            <a:off x="4572000" y="4000500"/>
            <a:ext cx="4191000" cy="2362200"/>
          </a:xfrm>
          <a:prstGeom prst="rect">
            <a:avLst/>
          </a:prstGeom>
          <a:noFill/>
          <a:ln w="9525">
            <a:noFill/>
            <a:miter lim="800000"/>
            <a:headEnd/>
            <a:tailEnd/>
          </a:ln>
        </p:spPr>
      </p:pic>
      <p:sp>
        <p:nvSpPr>
          <p:cNvPr id="11275" name="Rectangle 12"/>
          <p:cNvSpPr>
            <a:spLocks noChangeArrowheads="1"/>
          </p:cNvSpPr>
          <p:nvPr/>
        </p:nvSpPr>
        <p:spPr bwMode="auto">
          <a:xfrm>
            <a:off x="428625" y="4071938"/>
            <a:ext cx="3986213" cy="2286000"/>
          </a:xfrm>
          <a:prstGeom prst="rect">
            <a:avLst/>
          </a:prstGeom>
          <a:noFill/>
          <a:ln w="9525">
            <a:noFill/>
            <a:miter lim="800000"/>
            <a:headEnd/>
            <a:tailEnd/>
          </a:ln>
        </p:spPr>
        <p:txBody>
          <a:bodyPr/>
          <a:lstStyle/>
          <a:p>
            <a:pPr lvl="1" algn="just">
              <a:buFont typeface="Arial" charset="0"/>
              <a:buChar char="•"/>
            </a:pPr>
            <a:r>
              <a:rPr lang="en-GB" sz="2400" smtClean="0">
                <a:latin typeface="Times New Roman" pitchFamily="18" charset="0"/>
                <a:cs typeface="Times New Roman" pitchFamily="18" charset="0"/>
              </a:rPr>
              <a:t>Crystal</a:t>
            </a:r>
            <a:endParaRPr lang="en-GB" sz="2400">
              <a:latin typeface="Times New Roman" pitchFamily="18" charset="0"/>
              <a:cs typeface="Times New Roman" pitchFamily="18" charset="0"/>
            </a:endParaRPr>
          </a:p>
          <a:p>
            <a:pPr algn="just"/>
            <a:endParaRPr lang="en-GB" sz="2400">
              <a:latin typeface="Times New Roman" pitchFamily="18" charset="0"/>
              <a:cs typeface="Times New Roman" pitchFamily="18" charset="0"/>
            </a:endParaRPr>
          </a:p>
          <a:p>
            <a:pPr lvl="1" algn="just">
              <a:buFont typeface="Arial" charset="0"/>
              <a:buChar char="•"/>
            </a:pPr>
            <a:r>
              <a:rPr lang="en-GB" sz="2400" smtClean="0">
                <a:latin typeface="Times New Roman" pitchFamily="18" charset="0"/>
                <a:cs typeface="Times New Roman" pitchFamily="18" charset="0"/>
              </a:rPr>
              <a:t>Gaseous detectors</a:t>
            </a:r>
            <a:endParaRPr lang="en-GB" sz="2400">
              <a:latin typeface="Times New Roman" pitchFamily="18" charset="0"/>
              <a:cs typeface="Times New Roman" pitchFamily="18" charset="0"/>
            </a:endParaRPr>
          </a:p>
          <a:p>
            <a:pPr algn="just"/>
            <a:endParaRPr lang="en-GB" sz="2400">
              <a:latin typeface="Times New Roman" pitchFamily="18" charset="0"/>
              <a:cs typeface="Times New Roman" pitchFamily="18" charset="0"/>
            </a:endParaRPr>
          </a:p>
          <a:p>
            <a:pPr lvl="1" algn="just">
              <a:buFont typeface="Arial" charset="0"/>
              <a:buChar char="•"/>
            </a:pPr>
            <a:r>
              <a:rPr lang="en-GB" sz="2400">
                <a:latin typeface="Times New Roman" pitchFamily="18" charset="0"/>
                <a:cs typeface="Times New Roman" pitchFamily="18" charset="0"/>
              </a:rPr>
              <a:t>Silicon detectors</a:t>
            </a:r>
          </a:p>
        </p:txBody>
      </p:sp>
      <p:sp>
        <p:nvSpPr>
          <p:cNvPr id="12"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extLst>
      <p:ext uri="{BB962C8B-B14F-4D97-AF65-F5344CB8AC3E}">
        <p14:creationId xmlns:p14="http://schemas.microsoft.com/office/powerpoint/2010/main" val="24235794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0" y="-24"/>
            <a:ext cx="9144000" cy="785794"/>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smtClean="0">
                <a:latin typeface="Times New Roman" pitchFamily="18" charset="0"/>
                <a:cs typeface="Times New Roman" pitchFamily="18" charset="0"/>
              </a:rPr>
              <a:t>				Data analysis </a:t>
            </a:r>
            <a:endParaRPr lang="en-US" sz="2400" b="1">
              <a:latin typeface="Times New Roman" pitchFamily="18" charset="0"/>
              <a:cs typeface="Times New Roman" pitchFamily="18" charset="0"/>
            </a:endParaRPr>
          </a:p>
        </p:txBody>
      </p:sp>
      <p:sp>
        <p:nvSpPr>
          <p:cNvPr id="8" name="Rettangolo 7"/>
          <p:cNvSpPr/>
          <p:nvPr/>
        </p:nvSpPr>
        <p:spPr>
          <a:xfrm>
            <a:off x="0" y="6500834"/>
            <a:ext cx="9144000" cy="35719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asellaDiTesto 8"/>
          <p:cNvSpPr txBox="1"/>
          <p:nvPr/>
        </p:nvSpPr>
        <p:spPr>
          <a:xfrm>
            <a:off x="0" y="6550247"/>
            <a:ext cx="2295821" cy="246221"/>
          </a:xfrm>
          <a:prstGeom prst="rect">
            <a:avLst/>
          </a:prstGeom>
          <a:noFill/>
        </p:spPr>
        <p:txBody>
          <a:bodyPr wrap="none" rtlCol="0">
            <a:spAutoFit/>
          </a:bodyPr>
          <a:lstStyle/>
          <a:p>
            <a:r>
              <a:rPr lang="en-US" sz="1000" dirty="0" smtClean="0">
                <a:latin typeface="Times New Roman" pitchFamily="18" charset="0"/>
                <a:cs typeface="Times New Roman" pitchFamily="18" charset="0"/>
              </a:rPr>
              <a:t>G. </a:t>
            </a:r>
            <a:r>
              <a:rPr lang="en-US" sz="1000" dirty="0" err="1" smtClean="0">
                <a:latin typeface="Times New Roman" pitchFamily="18" charset="0"/>
                <a:cs typeface="Times New Roman" pitchFamily="18" charset="0"/>
              </a:rPr>
              <a:t>Iaselli</a:t>
            </a:r>
            <a:r>
              <a:rPr lang="en-US" sz="1000" dirty="0" smtClean="0">
                <a:latin typeface="Times New Roman" pitchFamily="18" charset="0"/>
                <a:cs typeface="Times New Roman" pitchFamily="18" charset="0"/>
              </a:rPr>
              <a:t>,  </a:t>
            </a:r>
            <a:r>
              <a:rPr lang="en-US" sz="1000" dirty="0" err="1" smtClean="0">
                <a:latin typeface="Times New Roman" pitchFamily="18" charset="0"/>
                <a:cs typeface="Times New Roman" pitchFamily="18" charset="0"/>
              </a:rPr>
              <a:t>Politecnico</a:t>
            </a:r>
            <a:r>
              <a:rPr lang="en-US" sz="1000" dirty="0" smtClean="0">
                <a:latin typeface="Times New Roman" pitchFamily="18" charset="0"/>
                <a:cs typeface="Times New Roman" pitchFamily="18" charset="0"/>
              </a:rPr>
              <a:t>  di Bari and INFN</a:t>
            </a:r>
            <a:endParaRPr lang="en-US" sz="1000" dirty="0">
              <a:latin typeface="Times New Roman" pitchFamily="18" charset="0"/>
              <a:cs typeface="Times New Roman" pitchFamily="18" charset="0"/>
            </a:endParaRPr>
          </a:p>
        </p:txBody>
      </p:sp>
      <p:sp>
        <p:nvSpPr>
          <p:cNvPr id="11" name="Segnaposto numero diapositiva 10"/>
          <p:cNvSpPr>
            <a:spLocks noGrp="1"/>
          </p:cNvSpPr>
          <p:nvPr>
            <p:ph type="sldNum" sz="quarter" idx="12"/>
          </p:nvPr>
        </p:nvSpPr>
        <p:spPr>
          <a:xfrm>
            <a:off x="7046912" y="6492899"/>
            <a:ext cx="2133600" cy="365125"/>
          </a:xfrm>
        </p:spPr>
        <p:txBody>
          <a:bodyPr/>
          <a:lstStyle/>
          <a:p>
            <a:fld id="{3B1A37C7-B3C2-4D72-A061-AF4B89C4677F}" type="slidenum">
              <a:rPr lang="en-US" smtClean="0"/>
              <a:pPr/>
              <a:t>16</a:t>
            </a:fld>
            <a:endParaRPr lang="en-US"/>
          </a:p>
        </p:txBody>
      </p:sp>
      <p:sp>
        <p:nvSpPr>
          <p:cNvPr id="12" name="Oval 69"/>
          <p:cNvSpPr>
            <a:spLocks noChangeArrowheads="1"/>
          </p:cNvSpPr>
          <p:nvPr/>
        </p:nvSpPr>
        <p:spPr bwMode="auto">
          <a:xfrm>
            <a:off x="4365011" y="4511660"/>
            <a:ext cx="1339362" cy="425450"/>
          </a:xfrm>
          <a:prstGeom prst="ellipse">
            <a:avLst/>
          </a:prstGeom>
          <a:solidFill>
            <a:schemeClr val="bg1">
              <a:lumMod val="95000"/>
            </a:schemeClr>
          </a:solidFill>
          <a:ln w="19050">
            <a:noFill/>
            <a:round/>
            <a:headEnd/>
            <a:tailEnd/>
          </a:ln>
        </p:spPr>
        <p:txBody>
          <a:bodyPr wrap="none" anchor="ctr"/>
          <a:lstStyle/>
          <a:p>
            <a:pPr>
              <a:lnSpc>
                <a:spcPct val="100000"/>
              </a:lnSpc>
              <a:spcBef>
                <a:spcPct val="0"/>
              </a:spcBef>
              <a:buFontTx/>
              <a:buNone/>
            </a:pPr>
            <a:endParaRPr lang="en-US" sz="1600" b="0">
              <a:latin typeface="Times New Roman" pitchFamily="18" charset="0"/>
              <a:cs typeface="Times New Roman" pitchFamily="18" charset="0"/>
            </a:endParaRPr>
          </a:p>
        </p:txBody>
      </p:sp>
      <p:sp>
        <p:nvSpPr>
          <p:cNvPr id="13" name="Rectangle 2"/>
          <p:cNvSpPr>
            <a:spLocks noGrp="1" noChangeArrowheads="1"/>
          </p:cNvSpPr>
          <p:nvPr>
            <p:ph type="title" idx="4294967295"/>
          </p:nvPr>
        </p:nvSpPr>
        <p:spPr>
          <a:xfrm>
            <a:off x="457200" y="1000108"/>
            <a:ext cx="8229600" cy="439718"/>
          </a:xfrm>
        </p:spPr>
        <p:txBody>
          <a:bodyPr>
            <a:normAutofit fontScale="90000"/>
          </a:bodyPr>
          <a:lstStyle/>
          <a:p>
            <a:pPr eaLnBrk="1" hangingPunct="1">
              <a:defRPr/>
            </a:pPr>
            <a:r>
              <a:rPr lang="en-US" sz="2800">
                <a:solidFill>
                  <a:srgbClr val="FF0000"/>
                </a:solidFill>
                <a:latin typeface="Times New Roman" pitchFamily="18" charset="0"/>
                <a:cs typeface="Times New Roman" pitchFamily="18" charset="0"/>
              </a:rPr>
              <a:t>The </a:t>
            </a:r>
            <a:r>
              <a:rPr lang="en-US" sz="2800" smtClean="0">
                <a:solidFill>
                  <a:srgbClr val="FF0000"/>
                </a:solidFill>
                <a:latin typeface="Times New Roman" pitchFamily="18" charset="0"/>
                <a:cs typeface="Times New Roman" pitchFamily="18" charset="0"/>
              </a:rPr>
              <a:t>CMS </a:t>
            </a:r>
            <a:r>
              <a:rPr lang="en-US" sz="2800">
                <a:solidFill>
                  <a:srgbClr val="FF0000"/>
                </a:solidFill>
                <a:latin typeface="Times New Roman" pitchFamily="18" charset="0"/>
                <a:cs typeface="Times New Roman" pitchFamily="18" charset="0"/>
              </a:rPr>
              <a:t>Data Grid </a:t>
            </a:r>
            <a:r>
              <a:rPr lang="en-US" sz="2800" smtClean="0">
                <a:solidFill>
                  <a:srgbClr val="FF0000"/>
                </a:solidFill>
                <a:latin typeface="Times New Roman" pitchFamily="18" charset="0"/>
                <a:cs typeface="Times New Roman" pitchFamily="18" charset="0"/>
              </a:rPr>
              <a:t>Hierarchy</a:t>
            </a:r>
            <a:r>
              <a:rPr lang="en-US" sz="2800">
                <a:solidFill>
                  <a:srgbClr val="FF0000"/>
                </a:solidFill>
                <a:latin typeface="Times New Roman" pitchFamily="18" charset="0"/>
                <a:cs typeface="Times New Roman" pitchFamily="18" charset="0"/>
              </a:rPr>
              <a:t/>
            </a:r>
            <a:br>
              <a:rPr lang="en-US" sz="2800">
                <a:solidFill>
                  <a:srgbClr val="FF0000"/>
                </a:solidFill>
                <a:latin typeface="Times New Roman" pitchFamily="18" charset="0"/>
                <a:cs typeface="Times New Roman" pitchFamily="18" charset="0"/>
              </a:rPr>
            </a:br>
            <a:endParaRPr lang="en-US" sz="2800">
              <a:solidFill>
                <a:srgbClr val="FF0000"/>
              </a:solidFill>
              <a:latin typeface="Times New Roman" pitchFamily="18" charset="0"/>
              <a:cs typeface="Times New Roman" pitchFamily="18" charset="0"/>
            </a:endParaRPr>
          </a:p>
        </p:txBody>
      </p:sp>
      <p:sp>
        <p:nvSpPr>
          <p:cNvPr id="14" name="Text Box 3"/>
          <p:cNvSpPr txBox="1">
            <a:spLocks noChangeArrowheads="1"/>
          </p:cNvSpPr>
          <p:nvPr/>
        </p:nvSpPr>
        <p:spPr bwMode="auto">
          <a:xfrm>
            <a:off x="7673887" y="3829056"/>
            <a:ext cx="1227353" cy="468331"/>
          </a:xfrm>
          <a:prstGeom prst="rect">
            <a:avLst/>
          </a:prstGeom>
          <a:noFill/>
          <a:ln w="9525">
            <a:noFill/>
            <a:miter lim="800000"/>
            <a:headEnd/>
            <a:tailEnd/>
          </a:ln>
          <a:effectLst/>
        </p:spPr>
        <p:txBody>
          <a:bodyPr wrap="square">
            <a:spAutoFit/>
          </a:bodyPr>
          <a:lstStyle/>
          <a:p>
            <a:pPr eaLnBrk="0" hangingPunct="0">
              <a:lnSpc>
                <a:spcPct val="100000"/>
              </a:lnSpc>
              <a:spcBef>
                <a:spcPct val="50000"/>
              </a:spcBef>
              <a:buFontTx/>
              <a:buNone/>
              <a:defRPr/>
            </a:pPr>
            <a:r>
              <a:rPr lang="en-US" altLang="en-GB" sz="2400" i="1">
                <a:solidFill>
                  <a:srgbClr val="FF0000"/>
                </a:solidFill>
                <a:latin typeface="Times New Roman" pitchFamily="18" charset="0"/>
                <a:cs typeface="Times New Roman" pitchFamily="18" charset="0"/>
              </a:rPr>
              <a:t>Tier 1</a:t>
            </a:r>
            <a:endParaRPr lang="en-US" altLang="en-GB" i="1">
              <a:solidFill>
                <a:srgbClr val="FF0000"/>
              </a:solidFill>
              <a:effectLst>
                <a:outerShdw blurRad="38100" dist="38100" dir="2700000" algn="tl">
                  <a:srgbClr val="000000"/>
                </a:outerShdw>
              </a:effectLst>
              <a:latin typeface="Times New Roman" pitchFamily="18" charset="0"/>
              <a:cs typeface="Times New Roman" pitchFamily="18" charset="0"/>
            </a:endParaRPr>
          </a:p>
        </p:txBody>
      </p:sp>
      <p:sp>
        <p:nvSpPr>
          <p:cNvPr id="16" name="Oval 7"/>
          <p:cNvSpPr>
            <a:spLocks noChangeArrowheads="1"/>
          </p:cNvSpPr>
          <p:nvPr/>
        </p:nvSpPr>
        <p:spPr bwMode="auto">
          <a:xfrm>
            <a:off x="5702880" y="3768706"/>
            <a:ext cx="1408235" cy="520700"/>
          </a:xfrm>
          <a:prstGeom prst="ellipse">
            <a:avLst/>
          </a:prstGeom>
          <a:solidFill>
            <a:schemeClr val="bg1">
              <a:lumMod val="85000"/>
            </a:schemeClr>
          </a:solidFill>
          <a:ln w="19050">
            <a:noFill/>
            <a:round/>
            <a:headEnd/>
            <a:tailEnd/>
          </a:ln>
        </p:spPr>
        <p:txBody>
          <a:bodyPr wrap="none" anchor="ctr"/>
          <a:lstStyle/>
          <a:p>
            <a:pPr>
              <a:lnSpc>
                <a:spcPct val="100000"/>
              </a:lnSpc>
              <a:spcBef>
                <a:spcPct val="0"/>
              </a:spcBef>
              <a:buFontTx/>
              <a:buNone/>
            </a:pPr>
            <a:endParaRPr lang="en-US" sz="1800" b="0">
              <a:latin typeface="Times New Roman" pitchFamily="18" charset="0"/>
              <a:cs typeface="Times New Roman" pitchFamily="18" charset="0"/>
            </a:endParaRPr>
          </a:p>
        </p:txBody>
      </p:sp>
      <p:sp>
        <p:nvSpPr>
          <p:cNvPr id="17" name="Oval 8"/>
          <p:cNvSpPr>
            <a:spLocks noChangeArrowheads="1"/>
          </p:cNvSpPr>
          <p:nvPr/>
        </p:nvSpPr>
        <p:spPr bwMode="auto">
          <a:xfrm>
            <a:off x="1948563" y="3868719"/>
            <a:ext cx="1408235" cy="420687"/>
          </a:xfrm>
          <a:prstGeom prst="ellipse">
            <a:avLst/>
          </a:prstGeom>
          <a:solidFill>
            <a:schemeClr val="bg1">
              <a:lumMod val="85000"/>
            </a:schemeClr>
          </a:solidFill>
          <a:ln w="19050">
            <a:noFill/>
            <a:round/>
            <a:headEnd/>
            <a:tailEnd/>
          </a:ln>
        </p:spPr>
        <p:txBody>
          <a:bodyPr wrap="none" anchor="ctr"/>
          <a:lstStyle/>
          <a:p>
            <a:pPr>
              <a:lnSpc>
                <a:spcPct val="100000"/>
              </a:lnSpc>
              <a:spcBef>
                <a:spcPct val="0"/>
              </a:spcBef>
              <a:buFontTx/>
              <a:buNone/>
            </a:pPr>
            <a:endParaRPr lang="en-US" sz="1800" b="0">
              <a:latin typeface="Times New Roman" pitchFamily="18" charset="0"/>
              <a:cs typeface="Times New Roman" pitchFamily="18" charset="0"/>
            </a:endParaRPr>
          </a:p>
        </p:txBody>
      </p:sp>
      <p:pic>
        <p:nvPicPr>
          <p:cNvPr id="20" name="Picture 9"/>
          <p:cNvPicPr>
            <a:picLocks noChangeAspect="1" noChangeArrowheads="1"/>
          </p:cNvPicPr>
          <p:nvPr/>
        </p:nvPicPr>
        <p:blipFill>
          <a:blip r:embed="rId4" cstate="print"/>
          <a:srcRect/>
          <a:stretch>
            <a:fillRect/>
          </a:stretch>
        </p:blipFill>
        <p:spPr bwMode="auto">
          <a:xfrm>
            <a:off x="228600" y="1520806"/>
            <a:ext cx="2080846" cy="1157288"/>
          </a:xfrm>
          <a:prstGeom prst="rect">
            <a:avLst/>
          </a:prstGeom>
          <a:noFill/>
          <a:ln w="9525">
            <a:noFill/>
            <a:miter lim="800000"/>
            <a:headEnd/>
            <a:tailEnd/>
          </a:ln>
        </p:spPr>
      </p:pic>
      <p:sp>
        <p:nvSpPr>
          <p:cNvPr id="21" name="Text Box 10"/>
          <p:cNvSpPr txBox="1">
            <a:spLocks noChangeArrowheads="1"/>
          </p:cNvSpPr>
          <p:nvPr/>
        </p:nvSpPr>
        <p:spPr bwMode="auto">
          <a:xfrm>
            <a:off x="2786050" y="2071678"/>
            <a:ext cx="2000264" cy="461665"/>
          </a:xfrm>
          <a:prstGeom prst="rect">
            <a:avLst/>
          </a:prstGeom>
          <a:solidFill>
            <a:schemeClr val="bg1"/>
          </a:solidFill>
          <a:ln w="9525">
            <a:noFill/>
            <a:miter lim="800000"/>
            <a:headEnd/>
            <a:tailEnd/>
          </a:ln>
        </p:spPr>
        <p:txBody>
          <a:bodyPr wrap="square">
            <a:spAutoFit/>
          </a:bodyPr>
          <a:lstStyle/>
          <a:p>
            <a:pPr algn="ctr" eaLnBrk="0" hangingPunct="0">
              <a:lnSpc>
                <a:spcPct val="100000"/>
              </a:lnSpc>
              <a:spcBef>
                <a:spcPct val="50000"/>
              </a:spcBef>
              <a:buFontTx/>
              <a:buNone/>
            </a:pPr>
            <a:r>
              <a:rPr lang="en-US" altLang="en-GB" sz="2400">
                <a:solidFill>
                  <a:srgbClr val="FF0000"/>
                </a:solidFill>
                <a:latin typeface="Times New Roman" pitchFamily="18" charset="0"/>
                <a:cs typeface="Times New Roman" pitchFamily="18" charset="0"/>
              </a:rPr>
              <a:t>Online System</a:t>
            </a:r>
          </a:p>
        </p:txBody>
      </p:sp>
      <p:sp>
        <p:nvSpPr>
          <p:cNvPr id="24" name="Oval 11"/>
          <p:cNvSpPr>
            <a:spLocks noChangeArrowheads="1"/>
          </p:cNvSpPr>
          <p:nvPr/>
        </p:nvSpPr>
        <p:spPr bwMode="auto">
          <a:xfrm>
            <a:off x="5505478" y="2292341"/>
            <a:ext cx="2286000" cy="917575"/>
          </a:xfrm>
          <a:prstGeom prst="ellipse">
            <a:avLst/>
          </a:prstGeom>
          <a:solidFill>
            <a:schemeClr val="bg1">
              <a:lumMod val="85000"/>
            </a:schemeClr>
          </a:solidFill>
          <a:ln w="9525">
            <a:noFill/>
            <a:round/>
            <a:headEnd/>
            <a:tailEnd/>
          </a:ln>
        </p:spPr>
        <p:txBody>
          <a:bodyPr wrap="none" anchor="ctr"/>
          <a:lstStyle/>
          <a:p>
            <a:pPr>
              <a:lnSpc>
                <a:spcPct val="100000"/>
              </a:lnSpc>
              <a:spcBef>
                <a:spcPct val="0"/>
              </a:spcBef>
              <a:buFontTx/>
              <a:buNone/>
            </a:pPr>
            <a:endParaRPr lang="en-US" sz="1800" b="0">
              <a:cs typeface="Arial" charset="0"/>
            </a:endParaRPr>
          </a:p>
        </p:txBody>
      </p:sp>
      <p:sp>
        <p:nvSpPr>
          <p:cNvPr id="25" name="Text Box 12"/>
          <p:cNvSpPr txBox="1">
            <a:spLocks noChangeArrowheads="1"/>
          </p:cNvSpPr>
          <p:nvPr/>
        </p:nvSpPr>
        <p:spPr bwMode="auto">
          <a:xfrm>
            <a:off x="5429272" y="2484426"/>
            <a:ext cx="2286000" cy="553998"/>
          </a:xfrm>
          <a:prstGeom prst="rect">
            <a:avLst/>
          </a:prstGeom>
          <a:noFill/>
          <a:ln w="9525">
            <a:noFill/>
            <a:miter lim="800000"/>
            <a:headEnd/>
            <a:tailEnd/>
          </a:ln>
        </p:spPr>
        <p:txBody>
          <a:bodyPr>
            <a:spAutoFit/>
          </a:bodyPr>
          <a:lstStyle/>
          <a:p>
            <a:pPr algn="ctr" eaLnBrk="0" hangingPunct="0">
              <a:lnSpc>
                <a:spcPct val="100000"/>
              </a:lnSpc>
              <a:spcBef>
                <a:spcPct val="50000"/>
              </a:spcBef>
              <a:buFontTx/>
              <a:buNone/>
            </a:pPr>
            <a:r>
              <a:rPr lang="en-US" altLang="en-GB" sz="1600">
                <a:cs typeface="Arial" charset="0"/>
              </a:rPr>
              <a:t>  </a:t>
            </a:r>
            <a:r>
              <a:rPr lang="en-US" altLang="en-GB" sz="1600">
                <a:latin typeface="Times New Roman" pitchFamily="18" charset="0"/>
                <a:cs typeface="Times New Roman" pitchFamily="18" charset="0"/>
              </a:rPr>
              <a:t>CERN Center </a:t>
            </a:r>
            <a:br>
              <a:rPr lang="en-US" altLang="en-GB" sz="1600">
                <a:latin typeface="Times New Roman" pitchFamily="18" charset="0"/>
                <a:cs typeface="Times New Roman" pitchFamily="18" charset="0"/>
              </a:rPr>
            </a:br>
            <a:endParaRPr lang="en-US" altLang="en-GB" sz="1400">
              <a:latin typeface="Times New Roman" pitchFamily="18" charset="0"/>
              <a:cs typeface="Times New Roman" pitchFamily="18" charset="0"/>
            </a:endParaRPr>
          </a:p>
        </p:txBody>
      </p:sp>
      <p:sp>
        <p:nvSpPr>
          <p:cNvPr id="26" name="Oval 13"/>
          <p:cNvSpPr>
            <a:spLocks noChangeArrowheads="1"/>
          </p:cNvSpPr>
          <p:nvPr/>
        </p:nvSpPr>
        <p:spPr bwMode="auto">
          <a:xfrm>
            <a:off x="71406" y="3868719"/>
            <a:ext cx="1406769" cy="420687"/>
          </a:xfrm>
          <a:prstGeom prst="ellipse">
            <a:avLst/>
          </a:prstGeom>
          <a:solidFill>
            <a:schemeClr val="bg1">
              <a:lumMod val="85000"/>
            </a:schemeClr>
          </a:solidFill>
          <a:ln w="19050">
            <a:noFill/>
            <a:round/>
            <a:headEnd/>
            <a:tailEnd/>
          </a:ln>
        </p:spPr>
        <p:txBody>
          <a:bodyPr wrap="none" anchor="ctr"/>
          <a:lstStyle/>
          <a:p>
            <a:pPr algn="ctr" eaLnBrk="0" hangingPunct="0">
              <a:lnSpc>
                <a:spcPct val="80000"/>
              </a:lnSpc>
              <a:spcBef>
                <a:spcPct val="30000"/>
              </a:spcBef>
              <a:buClr>
                <a:schemeClr val="hlink"/>
              </a:buClr>
              <a:buSzPct val="80000"/>
              <a:buFont typeface="Monotype Sorts" charset="2"/>
              <a:buChar char="è"/>
            </a:pPr>
            <a:endParaRPr lang="en-US">
              <a:solidFill>
                <a:srgbClr val="0000CD"/>
              </a:solidFill>
              <a:latin typeface="Times New Roman" pitchFamily="18" charset="0"/>
              <a:cs typeface="Times New Roman" pitchFamily="18" charset="0"/>
            </a:endParaRPr>
          </a:p>
        </p:txBody>
      </p:sp>
      <p:sp>
        <p:nvSpPr>
          <p:cNvPr id="27" name="Text Box 14"/>
          <p:cNvSpPr txBox="1">
            <a:spLocks noChangeArrowheads="1"/>
          </p:cNvSpPr>
          <p:nvPr/>
        </p:nvSpPr>
        <p:spPr bwMode="auto">
          <a:xfrm>
            <a:off x="5799596" y="3876656"/>
            <a:ext cx="1329104" cy="304800"/>
          </a:xfrm>
          <a:prstGeom prst="rect">
            <a:avLst/>
          </a:prstGeom>
          <a:noFill/>
          <a:ln w="19050">
            <a:noFill/>
            <a:miter lim="800000"/>
            <a:headEnd/>
            <a:tailEnd/>
          </a:ln>
        </p:spPr>
        <p:txBody>
          <a:bodyPr>
            <a:spAutoFit/>
          </a:bodyPr>
          <a:lstStyle/>
          <a:p>
            <a:pPr algn="ctr" eaLnBrk="0" hangingPunct="0">
              <a:lnSpc>
                <a:spcPct val="100000"/>
              </a:lnSpc>
              <a:spcBef>
                <a:spcPct val="50000"/>
              </a:spcBef>
              <a:buFontTx/>
              <a:buNone/>
            </a:pPr>
            <a:r>
              <a:rPr lang="en-US" altLang="en-GB" sz="1400" smtClean="0">
                <a:latin typeface="Times New Roman" pitchFamily="18" charset="0"/>
                <a:cs typeface="Times New Roman" pitchFamily="18" charset="0"/>
              </a:rPr>
              <a:t>Egypt</a:t>
            </a:r>
            <a:endParaRPr lang="en-US" altLang="en-GB" sz="1400">
              <a:latin typeface="Times New Roman" pitchFamily="18" charset="0"/>
              <a:cs typeface="Times New Roman" pitchFamily="18" charset="0"/>
            </a:endParaRPr>
          </a:p>
        </p:txBody>
      </p:sp>
      <p:sp>
        <p:nvSpPr>
          <p:cNvPr id="28" name="Text Box 15"/>
          <p:cNvSpPr txBox="1">
            <a:spLocks noChangeArrowheads="1"/>
          </p:cNvSpPr>
          <p:nvPr/>
        </p:nvSpPr>
        <p:spPr bwMode="auto">
          <a:xfrm>
            <a:off x="144675" y="3914756"/>
            <a:ext cx="1329103" cy="304800"/>
          </a:xfrm>
          <a:prstGeom prst="rect">
            <a:avLst/>
          </a:prstGeom>
          <a:noFill/>
          <a:ln w="9525">
            <a:noFill/>
            <a:miter lim="800000"/>
            <a:headEnd/>
            <a:tailEnd/>
          </a:ln>
        </p:spPr>
        <p:txBody>
          <a:bodyPr>
            <a:spAutoFit/>
          </a:bodyPr>
          <a:lstStyle/>
          <a:p>
            <a:pPr algn="ctr" eaLnBrk="0" hangingPunct="0">
              <a:lnSpc>
                <a:spcPct val="100000"/>
              </a:lnSpc>
              <a:spcBef>
                <a:spcPct val="50000"/>
              </a:spcBef>
              <a:buFontTx/>
              <a:buNone/>
            </a:pPr>
            <a:r>
              <a:rPr lang="en-US" altLang="en-GB" sz="1400" smtClean="0">
                <a:latin typeface="Times New Roman" pitchFamily="18" charset="0"/>
                <a:cs typeface="Times New Roman" pitchFamily="18" charset="0"/>
              </a:rPr>
              <a:t>Italy</a:t>
            </a:r>
            <a:endParaRPr lang="en-US" altLang="en-GB" sz="1300">
              <a:latin typeface="Times New Roman" pitchFamily="18" charset="0"/>
              <a:cs typeface="Times New Roman" pitchFamily="18" charset="0"/>
            </a:endParaRPr>
          </a:p>
        </p:txBody>
      </p:sp>
      <p:sp>
        <p:nvSpPr>
          <p:cNvPr id="29" name="Oval 16"/>
          <p:cNvSpPr>
            <a:spLocks noChangeArrowheads="1"/>
          </p:cNvSpPr>
          <p:nvPr/>
        </p:nvSpPr>
        <p:spPr bwMode="auto">
          <a:xfrm>
            <a:off x="3828652" y="3868719"/>
            <a:ext cx="1405303" cy="420687"/>
          </a:xfrm>
          <a:prstGeom prst="ellipse">
            <a:avLst/>
          </a:prstGeom>
          <a:solidFill>
            <a:schemeClr val="bg1">
              <a:lumMod val="85000"/>
            </a:schemeClr>
          </a:solidFill>
          <a:ln w="19050">
            <a:noFill/>
            <a:round/>
            <a:headEnd/>
            <a:tailEnd/>
          </a:ln>
        </p:spPr>
        <p:txBody>
          <a:bodyPr wrap="none" anchor="ctr"/>
          <a:lstStyle/>
          <a:p>
            <a:pPr>
              <a:lnSpc>
                <a:spcPct val="100000"/>
              </a:lnSpc>
              <a:spcBef>
                <a:spcPct val="0"/>
              </a:spcBef>
              <a:buFontTx/>
              <a:buNone/>
            </a:pPr>
            <a:endParaRPr lang="en-US" sz="1800" b="0">
              <a:latin typeface="Times New Roman" pitchFamily="18" charset="0"/>
              <a:cs typeface="Times New Roman" pitchFamily="18" charset="0"/>
            </a:endParaRPr>
          </a:p>
        </p:txBody>
      </p:sp>
      <p:sp>
        <p:nvSpPr>
          <p:cNvPr id="31" name="Text Box 17"/>
          <p:cNvSpPr txBox="1">
            <a:spLocks noChangeArrowheads="1"/>
          </p:cNvSpPr>
          <p:nvPr/>
        </p:nvSpPr>
        <p:spPr bwMode="auto">
          <a:xfrm>
            <a:off x="3844773" y="3911581"/>
            <a:ext cx="1327638" cy="307777"/>
          </a:xfrm>
          <a:prstGeom prst="rect">
            <a:avLst/>
          </a:prstGeom>
          <a:noFill/>
          <a:ln w="9525">
            <a:noFill/>
            <a:miter lim="800000"/>
            <a:headEnd/>
            <a:tailEnd/>
          </a:ln>
        </p:spPr>
        <p:txBody>
          <a:bodyPr>
            <a:spAutoFit/>
          </a:bodyPr>
          <a:lstStyle/>
          <a:p>
            <a:pPr algn="ctr" eaLnBrk="0" hangingPunct="0">
              <a:lnSpc>
                <a:spcPct val="100000"/>
              </a:lnSpc>
              <a:spcBef>
                <a:spcPct val="50000"/>
              </a:spcBef>
              <a:buFontTx/>
              <a:buNone/>
            </a:pPr>
            <a:r>
              <a:rPr lang="en-US" altLang="en-GB" sz="1200">
                <a:latin typeface="Times New Roman" pitchFamily="18" charset="0"/>
                <a:cs typeface="Times New Roman" pitchFamily="18" charset="0"/>
              </a:rPr>
              <a:t> </a:t>
            </a:r>
            <a:r>
              <a:rPr lang="en-US" altLang="en-GB" sz="1400" smtClean="0">
                <a:latin typeface="Times New Roman" pitchFamily="18" charset="0"/>
                <a:cs typeface="Times New Roman" pitchFamily="18" charset="0"/>
              </a:rPr>
              <a:t>USA</a:t>
            </a:r>
            <a:endParaRPr lang="en-US" altLang="en-GB" sz="1300">
              <a:latin typeface="Times New Roman" pitchFamily="18" charset="0"/>
              <a:cs typeface="Times New Roman" pitchFamily="18" charset="0"/>
            </a:endParaRPr>
          </a:p>
        </p:txBody>
      </p:sp>
      <p:sp>
        <p:nvSpPr>
          <p:cNvPr id="32" name="Text Box 18"/>
          <p:cNvSpPr txBox="1">
            <a:spLocks noChangeArrowheads="1"/>
          </p:cNvSpPr>
          <p:nvPr/>
        </p:nvSpPr>
        <p:spPr bwMode="auto">
          <a:xfrm>
            <a:off x="1950764" y="3904745"/>
            <a:ext cx="1327638" cy="304800"/>
          </a:xfrm>
          <a:prstGeom prst="rect">
            <a:avLst/>
          </a:prstGeom>
          <a:noFill/>
          <a:ln w="9525">
            <a:noFill/>
            <a:miter lim="800000"/>
            <a:headEnd/>
            <a:tailEnd/>
          </a:ln>
        </p:spPr>
        <p:txBody>
          <a:bodyPr>
            <a:spAutoFit/>
          </a:bodyPr>
          <a:lstStyle/>
          <a:p>
            <a:pPr algn="ctr" eaLnBrk="0" hangingPunct="0">
              <a:lnSpc>
                <a:spcPct val="100000"/>
              </a:lnSpc>
              <a:spcBef>
                <a:spcPct val="50000"/>
              </a:spcBef>
              <a:buFontTx/>
              <a:buNone/>
            </a:pPr>
            <a:r>
              <a:rPr lang="en-US" altLang="en-GB" sz="1400" smtClean="0">
                <a:latin typeface="Times New Roman" pitchFamily="18" charset="0"/>
                <a:cs typeface="Times New Roman" pitchFamily="18" charset="0"/>
              </a:rPr>
              <a:t>France</a:t>
            </a:r>
            <a:endParaRPr lang="en-US" altLang="en-GB" sz="1300">
              <a:latin typeface="Times New Roman" pitchFamily="18" charset="0"/>
              <a:cs typeface="Times New Roman" pitchFamily="18" charset="0"/>
            </a:endParaRPr>
          </a:p>
        </p:txBody>
      </p:sp>
      <p:sp>
        <p:nvSpPr>
          <p:cNvPr id="36" name="Oval 24"/>
          <p:cNvSpPr>
            <a:spLocks noChangeArrowheads="1"/>
          </p:cNvSpPr>
          <p:nvPr/>
        </p:nvSpPr>
        <p:spPr bwMode="auto">
          <a:xfrm>
            <a:off x="3077312" y="5380022"/>
            <a:ext cx="1016977" cy="363537"/>
          </a:xfrm>
          <a:prstGeom prst="ellipse">
            <a:avLst/>
          </a:prstGeom>
          <a:solidFill>
            <a:schemeClr val="bg1">
              <a:lumMod val="95000"/>
            </a:schemeClr>
          </a:solidFill>
          <a:ln w="9525">
            <a:noFill/>
            <a:round/>
            <a:headEnd/>
            <a:tailEnd/>
          </a:ln>
        </p:spPr>
        <p:txBody>
          <a:bodyPr wrap="none" anchor="ctr"/>
          <a:lstStyle/>
          <a:p>
            <a:pPr>
              <a:lnSpc>
                <a:spcPct val="100000"/>
              </a:lnSpc>
              <a:spcBef>
                <a:spcPct val="0"/>
              </a:spcBef>
              <a:buFontTx/>
              <a:buNone/>
            </a:pPr>
            <a:endParaRPr lang="en-US" sz="1400" b="0">
              <a:latin typeface="Times New Roman" pitchFamily="18" charset="0"/>
              <a:cs typeface="Times New Roman" pitchFamily="18" charset="0"/>
            </a:endParaRPr>
          </a:p>
        </p:txBody>
      </p:sp>
      <p:sp>
        <p:nvSpPr>
          <p:cNvPr id="37" name="Text Box 25"/>
          <p:cNvSpPr txBox="1">
            <a:spLocks noChangeArrowheads="1"/>
          </p:cNvSpPr>
          <p:nvPr/>
        </p:nvSpPr>
        <p:spPr bwMode="auto">
          <a:xfrm>
            <a:off x="3234106" y="5435584"/>
            <a:ext cx="980704" cy="338554"/>
          </a:xfrm>
          <a:prstGeom prst="rect">
            <a:avLst/>
          </a:prstGeom>
          <a:noFill/>
          <a:ln w="9525">
            <a:noFill/>
            <a:miter lim="800000"/>
            <a:headEnd/>
            <a:tailEnd/>
          </a:ln>
        </p:spPr>
        <p:txBody>
          <a:bodyPr wrap="square">
            <a:spAutoFit/>
          </a:bodyPr>
          <a:lstStyle/>
          <a:p>
            <a:pPr algn="ctr" eaLnBrk="0" hangingPunct="0">
              <a:lnSpc>
                <a:spcPct val="100000"/>
              </a:lnSpc>
              <a:spcBef>
                <a:spcPct val="50000"/>
              </a:spcBef>
              <a:buFontTx/>
              <a:buNone/>
            </a:pPr>
            <a:r>
              <a:rPr lang="en-US" altLang="en-GB" sz="1600">
                <a:latin typeface="Times New Roman" pitchFamily="18" charset="0"/>
                <a:cs typeface="Times New Roman" pitchFamily="18" charset="0"/>
              </a:rPr>
              <a:t>Institute</a:t>
            </a:r>
          </a:p>
        </p:txBody>
      </p:sp>
      <p:sp>
        <p:nvSpPr>
          <p:cNvPr id="38" name="Oval 26"/>
          <p:cNvSpPr>
            <a:spLocks noChangeArrowheads="1"/>
          </p:cNvSpPr>
          <p:nvPr/>
        </p:nvSpPr>
        <p:spPr bwMode="auto">
          <a:xfrm>
            <a:off x="2197701" y="5380022"/>
            <a:ext cx="1016977" cy="363537"/>
          </a:xfrm>
          <a:prstGeom prst="ellipse">
            <a:avLst/>
          </a:prstGeom>
          <a:solidFill>
            <a:schemeClr val="bg1">
              <a:lumMod val="95000"/>
            </a:schemeClr>
          </a:solidFill>
          <a:ln w="9525">
            <a:noFill/>
            <a:round/>
            <a:headEnd/>
            <a:tailEnd/>
          </a:ln>
        </p:spPr>
        <p:txBody>
          <a:bodyPr wrap="none" anchor="ctr"/>
          <a:lstStyle/>
          <a:p>
            <a:pPr>
              <a:lnSpc>
                <a:spcPct val="100000"/>
              </a:lnSpc>
              <a:spcBef>
                <a:spcPct val="0"/>
              </a:spcBef>
              <a:buFontTx/>
              <a:buNone/>
            </a:pPr>
            <a:endParaRPr lang="en-US" sz="1400" b="0">
              <a:latin typeface="Times New Roman" pitchFamily="18" charset="0"/>
              <a:cs typeface="Times New Roman" pitchFamily="18" charset="0"/>
            </a:endParaRPr>
          </a:p>
        </p:txBody>
      </p:sp>
      <p:sp>
        <p:nvSpPr>
          <p:cNvPr id="39" name="Text Box 27"/>
          <p:cNvSpPr txBox="1">
            <a:spLocks noChangeArrowheads="1"/>
          </p:cNvSpPr>
          <p:nvPr/>
        </p:nvSpPr>
        <p:spPr bwMode="auto">
          <a:xfrm>
            <a:off x="2321169" y="5410800"/>
            <a:ext cx="964945" cy="338554"/>
          </a:xfrm>
          <a:prstGeom prst="rect">
            <a:avLst/>
          </a:prstGeom>
          <a:noFill/>
          <a:ln w="9525">
            <a:noFill/>
            <a:miter lim="800000"/>
            <a:headEnd/>
            <a:tailEnd/>
          </a:ln>
        </p:spPr>
        <p:txBody>
          <a:bodyPr wrap="square">
            <a:spAutoFit/>
          </a:bodyPr>
          <a:lstStyle/>
          <a:p>
            <a:pPr algn="ctr" eaLnBrk="0" hangingPunct="0">
              <a:lnSpc>
                <a:spcPct val="100000"/>
              </a:lnSpc>
              <a:spcBef>
                <a:spcPct val="50000"/>
              </a:spcBef>
              <a:buFontTx/>
              <a:buNone/>
            </a:pPr>
            <a:r>
              <a:rPr lang="en-US" altLang="en-GB" sz="1600">
                <a:latin typeface="Times New Roman" pitchFamily="18" charset="0"/>
                <a:cs typeface="Times New Roman" pitchFamily="18" charset="0"/>
              </a:rPr>
              <a:t>Institute</a:t>
            </a:r>
          </a:p>
        </p:txBody>
      </p:sp>
      <p:sp>
        <p:nvSpPr>
          <p:cNvPr id="40" name="Oval 28"/>
          <p:cNvSpPr>
            <a:spLocks noChangeArrowheads="1"/>
          </p:cNvSpPr>
          <p:nvPr/>
        </p:nvSpPr>
        <p:spPr bwMode="auto">
          <a:xfrm>
            <a:off x="1214414" y="5380022"/>
            <a:ext cx="1015511" cy="363537"/>
          </a:xfrm>
          <a:prstGeom prst="ellipse">
            <a:avLst/>
          </a:prstGeom>
          <a:solidFill>
            <a:schemeClr val="bg1">
              <a:lumMod val="95000"/>
            </a:schemeClr>
          </a:solidFill>
          <a:ln w="9525">
            <a:noFill/>
            <a:round/>
            <a:headEnd/>
            <a:tailEnd/>
          </a:ln>
        </p:spPr>
        <p:txBody>
          <a:bodyPr wrap="none" anchor="ctr"/>
          <a:lstStyle/>
          <a:p>
            <a:pPr>
              <a:lnSpc>
                <a:spcPct val="100000"/>
              </a:lnSpc>
              <a:spcBef>
                <a:spcPct val="0"/>
              </a:spcBef>
              <a:buFontTx/>
              <a:buNone/>
            </a:pPr>
            <a:endParaRPr lang="en-US" sz="1400" b="0">
              <a:latin typeface="Times New Roman" pitchFamily="18" charset="0"/>
              <a:cs typeface="Times New Roman" pitchFamily="18" charset="0"/>
            </a:endParaRPr>
          </a:p>
        </p:txBody>
      </p:sp>
      <p:sp>
        <p:nvSpPr>
          <p:cNvPr id="41" name="Text Box 29"/>
          <p:cNvSpPr txBox="1">
            <a:spLocks noChangeArrowheads="1"/>
          </p:cNvSpPr>
          <p:nvPr/>
        </p:nvSpPr>
        <p:spPr bwMode="auto">
          <a:xfrm>
            <a:off x="1214414" y="5410184"/>
            <a:ext cx="1015511" cy="307777"/>
          </a:xfrm>
          <a:prstGeom prst="rect">
            <a:avLst/>
          </a:prstGeom>
          <a:noFill/>
          <a:ln w="9525">
            <a:noFill/>
            <a:miter lim="800000"/>
            <a:headEnd/>
            <a:tailEnd/>
          </a:ln>
        </p:spPr>
        <p:txBody>
          <a:bodyPr>
            <a:spAutoFit/>
          </a:bodyPr>
          <a:lstStyle/>
          <a:p>
            <a:pPr algn="ctr" eaLnBrk="0" hangingPunct="0">
              <a:lnSpc>
                <a:spcPct val="100000"/>
              </a:lnSpc>
              <a:spcBef>
                <a:spcPct val="50000"/>
              </a:spcBef>
              <a:buFontTx/>
              <a:buNone/>
            </a:pPr>
            <a:r>
              <a:rPr lang="en-US" altLang="en-GB" sz="1400">
                <a:latin typeface="Times New Roman" pitchFamily="18" charset="0"/>
                <a:cs typeface="Times New Roman" pitchFamily="18" charset="0"/>
              </a:rPr>
              <a:t>Institute </a:t>
            </a:r>
          </a:p>
        </p:txBody>
      </p:sp>
      <p:sp>
        <p:nvSpPr>
          <p:cNvPr id="42" name="Line 30"/>
          <p:cNvSpPr>
            <a:spLocks noChangeShapeType="1"/>
          </p:cNvSpPr>
          <p:nvPr/>
        </p:nvSpPr>
        <p:spPr bwMode="auto">
          <a:xfrm>
            <a:off x="1302727" y="1993881"/>
            <a:ext cx="1488831" cy="300038"/>
          </a:xfrm>
          <a:prstGeom prst="line">
            <a:avLst/>
          </a:prstGeom>
          <a:noFill/>
          <a:ln w="19050">
            <a:solidFill>
              <a:srgbClr val="000000"/>
            </a:solidFill>
            <a:round/>
            <a:headEnd/>
            <a:tailEnd type="triangle" w="med" len="med"/>
          </a:ln>
        </p:spPr>
        <p:txBody>
          <a:bodyPr wrap="none" anchor="ctr"/>
          <a:lstStyle/>
          <a:p>
            <a:endParaRPr lang="en-US"/>
          </a:p>
        </p:txBody>
      </p:sp>
      <p:sp>
        <p:nvSpPr>
          <p:cNvPr id="43" name="Line 31"/>
          <p:cNvSpPr>
            <a:spLocks noChangeShapeType="1"/>
          </p:cNvSpPr>
          <p:nvPr/>
        </p:nvSpPr>
        <p:spPr bwMode="auto">
          <a:xfrm flipV="1">
            <a:off x="2007579" y="2416156"/>
            <a:ext cx="783981" cy="0"/>
          </a:xfrm>
          <a:prstGeom prst="line">
            <a:avLst/>
          </a:prstGeom>
          <a:noFill/>
          <a:ln w="19050">
            <a:solidFill>
              <a:srgbClr val="000000"/>
            </a:solidFill>
            <a:round/>
            <a:headEnd/>
            <a:tailEnd type="triangle" w="med" len="med"/>
          </a:ln>
        </p:spPr>
        <p:txBody>
          <a:bodyPr wrap="none" anchor="ctr"/>
          <a:lstStyle/>
          <a:p>
            <a:endParaRPr lang="en-US"/>
          </a:p>
        </p:txBody>
      </p:sp>
      <p:sp>
        <p:nvSpPr>
          <p:cNvPr id="44" name="Line 32"/>
          <p:cNvSpPr>
            <a:spLocks noChangeShapeType="1"/>
          </p:cNvSpPr>
          <p:nvPr/>
        </p:nvSpPr>
        <p:spPr bwMode="auto">
          <a:xfrm>
            <a:off x="1850783" y="2293919"/>
            <a:ext cx="940777" cy="61912"/>
          </a:xfrm>
          <a:prstGeom prst="line">
            <a:avLst/>
          </a:prstGeom>
          <a:noFill/>
          <a:ln w="19050">
            <a:solidFill>
              <a:srgbClr val="000000"/>
            </a:solidFill>
            <a:round/>
            <a:headEnd/>
            <a:tailEnd type="triangle" w="med" len="med"/>
          </a:ln>
        </p:spPr>
        <p:txBody>
          <a:bodyPr wrap="none" anchor="ctr"/>
          <a:lstStyle/>
          <a:p>
            <a:endParaRPr lang="en-US"/>
          </a:p>
        </p:txBody>
      </p:sp>
      <p:sp>
        <p:nvSpPr>
          <p:cNvPr id="45" name="Line 33"/>
          <p:cNvSpPr>
            <a:spLocks noChangeShapeType="1"/>
          </p:cNvSpPr>
          <p:nvPr/>
        </p:nvSpPr>
        <p:spPr bwMode="auto">
          <a:xfrm>
            <a:off x="4786314" y="2428868"/>
            <a:ext cx="896476" cy="152398"/>
          </a:xfrm>
          <a:prstGeom prst="line">
            <a:avLst/>
          </a:prstGeom>
          <a:noFill/>
          <a:ln w="25400">
            <a:solidFill>
              <a:srgbClr val="000000"/>
            </a:solidFill>
            <a:round/>
            <a:headEnd/>
            <a:tailEnd type="triangle" w="med" len="med"/>
          </a:ln>
        </p:spPr>
        <p:txBody>
          <a:bodyPr wrap="none" anchor="ctr"/>
          <a:lstStyle/>
          <a:p>
            <a:endParaRPr lang="en-US"/>
          </a:p>
        </p:txBody>
      </p:sp>
      <p:sp>
        <p:nvSpPr>
          <p:cNvPr id="46" name="Line 34"/>
          <p:cNvSpPr>
            <a:spLocks noChangeShapeType="1"/>
          </p:cNvSpPr>
          <p:nvPr/>
        </p:nvSpPr>
        <p:spPr bwMode="auto">
          <a:xfrm flipH="1">
            <a:off x="1616320" y="3000372"/>
            <a:ext cx="4241563" cy="925497"/>
          </a:xfrm>
          <a:prstGeom prst="line">
            <a:avLst/>
          </a:prstGeom>
          <a:noFill/>
          <a:ln w="25400">
            <a:solidFill>
              <a:srgbClr val="000000"/>
            </a:solidFill>
            <a:round/>
            <a:headEnd/>
            <a:tailEnd type="triangle" w="med" len="med"/>
          </a:ln>
        </p:spPr>
        <p:txBody>
          <a:bodyPr wrap="none" anchor="ctr"/>
          <a:lstStyle/>
          <a:p>
            <a:endParaRPr lang="en-US"/>
          </a:p>
        </p:txBody>
      </p:sp>
      <p:sp>
        <p:nvSpPr>
          <p:cNvPr id="47" name="Line 35"/>
          <p:cNvSpPr>
            <a:spLocks noChangeShapeType="1"/>
          </p:cNvSpPr>
          <p:nvPr/>
        </p:nvSpPr>
        <p:spPr bwMode="auto">
          <a:xfrm flipH="1">
            <a:off x="3572608" y="3000373"/>
            <a:ext cx="2356714" cy="925500"/>
          </a:xfrm>
          <a:prstGeom prst="line">
            <a:avLst/>
          </a:prstGeom>
          <a:noFill/>
          <a:ln w="25400">
            <a:solidFill>
              <a:srgbClr val="000000"/>
            </a:solidFill>
            <a:round/>
            <a:headEnd/>
            <a:tailEnd type="triangle" w="med" len="med"/>
          </a:ln>
        </p:spPr>
        <p:txBody>
          <a:bodyPr wrap="none" anchor="ctr"/>
          <a:lstStyle/>
          <a:p>
            <a:endParaRPr lang="en-US"/>
          </a:p>
        </p:txBody>
      </p:sp>
      <p:sp>
        <p:nvSpPr>
          <p:cNvPr id="48" name="Line 36"/>
          <p:cNvSpPr>
            <a:spLocks noChangeShapeType="1"/>
          </p:cNvSpPr>
          <p:nvPr/>
        </p:nvSpPr>
        <p:spPr bwMode="auto">
          <a:xfrm flipH="1">
            <a:off x="5370636" y="3071811"/>
            <a:ext cx="487248" cy="854062"/>
          </a:xfrm>
          <a:prstGeom prst="line">
            <a:avLst/>
          </a:prstGeom>
          <a:noFill/>
          <a:ln w="25400">
            <a:solidFill>
              <a:srgbClr val="000000"/>
            </a:solidFill>
            <a:round/>
            <a:headEnd/>
            <a:tailEnd type="triangle" w="med" len="med"/>
          </a:ln>
        </p:spPr>
        <p:txBody>
          <a:bodyPr wrap="none" anchor="ctr"/>
          <a:lstStyle/>
          <a:p>
            <a:endParaRPr lang="en-US">
              <a:latin typeface="Times New Roman" pitchFamily="18" charset="0"/>
              <a:cs typeface="Times New Roman" pitchFamily="18" charset="0"/>
            </a:endParaRPr>
          </a:p>
        </p:txBody>
      </p:sp>
      <p:sp>
        <p:nvSpPr>
          <p:cNvPr id="49" name="Line 37"/>
          <p:cNvSpPr>
            <a:spLocks noChangeShapeType="1"/>
          </p:cNvSpPr>
          <p:nvPr/>
        </p:nvSpPr>
        <p:spPr bwMode="auto">
          <a:xfrm>
            <a:off x="5929322" y="3071811"/>
            <a:ext cx="616552" cy="796912"/>
          </a:xfrm>
          <a:prstGeom prst="line">
            <a:avLst/>
          </a:prstGeom>
          <a:noFill/>
          <a:ln w="25400">
            <a:solidFill>
              <a:srgbClr val="000000"/>
            </a:solidFill>
            <a:round/>
            <a:headEnd/>
            <a:tailEnd type="triangle" w="med" len="med"/>
          </a:ln>
        </p:spPr>
        <p:txBody>
          <a:bodyPr wrap="none" anchor="ctr"/>
          <a:lstStyle/>
          <a:p>
            <a:endParaRPr lang="en-US"/>
          </a:p>
        </p:txBody>
      </p:sp>
      <p:sp>
        <p:nvSpPr>
          <p:cNvPr id="50" name="Line 39"/>
          <p:cNvSpPr>
            <a:spLocks noChangeShapeType="1"/>
          </p:cNvSpPr>
          <p:nvPr/>
        </p:nvSpPr>
        <p:spPr bwMode="auto">
          <a:xfrm>
            <a:off x="3357554" y="5000636"/>
            <a:ext cx="117157" cy="425420"/>
          </a:xfrm>
          <a:prstGeom prst="line">
            <a:avLst/>
          </a:prstGeom>
          <a:noFill/>
          <a:ln w="25400">
            <a:solidFill>
              <a:srgbClr val="000000"/>
            </a:solidFill>
            <a:round/>
            <a:headEnd/>
            <a:tailEnd type="triangle" w="med" len="med"/>
          </a:ln>
        </p:spPr>
        <p:txBody>
          <a:bodyPr wrap="none" anchor="ctr"/>
          <a:lstStyle/>
          <a:p>
            <a:endParaRPr lang="en-US">
              <a:latin typeface="Times New Roman" pitchFamily="18" charset="0"/>
              <a:cs typeface="Times New Roman" pitchFamily="18" charset="0"/>
            </a:endParaRPr>
          </a:p>
        </p:txBody>
      </p:sp>
      <p:sp>
        <p:nvSpPr>
          <p:cNvPr id="51" name="Line 40"/>
          <p:cNvSpPr>
            <a:spLocks noChangeShapeType="1"/>
          </p:cNvSpPr>
          <p:nvPr/>
        </p:nvSpPr>
        <p:spPr bwMode="auto">
          <a:xfrm flipH="1">
            <a:off x="2321168" y="5011725"/>
            <a:ext cx="964948" cy="368297"/>
          </a:xfrm>
          <a:prstGeom prst="line">
            <a:avLst/>
          </a:prstGeom>
          <a:noFill/>
          <a:ln w="25400">
            <a:solidFill>
              <a:srgbClr val="000000"/>
            </a:solidFill>
            <a:round/>
            <a:headEnd/>
            <a:tailEnd type="triangle" w="med" len="med"/>
          </a:ln>
        </p:spPr>
        <p:txBody>
          <a:bodyPr wrap="none" anchor="ctr"/>
          <a:lstStyle/>
          <a:p>
            <a:endParaRPr lang="en-US">
              <a:latin typeface="Times New Roman" pitchFamily="18" charset="0"/>
              <a:cs typeface="Times New Roman" pitchFamily="18" charset="0"/>
            </a:endParaRPr>
          </a:p>
        </p:txBody>
      </p:sp>
      <p:sp>
        <p:nvSpPr>
          <p:cNvPr id="52" name="Line 41"/>
          <p:cNvSpPr>
            <a:spLocks noChangeShapeType="1"/>
          </p:cNvSpPr>
          <p:nvPr/>
        </p:nvSpPr>
        <p:spPr bwMode="auto">
          <a:xfrm flipH="1">
            <a:off x="2869222" y="5011725"/>
            <a:ext cx="488332" cy="368297"/>
          </a:xfrm>
          <a:prstGeom prst="line">
            <a:avLst/>
          </a:prstGeom>
          <a:noFill/>
          <a:ln w="25400">
            <a:solidFill>
              <a:srgbClr val="000000"/>
            </a:solidFill>
            <a:round/>
            <a:headEnd/>
            <a:tailEnd type="triangle" w="med" len="med"/>
          </a:ln>
        </p:spPr>
        <p:txBody>
          <a:bodyPr wrap="none" anchor="ctr"/>
          <a:lstStyle/>
          <a:p>
            <a:endParaRPr lang="en-US">
              <a:latin typeface="Times New Roman" pitchFamily="18" charset="0"/>
              <a:cs typeface="Times New Roman" pitchFamily="18" charset="0"/>
            </a:endParaRPr>
          </a:p>
        </p:txBody>
      </p:sp>
      <p:sp>
        <p:nvSpPr>
          <p:cNvPr id="54" name="Text Box 43"/>
          <p:cNvSpPr txBox="1">
            <a:spLocks noChangeArrowheads="1"/>
          </p:cNvSpPr>
          <p:nvPr/>
        </p:nvSpPr>
        <p:spPr bwMode="auto">
          <a:xfrm>
            <a:off x="4286248" y="1714488"/>
            <a:ext cx="2407659" cy="369332"/>
          </a:xfrm>
          <a:prstGeom prst="rect">
            <a:avLst/>
          </a:prstGeom>
          <a:noFill/>
          <a:ln w="9525">
            <a:noFill/>
            <a:miter lim="800000"/>
            <a:headEnd/>
            <a:tailEnd/>
          </a:ln>
        </p:spPr>
        <p:txBody>
          <a:bodyPr wrap="square">
            <a:spAutoFit/>
          </a:bodyPr>
          <a:lstStyle/>
          <a:p>
            <a:pPr algn="ctr" eaLnBrk="0" hangingPunct="0">
              <a:lnSpc>
                <a:spcPct val="100000"/>
              </a:lnSpc>
              <a:spcBef>
                <a:spcPct val="50000"/>
              </a:spcBef>
              <a:buFontTx/>
              <a:buNone/>
            </a:pPr>
            <a:r>
              <a:rPr lang="en-US" altLang="en-GB" sz="1800">
                <a:latin typeface="Times New Roman" pitchFamily="18" charset="0"/>
                <a:cs typeface="Times New Roman" pitchFamily="18" charset="0"/>
              </a:rPr>
              <a:t>~300-1500 </a:t>
            </a:r>
            <a:r>
              <a:rPr lang="en-US" altLang="en-GB" sz="1800" err="1">
                <a:latin typeface="Times New Roman" pitchFamily="18" charset="0"/>
                <a:cs typeface="Times New Roman" pitchFamily="18" charset="0"/>
              </a:rPr>
              <a:t>MBytes</a:t>
            </a:r>
            <a:r>
              <a:rPr lang="en-US" altLang="en-GB" sz="1800">
                <a:latin typeface="Times New Roman" pitchFamily="18" charset="0"/>
                <a:cs typeface="Times New Roman" pitchFamily="18" charset="0"/>
              </a:rPr>
              <a:t>/sec</a:t>
            </a:r>
          </a:p>
        </p:txBody>
      </p:sp>
      <p:graphicFrame>
        <p:nvGraphicFramePr>
          <p:cNvPr id="56" name="Object 46"/>
          <p:cNvGraphicFramePr>
            <a:graphicFrameLocks noChangeAspect="1"/>
          </p:cNvGraphicFramePr>
          <p:nvPr/>
        </p:nvGraphicFramePr>
        <p:xfrm>
          <a:off x="7791478" y="2487603"/>
          <a:ext cx="781050" cy="544513"/>
        </p:xfrm>
        <a:graphic>
          <a:graphicData uri="http://schemas.openxmlformats.org/presentationml/2006/ole">
            <mc:AlternateContent xmlns:mc="http://schemas.openxmlformats.org/markup-compatibility/2006">
              <mc:Choice xmlns:v="urn:schemas-microsoft-com:vml" Requires="v">
                <p:oleObj spid="_x0000_s367300" name="Image" r:id="rId5" imgW="1668925" imgH="1806097" progId="">
                  <p:embed/>
                </p:oleObj>
              </mc:Choice>
              <mc:Fallback>
                <p:oleObj name="Image" r:id="rId5" imgW="1668925" imgH="1806097" progId="">
                  <p:embed/>
                  <p:pic>
                    <p:nvPicPr>
                      <p:cNvPr id="0" name="Object 4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91478" y="2487603"/>
                        <a:ext cx="781050" cy="5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7" name="Object 47"/>
          <p:cNvGraphicFramePr>
            <a:graphicFrameLocks noChangeAspect="1"/>
          </p:cNvGraphicFramePr>
          <p:nvPr/>
        </p:nvGraphicFramePr>
        <p:xfrm>
          <a:off x="7111115" y="3925869"/>
          <a:ext cx="391257" cy="304800"/>
        </p:xfrm>
        <a:graphic>
          <a:graphicData uri="http://schemas.openxmlformats.org/presentationml/2006/ole">
            <mc:AlternateContent xmlns:mc="http://schemas.openxmlformats.org/markup-compatibility/2006">
              <mc:Choice xmlns:v="urn:schemas-microsoft-com:vml" Requires="v">
                <p:oleObj spid="_x0000_s367301" name="Image" r:id="rId7" imgW="1668925" imgH="1806097" progId="">
                  <p:embed/>
                </p:oleObj>
              </mc:Choice>
              <mc:Fallback>
                <p:oleObj name="Image" r:id="rId7" imgW="1668925" imgH="1806097" progId="">
                  <p:embed/>
                  <p:pic>
                    <p:nvPicPr>
                      <p:cNvPr id="0" name="Object 4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11115" y="3925869"/>
                        <a:ext cx="39125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8" name="Text Box 56"/>
          <p:cNvSpPr txBox="1">
            <a:spLocks noChangeArrowheads="1"/>
          </p:cNvSpPr>
          <p:nvPr/>
        </p:nvSpPr>
        <p:spPr bwMode="auto">
          <a:xfrm>
            <a:off x="1926981" y="1749409"/>
            <a:ext cx="1723292" cy="366713"/>
          </a:xfrm>
          <a:prstGeom prst="rect">
            <a:avLst/>
          </a:prstGeom>
          <a:noFill/>
          <a:ln w="9525">
            <a:noFill/>
            <a:miter lim="800000"/>
            <a:headEnd/>
            <a:tailEnd/>
          </a:ln>
        </p:spPr>
        <p:txBody>
          <a:bodyPr>
            <a:spAutoFit/>
          </a:bodyPr>
          <a:lstStyle/>
          <a:p>
            <a:pPr algn="ctr" eaLnBrk="0" hangingPunct="0">
              <a:lnSpc>
                <a:spcPct val="100000"/>
              </a:lnSpc>
              <a:spcBef>
                <a:spcPct val="50000"/>
              </a:spcBef>
              <a:buFontTx/>
              <a:buNone/>
            </a:pPr>
            <a:r>
              <a:rPr lang="en-US" altLang="en-GB" sz="1800">
                <a:cs typeface="Arial" charset="0"/>
              </a:rPr>
              <a:t>~</a:t>
            </a:r>
            <a:r>
              <a:rPr lang="en-US" altLang="en-GB" sz="1800" err="1">
                <a:latin typeface="Times New Roman" pitchFamily="18" charset="0"/>
                <a:cs typeface="Times New Roman" pitchFamily="18" charset="0"/>
              </a:rPr>
              <a:t>PByte</a:t>
            </a:r>
            <a:r>
              <a:rPr lang="en-US" altLang="en-GB" sz="1800">
                <a:latin typeface="Times New Roman" pitchFamily="18" charset="0"/>
                <a:cs typeface="Times New Roman" pitchFamily="18" charset="0"/>
              </a:rPr>
              <a:t>/sec</a:t>
            </a:r>
            <a:endParaRPr lang="en-US" altLang="en-GB" sz="3200">
              <a:latin typeface="Times New Roman" pitchFamily="18" charset="0"/>
              <a:cs typeface="Times New Roman" pitchFamily="18" charset="0"/>
            </a:endParaRPr>
          </a:p>
        </p:txBody>
      </p:sp>
      <p:sp>
        <p:nvSpPr>
          <p:cNvPr id="59" name="Rectangle 57"/>
          <p:cNvSpPr>
            <a:spLocks noChangeArrowheads="1"/>
          </p:cNvSpPr>
          <p:nvPr/>
        </p:nvSpPr>
        <p:spPr bwMode="auto">
          <a:xfrm>
            <a:off x="642910" y="3071810"/>
            <a:ext cx="3048000" cy="369332"/>
          </a:xfrm>
          <a:prstGeom prst="rect">
            <a:avLst/>
          </a:prstGeom>
          <a:noFill/>
          <a:ln w="9525">
            <a:noFill/>
            <a:miter lim="800000"/>
            <a:headEnd/>
            <a:tailEnd/>
          </a:ln>
        </p:spPr>
        <p:txBody>
          <a:bodyPr>
            <a:spAutoFit/>
          </a:bodyPr>
          <a:lstStyle/>
          <a:p>
            <a:pPr eaLnBrk="0" hangingPunct="0">
              <a:lnSpc>
                <a:spcPct val="100000"/>
              </a:lnSpc>
              <a:spcBef>
                <a:spcPct val="50000"/>
              </a:spcBef>
              <a:buFontTx/>
              <a:buNone/>
            </a:pPr>
            <a:r>
              <a:rPr lang="en-US" altLang="en-GB">
                <a:latin typeface="Times New Roman" pitchFamily="18" charset="0"/>
                <a:cs typeface="Times New Roman" pitchFamily="18" charset="0"/>
              </a:rPr>
              <a:t>10 – 40 to 100 </a:t>
            </a:r>
            <a:r>
              <a:rPr lang="en-US" altLang="en-GB" err="1">
                <a:latin typeface="Times New Roman" pitchFamily="18" charset="0"/>
                <a:cs typeface="Times New Roman" pitchFamily="18" charset="0"/>
              </a:rPr>
              <a:t>Gbps</a:t>
            </a:r>
            <a:endParaRPr lang="en-US" altLang="en-GB">
              <a:latin typeface="Times New Roman" pitchFamily="18" charset="0"/>
              <a:cs typeface="Times New Roman" pitchFamily="18" charset="0"/>
            </a:endParaRPr>
          </a:p>
        </p:txBody>
      </p:sp>
      <p:graphicFrame>
        <p:nvGraphicFramePr>
          <p:cNvPr id="60" name="Object 58"/>
          <p:cNvGraphicFramePr>
            <a:graphicFrameLocks noChangeAspect="1"/>
          </p:cNvGraphicFramePr>
          <p:nvPr/>
        </p:nvGraphicFramePr>
        <p:xfrm>
          <a:off x="5233956" y="3925869"/>
          <a:ext cx="391258" cy="304800"/>
        </p:xfrm>
        <a:graphic>
          <a:graphicData uri="http://schemas.openxmlformats.org/presentationml/2006/ole">
            <mc:AlternateContent xmlns:mc="http://schemas.openxmlformats.org/markup-compatibility/2006">
              <mc:Choice xmlns:v="urn:schemas-microsoft-com:vml" Requires="v">
                <p:oleObj spid="_x0000_s367302" name="Image" r:id="rId8" imgW="1668925" imgH="1806097" progId="">
                  <p:embed/>
                </p:oleObj>
              </mc:Choice>
              <mc:Fallback>
                <p:oleObj name="Image" r:id="rId8" imgW="1668925" imgH="1806097" progId="">
                  <p:embed/>
                  <p:pic>
                    <p:nvPicPr>
                      <p:cNvPr id="0" name="Object 5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33956" y="3925869"/>
                        <a:ext cx="39125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 name="Object 59"/>
          <p:cNvGraphicFramePr>
            <a:graphicFrameLocks noChangeAspect="1"/>
          </p:cNvGraphicFramePr>
          <p:nvPr/>
        </p:nvGraphicFramePr>
        <p:xfrm>
          <a:off x="3356800" y="3925869"/>
          <a:ext cx="389792" cy="304800"/>
        </p:xfrm>
        <a:graphic>
          <a:graphicData uri="http://schemas.openxmlformats.org/presentationml/2006/ole">
            <mc:AlternateContent xmlns:mc="http://schemas.openxmlformats.org/markup-compatibility/2006">
              <mc:Choice xmlns:v="urn:schemas-microsoft-com:vml" Requires="v">
                <p:oleObj spid="_x0000_s367303" name="Image" r:id="rId9" imgW="1668925" imgH="1806097" progId="">
                  <p:embed/>
                </p:oleObj>
              </mc:Choice>
              <mc:Fallback>
                <p:oleObj name="Image" r:id="rId9" imgW="1668925" imgH="1806097" progId="">
                  <p:embed/>
                  <p:pic>
                    <p:nvPicPr>
                      <p:cNvPr id="0" name="Object 5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56800" y="3925869"/>
                        <a:ext cx="38979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2" name="Object 60"/>
          <p:cNvGraphicFramePr>
            <a:graphicFrameLocks noChangeAspect="1"/>
          </p:cNvGraphicFramePr>
          <p:nvPr/>
        </p:nvGraphicFramePr>
        <p:xfrm>
          <a:off x="1478175" y="3925869"/>
          <a:ext cx="392723" cy="304800"/>
        </p:xfrm>
        <a:graphic>
          <a:graphicData uri="http://schemas.openxmlformats.org/presentationml/2006/ole">
            <mc:AlternateContent xmlns:mc="http://schemas.openxmlformats.org/markup-compatibility/2006">
              <mc:Choice xmlns:v="urn:schemas-microsoft-com:vml" Requires="v">
                <p:oleObj spid="_x0000_s367304" name="Image" r:id="rId10" imgW="1668925" imgH="1806097" progId="">
                  <p:embed/>
                </p:oleObj>
              </mc:Choice>
              <mc:Fallback>
                <p:oleObj name="Image" r:id="rId10" imgW="1668925" imgH="1806097" progId="">
                  <p:embed/>
                  <p:pic>
                    <p:nvPicPr>
                      <p:cNvPr id="0" name="Object 6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8175" y="3925869"/>
                        <a:ext cx="39272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4" name="Oval 66"/>
          <p:cNvSpPr>
            <a:spLocks noChangeArrowheads="1"/>
          </p:cNvSpPr>
          <p:nvPr/>
        </p:nvSpPr>
        <p:spPr bwMode="auto">
          <a:xfrm>
            <a:off x="5650895" y="4511660"/>
            <a:ext cx="1286608" cy="425450"/>
          </a:xfrm>
          <a:prstGeom prst="ellipse">
            <a:avLst/>
          </a:prstGeom>
          <a:solidFill>
            <a:schemeClr val="bg1">
              <a:lumMod val="95000"/>
            </a:schemeClr>
          </a:solidFill>
          <a:ln w="19050">
            <a:noFill/>
            <a:round/>
            <a:headEnd/>
            <a:tailEnd/>
          </a:ln>
        </p:spPr>
        <p:txBody>
          <a:bodyPr wrap="none" anchor="ctr"/>
          <a:lstStyle/>
          <a:p>
            <a:pPr>
              <a:lnSpc>
                <a:spcPct val="100000"/>
              </a:lnSpc>
              <a:spcBef>
                <a:spcPct val="0"/>
              </a:spcBef>
              <a:buFontTx/>
              <a:buNone/>
            </a:pPr>
            <a:endParaRPr lang="en-US" sz="1600" b="0">
              <a:latin typeface="Times New Roman" pitchFamily="18" charset="0"/>
              <a:cs typeface="Times New Roman" pitchFamily="18" charset="0"/>
            </a:endParaRPr>
          </a:p>
        </p:txBody>
      </p:sp>
      <p:sp>
        <p:nvSpPr>
          <p:cNvPr id="65" name="Text Box 67"/>
          <p:cNvSpPr txBox="1">
            <a:spLocks noChangeArrowheads="1"/>
          </p:cNvSpPr>
          <p:nvPr/>
        </p:nvSpPr>
        <p:spPr bwMode="auto">
          <a:xfrm>
            <a:off x="4334232" y="4581014"/>
            <a:ext cx="1286608" cy="338554"/>
          </a:xfrm>
          <a:prstGeom prst="rect">
            <a:avLst/>
          </a:prstGeom>
          <a:noFill/>
          <a:ln w="19050">
            <a:noFill/>
            <a:miter lim="800000"/>
            <a:headEnd/>
            <a:tailEnd/>
          </a:ln>
        </p:spPr>
        <p:txBody>
          <a:bodyPr>
            <a:spAutoFit/>
          </a:bodyPr>
          <a:lstStyle/>
          <a:p>
            <a:pPr algn="ctr" eaLnBrk="0" hangingPunct="0">
              <a:lnSpc>
                <a:spcPct val="100000"/>
              </a:lnSpc>
              <a:spcBef>
                <a:spcPct val="50000"/>
              </a:spcBef>
              <a:buFontTx/>
              <a:buNone/>
            </a:pPr>
            <a:r>
              <a:rPr lang="en-US" altLang="en-GB" sz="1600">
                <a:latin typeface="Times New Roman" pitchFamily="18" charset="0"/>
                <a:cs typeface="Times New Roman" pitchFamily="18" charset="0"/>
              </a:rPr>
              <a:t>Tier2 Center</a:t>
            </a:r>
          </a:p>
        </p:txBody>
      </p:sp>
      <p:sp>
        <p:nvSpPr>
          <p:cNvPr id="66" name="Text Box 70"/>
          <p:cNvSpPr txBox="1">
            <a:spLocks noChangeArrowheads="1"/>
          </p:cNvSpPr>
          <p:nvPr/>
        </p:nvSpPr>
        <p:spPr bwMode="auto">
          <a:xfrm>
            <a:off x="5508019" y="4583098"/>
            <a:ext cx="1339362" cy="338554"/>
          </a:xfrm>
          <a:prstGeom prst="rect">
            <a:avLst/>
          </a:prstGeom>
          <a:noFill/>
          <a:ln w="19050">
            <a:noFill/>
            <a:miter lim="800000"/>
            <a:headEnd/>
            <a:tailEnd/>
          </a:ln>
        </p:spPr>
        <p:txBody>
          <a:bodyPr>
            <a:spAutoFit/>
          </a:bodyPr>
          <a:lstStyle/>
          <a:p>
            <a:pPr algn="ctr" eaLnBrk="0" hangingPunct="0">
              <a:lnSpc>
                <a:spcPct val="100000"/>
              </a:lnSpc>
              <a:spcBef>
                <a:spcPct val="50000"/>
              </a:spcBef>
              <a:buFontTx/>
              <a:buNone/>
            </a:pPr>
            <a:r>
              <a:rPr lang="en-US" altLang="en-GB" sz="1600">
                <a:latin typeface="Times New Roman" pitchFamily="18" charset="0"/>
                <a:cs typeface="Times New Roman" pitchFamily="18" charset="0"/>
              </a:rPr>
              <a:t>Tier2 Center</a:t>
            </a:r>
          </a:p>
        </p:txBody>
      </p:sp>
      <p:sp>
        <p:nvSpPr>
          <p:cNvPr id="67" name="Line 71"/>
          <p:cNvSpPr>
            <a:spLocks noChangeShapeType="1"/>
          </p:cNvSpPr>
          <p:nvPr/>
        </p:nvSpPr>
        <p:spPr bwMode="auto">
          <a:xfrm flipH="1">
            <a:off x="6143636" y="4214818"/>
            <a:ext cx="196346" cy="357190"/>
          </a:xfrm>
          <a:prstGeom prst="line">
            <a:avLst/>
          </a:prstGeom>
          <a:noFill/>
          <a:ln w="25400">
            <a:solidFill>
              <a:srgbClr val="000000"/>
            </a:solidFill>
            <a:round/>
            <a:headEnd/>
            <a:tailEnd type="triangle" w="med" len="med"/>
          </a:ln>
        </p:spPr>
        <p:txBody>
          <a:bodyPr wrap="none" anchor="ctr"/>
          <a:lstStyle/>
          <a:p>
            <a:endParaRPr lang="en-US">
              <a:latin typeface="Times New Roman" pitchFamily="18" charset="0"/>
              <a:cs typeface="Times New Roman" pitchFamily="18" charset="0"/>
            </a:endParaRPr>
          </a:p>
        </p:txBody>
      </p:sp>
      <p:sp>
        <p:nvSpPr>
          <p:cNvPr id="68" name="Line 73"/>
          <p:cNvSpPr>
            <a:spLocks noChangeShapeType="1"/>
          </p:cNvSpPr>
          <p:nvPr/>
        </p:nvSpPr>
        <p:spPr bwMode="auto">
          <a:xfrm flipH="1">
            <a:off x="5000628" y="4214818"/>
            <a:ext cx="1259492" cy="293692"/>
          </a:xfrm>
          <a:prstGeom prst="line">
            <a:avLst/>
          </a:prstGeom>
          <a:noFill/>
          <a:ln w="25400">
            <a:solidFill>
              <a:srgbClr val="000000"/>
            </a:solidFill>
            <a:round/>
            <a:headEnd/>
            <a:tailEnd type="triangle" w="med" len="med"/>
          </a:ln>
        </p:spPr>
        <p:txBody>
          <a:bodyPr wrap="none" anchor="ctr"/>
          <a:lstStyle/>
          <a:p>
            <a:endParaRPr lang="en-US">
              <a:latin typeface="Times New Roman" pitchFamily="18" charset="0"/>
              <a:cs typeface="Times New Roman" pitchFamily="18" charset="0"/>
            </a:endParaRPr>
          </a:p>
        </p:txBody>
      </p:sp>
      <p:sp>
        <p:nvSpPr>
          <p:cNvPr id="69" name="Line 75"/>
          <p:cNvSpPr>
            <a:spLocks noChangeShapeType="1"/>
          </p:cNvSpPr>
          <p:nvPr/>
        </p:nvSpPr>
        <p:spPr bwMode="auto">
          <a:xfrm flipH="1">
            <a:off x="4000496" y="4205269"/>
            <a:ext cx="2322640" cy="306391"/>
          </a:xfrm>
          <a:prstGeom prst="line">
            <a:avLst/>
          </a:prstGeom>
          <a:noFill/>
          <a:ln w="25400">
            <a:solidFill>
              <a:srgbClr val="000000"/>
            </a:solidFill>
            <a:round/>
            <a:headEnd/>
            <a:tailEnd type="triangle" w="med" len="med"/>
          </a:ln>
        </p:spPr>
        <p:txBody>
          <a:bodyPr wrap="none" anchor="ctr"/>
          <a:lstStyle/>
          <a:p>
            <a:endParaRPr lang="en-US">
              <a:latin typeface="Times New Roman" pitchFamily="18" charset="0"/>
              <a:cs typeface="Times New Roman" pitchFamily="18" charset="0"/>
            </a:endParaRPr>
          </a:p>
        </p:txBody>
      </p:sp>
      <p:sp>
        <p:nvSpPr>
          <p:cNvPr id="71" name="Text Box 77"/>
          <p:cNvSpPr txBox="1">
            <a:spLocks noChangeArrowheads="1"/>
          </p:cNvSpPr>
          <p:nvPr/>
        </p:nvSpPr>
        <p:spPr bwMode="auto">
          <a:xfrm>
            <a:off x="6858016" y="1857364"/>
            <a:ext cx="1547446" cy="519112"/>
          </a:xfrm>
          <a:prstGeom prst="rect">
            <a:avLst/>
          </a:prstGeom>
          <a:noFill/>
          <a:ln w="9525">
            <a:noFill/>
            <a:miter lim="800000"/>
            <a:headEnd/>
            <a:tailEnd/>
          </a:ln>
          <a:effectLst/>
        </p:spPr>
        <p:txBody>
          <a:bodyPr>
            <a:spAutoFit/>
          </a:bodyPr>
          <a:lstStyle/>
          <a:p>
            <a:pPr eaLnBrk="0" hangingPunct="0">
              <a:lnSpc>
                <a:spcPct val="100000"/>
              </a:lnSpc>
              <a:spcBef>
                <a:spcPct val="50000"/>
              </a:spcBef>
              <a:buFontTx/>
              <a:buNone/>
              <a:defRPr/>
            </a:pPr>
            <a:r>
              <a:rPr lang="en-US" altLang="en-GB" sz="2800" i="1">
                <a:solidFill>
                  <a:srgbClr val="FF0000"/>
                </a:solidFill>
                <a:latin typeface="Times New Roman" pitchFamily="18" charset="0"/>
                <a:cs typeface="Times New Roman" pitchFamily="18" charset="0"/>
              </a:rPr>
              <a:t>Tier</a:t>
            </a:r>
            <a:r>
              <a:rPr lang="en-US" altLang="en-GB" sz="2400" i="1">
                <a:solidFill>
                  <a:srgbClr val="FF0000"/>
                </a:solidFill>
                <a:latin typeface="Times New Roman" pitchFamily="18" charset="0"/>
                <a:cs typeface="Times New Roman" pitchFamily="18" charset="0"/>
              </a:rPr>
              <a:t> </a:t>
            </a:r>
            <a:r>
              <a:rPr lang="en-US" altLang="en-GB" sz="2400" i="1" smtClean="0">
                <a:solidFill>
                  <a:srgbClr val="FF0000"/>
                </a:solidFill>
                <a:latin typeface="Times New Roman" pitchFamily="18" charset="0"/>
                <a:cs typeface="Times New Roman" pitchFamily="18" charset="0"/>
              </a:rPr>
              <a:t>0</a:t>
            </a:r>
            <a:endParaRPr lang="en-US" altLang="en-GB" i="1">
              <a:solidFill>
                <a:srgbClr val="FF0000"/>
              </a:solidFill>
              <a:effectLst>
                <a:outerShdw blurRad="38100" dist="38100" dir="2700000" algn="tl">
                  <a:srgbClr val="000000"/>
                </a:outerShdw>
              </a:effectLst>
              <a:latin typeface="Times New Roman" pitchFamily="18" charset="0"/>
              <a:cs typeface="Times New Roman" pitchFamily="18" charset="0"/>
            </a:endParaRPr>
          </a:p>
        </p:txBody>
      </p:sp>
      <p:sp>
        <p:nvSpPr>
          <p:cNvPr id="72" name="Text Box 78"/>
          <p:cNvSpPr txBox="1">
            <a:spLocks noChangeArrowheads="1"/>
          </p:cNvSpPr>
          <p:nvPr/>
        </p:nvSpPr>
        <p:spPr bwMode="auto">
          <a:xfrm>
            <a:off x="4143372" y="5368916"/>
            <a:ext cx="971528" cy="461665"/>
          </a:xfrm>
          <a:prstGeom prst="rect">
            <a:avLst/>
          </a:prstGeom>
          <a:noFill/>
          <a:ln w="9525">
            <a:noFill/>
            <a:miter lim="800000"/>
            <a:headEnd/>
            <a:tailEnd/>
          </a:ln>
          <a:effectLst/>
        </p:spPr>
        <p:txBody>
          <a:bodyPr wrap="square">
            <a:spAutoFit/>
          </a:bodyPr>
          <a:lstStyle/>
          <a:p>
            <a:pPr eaLnBrk="0" hangingPunct="0">
              <a:lnSpc>
                <a:spcPct val="100000"/>
              </a:lnSpc>
              <a:spcBef>
                <a:spcPct val="50000"/>
              </a:spcBef>
              <a:buFontTx/>
              <a:buNone/>
              <a:defRPr/>
            </a:pPr>
            <a:r>
              <a:rPr lang="en-US" altLang="en-GB" sz="2400" i="1">
                <a:solidFill>
                  <a:srgbClr val="FF0000"/>
                </a:solidFill>
                <a:latin typeface="Times New Roman" pitchFamily="18" charset="0"/>
                <a:cs typeface="Times New Roman" pitchFamily="18" charset="0"/>
              </a:rPr>
              <a:t>Tier 3</a:t>
            </a:r>
            <a:endParaRPr lang="en-US" altLang="en-GB" sz="2400" i="1">
              <a:solidFill>
                <a:srgbClr val="FF0000"/>
              </a:solidFill>
              <a:effectLst>
                <a:outerShdw blurRad="38100" dist="38100" dir="2700000" algn="tl">
                  <a:srgbClr val="000000"/>
                </a:outerShdw>
              </a:effectLst>
              <a:latin typeface="Times New Roman" pitchFamily="18" charset="0"/>
              <a:cs typeface="Times New Roman" pitchFamily="18" charset="0"/>
            </a:endParaRPr>
          </a:p>
        </p:txBody>
      </p:sp>
      <p:sp>
        <p:nvSpPr>
          <p:cNvPr id="73" name="Oval 81"/>
          <p:cNvSpPr>
            <a:spLocks noChangeArrowheads="1"/>
          </p:cNvSpPr>
          <p:nvPr/>
        </p:nvSpPr>
        <p:spPr bwMode="auto">
          <a:xfrm>
            <a:off x="2928926" y="4546584"/>
            <a:ext cx="1415562" cy="422275"/>
          </a:xfrm>
          <a:prstGeom prst="ellipse">
            <a:avLst/>
          </a:prstGeom>
          <a:solidFill>
            <a:schemeClr val="bg1">
              <a:lumMod val="95000"/>
            </a:schemeClr>
          </a:solidFill>
          <a:ln w="19050">
            <a:noFill/>
            <a:round/>
            <a:headEnd/>
            <a:tailEnd/>
          </a:ln>
        </p:spPr>
        <p:txBody>
          <a:bodyPr wrap="none" anchor="ctr"/>
          <a:lstStyle/>
          <a:p>
            <a:pPr>
              <a:lnSpc>
                <a:spcPct val="100000"/>
              </a:lnSpc>
              <a:spcBef>
                <a:spcPct val="0"/>
              </a:spcBef>
              <a:buFontTx/>
              <a:buNone/>
            </a:pPr>
            <a:endParaRPr lang="en-US" sz="1600" b="0">
              <a:latin typeface="Times New Roman" pitchFamily="18" charset="0"/>
              <a:cs typeface="Times New Roman" pitchFamily="18" charset="0"/>
            </a:endParaRPr>
          </a:p>
        </p:txBody>
      </p:sp>
      <p:sp>
        <p:nvSpPr>
          <p:cNvPr id="74" name="Text Box 82"/>
          <p:cNvSpPr txBox="1">
            <a:spLocks noChangeArrowheads="1"/>
          </p:cNvSpPr>
          <p:nvPr/>
        </p:nvSpPr>
        <p:spPr bwMode="auto">
          <a:xfrm>
            <a:off x="2928926" y="4610679"/>
            <a:ext cx="1415562" cy="338554"/>
          </a:xfrm>
          <a:prstGeom prst="rect">
            <a:avLst/>
          </a:prstGeom>
          <a:noFill/>
          <a:ln w="19050">
            <a:noFill/>
            <a:miter lim="800000"/>
            <a:headEnd/>
            <a:tailEnd/>
          </a:ln>
        </p:spPr>
        <p:txBody>
          <a:bodyPr>
            <a:spAutoFit/>
          </a:bodyPr>
          <a:lstStyle/>
          <a:p>
            <a:pPr algn="ctr" eaLnBrk="0" hangingPunct="0">
              <a:lnSpc>
                <a:spcPct val="100000"/>
              </a:lnSpc>
              <a:spcBef>
                <a:spcPct val="50000"/>
              </a:spcBef>
              <a:buFontTx/>
              <a:buNone/>
            </a:pPr>
            <a:r>
              <a:rPr lang="en-US" altLang="en-GB" sz="1600">
                <a:latin typeface="Times New Roman" pitchFamily="18" charset="0"/>
                <a:cs typeface="Times New Roman" pitchFamily="18" charset="0"/>
              </a:rPr>
              <a:t>Tier2 Center </a:t>
            </a:r>
          </a:p>
        </p:txBody>
      </p:sp>
      <p:graphicFrame>
        <p:nvGraphicFramePr>
          <p:cNvPr id="75" name="Object 83"/>
          <p:cNvGraphicFramePr>
            <a:graphicFrameLocks noChangeAspect="1"/>
          </p:cNvGraphicFramePr>
          <p:nvPr/>
        </p:nvGraphicFramePr>
        <p:xfrm>
          <a:off x="1587012" y="5962634"/>
          <a:ext cx="633046" cy="379413"/>
        </p:xfrm>
        <a:graphic>
          <a:graphicData uri="http://schemas.openxmlformats.org/presentationml/2006/ole">
            <mc:AlternateContent xmlns:mc="http://schemas.openxmlformats.org/markup-compatibility/2006">
              <mc:Choice xmlns:v="urn:schemas-microsoft-com:vml" Requires="v">
                <p:oleObj spid="_x0000_s367305" name="Bitmap Image" r:id="rId11" imgW="1920406" imgH="1836190" progId="">
                  <p:embed/>
                </p:oleObj>
              </mc:Choice>
              <mc:Fallback>
                <p:oleObj name="Bitmap Image" r:id="rId11" imgW="1920406" imgH="1836190" progId="">
                  <p:embed/>
                  <p:pic>
                    <p:nvPicPr>
                      <p:cNvPr id="0" name="Object 8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587012" y="5962634"/>
                        <a:ext cx="633046" cy="379413"/>
                      </a:xfrm>
                      <a:prstGeom prst="rect">
                        <a:avLst/>
                      </a:prstGeom>
                      <a:solidFill>
                        <a:srgbClr val="B2B2B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6" name="Object 84"/>
          <p:cNvGraphicFramePr>
            <a:graphicFrameLocks noChangeAspect="1"/>
          </p:cNvGraphicFramePr>
          <p:nvPr/>
        </p:nvGraphicFramePr>
        <p:xfrm>
          <a:off x="1896209" y="6034072"/>
          <a:ext cx="630115" cy="376237"/>
        </p:xfrm>
        <a:graphic>
          <a:graphicData uri="http://schemas.openxmlformats.org/presentationml/2006/ole">
            <mc:AlternateContent xmlns:mc="http://schemas.openxmlformats.org/markup-compatibility/2006">
              <mc:Choice xmlns:v="urn:schemas-microsoft-com:vml" Requires="v">
                <p:oleObj spid="_x0000_s367306" name="Bitmap Image" r:id="rId13" imgW="1920406" imgH="1836190" progId="">
                  <p:embed/>
                </p:oleObj>
              </mc:Choice>
              <mc:Fallback>
                <p:oleObj name="Bitmap Image" r:id="rId13" imgW="1920406" imgH="1836190" progId="">
                  <p:embed/>
                  <p:pic>
                    <p:nvPicPr>
                      <p:cNvPr id="0" name="Object 8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896209" y="6034072"/>
                        <a:ext cx="630115" cy="376237"/>
                      </a:xfrm>
                      <a:prstGeom prst="rect">
                        <a:avLst/>
                      </a:prstGeom>
                      <a:solidFill>
                        <a:srgbClr val="B2B2B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7" name="Object 85"/>
          <p:cNvGraphicFramePr>
            <a:graphicFrameLocks noChangeAspect="1"/>
          </p:cNvGraphicFramePr>
          <p:nvPr/>
        </p:nvGraphicFramePr>
        <p:xfrm>
          <a:off x="2280140" y="6103922"/>
          <a:ext cx="630115" cy="377825"/>
        </p:xfrm>
        <a:graphic>
          <a:graphicData uri="http://schemas.openxmlformats.org/presentationml/2006/ole">
            <mc:AlternateContent xmlns:mc="http://schemas.openxmlformats.org/markup-compatibility/2006">
              <mc:Choice xmlns:v="urn:schemas-microsoft-com:vml" Requires="v">
                <p:oleObj spid="_x0000_s367307" name="Bitmap Image" r:id="rId14" imgW="1920406" imgH="1836190" progId="">
                  <p:embed/>
                </p:oleObj>
              </mc:Choice>
              <mc:Fallback>
                <p:oleObj name="Bitmap Image" r:id="rId14" imgW="1920406" imgH="1836190" progId="">
                  <p:embed/>
                  <p:pic>
                    <p:nvPicPr>
                      <p:cNvPr id="0" name="Object 8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80140" y="6103922"/>
                        <a:ext cx="630115" cy="377825"/>
                      </a:xfrm>
                      <a:prstGeom prst="rect">
                        <a:avLst/>
                      </a:prstGeom>
                      <a:solidFill>
                        <a:srgbClr val="B2B2B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8" name="Object 86"/>
          <p:cNvGraphicFramePr>
            <a:graphicFrameLocks noChangeAspect="1"/>
          </p:cNvGraphicFramePr>
          <p:nvPr/>
        </p:nvGraphicFramePr>
        <p:xfrm>
          <a:off x="2786050" y="5929330"/>
          <a:ext cx="631581" cy="377825"/>
        </p:xfrm>
        <a:graphic>
          <a:graphicData uri="http://schemas.openxmlformats.org/presentationml/2006/ole">
            <mc:AlternateContent xmlns:mc="http://schemas.openxmlformats.org/markup-compatibility/2006">
              <mc:Choice xmlns:v="urn:schemas-microsoft-com:vml" Requires="v">
                <p:oleObj spid="_x0000_s367308" name="Bitmap Image" r:id="rId15" imgW="1920406" imgH="1836190" progId="">
                  <p:embed/>
                </p:oleObj>
              </mc:Choice>
              <mc:Fallback>
                <p:oleObj name="Bitmap Image" r:id="rId15" imgW="1920406" imgH="1836190" progId="">
                  <p:embed/>
                  <p:pic>
                    <p:nvPicPr>
                      <p:cNvPr id="0" name="Object 8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786050" y="5929330"/>
                        <a:ext cx="631581" cy="377825"/>
                      </a:xfrm>
                      <a:prstGeom prst="rect">
                        <a:avLst/>
                      </a:prstGeom>
                      <a:solidFill>
                        <a:srgbClr val="B2B2B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9" name="Line 87"/>
          <p:cNvSpPr>
            <a:spLocks noChangeShapeType="1"/>
          </p:cNvSpPr>
          <p:nvPr/>
        </p:nvSpPr>
        <p:spPr bwMode="auto">
          <a:xfrm flipH="1">
            <a:off x="1972408" y="5743559"/>
            <a:ext cx="114300" cy="290513"/>
          </a:xfrm>
          <a:prstGeom prst="line">
            <a:avLst/>
          </a:prstGeom>
          <a:noFill/>
          <a:ln w="25400">
            <a:solidFill>
              <a:srgbClr val="000000"/>
            </a:solidFill>
            <a:round/>
            <a:headEnd/>
            <a:tailEnd type="triangle" w="med" len="med"/>
          </a:ln>
        </p:spPr>
        <p:txBody>
          <a:bodyPr wrap="none" anchor="ctr"/>
          <a:lstStyle/>
          <a:p>
            <a:endParaRPr lang="en-US"/>
          </a:p>
        </p:txBody>
      </p:sp>
      <p:sp>
        <p:nvSpPr>
          <p:cNvPr id="80" name="Line 88"/>
          <p:cNvSpPr>
            <a:spLocks noChangeShapeType="1"/>
          </p:cNvSpPr>
          <p:nvPr/>
        </p:nvSpPr>
        <p:spPr bwMode="auto">
          <a:xfrm flipH="1">
            <a:off x="2126273" y="5743559"/>
            <a:ext cx="117231" cy="360363"/>
          </a:xfrm>
          <a:prstGeom prst="line">
            <a:avLst/>
          </a:prstGeom>
          <a:noFill/>
          <a:ln w="25400">
            <a:solidFill>
              <a:srgbClr val="000000"/>
            </a:solidFill>
            <a:round/>
            <a:headEnd/>
            <a:tailEnd type="triangle" w="med" len="med"/>
          </a:ln>
        </p:spPr>
        <p:txBody>
          <a:bodyPr wrap="none" anchor="ctr"/>
          <a:lstStyle/>
          <a:p>
            <a:endParaRPr lang="en-US"/>
          </a:p>
        </p:txBody>
      </p:sp>
      <p:sp>
        <p:nvSpPr>
          <p:cNvPr id="81" name="Line 89"/>
          <p:cNvSpPr>
            <a:spLocks noChangeShapeType="1"/>
          </p:cNvSpPr>
          <p:nvPr/>
        </p:nvSpPr>
        <p:spPr bwMode="auto">
          <a:xfrm>
            <a:off x="2321169" y="5743556"/>
            <a:ext cx="189035" cy="431800"/>
          </a:xfrm>
          <a:prstGeom prst="line">
            <a:avLst/>
          </a:prstGeom>
          <a:noFill/>
          <a:ln w="25400">
            <a:solidFill>
              <a:srgbClr val="000000"/>
            </a:solidFill>
            <a:round/>
            <a:headEnd/>
            <a:tailEnd type="triangle" w="med" len="med"/>
          </a:ln>
        </p:spPr>
        <p:txBody>
          <a:bodyPr wrap="none" anchor="ctr"/>
          <a:lstStyle/>
          <a:p>
            <a:endParaRPr lang="en-US"/>
          </a:p>
        </p:txBody>
      </p:sp>
      <p:sp>
        <p:nvSpPr>
          <p:cNvPr id="82" name="Line 90"/>
          <p:cNvSpPr>
            <a:spLocks noChangeShapeType="1"/>
          </p:cNvSpPr>
          <p:nvPr/>
        </p:nvSpPr>
        <p:spPr bwMode="auto">
          <a:xfrm>
            <a:off x="2400301" y="5743559"/>
            <a:ext cx="493835" cy="500063"/>
          </a:xfrm>
          <a:prstGeom prst="line">
            <a:avLst/>
          </a:prstGeom>
          <a:noFill/>
          <a:ln w="25400">
            <a:solidFill>
              <a:srgbClr val="000000"/>
            </a:solidFill>
            <a:round/>
            <a:headEnd/>
            <a:tailEnd type="triangle" w="med" len="med"/>
          </a:ln>
        </p:spPr>
        <p:txBody>
          <a:bodyPr wrap="none" anchor="ctr"/>
          <a:lstStyle/>
          <a:p>
            <a:endParaRPr lang="en-US"/>
          </a:p>
        </p:txBody>
      </p:sp>
      <p:sp>
        <p:nvSpPr>
          <p:cNvPr id="83" name="Text Box 91"/>
          <p:cNvSpPr txBox="1">
            <a:spLocks noChangeArrowheads="1"/>
          </p:cNvSpPr>
          <p:nvPr/>
        </p:nvSpPr>
        <p:spPr bwMode="auto">
          <a:xfrm>
            <a:off x="1928794" y="4511660"/>
            <a:ext cx="984738" cy="461665"/>
          </a:xfrm>
          <a:prstGeom prst="rect">
            <a:avLst/>
          </a:prstGeom>
          <a:noFill/>
          <a:ln w="9525">
            <a:noFill/>
            <a:miter lim="800000"/>
            <a:headEnd/>
            <a:tailEnd/>
          </a:ln>
        </p:spPr>
        <p:txBody>
          <a:bodyPr>
            <a:spAutoFit/>
          </a:bodyPr>
          <a:lstStyle/>
          <a:p>
            <a:pPr eaLnBrk="0" hangingPunct="0">
              <a:lnSpc>
                <a:spcPct val="100000"/>
              </a:lnSpc>
              <a:spcBef>
                <a:spcPct val="50000"/>
              </a:spcBef>
              <a:buFontTx/>
              <a:buNone/>
            </a:pPr>
            <a:r>
              <a:rPr lang="en-US" altLang="en-GB" sz="2400" i="1">
                <a:solidFill>
                  <a:srgbClr val="FF0000"/>
                </a:solidFill>
                <a:latin typeface="Times New Roman" pitchFamily="18" charset="0"/>
                <a:cs typeface="Times New Roman" pitchFamily="18" charset="0"/>
              </a:rPr>
              <a:t>Tier 2</a:t>
            </a:r>
          </a:p>
        </p:txBody>
      </p:sp>
      <p:sp>
        <p:nvSpPr>
          <p:cNvPr id="84" name="Text Box 92"/>
          <p:cNvSpPr txBox="1">
            <a:spLocks noChangeArrowheads="1"/>
          </p:cNvSpPr>
          <p:nvPr/>
        </p:nvSpPr>
        <p:spPr bwMode="auto">
          <a:xfrm>
            <a:off x="1" y="2490769"/>
            <a:ext cx="1460989" cy="336550"/>
          </a:xfrm>
          <a:prstGeom prst="rect">
            <a:avLst/>
          </a:prstGeom>
          <a:solidFill>
            <a:schemeClr val="bg1"/>
          </a:solidFill>
          <a:ln w="9525">
            <a:noFill/>
            <a:miter lim="800000"/>
            <a:headEnd/>
            <a:tailEnd/>
          </a:ln>
        </p:spPr>
        <p:txBody>
          <a:bodyPr>
            <a:spAutoFit/>
          </a:bodyPr>
          <a:lstStyle/>
          <a:p>
            <a:pPr algn="ctr" eaLnBrk="0" hangingPunct="0">
              <a:lnSpc>
                <a:spcPct val="100000"/>
              </a:lnSpc>
              <a:spcBef>
                <a:spcPct val="50000"/>
              </a:spcBef>
              <a:buFontTx/>
              <a:buNone/>
            </a:pPr>
            <a:r>
              <a:rPr lang="en-US" altLang="en-GB" sz="1600">
                <a:cs typeface="Arial" charset="0"/>
              </a:rPr>
              <a:t>Experiment</a:t>
            </a:r>
          </a:p>
        </p:txBody>
      </p:sp>
      <p:sp>
        <p:nvSpPr>
          <p:cNvPr id="91" name="CasellaDiTesto 13"/>
          <p:cNvSpPr txBox="1">
            <a:spLocks noChangeArrowheads="1"/>
          </p:cNvSpPr>
          <p:nvPr/>
        </p:nvSpPr>
        <p:spPr bwMode="auto">
          <a:xfrm>
            <a:off x="3347864" y="655818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520259"/>
            <a:ext cx="2133600" cy="365125"/>
          </a:xfrm>
        </p:spPr>
        <p:txBody>
          <a:bodyPr/>
          <a:lstStyle/>
          <a:p>
            <a:pPr>
              <a:defRPr/>
            </a:pPr>
            <a:fld id="{343FBBB2-5E77-4AD0-82B8-78692E7CFCDD}" type="slidenum">
              <a:rPr lang="en-US" smtClean="0"/>
              <a:pPr>
                <a:defRPr/>
              </a:pPr>
              <a:t>17</a:t>
            </a:fld>
            <a:endParaRPr lang="en-US"/>
          </a:p>
        </p:txBody>
      </p:sp>
      <p:sp>
        <p:nvSpPr>
          <p:cNvPr id="13317"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sp>
        <p:nvSpPr>
          <p:cNvPr id="13319" name="AutoShape 11" descr="data:image/jpeg;base64,/9j/4AAQSkZJRgABAQAAAQABAAD/2wCEAAkGBhQSERUUExQVFRUWGBoaFxYYGBgYGhgYGhocFxgWGBwcHCYeHhkjHBgaHy8gJCgpLCwsFx4xNTAqNSYrLCkBCQoKDgwOGg8PGjAkHyQsLCwsLCwwLCwsLC0sLCwsLCwqLCosLCwsLCwsLCwsLCwsLCwsKSwsLCwsLCwsLCwsLP/AABEIAMIBAwMBIgACEQEDEQH/xAAcAAABBQEBAQAAAAAAAAAAAAAFAAIDBAYHAQj/xABGEAACAQIEAwUECAQEBAYDAQABAhEAAwQSITEFQVEGEyJhcTKBkaEHFEJSscHR8CNysuFigpLxFzOT0hUWJFNzojRUwgj/xAAaAQACAwEBAAAAAAAAAAAAAAACAwABBAUG/8QANhEAAgECBAMGBAUEAwEAAAAAAQIAAxEEEiExQVFhEyJxgZHwMrHB0QUUQlLhobLS8SMzYhX/2gAMAwEAAhEDEQA/ADPBXwf1GzmOEzfV0me5zT3YmZ1metR9u+EBOEWXK2N8PJWwEbVRMtmPOgw7eWxhcILS3bb2EsFibaFLndowdGy3lYo2YHX7okVqe0mGu28NcxBxDsuIvWXtgd4DkIzfV2AvKq2x1tlSeebngwv4e2CNRmY94314b7eseuJGZXsO6bznnY3BWruIIKJcy2rjrb8J7x0WVTTWCeXOI51qrmCwl1UDix3hdY7rDGzKn27bHKFMGIO4161pODdoMNiUWzds3M1tVfOwVQXRQpZcl1nBkk6n1M7lxgsLiQWvWyxQGA7XCY1Jyy/ltvpXRoVQ9LunzHD35SYzFjF1e1AA6DWc3/8AC7d0eJbFsIRnAsZSgLBShaIJ15ydPWiWMweFU3rd23YtKmdUQYZu8UiRafvQvizQCZMEMaPWeJ4C9lF3D3ACiuil2ukh4ygKjsc0Ecuomrl3iGBZVsm3cde8Cd3mulV8b21LS2UCUYhTrptTKAemMrX8raedtfPXrMjsrHQzL/UMJbbu7luwtkKupwxe5cRkDG8t1V0MkwBoIiK4px1AMTeC7C4wGkaSY05V9Srw3Di33QtMLbfY7y5kPMiM3yivmTtjbC8QxaqMqi/dAXoA5ge6tKuGkAtA9KlSpkuKlT7dhm2FXsLwpjHhka6wf31rPUronGSD1QkwBJq7YwMGTI94q6vCyug08/8AeprGEA36+tc+ti82i6CSTWrkKpiQp2Ou/XyqPEYkaeGPLl/emONTD7+v61UJjSsdryzHn1r00yaiv4gL5npRKpY2EG8s20JmANBJ1A00HPffYa/OqePvkQAY6xvUD41jtoK9w2EL6kx862JQ7Lv1dpcrVew2BI1JK84/WrtvDqg0GvX+9eNc6VVXFlxlQWEkc+kkT8NaYHmmd8R+/wAKRvCsmUyrz0t+xXUOG9gcJcRfDckqpIkgSQCd9I1rlpbXlXcLPElXD2hMDu0zMGK6hQADEE7nn9ml1Li06GFtkJ6jfzgq/wDRhhspKTp1bQH86zPE+yVkMLYXM28l8o8+dE+L8Vg+FiwOxLELvEAazQHG3FNtmQMbukSfDt4oH4D51EVr72l1K3Kw8h9pBjeAYa2uqS/kxj8aDNhbQnwKAPNv1pYzGvbuC3eTIftE768wByqpxi24A+4ToYOp3ifnWpadbOFZiL9TMjVnvbbyH2jsVfsoZtqp6bn3nXSvMFimdgCFA6wfhvQxVJ0Gpq9asZVXMPEXWPLUb/vnWupRRFsTcnnvCSq2YDryH2m14IB3C+rf1tSr3gq/wV15v1++1eVhFoltzMxZ45bFsKQ8hY2WJiPvVteL/SnhbuFtWVTF5kNoku4ZDkXKYHec/SuW0q7tdRXXK+20AKACBxnS+z/0m4axcZnt3mBWNAm8qZ1caaEe+tLg/pxwFsaYfEk66xa58wM8T57+tcPpVmpYWnRXIm0qnTWmLLO02fpmwCGUw99ToZFnCDUag6c5NOP01YEsGNjEFgZDd1hJEksdd5JJPrrXFQCadau5Z05fDzFMNMcN4c7h/wAe8Np4MZp/hw23TeuOdoeIjEYu/eWQt267jNGaGYsJjSdeVD6VGtMLtLvFVrh6gtqJqrUuFYg6RtzoMRfszaVNNgQiSblu4/NUBUCZ0zGPZk8um4miWOxS5cxRrZ5L4THIakAwPfQ3hd9CoYhyyg+INAB0y5QB5RzmTrUOPx2djMljuTrJ33riE8IQ0ERxv3obrvPvqNsXAjkNo0qox59NfhXjmIPXnQ5YNzLBuD9xULtUQeBqYnrT1Unaiy2kveeFqFs0knrRlLYI3HupmMwagSylZEiQQYPMTyNacPVFMm4kgmrfDZk9Kqqw10nz1p1rEFdq3Vg1RMqiSF2QkTUIU8hNQLxQnSJ9KsKLsewEHnv8N/lXO7B1+IAeJlWJjCjefnpXnds2gWfy9ae63QJAJ9SAP9IP51Abd1vaJAHInT3AaUxaY3LCSwk4shdSdeiifjy+ZrR3OM3soA0VZGusjlVDBcIVrLO9w5lOwVcpWNDmLDWekx06X8Rg8pYM6mDHgOefQjwke+slapYjbyj7laWnE/QyOziC+hgRyAP48/fUl8DYN5aaHzjmKht3FUMQCT5mNdhoP15VHdxbcoUAakafE7/OkanaZyYI47w+4LxLFmDAEPdIBIiNydYiPdUj8SNxBZuXv4SkuqIugaCPaaOXrvpVfjti8HDXrdxMw8HeAglR6jz+dDa76IaiKXNzz93k0fXeEBxNF9i0sx7T+I+sCB8Zph4jcuNbVmlVcEKAAoJIBIA0kwPgKpVJhvbX+YfjRmiigkDWOpfGvjOgcD/5C+r/ANbV5TuCf8lfVv62pVxxFN8RnOqVKlXoJcsHDAKZkt90D2f5jRDCcGGSbkydgCNqH4W6c27a7wK0Nm+rKNNQNBH4+fOuXiqtRNAYQtxgjEYeJW1bfU6mTr7vzqhdsMmjKV9RFa1uH3BPgcsq5soVpyxMnQwPOsrjb7O5LSD0PIUWDrNUNuHE8YAYHYyGlSpV0pcVJWgg9KVKqkl+3xU9I9NvhTLmP6DWqdX+E4NXzTrHI/j6+tYqlGjTGciSUwGadz6fuKt8PuAjKY5kenOjD4cLaYL4dIJjSdpoF3fi0JcjQZRA021I/WgVxiEItYDaQay8uFtnU5iSZjWPSKnw1tVebshJEqpGaPTr6xTQHKgxlJ3y/mdx6VWcw2UnXpMn4CsYJvbeQWHWS4/Eoubu1IE+Ev4jHmNtvWqN/E3cQwLszlViSdlHyqxdUHT7XIAZjruYHTzjfypWH7oEZUUkQWuGWgiICCY3nYmRvXQoAqh4E+9oYvx098oPWyTtt15fE6U9bazqS3kv6kfgKe7J9pnf08IHvMmPQCinCguQlVVSeZ8Wx85HwFMr1uyS9oJIEqJiXkC3bIj1JjzNX8MCwlii68jmPvCzr5GpsRhu9GVySBtqdKYMFkELBHT865FSslRbWsffvaATeSFrfMM3wUfKT8xVewGWQgUDeQNfSTLfOpAnWvGaBpz/AD2pAJAsIM8gky2vmSTV3H45LYk6nQARqTzim8RvF2DGytkMgACqVBiRn13k7mpuJ4FLyhR7XUfZ0H5Va5c4D7R4F6Xn9DKXEOLLbyjuySy5oJiJkAGNdPzoHieIu8TAA5DQe/rUWJcl2zTMxr5aR8qjHntXbp4amguBrAtDHEu1d7EZ+9yPmELKgm3L55t/dYwFJ+6IoPV3iy+MlQMogAjnpzHI+XlVKm0QoQZRbpKAAFhPKlw3tp/Mv4io6kw3tr/Mv4ijf4TG0/jHiJ0Tgo/gr6t/W1Kn8GH8Fdt2/qNKuADpFMO8ZzZbZOwJ9ATRDAcLDCXzDppH4ivODYghsoWSfMwPUfnWmvIASCrHQZZGU6gEGNZEHrzBmtmMxTocg06yibQXb7PK05Syjm0nKoJiWjWNR1odhsR3btmlmEjw+zAEz+9q1RtWu4csYcr4Se7ZMysGbMGjL4BA+9rG8VkXwqNdbK65CxjUKcsmNGCzy0A9wpWGY1lbtD78ZAL7zR4Xj9y8WfvHBIyEzqVjYxyqrxTAd7bJkZ1IiR7Q1B15ctPPlVjgHDUw7M9wXC2X+GV8AB5kk7yNPefcVxXcwSlq4hZpXM0ju4iBz9oHX51jZ1pVb0ooEK2UKfGc+vWWQwwINMrV8a4f3qAqJYEActD16Cs7ieGXE9pd+YMj4j867mHxK1RroeUfK1KrVjhztsrN/IpYe9vZHzo1w7shfdc8LaSYzMyz8Z/CKe9RaYuxhhCZnhZPPw+v6b0T4RfVXhMxBAnNAk84A6HqduVGT2SsWz/Ev5jzCAt8/CPhNEeD8Nwnerlss0ay7kTBB2AgHlrpEzWKtiqbqVHGEEvpoP6/K8B8RzSDkFwbZYmPMf2qLCvcsrqMg8UB1g6yBGY6iD0kTWz4jfsi3FvLbaQXKq0BoM21gEwNN9s2+kVnTbIYkiDzIiT5k7muctTud4X99YDJl31gkZrSsS7MCZ0WAf8AM8MdPKqV3iczCLJ57/IAA+8UfN07ESPLeOvSobeHRCYkT1HzrQmLAuSuvSDmMCql24I1C9NEX4CB8q9bg7hSQQY5CflpRi2Cx125/wC/73q0MJBkT7iPwNU2OcHSwlAzN4bhjsdQVHUj/ajWCwndjLMiZnz51ba3O0/vyqJrEES3wrPWxT1tDoOUE3McBpyJHuqNn1p962N4mPPl+dNAXddJ6is4ElpELZgmJn98qvcJ4kLVycqmVZZYGFJ2fQE6HXQTE1WXKRJJB/e9K6PQ+n50V5Voaxt0nB20a6lxi8xIZkXL7JI84+Y9M/f46FttABfMy89gdyfSBHnUlrqDHl+daC/2Bu5FuFbWUqG1ifEMxJ006UdNlU3qa8ptw1MvTIJ49PqROcO5JJO5M/Gkvn8K2tvsxmOgsz92BJ9ABRHDfRzcuAZWw2usEwR7sldL/wCgoHwmM/K9f7f8phsLbLLopLGQTyIiBM9NdvKqJEV08/Rzdt88PMcjqQeWibV5a+jl22+r7TrM/wBG9LTHBSTl0k/Kdf7f8pzGpMMfGv8AMPxro2I+jy4k+Cy0a+HX8VFDcJ2eDlgq21ZQW8SkbdPDvRN+IqQRlMJMMAw14/8An/KFOD2/4K6jduv328qVScEsfwF1P2v6jSrCDpOe17mYPhPGRaBVkkN7UQCY215ET+s1Zx3GzlGRRrMOTPIDKVGgI8zzHrQjC4RrhhfeeQHnRrCcGVdyXnQjYH8SCOR3/CujXXDI+Zt+Uuw4wY/FncBbjFkiCIA2JIOgEsCZk+m1KwFRoNvvCdiCYIPMCPx8+hohi+zgAm2xPkY0/wAJiIPyP4VsNiMoyAAPrDNqQfu6gQp5+cGYmjFSnUS1IeW0LLcaazR4C0SjNmFsrHgJ1aZGgGhj86NYG1YyzcFy5Kj2UCQdZOaRPzrA2+O3rdwMIDAFcpUEecq0ifdRuzilxaszE27gEGSWttPSTmT3yNPaG1Y2wJy621logKlTv5j+JuGw+H7oIHRrS+M52kgmA2iEFiNt9JOhrM8TZWMWCLxUa27YS2VjmSQzE+jD0FB8Rwq+VW0y2wikkE5k9qJ8QYhthALH3Vc4XwYWZlW8Uag+HTpKmd+tC4WhrfXTTbzNreMYXYd0/b5WkDDFHVkFkf4gXf8A1PmI+PuoqOJObORx/DiM0SSQVkyZlhmHQxI51ctXzsDe2iQCdCNp2IjrPPapXwzZvEgbMuoKBGkgyzZSISToBPu0rI+Jd9NvD39YGZtdd4Jw/BrhRmjwIJZpG3lJE7zUdvHhfZ03yjqQPbPMgEb9fSKLNg0uJlF115wSI2EqBP3pCjy84ECdnsxYi9YkeELmIIkaDnyJM/OTS0bn9ZSo4OkGC4e6gEAmSJE9N/8ASfjStajK4E8o/Lz/AH0q8nALuQG4uUREaMZLsIMGNjzPxoYcKU9lPe3ij0Hsj505WuBaSzAAyRuEvkzQcmgLnwgzJAk8zB08qrXLaiDJeOSkADyk6/L31OlxnI7y5JjL4y7eEbaATp5e7nTLtlPsww0mJ0MSQQR1kTzjSoQRBI5Sx3r3EBFsZLYglBAEnTMZOtRLen/cGo7d1lUojFQ0Sv2WjYkc6ZccRDe1+NAxLG5gFmJJaWBiIIJAOux2Mcj1B6UxSDqOlPs37Pdn2zc0jbLuZ89o99Qm4DzjrUK5YR0tJbs7ioRMbT6RXlthyMeRqZCf2KqCTIM+k6fnUUknb/er2X9wKaLY6/KpeSQW9NSNtdxrG3Lqa6cvCycOhYglkQqBMQQAS0dB842rnZtaeZ/DkPxrqnAsWt2zbIe2VAW2xGW4QVtyU/wnqI5CrPObqJtTI6/eY3j3AO4YPbfxCDlmQec7kqdtNd/KiPCuNi4s5vZEFWAzbH3mOvOjnGzbVe7FtRI3Op9TznWsdjeFoTKyp5xp5QKoORvFklTcTU/XAggttyMULx/EQIKmZ5D9KoC1eA8WW4sRuykHzImY9KHYrHBWg243jxsfy2q9Cd4RraR+K45cB9ox0I/tQh+IvmEFp23nTmKstiTkZSAQdZIgg7QD+96oi2ZknWasgAaRaPmceImm4MP4K+rf1GvKscGT+Cv+b+o15TBtAa9zMz2TwTLkcW3uBSHfIheAROvLbr0NHOIcUtvctXRZLW1TK2ZAqs2cneCNjHXehnZftNcw9o91kPeIFbMCdgQYgiDVn/1BX6n3eoOqR4/DNw6z0JNR6jZmDc7+e3paU54e/dpXwYaWUWszONAQ2w1Omkjz5RPKqPG8KqNb7yyojR8wdWBaCveSdgNiAJB91F7XFb7EXsodbKhCYhVDyqzBBkmY9KCdreMNdOfRWMBlEwUVQgkEnQ6A+fyOgAXAQ669NJa2/T1/iTWls3VOUWywGpyqxIHPxA6gbyNRr1qxYw5tk5RlJA0KoNNxHhGkGR5GsbH27ciIJ5lTtvzWTv5wfPS8J4orgDXMdPKd/hvHvHI07EUKiLcMSJMx4w1huOXbbDxZgDOQ6j5QR7qLWMR9ZKorOLxM+HVnBMvm5MBq2o2EUB7idSAAPtHYev6c6VjGlXHcko0wHBKtrpuDIB6D3zywhztGdqbZTDHFHt94e7XvIjM3smfvRtqdtPQc6EX8SGYBZUg6AgyTPUCZ8oFS5bncl2ANrNkmROblzn4fOpb2Ga2gJBJYQM0SB5Hkx6eExrGoo7Kw7p6H3wlKode4b20J69fZlXF3CHC5S4zgl1gyZ3MGCADGsHczrRnD4i29m4bVm1zZ9cuUkbMIkhoJEneRyFDX7PsbYvBlUQBBbUHLGpAkRpIiQd4qHC33svbFxgpuMFIYaFDlmbnLmfIgdKKkhUB7XA9+xx5SqRC986gcRw98jK8sDKEyEX2SeQDGQNRuTsK8vcSIMuAwJOUso16wwhtJ69KJcTwlkM5LHKfCtxCCyrOQZtgfZho9nXqJCYy2WYOFW4pAM5izE7anwtmMbEcqJqKhRm0PvjCenlG+se2OtN/7iedu4SB/lbX/AO1Sm8pMriEMbi5bK+/Zl6bke6hdyw2+XJ5EMI/e2oFeLhGUK5GhJgyIMASND5j50HZgcdPWJ2miFkurMiowBgEBTI+94SdPInSqd2ypHsrPP2x7va/cVGJttKjIeYgqV5iJ1A6VYGNZt/Ef8QDfCQYoCBwlmxlexwg3PYtu5C5oRpIHnK6GeXmKemHtBTm7wNp90jnmnYyNIjzq6+ImWQZCRDKphSNoAmeUkGqNxo3ihKkbmAVI3jDwjOrNbLwolvD7I6yGqpbvZTDMp84cT/8AUiprWMcEgEhX0aDEjeCOYmosTYDbb/verHIwZetWswkMpH8wH4xUy4NuQB96n8DQrAkocp2O09RRVLRjX9k/2mpl1hKLyWy2Qvmsl8ylVkN4TyYQN6zvBe013A4l2WcrMc6bTqYaNsw5UcNvnFY3FYpxceHb2j9o9a3YKmGZgeIjVFkJHP6GdQwnaMYtDcXXWDIggjWOm0GoTfJ2MaxO+tZTsfx5wxsu0oxzCYMEDXz2/CtT2nxn1bD5lUHUAa82Jkn000HWlVqGSpkWN0K3vG8U48lhDLQQIyndiOQH7GtZR+1C3HgqVUnRiZj1AHWs/isW1xszkk/gOg8qiit9PAJl7+pmdjedDxCKEtkQSV8XrOtVIAnz/OhXDuP5u6shQoVYzTLFo0PkPKjiXFgzruNBO2n9vKuVVpNRNmhUxeoLcxDXCcUgtKM3Nuv3j5V7T+Dt/BXT73P/ABGlRAi0jHUzl/DeJG2YOqnl08xRy1xG22zj3mD86ywFHrPZVu6F1iGUmPDJy8pbTTXaunisPSN3Oh6SrXF+Us3+Joo9oE9ARQC/iiz5yR6axHT0q+OCrMS3yr3/AMuknwlvQrJ+RpdBsPS1BN+dpYIGwlHEoqPNpmKH2SVAJGxDDMRvIjXSOtE+F4aCt4CLZJBTMpLRE5QfFlkjxEaH70VN/wCXMigMSzGfCVgIw0ljOxH2fSdtWYPhTKxuXCTHMDbl/aBp7qZVxFN0OU/zLJ6Q7ecuAFYZNwNRoefWdxr0qleQnYQBt+vrV7C3VKk+BQusHeSYLIBM6DxDkACNBFV7mKTUEZWHUHSuL0EoseEZxHG5woCLbCgAhZgkaZmHU9fIUx8TcKFmknYTrpGgPu5edVuIYxLIXMDcZhmAjKoG0k6k7GpbfaWybHiDi6X9gAZMse1PWdIrSmHqZQVGkWO4LXPzhTA40CyRck6kHeAAsqBGskkeW+lesiyGzzIBOYAFiTrIHhIJmNjQDGcZXIQok5VbmBvH4NVLC4stiLauxCZkzQoYjbMQJEnfmK2pRqMve7tve00mobAcps0v2Lty5bICqS0CCcrRlzRvrABjlHMCrQ4IuGhmkqJDIg3ETBnluY8h1kY7g/F1W4O9QuIIAJykTswjeJmNN9Ad61l7iTYnIGbIdMj5ic7xEEgH2tgI0JE8yBrUxTVi/Ha3PTgNNozMrK2e3S3l5CAuMYy7avd1dJtA5XFqQ9sqywjRJh41Ik6zpVWxfBY+ErvqraEbc5BjntuKLcd7KoGy3IW8yyCmkt91liJnSayWExbowykmOkZhHIqdGA6GfUUSUkrr3NGt4TORczR5gT7Q9/h9xmV+Yr17WXnIOgnQ/oT6GqSccVx41UH7wnKT580McjI8xVm2IBKNowmAdI9x1/e9YnpOmjiAeRl3B3kzr3oJUHxAaEjoSefn/vUeOve1lldTE7xyDecc/wDeqwv5dGCt05ekRoD5RNTjIwhiUPLMJHkJGseo/Sl2119++clhe95S+ptGpInlzq4vDV7kHvHN3NGUjw5Os9fKrnDsE7MqsM1skDvE8eUHqBr7j0pmOuBLjKZ0OhIiRyMeYqnRgL2NvD6wWpnkR5aetpVs8P8AECxJjnRO5akaGIEz79flVCziAT5DX1FVeMcd7tSgElw08okRPzo6SlzlHGGtgIJ4xxjvPCpOXN6Aj86GYv8A5j/zN+JqJRU2M/5j/wAzfia7lKkKZyjlDH/X5/Qxlm8UYMuhBmtNxria4i0EtklgA7bxpIy689Zjaay3KnW7pXVSRpGnSrqUQ7BuIi7xlOVoOleUqfKlnhVzLdQyBrz22qxhcW9q8VJnxQwkxqd/nVXD21fQ6NyadPQiiFyySELDxKVn0mJnmCBNYa7rchhvp/MKmf8AkXxE6Lwc/wAFfVv6jXlRcCxNs2FlmmW+z/jb/FSrkWYaSm3nKa1fBcW4sBVY5XADKDvlO5rKASYGp6VruH8OZQggCB4idp3PqdTp+VdT8Qy5QDJlB0IhDCcO8Qg7e71J6eu1aXREXIJj7e5Hp+tA7qlhCtAHkJb+Y/kKfYvHQNdgbEQR8+W+9cU96aBpPcbbDuMt0ow3HXr7560TshSuR4YRo25noY+BOh1+El3BIbQ7oCI3Xpp4TzJHXc7nehttHtFiAcuuh1Hnr8/dtR6WtHZcvnLV/gdlHVmWV55SdI219enyoU2Kw8OYtM4Rz42yll3DAD7aRAGUSH02FD+1HFHsALHjcEoeSodMw5EzIHSJrEmt2HwRcZmPhMtS19Jf4pj1uZAg0RYzEAMxPiM6nYyBrtFUQs6Dc6VbxHC2tojsVyvtlZWOm+gNQWdGncLJ+G2nrFdakFC2XaBx1k1nxXco+1KD3jKv5fCn4G9F8P0LH4BiIqvg2h1PQg/6fF+VHuyan606DYq/IHyXU7e175oMQ2VGPSXvA3EJ7zxAjbcQSOutEsFx3ubue0HFsNKo5JjmBnWDM+VedrNLqqQAVBBHPf8ADQ6etCbVwkd3myozCZ2B2zGNYH5VVEB6IBGnKS+UzoV/itrFqjI/8RFyhG1JUeLWPtCTtoQOu4zEcAS8Zu5kcnVlgTPMg6H1FZJibV3wOGNt/DcWYJU6MsgGNJ1ArRcT7eveZJQZFXVTBlz7bggDeNvOsz4QrY0NJeZdAFAHvhz/AJ84sb2ZxFtnNtDdtoss8qdOfn7oPpQmziP/AGzlJ3RvZJ8jyPrHryrUDjbfV81rRmOhkNAGraafOflQnG8SS7ZuB7NsXyVKugKmPtSCZ/GZ8qdh3d1tUHvwh2uN/fKEMApdAXBQhoIPUR4hoAPf8TVi3bgNnkQQCPJgdfkOR3NC+z/GIUWLmizofta8oO/lJ+E1oFZZKSrowlSJ8MmAGG63IgmCd9Cda5eIp5XI9P8AcEKG2kXC+IvZnuwCGGzSdJ3ERr+/SK7irr3DnRWDHcA6awI5j0NO49xe8q90bdrLupAytIEaPOUzrpoRpE1jlxDFyrFoJ1DSSTy8wfwmtFOjUdchbu7j/UvOwHZ8Lzc4fDzIMgfkPLkZ/CgHaDgRLBkIYnTUgMRuOdS8NxPhJVzlkILYJJkASYM7kkzMak6cld7P22BuHOSTJOYSJ6yPnSgooVN9ukplHCZ1sBcBgo8+hqc4YO7GHEkkyAAJPma02F4YBAEhROubYbnkP2PWi2D7J94dSYOxBJjz1gf35Ub40nUS0LAWsPOYscCX7536D9akHZ5dYdj55dN4reWuA92Ykkc529T+nnSbhYnwqBPQfvSktiqymxJjiCNConPsRwLLEZm9yiPiaovaUbi4PVR+tdCv8NFxiOY0Ommnu5eVVX4HBg6/GjTGuPi1gXP7RMOFUa/xPgKL4PHGDAuAEQx0EiQY95FaP/w1AfEseXSnDAqYgfv9mgq4kVBqJAxBvYSxwSTZUkDdv6jXlGeF4Ze6Hq3L/EfOvKTmiipnIsDie7uI8BsrA5TMGOWmtb/h2JN9BcgKI0UGconl+/WudhD0NFcHx+9aXKiiAIGjfrBrr4uh2tiu8tLjcTai8oJUj0MV7c8ZBRCSPKB8TzrPcB7Tu1zLfIAOz5FBB6ExGU7UTxva8JmXKZ1iNT0AJnTrXJbDurZY8G4hpcTdVIgDbRT4jJgCB6c6IYBWYZXU5tDoSDIgg6cxI6HnFYRO2xzew6A7hY33nXmeev6UM412juX8oXOiKPZnUtzJIAny9/Wmpg6jGx0kzyftTxK3cvNbUSEOUXJ5jpr7MyJ1negDExBEQTyE++n4fBvcYKiszHkBJo8/Y7EMiE2wrczmksDtoJggafCuwpp0lCk7RORm4TOU9NFbzgfmfwFabD9hGYeK4PMAaT0BYifhT37BXSoCGdSTI6wORjl86EYuj+6QUn5TL2eZ6KfmMv51dw+Le3mdGKk2lEj+dVP9E1pLX0esq+NmkxsBtMkeW2/nUlvsIWQqGeA4EkDaC3Kec0mpjKJ0Jk7JxbSYi7eZjLMWJ5kknqdT5mm10jGdg7HcNAyOq5s8kkAalmE7QDXP8baUORbzlBoCwgn/ABRGgJ5cqdRxKVR3ZTUmXcS1/wCXL+UNk0YAqJEkETpr0qJuD3FUs4ygcyfwivMDxK9ZMoWj7pBK/A/lR2923c4a5aNuHuLlLQMpUnkDqDHuoHauD3bEQWXS4EEfXu6QLbYZubCGGoIIEjn6VQS7Ag6r0P5dPdTKVaUphNoN5YQzAU/5W1j05H5GtbhWQG2096Fym5BZNTr3cNLbDfTesVVzAcSNtpIzCI3gjpr08jS69PtEIG/CGGBBBmvxWFtYh5M4eZyZnBBA8RUMdj5bDXTlQvjOHtW2YAMy2lCnvCFui5JVskCCoInprz0odxHF96oKFjyZesCQcu+mo08taHWMRliCfMAkCDy0pdGkVUX4cPf3lkjTp/WGeGFQUKXXYLqbcajeRl1lYP2Z31GumstXlMEiV15Hn5Rt5T+tc774E6rp5aEenL5VobHaVskvLKCAGbR530eTMDqPhScThyxBEtWE2PcroyGI0yzprzjmfL1qfA8WVGygkbrAMSfaJjmDPLbXzoRw/ittrefNmJVtBGYeRAOmw57a1nrHaMBtUKn+YQ3UjQROu0j88P5Z2vYbRp0nYuGWbd1ZYA5xG4Gn76/lQzEDuSQdF+/9lvTkTFA+Edr0QK2dVEeyxiNNv7HrWe7Qdtbd28ZBdBtB0k7sep/TnWdMPUZiAIbVABeaG3xhJ0IbzHOem/7NWMXiLZgweXM/6fhWa4Pe+s3MyIFtqdDzkDpyHqT7q2WF4XmAGVcxOgJk6CTprrA2oXTIbHeUl2EzdwoTtHLmT6k042DEgH3/AK1rk7Im4uYBQwLa5tCJ0XSf70xuyl4zLKI9T+AoLiTsWlHhQfulgCJb7M/aPOaVHeHdnXW2oIGk8/M0qaGSB2RnAbt1gqQxHhOxI+0ai+sv95v9R/WnYj2bf8p/qaoa9GigjUQatRg1gTw+UN8A449s3BCuHQg5xmjfxKdwRPofcKInhpW0rlyHicpJg9BM9B86z/CreZ8onURpv6V0PAYFbloXIU8v9+m1cjFKq1DYQaZYkm59TBfA+IAZs6Su4A+ySfZlidOkmaL3bQYfZHQbyOW3lTcXwULZUiMrPlgeJliPxzaehqfF4u1b7u2CSYyyRspbRTB/fltWMgRwdwLFjAl+1v0ofikMgidKO37QC6Tp++dCLymaoCxvM71HB+IwRibbj2RpyJY8uUT+NeNiTzMR4d+gg/Oa3/AOF2Mr5il5iAeoSV2g/a5E+VAO0vDbSPlRV0CnLMBT8+UaeZroCkex7R1sLi3W/KNtX7I1TcC4trv1EEAg2gVJzFtuWULo2aerbRymrTYS4tlg4K+OddD4AoPyu15cxTMiIQoCEkZBl33za61SOIUEgEZjKRIJBZTBjpMe81lKZmy09fKJaq99GMgvWTEhiTy8RGvuqi9y4p8bMB0DET6a1AMQ28mSN6YTXWo4cr8VjIKlT9xl67jgw3dTy8R/X3VCLrG20knVdyT96q9TW/8Alv6p/wD1TOyVBpzEbTdiSCTsfkZuOD/Qrj8TYt3kNkLcUMoZyDB1EgKauf8AADiP3sP/ANRv+yuw9lbbNw3AhbvdHuLfQ5vANIJ1j86IrauDKTjFPL2UEltRz+FJ7V+cpsoJGUf1+84b/wAAOI/ew/8A1G/7KX/ADiP3sP8A9Rv+yvoew/h1YNGhI6jf09KVvFqxhWUnoCD+9xU7V+crMv7R/X7z57tfQFxAEEnDmOXeOPmEqj2k7H2uHBVx6OLlyTbNi4HUqoAIOYKc2Yg6zuNd6+kLuNRWVGdQzzlUkAtG8DnXFP8A/R3/ADMH/Ld/FKtWYutzLDDgBp4/ecfvZJ8GY/zAD02OvPpUZNKlW0CJnqsQZBII2I0Iq/b4gHEXAJ+9HtfzcifPTzPOh9KpLDETUWOC4VrRu3rrKBAJTUhtT3bKwzTpvEabxWdxjIXPdghJ8Ob2iORbWJ9NKaLgIhvc3TyPUfMfKn4fBM9xbY3YgDmNefpGvuodhdjDZswFhN39HVvMigLMswMKdRpqeu5191dow3CVyDPZnoIU6iNp2/tWJ7CvasBUL5VUaHrvEH1/egjoGH4gLihk+B3HrXmK7B3LTYgIUARt3BKPZULtsoG3XkR+/OmWXGx8JG48zzHUVO+IO2/nVc5p0PypBj1U2hC1bEcv2aVR2LKZfZHOdBvOtKmWiDe8+S8R7Nv+U/1NUNTX/Zt/yn+pqhr1NPaY6vxenykmGxBtuGXcH9g+VdN7K461dJy3EUMMzIx1DkgaCInU/Dzrl1TYLFtauLcXdTIpGIw4qi/GUjZTOx4he5uobmYKCTO6qxBGYwNtviaE4/ALcfvLTZjMEEhhvoVI322PMxT7Papr6lWyKlxZsPGQsVgXLTzoXBgiOVWuBcXtuGQ21DTM9cuonzmNeUVxWUobGasytpKd9TO36UD4g8E6VquLXZEKkGJMT9rmJ5b1iuO49VMM2v3Rqf7e+gCljZZnqgCOS4VEqxBPQxp61FdM/r+tDr3F0EZZPltU2E4kLhyhSGIJ16jlTDh6oW5Gkz6nSOxdwIploPL15Vn1uEHNzBn3jWnXnYsc3tbH9KZFdnDYcUl3veWBaSYlIdgNpMek6fKo6s42yQLbGDnQEQQfZJt+IA6HwbHXUHnVatKm4hRVrvo57PLjbmJsMBJw7G2TPhuAjI2nQn4E1ka6P9BR/wDX3P8A4T/UtZ8YxWiSPesdh9X8j8jOtcPt93w/BJcyKVsgMHVmAKqoYSu0a6+lTYHDJccW8uGfXxBVuCF1DQTuQRGv51btM3cYfLn+0TkImB5H2vd51GwuASfrcAH7hMQNNNSdPM6n35F1USVdHbxM0FrCrbQqgCjUwBzO+n5VT4GFysREyBIBGyqdiBG8+hGpqfCYVkQy73CdfFE+yBAjQaj4mqHDULMJNxcsEgvObTVSI2ltT1UdaKLkHHXH13ByVmXiULMdB7LR4ay/0t9h34jl7pv4tm2SiGAr5nAYEnYwsg9a3GOsk3rRGeBMwYX/ADCNabiLZOI0Mfwh/WaqtX7gybr9/sYdPKSRf39Z864r6GeJIARaR9JIS6hI8vFGvpNZXiXBL+HYres3LZEjxKRtvBiD7utfXqSo11P41B3zNuFA6GT/AGpK/iLr8YHyl9lfafH9mwzmFBJ8vxPQVdPArgWfD6Zta+orvZrC5Sv1eyoY5iFRVk9TliTWMt/R3hzi2YXAbMZgiGYYEAoTr4efXXyqm/EyT3RK7I8Jwk8MuyR3bkjeFJ8xt5V0P6NeyeIAuXLlhlVlCoXUiAxl7gnUDwjlr7te0cExtt1e1bYfwbhttAy5SArgaHXwuNRvrttUvEuIKoBLACefM7hRPodOgPShrY16iZbWkWlc6/aAcDwq19XzNbMMykKwBZNAI089NDFW7XD1tGVYFWG4Pnp61KLgKRrAO+gHmR6nlUdvGqRlgMAYKmB7xXOJnSRWteTJJMSDFW7VqoktoDK/pVlXQ7mKDSR2PARW00pVMmWKVNvEZp8x/SFw1LGL7q2mRVtpC6ncEySdSTMyetZmuj9vOy2Nu47vLVh7oCoA2UOpgRsdDWbH0ccR/wD07/8AprvYeugpgMw9YvEUXL3C6fxM5SrQv9HvEBvhLw9VqM9hMdMfVrs+lP8AzFL9w9YkYaqf0n0lTA8U8Bs3Wc2oOQTPdXCQQ6g7DeQImeZopwfjxF0SZYaEiSLgGmbXc8/OoV7AY8jTC3T/AJalsfR9xFWDDB3jBn2azVjQcHvC/iJfYVh+k+k3mO4tNtboyzIkDnyI30EHkOVcs49iM+JutEeKI9PD+Vbi12bx4ENhL4HNShj5fjQvin0f4p3LLYuiYmUbpqdqw4SslJzmhNSqv+k+kxk1ZwCPnDICYPKPhrpWqtdi8TbQ/wAC4W117vc8hrQxOw2PkxhrsjeBrr6V0BiqdS4uAOvGL/LVj+g+hjbuED22LeBy50O2UrIYNG8iDG8+tA2WK0VnsvjkDKbDR91lBHw5HWn2ex2IytnsXhPJAAPQgnWJMepq1xCILEjygrha4/SfSZ5tba+TEe4gEfMNUVaaz2DxhR4w94+yV8HtQY3BIGjNz5VXPYLHxP1W7HWKYuJpfuEZ+WrftPpANdB+hS07Y26EOVu5OsT9pazyfR/xA7YS8f8ALW++hvsxicLjXfEWLltTaIBZdJzKYrPi69NqRAYRtGjURszKdj8jOnFIwtgHuzCtmLl1EAjMfDsNJk+VLB48WTIOGVWiYZyYWA2+mx30GvPcyqx7pEbvUKZgw7kuDJImYIiJII6+6mW2zAgXbxOmv1ZhAgg7KJnQ6z7NISomUaiDUpOXYgcTD64tXtsyMCBInWJG/qPSqfAcJltgwgkALlLEZAqgDxajY6dAKgwV/IrBmvNI37hlg6ydF1/tTLNwrby575Mg5u5uCAABlEDbT5mi7ROYi+yfkZdx2OC3rKFlBcmAQZMdCBHxpz//AJB/+If1mqeEvBSWc3n0ETZfw7yRoTJ5+nup1nFC5iCwDAC2BLKV1zEwAYJ0rLVKBWyneOyG3wkWGsIG0IiBTXAA20FSGo1aawE8IsSuwjxR7jy/Yql2a4cg765kQF7ryANFCOUURyJgsepc0Xy/3qHAYDu3cqSFc5imkBiZZgd9eY1HSKfhx3xI7XEAXuL2Ld++M5tuGCtFjPspcNmUHQKLkA7ZW06xX+N4ViC95TEuM2HJIWPbErOUq2UMN5I6wRxPchrhawjsXIPhEsBbIBOhliHdB1zEaTVC1hbNu2EXCg6buMxYMQjBoUZmK/Z2hZ5V2Mq8pm7Q856nGrcrbDHMzC2FNsTOZbRfUaQWzFTrTzxO0MzmLdss4RjbQ5u7bJcaBJVARGZo9qedWbC2Wuh/qihyyk3IEgllIM5dWDNr0KnpRV+AYdmLGzbLE5ico1br69evOhKpyhB3Oxmb4Z2ms3F1fK7aBO6BYMTlWMoILHcDoZot2fxlm/mKXO+iDqmUAEmIkb6EHpl5VYv9mMOUKrbW3IAlFWdDmG6kSDsSNJ0q1w7hNqwuW0oUQB65RlBPnHPnVFU4D5Swz8TKF8AM0dTyryosWr52hwNTplB515XNNPWbg2kJfVk+6vwFWLNsAaAUqVabCZ3JtGXrKk6qD6gVXu4VJ9hfgKVKqUCQEx64ZPur8BVhLQ6D4V5SqiovtISY65bB5D4VUfDL91fgKVKryjlKUmQXsGhiUXf7opYXBWxMIgkGYUDr5UqVWAIRJjsZgbbatbQnLuVB/Kqf/htrX+Fb/wBC/pSpUVhBuZaw2DQDRFHoop17BofsL/pFKlQ5RyhhjbeXcPZUaBQBHQUntAToN+lKlVZRygEm8hvWVJHhG/QdKmwtoCYAHoKVKryjlISbSYKOlelR0rylUIEXI76CNhVfC4dREKo9AKVKqCjlDBNjLmWmsg6ClSocovtAjmWvGXSlSorCXB+JwduXGRIyrplEfaO0eZ+NZjj3Z/DOyF8PYYwRLW0OkkxqNqVKn0wA2kI/DK/COzmFS/bZMNYVgdGW0gI05ECRWjv8MtFiTatkxuUX9K8pVKvxSLtK78LswP4Vvf7i/pRLDYNAdEUaclFKlS7QgZcWwsDwj4ClSpUFhLuZ/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13320" name="AutoShape 13" descr="data:image/jpeg;base64,/9j/4AAQSkZJRgABAQAAAQABAAD/2wCEAAkGBhQSERUUExQVFRUWGBoaFxYYGBgYGhgYGhocFxgWGBwcHCYeHhkjHBgaHy8gJCgpLCwsFx4xNTAqNSYrLCkBCQoKDgwOGg8PGjAkHyQsLCwsLCwwLCwsLC0sLCwsLCwqLCosLCwsLCwsLCwsLCwsLCwsKSwsLCwsLCwsLCwsLP/AABEIAMIBAwMBIgACEQEDEQH/xAAcAAABBQEBAQAAAAAAAAAAAAAFAAIDBAYHAQj/xABGEAACAQIEAwUECAQEBAYDAQABAhEAAwQSITEFQVEGEyJhcTKBkaEHFEJSscHR8CNysuFigpLxFzOT0hUWJFNzojRUwgj/xAAaAQACAwEBAAAAAAAAAAAAAAACAwABBAUG/8QANhEAAgECBAMGBAUEAwEAAAAAAQIAAxEEEiExQVFhEyJxgZHwMrHB0QUUQlLhobLS8SMzYhX/2gAMAwEAAhEDEQA/ADPBXwf1GzmOEzfV0me5zT3YmZ1metR9u+EBOEWXK2N8PJWwEbVRMtmPOgw7eWxhcILS3bb2EsFibaFLndowdGy3lYo2YHX7okVqe0mGu28NcxBxDsuIvWXtgd4DkIzfV2AvKq2x1tlSeebngwv4e2CNRmY94314b7eseuJGZXsO6bznnY3BWruIIKJcy2rjrb8J7x0WVTTWCeXOI51qrmCwl1UDix3hdY7rDGzKn27bHKFMGIO4161pODdoMNiUWzds3M1tVfOwVQXRQpZcl1nBkk6n1M7lxgsLiQWvWyxQGA7XCY1Jyy/ltvpXRoVQ9LunzHD35SYzFjF1e1AA6DWc3/8AC7d0eJbFsIRnAsZSgLBShaIJ15ydPWiWMweFU3rd23YtKmdUQYZu8UiRafvQvizQCZMEMaPWeJ4C9lF3D3ACiuil2ukh4ygKjsc0Ecuomrl3iGBZVsm3cde8Cd3mulV8b21LS2UCUYhTrptTKAemMrX8raedtfPXrMjsrHQzL/UMJbbu7luwtkKupwxe5cRkDG8t1V0MkwBoIiK4px1AMTeC7C4wGkaSY05V9Srw3Di33QtMLbfY7y5kPMiM3yivmTtjbC8QxaqMqi/dAXoA5ge6tKuGkAtA9KlSpkuKlT7dhm2FXsLwpjHhka6wf31rPUronGSD1QkwBJq7YwMGTI94q6vCyug08/8AeprGEA36+tc+ti82i6CSTWrkKpiQp2Ou/XyqPEYkaeGPLl/emONTD7+v61UJjSsdryzHn1r00yaiv4gL5npRKpY2EG8s20JmANBJ1A00HPffYa/OqePvkQAY6xvUD41jtoK9w2EL6kx862JQ7Lv1dpcrVew2BI1JK84/WrtvDqg0GvX+9eNc6VVXFlxlQWEkc+kkT8NaYHmmd8R+/wAKRvCsmUyrz0t+xXUOG9gcJcRfDckqpIkgSQCd9I1rlpbXlXcLPElXD2hMDu0zMGK6hQADEE7nn9ml1Li06GFtkJ6jfzgq/wDRhhspKTp1bQH86zPE+yVkMLYXM28l8o8+dE+L8Vg+FiwOxLELvEAazQHG3FNtmQMbukSfDt4oH4D51EVr72l1K3Kw8h9pBjeAYa2uqS/kxj8aDNhbQnwKAPNv1pYzGvbuC3eTIftE768wByqpxi24A+4ToYOp3ifnWpadbOFZiL9TMjVnvbbyH2jsVfsoZtqp6bn3nXSvMFimdgCFA6wfhvQxVJ0Gpq9asZVXMPEXWPLUb/vnWupRRFsTcnnvCSq2YDryH2m14IB3C+rf1tSr3gq/wV15v1++1eVhFoltzMxZ45bFsKQ8hY2WJiPvVteL/SnhbuFtWVTF5kNoku4ZDkXKYHec/SuW0q7tdRXXK+20AKACBxnS+z/0m4axcZnt3mBWNAm8qZ1caaEe+tLg/pxwFsaYfEk66xa58wM8T57+tcPpVmpYWnRXIm0qnTWmLLO02fpmwCGUw99ToZFnCDUag6c5NOP01YEsGNjEFgZDd1hJEksdd5JJPrrXFQCadau5Z05fDzFMNMcN4c7h/wAe8Np4MZp/hw23TeuOdoeIjEYu/eWQt267jNGaGYsJjSdeVD6VGtMLtLvFVrh6gtqJqrUuFYg6RtzoMRfszaVNNgQiSblu4/NUBUCZ0zGPZk8um4miWOxS5cxRrZ5L4THIakAwPfQ3hd9CoYhyyg+INAB0y5QB5RzmTrUOPx2djMljuTrJ33riE8IQ0ERxv3obrvPvqNsXAjkNo0qox59NfhXjmIPXnQ5YNzLBuD9xULtUQeBqYnrT1Unaiy2kveeFqFs0knrRlLYI3HupmMwagSylZEiQQYPMTyNacPVFMm4kgmrfDZk9Kqqw10nz1p1rEFdq3Vg1RMqiSF2QkTUIU8hNQLxQnSJ9KsKLsewEHnv8N/lXO7B1+IAeJlWJjCjefnpXnds2gWfy9ae63QJAJ9SAP9IP51Abd1vaJAHInT3AaUxaY3LCSwk4shdSdeiifjy+ZrR3OM3soA0VZGusjlVDBcIVrLO9w5lOwVcpWNDmLDWekx06X8Rg8pYM6mDHgOefQjwke+slapYjbyj7laWnE/QyOziC+hgRyAP48/fUl8DYN5aaHzjmKht3FUMQCT5mNdhoP15VHdxbcoUAakafE7/OkanaZyYI47w+4LxLFmDAEPdIBIiNydYiPdUj8SNxBZuXv4SkuqIugaCPaaOXrvpVfjti8HDXrdxMw8HeAglR6jz+dDa76IaiKXNzz93k0fXeEBxNF9i0sx7T+I+sCB8Zph4jcuNbVmlVcEKAAoJIBIA0kwPgKpVJhvbX+YfjRmiigkDWOpfGvjOgcD/5C+r/ANbV5TuCf8lfVv62pVxxFN8RnOqVKlXoJcsHDAKZkt90D2f5jRDCcGGSbkydgCNqH4W6c27a7wK0Nm+rKNNQNBH4+fOuXiqtRNAYQtxgjEYeJW1bfU6mTr7vzqhdsMmjKV9RFa1uH3BPgcsq5soVpyxMnQwPOsrjb7O5LSD0PIUWDrNUNuHE8YAYHYyGlSpV0pcVJWgg9KVKqkl+3xU9I9NvhTLmP6DWqdX+E4NXzTrHI/j6+tYqlGjTGciSUwGadz6fuKt8PuAjKY5kenOjD4cLaYL4dIJjSdpoF3fi0JcjQZRA021I/WgVxiEItYDaQay8uFtnU5iSZjWPSKnw1tVebshJEqpGaPTr6xTQHKgxlJ3y/mdx6VWcw2UnXpMn4CsYJvbeQWHWS4/Eoubu1IE+Ev4jHmNtvWqN/E3cQwLszlViSdlHyqxdUHT7XIAZjruYHTzjfypWH7oEZUUkQWuGWgiICCY3nYmRvXQoAqh4E+9oYvx098oPWyTtt15fE6U9bazqS3kv6kfgKe7J9pnf08IHvMmPQCinCguQlVVSeZ8Wx85HwFMr1uyS9oJIEqJiXkC3bIj1JjzNX8MCwlii68jmPvCzr5GpsRhu9GVySBtqdKYMFkELBHT865FSslRbWsffvaATeSFrfMM3wUfKT8xVewGWQgUDeQNfSTLfOpAnWvGaBpz/AD2pAJAsIM8gky2vmSTV3H45LYk6nQARqTzim8RvF2DGytkMgACqVBiRn13k7mpuJ4FLyhR7XUfZ0H5Va5c4D7R4F6Xn9DKXEOLLbyjuySy5oJiJkAGNdPzoHieIu8TAA5DQe/rUWJcl2zTMxr5aR8qjHntXbp4amguBrAtDHEu1d7EZ+9yPmELKgm3L55t/dYwFJ+6IoPV3iy+MlQMogAjnpzHI+XlVKm0QoQZRbpKAAFhPKlw3tp/Mv4io6kw3tr/Mv4ijf4TG0/jHiJ0Tgo/gr6t/W1Kn8GH8Fdt2/qNKuADpFMO8ZzZbZOwJ9ATRDAcLDCXzDppH4ivODYghsoWSfMwPUfnWmvIASCrHQZZGU6gEGNZEHrzBmtmMxTocg06yibQXb7PK05Syjm0nKoJiWjWNR1odhsR3btmlmEjw+zAEz+9q1RtWu4csYcr4Se7ZMysGbMGjL4BA+9rG8VkXwqNdbK65CxjUKcsmNGCzy0A9wpWGY1lbtD78ZAL7zR4Xj9y8WfvHBIyEzqVjYxyqrxTAd7bJkZ1IiR7Q1B15ctPPlVjgHDUw7M9wXC2X+GV8AB5kk7yNPefcVxXcwSlq4hZpXM0ju4iBz9oHX51jZ1pVb0ooEK2UKfGc+vWWQwwINMrV8a4f3qAqJYEActD16Cs7ieGXE9pd+YMj4j867mHxK1RroeUfK1KrVjhztsrN/IpYe9vZHzo1w7shfdc8LaSYzMyz8Z/CKe9RaYuxhhCZnhZPPw+v6b0T4RfVXhMxBAnNAk84A6HqduVGT2SsWz/Ev5jzCAt8/CPhNEeD8Nwnerlss0ay7kTBB2AgHlrpEzWKtiqbqVHGEEvpoP6/K8B8RzSDkFwbZYmPMf2qLCvcsrqMg8UB1g6yBGY6iD0kTWz4jfsi3FvLbaQXKq0BoM21gEwNN9s2+kVnTbIYkiDzIiT5k7muctTud4X99YDJl31gkZrSsS7MCZ0WAf8AM8MdPKqV3iczCLJ57/IAA+8UfN07ESPLeOvSobeHRCYkT1HzrQmLAuSuvSDmMCql24I1C9NEX4CB8q9bg7hSQQY5CflpRi2Cx125/wC/73q0MJBkT7iPwNU2OcHSwlAzN4bhjsdQVHUj/ajWCwndjLMiZnz51ba3O0/vyqJrEES3wrPWxT1tDoOUE3McBpyJHuqNn1p962N4mPPl+dNAXddJ6is4ElpELZgmJn98qvcJ4kLVycqmVZZYGFJ2fQE6HXQTE1WXKRJJB/e9K6PQ+n50V5Voaxt0nB20a6lxi8xIZkXL7JI84+Y9M/f46FttABfMy89gdyfSBHnUlrqDHl+daC/2Bu5FuFbWUqG1ifEMxJ006UdNlU3qa8ptw1MvTIJ49PqROcO5JJO5M/Gkvn8K2tvsxmOgsz92BJ9ABRHDfRzcuAZWw2usEwR7sldL/wCgoHwmM/K9f7f8phsLbLLopLGQTyIiBM9NdvKqJEV08/Rzdt88PMcjqQeWibV5a+jl22+r7TrM/wBG9LTHBSTl0k/Kdf7f8pzGpMMfGv8AMPxro2I+jy4k+Cy0a+HX8VFDcJ2eDlgq21ZQW8SkbdPDvRN+IqQRlMJMMAw14/8An/KFOD2/4K6jduv328qVScEsfwF1P2v6jSrCDpOe17mYPhPGRaBVkkN7UQCY215ET+s1Zx3GzlGRRrMOTPIDKVGgI8zzHrQjC4RrhhfeeQHnRrCcGVdyXnQjYH8SCOR3/CujXXDI+Zt+Uuw4wY/FncBbjFkiCIA2JIOgEsCZk+m1KwFRoNvvCdiCYIPMCPx8+hohi+zgAm2xPkY0/wAJiIPyP4VsNiMoyAAPrDNqQfu6gQp5+cGYmjFSnUS1IeW0LLcaazR4C0SjNmFsrHgJ1aZGgGhj86NYG1YyzcFy5Kj2UCQdZOaRPzrA2+O3rdwMIDAFcpUEecq0ifdRuzilxaszE27gEGSWttPSTmT3yNPaG1Y2wJy621logKlTv5j+JuGw+H7oIHRrS+M52kgmA2iEFiNt9JOhrM8TZWMWCLxUa27YS2VjmSQzE+jD0FB8Rwq+VW0y2wikkE5k9qJ8QYhthALH3Vc4XwYWZlW8Uag+HTpKmd+tC4WhrfXTTbzNreMYXYd0/b5WkDDFHVkFkf4gXf8A1PmI+PuoqOJObORx/DiM0SSQVkyZlhmHQxI51ctXzsDe2iQCdCNp2IjrPPapXwzZvEgbMuoKBGkgyzZSISToBPu0rI+Jd9NvD39YGZtdd4Jw/BrhRmjwIJZpG3lJE7zUdvHhfZ03yjqQPbPMgEb9fSKLNg0uJlF115wSI2EqBP3pCjy84ECdnsxYi9YkeELmIIkaDnyJM/OTS0bn9ZSo4OkGC4e6gEAmSJE9N/8ASfjStajK4E8o/Lz/AH0q8nALuQG4uUREaMZLsIMGNjzPxoYcKU9lPe3ij0Hsj505WuBaSzAAyRuEvkzQcmgLnwgzJAk8zB08qrXLaiDJeOSkADyk6/L31OlxnI7y5JjL4y7eEbaATp5e7nTLtlPsww0mJ0MSQQR1kTzjSoQRBI5Sx3r3EBFsZLYglBAEnTMZOtRLen/cGo7d1lUojFQ0Sv2WjYkc6ZccRDe1+NAxLG5gFmJJaWBiIIJAOux2Mcj1B6UxSDqOlPs37Pdn2zc0jbLuZ89o99Qm4DzjrUK5YR0tJbs7ioRMbT6RXlthyMeRqZCf2KqCTIM+k6fnUUknb/er2X9wKaLY6/KpeSQW9NSNtdxrG3Lqa6cvCycOhYglkQqBMQQAS0dB842rnZtaeZ/DkPxrqnAsWt2zbIe2VAW2xGW4QVtyU/wnqI5CrPObqJtTI6/eY3j3AO4YPbfxCDlmQec7kqdtNd/KiPCuNi4s5vZEFWAzbH3mOvOjnGzbVe7FtRI3Op9TznWsdjeFoTKyp5xp5QKoORvFklTcTU/XAggttyMULx/EQIKmZ5D9KoC1eA8WW4sRuykHzImY9KHYrHBWg243jxsfy2q9Cd4RraR+K45cB9ox0I/tQh+IvmEFp23nTmKstiTkZSAQdZIgg7QD+96oi2ZknWasgAaRaPmceImm4MP4K+rf1GvKscGT+Cv+b+o15TBtAa9zMz2TwTLkcW3uBSHfIheAROvLbr0NHOIcUtvctXRZLW1TK2ZAqs2cneCNjHXehnZftNcw9o91kPeIFbMCdgQYgiDVn/1BX6n3eoOqR4/DNw6z0JNR6jZmDc7+e3paU54e/dpXwYaWUWszONAQ2w1Omkjz5RPKqPG8KqNb7yyojR8wdWBaCveSdgNiAJB91F7XFb7EXsodbKhCYhVDyqzBBkmY9KCdreMNdOfRWMBlEwUVQgkEnQ6A+fyOgAXAQ669NJa2/T1/iTWls3VOUWywGpyqxIHPxA6gbyNRr1qxYw5tk5RlJA0KoNNxHhGkGR5GsbH27ciIJ5lTtvzWTv5wfPS8J4orgDXMdPKd/hvHvHI07EUKiLcMSJMx4w1huOXbbDxZgDOQ6j5QR7qLWMR9ZKorOLxM+HVnBMvm5MBq2o2EUB7idSAAPtHYev6c6VjGlXHcko0wHBKtrpuDIB6D3zywhztGdqbZTDHFHt94e7XvIjM3smfvRtqdtPQc6EX8SGYBZUg6AgyTPUCZ8oFS5bncl2ANrNkmROblzn4fOpb2Ga2gJBJYQM0SB5Hkx6eExrGoo7Kw7p6H3wlKode4b20J69fZlXF3CHC5S4zgl1gyZ3MGCADGsHczrRnD4i29m4bVm1zZ9cuUkbMIkhoJEneRyFDX7PsbYvBlUQBBbUHLGpAkRpIiQd4qHC33svbFxgpuMFIYaFDlmbnLmfIgdKKkhUB7XA9+xx5SqRC986gcRw98jK8sDKEyEX2SeQDGQNRuTsK8vcSIMuAwJOUso16wwhtJ69KJcTwlkM5LHKfCtxCCyrOQZtgfZho9nXqJCYy2WYOFW4pAM5izE7anwtmMbEcqJqKhRm0PvjCenlG+se2OtN/7iedu4SB/lbX/AO1Sm8pMriEMbi5bK+/Zl6bke6hdyw2+XJ5EMI/e2oFeLhGUK5GhJgyIMASND5j50HZgcdPWJ2miFkurMiowBgEBTI+94SdPInSqd2ypHsrPP2x7va/cVGJttKjIeYgqV5iJ1A6VYGNZt/Ef8QDfCQYoCBwlmxlexwg3PYtu5C5oRpIHnK6GeXmKemHtBTm7wNp90jnmnYyNIjzq6+ImWQZCRDKphSNoAmeUkGqNxo3ihKkbmAVI3jDwjOrNbLwolvD7I6yGqpbvZTDMp84cT/8AUiprWMcEgEhX0aDEjeCOYmosTYDbb/verHIwZetWswkMpH8wH4xUy4NuQB96n8DQrAkocp2O09RRVLRjX9k/2mpl1hKLyWy2Qvmsl8ylVkN4TyYQN6zvBe013A4l2WcrMc6bTqYaNsw5UcNvnFY3FYpxceHb2j9o9a3YKmGZgeIjVFkJHP6GdQwnaMYtDcXXWDIggjWOm0GoTfJ2MaxO+tZTsfx5wxsu0oxzCYMEDXz2/CtT2nxn1bD5lUHUAa82Jkn000HWlVqGSpkWN0K3vG8U48lhDLQQIyndiOQH7GtZR+1C3HgqVUnRiZj1AHWs/isW1xszkk/gOg8qiit9PAJl7+pmdjedDxCKEtkQSV8XrOtVIAnz/OhXDuP5u6shQoVYzTLFo0PkPKjiXFgzruNBO2n9vKuVVpNRNmhUxeoLcxDXCcUgtKM3Nuv3j5V7T+Dt/BXT73P/ABGlRAi0jHUzl/DeJG2YOqnl08xRy1xG22zj3mD86ywFHrPZVu6F1iGUmPDJy8pbTTXaunisPSN3Oh6SrXF+Us3+Joo9oE9ARQC/iiz5yR6axHT0q+OCrMS3yr3/AMuknwlvQrJ+RpdBsPS1BN+dpYIGwlHEoqPNpmKH2SVAJGxDDMRvIjXSOtE+F4aCt4CLZJBTMpLRE5QfFlkjxEaH70VN/wCXMigMSzGfCVgIw0ljOxH2fSdtWYPhTKxuXCTHMDbl/aBp7qZVxFN0OU/zLJ6Q7ecuAFYZNwNRoefWdxr0qleQnYQBt+vrV7C3VKk+BQusHeSYLIBM6DxDkACNBFV7mKTUEZWHUHSuL0EoseEZxHG5woCLbCgAhZgkaZmHU9fIUx8TcKFmknYTrpGgPu5edVuIYxLIXMDcZhmAjKoG0k6k7GpbfaWybHiDi6X9gAZMse1PWdIrSmHqZQVGkWO4LXPzhTA40CyRck6kHeAAsqBGskkeW+lesiyGzzIBOYAFiTrIHhIJmNjQDGcZXIQok5VbmBvH4NVLC4stiLauxCZkzQoYjbMQJEnfmK2pRqMve7tve00mobAcps0v2Lty5bICqS0CCcrRlzRvrABjlHMCrQ4IuGhmkqJDIg3ETBnluY8h1kY7g/F1W4O9QuIIAJykTswjeJmNN9Ad61l7iTYnIGbIdMj5ic7xEEgH2tgI0JE8yBrUxTVi/Ha3PTgNNozMrK2e3S3l5CAuMYy7avd1dJtA5XFqQ9sqywjRJh41Ik6zpVWxfBY+ErvqraEbc5BjntuKLcd7KoGy3IW8yyCmkt91liJnSayWExbowykmOkZhHIqdGA6GfUUSUkrr3NGt4TORczR5gT7Q9/h9xmV+Yr17WXnIOgnQ/oT6GqSccVx41UH7wnKT580McjI8xVm2IBKNowmAdI9x1/e9YnpOmjiAeRl3B3kzr3oJUHxAaEjoSefn/vUeOve1lldTE7xyDecc/wDeqwv5dGCt05ekRoD5RNTjIwhiUPLMJHkJGseo/Sl2119++clhe95S+ptGpInlzq4vDV7kHvHN3NGUjw5Os9fKrnDsE7MqsM1skDvE8eUHqBr7j0pmOuBLjKZ0OhIiRyMeYqnRgL2NvD6wWpnkR5aetpVs8P8AECxJjnRO5akaGIEz79flVCziAT5DX1FVeMcd7tSgElw08okRPzo6SlzlHGGtgIJ4xxjvPCpOXN6Aj86GYv8A5j/zN+JqJRU2M/5j/wAzfia7lKkKZyjlDH/X5/Qxlm8UYMuhBmtNxria4i0EtklgA7bxpIy689Zjaay3KnW7pXVSRpGnSrqUQ7BuIi7xlOVoOleUqfKlnhVzLdQyBrz22qxhcW9q8VJnxQwkxqd/nVXD21fQ6NyadPQiiFyySELDxKVn0mJnmCBNYa7rchhvp/MKmf8AkXxE6Lwc/wAFfVv6jXlRcCxNs2FlmmW+z/jb/FSrkWYaSm3nKa1fBcW4sBVY5XADKDvlO5rKASYGp6VruH8OZQggCB4idp3PqdTp+VdT8Qy5QDJlB0IhDCcO8Qg7e71J6eu1aXREXIJj7e5Hp+tA7qlhCtAHkJb+Y/kKfYvHQNdgbEQR8+W+9cU96aBpPcbbDuMt0ow3HXr7560TshSuR4YRo25noY+BOh1+El3BIbQ7oCI3Xpp4TzJHXc7nehttHtFiAcuuh1Hnr8/dtR6WtHZcvnLV/gdlHVmWV55SdI219enyoU2Kw8OYtM4Rz42yll3DAD7aRAGUSH02FD+1HFHsALHjcEoeSodMw5EzIHSJrEmt2HwRcZmPhMtS19Jf4pj1uZAg0RYzEAMxPiM6nYyBrtFUQs6Dc6VbxHC2tojsVyvtlZWOm+gNQWdGncLJ+G2nrFdakFC2XaBx1k1nxXco+1KD3jKv5fCn4G9F8P0LH4BiIqvg2h1PQg/6fF+VHuyan606DYq/IHyXU7e175oMQ2VGPSXvA3EJ7zxAjbcQSOutEsFx3ubue0HFsNKo5JjmBnWDM+VedrNLqqQAVBBHPf8ADQ6etCbVwkd3myozCZ2B2zGNYH5VVEB6IBGnKS+UzoV/itrFqjI/8RFyhG1JUeLWPtCTtoQOu4zEcAS8Zu5kcnVlgTPMg6H1FZJibV3wOGNt/DcWYJU6MsgGNJ1ArRcT7eveZJQZFXVTBlz7bggDeNvOsz4QrY0NJeZdAFAHvhz/AJ84sb2ZxFtnNtDdtoss8qdOfn7oPpQmziP/AGzlJ3RvZJ8jyPrHryrUDjbfV81rRmOhkNAGraafOflQnG8SS7ZuB7NsXyVKugKmPtSCZ/GZ8qdh3d1tUHvwh2uN/fKEMApdAXBQhoIPUR4hoAPf8TVi3bgNnkQQCPJgdfkOR3NC+z/GIUWLmizofta8oO/lJ+E1oFZZKSrowlSJ8MmAGG63IgmCd9Cda5eIp5XI9P8AcEKG2kXC+IvZnuwCGGzSdJ3ERr+/SK7irr3DnRWDHcA6awI5j0NO49xe8q90bdrLupAytIEaPOUzrpoRpE1jlxDFyrFoJ1DSSTy8wfwmtFOjUdchbu7j/UvOwHZ8Lzc4fDzIMgfkPLkZ/CgHaDgRLBkIYnTUgMRuOdS8NxPhJVzlkILYJJkASYM7kkzMak6cld7P22BuHOSTJOYSJ6yPnSgooVN9ukplHCZ1sBcBgo8+hqc4YO7GHEkkyAAJPma02F4YBAEhROubYbnkP2PWi2D7J94dSYOxBJjz1gf35Ub40nUS0LAWsPOYscCX7536D9akHZ5dYdj55dN4reWuA92Ykkc529T+nnSbhYnwqBPQfvSktiqymxJjiCNConPsRwLLEZm9yiPiaovaUbi4PVR+tdCv8NFxiOY0Ommnu5eVVX4HBg6/GjTGuPi1gXP7RMOFUa/xPgKL4PHGDAuAEQx0EiQY95FaP/w1AfEseXSnDAqYgfv9mgq4kVBqJAxBvYSxwSTZUkDdv6jXlGeF4Ze6Hq3L/EfOvKTmiipnIsDie7uI8BsrA5TMGOWmtb/h2JN9BcgKI0UGconl+/WudhD0NFcHx+9aXKiiAIGjfrBrr4uh2tiu8tLjcTai8oJUj0MV7c8ZBRCSPKB8TzrPcB7Tu1zLfIAOz5FBB6ExGU7UTxva8JmXKZ1iNT0AJnTrXJbDurZY8G4hpcTdVIgDbRT4jJgCB6c6IYBWYZXU5tDoSDIgg6cxI6HnFYRO2xzew6A7hY33nXmeev6UM412juX8oXOiKPZnUtzJIAny9/Wmpg6jGx0kzyftTxK3cvNbUSEOUXJ5jpr7MyJ1negDExBEQTyE++n4fBvcYKiszHkBJo8/Y7EMiE2wrczmksDtoJggafCuwpp0lCk7RORm4TOU9NFbzgfmfwFabD9hGYeK4PMAaT0BYifhT37BXSoCGdSTI6wORjl86EYuj+6QUn5TL2eZ6KfmMv51dw+Le3mdGKk2lEj+dVP9E1pLX0esq+NmkxsBtMkeW2/nUlvsIWQqGeA4EkDaC3Kec0mpjKJ0Jk7JxbSYi7eZjLMWJ5kknqdT5mm10jGdg7HcNAyOq5s8kkAalmE7QDXP8baUORbzlBoCwgn/ABRGgJ5cqdRxKVR3ZTUmXcS1/wCXL+UNk0YAqJEkETpr0qJuD3FUs4ygcyfwivMDxK9ZMoWj7pBK/A/lR2923c4a5aNuHuLlLQMpUnkDqDHuoHauD3bEQWXS4EEfXu6QLbYZubCGGoIIEjn6VQS7Ag6r0P5dPdTKVaUphNoN5YQzAU/5W1j05H5GtbhWQG2096Fym5BZNTr3cNLbDfTesVVzAcSNtpIzCI3gjpr08jS69PtEIG/CGGBBBmvxWFtYh5M4eZyZnBBA8RUMdj5bDXTlQvjOHtW2YAMy2lCnvCFui5JVskCCoInprz0odxHF96oKFjyZesCQcu+mo08taHWMRliCfMAkCDy0pdGkVUX4cPf3lkjTp/WGeGFQUKXXYLqbcajeRl1lYP2Z31GumstXlMEiV15Hn5Rt5T+tc774E6rp5aEenL5VobHaVskvLKCAGbR530eTMDqPhScThyxBEtWE2PcroyGI0yzprzjmfL1qfA8WVGygkbrAMSfaJjmDPLbXzoRw/ittrefNmJVtBGYeRAOmw57a1nrHaMBtUKn+YQ3UjQROu0j88P5Z2vYbRp0nYuGWbd1ZYA5xG4Gn76/lQzEDuSQdF+/9lvTkTFA+Edr0QK2dVEeyxiNNv7HrWe7Qdtbd28ZBdBtB0k7sep/TnWdMPUZiAIbVABeaG3xhJ0IbzHOem/7NWMXiLZgweXM/6fhWa4Pe+s3MyIFtqdDzkDpyHqT7q2WF4XmAGVcxOgJk6CTprrA2oXTIbHeUl2EzdwoTtHLmT6k042DEgH3/AK1rk7Im4uYBQwLa5tCJ0XSf70xuyl4zLKI9T+AoLiTsWlHhQfulgCJb7M/aPOaVHeHdnXW2oIGk8/M0qaGSB2RnAbt1gqQxHhOxI+0ai+sv95v9R/WnYj2bf8p/qaoa9GigjUQatRg1gTw+UN8A449s3BCuHQg5xmjfxKdwRPofcKInhpW0rlyHicpJg9BM9B86z/CreZ8onURpv6V0PAYFbloXIU8v9+m1cjFKq1DYQaZYkm59TBfA+IAZs6Su4A+ySfZlidOkmaL3bQYfZHQbyOW3lTcXwULZUiMrPlgeJliPxzaehqfF4u1b7u2CSYyyRspbRTB/fltWMgRwdwLFjAl+1v0ofikMgidKO37QC6Tp++dCLymaoCxvM71HB+IwRibbj2RpyJY8uUT+NeNiTzMR4d+gg/Oa3/AOF2Mr5il5iAeoSV2g/a5E+VAO0vDbSPlRV0CnLMBT8+UaeZroCkex7R1sLi3W/KNtX7I1TcC4trv1EEAg2gVJzFtuWULo2aerbRymrTYS4tlg4K+OddD4AoPyu15cxTMiIQoCEkZBl33za61SOIUEgEZjKRIJBZTBjpMe81lKZmy09fKJaq99GMgvWTEhiTy8RGvuqi9y4p8bMB0DET6a1AMQ28mSN6YTXWo4cr8VjIKlT9xl67jgw3dTy8R/X3VCLrG20knVdyT96q9TW/8Alv6p/wD1TOyVBpzEbTdiSCTsfkZuOD/Qrj8TYt3kNkLcUMoZyDB1EgKauf8AADiP3sP/ANRv+yuw9lbbNw3AhbvdHuLfQ5vANIJ1j86IrauDKTjFPL2UEltRz+FJ7V+cpsoJGUf1+84b/wAAOI/ew/8A1G/7KX/ADiP3sP8A9Rv+yvoew/h1YNGhI6jf09KVvFqxhWUnoCD+9xU7V+crMv7R/X7z57tfQFxAEEnDmOXeOPmEqj2k7H2uHBVx6OLlyTbNi4HUqoAIOYKc2Yg6zuNd6+kLuNRWVGdQzzlUkAtG8DnXFP8A/R3/ADMH/Ld/FKtWYutzLDDgBp4/ecfvZJ8GY/zAD02OvPpUZNKlW0CJnqsQZBII2I0Iq/b4gHEXAJ+9HtfzcifPTzPOh9KpLDETUWOC4VrRu3rrKBAJTUhtT3bKwzTpvEabxWdxjIXPdghJ8Ob2iORbWJ9NKaLgIhvc3TyPUfMfKn4fBM9xbY3YgDmNefpGvuodhdjDZswFhN39HVvMigLMswMKdRpqeu5191dow3CVyDPZnoIU6iNp2/tWJ7CvasBUL5VUaHrvEH1/egjoGH4gLihk+B3HrXmK7B3LTYgIUARt3BKPZULtsoG3XkR+/OmWXGx8JG48zzHUVO+IO2/nVc5p0PypBj1U2hC1bEcv2aVR2LKZfZHOdBvOtKmWiDe8+S8R7Nv+U/1NUNTX/Zt/yn+pqhr1NPaY6vxenykmGxBtuGXcH9g+VdN7K461dJy3EUMMzIx1DkgaCInU/Dzrl1TYLFtauLcXdTIpGIw4qi/GUjZTOx4he5uobmYKCTO6qxBGYwNtviaE4/ALcfvLTZjMEEhhvoVI322PMxT7Papr6lWyKlxZsPGQsVgXLTzoXBgiOVWuBcXtuGQ21DTM9cuonzmNeUVxWUobGasytpKd9TO36UD4g8E6VquLXZEKkGJMT9rmJ5b1iuO49VMM2v3Rqf7e+gCljZZnqgCOS4VEqxBPQxp61FdM/r+tDr3F0EZZPltU2E4kLhyhSGIJ16jlTDh6oW5Gkz6nSOxdwIploPL15Vn1uEHNzBn3jWnXnYsc3tbH9KZFdnDYcUl3veWBaSYlIdgNpMek6fKo6s42yQLbGDnQEQQfZJt+IA6HwbHXUHnVatKm4hRVrvo57PLjbmJsMBJw7G2TPhuAjI2nQn4E1ka6P9BR/wDX3P8A4T/UtZ8YxWiSPesdh9X8j8jOtcPt93w/BJcyKVsgMHVmAKqoYSu0a6+lTYHDJccW8uGfXxBVuCF1DQTuQRGv51btM3cYfLn+0TkImB5H2vd51GwuASfrcAH7hMQNNNSdPM6n35F1USVdHbxM0FrCrbQqgCjUwBzO+n5VT4GFysREyBIBGyqdiBG8+hGpqfCYVkQy73CdfFE+yBAjQaj4mqHDULMJNxcsEgvObTVSI2ltT1UdaKLkHHXH13ByVmXiULMdB7LR4ay/0t9h34jl7pv4tm2SiGAr5nAYEnYwsg9a3GOsk3rRGeBMwYX/ADCNabiLZOI0Mfwh/WaqtX7gybr9/sYdPKSRf39Z864r6GeJIARaR9JIS6hI8vFGvpNZXiXBL+HYres3LZEjxKRtvBiD7utfXqSo11P41B3zNuFA6GT/AGpK/iLr8YHyl9lfafH9mwzmFBJ8vxPQVdPArgWfD6Zta+orvZrC5Sv1eyoY5iFRVk9TliTWMt/R3hzi2YXAbMZgiGYYEAoTr4efXXyqm/EyT3RK7I8Jwk8MuyR3bkjeFJ8xt5V0P6NeyeIAuXLlhlVlCoXUiAxl7gnUDwjlr7te0cExtt1e1bYfwbhttAy5SArgaHXwuNRvrttUvEuIKoBLACefM7hRPodOgPShrY16iZbWkWlc6/aAcDwq19XzNbMMykKwBZNAI089NDFW7XD1tGVYFWG4Pnp61KLgKRrAO+gHmR6nlUdvGqRlgMAYKmB7xXOJnSRWteTJJMSDFW7VqoktoDK/pVlXQ7mKDSR2PARW00pVMmWKVNvEZp8x/SFw1LGL7q2mRVtpC6ncEySdSTMyetZmuj9vOy2Nu47vLVh7oCoA2UOpgRsdDWbH0ccR/wD07/8AprvYeugpgMw9YvEUXL3C6fxM5SrQv9HvEBvhLw9VqM9hMdMfVrs+lP8AzFL9w9YkYaqf0n0lTA8U8Bs3Wc2oOQTPdXCQQ6g7DeQImeZopwfjxF0SZYaEiSLgGmbXc8/OoV7AY8jTC3T/AJalsfR9xFWDDB3jBn2azVjQcHvC/iJfYVh+k+k3mO4tNtboyzIkDnyI30EHkOVcs49iM+JutEeKI9PD+Vbi12bx4ENhL4HNShj5fjQvin0f4p3LLYuiYmUbpqdqw4SslJzmhNSqv+k+kxk1ZwCPnDICYPKPhrpWqtdi8TbQ/wAC4W117vc8hrQxOw2PkxhrsjeBrr6V0BiqdS4uAOvGL/LVj+g+hjbuED22LeBy50O2UrIYNG8iDG8+tA2WK0VnsvjkDKbDR91lBHw5HWn2ex2IytnsXhPJAAPQgnWJMepq1xCILEjygrha4/SfSZ5tba+TEe4gEfMNUVaaz2DxhR4w94+yV8HtQY3BIGjNz5VXPYLHxP1W7HWKYuJpfuEZ+WrftPpANdB+hS07Y26EOVu5OsT9pazyfR/xA7YS8f8ALW++hvsxicLjXfEWLltTaIBZdJzKYrPi69NqRAYRtGjURszKdj8jOnFIwtgHuzCtmLl1EAjMfDsNJk+VLB48WTIOGVWiYZyYWA2+mx30GvPcyqx7pEbvUKZgw7kuDJImYIiJII6+6mW2zAgXbxOmv1ZhAgg7KJnQ6z7NISomUaiDUpOXYgcTD64tXtsyMCBInWJG/qPSqfAcJltgwgkALlLEZAqgDxajY6dAKgwV/IrBmvNI37hlg6ydF1/tTLNwrby575Mg5u5uCAABlEDbT5mi7ROYi+yfkZdx2OC3rKFlBcmAQZMdCBHxpz//AJB/+If1mqeEvBSWc3n0ETZfw7yRoTJ5+nup1nFC5iCwDAC2BLKV1zEwAYJ0rLVKBWyneOyG3wkWGsIG0IiBTXAA20FSGo1aawE8IsSuwjxR7jy/Yql2a4cg765kQF7ryANFCOUURyJgsepc0Xy/3qHAYDu3cqSFc5imkBiZZgd9eY1HSKfhx3xI7XEAXuL2Ld++M5tuGCtFjPspcNmUHQKLkA7ZW06xX+N4ViC95TEuM2HJIWPbErOUq2UMN5I6wRxPchrhawjsXIPhEsBbIBOhliHdB1zEaTVC1hbNu2EXCg6buMxYMQjBoUZmK/Z2hZ5V2Mq8pm7Q856nGrcrbDHMzC2FNsTOZbRfUaQWzFTrTzxO0MzmLdss4RjbQ5u7bJcaBJVARGZo9qedWbC2Wuh/qihyyk3IEgllIM5dWDNr0KnpRV+AYdmLGzbLE5ico1br69evOhKpyhB3Oxmb4Z2ms3F1fK7aBO6BYMTlWMoILHcDoZot2fxlm/mKXO+iDqmUAEmIkb6EHpl5VYv9mMOUKrbW3IAlFWdDmG6kSDsSNJ0q1w7hNqwuW0oUQB65RlBPnHPnVFU4D5Swz8TKF8AM0dTyryosWr52hwNTplB515XNNPWbg2kJfVk+6vwFWLNsAaAUqVabCZ3JtGXrKk6qD6gVXu4VJ9hfgKVKqUCQEx64ZPur8BVhLQ6D4V5SqiovtISY65bB5D4VUfDL91fgKVKryjlKUmQXsGhiUXf7opYXBWxMIgkGYUDr5UqVWAIRJjsZgbbatbQnLuVB/Kqf/htrX+Fb/wBC/pSpUVhBuZaw2DQDRFHoop17BofsL/pFKlQ5RyhhjbeXcPZUaBQBHQUntAToN+lKlVZRygEm8hvWVJHhG/QdKmwtoCYAHoKVKryjlISbSYKOlelR0rylUIEXI76CNhVfC4dREKo9AKVKqCjlDBNjLmWmsg6ClSocovtAjmWvGXSlSorCXB+JwduXGRIyrplEfaO0eZ+NZjj3Z/DOyF8PYYwRLW0OkkxqNqVKn0wA2kI/DK/COzmFS/bZMNYVgdGW0gI05ECRWjv8MtFiTatkxuUX9K8pVKvxSLtK78LswP4Vvf7i/pRLDYNAdEUaclFKlS7QgZcWwsDwj4ClSpUFhLuZ/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pic>
        <p:nvPicPr>
          <p:cNvPr id="13321" name="Picture 15" descr="http://images.iop.org/objects/ccr/cern/48/8/20/CCCom1_10_08.jpg"/>
          <p:cNvPicPr>
            <a:picLocks noChangeAspect="1" noChangeArrowheads="1"/>
          </p:cNvPicPr>
          <p:nvPr/>
        </p:nvPicPr>
        <p:blipFill>
          <a:blip r:embed="rId3"/>
          <a:srcRect/>
          <a:stretch>
            <a:fillRect/>
          </a:stretch>
        </p:blipFill>
        <p:spPr bwMode="auto">
          <a:xfrm>
            <a:off x="859397" y="1581000"/>
            <a:ext cx="3456384" cy="2396687"/>
          </a:xfrm>
          <a:prstGeom prst="rect">
            <a:avLst/>
          </a:prstGeom>
          <a:noFill/>
          <a:ln w="9525">
            <a:noFill/>
            <a:miter lim="800000"/>
            <a:headEnd/>
            <a:tailEnd/>
          </a:ln>
        </p:spPr>
      </p:pic>
      <p:pic>
        <p:nvPicPr>
          <p:cNvPr id="13322" name="Picture 17" descr="http://www.isgtw.org/sites/default/files/WLCG%20Google%20Earth%20Dashboard.jpg"/>
          <p:cNvPicPr>
            <a:picLocks noChangeAspect="1" noChangeArrowheads="1"/>
          </p:cNvPicPr>
          <p:nvPr/>
        </p:nvPicPr>
        <p:blipFill>
          <a:blip r:embed="rId4"/>
          <a:srcRect/>
          <a:stretch>
            <a:fillRect/>
          </a:stretch>
        </p:blipFill>
        <p:spPr bwMode="auto">
          <a:xfrm>
            <a:off x="5076056" y="1564515"/>
            <a:ext cx="3786188" cy="2719387"/>
          </a:xfrm>
          <a:prstGeom prst="rect">
            <a:avLst/>
          </a:prstGeom>
          <a:noFill/>
          <a:ln w="9525">
            <a:noFill/>
            <a:miter lim="800000"/>
            <a:headEnd/>
            <a:tailEnd/>
          </a:ln>
        </p:spPr>
      </p:pic>
      <p:sp>
        <p:nvSpPr>
          <p:cNvPr id="13323" name="Rettangolo 14"/>
          <p:cNvSpPr>
            <a:spLocks noChangeArrowheads="1"/>
          </p:cNvSpPr>
          <p:nvPr/>
        </p:nvSpPr>
        <p:spPr bwMode="auto">
          <a:xfrm>
            <a:off x="1331640" y="5261458"/>
            <a:ext cx="7143750" cy="923330"/>
          </a:xfrm>
          <a:prstGeom prst="rect">
            <a:avLst/>
          </a:prstGeom>
          <a:noFill/>
          <a:ln w="9525">
            <a:noFill/>
            <a:miter lim="800000"/>
            <a:headEnd/>
            <a:tailEnd/>
          </a:ln>
        </p:spPr>
        <p:txBody>
          <a:bodyPr>
            <a:spAutoFit/>
          </a:bodyPr>
          <a:lstStyle/>
          <a:p>
            <a:pPr algn="just"/>
            <a:r>
              <a:rPr lang="en-US">
                <a:latin typeface="Times New Roman" pitchFamily="18" charset="0"/>
                <a:cs typeface="Times New Roman" pitchFamily="18" charset="0"/>
              </a:rPr>
              <a:t>The mission of the WLCG project is to provide global computing resources to store, distribute and </a:t>
            </a:r>
            <a:r>
              <a:rPr lang="en-US" err="1">
                <a:latin typeface="Times New Roman" pitchFamily="18" charset="0"/>
                <a:cs typeface="Times New Roman" pitchFamily="18" charset="0"/>
              </a:rPr>
              <a:t>analyse</a:t>
            </a:r>
            <a:r>
              <a:rPr lang="en-US">
                <a:latin typeface="Times New Roman" pitchFamily="18" charset="0"/>
                <a:cs typeface="Times New Roman" pitchFamily="18" charset="0"/>
              </a:rPr>
              <a:t> the ~30 Petabytes (30 million Gigabytes) of data annually generated by the Large Hadron Collider.</a:t>
            </a:r>
          </a:p>
        </p:txBody>
      </p:sp>
      <p:sp>
        <p:nvSpPr>
          <p:cNvPr id="13324" name="Rettangolo 15"/>
          <p:cNvSpPr>
            <a:spLocks noChangeArrowheads="1"/>
          </p:cNvSpPr>
          <p:nvPr/>
        </p:nvSpPr>
        <p:spPr bwMode="auto">
          <a:xfrm>
            <a:off x="1214438" y="928688"/>
            <a:ext cx="6416675" cy="523875"/>
          </a:xfrm>
          <a:prstGeom prst="rect">
            <a:avLst/>
          </a:prstGeom>
          <a:noFill/>
          <a:ln w="9525">
            <a:noFill/>
            <a:miter lim="800000"/>
            <a:headEnd/>
            <a:tailEnd/>
          </a:ln>
        </p:spPr>
        <p:txBody>
          <a:bodyPr wrap="none">
            <a:spAutoFit/>
          </a:bodyPr>
          <a:lstStyle/>
          <a:p>
            <a:r>
              <a:rPr lang="it-IT" sz="2800">
                <a:solidFill>
                  <a:srgbClr val="FF0000"/>
                </a:solidFill>
                <a:latin typeface="Times New Roman" pitchFamily="18" charset="0"/>
                <a:cs typeface="Times New Roman" pitchFamily="18" charset="0"/>
              </a:rPr>
              <a:t>Worldwide LHC Computing Grid (WLCG)</a:t>
            </a:r>
          </a:p>
        </p:txBody>
      </p:sp>
      <p:sp>
        <p:nvSpPr>
          <p:cNvPr id="13" name="Rettangolo 12"/>
          <p:cNvSpPr/>
          <p:nvPr/>
        </p:nvSpPr>
        <p:spPr>
          <a:xfrm>
            <a:off x="9872" y="14438"/>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atin typeface="Times New Roman" pitchFamily="18" charset="0"/>
                <a:cs typeface="Times New Roman" pitchFamily="18" charset="0"/>
              </a:rPr>
              <a:t>                                                Computing</a:t>
            </a:r>
            <a:endParaRPr lang="en-US" sz="2400" b="1" dirty="0">
              <a:latin typeface="Times New Roman" pitchFamily="18" charset="0"/>
              <a:cs typeface="Times New Roman" pitchFamily="18" charset="0"/>
            </a:endParaRPr>
          </a:p>
        </p:txBody>
      </p:sp>
      <p:sp>
        <p:nvSpPr>
          <p:cNvPr id="14" name="Text Box 5"/>
          <p:cNvSpPr txBox="1">
            <a:spLocks noChangeArrowheads="1"/>
          </p:cNvSpPr>
          <p:nvPr/>
        </p:nvSpPr>
        <p:spPr bwMode="auto">
          <a:xfrm>
            <a:off x="889095" y="3999419"/>
            <a:ext cx="6572296" cy="1107996"/>
          </a:xfrm>
          <a:prstGeom prst="rect">
            <a:avLst/>
          </a:prstGeom>
          <a:noFill/>
          <a:ln w="22225" algn="ctr">
            <a:noFill/>
            <a:miter lim="800000"/>
            <a:headEnd/>
            <a:tailEnd/>
          </a:ln>
        </p:spPr>
        <p:txBody>
          <a:bodyPr wrap="square">
            <a:spAutoFit/>
          </a:bodyPr>
          <a:lstStyle/>
          <a:p>
            <a:pPr marL="233363" indent="-233363">
              <a:lnSpc>
                <a:spcPct val="100000"/>
              </a:lnSpc>
              <a:spcBef>
                <a:spcPct val="15000"/>
              </a:spcBef>
              <a:buFontTx/>
              <a:buNone/>
              <a:tabLst>
                <a:tab pos="284163" algn="l"/>
              </a:tabLst>
            </a:pPr>
            <a:r>
              <a:rPr lang="en-US" sz="2000" dirty="0" smtClean="0">
                <a:latin typeface="Times New Roman" pitchFamily="18" charset="0"/>
                <a:cs typeface="Times New Roman" pitchFamily="18" charset="0"/>
              </a:rPr>
              <a:t>370 Sites</a:t>
            </a:r>
          </a:p>
          <a:p>
            <a:pPr marL="233363" indent="-233363">
              <a:lnSpc>
                <a:spcPct val="100000"/>
              </a:lnSpc>
              <a:spcBef>
                <a:spcPct val="15000"/>
              </a:spcBef>
              <a:tabLst>
                <a:tab pos="284163" algn="l"/>
              </a:tabLst>
            </a:pPr>
            <a:r>
              <a:rPr lang="en-US" sz="2000" dirty="0" smtClean="0">
                <a:latin typeface="Times New Roman" pitchFamily="18" charset="0"/>
                <a:cs typeface="Times New Roman" pitchFamily="18" charset="0"/>
              </a:rPr>
              <a:t>40,000 computers</a:t>
            </a:r>
          </a:p>
          <a:p>
            <a:pPr marL="233363" indent="-233363">
              <a:lnSpc>
                <a:spcPct val="100000"/>
              </a:lnSpc>
              <a:spcBef>
                <a:spcPct val="15000"/>
              </a:spcBef>
              <a:tabLst>
                <a:tab pos="284163" algn="l"/>
              </a:tabLst>
            </a:pPr>
            <a:r>
              <a:rPr lang="en-US" sz="2000" dirty="0" smtClean="0">
                <a:latin typeface="Times New Roman" pitchFamily="18" charset="0"/>
                <a:cs typeface="Times New Roman" pitchFamily="18" charset="0"/>
              </a:rPr>
              <a:t>Tens </a:t>
            </a:r>
            <a:r>
              <a:rPr lang="en-US" sz="2000" dirty="0">
                <a:latin typeface="Times New Roman" pitchFamily="18" charset="0"/>
                <a:cs typeface="Times New Roman" pitchFamily="18" charset="0"/>
              </a:rPr>
              <a:t>of </a:t>
            </a:r>
            <a:r>
              <a:rPr lang="en-US" sz="2000" dirty="0" smtClean="0">
                <a:latin typeface="Times New Roman" pitchFamily="18" charset="0"/>
                <a:cs typeface="Times New Roman" pitchFamily="18" charset="0"/>
              </a:rPr>
              <a:t>Thousands of GRID </a:t>
            </a:r>
            <a:r>
              <a:rPr lang="en-US" sz="2000" dirty="0">
                <a:latin typeface="Times New Roman" pitchFamily="18" charset="0"/>
                <a:cs typeface="Times New Roman" pitchFamily="18" charset="0"/>
              </a:rPr>
              <a:t>jobs running </a:t>
            </a:r>
            <a:r>
              <a:rPr lang="en-US" sz="2000" dirty="0" smtClean="0">
                <a:latin typeface="Times New Roman" pitchFamily="18" charset="0"/>
                <a:cs typeface="Times New Roman" pitchFamily="18" charset="0"/>
              </a:rPr>
              <a:t> concurrently</a:t>
            </a:r>
            <a:endParaRPr lang="en-US" sz="2000" dirty="0">
              <a:latin typeface="Times New Roman" pitchFamily="18" charset="0"/>
              <a:cs typeface="Times New Roman" pitchFamily="18" charset="0"/>
            </a:endParaRPr>
          </a:p>
        </p:txBody>
      </p:sp>
      <p:sp>
        <p:nvSpPr>
          <p:cNvPr id="15"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extLst>
      <p:ext uri="{BB962C8B-B14F-4D97-AF65-F5344CB8AC3E}">
        <p14:creationId xmlns:p14="http://schemas.microsoft.com/office/powerpoint/2010/main" val="16475813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35719" y="-291430"/>
            <a:ext cx="9144000" cy="1344166"/>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smtClean="0">
                <a:solidFill>
                  <a:schemeClr val="bg1"/>
                </a:solidFill>
                <a:latin typeface="Times New Roman" pitchFamily="18" charset="0"/>
                <a:cs typeface="Times New Roman" pitchFamily="18" charset="0"/>
              </a:rPr>
              <a:t>HEP technologies</a:t>
            </a:r>
            <a:r>
              <a:rPr lang="en-US" sz="2400" b="1" dirty="0">
                <a:solidFill>
                  <a:schemeClr val="bg1"/>
                </a:solidFill>
                <a:latin typeface="Times New Roman" pitchFamily="18" charset="0"/>
                <a:cs typeface="Times New Roman" pitchFamily="18" charset="0"/>
              </a:rPr>
              <a:t> </a:t>
            </a:r>
            <a:r>
              <a:rPr lang="en-US" sz="2400" b="1" dirty="0" smtClean="0">
                <a:solidFill>
                  <a:schemeClr val="bg1"/>
                </a:solidFill>
                <a:latin typeface="Times New Roman" pitchFamily="18" charset="0"/>
                <a:cs typeface="Times New Roman" pitchFamily="18" charset="0"/>
              </a:rPr>
              <a:t>transfer </a:t>
            </a:r>
            <a:r>
              <a:rPr lang="en-US" sz="2400" b="1" dirty="0">
                <a:solidFill>
                  <a:schemeClr val="bg1"/>
                </a:solidFill>
                <a:latin typeface="Times New Roman" pitchFamily="18" charset="0"/>
                <a:cs typeface="Times New Roman" pitchFamily="18" charset="0"/>
              </a:rPr>
              <a:t>to </a:t>
            </a:r>
            <a:r>
              <a:rPr lang="en-US" sz="2400" b="1" dirty="0" smtClean="0">
                <a:solidFill>
                  <a:schemeClr val="bg1"/>
                </a:solidFill>
                <a:latin typeface="Times New Roman" pitchFamily="18" charset="0"/>
                <a:cs typeface="Times New Roman" pitchFamily="18" charset="0"/>
              </a:rPr>
              <a:t> everyday life</a:t>
            </a:r>
            <a:endParaRPr lang="en-US" sz="2400" b="1" dirty="0">
              <a:solidFill>
                <a:schemeClr val="bg1"/>
              </a:solidFill>
              <a:latin typeface="Times New Roman" pitchFamily="18" charset="0"/>
              <a:cs typeface="Times New Roman" pitchFamily="18" charset="0"/>
            </a:endParaRPr>
          </a:p>
        </p:txBody>
      </p:sp>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2" name="CasellaDiTesto 8"/>
          <p:cNvSpPr txBox="1">
            <a:spLocks noChangeArrowheads="1"/>
          </p:cNvSpPr>
          <p:nvPr/>
        </p:nvSpPr>
        <p:spPr bwMode="auto">
          <a:xfrm>
            <a:off x="0" y="6581775"/>
            <a:ext cx="2295525" cy="246063"/>
          </a:xfrm>
          <a:prstGeom prst="rect">
            <a:avLst/>
          </a:prstGeom>
          <a:noFill/>
          <a:ln w="9525">
            <a:noFill/>
            <a:miter lim="800000"/>
            <a:headEnd/>
            <a:tailEnd/>
          </a:ln>
        </p:spPr>
        <p:txBody>
          <a:bodyPr wrap="none">
            <a:spAutoFit/>
          </a:bodyPr>
          <a:lstStyle/>
          <a:p>
            <a:r>
              <a:rPr lang="en-US" sz="1000">
                <a:latin typeface="Times New Roman" pitchFamily="18" charset="0"/>
                <a:cs typeface="Times New Roman" pitchFamily="18" charset="0"/>
              </a:rPr>
              <a:t>G. Iaselli,  Politecnico  di Bari and INFN</a:t>
            </a:r>
          </a:p>
        </p:txBody>
      </p:sp>
      <p:sp>
        <p:nvSpPr>
          <p:cNvPr id="10" name="Segnaposto numero diapositiva 9"/>
          <p:cNvSpPr>
            <a:spLocks noGrp="1"/>
          </p:cNvSpPr>
          <p:nvPr>
            <p:ph type="sldNum" sz="quarter" idx="12"/>
          </p:nvPr>
        </p:nvSpPr>
        <p:spPr>
          <a:xfrm>
            <a:off x="7046912" y="6520259"/>
            <a:ext cx="2133600" cy="365125"/>
          </a:xfrm>
        </p:spPr>
        <p:txBody>
          <a:bodyPr/>
          <a:lstStyle/>
          <a:p>
            <a:pPr>
              <a:defRPr/>
            </a:pPr>
            <a:fld id="{82860186-5D7B-4B92-ACDB-EAEB8A8D1469}" type="slidenum">
              <a:rPr lang="en-US" smtClean="0"/>
              <a:pPr>
                <a:defRPr/>
              </a:pPr>
              <a:t>18</a:t>
            </a:fld>
            <a:endParaRPr lang="en-US"/>
          </a:p>
        </p:txBody>
      </p:sp>
      <p:pic>
        <p:nvPicPr>
          <p:cNvPr id="2055" name="Picture 10" descr="http://www.sanmarinopress.com/wp-content/uploads/2014/09/smart-city-1.jpg"/>
          <p:cNvPicPr>
            <a:picLocks noChangeAspect="1" noChangeArrowheads="1"/>
          </p:cNvPicPr>
          <p:nvPr/>
        </p:nvPicPr>
        <p:blipFill>
          <a:blip r:embed="rId3"/>
          <a:srcRect/>
          <a:stretch>
            <a:fillRect/>
          </a:stretch>
        </p:blipFill>
        <p:spPr bwMode="auto">
          <a:xfrm>
            <a:off x="5072063" y="4500563"/>
            <a:ext cx="3286125" cy="1781175"/>
          </a:xfrm>
          <a:prstGeom prst="rect">
            <a:avLst/>
          </a:prstGeom>
          <a:noFill/>
          <a:ln w="9525">
            <a:noFill/>
            <a:miter lim="800000"/>
            <a:headEnd/>
            <a:tailEnd/>
          </a:ln>
        </p:spPr>
      </p:pic>
      <p:pic>
        <p:nvPicPr>
          <p:cNvPr id="2056" name="Picture 12" descr="http://www.gis.geo.uj.edu.pl/Teaching_tool_on_knowledge_transfer/eng/obrazy/schemat_transfer_wiedzy_ang.JPG"/>
          <p:cNvPicPr>
            <a:picLocks noChangeAspect="1" noChangeArrowheads="1"/>
          </p:cNvPicPr>
          <p:nvPr/>
        </p:nvPicPr>
        <p:blipFill>
          <a:blip r:embed="rId4"/>
          <a:srcRect/>
          <a:stretch>
            <a:fillRect/>
          </a:stretch>
        </p:blipFill>
        <p:spPr bwMode="auto">
          <a:xfrm>
            <a:off x="1285875" y="1928813"/>
            <a:ext cx="6500813" cy="2336800"/>
          </a:xfrm>
          <a:prstGeom prst="rect">
            <a:avLst/>
          </a:prstGeom>
          <a:noFill/>
          <a:ln w="9525">
            <a:noFill/>
            <a:miter lim="800000"/>
            <a:headEnd/>
            <a:tailEnd/>
          </a:ln>
        </p:spPr>
      </p:pic>
      <p:pic>
        <p:nvPicPr>
          <p:cNvPr id="2057" name="Picture 14" descr="https://encrypted-tbn2.gstatic.com/images?q=tbn:ANd9GcT8WHEQFzwGtuCaOF08wUOoVdfk9a8VxROtfK-HhFgwIUPAcejo"/>
          <p:cNvPicPr>
            <a:picLocks noChangeAspect="1" noChangeArrowheads="1"/>
          </p:cNvPicPr>
          <p:nvPr/>
        </p:nvPicPr>
        <p:blipFill>
          <a:blip r:embed="rId5"/>
          <a:srcRect/>
          <a:stretch>
            <a:fillRect/>
          </a:stretch>
        </p:blipFill>
        <p:spPr bwMode="auto">
          <a:xfrm>
            <a:off x="1143000" y="4789488"/>
            <a:ext cx="3214688" cy="1182687"/>
          </a:xfrm>
          <a:prstGeom prst="rect">
            <a:avLst/>
          </a:prstGeom>
          <a:noFill/>
          <a:ln w="9525">
            <a:noFill/>
            <a:miter lim="800000"/>
            <a:headEnd/>
            <a:tailEnd/>
          </a:ln>
        </p:spPr>
      </p:pic>
      <p:sp>
        <p:nvSpPr>
          <p:cNvPr id="17" name="Rettangolo 16"/>
          <p:cNvSpPr/>
          <p:nvPr/>
        </p:nvSpPr>
        <p:spPr>
          <a:xfrm>
            <a:off x="3643313" y="3143250"/>
            <a:ext cx="1785937" cy="12144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extLst>
      <p:ext uri="{BB962C8B-B14F-4D97-AF65-F5344CB8AC3E}">
        <p14:creationId xmlns:p14="http://schemas.microsoft.com/office/powerpoint/2010/main" val="2471423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0" y="0"/>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latin typeface="Times New Roman" pitchFamily="18" charset="0"/>
                <a:cs typeface="Times New Roman" pitchFamily="18" charset="0"/>
              </a:rPr>
              <a:t>		 </a:t>
            </a:r>
            <a:r>
              <a:rPr lang="en-US" sz="2400" b="1" dirty="0" smtClean="0">
                <a:latin typeface="Times New Roman" pitchFamily="18" charset="0"/>
                <a:cs typeface="Times New Roman" pitchFamily="18" charset="0"/>
              </a:rPr>
              <a:t>   Einstein relativity 100 years later</a:t>
            </a:r>
            <a:endParaRPr lang="en-US" sz="2400" b="1" dirty="0">
              <a:latin typeface="Times New Roman" pitchFamily="18" charset="0"/>
              <a:cs typeface="Times New Roman" pitchFamily="18" charset="0"/>
            </a:endParaRPr>
          </a:p>
        </p:txBody>
      </p:sp>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520259"/>
            <a:ext cx="2133600" cy="365125"/>
          </a:xfrm>
        </p:spPr>
        <p:txBody>
          <a:bodyPr/>
          <a:lstStyle/>
          <a:p>
            <a:pPr>
              <a:defRPr/>
            </a:pPr>
            <a:fld id="{FA5CAEF7-F304-4BCB-B441-D1356F3E2F6C}" type="slidenum">
              <a:rPr lang="en-US" smtClean="0"/>
              <a:pPr>
                <a:defRPr/>
              </a:pPr>
              <a:t>19</a:t>
            </a:fld>
            <a:endParaRPr lang="en-US"/>
          </a:p>
        </p:txBody>
      </p:sp>
      <p:sp>
        <p:nvSpPr>
          <p:cNvPr id="3077"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pic>
        <p:nvPicPr>
          <p:cNvPr id="2" name="Immagine 1"/>
          <p:cNvPicPr>
            <a:picLocks noChangeAspect="1"/>
          </p:cNvPicPr>
          <p:nvPr/>
        </p:nvPicPr>
        <p:blipFill rotWithShape="1">
          <a:blip r:embed="rId3"/>
          <a:srcRect l="10237" t="12600" r="13375" b="48939"/>
          <a:stretch/>
        </p:blipFill>
        <p:spPr>
          <a:xfrm>
            <a:off x="655374" y="1337398"/>
            <a:ext cx="6984776" cy="2637655"/>
          </a:xfrm>
          <a:prstGeom prst="rect">
            <a:avLst/>
          </a:prstGeom>
        </p:spPr>
      </p:pic>
      <p:sp>
        <p:nvSpPr>
          <p:cNvPr id="3" name="Rettangolo 2"/>
          <p:cNvSpPr/>
          <p:nvPr/>
        </p:nvSpPr>
        <p:spPr>
          <a:xfrm>
            <a:off x="1844405" y="986383"/>
            <a:ext cx="5362365" cy="461665"/>
          </a:xfrm>
          <a:prstGeom prst="rect">
            <a:avLst/>
          </a:prstGeom>
        </p:spPr>
        <p:txBody>
          <a:bodyPr wrap="none">
            <a:spAutoFit/>
          </a:bodyPr>
          <a:lstStyle/>
          <a:p>
            <a:r>
              <a:rPr lang="en-GB" sz="2400">
                <a:solidFill>
                  <a:srgbClr val="FF0000"/>
                </a:solidFill>
                <a:latin typeface="Times New Roman" panose="02020603050405020304" pitchFamily="18" charset="0"/>
                <a:cs typeface="Times New Roman" panose="02020603050405020304" pitchFamily="18" charset="0"/>
              </a:rPr>
              <a:t>Physics underpins so much of modern life</a:t>
            </a:r>
          </a:p>
        </p:txBody>
      </p:sp>
      <p:sp>
        <p:nvSpPr>
          <p:cNvPr id="4" name="Rettangolo 3"/>
          <p:cNvSpPr/>
          <p:nvPr/>
        </p:nvSpPr>
        <p:spPr>
          <a:xfrm>
            <a:off x="1249182" y="4291107"/>
            <a:ext cx="6183979" cy="1569660"/>
          </a:xfrm>
          <a:prstGeom prst="rect">
            <a:avLst/>
          </a:prstGeom>
        </p:spPr>
        <p:txBody>
          <a:bodyPr wrap="square">
            <a:spAutoFit/>
          </a:bodyPr>
          <a:lstStyle/>
          <a:p>
            <a:pPr algn="just"/>
            <a:r>
              <a:rPr lang="en-GB" sz="2400">
                <a:latin typeface="Times New Roman" panose="02020603050405020304" pitchFamily="18" charset="0"/>
                <a:cs typeface="Times New Roman" panose="02020603050405020304" pitchFamily="18" charset="0"/>
              </a:rPr>
              <a:t>The global positioning systems (GPS) that are used to achieve pinpoint position accuracy in today’s most modern vehicles depend on general relativity, Einstein’s theory of gravity.</a:t>
            </a:r>
          </a:p>
        </p:txBody>
      </p:sp>
      <p:sp>
        <p:nvSpPr>
          <p:cNvPr id="12"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extLst>
      <p:ext uri="{BB962C8B-B14F-4D97-AF65-F5344CB8AC3E}">
        <p14:creationId xmlns:p14="http://schemas.microsoft.com/office/powerpoint/2010/main" val="6087271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3"/>
          <p:cNvSpPr>
            <a:spLocks noGrp="1" noChangeArrowheads="1"/>
          </p:cNvSpPr>
          <p:nvPr>
            <p:ph idx="1"/>
          </p:nvPr>
        </p:nvSpPr>
        <p:spPr>
          <a:xfrm>
            <a:off x="4857720" y="2214554"/>
            <a:ext cx="4071998" cy="2928958"/>
          </a:xfrm>
        </p:spPr>
        <p:txBody>
          <a:bodyPr>
            <a:normAutofit/>
          </a:bodyPr>
          <a:lstStyle/>
          <a:p>
            <a:pPr eaLnBrk="1" hangingPunct="1"/>
            <a:r>
              <a:rPr lang="en-US" sz="2400" i="1" smtClean="0">
                <a:latin typeface="Times New Roman" pitchFamily="18" charset="0"/>
                <a:cs typeface="Times New Roman" pitchFamily="18" charset="0"/>
              </a:rPr>
              <a:t>Matter</a:t>
            </a:r>
            <a:r>
              <a:rPr lang="en-US" sz="2400" b="1" smtClean="0">
                <a:latin typeface="Times New Roman" pitchFamily="18" charset="0"/>
                <a:cs typeface="Times New Roman" pitchFamily="18" charset="0"/>
              </a:rPr>
              <a:t> </a:t>
            </a:r>
          </a:p>
          <a:p>
            <a:pPr lvl="1" eaLnBrk="1" hangingPunct="1"/>
            <a:r>
              <a:rPr lang="en-US" sz="1800" smtClean="0">
                <a:latin typeface="Times New Roman" pitchFamily="18" charset="0"/>
                <a:cs typeface="Times New Roman" pitchFamily="18" charset="0"/>
              </a:rPr>
              <a:t>is made out of fermions</a:t>
            </a:r>
          </a:p>
          <a:p>
            <a:pPr eaLnBrk="1" hangingPunct="1"/>
            <a:r>
              <a:rPr lang="en-US" sz="2400" i="1" smtClean="0">
                <a:latin typeface="Times New Roman" pitchFamily="18" charset="0"/>
                <a:cs typeface="Times New Roman" pitchFamily="18" charset="0"/>
              </a:rPr>
              <a:t>Forces</a:t>
            </a:r>
            <a:r>
              <a:rPr lang="en-US" sz="2400" smtClean="0">
                <a:latin typeface="Times New Roman" pitchFamily="18" charset="0"/>
                <a:cs typeface="Times New Roman" pitchFamily="18" charset="0"/>
              </a:rPr>
              <a:t> </a:t>
            </a:r>
          </a:p>
          <a:p>
            <a:pPr lvl="1" eaLnBrk="1" hangingPunct="1"/>
            <a:r>
              <a:rPr lang="en-US" sz="1800" smtClean="0">
                <a:latin typeface="Times New Roman" pitchFamily="18" charset="0"/>
                <a:cs typeface="Times New Roman" pitchFamily="18" charset="0"/>
              </a:rPr>
              <a:t>are mediated by bosons</a:t>
            </a:r>
          </a:p>
          <a:p>
            <a:pPr eaLnBrk="1" hangingPunct="1"/>
            <a:r>
              <a:rPr lang="en-US" sz="2400" i="1" smtClean="0">
                <a:latin typeface="Times New Roman" pitchFamily="18" charset="0"/>
                <a:cs typeface="Times New Roman" pitchFamily="18" charset="0"/>
              </a:rPr>
              <a:t>Higgs boson</a:t>
            </a:r>
          </a:p>
          <a:p>
            <a:pPr lvl="1" algn="just" eaLnBrk="1" hangingPunct="1"/>
            <a:r>
              <a:rPr lang="en-US" sz="1800" smtClean="0">
                <a:latin typeface="Times New Roman" pitchFamily="18" charset="0"/>
                <a:cs typeface="Times New Roman" pitchFamily="18" charset="0"/>
              </a:rPr>
              <a:t>breaks the electroweak symmetry and gives mass to fermions and weak gauge bosons</a:t>
            </a:r>
          </a:p>
        </p:txBody>
      </p:sp>
      <p:pic>
        <p:nvPicPr>
          <p:cNvPr id="6149" name="Picture 4"/>
          <p:cNvPicPr>
            <a:picLocks noChangeAspect="1" noChangeArrowheads="1"/>
          </p:cNvPicPr>
          <p:nvPr/>
        </p:nvPicPr>
        <p:blipFill>
          <a:blip r:embed="rId3"/>
          <a:srcRect/>
          <a:stretch>
            <a:fillRect/>
          </a:stretch>
        </p:blipFill>
        <p:spPr bwMode="auto">
          <a:xfrm>
            <a:off x="357158" y="2214554"/>
            <a:ext cx="4419600" cy="3946525"/>
          </a:xfrm>
          <a:prstGeom prst="rect">
            <a:avLst/>
          </a:prstGeom>
          <a:noFill/>
          <a:ln w="9525">
            <a:noFill/>
            <a:miter lim="800000"/>
            <a:headEnd/>
            <a:tailEnd/>
          </a:ln>
        </p:spPr>
      </p:pic>
      <p:sp>
        <p:nvSpPr>
          <p:cNvPr id="7" name="Rettangolo 6"/>
          <p:cNvSpPr/>
          <p:nvPr/>
        </p:nvSpPr>
        <p:spPr>
          <a:xfrm>
            <a:off x="0" y="0"/>
            <a:ext cx="9144000" cy="785794"/>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smtClean="0">
                <a:latin typeface="Times New Roman" pitchFamily="18" charset="0"/>
                <a:cs typeface="Times New Roman" pitchFamily="18" charset="0"/>
              </a:rPr>
              <a:t>			       The prologue </a:t>
            </a:r>
            <a:endParaRPr lang="en-US" sz="2400" b="1">
              <a:latin typeface="Times New Roman" pitchFamily="18" charset="0"/>
              <a:cs typeface="Times New Roman" pitchFamily="18" charset="0"/>
            </a:endParaRPr>
          </a:p>
        </p:txBody>
      </p:sp>
      <p:sp>
        <p:nvSpPr>
          <p:cNvPr id="8" name="Rettangolo 7"/>
          <p:cNvSpPr/>
          <p:nvPr/>
        </p:nvSpPr>
        <p:spPr>
          <a:xfrm>
            <a:off x="0" y="6500834"/>
            <a:ext cx="9144000" cy="35719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asellaDiTesto 8"/>
          <p:cNvSpPr txBox="1"/>
          <p:nvPr/>
        </p:nvSpPr>
        <p:spPr>
          <a:xfrm>
            <a:off x="0" y="6550247"/>
            <a:ext cx="2295821" cy="246221"/>
          </a:xfrm>
          <a:prstGeom prst="rect">
            <a:avLst/>
          </a:prstGeom>
          <a:noFill/>
        </p:spPr>
        <p:txBody>
          <a:bodyPr wrap="none" rtlCol="0">
            <a:spAutoFit/>
          </a:bodyPr>
          <a:lstStyle/>
          <a:p>
            <a:r>
              <a:rPr lang="en-US" sz="1000" dirty="0" smtClean="0">
                <a:latin typeface="Times New Roman" pitchFamily="18" charset="0"/>
                <a:cs typeface="Times New Roman" pitchFamily="18" charset="0"/>
              </a:rPr>
              <a:t>G. </a:t>
            </a:r>
            <a:r>
              <a:rPr lang="en-US" sz="1000" dirty="0" err="1" smtClean="0">
                <a:latin typeface="Times New Roman" pitchFamily="18" charset="0"/>
                <a:cs typeface="Times New Roman" pitchFamily="18" charset="0"/>
              </a:rPr>
              <a:t>Iaselli</a:t>
            </a:r>
            <a:r>
              <a:rPr lang="en-US" sz="1000" dirty="0" smtClean="0">
                <a:latin typeface="Times New Roman" pitchFamily="18" charset="0"/>
                <a:cs typeface="Times New Roman" pitchFamily="18" charset="0"/>
              </a:rPr>
              <a:t>,  </a:t>
            </a:r>
            <a:r>
              <a:rPr lang="en-US" sz="1000" dirty="0" err="1" smtClean="0">
                <a:latin typeface="Times New Roman" pitchFamily="18" charset="0"/>
                <a:cs typeface="Times New Roman" pitchFamily="18" charset="0"/>
              </a:rPr>
              <a:t>Politecnico</a:t>
            </a:r>
            <a:r>
              <a:rPr lang="en-US" sz="1000" dirty="0" smtClean="0">
                <a:latin typeface="Times New Roman" pitchFamily="18" charset="0"/>
                <a:cs typeface="Times New Roman" pitchFamily="18" charset="0"/>
              </a:rPr>
              <a:t>  di Bari and INFN</a:t>
            </a:r>
            <a:endParaRPr lang="en-US" sz="1000" dirty="0">
              <a:latin typeface="Times New Roman" pitchFamily="18" charset="0"/>
              <a:cs typeface="Times New Roman" pitchFamily="18" charset="0"/>
            </a:endParaRPr>
          </a:p>
        </p:txBody>
      </p:sp>
      <p:sp>
        <p:nvSpPr>
          <p:cNvPr id="11" name="Rectangle 2"/>
          <p:cNvSpPr txBox="1">
            <a:spLocks noChangeArrowheads="1"/>
          </p:cNvSpPr>
          <p:nvPr/>
        </p:nvSpPr>
        <p:spPr>
          <a:xfrm>
            <a:off x="928662" y="928670"/>
            <a:ext cx="7143800" cy="1143000"/>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smtClean="0">
                <a:ln>
                  <a:noFill/>
                </a:ln>
                <a:solidFill>
                  <a:srgbClr val="FF0000"/>
                </a:solidFill>
                <a:effectLst/>
                <a:uLnTx/>
                <a:uFillTx/>
                <a:latin typeface="Times New Roman" pitchFamily="18" charset="0"/>
                <a:ea typeface="+mj-ea"/>
                <a:cs typeface="Times New Roman" pitchFamily="18" charset="0"/>
              </a:rPr>
              <a:t>        The</a:t>
            </a:r>
            <a:r>
              <a:rPr kumimoji="0" lang="en-US" sz="2800" b="0" i="0" u="none" strike="noStrike" kern="1200" cap="none" spc="0" normalizeH="0" noProof="0" smtClean="0">
                <a:ln>
                  <a:noFill/>
                </a:ln>
                <a:solidFill>
                  <a:srgbClr val="FF0000"/>
                </a:solidFill>
                <a:effectLst/>
                <a:uLnTx/>
                <a:uFillTx/>
                <a:latin typeface="Times New Roman" pitchFamily="18" charset="0"/>
                <a:ea typeface="+mj-ea"/>
                <a:cs typeface="Times New Roman" pitchFamily="18" charset="0"/>
              </a:rPr>
              <a:t> </a:t>
            </a:r>
            <a:r>
              <a:rPr kumimoji="0" lang="en-US" sz="2800" b="0" i="0" u="none" strike="noStrike" kern="1200" cap="none" spc="0" normalizeH="0" baseline="0" noProof="0" smtClean="0">
                <a:ln>
                  <a:noFill/>
                </a:ln>
                <a:solidFill>
                  <a:srgbClr val="FF0000"/>
                </a:solidFill>
                <a:effectLst/>
                <a:uLnTx/>
                <a:uFillTx/>
                <a:latin typeface="Times New Roman" pitchFamily="18" charset="0"/>
                <a:ea typeface="+mj-ea"/>
                <a:cs typeface="Times New Roman" pitchFamily="18" charset="0"/>
              </a:rPr>
              <a:t>Standard Model of Particle Physics </a:t>
            </a:r>
            <a:r>
              <a:rPr kumimoji="0" lang="en-US" sz="2400" b="0" i="0" u="none" strike="noStrike" kern="1200" cap="none" spc="0" normalizeH="0" baseline="0" noProof="0" smtClean="0">
                <a:ln>
                  <a:noFill/>
                </a:ln>
                <a:solidFill>
                  <a:srgbClr val="FF0000"/>
                </a:solidFill>
                <a:effectLst/>
                <a:uLnTx/>
                <a:uFillTx/>
                <a:latin typeface="Times New Roman" pitchFamily="18" charset="0"/>
                <a:ea typeface="+mj-ea"/>
                <a:cs typeface="Times New Roman" pitchFamily="18" charset="0"/>
              </a:rPr>
              <a:t/>
            </a:r>
            <a:br>
              <a:rPr kumimoji="0" lang="en-US" sz="2400" b="0" i="0" u="none" strike="noStrike" kern="1200" cap="none" spc="0" normalizeH="0" baseline="0" noProof="0" smtClean="0">
                <a:ln>
                  <a:noFill/>
                </a:ln>
                <a:solidFill>
                  <a:srgbClr val="FF0000"/>
                </a:solidFill>
                <a:effectLst/>
                <a:uLnTx/>
                <a:uFillTx/>
                <a:latin typeface="Times New Roman" pitchFamily="18" charset="0"/>
                <a:ea typeface="+mj-ea"/>
                <a:cs typeface="Times New Roman" pitchFamily="18" charset="0"/>
              </a:rPr>
            </a:br>
            <a:r>
              <a:rPr kumimoji="0" lang="en-US" sz="2400" b="0" i="0" u="none" strike="noStrike" kern="1200" cap="none" spc="0" normalizeH="0" baseline="0" noProof="0" smtClean="0">
                <a:ln>
                  <a:noFill/>
                </a:ln>
                <a:solidFill>
                  <a:srgbClr val="FF0000"/>
                </a:solidFill>
                <a:effectLst/>
                <a:uLnTx/>
                <a:uFillTx/>
                <a:latin typeface="Times New Roman" pitchFamily="18" charset="0"/>
                <a:ea typeface="+mj-ea"/>
                <a:cs typeface="Times New Roman" pitchFamily="18" charset="0"/>
              </a:rPr>
              <a:t>         3 Quark families, 3 Lepton Families, 4 Forces</a:t>
            </a:r>
          </a:p>
        </p:txBody>
      </p:sp>
      <p:sp>
        <p:nvSpPr>
          <p:cNvPr id="15" name="CasellaDiTesto 14"/>
          <p:cNvSpPr txBox="1"/>
          <p:nvPr/>
        </p:nvSpPr>
        <p:spPr>
          <a:xfrm>
            <a:off x="5143504" y="5286388"/>
            <a:ext cx="3643338" cy="923330"/>
          </a:xfrm>
          <a:prstGeom prst="rect">
            <a:avLst/>
          </a:prstGeom>
          <a:noFill/>
        </p:spPr>
        <p:txBody>
          <a:bodyPr wrap="square" rtlCol="0">
            <a:spAutoFit/>
          </a:bodyPr>
          <a:lstStyle/>
          <a:p>
            <a:pPr algn="just"/>
            <a:r>
              <a:rPr lang="en-US" smtClean="0">
                <a:latin typeface="Times New Roman" pitchFamily="18" charset="0"/>
                <a:cs typeface="Times New Roman" pitchFamily="18" charset="0"/>
              </a:rPr>
              <a:t>The theory describes the known forces and particles, with  the exception of  </a:t>
            </a:r>
            <a:r>
              <a:rPr lang="en-US" i="1" smtClean="0">
                <a:latin typeface="Times New Roman" pitchFamily="18" charset="0"/>
                <a:cs typeface="Times New Roman" pitchFamily="18" charset="0"/>
              </a:rPr>
              <a:t>Gravity</a:t>
            </a:r>
            <a:endParaRPr lang="en-US"/>
          </a:p>
        </p:txBody>
      </p:sp>
      <p:sp>
        <p:nvSpPr>
          <p:cNvPr id="10" name="Segnaposto numero diapositiva 9"/>
          <p:cNvSpPr>
            <a:spLocks noGrp="1"/>
          </p:cNvSpPr>
          <p:nvPr>
            <p:ph type="sldNum" sz="quarter" idx="12"/>
          </p:nvPr>
        </p:nvSpPr>
        <p:spPr>
          <a:xfrm>
            <a:off x="7046912" y="6520259"/>
            <a:ext cx="2133600" cy="365125"/>
          </a:xfrm>
        </p:spPr>
        <p:txBody>
          <a:bodyPr/>
          <a:lstStyle/>
          <a:p>
            <a:fld id="{3B1A37C7-B3C2-4D72-A061-AF4B89C4677F}" type="slidenum">
              <a:rPr lang="en-US" smtClean="0"/>
              <a:pPr/>
              <a:t>2</a:t>
            </a:fld>
            <a:endParaRPr lang="en-US"/>
          </a:p>
        </p:txBody>
      </p:sp>
      <p:sp>
        <p:nvSpPr>
          <p:cNvPr id="22" name="CasellaDiTesto 13"/>
          <p:cNvSpPr txBox="1">
            <a:spLocks noChangeArrowheads="1"/>
          </p:cNvSpPr>
          <p:nvPr/>
        </p:nvSpPr>
        <p:spPr bwMode="auto">
          <a:xfrm>
            <a:off x="3347864" y="655818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3"/>
          <a:stretch>
            <a:fillRect/>
          </a:stretch>
        </p:blipFill>
        <p:spPr>
          <a:xfrm>
            <a:off x="140323" y="1252613"/>
            <a:ext cx="5072312" cy="4852837"/>
          </a:xfrm>
          <a:prstGeom prst="rect">
            <a:avLst/>
          </a:prstGeom>
        </p:spPr>
      </p:pic>
      <p:sp>
        <p:nvSpPr>
          <p:cNvPr id="7" name="Rettangolo 6"/>
          <p:cNvSpPr/>
          <p:nvPr/>
        </p:nvSpPr>
        <p:spPr>
          <a:xfrm>
            <a:off x="0" y="0"/>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latin typeface="Times New Roman" pitchFamily="18" charset="0"/>
                <a:cs typeface="Times New Roman" pitchFamily="18" charset="0"/>
              </a:rPr>
              <a:t>  </a:t>
            </a:r>
            <a:r>
              <a:rPr lang="en-US" sz="2400" b="1" dirty="0" smtClean="0">
                <a:latin typeface="Times New Roman" pitchFamily="18" charset="0"/>
                <a:cs typeface="Times New Roman" pitchFamily="18" charset="0"/>
              </a:rPr>
              <a:t>                                </a:t>
            </a:r>
            <a:r>
              <a:rPr lang="en-US" sz="2400" b="1" dirty="0" smtClean="0">
                <a:solidFill>
                  <a:schemeClr val="bg1"/>
                </a:solidFill>
                <a:latin typeface="Times New Roman" pitchFamily="18" charset="0"/>
                <a:cs typeface="Times New Roman" pitchFamily="18" charset="0"/>
              </a:rPr>
              <a:t>A </a:t>
            </a:r>
            <a:r>
              <a:rPr lang="en-US" sz="2400" b="1" dirty="0">
                <a:solidFill>
                  <a:schemeClr val="bg1"/>
                </a:solidFill>
                <a:latin typeface="Times New Roman" pitchFamily="18" charset="0"/>
                <a:cs typeface="Times New Roman" pitchFamily="18" charset="0"/>
              </a:rPr>
              <a:t>milestone </a:t>
            </a:r>
            <a:r>
              <a:rPr lang="en-US" sz="2400" b="1" dirty="0" smtClean="0">
                <a:solidFill>
                  <a:schemeClr val="bg1"/>
                </a:solidFill>
                <a:latin typeface="Times New Roman" pitchFamily="18" charset="0"/>
                <a:cs typeface="Times New Roman" pitchFamily="18" charset="0"/>
              </a:rPr>
              <a:t>case:</a:t>
            </a:r>
            <a:r>
              <a:rPr lang="en-US" sz="2400" b="1" dirty="0">
                <a:latin typeface="Times New Roman" pitchFamily="18" charset="0"/>
                <a:cs typeface="Times New Roman" pitchFamily="18" charset="0"/>
              </a:rPr>
              <a:t> </a:t>
            </a:r>
            <a:r>
              <a:rPr lang="en-US" sz="2400" b="1" dirty="0" smtClean="0">
                <a:latin typeface="Times New Roman" pitchFamily="18" charset="0"/>
                <a:cs typeface="Times New Roman" pitchFamily="18" charset="0"/>
              </a:rPr>
              <a:t>WWW</a:t>
            </a:r>
            <a:endParaRPr lang="en-US" sz="2400" b="1" dirty="0">
              <a:latin typeface="Times New Roman" pitchFamily="18" charset="0"/>
              <a:cs typeface="Times New Roman" pitchFamily="18" charset="0"/>
            </a:endParaRPr>
          </a:p>
        </p:txBody>
      </p:sp>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520259"/>
            <a:ext cx="2133600" cy="365125"/>
          </a:xfrm>
        </p:spPr>
        <p:txBody>
          <a:bodyPr/>
          <a:lstStyle/>
          <a:p>
            <a:pPr>
              <a:defRPr/>
            </a:pPr>
            <a:fld id="{FA5CAEF7-F304-4BCB-B441-D1356F3E2F6C}" type="slidenum">
              <a:rPr lang="en-US" smtClean="0"/>
              <a:pPr>
                <a:defRPr/>
              </a:pPr>
              <a:t>20</a:t>
            </a:fld>
            <a:endParaRPr lang="en-US"/>
          </a:p>
        </p:txBody>
      </p:sp>
      <p:sp>
        <p:nvSpPr>
          <p:cNvPr id="3077"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sp>
        <p:nvSpPr>
          <p:cNvPr id="3079" name="TextBox 10"/>
          <p:cNvSpPr txBox="1">
            <a:spLocks noChangeArrowheads="1"/>
          </p:cNvSpPr>
          <p:nvPr/>
        </p:nvSpPr>
        <p:spPr bwMode="auto">
          <a:xfrm>
            <a:off x="5214938" y="4429125"/>
            <a:ext cx="3643312" cy="1016000"/>
          </a:xfrm>
          <a:prstGeom prst="rect">
            <a:avLst/>
          </a:prstGeom>
          <a:noFill/>
          <a:ln w="9525">
            <a:noFill/>
            <a:miter lim="800000"/>
            <a:headEnd/>
            <a:tailEnd/>
          </a:ln>
        </p:spPr>
        <p:txBody>
          <a:bodyPr>
            <a:spAutoFit/>
          </a:bodyPr>
          <a:lstStyle/>
          <a:p>
            <a:pPr algn="just"/>
            <a:r>
              <a:rPr lang="en-US" sz="2000">
                <a:latin typeface="Times New Roman" pitchFamily="18" charset="0"/>
                <a:cs typeface="Times New Roman" pitchFamily="18" charset="0"/>
              </a:rPr>
              <a:t>Tim Berners Lee with his NeXT computer that he used to invent the World Wide Web</a:t>
            </a:r>
          </a:p>
        </p:txBody>
      </p:sp>
      <p:pic>
        <p:nvPicPr>
          <p:cNvPr id="3080" name="Picture 14" descr="http://home.web.cern.ch/sites/home.web.cern.ch/files/image/topic-stub/image/bernerslee.jpg"/>
          <p:cNvPicPr>
            <a:picLocks noChangeAspect="1" noChangeArrowheads="1"/>
          </p:cNvPicPr>
          <p:nvPr/>
        </p:nvPicPr>
        <p:blipFill>
          <a:blip r:embed="rId4"/>
          <a:srcRect/>
          <a:stretch>
            <a:fillRect/>
          </a:stretch>
        </p:blipFill>
        <p:spPr bwMode="auto">
          <a:xfrm>
            <a:off x="5214938" y="1643063"/>
            <a:ext cx="3679825" cy="2360612"/>
          </a:xfrm>
          <a:prstGeom prst="rect">
            <a:avLst/>
          </a:prstGeom>
          <a:noFill/>
          <a:ln w="9525">
            <a:noFill/>
            <a:miter lim="800000"/>
            <a:headEnd/>
            <a:tailEnd/>
          </a:ln>
        </p:spPr>
      </p:pic>
      <p:sp>
        <p:nvSpPr>
          <p:cNvPr id="2" name="Ovale 1"/>
          <p:cNvSpPr/>
          <p:nvPr/>
        </p:nvSpPr>
        <p:spPr>
          <a:xfrm>
            <a:off x="4071938" y="1643063"/>
            <a:ext cx="1005545" cy="792088"/>
          </a:xfrm>
          <a:prstGeom prst="ellipse">
            <a:avLst/>
          </a:prstGeom>
          <a:solidFill>
            <a:srgbClr val="FF000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extLst>
      <p:ext uri="{BB962C8B-B14F-4D97-AF65-F5344CB8AC3E}">
        <p14:creationId xmlns:p14="http://schemas.microsoft.com/office/powerpoint/2010/main" val="4479471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gridcafe.org/nav/WhatIsGrid.jpg"/>
          <p:cNvPicPr>
            <a:picLocks noChangeAspect="1" noChangeArrowheads="1"/>
          </p:cNvPicPr>
          <p:nvPr/>
        </p:nvPicPr>
        <p:blipFill>
          <a:blip r:embed="rId3"/>
          <a:srcRect/>
          <a:stretch>
            <a:fillRect/>
          </a:stretch>
        </p:blipFill>
        <p:spPr bwMode="auto">
          <a:xfrm>
            <a:off x="5500688" y="4572000"/>
            <a:ext cx="3643312" cy="1822450"/>
          </a:xfrm>
          <a:prstGeom prst="rect">
            <a:avLst/>
          </a:prstGeom>
          <a:noFill/>
          <a:ln w="9525">
            <a:noFill/>
            <a:miter lim="800000"/>
            <a:headEnd/>
            <a:tailEnd/>
          </a:ln>
        </p:spPr>
      </p:pic>
      <p:sp>
        <p:nvSpPr>
          <p:cNvPr id="7" name="Rettangolo 6"/>
          <p:cNvSpPr/>
          <p:nvPr/>
        </p:nvSpPr>
        <p:spPr>
          <a:xfrm>
            <a:off x="0" y="0"/>
            <a:ext cx="9144000" cy="890587"/>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latin typeface="Times New Roman" pitchFamily="18" charset="0"/>
                <a:cs typeface="Times New Roman" pitchFamily="18" charset="0"/>
              </a:rPr>
              <a:t>  </a:t>
            </a:r>
            <a:r>
              <a:rPr lang="en-US" sz="2400" b="1" dirty="0" smtClean="0">
                <a:latin typeface="Times New Roman" pitchFamily="18" charset="0"/>
                <a:cs typeface="Times New Roman" pitchFamily="18" charset="0"/>
              </a:rPr>
              <a:t>			   </a:t>
            </a:r>
            <a:r>
              <a:rPr lang="en-US" sz="2400" b="1" dirty="0" smtClean="0">
                <a:solidFill>
                  <a:schemeClr val="bg1"/>
                </a:solidFill>
                <a:latin typeface="Times New Roman" pitchFamily="18" charset="0"/>
                <a:cs typeface="Times New Roman" pitchFamily="18" charset="0"/>
              </a:rPr>
              <a:t>HEP </a:t>
            </a:r>
            <a:r>
              <a:rPr lang="en-US" sz="2400" b="1" dirty="0">
                <a:solidFill>
                  <a:schemeClr val="bg1"/>
                </a:solidFill>
                <a:latin typeface="Times New Roman" pitchFamily="18" charset="0"/>
                <a:cs typeface="Times New Roman" pitchFamily="18" charset="0"/>
              </a:rPr>
              <a:t>technologies</a:t>
            </a:r>
            <a:r>
              <a:rPr lang="en-US" sz="2400" b="1" dirty="0">
                <a:latin typeface="Times New Roman" pitchFamily="18" charset="0"/>
                <a:cs typeface="Times New Roman" pitchFamily="18" charset="0"/>
              </a:rPr>
              <a:t>			</a:t>
            </a:r>
            <a:endParaRPr lang="en-US" sz="2000" b="1" dirty="0">
              <a:latin typeface="Times New Roman" pitchFamily="18" charset="0"/>
              <a:cs typeface="Times New Roman" pitchFamily="18" charset="0"/>
            </a:endParaRPr>
          </a:p>
        </p:txBody>
      </p:sp>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520259"/>
            <a:ext cx="2133600" cy="365125"/>
          </a:xfrm>
        </p:spPr>
        <p:txBody>
          <a:bodyPr/>
          <a:lstStyle/>
          <a:p>
            <a:pPr>
              <a:defRPr/>
            </a:pPr>
            <a:fld id="{9D5E8C1A-ED63-4275-891C-30EC4E881591}" type="slidenum">
              <a:rPr lang="en-US" smtClean="0"/>
              <a:pPr>
                <a:defRPr/>
              </a:pPr>
              <a:t>21</a:t>
            </a:fld>
            <a:endParaRPr lang="en-US"/>
          </a:p>
        </p:txBody>
      </p:sp>
      <p:sp>
        <p:nvSpPr>
          <p:cNvPr id="5126"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sp>
        <p:nvSpPr>
          <p:cNvPr id="5128" name="TextBox 9"/>
          <p:cNvSpPr txBox="1">
            <a:spLocks noChangeArrowheads="1"/>
          </p:cNvSpPr>
          <p:nvPr/>
        </p:nvSpPr>
        <p:spPr bwMode="auto">
          <a:xfrm>
            <a:off x="2071688" y="1639888"/>
            <a:ext cx="3708400" cy="461962"/>
          </a:xfrm>
          <a:prstGeom prst="rect">
            <a:avLst/>
          </a:prstGeom>
          <a:noFill/>
          <a:ln w="9525">
            <a:noFill/>
            <a:miter lim="800000"/>
            <a:headEnd/>
            <a:tailEnd/>
          </a:ln>
        </p:spPr>
        <p:txBody>
          <a:bodyPr>
            <a:spAutoFit/>
          </a:bodyPr>
          <a:lstStyle/>
          <a:p>
            <a:r>
              <a:rPr lang="fr-CH" sz="2400">
                <a:latin typeface="Times New Roman" pitchFamily="18" charset="0"/>
                <a:cs typeface="Times New Roman" pitchFamily="18" charset="0"/>
              </a:rPr>
              <a:t>Accelerating  particle beams</a:t>
            </a:r>
            <a:endParaRPr lang="en-GB" sz="2400">
              <a:latin typeface="Times New Roman" pitchFamily="18" charset="0"/>
              <a:cs typeface="Times New Roman" pitchFamily="18" charset="0"/>
            </a:endParaRPr>
          </a:p>
        </p:txBody>
      </p:sp>
      <p:sp>
        <p:nvSpPr>
          <p:cNvPr id="5129" name="TextBox 10"/>
          <p:cNvSpPr txBox="1">
            <a:spLocks noChangeArrowheads="1"/>
          </p:cNvSpPr>
          <p:nvPr/>
        </p:nvSpPr>
        <p:spPr bwMode="auto">
          <a:xfrm>
            <a:off x="285750" y="3568700"/>
            <a:ext cx="2884488" cy="461963"/>
          </a:xfrm>
          <a:prstGeom prst="rect">
            <a:avLst/>
          </a:prstGeom>
          <a:noFill/>
          <a:ln w="9525">
            <a:noFill/>
            <a:miter lim="800000"/>
            <a:headEnd/>
            <a:tailEnd/>
          </a:ln>
        </p:spPr>
        <p:txBody>
          <a:bodyPr>
            <a:spAutoFit/>
          </a:bodyPr>
          <a:lstStyle/>
          <a:p>
            <a:r>
              <a:rPr lang="fr-CH" sz="2400">
                <a:latin typeface="Times New Roman" pitchFamily="18" charset="0"/>
                <a:cs typeface="Times New Roman" pitchFamily="18" charset="0"/>
              </a:rPr>
              <a:t>Detecting  particles</a:t>
            </a:r>
            <a:endParaRPr lang="en-GB" sz="2400">
              <a:latin typeface="Times New Roman" pitchFamily="18" charset="0"/>
              <a:cs typeface="Times New Roman" pitchFamily="18" charset="0"/>
            </a:endParaRPr>
          </a:p>
        </p:txBody>
      </p:sp>
      <p:sp>
        <p:nvSpPr>
          <p:cNvPr id="5130" name="TextBox 11"/>
          <p:cNvSpPr txBox="1">
            <a:spLocks noChangeArrowheads="1"/>
          </p:cNvSpPr>
          <p:nvPr/>
        </p:nvSpPr>
        <p:spPr bwMode="auto">
          <a:xfrm>
            <a:off x="1349773" y="5266680"/>
            <a:ext cx="4430315" cy="461665"/>
          </a:xfrm>
          <a:prstGeom prst="rect">
            <a:avLst/>
          </a:prstGeom>
          <a:noFill/>
          <a:ln w="9525">
            <a:noFill/>
            <a:miter lim="800000"/>
            <a:headEnd/>
            <a:tailEnd/>
          </a:ln>
        </p:spPr>
        <p:txBody>
          <a:bodyPr wrap="none">
            <a:spAutoFit/>
          </a:bodyPr>
          <a:lstStyle/>
          <a:p>
            <a:r>
              <a:rPr lang="fr-CH" sz="2400" dirty="0">
                <a:latin typeface="Times New Roman" pitchFamily="18" charset="0"/>
                <a:cs typeface="Times New Roman" pitchFamily="18" charset="0"/>
              </a:rPr>
              <a:t>Large </a:t>
            </a:r>
            <a:r>
              <a:rPr lang="fr-CH" sz="2400" dirty="0" err="1">
                <a:latin typeface="Times New Roman" pitchFamily="18" charset="0"/>
                <a:cs typeface="Times New Roman" pitchFamily="18" charset="0"/>
              </a:rPr>
              <a:t>scale</a:t>
            </a:r>
            <a:r>
              <a:rPr lang="fr-CH" sz="2400" dirty="0">
                <a:latin typeface="Times New Roman" pitchFamily="18" charset="0"/>
                <a:cs typeface="Times New Roman" pitchFamily="18" charset="0"/>
              </a:rPr>
              <a:t> </a:t>
            </a:r>
            <a:r>
              <a:rPr lang="fr-CH" sz="2400" dirty="0" err="1">
                <a:latin typeface="Times New Roman" pitchFamily="18" charset="0"/>
                <a:cs typeface="Times New Roman" pitchFamily="18" charset="0"/>
              </a:rPr>
              <a:t>computing</a:t>
            </a:r>
            <a:r>
              <a:rPr lang="fr-CH" sz="2400" dirty="0">
                <a:latin typeface="Times New Roman" pitchFamily="18" charset="0"/>
                <a:cs typeface="Times New Roman" pitchFamily="18" charset="0"/>
              </a:rPr>
              <a:t> </a:t>
            </a:r>
            <a:r>
              <a:rPr lang="fr-CH" sz="2400" dirty="0" smtClean="0">
                <a:latin typeface="Times New Roman" pitchFamily="18" charset="0"/>
                <a:cs typeface="Times New Roman" pitchFamily="18" charset="0"/>
              </a:rPr>
              <a:t>&amp; software</a:t>
            </a:r>
            <a:endParaRPr lang="en-GB" sz="2400" dirty="0">
              <a:latin typeface="Times New Roman" pitchFamily="18" charset="0"/>
              <a:cs typeface="Times New Roman" pitchFamily="18" charset="0"/>
            </a:endParaRPr>
          </a:p>
        </p:txBody>
      </p:sp>
      <p:pic>
        <p:nvPicPr>
          <p:cNvPr id="5131" name="Picture 4" descr="http://t0.gstatic.com/images?q=tbn:ANd9GcRzzmF80yjUzt1F2OGpSRcXZ26rhHrRx9YSB1m7w412fHYzsoEw7g"/>
          <p:cNvPicPr>
            <a:picLocks noChangeAspect="1" noChangeArrowheads="1"/>
          </p:cNvPicPr>
          <p:nvPr/>
        </p:nvPicPr>
        <p:blipFill>
          <a:blip r:embed="rId4"/>
          <a:srcRect/>
          <a:stretch>
            <a:fillRect/>
          </a:stretch>
        </p:blipFill>
        <p:spPr bwMode="auto">
          <a:xfrm>
            <a:off x="3143250" y="3140075"/>
            <a:ext cx="2667000" cy="1714500"/>
          </a:xfrm>
          <a:prstGeom prst="rect">
            <a:avLst/>
          </a:prstGeom>
          <a:noFill/>
          <a:ln w="9525">
            <a:noFill/>
            <a:miter lim="800000"/>
            <a:headEnd/>
            <a:tailEnd/>
          </a:ln>
        </p:spPr>
      </p:pic>
      <p:pic>
        <p:nvPicPr>
          <p:cNvPr id="5132" name="Picture 6" descr="http://universitypost.dk/files/universitetsavisen.dk/imagecache/930x/pictures/LHC.jpg"/>
          <p:cNvPicPr>
            <a:picLocks noChangeAspect="1" noChangeArrowheads="1"/>
          </p:cNvPicPr>
          <p:nvPr/>
        </p:nvPicPr>
        <p:blipFill>
          <a:blip r:embed="rId5"/>
          <a:srcRect/>
          <a:stretch>
            <a:fillRect/>
          </a:stretch>
        </p:blipFill>
        <p:spPr bwMode="auto">
          <a:xfrm>
            <a:off x="6143625" y="1285875"/>
            <a:ext cx="2786063" cy="1854200"/>
          </a:xfrm>
          <a:prstGeom prst="rect">
            <a:avLst/>
          </a:prstGeom>
          <a:noFill/>
          <a:ln w="9525">
            <a:noFill/>
            <a:miter lim="800000"/>
            <a:headEnd/>
            <a:tailEnd/>
          </a:ln>
        </p:spPr>
      </p:pic>
      <p:sp>
        <p:nvSpPr>
          <p:cNvPr id="15"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extLst>
      <p:ext uri="{BB962C8B-B14F-4D97-AF65-F5344CB8AC3E}">
        <p14:creationId xmlns:p14="http://schemas.microsoft.com/office/powerpoint/2010/main" val="8791249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6974904" y="6520259"/>
            <a:ext cx="2133600" cy="365125"/>
          </a:xfrm>
        </p:spPr>
        <p:txBody>
          <a:bodyPr/>
          <a:lstStyle/>
          <a:p>
            <a:pPr>
              <a:defRPr/>
            </a:pPr>
            <a:fld id="{8E7A54BD-DCC9-42B4-ACC8-C0BE66A67351}" type="slidenum">
              <a:rPr lang="en-US" smtClean="0"/>
              <a:pPr>
                <a:defRPr/>
              </a:pPr>
              <a:t>22</a:t>
            </a:fld>
            <a:endParaRPr lang="en-US"/>
          </a:p>
        </p:txBody>
      </p:sp>
      <p:sp>
        <p:nvSpPr>
          <p:cNvPr id="12293"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pic>
        <p:nvPicPr>
          <p:cNvPr id="101378" name="Picture 2" descr="http://www.cdc.gov/niosh/docs/2008-139/images/Manuscript-Samei-Acquisition_figure2.jpg"/>
          <p:cNvPicPr>
            <a:picLocks noChangeAspect="1" noChangeArrowheads="1"/>
          </p:cNvPicPr>
          <p:nvPr/>
        </p:nvPicPr>
        <p:blipFill>
          <a:blip r:embed="rId3"/>
          <a:srcRect r="44134" b="44786"/>
          <a:stretch>
            <a:fillRect/>
          </a:stretch>
        </p:blipFill>
        <p:spPr bwMode="auto">
          <a:xfrm>
            <a:off x="214282" y="3571876"/>
            <a:ext cx="4786346" cy="2571768"/>
          </a:xfrm>
          <a:prstGeom prst="rect">
            <a:avLst/>
          </a:prstGeom>
          <a:noFill/>
        </p:spPr>
      </p:pic>
      <p:grpSp>
        <p:nvGrpSpPr>
          <p:cNvPr id="13" name="Gruppo 12"/>
          <p:cNvGrpSpPr/>
          <p:nvPr/>
        </p:nvGrpSpPr>
        <p:grpSpPr>
          <a:xfrm>
            <a:off x="357158" y="1428736"/>
            <a:ext cx="5500726" cy="2286016"/>
            <a:chOff x="428596" y="1285860"/>
            <a:chExt cx="6643734" cy="3143272"/>
          </a:xfrm>
        </p:grpSpPr>
        <p:pic>
          <p:nvPicPr>
            <p:cNvPr id="101380" name="Picture 4" descr="http://images.slideplayer.us/1/552517/slides/slide_16.jpg"/>
            <p:cNvPicPr>
              <a:picLocks noChangeAspect="1" noChangeArrowheads="1"/>
            </p:cNvPicPr>
            <p:nvPr/>
          </p:nvPicPr>
          <p:blipFill>
            <a:blip r:embed="rId4"/>
            <a:srcRect l="2877" t="12500" r="2343" b="28124"/>
            <a:stretch>
              <a:fillRect/>
            </a:stretch>
          </p:blipFill>
          <p:spPr bwMode="auto">
            <a:xfrm>
              <a:off x="500034" y="1285860"/>
              <a:ext cx="6572296" cy="3087919"/>
            </a:xfrm>
            <a:prstGeom prst="rect">
              <a:avLst/>
            </a:prstGeom>
            <a:noFill/>
          </p:spPr>
        </p:pic>
        <p:sp>
          <p:nvSpPr>
            <p:cNvPr id="12" name="Rettangolo 11"/>
            <p:cNvSpPr/>
            <p:nvPr/>
          </p:nvSpPr>
          <p:spPr>
            <a:xfrm>
              <a:off x="428596" y="4000504"/>
              <a:ext cx="3500462" cy="4286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ettangolo arrotondato 10"/>
          <p:cNvSpPr/>
          <p:nvPr/>
        </p:nvSpPr>
        <p:spPr>
          <a:xfrm>
            <a:off x="2143108" y="1142984"/>
            <a:ext cx="1285884" cy="5072098"/>
          </a:xfrm>
          <a:prstGeom prst="round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DD</a:t>
            </a:r>
            <a:endParaRPr lang="en-US"/>
          </a:p>
        </p:txBody>
      </p:sp>
      <p:sp>
        <p:nvSpPr>
          <p:cNvPr id="14" name="Rettangolo arrotondato 13"/>
          <p:cNvSpPr/>
          <p:nvPr/>
        </p:nvSpPr>
        <p:spPr>
          <a:xfrm>
            <a:off x="500034" y="1142984"/>
            <a:ext cx="1285884" cy="5072098"/>
          </a:xfrm>
          <a:prstGeom prst="round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DD</a:t>
            </a:r>
            <a:endParaRPr lang="en-US"/>
          </a:p>
        </p:txBody>
      </p:sp>
      <p:sp>
        <p:nvSpPr>
          <p:cNvPr id="15" name="Rettangolo arrotondato 14"/>
          <p:cNvSpPr/>
          <p:nvPr/>
        </p:nvSpPr>
        <p:spPr>
          <a:xfrm>
            <a:off x="3786182" y="1158224"/>
            <a:ext cx="1357322" cy="5072098"/>
          </a:xfrm>
          <a:prstGeom prst="round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DD</a:t>
            </a:r>
            <a:endParaRPr lang="en-US"/>
          </a:p>
        </p:txBody>
      </p:sp>
      <p:sp>
        <p:nvSpPr>
          <p:cNvPr id="16" name="Rectangle 12"/>
          <p:cNvSpPr>
            <a:spLocks noChangeArrowheads="1"/>
          </p:cNvSpPr>
          <p:nvPr/>
        </p:nvSpPr>
        <p:spPr bwMode="auto">
          <a:xfrm>
            <a:off x="5286380" y="2786058"/>
            <a:ext cx="3357554" cy="1357322"/>
          </a:xfrm>
          <a:prstGeom prst="rect">
            <a:avLst/>
          </a:prstGeom>
          <a:noFill/>
          <a:ln w="9525">
            <a:noFill/>
            <a:miter lim="800000"/>
            <a:headEnd/>
            <a:tailEnd/>
          </a:ln>
        </p:spPr>
        <p:txBody>
          <a:bodyPr/>
          <a:lstStyle/>
          <a:p>
            <a:pPr algn="just"/>
            <a:r>
              <a:rPr lang="en-GB" sz="2400" smtClean="0">
                <a:latin typeface="Times New Roman" pitchFamily="18" charset="0"/>
                <a:cs typeface="Times New Roman" pitchFamily="18" charset="0"/>
              </a:rPr>
              <a:t>Same concept for an HEP experiment and a radiological investigation </a:t>
            </a:r>
            <a:endParaRPr lang="en-GB" sz="2400">
              <a:latin typeface="Times New Roman" pitchFamily="18" charset="0"/>
              <a:cs typeface="Times New Roman" pitchFamily="18" charset="0"/>
            </a:endParaRPr>
          </a:p>
        </p:txBody>
      </p:sp>
      <p:sp>
        <p:nvSpPr>
          <p:cNvPr id="17" name="Rettangolo 16"/>
          <p:cNvSpPr/>
          <p:nvPr/>
        </p:nvSpPr>
        <p:spPr>
          <a:xfrm>
            <a:off x="9872" y="14438"/>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atin typeface="Times New Roman" pitchFamily="18" charset="0"/>
                <a:cs typeface="Times New Roman" pitchFamily="18" charset="0"/>
              </a:rPr>
              <a:t>                                   </a:t>
            </a:r>
            <a:r>
              <a:rPr lang="en-US" sz="2400" b="1" dirty="0" smtClean="0">
                <a:solidFill>
                  <a:schemeClr val="bg1"/>
                </a:solidFill>
                <a:latin typeface="Times New Roman" pitchFamily="18" charset="0"/>
                <a:cs typeface="Times New Roman" pitchFamily="18" charset="0"/>
              </a:rPr>
              <a:t>HEP technologies for medicine </a:t>
            </a:r>
            <a:endParaRPr lang="en-US" sz="2400" b="1" dirty="0">
              <a:latin typeface="Times New Roman" pitchFamily="18" charset="0"/>
              <a:cs typeface="Times New Roman" pitchFamily="18" charset="0"/>
            </a:endParaRPr>
          </a:p>
        </p:txBody>
      </p:sp>
      <p:sp>
        <p:nvSpPr>
          <p:cNvPr id="19"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extLst>
      <p:ext uri="{BB962C8B-B14F-4D97-AF65-F5344CB8AC3E}">
        <p14:creationId xmlns:p14="http://schemas.microsoft.com/office/powerpoint/2010/main" val="15257648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ttangolo arrotondato 15"/>
          <p:cNvSpPr/>
          <p:nvPr/>
        </p:nvSpPr>
        <p:spPr>
          <a:xfrm>
            <a:off x="4071934" y="1357298"/>
            <a:ext cx="4714908" cy="4071966"/>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ttangolo arrotondato 13"/>
          <p:cNvSpPr/>
          <p:nvPr/>
        </p:nvSpPr>
        <p:spPr>
          <a:xfrm>
            <a:off x="142844" y="1428736"/>
            <a:ext cx="3571900" cy="2571768"/>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ttangolo 6"/>
          <p:cNvSpPr/>
          <p:nvPr/>
        </p:nvSpPr>
        <p:spPr>
          <a:xfrm>
            <a:off x="0" y="0"/>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atin typeface="Times New Roman" pitchFamily="18" charset="0"/>
                <a:cs typeface="Times New Roman" pitchFamily="18" charset="0"/>
              </a:rPr>
              <a:t>                                       Accelerating </a:t>
            </a:r>
            <a:r>
              <a:rPr lang="en-US" sz="2400" b="1" dirty="0">
                <a:latin typeface="Times New Roman" pitchFamily="18" charset="0"/>
                <a:cs typeface="Times New Roman" pitchFamily="18" charset="0"/>
              </a:rPr>
              <a:t>particles</a:t>
            </a:r>
          </a:p>
        </p:txBody>
      </p:sp>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525344"/>
            <a:ext cx="2133600" cy="365125"/>
          </a:xfrm>
        </p:spPr>
        <p:txBody>
          <a:bodyPr/>
          <a:lstStyle/>
          <a:p>
            <a:pPr>
              <a:defRPr/>
            </a:pPr>
            <a:fld id="{010D0BF9-1168-4518-85CB-B8D51BDE8C98}" type="slidenum">
              <a:rPr lang="en-US" smtClean="0"/>
              <a:pPr>
                <a:defRPr/>
              </a:pPr>
              <a:t>23</a:t>
            </a:fld>
            <a:endParaRPr lang="en-US"/>
          </a:p>
        </p:txBody>
      </p:sp>
      <p:sp>
        <p:nvSpPr>
          <p:cNvPr id="8197"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sp>
        <p:nvSpPr>
          <p:cNvPr id="8201" name="Rectangle 12"/>
          <p:cNvSpPr>
            <a:spLocks noChangeArrowheads="1"/>
          </p:cNvSpPr>
          <p:nvPr/>
        </p:nvSpPr>
        <p:spPr bwMode="auto">
          <a:xfrm>
            <a:off x="214282" y="1214422"/>
            <a:ext cx="3643338" cy="2928958"/>
          </a:xfrm>
          <a:prstGeom prst="rect">
            <a:avLst/>
          </a:prstGeom>
          <a:noFill/>
          <a:ln w="9525">
            <a:noFill/>
            <a:miter lim="800000"/>
            <a:headEnd/>
            <a:tailEnd/>
          </a:ln>
        </p:spPr>
        <p:txBody>
          <a:bodyPr/>
          <a:lstStyle/>
          <a:p>
            <a:pPr algn="just"/>
            <a:endParaRPr lang="en-GB" sz="2000">
              <a:latin typeface="Times New Roman" pitchFamily="18" charset="0"/>
              <a:cs typeface="Times New Roman" pitchFamily="18" charset="0"/>
            </a:endParaRPr>
          </a:p>
          <a:p>
            <a:pPr algn="just"/>
            <a:r>
              <a:rPr lang="en-GB" sz="2400" b="1" i="1" smtClean="0">
                <a:latin typeface="Times New Roman" pitchFamily="18" charset="0"/>
                <a:cs typeface="Times New Roman" pitchFamily="18" charset="0"/>
              </a:rPr>
              <a:t>Basic type of accelerators</a:t>
            </a:r>
          </a:p>
          <a:p>
            <a:pPr algn="just"/>
            <a:endParaRPr lang="en-GB" sz="2400" smtClean="0">
              <a:latin typeface="Times New Roman" pitchFamily="18" charset="0"/>
              <a:cs typeface="Times New Roman" pitchFamily="18" charset="0"/>
            </a:endParaRPr>
          </a:p>
          <a:p>
            <a:pPr algn="just"/>
            <a:r>
              <a:rPr lang="en-GB" sz="2400" smtClean="0">
                <a:latin typeface="Times New Roman" pitchFamily="18" charset="0"/>
                <a:cs typeface="Times New Roman" pitchFamily="18" charset="0"/>
              </a:rPr>
              <a:t>-Linear </a:t>
            </a:r>
          </a:p>
          <a:p>
            <a:pPr algn="just">
              <a:buFontTx/>
              <a:buChar char="-"/>
            </a:pPr>
            <a:r>
              <a:rPr lang="en-GB" sz="2400" smtClean="0">
                <a:latin typeface="Times New Roman" pitchFamily="18" charset="0"/>
                <a:cs typeface="Times New Roman" pitchFamily="18" charset="0"/>
              </a:rPr>
              <a:t>Cyclotron</a:t>
            </a:r>
          </a:p>
          <a:p>
            <a:pPr algn="just">
              <a:buFontTx/>
              <a:buChar char="-"/>
            </a:pPr>
            <a:r>
              <a:rPr lang="en-GB" sz="2400" err="1" smtClean="0">
                <a:latin typeface="Times New Roman" pitchFamily="18" charset="0"/>
                <a:cs typeface="Times New Roman" pitchFamily="18" charset="0"/>
              </a:rPr>
              <a:t>Betatron</a:t>
            </a:r>
            <a:endParaRPr lang="en-GB" sz="2400" smtClean="0">
              <a:latin typeface="Times New Roman" pitchFamily="18" charset="0"/>
              <a:cs typeface="Times New Roman" pitchFamily="18" charset="0"/>
            </a:endParaRPr>
          </a:p>
          <a:p>
            <a:pPr algn="just">
              <a:buFontTx/>
              <a:buChar char="-"/>
            </a:pPr>
            <a:r>
              <a:rPr lang="en-GB" sz="2400" smtClean="0">
                <a:latin typeface="Times New Roman" pitchFamily="18" charset="0"/>
                <a:cs typeface="Times New Roman" pitchFamily="18" charset="0"/>
              </a:rPr>
              <a:t>Synchrotron</a:t>
            </a:r>
            <a:endParaRPr lang="en-GB" sz="2400">
              <a:latin typeface="Times New Roman" pitchFamily="18" charset="0"/>
              <a:cs typeface="Times New Roman" pitchFamily="18" charset="0"/>
            </a:endParaRPr>
          </a:p>
          <a:p>
            <a:pPr algn="just"/>
            <a:endParaRPr lang="en-GB" sz="2000">
              <a:latin typeface="Times New Roman" pitchFamily="18" charset="0"/>
              <a:cs typeface="Times New Roman" pitchFamily="18" charset="0"/>
            </a:endParaRPr>
          </a:p>
          <a:p>
            <a:pPr algn="just"/>
            <a:endParaRPr lang="en-GB" sz="2000">
              <a:latin typeface="Times New Roman" pitchFamily="18" charset="0"/>
              <a:cs typeface="Times New Roman" pitchFamily="18" charset="0"/>
            </a:endParaRPr>
          </a:p>
        </p:txBody>
      </p:sp>
      <p:sp>
        <p:nvSpPr>
          <p:cNvPr id="12" name="Rettangolo 14"/>
          <p:cNvSpPr>
            <a:spLocks noChangeArrowheads="1"/>
          </p:cNvSpPr>
          <p:nvPr/>
        </p:nvSpPr>
        <p:spPr bwMode="auto">
          <a:xfrm>
            <a:off x="1214414" y="785794"/>
            <a:ext cx="6920549" cy="461665"/>
          </a:xfrm>
          <a:prstGeom prst="rect">
            <a:avLst/>
          </a:prstGeom>
          <a:noFill/>
          <a:ln w="9525">
            <a:noFill/>
            <a:miter lim="800000"/>
            <a:headEnd/>
            <a:tailEnd/>
          </a:ln>
        </p:spPr>
        <p:txBody>
          <a:bodyPr wrap="none">
            <a:spAutoFit/>
          </a:bodyPr>
          <a:lstStyle/>
          <a:p>
            <a:r>
              <a:rPr lang="en-US" sz="2400" b="1" smtClean="0">
                <a:solidFill>
                  <a:srgbClr val="FF0000"/>
                </a:solidFill>
                <a:latin typeface="Times New Roman" pitchFamily="18" charset="0"/>
                <a:cs typeface="Times New Roman" pitchFamily="18" charset="0"/>
              </a:rPr>
              <a:t>There are many medical application of accelerators</a:t>
            </a:r>
            <a:endParaRPr lang="en-US" sz="2400"/>
          </a:p>
        </p:txBody>
      </p:sp>
      <p:sp>
        <p:nvSpPr>
          <p:cNvPr id="13" name="Rectangle 12"/>
          <p:cNvSpPr>
            <a:spLocks noChangeArrowheads="1"/>
          </p:cNvSpPr>
          <p:nvPr/>
        </p:nvSpPr>
        <p:spPr bwMode="auto">
          <a:xfrm>
            <a:off x="4143372" y="1142984"/>
            <a:ext cx="4786346" cy="2928958"/>
          </a:xfrm>
          <a:prstGeom prst="rect">
            <a:avLst/>
          </a:prstGeom>
          <a:noFill/>
          <a:ln w="9525">
            <a:noFill/>
            <a:miter lim="800000"/>
            <a:headEnd/>
            <a:tailEnd/>
          </a:ln>
        </p:spPr>
        <p:txBody>
          <a:bodyPr/>
          <a:lstStyle/>
          <a:p>
            <a:pPr algn="just"/>
            <a:endParaRPr lang="en-GB" sz="2000">
              <a:latin typeface="Times New Roman" pitchFamily="18" charset="0"/>
              <a:cs typeface="Times New Roman" pitchFamily="18" charset="0"/>
            </a:endParaRPr>
          </a:p>
          <a:p>
            <a:pPr algn="just"/>
            <a:r>
              <a:rPr lang="en-GB" sz="2400" b="1" i="1" smtClean="0">
                <a:latin typeface="Times New Roman" pitchFamily="18" charset="0"/>
                <a:cs typeface="Times New Roman" pitchFamily="18" charset="0"/>
              </a:rPr>
              <a:t>Common medical application </a:t>
            </a:r>
          </a:p>
          <a:p>
            <a:pPr algn="just"/>
            <a:endParaRPr lang="en-GB" sz="2400" smtClean="0">
              <a:latin typeface="Times New Roman" pitchFamily="18" charset="0"/>
              <a:cs typeface="Times New Roman" pitchFamily="18" charset="0"/>
            </a:endParaRPr>
          </a:p>
          <a:p>
            <a:pPr algn="just"/>
            <a:r>
              <a:rPr lang="en-GB" sz="2400" smtClean="0">
                <a:latin typeface="Times New Roman" pitchFamily="18" charset="0"/>
                <a:cs typeface="Times New Roman" pitchFamily="18" charset="0"/>
              </a:rPr>
              <a:t>-Radiation therapy (photon/electron) </a:t>
            </a:r>
          </a:p>
          <a:p>
            <a:pPr algn="just">
              <a:buFontTx/>
              <a:buChar char="-"/>
            </a:pPr>
            <a:r>
              <a:rPr lang="en-GB" sz="2400" smtClean="0">
                <a:latin typeface="Times New Roman" pitchFamily="18" charset="0"/>
                <a:cs typeface="Times New Roman" pitchFamily="18" charset="0"/>
              </a:rPr>
              <a:t>Isotope production (Cyclotron)</a:t>
            </a:r>
          </a:p>
          <a:p>
            <a:pPr algn="just">
              <a:buFontTx/>
              <a:buChar char="-"/>
            </a:pPr>
            <a:r>
              <a:rPr lang="en-GB" sz="2400" smtClean="0">
                <a:latin typeface="Times New Roman" pitchFamily="18" charset="0"/>
                <a:cs typeface="Times New Roman" pitchFamily="18" charset="0"/>
              </a:rPr>
              <a:t>Equipment sterilization</a:t>
            </a:r>
          </a:p>
          <a:p>
            <a:pPr algn="just">
              <a:buFontTx/>
              <a:buChar char="-"/>
            </a:pPr>
            <a:r>
              <a:rPr lang="en-GB" sz="2400" err="1" smtClean="0">
                <a:latin typeface="Times New Roman" pitchFamily="18" charset="0"/>
                <a:cs typeface="Times New Roman" pitchFamily="18" charset="0"/>
              </a:rPr>
              <a:t>Hadron</a:t>
            </a:r>
            <a:r>
              <a:rPr lang="en-GB" sz="2400" smtClean="0">
                <a:latin typeface="Times New Roman" pitchFamily="18" charset="0"/>
                <a:cs typeface="Times New Roman" pitchFamily="18" charset="0"/>
              </a:rPr>
              <a:t> therapy</a:t>
            </a:r>
          </a:p>
          <a:p>
            <a:pPr algn="just"/>
            <a:endParaRPr lang="en-GB" sz="2400" smtClean="0">
              <a:latin typeface="Times New Roman" pitchFamily="18" charset="0"/>
              <a:cs typeface="Times New Roman" pitchFamily="18" charset="0"/>
            </a:endParaRPr>
          </a:p>
          <a:p>
            <a:pPr algn="just"/>
            <a:r>
              <a:rPr lang="en-GB" sz="2400" b="1" i="1" smtClean="0">
                <a:latin typeface="Times New Roman" pitchFamily="18" charset="0"/>
                <a:cs typeface="Times New Roman" pitchFamily="18" charset="0"/>
              </a:rPr>
              <a:t>Future Application</a:t>
            </a:r>
          </a:p>
          <a:p>
            <a:pPr algn="just"/>
            <a:r>
              <a:rPr lang="en-GB" sz="2400" smtClean="0">
                <a:latin typeface="Times New Roman" pitchFamily="18" charset="0"/>
                <a:cs typeface="Times New Roman" pitchFamily="18" charset="0"/>
              </a:rPr>
              <a:t>-Angiography</a:t>
            </a:r>
          </a:p>
          <a:p>
            <a:pPr algn="just"/>
            <a:r>
              <a:rPr lang="en-GB" sz="2400" smtClean="0">
                <a:latin typeface="Times New Roman" pitchFamily="18" charset="0"/>
                <a:cs typeface="Times New Roman" pitchFamily="18" charset="0"/>
              </a:rPr>
              <a:t>-Boron neutron Capture Therapy</a:t>
            </a:r>
            <a:endParaRPr lang="en-GB" sz="2400">
              <a:latin typeface="Times New Roman" pitchFamily="18" charset="0"/>
              <a:cs typeface="Times New Roman" pitchFamily="18" charset="0"/>
            </a:endParaRPr>
          </a:p>
          <a:p>
            <a:pPr algn="just"/>
            <a:endParaRPr lang="en-GB" sz="2400">
              <a:latin typeface="Times New Roman" pitchFamily="18" charset="0"/>
              <a:cs typeface="Times New Roman" pitchFamily="18" charset="0"/>
            </a:endParaRPr>
          </a:p>
        </p:txBody>
      </p:sp>
      <p:pic>
        <p:nvPicPr>
          <p:cNvPr id="4098" name="Picture 2" descr="http://www.bellinghamveterinary.com/photo_pic2?var=2"/>
          <p:cNvPicPr>
            <a:picLocks noChangeAspect="1" noChangeArrowheads="1"/>
          </p:cNvPicPr>
          <p:nvPr/>
        </p:nvPicPr>
        <p:blipFill>
          <a:blip r:embed="rId3"/>
          <a:srcRect/>
          <a:stretch>
            <a:fillRect/>
          </a:stretch>
        </p:blipFill>
        <p:spPr bwMode="auto">
          <a:xfrm>
            <a:off x="642910" y="3857628"/>
            <a:ext cx="2786082" cy="2621571"/>
          </a:xfrm>
          <a:prstGeom prst="rect">
            <a:avLst/>
          </a:prstGeom>
          <a:noFill/>
        </p:spPr>
      </p:pic>
      <p:sp>
        <p:nvSpPr>
          <p:cNvPr id="17"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extLst>
      <p:ext uri="{BB962C8B-B14F-4D97-AF65-F5344CB8AC3E}">
        <p14:creationId xmlns:p14="http://schemas.microsoft.com/office/powerpoint/2010/main" val="30968393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0" y="0"/>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atin typeface="Times New Roman" pitchFamily="18" charset="0"/>
                <a:cs typeface="Times New Roman" pitchFamily="18" charset="0"/>
              </a:rPr>
              <a:t>                                   Accelerating </a:t>
            </a:r>
            <a:r>
              <a:rPr lang="en-US" sz="2400" b="1" dirty="0">
                <a:latin typeface="Times New Roman" pitchFamily="18" charset="0"/>
                <a:cs typeface="Times New Roman" pitchFamily="18" charset="0"/>
              </a:rPr>
              <a:t>particles</a:t>
            </a:r>
            <a:endParaRPr lang="en-US" sz="2000" b="1" dirty="0">
              <a:latin typeface="Times New Roman" pitchFamily="18" charset="0"/>
              <a:cs typeface="Times New Roman" pitchFamily="18" charset="0"/>
            </a:endParaRPr>
          </a:p>
        </p:txBody>
      </p:sp>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520259"/>
            <a:ext cx="2133600" cy="365125"/>
          </a:xfrm>
        </p:spPr>
        <p:txBody>
          <a:bodyPr/>
          <a:lstStyle/>
          <a:p>
            <a:pPr>
              <a:defRPr/>
            </a:pPr>
            <a:fld id="{F63DDA59-720F-4E81-9A7D-FB7455AABB48}" type="slidenum">
              <a:rPr lang="en-US" smtClean="0"/>
              <a:pPr>
                <a:defRPr/>
              </a:pPr>
              <a:t>24</a:t>
            </a:fld>
            <a:endParaRPr lang="en-US"/>
          </a:p>
        </p:txBody>
      </p:sp>
      <p:sp>
        <p:nvSpPr>
          <p:cNvPr id="10245"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sp>
        <p:nvSpPr>
          <p:cNvPr id="10247" name="Rettangolo 14"/>
          <p:cNvSpPr>
            <a:spLocks noChangeArrowheads="1"/>
          </p:cNvSpPr>
          <p:nvPr/>
        </p:nvSpPr>
        <p:spPr bwMode="auto">
          <a:xfrm>
            <a:off x="1619672" y="985697"/>
            <a:ext cx="6274538" cy="461665"/>
          </a:xfrm>
          <a:prstGeom prst="rect">
            <a:avLst/>
          </a:prstGeom>
          <a:noFill/>
          <a:ln w="9525">
            <a:noFill/>
            <a:miter lim="800000"/>
            <a:headEnd/>
            <a:tailEnd/>
          </a:ln>
        </p:spPr>
        <p:txBody>
          <a:bodyPr wrap="none">
            <a:spAutoFit/>
          </a:bodyPr>
          <a:lstStyle/>
          <a:p>
            <a:r>
              <a:rPr lang="en-US" sz="2400" b="1" smtClean="0">
                <a:solidFill>
                  <a:srgbClr val="FF0000"/>
                </a:solidFill>
                <a:latin typeface="Times New Roman" pitchFamily="18" charset="0"/>
                <a:cs typeface="Times New Roman" pitchFamily="18" charset="0"/>
              </a:rPr>
              <a:t>Linear accelerators (LINAC) for radiotherapy</a:t>
            </a:r>
            <a:endParaRPr lang="en-US" sz="2400"/>
          </a:p>
        </p:txBody>
      </p:sp>
      <p:pic>
        <p:nvPicPr>
          <p:cNvPr id="3" name="Immagine 2"/>
          <p:cNvPicPr>
            <a:picLocks noChangeAspect="1"/>
          </p:cNvPicPr>
          <p:nvPr/>
        </p:nvPicPr>
        <p:blipFill rotWithShape="1">
          <a:blip r:embed="rId3"/>
          <a:srcRect l="32651" t="52172" r="39123" b="18296"/>
          <a:stretch/>
        </p:blipFill>
        <p:spPr>
          <a:xfrm>
            <a:off x="349192" y="2882617"/>
            <a:ext cx="4200642" cy="2470965"/>
          </a:xfrm>
          <a:prstGeom prst="rect">
            <a:avLst/>
          </a:prstGeom>
        </p:spPr>
      </p:pic>
      <p:sp>
        <p:nvSpPr>
          <p:cNvPr id="11" name="Rettangolo 14"/>
          <p:cNvSpPr>
            <a:spLocks noChangeArrowheads="1"/>
          </p:cNvSpPr>
          <p:nvPr/>
        </p:nvSpPr>
        <p:spPr bwMode="auto">
          <a:xfrm>
            <a:off x="0" y="1749491"/>
            <a:ext cx="4249881" cy="830997"/>
          </a:xfrm>
          <a:prstGeom prst="rect">
            <a:avLst/>
          </a:prstGeom>
          <a:noFill/>
          <a:ln w="9525">
            <a:noFill/>
            <a:miter lim="800000"/>
            <a:headEnd/>
            <a:tailEnd/>
          </a:ln>
        </p:spPr>
        <p:txBody>
          <a:bodyPr wrap="none">
            <a:spAutoFit/>
          </a:bodyPr>
          <a:lstStyle/>
          <a:p>
            <a:r>
              <a:rPr lang="en-US" sz="2400" smtClean="0">
                <a:latin typeface="Times New Roman" pitchFamily="18" charset="0"/>
                <a:cs typeface="Times New Roman" pitchFamily="18" charset="0"/>
              </a:rPr>
              <a:t>Schematics of an X ray tube for  </a:t>
            </a:r>
          </a:p>
          <a:p>
            <a:r>
              <a:rPr lang="en-US" sz="2400" smtClean="0">
                <a:latin typeface="Times New Roman" pitchFamily="18" charset="0"/>
                <a:cs typeface="Times New Roman" pitchFamily="18" charset="0"/>
              </a:rPr>
              <a:t>an electrostatic accelerator</a:t>
            </a:r>
            <a:endParaRPr lang="en-US" sz="2400"/>
          </a:p>
        </p:txBody>
      </p:sp>
      <p:pic>
        <p:nvPicPr>
          <p:cNvPr id="5" name="Immagine 4"/>
          <p:cNvPicPr>
            <a:picLocks noChangeAspect="1"/>
          </p:cNvPicPr>
          <p:nvPr/>
        </p:nvPicPr>
        <p:blipFill rotWithShape="1">
          <a:blip r:embed="rId4"/>
          <a:srcRect l="48893" t="40156" r="25649" b="20275"/>
          <a:stretch/>
        </p:blipFill>
        <p:spPr>
          <a:xfrm>
            <a:off x="5078963" y="2580488"/>
            <a:ext cx="3607837" cy="3152768"/>
          </a:xfrm>
          <a:prstGeom prst="rect">
            <a:avLst/>
          </a:prstGeom>
        </p:spPr>
      </p:pic>
      <p:sp>
        <p:nvSpPr>
          <p:cNvPr id="13" name="Rettangolo 14"/>
          <p:cNvSpPr>
            <a:spLocks noChangeArrowheads="1"/>
          </p:cNvSpPr>
          <p:nvPr/>
        </p:nvSpPr>
        <p:spPr bwMode="auto">
          <a:xfrm>
            <a:off x="5078963" y="1727332"/>
            <a:ext cx="3227165" cy="461665"/>
          </a:xfrm>
          <a:prstGeom prst="rect">
            <a:avLst/>
          </a:prstGeom>
          <a:noFill/>
          <a:ln w="9525">
            <a:noFill/>
            <a:miter lim="800000"/>
            <a:headEnd/>
            <a:tailEnd/>
          </a:ln>
        </p:spPr>
        <p:txBody>
          <a:bodyPr wrap="none">
            <a:spAutoFit/>
          </a:bodyPr>
          <a:lstStyle/>
          <a:p>
            <a:r>
              <a:rPr lang="en-US" sz="2400" smtClean="0">
                <a:latin typeface="Times New Roman" pitchFamily="18" charset="0"/>
                <a:cs typeface="Times New Roman" pitchFamily="18" charset="0"/>
              </a:rPr>
              <a:t>Modern LINAC concept</a:t>
            </a:r>
            <a:endParaRPr lang="en-US" sz="2400"/>
          </a:p>
        </p:txBody>
      </p:sp>
      <p:sp>
        <p:nvSpPr>
          <p:cNvPr id="15"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extLst>
      <p:ext uri="{BB962C8B-B14F-4D97-AF65-F5344CB8AC3E}">
        <p14:creationId xmlns:p14="http://schemas.microsoft.com/office/powerpoint/2010/main" val="20343717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0" y="0"/>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atin typeface="Times New Roman" pitchFamily="18" charset="0"/>
                <a:cs typeface="Times New Roman" pitchFamily="18" charset="0"/>
              </a:rPr>
              <a:t>                                     Accelerating </a:t>
            </a:r>
            <a:r>
              <a:rPr lang="en-US" sz="2400" b="1" dirty="0">
                <a:latin typeface="Times New Roman" pitchFamily="18" charset="0"/>
                <a:cs typeface="Times New Roman" pitchFamily="18" charset="0"/>
              </a:rPr>
              <a:t>particles</a:t>
            </a:r>
            <a:endParaRPr lang="en-US" sz="2000" b="1" dirty="0">
              <a:latin typeface="Times New Roman" pitchFamily="18" charset="0"/>
              <a:cs typeface="Times New Roman" pitchFamily="18" charset="0"/>
            </a:endParaRPr>
          </a:p>
        </p:txBody>
      </p:sp>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520259"/>
            <a:ext cx="2133600" cy="365125"/>
          </a:xfrm>
        </p:spPr>
        <p:txBody>
          <a:bodyPr/>
          <a:lstStyle/>
          <a:p>
            <a:pPr>
              <a:defRPr/>
            </a:pPr>
            <a:fld id="{F63DDA59-720F-4E81-9A7D-FB7455AABB48}" type="slidenum">
              <a:rPr lang="en-US" smtClean="0"/>
              <a:pPr>
                <a:defRPr/>
              </a:pPr>
              <a:t>25</a:t>
            </a:fld>
            <a:endParaRPr lang="en-US"/>
          </a:p>
        </p:txBody>
      </p:sp>
      <p:sp>
        <p:nvSpPr>
          <p:cNvPr id="10245"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sp>
        <p:nvSpPr>
          <p:cNvPr id="10247" name="Rettangolo 14"/>
          <p:cNvSpPr>
            <a:spLocks noChangeArrowheads="1"/>
          </p:cNvSpPr>
          <p:nvPr/>
        </p:nvSpPr>
        <p:spPr bwMode="auto">
          <a:xfrm>
            <a:off x="3884222" y="933930"/>
            <a:ext cx="1178528" cy="461665"/>
          </a:xfrm>
          <a:prstGeom prst="rect">
            <a:avLst/>
          </a:prstGeom>
          <a:noFill/>
          <a:ln w="9525">
            <a:noFill/>
            <a:miter lim="800000"/>
            <a:headEnd/>
            <a:tailEnd/>
          </a:ln>
        </p:spPr>
        <p:txBody>
          <a:bodyPr wrap="none">
            <a:spAutoFit/>
          </a:bodyPr>
          <a:lstStyle/>
          <a:p>
            <a:r>
              <a:rPr lang="en-US" sz="2400" b="1" smtClean="0">
                <a:solidFill>
                  <a:srgbClr val="FF0000"/>
                </a:solidFill>
                <a:latin typeface="Times New Roman" pitchFamily="18" charset="0"/>
                <a:cs typeface="Times New Roman" pitchFamily="18" charset="0"/>
              </a:rPr>
              <a:t>LINAC</a:t>
            </a:r>
            <a:endParaRPr lang="en-US" sz="2400"/>
          </a:p>
        </p:txBody>
      </p:sp>
      <p:sp>
        <p:nvSpPr>
          <p:cNvPr id="2" name="Rettangolo 1"/>
          <p:cNvSpPr/>
          <p:nvPr/>
        </p:nvSpPr>
        <p:spPr>
          <a:xfrm>
            <a:off x="5091300" y="1543713"/>
            <a:ext cx="3603150" cy="4154984"/>
          </a:xfrm>
          <a:prstGeom prst="rect">
            <a:avLst/>
          </a:prstGeom>
        </p:spPr>
        <p:txBody>
          <a:bodyPr wrap="square">
            <a:spAutoFit/>
          </a:bodyPr>
          <a:lstStyle/>
          <a:p>
            <a:pPr algn="just"/>
            <a:r>
              <a:rPr lang="en-GB" sz="2400" smtClean="0">
                <a:latin typeface="Times New Roman" panose="02020603050405020304" pitchFamily="18" charset="0"/>
                <a:cs typeface="Times New Roman" panose="02020603050405020304" pitchFamily="18" charset="0"/>
              </a:rPr>
              <a:t>LINAC uses </a:t>
            </a:r>
            <a:r>
              <a:rPr lang="en-GB" sz="2400">
                <a:latin typeface="Times New Roman" panose="02020603050405020304" pitchFamily="18" charset="0"/>
                <a:cs typeface="Times New Roman" panose="02020603050405020304" pitchFamily="18" charset="0"/>
              </a:rPr>
              <a:t>microwave technology to accelerate electrons in a part of the </a:t>
            </a:r>
            <a:r>
              <a:rPr lang="en-GB" sz="2400" smtClean="0">
                <a:latin typeface="Times New Roman" panose="02020603050405020304" pitchFamily="18" charset="0"/>
                <a:cs typeface="Times New Roman" panose="02020603050405020304" pitchFamily="18" charset="0"/>
              </a:rPr>
              <a:t>LINAC </a:t>
            </a:r>
            <a:r>
              <a:rPr lang="en-GB" sz="2400">
                <a:latin typeface="Times New Roman" panose="02020603050405020304" pitchFamily="18" charset="0"/>
                <a:cs typeface="Times New Roman" panose="02020603050405020304" pitchFamily="18" charset="0"/>
              </a:rPr>
              <a:t>called waveguide, then allows these electrons to collide with a heavy metal target. As a result of these collisions, high energy X-Rays (Photons) are produced from the target. </a:t>
            </a:r>
          </a:p>
        </p:txBody>
      </p:sp>
      <p:pic>
        <p:nvPicPr>
          <p:cNvPr id="3" name="Immagine 2"/>
          <p:cNvPicPr>
            <a:picLocks noChangeAspect="1"/>
          </p:cNvPicPr>
          <p:nvPr/>
        </p:nvPicPr>
        <p:blipFill rotWithShape="1">
          <a:blip r:embed="rId3"/>
          <a:srcRect l="47233" t="42125" r="26755" b="15547"/>
          <a:stretch/>
        </p:blipFill>
        <p:spPr>
          <a:xfrm>
            <a:off x="1018941" y="3985054"/>
            <a:ext cx="2679559" cy="2263214"/>
          </a:xfrm>
          <a:prstGeom prst="rect">
            <a:avLst/>
          </a:prstGeom>
        </p:spPr>
      </p:pic>
      <p:pic>
        <p:nvPicPr>
          <p:cNvPr id="5" name="Immagine 4"/>
          <p:cNvPicPr>
            <a:picLocks noChangeAspect="1"/>
          </p:cNvPicPr>
          <p:nvPr/>
        </p:nvPicPr>
        <p:blipFill rotWithShape="1">
          <a:blip r:embed="rId4"/>
          <a:srcRect l="29523" t="29328" r="34504" b="7673"/>
          <a:stretch/>
        </p:blipFill>
        <p:spPr>
          <a:xfrm>
            <a:off x="1028048" y="1193312"/>
            <a:ext cx="2704002" cy="2662401"/>
          </a:xfrm>
          <a:prstGeom prst="rect">
            <a:avLst/>
          </a:prstGeom>
        </p:spPr>
      </p:pic>
      <p:sp>
        <p:nvSpPr>
          <p:cNvPr id="13"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
        <p:nvSpPr>
          <p:cNvPr id="6" name="CasellaDiTesto 5"/>
          <p:cNvSpPr txBox="1"/>
          <p:nvPr/>
        </p:nvSpPr>
        <p:spPr>
          <a:xfrm>
            <a:off x="10642600" y="4610100"/>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7932488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0" y="0"/>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atin typeface="Times New Roman" pitchFamily="18" charset="0"/>
                <a:cs typeface="Times New Roman" pitchFamily="18" charset="0"/>
              </a:rPr>
              <a:t>                                       Accelerating particles</a:t>
            </a:r>
            <a:endParaRPr lang="en-US" sz="2400" b="1" dirty="0">
              <a:latin typeface="Times New Roman" pitchFamily="18" charset="0"/>
              <a:cs typeface="Times New Roman" pitchFamily="18" charset="0"/>
            </a:endParaRPr>
          </a:p>
        </p:txBody>
      </p:sp>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492875"/>
            <a:ext cx="2133600" cy="365125"/>
          </a:xfrm>
        </p:spPr>
        <p:txBody>
          <a:bodyPr/>
          <a:lstStyle/>
          <a:p>
            <a:pPr>
              <a:defRPr/>
            </a:pPr>
            <a:fld id="{F63DDA59-720F-4E81-9A7D-FB7455AABB48}" type="slidenum">
              <a:rPr lang="en-US" smtClean="0"/>
              <a:pPr>
                <a:defRPr/>
              </a:pPr>
              <a:t>26</a:t>
            </a:fld>
            <a:endParaRPr lang="en-US"/>
          </a:p>
        </p:txBody>
      </p:sp>
      <p:sp>
        <p:nvSpPr>
          <p:cNvPr id="10245"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sp>
        <p:nvSpPr>
          <p:cNvPr id="10247" name="Rettangolo 14"/>
          <p:cNvSpPr>
            <a:spLocks noChangeArrowheads="1"/>
          </p:cNvSpPr>
          <p:nvPr/>
        </p:nvSpPr>
        <p:spPr bwMode="auto">
          <a:xfrm>
            <a:off x="1785938" y="928688"/>
            <a:ext cx="6235700" cy="461962"/>
          </a:xfrm>
          <a:prstGeom prst="rect">
            <a:avLst/>
          </a:prstGeom>
          <a:noFill/>
          <a:ln w="9525">
            <a:noFill/>
            <a:miter lim="800000"/>
            <a:headEnd/>
            <a:tailEnd/>
          </a:ln>
        </p:spPr>
        <p:txBody>
          <a:bodyPr wrap="none">
            <a:spAutoFit/>
          </a:bodyPr>
          <a:lstStyle/>
          <a:p>
            <a:r>
              <a:rPr lang="en-US" sz="2400" b="1">
                <a:solidFill>
                  <a:srgbClr val="FF0000"/>
                </a:solidFill>
                <a:latin typeface="Times New Roman" pitchFamily="18" charset="0"/>
                <a:cs typeface="Times New Roman" pitchFamily="18" charset="0"/>
              </a:rPr>
              <a:t>Accelerating particles for medical treatments</a:t>
            </a:r>
            <a:endParaRPr lang="en-US" sz="2400"/>
          </a:p>
        </p:txBody>
      </p:sp>
      <p:pic>
        <p:nvPicPr>
          <p:cNvPr id="10248" name="Picture 4" descr="http://images.iop.org/objects/ccr/cern/51/10/22/CChad2_10_11.jpg"/>
          <p:cNvPicPr>
            <a:picLocks noChangeAspect="1" noChangeArrowheads="1"/>
          </p:cNvPicPr>
          <p:nvPr/>
        </p:nvPicPr>
        <p:blipFill>
          <a:blip r:embed="rId3"/>
          <a:srcRect/>
          <a:stretch>
            <a:fillRect/>
          </a:stretch>
        </p:blipFill>
        <p:spPr bwMode="auto">
          <a:xfrm>
            <a:off x="4429125" y="1928813"/>
            <a:ext cx="4167188" cy="1614487"/>
          </a:xfrm>
          <a:prstGeom prst="rect">
            <a:avLst/>
          </a:prstGeom>
          <a:noFill/>
          <a:ln w="9525">
            <a:noFill/>
            <a:miter lim="800000"/>
            <a:headEnd/>
            <a:tailEnd/>
          </a:ln>
        </p:spPr>
      </p:pic>
      <p:sp>
        <p:nvSpPr>
          <p:cNvPr id="10249" name="Rectangle 12"/>
          <p:cNvSpPr>
            <a:spLocks noChangeArrowheads="1"/>
          </p:cNvSpPr>
          <p:nvPr/>
        </p:nvSpPr>
        <p:spPr bwMode="auto">
          <a:xfrm>
            <a:off x="285750" y="1785938"/>
            <a:ext cx="3986213" cy="428625"/>
          </a:xfrm>
          <a:prstGeom prst="rect">
            <a:avLst/>
          </a:prstGeom>
          <a:noFill/>
          <a:ln w="9525">
            <a:noFill/>
            <a:miter lim="800000"/>
            <a:headEnd/>
            <a:tailEnd/>
          </a:ln>
        </p:spPr>
        <p:txBody>
          <a:bodyPr/>
          <a:lstStyle/>
          <a:p>
            <a:pPr algn="just"/>
            <a:r>
              <a:rPr lang="en-GB" sz="2400">
                <a:latin typeface="Times New Roman" pitchFamily="18" charset="0"/>
                <a:cs typeface="Times New Roman" pitchFamily="18" charset="0"/>
              </a:rPr>
              <a:t>The synchrotron at CNAO for </a:t>
            </a:r>
            <a:r>
              <a:rPr lang="en-GB" sz="2400" err="1">
                <a:latin typeface="Times New Roman" pitchFamily="18" charset="0"/>
                <a:cs typeface="Times New Roman" pitchFamily="18" charset="0"/>
              </a:rPr>
              <a:t>hadron</a:t>
            </a:r>
            <a:r>
              <a:rPr lang="en-GB" sz="2400">
                <a:latin typeface="Times New Roman" pitchFamily="18" charset="0"/>
                <a:cs typeface="Times New Roman" pitchFamily="18" charset="0"/>
              </a:rPr>
              <a:t> </a:t>
            </a:r>
            <a:r>
              <a:rPr lang="en-GB" sz="2400" smtClean="0">
                <a:latin typeface="Times New Roman" pitchFamily="18" charset="0"/>
                <a:cs typeface="Times New Roman" pitchFamily="18" charset="0"/>
              </a:rPr>
              <a:t>therapy </a:t>
            </a:r>
            <a:r>
              <a:rPr lang="en-GB" sz="2400">
                <a:latin typeface="Times New Roman" pitchFamily="18" charset="0"/>
                <a:cs typeface="Times New Roman" pitchFamily="18" charset="0"/>
              </a:rPr>
              <a:t>accelerates </a:t>
            </a:r>
            <a:r>
              <a:rPr lang="it-IT" sz="2400" err="1">
                <a:latin typeface="Times New Roman" pitchFamily="18" charset="0"/>
                <a:cs typeface="Times New Roman" pitchFamily="18" charset="0"/>
              </a:rPr>
              <a:t>protons</a:t>
            </a:r>
            <a:r>
              <a:rPr lang="it-IT" sz="2400">
                <a:latin typeface="Times New Roman" pitchFamily="18" charset="0"/>
                <a:cs typeface="Times New Roman" pitchFamily="18" charset="0"/>
              </a:rPr>
              <a:t> up </a:t>
            </a:r>
            <a:r>
              <a:rPr lang="it-IT" sz="2400" err="1">
                <a:latin typeface="Times New Roman" pitchFamily="18" charset="0"/>
                <a:cs typeface="Times New Roman" pitchFamily="18" charset="0"/>
              </a:rPr>
              <a:t>to</a:t>
            </a:r>
            <a:r>
              <a:rPr lang="it-IT" sz="2400">
                <a:latin typeface="Times New Roman" pitchFamily="18" charset="0"/>
                <a:cs typeface="Times New Roman" pitchFamily="18" charset="0"/>
              </a:rPr>
              <a:t> 250 </a:t>
            </a:r>
            <a:r>
              <a:rPr lang="it-IT" sz="2400" err="1">
                <a:latin typeface="Times New Roman" pitchFamily="18" charset="0"/>
                <a:cs typeface="Times New Roman" pitchFamily="18" charset="0"/>
              </a:rPr>
              <a:t>MeV</a:t>
            </a:r>
            <a:r>
              <a:rPr lang="it-IT" sz="2400">
                <a:latin typeface="Times New Roman" pitchFamily="18" charset="0"/>
                <a:cs typeface="Times New Roman" pitchFamily="18" charset="0"/>
              </a:rPr>
              <a:t> and </a:t>
            </a:r>
            <a:r>
              <a:rPr lang="it-IT" sz="2400" err="1">
                <a:latin typeface="Times New Roman" pitchFamily="18" charset="0"/>
                <a:cs typeface="Times New Roman" pitchFamily="18" charset="0"/>
              </a:rPr>
              <a:t>carbon</a:t>
            </a:r>
            <a:r>
              <a:rPr lang="it-IT" sz="2400">
                <a:latin typeface="Times New Roman" pitchFamily="18" charset="0"/>
                <a:cs typeface="Times New Roman" pitchFamily="18" charset="0"/>
              </a:rPr>
              <a:t> </a:t>
            </a:r>
            <a:r>
              <a:rPr lang="it-IT" sz="2400" err="1">
                <a:latin typeface="Times New Roman" pitchFamily="18" charset="0"/>
                <a:cs typeface="Times New Roman" pitchFamily="18" charset="0"/>
              </a:rPr>
              <a:t>ions</a:t>
            </a:r>
            <a:r>
              <a:rPr lang="it-IT" sz="2400">
                <a:latin typeface="Times New Roman" pitchFamily="18" charset="0"/>
                <a:cs typeface="Times New Roman" pitchFamily="18" charset="0"/>
              </a:rPr>
              <a:t> up </a:t>
            </a:r>
            <a:r>
              <a:rPr lang="it-IT" sz="2400" err="1">
                <a:latin typeface="Times New Roman" pitchFamily="18" charset="0"/>
                <a:cs typeface="Times New Roman" pitchFamily="18" charset="0"/>
              </a:rPr>
              <a:t>to</a:t>
            </a:r>
            <a:r>
              <a:rPr lang="it-IT" sz="2400">
                <a:latin typeface="Times New Roman" pitchFamily="18" charset="0"/>
                <a:cs typeface="Times New Roman" pitchFamily="18" charset="0"/>
              </a:rPr>
              <a:t>  4800 </a:t>
            </a:r>
            <a:r>
              <a:rPr lang="it-IT" sz="2400" err="1">
                <a:latin typeface="Times New Roman" pitchFamily="18" charset="0"/>
                <a:cs typeface="Times New Roman" pitchFamily="18" charset="0"/>
              </a:rPr>
              <a:t>MeV</a:t>
            </a:r>
            <a:endParaRPr lang="en-GB" sz="2400">
              <a:latin typeface="Times New Roman" pitchFamily="18" charset="0"/>
              <a:cs typeface="Times New Roman" pitchFamily="18" charset="0"/>
            </a:endParaRPr>
          </a:p>
        </p:txBody>
      </p:sp>
      <p:pic>
        <p:nvPicPr>
          <p:cNvPr id="10250" name="Picture 5"/>
          <p:cNvPicPr>
            <a:picLocks noChangeAspect="1" noChangeArrowheads="1"/>
          </p:cNvPicPr>
          <p:nvPr/>
        </p:nvPicPr>
        <p:blipFill>
          <a:blip r:embed="rId4"/>
          <a:srcRect l="38086" t="43752" r="33203" b="23958"/>
          <a:stretch>
            <a:fillRect/>
          </a:stretch>
        </p:blipFill>
        <p:spPr bwMode="auto">
          <a:xfrm>
            <a:off x="428625" y="3714750"/>
            <a:ext cx="3500438" cy="2214563"/>
          </a:xfrm>
          <a:prstGeom prst="rect">
            <a:avLst/>
          </a:prstGeom>
          <a:noFill/>
          <a:ln w="9525">
            <a:noFill/>
            <a:miter lim="800000"/>
            <a:headEnd/>
            <a:tailEnd/>
          </a:ln>
        </p:spPr>
      </p:pic>
      <p:sp>
        <p:nvSpPr>
          <p:cNvPr id="10251" name="Rectangle 12"/>
          <p:cNvSpPr>
            <a:spLocks noChangeArrowheads="1"/>
          </p:cNvSpPr>
          <p:nvPr/>
        </p:nvSpPr>
        <p:spPr bwMode="auto">
          <a:xfrm>
            <a:off x="4214810" y="4000500"/>
            <a:ext cx="4143404" cy="428625"/>
          </a:xfrm>
          <a:prstGeom prst="rect">
            <a:avLst/>
          </a:prstGeom>
          <a:noFill/>
          <a:ln w="9525">
            <a:noFill/>
            <a:miter lim="800000"/>
            <a:headEnd/>
            <a:tailEnd/>
          </a:ln>
        </p:spPr>
        <p:txBody>
          <a:bodyPr/>
          <a:lstStyle/>
          <a:p>
            <a:pPr algn="just"/>
            <a:r>
              <a:rPr lang="en-GB" sz="2400">
                <a:latin typeface="Times New Roman" pitchFamily="18" charset="0"/>
                <a:cs typeface="Times New Roman" pitchFamily="18" charset="0"/>
              </a:rPr>
              <a:t>Cyclotrons for production of radio pharmaceutics substances are now  quite common</a:t>
            </a:r>
          </a:p>
          <a:p>
            <a:pPr algn="just"/>
            <a:endParaRPr lang="en-GB" sz="2400">
              <a:latin typeface="Times New Roman" pitchFamily="18" charset="0"/>
              <a:cs typeface="Times New Roman" pitchFamily="18" charset="0"/>
            </a:endParaRPr>
          </a:p>
        </p:txBody>
      </p:sp>
      <p:sp>
        <p:nvSpPr>
          <p:cNvPr id="10252" name="Rectangle 12"/>
          <p:cNvSpPr>
            <a:spLocks noChangeArrowheads="1"/>
          </p:cNvSpPr>
          <p:nvPr/>
        </p:nvSpPr>
        <p:spPr bwMode="auto">
          <a:xfrm>
            <a:off x="4071934" y="5286388"/>
            <a:ext cx="4429125" cy="428625"/>
          </a:xfrm>
          <a:prstGeom prst="rect">
            <a:avLst/>
          </a:prstGeom>
          <a:noFill/>
          <a:ln w="9525">
            <a:noFill/>
            <a:miter lim="800000"/>
            <a:headEnd/>
            <a:tailEnd/>
          </a:ln>
        </p:spPr>
        <p:txBody>
          <a:bodyPr/>
          <a:lstStyle/>
          <a:p>
            <a:pPr algn="just"/>
            <a:r>
              <a:rPr lang="en-GB" sz="2400" err="1">
                <a:latin typeface="Times New Roman" pitchFamily="18" charset="0"/>
                <a:cs typeface="Times New Roman" pitchFamily="18" charset="0"/>
              </a:rPr>
              <a:t>es</a:t>
            </a:r>
            <a:r>
              <a:rPr lang="en-GB" sz="2400">
                <a:latin typeface="Times New Roman" pitchFamily="18" charset="0"/>
                <a:cs typeface="Times New Roman" pitchFamily="18" charset="0"/>
              </a:rPr>
              <a:t>.  </a:t>
            </a:r>
            <a:r>
              <a:rPr lang="en-GB" sz="2400" baseline="30000">
                <a:latin typeface="Times New Roman" pitchFamily="18" charset="0"/>
                <a:cs typeface="Times New Roman" pitchFamily="18" charset="0"/>
              </a:rPr>
              <a:t>14</a:t>
            </a:r>
            <a:r>
              <a:rPr lang="en-GB" sz="2400">
                <a:latin typeface="Times New Roman" pitchFamily="18" charset="0"/>
                <a:cs typeface="Times New Roman" pitchFamily="18" charset="0"/>
              </a:rPr>
              <a:t>N +p → </a:t>
            </a:r>
            <a:r>
              <a:rPr lang="en-GB" sz="2400" baseline="30000">
                <a:latin typeface="Times New Roman" pitchFamily="18" charset="0"/>
                <a:cs typeface="Times New Roman" pitchFamily="18" charset="0"/>
              </a:rPr>
              <a:t>11</a:t>
            </a:r>
            <a:r>
              <a:rPr lang="en-GB" sz="2400">
                <a:latin typeface="Times New Roman" pitchFamily="18" charset="0"/>
                <a:cs typeface="Times New Roman" pitchFamily="18" charset="0"/>
              </a:rPr>
              <a:t>C + </a:t>
            </a:r>
            <a:r>
              <a:rPr lang="el-GR" sz="2400">
                <a:latin typeface="Times New Roman" pitchFamily="18" charset="0"/>
                <a:cs typeface="Times New Roman" pitchFamily="18" charset="0"/>
              </a:rPr>
              <a:t>α +</a:t>
            </a:r>
            <a:r>
              <a:rPr lang="en-GB" sz="2400">
                <a:latin typeface="Times New Roman" pitchFamily="18" charset="0"/>
                <a:cs typeface="Times New Roman" pitchFamily="18" charset="0"/>
              </a:rPr>
              <a:t>Q (</a:t>
            </a:r>
            <a:r>
              <a:rPr lang="en-GB" sz="2400" err="1">
                <a:latin typeface="Times New Roman" pitchFamily="18" charset="0"/>
                <a:cs typeface="Times New Roman" pitchFamily="18" charset="0"/>
              </a:rPr>
              <a:t>MeV</a:t>
            </a:r>
            <a:r>
              <a:rPr lang="en-GB" sz="2400">
                <a:latin typeface="Times New Roman" pitchFamily="18" charset="0"/>
                <a:cs typeface="Times New Roman" pitchFamily="18" charset="0"/>
              </a:rPr>
              <a:t>)</a:t>
            </a:r>
          </a:p>
        </p:txBody>
      </p:sp>
      <p:sp>
        <p:nvSpPr>
          <p:cNvPr id="15"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extLst>
      <p:ext uri="{BB962C8B-B14F-4D97-AF65-F5344CB8AC3E}">
        <p14:creationId xmlns:p14="http://schemas.microsoft.com/office/powerpoint/2010/main" val="30413308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0" y="0"/>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atin typeface="Times New Roman" pitchFamily="18" charset="0"/>
                <a:cs typeface="Times New Roman" pitchFamily="18" charset="0"/>
              </a:rPr>
              <a:t>                                      Accelerating </a:t>
            </a:r>
            <a:r>
              <a:rPr lang="en-US" sz="2400" b="1" dirty="0">
                <a:latin typeface="Times New Roman" pitchFamily="18" charset="0"/>
                <a:cs typeface="Times New Roman" pitchFamily="18" charset="0"/>
              </a:rPr>
              <a:t>particles</a:t>
            </a:r>
            <a:endParaRPr lang="en-US" sz="2000" b="1" dirty="0">
              <a:latin typeface="Times New Roman" pitchFamily="18" charset="0"/>
              <a:cs typeface="Times New Roman" pitchFamily="18" charset="0"/>
            </a:endParaRPr>
          </a:p>
        </p:txBody>
      </p:sp>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520259"/>
            <a:ext cx="2133600" cy="365125"/>
          </a:xfrm>
        </p:spPr>
        <p:txBody>
          <a:bodyPr/>
          <a:lstStyle/>
          <a:p>
            <a:pPr>
              <a:defRPr/>
            </a:pPr>
            <a:fld id="{F63DDA59-720F-4E81-9A7D-FB7455AABB48}" type="slidenum">
              <a:rPr lang="en-US" smtClean="0"/>
              <a:pPr>
                <a:defRPr/>
              </a:pPr>
              <a:t>27</a:t>
            </a:fld>
            <a:endParaRPr lang="en-US"/>
          </a:p>
        </p:txBody>
      </p:sp>
      <p:sp>
        <p:nvSpPr>
          <p:cNvPr id="10245"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sp>
        <p:nvSpPr>
          <p:cNvPr id="10247" name="Rettangolo 14"/>
          <p:cNvSpPr>
            <a:spLocks noChangeArrowheads="1"/>
          </p:cNvSpPr>
          <p:nvPr/>
        </p:nvSpPr>
        <p:spPr bwMode="auto">
          <a:xfrm>
            <a:off x="3418062" y="1020770"/>
            <a:ext cx="2307876" cy="461665"/>
          </a:xfrm>
          <a:prstGeom prst="rect">
            <a:avLst/>
          </a:prstGeom>
          <a:noFill/>
          <a:ln w="9525">
            <a:noFill/>
            <a:miter lim="800000"/>
            <a:headEnd/>
            <a:tailEnd/>
          </a:ln>
        </p:spPr>
        <p:txBody>
          <a:bodyPr wrap="none">
            <a:spAutoFit/>
          </a:bodyPr>
          <a:lstStyle/>
          <a:p>
            <a:r>
              <a:rPr lang="en-US" sz="2400" b="1" smtClean="0">
                <a:solidFill>
                  <a:srgbClr val="FF0000"/>
                </a:solidFill>
                <a:latin typeface="Times New Roman" pitchFamily="18" charset="0"/>
                <a:cs typeface="Times New Roman" pitchFamily="18" charset="0"/>
              </a:rPr>
              <a:t>Hadron therapy</a:t>
            </a:r>
            <a:endParaRPr lang="en-US" sz="2400"/>
          </a:p>
        </p:txBody>
      </p:sp>
      <p:pic>
        <p:nvPicPr>
          <p:cNvPr id="1026" name="Picture 2" descr="https://upload.wikimedia.org/wikipedia/commons/thumb/1/1f/Dose_Depth_Curves.svg/300px-Dose_Depth_Curves.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4562" y="2181801"/>
            <a:ext cx="3453382" cy="3453382"/>
          </a:xfrm>
          <a:prstGeom prst="rect">
            <a:avLst/>
          </a:prstGeom>
          <a:noFill/>
          <a:extLst>
            <a:ext uri="{909E8E84-426E-40DD-AFC4-6F175D3DCCD1}">
              <a14:hiddenFill xmlns:a14="http://schemas.microsoft.com/office/drawing/2010/main">
                <a:solidFill>
                  <a:srgbClr val="FFFFFF"/>
                </a:solidFill>
              </a14:hiddenFill>
            </a:ext>
          </a:extLst>
        </p:spPr>
      </p:pic>
      <p:sp>
        <p:nvSpPr>
          <p:cNvPr id="5" name="Rettangolo 4"/>
          <p:cNvSpPr/>
          <p:nvPr/>
        </p:nvSpPr>
        <p:spPr>
          <a:xfrm>
            <a:off x="179512" y="1823845"/>
            <a:ext cx="4758413" cy="3785652"/>
          </a:xfrm>
          <a:prstGeom prst="rect">
            <a:avLst/>
          </a:prstGeom>
        </p:spPr>
        <p:txBody>
          <a:bodyPr wrap="square">
            <a:spAutoFit/>
          </a:bodyPr>
          <a:lstStyle/>
          <a:p>
            <a:pPr algn="just"/>
            <a:r>
              <a:rPr lang="en-GB" sz="2400">
                <a:solidFill>
                  <a:srgbClr val="252525"/>
                </a:solidFill>
                <a:latin typeface="Times New Roman" panose="02020603050405020304" pitchFamily="18" charset="0"/>
                <a:cs typeface="Times New Roman" panose="02020603050405020304" pitchFamily="18" charset="0"/>
              </a:rPr>
              <a:t>For protons and heavier </a:t>
            </a:r>
            <a:r>
              <a:rPr lang="en-GB" sz="2400" smtClean="0">
                <a:solidFill>
                  <a:srgbClr val="252525"/>
                </a:solidFill>
                <a:latin typeface="Times New Roman" panose="02020603050405020304" pitchFamily="18" charset="0"/>
                <a:cs typeface="Times New Roman" panose="02020603050405020304" pitchFamily="18" charset="0"/>
              </a:rPr>
              <a:t>ions the </a:t>
            </a:r>
            <a:r>
              <a:rPr lang="en-GB" sz="2400">
                <a:solidFill>
                  <a:srgbClr val="252525"/>
                </a:solidFill>
                <a:latin typeface="Times New Roman" panose="02020603050405020304" pitchFamily="18" charset="0"/>
                <a:cs typeface="Times New Roman" panose="02020603050405020304" pitchFamily="18" charset="0"/>
              </a:rPr>
              <a:t>dose increases while the particle penetrates the tissue </a:t>
            </a:r>
            <a:r>
              <a:rPr lang="en-GB" sz="2400" smtClean="0">
                <a:solidFill>
                  <a:srgbClr val="252525"/>
                </a:solidFill>
                <a:latin typeface="Times New Roman" panose="02020603050405020304" pitchFamily="18" charset="0"/>
                <a:cs typeface="Times New Roman" panose="02020603050405020304" pitchFamily="18" charset="0"/>
              </a:rPr>
              <a:t>and loses energy </a:t>
            </a:r>
            <a:r>
              <a:rPr lang="en-GB" sz="2400">
                <a:latin typeface="Times New Roman" panose="02020603050405020304" pitchFamily="18" charset="0"/>
                <a:cs typeface="Times New Roman" panose="02020603050405020304" pitchFamily="18" charset="0"/>
              </a:rPr>
              <a:t> continuously</a:t>
            </a:r>
            <a:r>
              <a:rPr lang="en-GB" sz="2400" smtClean="0">
                <a:latin typeface="Times New Roman" panose="02020603050405020304" pitchFamily="18" charset="0"/>
                <a:cs typeface="Times New Roman" panose="02020603050405020304" pitchFamily="18" charset="0"/>
              </a:rPr>
              <a:t>. Hence the dose increases with increasing thickness up to the  Bragg peak  that occurs near the end of the particle's range. Beyond the Bragg peak, the </a:t>
            </a:r>
            <a:r>
              <a:rPr lang="en-GB" sz="2400">
                <a:latin typeface="Times New Roman" panose="02020603050405020304" pitchFamily="18" charset="0"/>
                <a:cs typeface="Times New Roman" panose="02020603050405020304" pitchFamily="18" charset="0"/>
              </a:rPr>
              <a:t>dose drops </a:t>
            </a:r>
            <a:r>
              <a:rPr lang="en-GB" sz="2400">
                <a:solidFill>
                  <a:srgbClr val="252525"/>
                </a:solidFill>
                <a:latin typeface="Times New Roman" panose="02020603050405020304" pitchFamily="18" charset="0"/>
                <a:cs typeface="Times New Roman" panose="02020603050405020304" pitchFamily="18" charset="0"/>
              </a:rPr>
              <a:t>to zero (for protons) or almost zero (for heavier ions</a:t>
            </a:r>
            <a:r>
              <a:rPr lang="en-GB" sz="2400" smtClean="0">
                <a:solidFill>
                  <a:srgbClr val="252525"/>
                </a:solidFill>
                <a:latin typeface="Times New Roman" panose="02020603050405020304" pitchFamily="18" charset="0"/>
                <a:cs typeface="Times New Roman" panose="02020603050405020304" pitchFamily="18" charset="0"/>
              </a:rPr>
              <a:t>).</a:t>
            </a:r>
            <a:endParaRPr lang="en-GB" sz="2400">
              <a:solidFill>
                <a:srgbClr val="252525"/>
              </a:solidFill>
              <a:latin typeface="Times New Roman" panose="02020603050405020304" pitchFamily="18" charset="0"/>
              <a:cs typeface="Times New Roman" panose="02020603050405020304" pitchFamily="18" charset="0"/>
            </a:endParaRPr>
          </a:p>
        </p:txBody>
      </p:sp>
      <p:sp>
        <p:nvSpPr>
          <p:cNvPr id="12"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extLst>
      <p:ext uri="{BB962C8B-B14F-4D97-AF65-F5344CB8AC3E}">
        <p14:creationId xmlns:p14="http://schemas.microsoft.com/office/powerpoint/2010/main" val="19486709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520259"/>
            <a:ext cx="2133600" cy="365125"/>
          </a:xfrm>
        </p:spPr>
        <p:txBody>
          <a:bodyPr/>
          <a:lstStyle/>
          <a:p>
            <a:pPr>
              <a:defRPr/>
            </a:pPr>
            <a:fld id="{8E7A54BD-DCC9-42B4-ACC8-C0BE66A67351}" type="slidenum">
              <a:rPr lang="en-US" smtClean="0"/>
              <a:pPr>
                <a:defRPr/>
              </a:pPr>
              <a:t>28</a:t>
            </a:fld>
            <a:endParaRPr lang="en-US" dirty="0"/>
          </a:p>
        </p:txBody>
      </p:sp>
      <p:sp>
        <p:nvSpPr>
          <p:cNvPr id="12293"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sp>
        <p:nvSpPr>
          <p:cNvPr id="12294" name="CasellaDiTesto 13"/>
          <p:cNvSpPr txBox="1">
            <a:spLocks noChangeArrowheads="1"/>
          </p:cNvSpPr>
          <p:nvPr/>
        </p:nvSpPr>
        <p:spPr bwMode="auto">
          <a:xfrm>
            <a:off x="3923928" y="6597352"/>
            <a:ext cx="406713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
        <p:nvSpPr>
          <p:cNvPr id="12295" name="Rectangle 12"/>
          <p:cNvSpPr>
            <a:spLocks noChangeArrowheads="1"/>
          </p:cNvSpPr>
          <p:nvPr/>
        </p:nvSpPr>
        <p:spPr bwMode="auto">
          <a:xfrm>
            <a:off x="214282" y="928670"/>
            <a:ext cx="7643837" cy="571488"/>
          </a:xfrm>
          <a:prstGeom prst="rect">
            <a:avLst/>
          </a:prstGeom>
          <a:noFill/>
          <a:ln w="9525">
            <a:noFill/>
            <a:miter lim="800000"/>
            <a:headEnd/>
            <a:tailEnd/>
          </a:ln>
        </p:spPr>
        <p:txBody>
          <a:bodyPr/>
          <a:lstStyle/>
          <a:p>
            <a:pPr lvl="1" algn="just"/>
            <a:r>
              <a:rPr lang="en-GB" sz="2800" dirty="0" smtClean="0">
                <a:solidFill>
                  <a:srgbClr val="FF0000"/>
                </a:solidFill>
                <a:latin typeface="Times New Roman" pitchFamily="18" charset="0"/>
                <a:cs typeface="Times New Roman" pitchFamily="18" charset="0"/>
              </a:rPr>
              <a:t>Scintillators  detectors</a:t>
            </a:r>
          </a:p>
          <a:p>
            <a:pPr lvl="1" algn="just">
              <a:buFont typeface="Arial" charset="0"/>
              <a:buChar char="•"/>
            </a:pPr>
            <a:endParaRPr lang="en-GB" sz="2400" dirty="0">
              <a:latin typeface="Times New Roman" pitchFamily="18" charset="0"/>
              <a:cs typeface="Times New Roman" pitchFamily="18" charset="0"/>
            </a:endParaRPr>
          </a:p>
        </p:txBody>
      </p:sp>
      <p:pic>
        <p:nvPicPr>
          <p:cNvPr id="49154" name="Picture 2" descr="https://mediastream.cern.ch/MediaArchive/Photo/Public/2000/0009012/0009012_02/0009012_02-A4-at-144-dpi.jpg"/>
          <p:cNvPicPr>
            <a:picLocks noChangeAspect="1" noChangeArrowheads="1"/>
          </p:cNvPicPr>
          <p:nvPr/>
        </p:nvPicPr>
        <p:blipFill>
          <a:blip r:embed="rId3" cstate="print"/>
          <a:srcRect/>
          <a:stretch>
            <a:fillRect/>
          </a:stretch>
        </p:blipFill>
        <p:spPr bwMode="auto">
          <a:xfrm>
            <a:off x="5073545" y="1237262"/>
            <a:ext cx="3637889" cy="2475566"/>
          </a:xfrm>
          <a:prstGeom prst="rect">
            <a:avLst/>
          </a:prstGeom>
          <a:noFill/>
        </p:spPr>
      </p:pic>
      <p:sp>
        <p:nvSpPr>
          <p:cNvPr id="11" name="Rettangolo 10"/>
          <p:cNvSpPr/>
          <p:nvPr/>
        </p:nvSpPr>
        <p:spPr>
          <a:xfrm>
            <a:off x="285720" y="1428736"/>
            <a:ext cx="3934510" cy="2246769"/>
          </a:xfrm>
          <a:prstGeom prst="rect">
            <a:avLst/>
          </a:prstGeom>
        </p:spPr>
        <p:txBody>
          <a:bodyPr wrap="square">
            <a:spAutoFit/>
          </a:bodyPr>
          <a:lstStyle/>
          <a:p>
            <a:pPr algn="just"/>
            <a:r>
              <a:rPr lang="en-US" sz="2000" dirty="0" smtClean="0">
                <a:latin typeface="Times New Roman" pitchFamily="18" charset="0"/>
                <a:cs typeface="Times New Roman" pitchFamily="18" charset="0"/>
              </a:rPr>
              <a:t>Scintillators are applied in high-energy physics to measure the energy of particles that are produced in particle physics experiments. Their use is motivated by the very good detection efficiency of these materials for hard radiation</a:t>
            </a:r>
            <a:endParaRPr lang="en-US" sz="2000" dirty="0">
              <a:latin typeface="Times New Roman" pitchFamily="18" charset="0"/>
              <a:cs typeface="Times New Roman" pitchFamily="18" charset="0"/>
            </a:endParaRPr>
          </a:p>
        </p:txBody>
      </p:sp>
      <p:sp>
        <p:nvSpPr>
          <p:cNvPr id="14" name="Rettangolo 13"/>
          <p:cNvSpPr/>
          <p:nvPr/>
        </p:nvSpPr>
        <p:spPr>
          <a:xfrm>
            <a:off x="9872" y="14438"/>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atin typeface="Times New Roman" pitchFamily="18" charset="0"/>
                <a:cs typeface="Times New Roman" pitchFamily="18" charset="0"/>
              </a:rPr>
              <a:t>                                          Detecting particles</a:t>
            </a:r>
            <a:endParaRPr lang="en-US" sz="2400" b="1" dirty="0">
              <a:latin typeface="Times New Roman" pitchFamily="18" charset="0"/>
              <a:cs typeface="Times New Roman" pitchFamily="18" charset="0"/>
            </a:endParaRPr>
          </a:p>
        </p:txBody>
      </p:sp>
      <p:sp>
        <p:nvSpPr>
          <p:cNvPr id="16" name="Rectangle 3"/>
          <p:cNvSpPr>
            <a:spLocks noChangeArrowheads="1"/>
          </p:cNvSpPr>
          <p:nvPr/>
        </p:nvSpPr>
        <p:spPr bwMode="auto">
          <a:xfrm>
            <a:off x="1866622" y="4109631"/>
            <a:ext cx="7921625" cy="523220"/>
          </a:xfrm>
          <a:prstGeom prst="rect">
            <a:avLst/>
          </a:prstGeom>
          <a:noFill/>
          <a:ln w="9525">
            <a:noFill/>
            <a:miter lim="800000"/>
            <a:headEnd/>
            <a:tailEnd/>
          </a:ln>
        </p:spPr>
        <p:txBody>
          <a:bodyPr>
            <a:spAutoFit/>
          </a:bodyPr>
          <a:lstStyle/>
          <a:p>
            <a:r>
              <a:rPr lang="en-GB" sz="2800" dirty="0">
                <a:solidFill>
                  <a:srgbClr val="FF0000"/>
                </a:solidFill>
                <a:latin typeface="Times New Roman" pitchFamily="18" charset="0"/>
                <a:cs typeface="Times New Roman" pitchFamily="18" charset="0"/>
              </a:rPr>
              <a:t>A wide range </a:t>
            </a:r>
            <a:r>
              <a:rPr lang="en-GB" sz="2800">
                <a:solidFill>
                  <a:srgbClr val="FF0000"/>
                </a:solidFill>
                <a:latin typeface="Times New Roman" pitchFamily="18" charset="0"/>
                <a:cs typeface="Times New Roman" pitchFamily="18" charset="0"/>
              </a:rPr>
              <a:t>of </a:t>
            </a:r>
            <a:r>
              <a:rPr lang="en-GB" sz="2800" smtClean="0">
                <a:solidFill>
                  <a:srgbClr val="FF0000"/>
                </a:solidFill>
                <a:latin typeface="Times New Roman" pitchFamily="18" charset="0"/>
                <a:cs typeface="Times New Roman" pitchFamily="18" charset="0"/>
              </a:rPr>
              <a:t>applications</a:t>
            </a:r>
            <a:endParaRPr lang="en-GB" sz="2800" dirty="0">
              <a:solidFill>
                <a:srgbClr val="FF0000"/>
              </a:solidFill>
              <a:latin typeface="Times New Roman" pitchFamily="18" charset="0"/>
              <a:cs typeface="Times New Roman" pitchFamily="18" charset="0"/>
            </a:endParaRPr>
          </a:p>
        </p:txBody>
      </p:sp>
      <p:sp>
        <p:nvSpPr>
          <p:cNvPr id="17" name="Rectangle 5"/>
          <p:cNvSpPr>
            <a:spLocks noChangeArrowheads="1"/>
          </p:cNvSpPr>
          <p:nvPr/>
        </p:nvSpPr>
        <p:spPr bwMode="auto">
          <a:xfrm>
            <a:off x="298172" y="4440694"/>
            <a:ext cx="9490075" cy="2062103"/>
          </a:xfrm>
          <a:prstGeom prst="rect">
            <a:avLst/>
          </a:prstGeom>
          <a:noFill/>
          <a:ln w="9525">
            <a:noFill/>
            <a:miter lim="800000"/>
            <a:headEnd/>
            <a:tailEnd/>
          </a:ln>
        </p:spPr>
        <p:txBody>
          <a:bodyPr>
            <a:spAutoFit/>
          </a:bodyPr>
          <a:lstStyle/>
          <a:p>
            <a:endParaRPr lang="en-GB" sz="800" dirty="0"/>
          </a:p>
          <a:p>
            <a:pPr>
              <a:buFontTx/>
              <a:buChar char="•"/>
            </a:pPr>
            <a:r>
              <a:rPr lang="en-GB" sz="2000" dirty="0"/>
              <a:t> </a:t>
            </a:r>
            <a:r>
              <a:rPr lang="en-GB" sz="2000" dirty="0">
                <a:latin typeface="Times New Roman" pitchFamily="18" charset="0"/>
                <a:cs typeface="Times New Roman" pitchFamily="18" charset="0"/>
              </a:rPr>
              <a:t>Dosimetry: radiation therapy, equipment calibration, active exposure </a:t>
            </a:r>
            <a:r>
              <a:rPr lang="en-GB" sz="2000" dirty="0" smtClean="0">
                <a:latin typeface="Times New Roman" pitchFamily="18" charset="0"/>
                <a:cs typeface="Times New Roman" pitchFamily="18" charset="0"/>
              </a:rPr>
              <a:t>monitoring</a:t>
            </a:r>
            <a:endParaRPr lang="en-GB" sz="2000" dirty="0">
              <a:latin typeface="Times New Roman" pitchFamily="18" charset="0"/>
              <a:cs typeface="Times New Roman" pitchFamily="18" charset="0"/>
            </a:endParaRPr>
          </a:p>
          <a:p>
            <a:pPr>
              <a:buFontTx/>
              <a:buChar char="•"/>
            </a:pPr>
            <a:r>
              <a:rPr lang="en-GB" sz="2000" dirty="0">
                <a:latin typeface="Times New Roman" pitchFamily="18" charset="0"/>
                <a:cs typeface="Times New Roman" pitchFamily="18" charset="0"/>
              </a:rPr>
              <a:t> Nuclear applications: homeland security, nuclear reactors and fusion </a:t>
            </a:r>
            <a:r>
              <a:rPr lang="en-GB" sz="2000" dirty="0" smtClean="0">
                <a:latin typeface="Times New Roman" pitchFamily="18" charset="0"/>
                <a:cs typeface="Times New Roman" pitchFamily="18" charset="0"/>
              </a:rPr>
              <a:t>experiments</a:t>
            </a:r>
            <a:endParaRPr lang="en-GB" sz="2000" dirty="0">
              <a:latin typeface="Times New Roman" pitchFamily="18" charset="0"/>
              <a:cs typeface="Times New Roman" pitchFamily="18" charset="0"/>
            </a:endParaRPr>
          </a:p>
          <a:p>
            <a:pPr>
              <a:buFontTx/>
              <a:buChar char="•"/>
            </a:pPr>
            <a:r>
              <a:rPr lang="en-GB" sz="2000" dirty="0">
                <a:latin typeface="Times New Roman" pitchFamily="18" charset="0"/>
                <a:cs typeface="Times New Roman" pitchFamily="18" charset="0"/>
              </a:rPr>
              <a:t> Synchrotrons: white beam </a:t>
            </a:r>
            <a:r>
              <a:rPr lang="en-GB" sz="2000" dirty="0" smtClean="0">
                <a:latin typeface="Times New Roman" pitchFamily="18" charset="0"/>
                <a:cs typeface="Times New Roman" pitchFamily="18" charset="0"/>
              </a:rPr>
              <a:t>monitoring</a:t>
            </a:r>
            <a:endParaRPr lang="en-GB" sz="2000" dirty="0">
              <a:latin typeface="Times New Roman" pitchFamily="18" charset="0"/>
              <a:cs typeface="Times New Roman" pitchFamily="18" charset="0"/>
            </a:endParaRPr>
          </a:p>
          <a:p>
            <a:pPr>
              <a:buFontTx/>
              <a:buChar char="•"/>
            </a:pPr>
            <a:r>
              <a:rPr lang="en-GB" sz="2000" dirty="0">
                <a:latin typeface="Times New Roman" pitchFamily="18" charset="0"/>
                <a:cs typeface="Times New Roman" pitchFamily="18" charset="0"/>
              </a:rPr>
              <a:t> UV detectors: </a:t>
            </a:r>
            <a:r>
              <a:rPr lang="en-GB" sz="2000" dirty="0" smtClean="0">
                <a:latin typeface="Times New Roman" pitchFamily="18" charset="0"/>
                <a:cs typeface="Times New Roman" pitchFamily="18" charset="0"/>
              </a:rPr>
              <a:t>photolithography, flame </a:t>
            </a:r>
            <a:r>
              <a:rPr lang="en-GB" sz="2000" dirty="0">
                <a:latin typeface="Times New Roman" pitchFamily="18" charset="0"/>
                <a:cs typeface="Times New Roman" pitchFamily="18" charset="0"/>
              </a:rPr>
              <a:t>detection and solar </a:t>
            </a:r>
            <a:r>
              <a:rPr lang="en-GB" sz="2000" dirty="0" smtClean="0">
                <a:latin typeface="Times New Roman" pitchFamily="18" charset="0"/>
                <a:cs typeface="Times New Roman" pitchFamily="18" charset="0"/>
              </a:rPr>
              <a:t>physics</a:t>
            </a:r>
            <a:endParaRPr lang="en-GB" sz="2000" dirty="0">
              <a:latin typeface="Times New Roman" pitchFamily="18" charset="0"/>
              <a:cs typeface="Times New Roman" pitchFamily="18" charset="0"/>
            </a:endParaRPr>
          </a:p>
          <a:p>
            <a:pPr>
              <a:buFontTx/>
              <a:buChar char="•"/>
            </a:pPr>
            <a:r>
              <a:rPr lang="en-GB" sz="2000" dirty="0">
                <a:latin typeface="Times New Roman" pitchFamily="18" charset="0"/>
                <a:cs typeface="Times New Roman" pitchFamily="18" charset="0"/>
              </a:rPr>
              <a:t> Alpha/Beta: air-Flow and survey meters, waste incineration</a:t>
            </a:r>
          </a:p>
          <a:p>
            <a:pPr>
              <a:buFontTx/>
              <a:buChar char="•"/>
            </a:pPr>
            <a:endParaRPr lang="en-GB" sz="2000" dirty="0"/>
          </a:p>
        </p:txBody>
      </p:sp>
    </p:spTree>
    <p:extLst>
      <p:ext uri="{BB962C8B-B14F-4D97-AF65-F5344CB8AC3E}">
        <p14:creationId xmlns:p14="http://schemas.microsoft.com/office/powerpoint/2010/main" val="42194040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520259"/>
            <a:ext cx="2133600" cy="365125"/>
          </a:xfrm>
        </p:spPr>
        <p:txBody>
          <a:bodyPr/>
          <a:lstStyle/>
          <a:p>
            <a:pPr>
              <a:defRPr/>
            </a:pPr>
            <a:fld id="{8E7A54BD-DCC9-42B4-ACC8-C0BE66A67351}" type="slidenum">
              <a:rPr lang="en-US" smtClean="0"/>
              <a:pPr>
                <a:defRPr/>
              </a:pPr>
              <a:t>29</a:t>
            </a:fld>
            <a:endParaRPr lang="en-US"/>
          </a:p>
        </p:txBody>
      </p:sp>
      <p:sp>
        <p:nvSpPr>
          <p:cNvPr id="12293"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pic>
        <p:nvPicPr>
          <p:cNvPr id="53250" name="Picture 2" descr="http://depts.washington.edu/nucmed/IRL/pet_intro/intro_src/fig1_small.JPG"/>
          <p:cNvPicPr>
            <a:picLocks noChangeAspect="1" noChangeArrowheads="1"/>
          </p:cNvPicPr>
          <p:nvPr/>
        </p:nvPicPr>
        <p:blipFill>
          <a:blip r:embed="rId3"/>
          <a:srcRect/>
          <a:stretch>
            <a:fillRect/>
          </a:stretch>
        </p:blipFill>
        <p:spPr bwMode="auto">
          <a:xfrm>
            <a:off x="357158" y="1357298"/>
            <a:ext cx="4195301" cy="2333047"/>
          </a:xfrm>
          <a:prstGeom prst="rect">
            <a:avLst/>
          </a:prstGeom>
          <a:noFill/>
        </p:spPr>
      </p:pic>
      <p:pic>
        <p:nvPicPr>
          <p:cNvPr id="11" name="Picture 4" descr="http://www.triumf.ca/sites/default/files/images/PET-Camera.img_assist_custom-415x311.jpg"/>
          <p:cNvPicPr>
            <a:picLocks noChangeAspect="1" noChangeArrowheads="1"/>
          </p:cNvPicPr>
          <p:nvPr/>
        </p:nvPicPr>
        <p:blipFill>
          <a:blip r:embed="rId4"/>
          <a:srcRect/>
          <a:stretch>
            <a:fillRect/>
          </a:stretch>
        </p:blipFill>
        <p:spPr bwMode="auto">
          <a:xfrm>
            <a:off x="4834092" y="1214422"/>
            <a:ext cx="3762221" cy="2819400"/>
          </a:xfrm>
          <a:prstGeom prst="rect">
            <a:avLst/>
          </a:prstGeom>
          <a:noFill/>
        </p:spPr>
      </p:pic>
      <p:pic>
        <p:nvPicPr>
          <p:cNvPr id="9" name="Picture 2"/>
          <p:cNvPicPr>
            <a:picLocks noChangeAspect="1" noChangeArrowheads="1"/>
          </p:cNvPicPr>
          <p:nvPr/>
        </p:nvPicPr>
        <p:blipFill>
          <a:blip r:embed="rId5"/>
          <a:srcRect l="21094" t="12132" r="21777" b="21249"/>
          <a:stretch>
            <a:fillRect/>
          </a:stretch>
        </p:blipFill>
        <p:spPr bwMode="auto">
          <a:xfrm>
            <a:off x="5072066" y="3857628"/>
            <a:ext cx="3571900" cy="2603249"/>
          </a:xfrm>
          <a:prstGeom prst="rect">
            <a:avLst/>
          </a:prstGeom>
          <a:noFill/>
          <a:ln w="9525">
            <a:noFill/>
            <a:miter lim="800000"/>
            <a:headEnd/>
            <a:tailEnd/>
          </a:ln>
          <a:effectLst/>
        </p:spPr>
      </p:pic>
      <p:sp>
        <p:nvSpPr>
          <p:cNvPr id="12" name="Rectangle 12"/>
          <p:cNvSpPr>
            <a:spLocks noChangeArrowheads="1"/>
          </p:cNvSpPr>
          <p:nvPr/>
        </p:nvSpPr>
        <p:spPr bwMode="auto">
          <a:xfrm>
            <a:off x="214282" y="4000504"/>
            <a:ext cx="4500594" cy="1357322"/>
          </a:xfrm>
          <a:prstGeom prst="rect">
            <a:avLst/>
          </a:prstGeom>
          <a:noFill/>
          <a:ln w="9525">
            <a:noFill/>
            <a:miter lim="800000"/>
            <a:headEnd/>
            <a:tailEnd/>
          </a:ln>
        </p:spPr>
        <p:txBody>
          <a:bodyPr/>
          <a:lstStyle/>
          <a:p>
            <a:pPr algn="just"/>
            <a:r>
              <a:rPr lang="en-GB" sz="2400" smtClean="0">
                <a:solidFill>
                  <a:srgbClr val="FF0000"/>
                </a:solidFill>
                <a:latin typeface="Times New Roman" pitchFamily="18" charset="0"/>
                <a:cs typeface="Times New Roman" pitchFamily="18" charset="0"/>
              </a:rPr>
              <a:t>A PET detector is as complex as an HEP detector</a:t>
            </a:r>
            <a:endParaRPr lang="en-GB" sz="2400">
              <a:solidFill>
                <a:srgbClr val="FF0000"/>
              </a:solidFill>
              <a:latin typeface="Times New Roman" pitchFamily="18" charset="0"/>
              <a:cs typeface="Times New Roman" pitchFamily="18" charset="0"/>
            </a:endParaRPr>
          </a:p>
        </p:txBody>
      </p:sp>
      <p:sp>
        <p:nvSpPr>
          <p:cNvPr id="13" name="Rectangle 12"/>
          <p:cNvSpPr>
            <a:spLocks noChangeArrowheads="1"/>
          </p:cNvSpPr>
          <p:nvPr/>
        </p:nvSpPr>
        <p:spPr bwMode="auto">
          <a:xfrm>
            <a:off x="2987824" y="847350"/>
            <a:ext cx="4491070" cy="500066"/>
          </a:xfrm>
          <a:prstGeom prst="rect">
            <a:avLst/>
          </a:prstGeom>
          <a:noFill/>
          <a:ln w="9525">
            <a:noFill/>
            <a:miter lim="800000"/>
            <a:headEnd/>
            <a:tailEnd/>
          </a:ln>
        </p:spPr>
        <p:txBody>
          <a:bodyPr/>
          <a:lstStyle/>
          <a:p>
            <a:pPr algn="just"/>
            <a:r>
              <a:rPr lang="en-GB" sz="2400" b="1" smtClean="0">
                <a:solidFill>
                  <a:srgbClr val="FF0000"/>
                </a:solidFill>
                <a:latin typeface="Times New Roman" pitchFamily="18" charset="0"/>
                <a:cs typeface="Times New Roman" pitchFamily="18" charset="0"/>
              </a:rPr>
              <a:t>The PET concept</a:t>
            </a:r>
            <a:endParaRPr lang="en-GB" sz="2400" b="1">
              <a:solidFill>
                <a:srgbClr val="FF0000"/>
              </a:solidFill>
              <a:latin typeface="Times New Roman" pitchFamily="18" charset="0"/>
              <a:cs typeface="Times New Roman" pitchFamily="18" charset="0"/>
            </a:endParaRPr>
          </a:p>
        </p:txBody>
      </p:sp>
      <p:sp>
        <p:nvSpPr>
          <p:cNvPr id="14" name="Rettangolo 13"/>
          <p:cNvSpPr/>
          <p:nvPr/>
        </p:nvSpPr>
        <p:spPr>
          <a:xfrm>
            <a:off x="571472" y="5000636"/>
            <a:ext cx="4429156" cy="1200329"/>
          </a:xfrm>
          <a:prstGeom prst="rect">
            <a:avLst/>
          </a:prstGeom>
        </p:spPr>
        <p:txBody>
          <a:bodyPr wrap="square">
            <a:spAutoFit/>
          </a:bodyPr>
          <a:lstStyle/>
          <a:p>
            <a:pPr algn="just"/>
            <a:r>
              <a:rPr lang="en-US" sz="2400" smtClean="0">
                <a:latin typeface="Times New Roman" pitchFamily="18" charset="0"/>
                <a:cs typeface="Times New Roman" pitchFamily="18" charset="0"/>
              </a:rPr>
              <a:t>Inorganic </a:t>
            </a:r>
            <a:r>
              <a:rPr lang="en-US" sz="2400" err="1" smtClean="0">
                <a:latin typeface="Times New Roman" pitchFamily="18" charset="0"/>
                <a:cs typeface="Times New Roman" pitchFamily="18" charset="0"/>
              </a:rPr>
              <a:t>scintillators</a:t>
            </a:r>
            <a:r>
              <a:rPr lang="en-US" sz="2400" smtClean="0">
                <a:latin typeface="Times New Roman" pitchFamily="18" charset="0"/>
                <a:cs typeface="Times New Roman" pitchFamily="18" charset="0"/>
              </a:rPr>
              <a:t> are widely used in PET imaging and medical imaging in general. </a:t>
            </a:r>
            <a:endParaRPr lang="en-US" sz="2400">
              <a:latin typeface="Times New Roman" pitchFamily="18" charset="0"/>
              <a:cs typeface="Times New Roman" pitchFamily="18" charset="0"/>
            </a:endParaRPr>
          </a:p>
        </p:txBody>
      </p:sp>
      <p:sp>
        <p:nvSpPr>
          <p:cNvPr id="15" name="Rettangolo 14"/>
          <p:cNvSpPr/>
          <p:nvPr/>
        </p:nvSpPr>
        <p:spPr>
          <a:xfrm>
            <a:off x="9872" y="14438"/>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atin typeface="Times New Roman" pitchFamily="18" charset="0"/>
                <a:cs typeface="Times New Roman" pitchFamily="18" charset="0"/>
              </a:rPr>
              <a:t>                                          Detecting particles</a:t>
            </a:r>
            <a:endParaRPr lang="en-US" sz="2400" b="1" dirty="0">
              <a:latin typeface="Times New Roman" pitchFamily="18" charset="0"/>
              <a:cs typeface="Times New Roman" pitchFamily="18" charset="0"/>
            </a:endParaRPr>
          </a:p>
        </p:txBody>
      </p:sp>
      <p:sp>
        <p:nvSpPr>
          <p:cNvPr id="16" name="CasellaDiTesto 13"/>
          <p:cNvSpPr txBox="1">
            <a:spLocks noChangeArrowheads="1"/>
          </p:cNvSpPr>
          <p:nvPr/>
        </p:nvSpPr>
        <p:spPr bwMode="auto">
          <a:xfrm>
            <a:off x="3923928" y="6592014"/>
            <a:ext cx="406713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extLst>
      <p:ext uri="{BB962C8B-B14F-4D97-AF65-F5344CB8AC3E}">
        <p14:creationId xmlns:p14="http://schemas.microsoft.com/office/powerpoint/2010/main" val="14009881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0" y="0"/>
            <a:ext cx="9144000" cy="785794"/>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400" b="1" smtClean="0">
                <a:latin typeface="Times New Roman" pitchFamily="18" charset="0"/>
                <a:cs typeface="Times New Roman" pitchFamily="18" charset="0"/>
              </a:rPr>
              <a:t>	</a:t>
            </a:r>
            <a:r>
              <a:rPr lang="en-US" sz="2400" b="1">
                <a:latin typeface="Times New Roman" pitchFamily="18" charset="0"/>
                <a:cs typeface="Times New Roman" pitchFamily="18" charset="0"/>
              </a:rPr>
              <a:t>	</a:t>
            </a:r>
            <a:r>
              <a:rPr lang="en-US" sz="2400" b="1" smtClean="0">
                <a:latin typeface="Times New Roman" pitchFamily="18" charset="0"/>
                <a:cs typeface="Times New Roman" pitchFamily="18" charset="0"/>
              </a:rPr>
              <a:t>		The prologue </a:t>
            </a:r>
            <a:endParaRPr lang="en-US" sz="2400" b="1">
              <a:latin typeface="Times New Roman" pitchFamily="18" charset="0"/>
              <a:cs typeface="Times New Roman" pitchFamily="18" charset="0"/>
            </a:endParaRPr>
          </a:p>
        </p:txBody>
      </p:sp>
      <p:sp>
        <p:nvSpPr>
          <p:cNvPr id="8" name="Rettangolo 7"/>
          <p:cNvSpPr/>
          <p:nvPr/>
        </p:nvSpPr>
        <p:spPr>
          <a:xfrm>
            <a:off x="0" y="6500834"/>
            <a:ext cx="9144000" cy="35719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asellaDiTesto 8"/>
          <p:cNvSpPr txBox="1"/>
          <p:nvPr/>
        </p:nvSpPr>
        <p:spPr>
          <a:xfrm>
            <a:off x="0" y="6550247"/>
            <a:ext cx="2295821" cy="246221"/>
          </a:xfrm>
          <a:prstGeom prst="rect">
            <a:avLst/>
          </a:prstGeom>
          <a:noFill/>
        </p:spPr>
        <p:txBody>
          <a:bodyPr wrap="none" rtlCol="0">
            <a:spAutoFit/>
          </a:bodyPr>
          <a:lstStyle/>
          <a:p>
            <a:r>
              <a:rPr lang="en-US" sz="1000" dirty="0" smtClean="0">
                <a:latin typeface="Times New Roman" pitchFamily="18" charset="0"/>
                <a:cs typeface="Times New Roman" pitchFamily="18" charset="0"/>
              </a:rPr>
              <a:t>G. </a:t>
            </a:r>
            <a:r>
              <a:rPr lang="en-US" sz="1000" dirty="0" err="1" smtClean="0">
                <a:latin typeface="Times New Roman" pitchFamily="18" charset="0"/>
                <a:cs typeface="Times New Roman" pitchFamily="18" charset="0"/>
              </a:rPr>
              <a:t>Iaselli</a:t>
            </a:r>
            <a:r>
              <a:rPr lang="en-US" sz="1000" dirty="0" smtClean="0">
                <a:latin typeface="Times New Roman" pitchFamily="18" charset="0"/>
                <a:cs typeface="Times New Roman" pitchFamily="18" charset="0"/>
              </a:rPr>
              <a:t>,  </a:t>
            </a:r>
            <a:r>
              <a:rPr lang="en-US" sz="1000" dirty="0" err="1" smtClean="0">
                <a:latin typeface="Times New Roman" pitchFamily="18" charset="0"/>
                <a:cs typeface="Times New Roman" pitchFamily="18" charset="0"/>
              </a:rPr>
              <a:t>Politecnico</a:t>
            </a:r>
            <a:r>
              <a:rPr lang="en-US" sz="1000" dirty="0" smtClean="0">
                <a:latin typeface="Times New Roman" pitchFamily="18" charset="0"/>
                <a:cs typeface="Times New Roman" pitchFamily="18" charset="0"/>
              </a:rPr>
              <a:t>  di Bari and INFN</a:t>
            </a:r>
            <a:endParaRPr lang="en-US" sz="1000" dirty="0">
              <a:latin typeface="Times New Roman" pitchFamily="18" charset="0"/>
              <a:cs typeface="Times New Roman" pitchFamily="18" charset="0"/>
            </a:endParaRPr>
          </a:p>
        </p:txBody>
      </p:sp>
      <p:sp>
        <p:nvSpPr>
          <p:cNvPr id="13" name="Rectangle 1026"/>
          <p:cNvSpPr>
            <a:spLocks noGrp="1" noChangeArrowheads="1"/>
          </p:cNvSpPr>
          <p:nvPr>
            <p:ph type="title"/>
          </p:nvPr>
        </p:nvSpPr>
        <p:spPr bwMode="auto">
          <a:xfrm>
            <a:off x="2071670" y="928670"/>
            <a:ext cx="4429156" cy="457200"/>
          </a:xfrm>
          <a:noFill/>
          <a:ln>
            <a:miter lim="800000"/>
            <a:headEnd/>
            <a:tailEnd/>
          </a:ln>
        </p:spPr>
        <p:txBody>
          <a:bodyPr vert="horz" wrap="square" lIns="91440" tIns="45720" rIns="91440" bIns="45720" numCol="1" anchor="t" anchorCtr="0" compatLnSpc="1">
            <a:prstTxWarp prst="textNoShape">
              <a:avLst/>
            </a:prstTxWarp>
            <a:noAutofit/>
          </a:bodyPr>
          <a:lstStyle/>
          <a:p>
            <a:r>
              <a:rPr lang="en-US" sz="3200" smtClean="0">
                <a:latin typeface="Times New Roman" pitchFamily="18" charset="0"/>
                <a:cs typeface="Times New Roman" pitchFamily="18" charset="0"/>
              </a:rPr>
              <a:t>Have we done it?</a:t>
            </a:r>
          </a:p>
        </p:txBody>
      </p:sp>
      <p:pic>
        <p:nvPicPr>
          <p:cNvPr id="11" name="Picture 4"/>
          <p:cNvPicPr>
            <a:picLocks noChangeAspect="1" noChangeArrowheads="1"/>
          </p:cNvPicPr>
          <p:nvPr/>
        </p:nvPicPr>
        <p:blipFill>
          <a:blip r:embed="rId3" cstate="print">
            <a:lum bright="-9000" contrast="14000"/>
          </a:blip>
          <a:srcRect/>
          <a:stretch>
            <a:fillRect/>
          </a:stretch>
        </p:blipFill>
        <p:spPr bwMode="auto">
          <a:xfrm>
            <a:off x="571472" y="1571612"/>
            <a:ext cx="2637124" cy="4343393"/>
          </a:xfrm>
          <a:prstGeom prst="rect">
            <a:avLst/>
          </a:prstGeom>
          <a:noFill/>
          <a:ln w="22225" algn="ctr">
            <a:noFill/>
            <a:miter lim="800000"/>
            <a:headEnd/>
            <a:tailEnd/>
          </a:ln>
        </p:spPr>
      </p:pic>
      <p:sp>
        <p:nvSpPr>
          <p:cNvPr id="12" name="Rectangle 3"/>
          <p:cNvSpPr txBox="1">
            <a:spLocks noChangeArrowheads="1"/>
          </p:cNvSpPr>
          <p:nvPr/>
        </p:nvSpPr>
        <p:spPr>
          <a:xfrm>
            <a:off x="3491880" y="1700808"/>
            <a:ext cx="5286412" cy="3643338"/>
          </a:xfrm>
          <a:prstGeom prst="rect">
            <a:avLst/>
          </a:prstGeom>
        </p:spPr>
        <p:txBody>
          <a:bodyPr vert="horz" lIns="91440" tIns="45720" rIns="91440" bIns="45720" rtlCol="0">
            <a:normAutofit/>
          </a:bodyPr>
          <a:lstStyle/>
          <a:p>
            <a:pPr marL="342900" marR="0" lvl="0" indent="-342900" defTabSz="914400" rtl="0" eaLnBrk="1" fontAlgn="auto" latinLnBrk="0" hangingPunct="1">
              <a:lnSpc>
                <a:spcPct val="100000"/>
              </a:lnSpc>
              <a:spcBef>
                <a:spcPct val="20000"/>
              </a:spcBef>
              <a:spcAft>
                <a:spcPts val="0"/>
              </a:spcAft>
              <a:buClrTx/>
              <a:buSzTx/>
              <a:tabLst/>
              <a:defRPr/>
            </a:pPr>
            <a:endParaRPr kumimoji="0" lang="en-US" sz="2000" b="0" i="1" u="none" strike="noStrike" kern="1200" cap="none" spc="0" normalizeH="0" baseline="0" noProof="0" smtClean="0">
              <a:ln>
                <a:noFill/>
              </a:ln>
              <a:solidFill>
                <a:schemeClr val="tx1"/>
              </a:solidFill>
              <a:effectLst/>
              <a:uLnTx/>
              <a:uFillTx/>
              <a:latin typeface="Times New Roman" pitchFamily="18" charset="0"/>
              <a:cs typeface="Times New Roman" pitchFamily="18" charset="0"/>
            </a:endParaRPr>
          </a:p>
          <a:p>
            <a:pPr marL="342900" marR="0" lvl="0" indent="-342900" defTabSz="914400" rtl="0" eaLnBrk="1" fontAlgn="auto" latinLnBrk="0" hangingPunct="1">
              <a:lnSpc>
                <a:spcPct val="100000"/>
              </a:lnSpc>
              <a:spcBef>
                <a:spcPct val="20000"/>
              </a:spcBef>
              <a:spcAft>
                <a:spcPts val="0"/>
              </a:spcAft>
              <a:buClrTx/>
              <a:buSzTx/>
              <a:buFontTx/>
              <a:buAutoNum type="arabicPeriod"/>
              <a:tabLst/>
              <a:defRPr/>
            </a:pPr>
            <a:r>
              <a:rPr kumimoji="0" lang="en-US" sz="2000" b="0" i="1" u="none" strike="noStrike" kern="1200" cap="none" spc="0" normalizeH="0" baseline="0" noProof="0" smtClean="0">
                <a:ln>
                  <a:noFill/>
                </a:ln>
                <a:solidFill>
                  <a:schemeClr val="tx1"/>
                </a:solidFill>
                <a:effectLst/>
                <a:uLnTx/>
                <a:uFillTx/>
                <a:latin typeface="Times New Roman" pitchFamily="18" charset="0"/>
                <a:cs typeface="Times New Roman" pitchFamily="18" charset="0"/>
              </a:rPr>
              <a:t>Is Nature Unified ?</a:t>
            </a:r>
            <a:r>
              <a:rPr kumimoji="0" lang="en-US" sz="2000" b="0" i="1" u="none" strike="noStrike" kern="1200" cap="none" spc="0" normalizeH="0" noProof="0" smtClean="0">
                <a:ln>
                  <a:noFill/>
                </a:ln>
                <a:solidFill>
                  <a:schemeClr val="tx1"/>
                </a:solidFill>
                <a:effectLst/>
                <a:uLnTx/>
                <a:uFillTx/>
                <a:latin typeface="Times New Roman" pitchFamily="18" charset="0"/>
                <a:cs typeface="Times New Roman" pitchFamily="18" charset="0"/>
              </a:rPr>
              <a:t> </a:t>
            </a:r>
            <a:r>
              <a:rPr kumimoji="0" lang="en-US" sz="2000" b="0" i="1" u="none" strike="noStrike" kern="1200" cap="none" spc="0" normalizeH="0" baseline="0" noProof="0" smtClean="0">
                <a:ln>
                  <a:noFill/>
                </a:ln>
                <a:solidFill>
                  <a:schemeClr val="tx1"/>
                </a:solidFill>
                <a:effectLst/>
                <a:uLnTx/>
                <a:uFillTx/>
                <a:latin typeface="Times New Roman" pitchFamily="18" charset="0"/>
                <a:cs typeface="Times New Roman" pitchFamily="18" charset="0"/>
              </a:rPr>
              <a:t>Is there </a:t>
            </a:r>
            <a:r>
              <a:rPr kumimoji="0" lang="en-US" sz="2000" b="0" i="1" u="none" strike="noStrike" kern="1200" cap="none" spc="0" normalizeH="0" baseline="0" noProof="0" err="1" smtClean="0">
                <a:ln>
                  <a:noFill/>
                </a:ln>
                <a:solidFill>
                  <a:schemeClr val="tx1"/>
                </a:solidFill>
                <a:effectLst/>
                <a:uLnTx/>
                <a:uFillTx/>
                <a:latin typeface="Times New Roman" pitchFamily="18" charset="0"/>
                <a:cs typeface="Times New Roman" pitchFamily="18" charset="0"/>
              </a:rPr>
              <a:t>Supersymmetry</a:t>
            </a:r>
            <a:r>
              <a:rPr kumimoji="0" lang="en-US" sz="2000" b="0" i="1" u="none" strike="noStrike" kern="1200" cap="none" spc="0" normalizeH="0" baseline="0" noProof="0" smtClean="0">
                <a:ln>
                  <a:noFill/>
                </a:ln>
                <a:solidFill>
                  <a:schemeClr val="tx1"/>
                </a:solidFill>
                <a:effectLst/>
                <a:uLnTx/>
                <a:uFillTx/>
                <a:latin typeface="Times New Roman" pitchFamily="18" charset="0"/>
                <a:cs typeface="Times New Roman" pitchFamily="18" charset="0"/>
              </a:rPr>
              <a:t> ?</a:t>
            </a:r>
          </a:p>
          <a:p>
            <a:pPr marL="342900" marR="0" lvl="0" indent="-342900" defTabSz="914400" rtl="0" eaLnBrk="1" fontAlgn="auto" latinLnBrk="0" hangingPunct="1">
              <a:lnSpc>
                <a:spcPct val="100000"/>
              </a:lnSpc>
              <a:spcBef>
                <a:spcPct val="20000"/>
              </a:spcBef>
              <a:spcAft>
                <a:spcPts val="0"/>
              </a:spcAft>
              <a:buClrTx/>
              <a:buSzTx/>
              <a:buFontTx/>
              <a:buAutoNum type="arabicPeriod"/>
              <a:tabLst/>
              <a:defRPr/>
            </a:pPr>
            <a:r>
              <a:rPr kumimoji="0" lang="en-US" sz="2000" b="0" i="1" u="none" strike="noStrike" kern="1200" cap="none" spc="0" normalizeH="0" baseline="0" noProof="0" smtClean="0">
                <a:ln>
                  <a:noFill/>
                </a:ln>
                <a:solidFill>
                  <a:schemeClr val="tx1"/>
                </a:solidFill>
                <a:effectLst/>
                <a:uLnTx/>
                <a:uFillTx/>
                <a:latin typeface="Times New Roman" pitchFamily="18" charset="0"/>
                <a:cs typeface="Times New Roman" pitchFamily="18" charset="0"/>
              </a:rPr>
              <a:t>What is the nature of dark matter ?</a:t>
            </a:r>
          </a:p>
          <a:p>
            <a:pPr marL="342900" marR="0" lvl="0" indent="-342900" defTabSz="914400" rtl="0" eaLnBrk="1" fontAlgn="auto" latinLnBrk="0" hangingPunct="1">
              <a:lnSpc>
                <a:spcPct val="100000"/>
              </a:lnSpc>
              <a:spcBef>
                <a:spcPct val="20000"/>
              </a:spcBef>
              <a:spcAft>
                <a:spcPts val="0"/>
              </a:spcAft>
              <a:buClrTx/>
              <a:buSzTx/>
              <a:buFontTx/>
              <a:buAutoNum type="arabicPeriod"/>
              <a:tabLst/>
              <a:defRPr/>
            </a:pPr>
            <a:r>
              <a:rPr kumimoji="0" lang="en-US" sz="2000" b="0" i="1" u="none" strike="noStrike" kern="1200" cap="none" spc="0" normalizeH="0" baseline="0" noProof="0" smtClean="0">
                <a:ln>
                  <a:noFill/>
                </a:ln>
                <a:solidFill>
                  <a:schemeClr val="tx1"/>
                </a:solidFill>
                <a:effectLst/>
                <a:uLnTx/>
                <a:uFillTx/>
                <a:latin typeface="Times New Roman" pitchFamily="18" charset="0"/>
                <a:cs typeface="Times New Roman" pitchFamily="18" charset="0"/>
              </a:rPr>
              <a:t>Why is gravity so weak; are there </a:t>
            </a:r>
            <a:br>
              <a:rPr kumimoji="0" lang="en-US" sz="2000" b="0" i="1" u="none" strike="noStrike" kern="1200" cap="none" spc="0" normalizeH="0" baseline="0" noProof="0" smtClean="0">
                <a:ln>
                  <a:noFill/>
                </a:ln>
                <a:solidFill>
                  <a:schemeClr val="tx1"/>
                </a:solidFill>
                <a:effectLst/>
                <a:uLnTx/>
                <a:uFillTx/>
                <a:latin typeface="Times New Roman" pitchFamily="18" charset="0"/>
                <a:cs typeface="Times New Roman" pitchFamily="18" charset="0"/>
              </a:rPr>
            </a:br>
            <a:r>
              <a:rPr kumimoji="0" lang="en-US" sz="2000" b="0" i="1" u="none" strike="noStrike" kern="1200" cap="none" spc="0" normalizeH="0" baseline="0" noProof="0" smtClean="0">
                <a:ln>
                  <a:noFill/>
                </a:ln>
                <a:solidFill>
                  <a:schemeClr val="tx1"/>
                </a:solidFill>
                <a:effectLst/>
                <a:uLnTx/>
                <a:uFillTx/>
                <a:latin typeface="Times New Roman" pitchFamily="18" charset="0"/>
                <a:cs typeface="Times New Roman" pitchFamily="18" charset="0"/>
              </a:rPr>
              <a:t>extra space-time dimensions?</a:t>
            </a:r>
          </a:p>
          <a:p>
            <a:pPr marL="342900" marR="0" lvl="0" indent="-342900" defTabSz="914400" rtl="0" eaLnBrk="1" fontAlgn="auto" latinLnBrk="0" hangingPunct="1">
              <a:lnSpc>
                <a:spcPct val="100000"/>
              </a:lnSpc>
              <a:spcBef>
                <a:spcPct val="20000"/>
              </a:spcBef>
              <a:spcAft>
                <a:spcPts val="0"/>
              </a:spcAft>
              <a:buClrTx/>
              <a:buSzTx/>
              <a:buFontTx/>
              <a:buAutoNum type="arabicPeriod"/>
              <a:tabLst/>
              <a:defRPr/>
            </a:pPr>
            <a:r>
              <a:rPr kumimoji="0" lang="en-US" sz="2000" b="0" i="1" u="none" strike="noStrike" kern="1200" cap="none" spc="0" normalizeH="0" baseline="0" noProof="0" smtClean="0">
                <a:ln>
                  <a:noFill/>
                </a:ln>
                <a:solidFill>
                  <a:schemeClr val="tx1"/>
                </a:solidFill>
                <a:effectLst/>
                <a:uLnTx/>
                <a:uFillTx/>
                <a:latin typeface="Times New Roman" pitchFamily="18" charset="0"/>
                <a:cs typeface="Times New Roman" pitchFamily="18" charset="0"/>
              </a:rPr>
              <a:t>Why is any matter left in the universe?</a:t>
            </a:r>
          </a:p>
          <a:p>
            <a:pPr marL="342900" marR="0" lvl="0" indent="-342900" defTabSz="914400" rtl="0" eaLnBrk="1" fontAlgn="auto" latinLnBrk="0" hangingPunct="1">
              <a:lnSpc>
                <a:spcPct val="100000"/>
              </a:lnSpc>
              <a:spcBef>
                <a:spcPct val="20000"/>
              </a:spcBef>
              <a:spcAft>
                <a:spcPts val="0"/>
              </a:spcAft>
              <a:buClrTx/>
              <a:buSzTx/>
              <a:buFontTx/>
              <a:buAutoNum type="arabicPeriod"/>
              <a:tabLst/>
              <a:defRPr/>
            </a:pPr>
            <a:r>
              <a:rPr kumimoji="0" lang="en-US" sz="2000" b="0" i="1" u="none" strike="noStrike" kern="1200" cap="none" spc="0" normalizeH="0" baseline="0" noProof="0" smtClean="0">
                <a:ln>
                  <a:noFill/>
                </a:ln>
                <a:solidFill>
                  <a:schemeClr val="tx1"/>
                </a:solidFill>
                <a:effectLst/>
                <a:uLnTx/>
                <a:uFillTx/>
                <a:latin typeface="Times New Roman" pitchFamily="18" charset="0"/>
                <a:cs typeface="Times New Roman" pitchFamily="18" charset="0"/>
              </a:rPr>
              <a:t>Why do neutrino and quark flavors oscillate ?</a:t>
            </a:r>
          </a:p>
          <a:p>
            <a:pPr marL="342900" marR="0" lvl="0" indent="-342900" defTabSz="914400" rtl="0" eaLnBrk="1" fontAlgn="auto" latinLnBrk="0" hangingPunct="1">
              <a:lnSpc>
                <a:spcPct val="100000"/>
              </a:lnSpc>
              <a:spcBef>
                <a:spcPct val="20000"/>
              </a:spcBef>
              <a:spcAft>
                <a:spcPts val="0"/>
              </a:spcAft>
              <a:buClrTx/>
              <a:buSzTx/>
              <a:buFontTx/>
              <a:buAutoNum type="arabicPeriod"/>
              <a:tabLst/>
              <a:defRPr/>
            </a:pPr>
            <a:r>
              <a:rPr kumimoji="0" lang="en-US" sz="2000" b="0" i="1" u="none" strike="noStrike" kern="1200" cap="none" spc="0" normalizeH="0" baseline="0" noProof="0" smtClean="0">
                <a:ln>
                  <a:noFill/>
                </a:ln>
                <a:solidFill>
                  <a:schemeClr val="tx1"/>
                </a:solidFill>
                <a:effectLst/>
                <a:uLnTx/>
                <a:uFillTx/>
                <a:latin typeface="Times New Roman" pitchFamily="18" charset="0"/>
                <a:cs typeface="Times New Roman" pitchFamily="18" charset="0"/>
              </a:rPr>
              <a:t>What is the dark energy ?</a:t>
            </a:r>
          </a:p>
        </p:txBody>
      </p:sp>
      <p:sp>
        <p:nvSpPr>
          <p:cNvPr id="14" name="Segnaposto numero diapositiva 13"/>
          <p:cNvSpPr>
            <a:spLocks noGrp="1"/>
          </p:cNvSpPr>
          <p:nvPr>
            <p:ph type="sldNum" sz="quarter" idx="12"/>
          </p:nvPr>
        </p:nvSpPr>
        <p:spPr>
          <a:xfrm>
            <a:off x="7046912" y="6520259"/>
            <a:ext cx="2133600" cy="365125"/>
          </a:xfrm>
        </p:spPr>
        <p:txBody>
          <a:bodyPr/>
          <a:lstStyle/>
          <a:p>
            <a:fld id="{3B1A37C7-B3C2-4D72-A061-AF4B89C4677F}" type="slidenum">
              <a:rPr lang="en-US" smtClean="0"/>
              <a:pPr/>
              <a:t>3</a:t>
            </a:fld>
            <a:endParaRPr lang="en-US"/>
          </a:p>
        </p:txBody>
      </p:sp>
      <p:sp>
        <p:nvSpPr>
          <p:cNvPr id="15" name="CasellaDiTesto 13"/>
          <p:cNvSpPr txBox="1">
            <a:spLocks noChangeArrowheads="1"/>
          </p:cNvSpPr>
          <p:nvPr/>
        </p:nvSpPr>
        <p:spPr bwMode="auto">
          <a:xfrm>
            <a:off x="3347864" y="655818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520259"/>
            <a:ext cx="2133600" cy="365125"/>
          </a:xfrm>
        </p:spPr>
        <p:txBody>
          <a:bodyPr/>
          <a:lstStyle/>
          <a:p>
            <a:pPr>
              <a:defRPr/>
            </a:pPr>
            <a:fld id="{8E7A54BD-DCC9-42B4-ACC8-C0BE66A67351}" type="slidenum">
              <a:rPr lang="en-US" smtClean="0"/>
              <a:pPr>
                <a:defRPr/>
              </a:pPr>
              <a:t>30</a:t>
            </a:fld>
            <a:endParaRPr lang="en-US"/>
          </a:p>
        </p:txBody>
      </p:sp>
      <p:sp>
        <p:nvSpPr>
          <p:cNvPr id="12293"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sp>
        <p:nvSpPr>
          <p:cNvPr id="12295" name="Rectangle 12"/>
          <p:cNvSpPr>
            <a:spLocks noChangeArrowheads="1"/>
          </p:cNvSpPr>
          <p:nvPr/>
        </p:nvSpPr>
        <p:spPr bwMode="auto">
          <a:xfrm>
            <a:off x="9872" y="902572"/>
            <a:ext cx="8929718" cy="1643058"/>
          </a:xfrm>
          <a:prstGeom prst="rect">
            <a:avLst/>
          </a:prstGeom>
          <a:noFill/>
          <a:ln w="9525">
            <a:noFill/>
            <a:miter lim="800000"/>
            <a:headEnd/>
            <a:tailEnd/>
          </a:ln>
        </p:spPr>
        <p:txBody>
          <a:bodyPr/>
          <a:lstStyle/>
          <a:p>
            <a:pPr lvl="1" algn="just"/>
            <a:r>
              <a:rPr lang="en-GB" sz="2800" dirty="0" smtClean="0">
                <a:solidFill>
                  <a:srgbClr val="FF0000"/>
                </a:solidFill>
                <a:latin typeface="Times New Roman" pitchFamily="18" charset="0"/>
                <a:cs typeface="Times New Roman" pitchFamily="18" charset="0"/>
              </a:rPr>
              <a:t>                               Gaseous detectors</a:t>
            </a:r>
          </a:p>
          <a:p>
            <a:pPr lvl="1" algn="just"/>
            <a:endParaRPr lang="en-GB" sz="2000" dirty="0" smtClean="0">
              <a:solidFill>
                <a:srgbClr val="FF0000"/>
              </a:solidFill>
              <a:latin typeface="Times New Roman" pitchFamily="18" charset="0"/>
              <a:cs typeface="Times New Roman" pitchFamily="18" charset="0"/>
            </a:endParaRPr>
          </a:p>
          <a:p>
            <a:pPr lvl="1" algn="just"/>
            <a:r>
              <a:rPr lang="en-GB" sz="2000" dirty="0" smtClean="0">
                <a:latin typeface="Times New Roman" pitchFamily="18" charset="0"/>
                <a:cs typeface="Times New Roman" pitchFamily="18" charset="0"/>
              </a:rPr>
              <a:t>Various type of detectors, GEMs, RPCs, MRPCs,  MICROMEGA, traditional WIRE CHAMBERS and DRIFT TUBES</a:t>
            </a:r>
          </a:p>
          <a:p>
            <a:pPr lvl="1" algn="just">
              <a:buFont typeface="Arial" charset="0"/>
              <a:buChar char="•"/>
            </a:pPr>
            <a:endParaRPr lang="en-GB" sz="2400" dirty="0">
              <a:latin typeface="Times New Roman" pitchFamily="18" charset="0"/>
              <a:cs typeface="Times New Roman" pitchFamily="18" charset="0"/>
            </a:endParaRPr>
          </a:p>
          <a:p>
            <a:pPr lvl="1" algn="just">
              <a:buFont typeface="Arial" charset="0"/>
              <a:buChar char="•"/>
            </a:pPr>
            <a:endParaRPr lang="en-GB" sz="2400" dirty="0">
              <a:latin typeface="Times New Roman" pitchFamily="18" charset="0"/>
              <a:cs typeface="Times New Roman" pitchFamily="18" charset="0"/>
            </a:endParaRPr>
          </a:p>
        </p:txBody>
      </p:sp>
      <p:pic>
        <p:nvPicPr>
          <p:cNvPr id="41986" name="Picture 2" descr="http://images.iop.org/objects/ccr/cern/49/7/19/CCtot4_07_09.jpg"/>
          <p:cNvPicPr>
            <a:picLocks noChangeAspect="1" noChangeArrowheads="1"/>
          </p:cNvPicPr>
          <p:nvPr/>
        </p:nvPicPr>
        <p:blipFill>
          <a:blip r:embed="rId3"/>
          <a:srcRect/>
          <a:stretch>
            <a:fillRect/>
          </a:stretch>
        </p:blipFill>
        <p:spPr bwMode="auto">
          <a:xfrm>
            <a:off x="4429124" y="3643314"/>
            <a:ext cx="4286280" cy="2561052"/>
          </a:xfrm>
          <a:prstGeom prst="rect">
            <a:avLst/>
          </a:prstGeom>
          <a:noFill/>
        </p:spPr>
      </p:pic>
      <p:sp>
        <p:nvSpPr>
          <p:cNvPr id="9" name="Rectangle 12"/>
          <p:cNvSpPr>
            <a:spLocks noChangeArrowheads="1"/>
          </p:cNvSpPr>
          <p:nvPr/>
        </p:nvSpPr>
        <p:spPr bwMode="auto">
          <a:xfrm>
            <a:off x="4000496" y="2357430"/>
            <a:ext cx="4572032" cy="1643058"/>
          </a:xfrm>
          <a:prstGeom prst="rect">
            <a:avLst/>
          </a:prstGeom>
          <a:noFill/>
          <a:ln w="9525">
            <a:noFill/>
            <a:miter lim="800000"/>
            <a:headEnd/>
            <a:tailEnd/>
          </a:ln>
        </p:spPr>
        <p:txBody>
          <a:bodyPr/>
          <a:lstStyle/>
          <a:p>
            <a:pPr lvl="1" algn="just"/>
            <a:r>
              <a:rPr lang="en-GB" sz="2400" smtClean="0">
                <a:latin typeface="Times New Roman" pitchFamily="18" charset="0"/>
                <a:cs typeface="Times New Roman" pitchFamily="18" charset="0"/>
              </a:rPr>
              <a:t>Large areas, extreme time resolution, extreme spatial resolutions,  high rate capability</a:t>
            </a:r>
            <a:endParaRPr lang="en-GB" sz="2400">
              <a:latin typeface="Times New Roman" pitchFamily="18" charset="0"/>
              <a:cs typeface="Times New Roman" pitchFamily="18" charset="0"/>
            </a:endParaRPr>
          </a:p>
          <a:p>
            <a:pPr lvl="1" algn="just">
              <a:buFont typeface="Arial" charset="0"/>
              <a:buChar char="•"/>
            </a:pPr>
            <a:endParaRPr lang="en-GB" sz="2400">
              <a:latin typeface="Times New Roman" pitchFamily="18" charset="0"/>
              <a:cs typeface="Times New Roman" pitchFamily="18" charset="0"/>
            </a:endParaRPr>
          </a:p>
        </p:txBody>
      </p:sp>
      <p:pic>
        <p:nvPicPr>
          <p:cNvPr id="11" name="Picture 4" descr="http://cdsweb.cern.ch/record/1431509/files/oreach-2006-011.gif?subformat=icon-640"/>
          <p:cNvPicPr>
            <a:picLocks noChangeAspect="1" noChangeArrowheads="1"/>
          </p:cNvPicPr>
          <p:nvPr/>
        </p:nvPicPr>
        <p:blipFill>
          <a:blip r:embed="rId4"/>
          <a:srcRect/>
          <a:stretch>
            <a:fillRect/>
          </a:stretch>
        </p:blipFill>
        <p:spPr bwMode="auto">
          <a:xfrm>
            <a:off x="1061848" y="2545630"/>
            <a:ext cx="2286016" cy="3623541"/>
          </a:xfrm>
          <a:prstGeom prst="rect">
            <a:avLst/>
          </a:prstGeom>
          <a:noFill/>
          <a:ln w="9525">
            <a:noFill/>
            <a:miter lim="800000"/>
            <a:headEnd/>
            <a:tailEnd/>
          </a:ln>
        </p:spPr>
      </p:pic>
      <p:sp>
        <p:nvSpPr>
          <p:cNvPr id="12" name="Rettangolo 11"/>
          <p:cNvSpPr/>
          <p:nvPr/>
        </p:nvSpPr>
        <p:spPr>
          <a:xfrm>
            <a:off x="9872" y="14438"/>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atin typeface="Times New Roman" pitchFamily="18" charset="0"/>
                <a:cs typeface="Times New Roman" pitchFamily="18" charset="0"/>
              </a:rPr>
              <a:t>			     Detecting particles</a:t>
            </a:r>
            <a:endParaRPr lang="en-US" sz="2400" b="1" dirty="0">
              <a:latin typeface="Times New Roman" pitchFamily="18" charset="0"/>
              <a:cs typeface="Times New Roman" pitchFamily="18" charset="0"/>
            </a:endParaRPr>
          </a:p>
        </p:txBody>
      </p:sp>
      <p:sp>
        <p:nvSpPr>
          <p:cNvPr id="14"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extLst>
      <p:ext uri="{BB962C8B-B14F-4D97-AF65-F5344CB8AC3E}">
        <p14:creationId xmlns:p14="http://schemas.microsoft.com/office/powerpoint/2010/main" val="5024420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520259"/>
            <a:ext cx="2133600" cy="365125"/>
          </a:xfrm>
        </p:spPr>
        <p:txBody>
          <a:bodyPr/>
          <a:lstStyle/>
          <a:p>
            <a:pPr>
              <a:defRPr/>
            </a:pPr>
            <a:fld id="{8E7A54BD-DCC9-42B4-ACC8-C0BE66A67351}" type="slidenum">
              <a:rPr lang="en-US" smtClean="0"/>
              <a:pPr>
                <a:defRPr/>
              </a:pPr>
              <a:t>31</a:t>
            </a:fld>
            <a:endParaRPr lang="en-US"/>
          </a:p>
        </p:txBody>
      </p:sp>
      <p:sp>
        <p:nvSpPr>
          <p:cNvPr id="12293"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sp>
        <p:nvSpPr>
          <p:cNvPr id="12295" name="Rectangle 12"/>
          <p:cNvSpPr>
            <a:spLocks noChangeArrowheads="1"/>
          </p:cNvSpPr>
          <p:nvPr/>
        </p:nvSpPr>
        <p:spPr bwMode="auto">
          <a:xfrm>
            <a:off x="0" y="928670"/>
            <a:ext cx="3929058" cy="571504"/>
          </a:xfrm>
          <a:prstGeom prst="rect">
            <a:avLst/>
          </a:prstGeom>
          <a:noFill/>
          <a:ln w="9525">
            <a:noFill/>
            <a:miter lim="800000"/>
            <a:headEnd/>
            <a:tailEnd/>
          </a:ln>
        </p:spPr>
        <p:txBody>
          <a:bodyPr/>
          <a:lstStyle/>
          <a:p>
            <a:pPr lvl="1" algn="just"/>
            <a:r>
              <a:rPr lang="en-GB" sz="2800" smtClean="0">
                <a:solidFill>
                  <a:srgbClr val="FF0000"/>
                </a:solidFill>
                <a:latin typeface="Times New Roman" pitchFamily="18" charset="0"/>
                <a:cs typeface="Times New Roman" pitchFamily="18" charset="0"/>
              </a:rPr>
              <a:t>Gaseous detectors</a:t>
            </a:r>
          </a:p>
          <a:p>
            <a:pPr lvl="1" algn="just">
              <a:buFont typeface="Arial" charset="0"/>
              <a:buChar char="•"/>
            </a:pPr>
            <a:endParaRPr lang="en-GB" sz="2400">
              <a:latin typeface="Times New Roman" pitchFamily="18" charset="0"/>
              <a:cs typeface="Times New Roman" pitchFamily="18" charset="0"/>
            </a:endParaRPr>
          </a:p>
          <a:p>
            <a:pPr lvl="1" algn="just">
              <a:buFont typeface="Arial" charset="0"/>
              <a:buChar char="•"/>
            </a:pPr>
            <a:endParaRPr lang="en-GB" sz="2400">
              <a:latin typeface="Times New Roman" pitchFamily="18" charset="0"/>
              <a:cs typeface="Times New Roman" pitchFamily="18" charset="0"/>
            </a:endParaRPr>
          </a:p>
        </p:txBody>
      </p:sp>
      <p:pic>
        <p:nvPicPr>
          <p:cNvPr id="11" name="Picture 5"/>
          <p:cNvPicPr>
            <a:picLocks noChangeAspect="1" noChangeArrowheads="1"/>
          </p:cNvPicPr>
          <p:nvPr/>
        </p:nvPicPr>
        <p:blipFill>
          <a:blip r:embed="rId3"/>
          <a:srcRect l="25195" t="42143" r="52292" b="30664"/>
          <a:stretch>
            <a:fillRect/>
          </a:stretch>
        </p:blipFill>
        <p:spPr bwMode="auto">
          <a:xfrm>
            <a:off x="500034" y="1500174"/>
            <a:ext cx="3090270" cy="1867629"/>
          </a:xfrm>
          <a:prstGeom prst="rect">
            <a:avLst/>
          </a:prstGeom>
          <a:noFill/>
          <a:ln w="9525">
            <a:noFill/>
            <a:miter lim="800000"/>
            <a:headEnd/>
            <a:tailEnd/>
          </a:ln>
        </p:spPr>
      </p:pic>
      <p:sp>
        <p:nvSpPr>
          <p:cNvPr id="12" name="Text Box 2"/>
          <p:cNvSpPr txBox="1">
            <a:spLocks noChangeArrowheads="1"/>
          </p:cNvSpPr>
          <p:nvPr/>
        </p:nvSpPr>
        <p:spPr bwMode="auto">
          <a:xfrm>
            <a:off x="4000496" y="1214422"/>
            <a:ext cx="4929222" cy="1938992"/>
          </a:xfrm>
          <a:prstGeom prst="rect">
            <a:avLst/>
          </a:prstGeom>
          <a:solidFill>
            <a:schemeClr val="bg1"/>
          </a:solidFill>
          <a:ln w="9525">
            <a:noFill/>
            <a:miter lim="800000"/>
            <a:headEnd/>
            <a:tailEnd/>
          </a:ln>
        </p:spPr>
        <p:txBody>
          <a:bodyPr wrap="square">
            <a:spAutoFit/>
          </a:bodyPr>
          <a:lstStyle/>
          <a:p>
            <a:pPr algn="just"/>
            <a:r>
              <a:rPr lang="en-US" sz="2400">
                <a:latin typeface="Times New Roman" pitchFamily="18" charset="0"/>
                <a:cs typeface="Times New Roman" pitchFamily="18" charset="0"/>
              </a:rPr>
              <a:t>Use ionization in gas. Then collect the electrons on an </a:t>
            </a:r>
            <a:r>
              <a:rPr lang="en-US" sz="2400" smtClean="0">
                <a:latin typeface="Times New Roman" pitchFamily="18" charset="0"/>
                <a:cs typeface="Times New Roman" pitchFamily="18" charset="0"/>
              </a:rPr>
              <a:t>appropriate electrode </a:t>
            </a:r>
            <a:r>
              <a:rPr lang="en-US" sz="2400">
                <a:latin typeface="Times New Roman" pitchFamily="18" charset="0"/>
                <a:cs typeface="Times New Roman" pitchFamily="18" charset="0"/>
              </a:rPr>
              <a:t>produces our signal. To drive the electrons towards the </a:t>
            </a:r>
            <a:r>
              <a:rPr lang="en-US" sz="2400" smtClean="0">
                <a:latin typeface="Times New Roman" pitchFamily="18" charset="0"/>
                <a:cs typeface="Times New Roman" pitchFamily="18" charset="0"/>
              </a:rPr>
              <a:t>electrode, </a:t>
            </a:r>
            <a:r>
              <a:rPr lang="en-US" sz="2400">
                <a:latin typeface="Times New Roman" pitchFamily="18" charset="0"/>
                <a:cs typeface="Times New Roman" pitchFamily="18" charset="0"/>
              </a:rPr>
              <a:t>an electric field is needed</a:t>
            </a:r>
          </a:p>
        </p:txBody>
      </p:sp>
      <p:pic>
        <p:nvPicPr>
          <p:cNvPr id="13" name="Picture 2" descr="http://web.infn.it/cms/images/stories/rpclayers.jpg"/>
          <p:cNvPicPr>
            <a:picLocks noChangeAspect="1" noChangeArrowheads="1"/>
          </p:cNvPicPr>
          <p:nvPr/>
        </p:nvPicPr>
        <p:blipFill>
          <a:blip r:embed="rId4"/>
          <a:srcRect/>
          <a:stretch>
            <a:fillRect/>
          </a:stretch>
        </p:blipFill>
        <p:spPr bwMode="auto">
          <a:xfrm>
            <a:off x="571472" y="4572008"/>
            <a:ext cx="3371846" cy="1368646"/>
          </a:xfrm>
          <a:prstGeom prst="rect">
            <a:avLst/>
          </a:prstGeom>
          <a:noFill/>
          <a:ln w="9525">
            <a:noFill/>
            <a:miter lim="800000"/>
            <a:headEnd/>
            <a:tailEnd/>
          </a:ln>
        </p:spPr>
      </p:pic>
      <p:pic>
        <p:nvPicPr>
          <p:cNvPr id="14" name="Picture 2" descr="http://ars.sciencedirect.com/content/image/1-s2.0-S0168900201017193-gr1.jpg"/>
          <p:cNvPicPr>
            <a:picLocks noChangeAspect="1" noChangeArrowheads="1"/>
          </p:cNvPicPr>
          <p:nvPr/>
        </p:nvPicPr>
        <p:blipFill>
          <a:blip r:embed="rId5"/>
          <a:srcRect/>
          <a:stretch>
            <a:fillRect/>
          </a:stretch>
        </p:blipFill>
        <p:spPr bwMode="auto">
          <a:xfrm>
            <a:off x="5357818" y="3857628"/>
            <a:ext cx="2390775" cy="2414587"/>
          </a:xfrm>
          <a:prstGeom prst="rect">
            <a:avLst/>
          </a:prstGeom>
          <a:noFill/>
          <a:ln w="9525">
            <a:noFill/>
            <a:miter lim="800000"/>
            <a:headEnd/>
            <a:tailEnd/>
          </a:ln>
        </p:spPr>
      </p:pic>
      <p:sp>
        <p:nvSpPr>
          <p:cNvPr id="15" name="Rectangle 12"/>
          <p:cNvSpPr>
            <a:spLocks noChangeArrowheads="1"/>
          </p:cNvSpPr>
          <p:nvPr/>
        </p:nvSpPr>
        <p:spPr bwMode="auto">
          <a:xfrm>
            <a:off x="571472" y="4000504"/>
            <a:ext cx="1714512" cy="571504"/>
          </a:xfrm>
          <a:prstGeom prst="rect">
            <a:avLst/>
          </a:prstGeom>
          <a:noFill/>
          <a:ln w="9525">
            <a:noFill/>
            <a:miter lim="800000"/>
            <a:headEnd/>
            <a:tailEnd/>
          </a:ln>
        </p:spPr>
        <p:txBody>
          <a:bodyPr/>
          <a:lstStyle/>
          <a:p>
            <a:pPr lvl="1" algn="just"/>
            <a:r>
              <a:rPr lang="en-GB" sz="2800" smtClean="0">
                <a:solidFill>
                  <a:srgbClr val="FF0000"/>
                </a:solidFill>
                <a:latin typeface="Times New Roman" pitchFamily="18" charset="0"/>
                <a:cs typeface="Times New Roman" pitchFamily="18" charset="0"/>
              </a:rPr>
              <a:t>RPC</a:t>
            </a:r>
          </a:p>
          <a:p>
            <a:pPr lvl="1" algn="just">
              <a:buFont typeface="Arial" charset="0"/>
              <a:buChar char="•"/>
            </a:pPr>
            <a:endParaRPr lang="en-GB" sz="2400">
              <a:latin typeface="Times New Roman" pitchFamily="18" charset="0"/>
              <a:cs typeface="Times New Roman" pitchFamily="18" charset="0"/>
            </a:endParaRPr>
          </a:p>
        </p:txBody>
      </p:sp>
      <p:sp>
        <p:nvSpPr>
          <p:cNvPr id="16" name="Rectangle 12"/>
          <p:cNvSpPr>
            <a:spLocks noChangeArrowheads="1"/>
          </p:cNvSpPr>
          <p:nvPr/>
        </p:nvSpPr>
        <p:spPr bwMode="auto">
          <a:xfrm>
            <a:off x="4857752" y="4000504"/>
            <a:ext cx="1714512" cy="571504"/>
          </a:xfrm>
          <a:prstGeom prst="rect">
            <a:avLst/>
          </a:prstGeom>
          <a:noFill/>
          <a:ln w="9525">
            <a:noFill/>
            <a:miter lim="800000"/>
            <a:headEnd/>
            <a:tailEnd/>
          </a:ln>
        </p:spPr>
        <p:txBody>
          <a:bodyPr/>
          <a:lstStyle/>
          <a:p>
            <a:pPr lvl="1" algn="just"/>
            <a:r>
              <a:rPr lang="en-GB" sz="2800" smtClean="0">
                <a:solidFill>
                  <a:srgbClr val="FF0000"/>
                </a:solidFill>
                <a:latin typeface="Times New Roman" pitchFamily="18" charset="0"/>
                <a:cs typeface="Times New Roman" pitchFamily="18" charset="0"/>
              </a:rPr>
              <a:t>GEM</a:t>
            </a:r>
          </a:p>
          <a:p>
            <a:pPr lvl="1" algn="just">
              <a:buFont typeface="Arial" charset="0"/>
              <a:buChar char="•"/>
            </a:pPr>
            <a:endParaRPr lang="en-GB" sz="2400">
              <a:latin typeface="Times New Roman" pitchFamily="18" charset="0"/>
              <a:cs typeface="Times New Roman" pitchFamily="18" charset="0"/>
            </a:endParaRPr>
          </a:p>
        </p:txBody>
      </p:sp>
      <p:sp>
        <p:nvSpPr>
          <p:cNvPr id="17" name="Rectangle 12"/>
          <p:cNvSpPr>
            <a:spLocks noChangeArrowheads="1"/>
          </p:cNvSpPr>
          <p:nvPr/>
        </p:nvSpPr>
        <p:spPr bwMode="auto">
          <a:xfrm>
            <a:off x="1643042" y="3429000"/>
            <a:ext cx="5643602" cy="571504"/>
          </a:xfrm>
          <a:prstGeom prst="rect">
            <a:avLst/>
          </a:prstGeom>
          <a:noFill/>
          <a:ln w="9525">
            <a:noFill/>
            <a:miter lim="800000"/>
            <a:headEnd/>
            <a:tailEnd/>
          </a:ln>
        </p:spPr>
        <p:txBody>
          <a:bodyPr/>
          <a:lstStyle/>
          <a:p>
            <a:pPr lvl="1" algn="just"/>
            <a:r>
              <a:rPr lang="en-GB" sz="2800" smtClean="0">
                <a:latin typeface="Times New Roman" pitchFamily="18" charset="0"/>
                <a:cs typeface="Times New Roman" pitchFamily="18" charset="0"/>
              </a:rPr>
              <a:t>Mostly used as muon detectors</a:t>
            </a:r>
          </a:p>
          <a:p>
            <a:pPr lvl="1" algn="just">
              <a:buFont typeface="Arial" charset="0"/>
              <a:buChar char="•"/>
            </a:pPr>
            <a:endParaRPr lang="en-GB" sz="2400">
              <a:latin typeface="Times New Roman" pitchFamily="18" charset="0"/>
              <a:cs typeface="Times New Roman" pitchFamily="18" charset="0"/>
            </a:endParaRPr>
          </a:p>
        </p:txBody>
      </p:sp>
      <p:sp>
        <p:nvSpPr>
          <p:cNvPr id="18" name="Rettangolo 17"/>
          <p:cNvSpPr/>
          <p:nvPr/>
        </p:nvSpPr>
        <p:spPr>
          <a:xfrm>
            <a:off x="9872" y="14438"/>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atin typeface="Times New Roman" pitchFamily="18" charset="0"/>
                <a:cs typeface="Times New Roman" pitchFamily="18" charset="0"/>
              </a:rPr>
              <a:t>                                         Detecting particles</a:t>
            </a:r>
            <a:endParaRPr lang="en-US" sz="2400" b="1" dirty="0">
              <a:latin typeface="Times New Roman" pitchFamily="18" charset="0"/>
              <a:cs typeface="Times New Roman" pitchFamily="18" charset="0"/>
            </a:endParaRPr>
          </a:p>
        </p:txBody>
      </p:sp>
      <p:sp>
        <p:nvSpPr>
          <p:cNvPr id="20"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extLst>
      <p:ext uri="{BB962C8B-B14F-4D97-AF65-F5344CB8AC3E}">
        <p14:creationId xmlns:p14="http://schemas.microsoft.com/office/powerpoint/2010/main" val="161783194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525344"/>
            <a:ext cx="2133600" cy="365125"/>
          </a:xfrm>
        </p:spPr>
        <p:txBody>
          <a:bodyPr/>
          <a:lstStyle/>
          <a:p>
            <a:pPr>
              <a:defRPr/>
            </a:pPr>
            <a:fld id="{29FDE0FD-38E5-4E0D-BFF3-5166D0E6F857}" type="slidenum">
              <a:rPr lang="en-US" smtClean="0"/>
              <a:pPr>
                <a:defRPr/>
              </a:pPr>
              <a:t>32</a:t>
            </a:fld>
            <a:endParaRPr lang="en-US"/>
          </a:p>
        </p:txBody>
      </p:sp>
      <p:sp>
        <p:nvSpPr>
          <p:cNvPr id="25605"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sp>
        <p:nvSpPr>
          <p:cNvPr id="24" name="Rectangle 21"/>
          <p:cNvSpPr>
            <a:spLocks noChangeArrowheads="1"/>
          </p:cNvSpPr>
          <p:nvPr/>
        </p:nvSpPr>
        <p:spPr bwMode="auto">
          <a:xfrm>
            <a:off x="6500813" y="5919788"/>
            <a:ext cx="1820862" cy="339725"/>
          </a:xfrm>
          <a:prstGeom prst="rect">
            <a:avLst/>
          </a:prstGeom>
          <a:noFill/>
          <a:ln w="9525">
            <a:noFill/>
            <a:miter lim="800000"/>
            <a:headEnd/>
            <a:tailEnd/>
          </a:ln>
        </p:spPr>
        <p:txBody>
          <a:bodyPr wrap="none">
            <a:spAutoFit/>
          </a:bodyPr>
          <a:lstStyle/>
          <a:p>
            <a:r>
              <a:rPr lang="it-IT" altLang="en-US">
                <a:solidFill>
                  <a:schemeClr val="bg1"/>
                </a:solidFill>
              </a:rPr>
              <a:t>Thermal neutron</a:t>
            </a:r>
          </a:p>
        </p:txBody>
      </p:sp>
      <p:sp>
        <p:nvSpPr>
          <p:cNvPr id="28" name="Rectangle 20"/>
          <p:cNvSpPr>
            <a:spLocks noChangeArrowheads="1"/>
          </p:cNvSpPr>
          <p:nvPr/>
        </p:nvSpPr>
        <p:spPr bwMode="auto">
          <a:xfrm>
            <a:off x="3348038" y="5970588"/>
            <a:ext cx="1958975" cy="338137"/>
          </a:xfrm>
          <a:prstGeom prst="rect">
            <a:avLst/>
          </a:prstGeom>
          <a:noFill/>
          <a:ln w="9525">
            <a:noFill/>
            <a:miter lim="800000"/>
            <a:headEnd/>
            <a:tailEnd/>
          </a:ln>
        </p:spPr>
        <p:txBody>
          <a:bodyPr wrap="none">
            <a:spAutoFit/>
          </a:bodyPr>
          <a:lstStyle/>
          <a:p>
            <a:r>
              <a:rPr lang="it-IT" altLang="en-US">
                <a:solidFill>
                  <a:schemeClr val="bg1"/>
                </a:solidFill>
              </a:rPr>
              <a:t>Radioactive waste</a:t>
            </a:r>
          </a:p>
        </p:txBody>
      </p:sp>
      <p:sp>
        <p:nvSpPr>
          <p:cNvPr id="34" name="Rectangle 8"/>
          <p:cNvSpPr>
            <a:spLocks noChangeArrowheads="1"/>
          </p:cNvSpPr>
          <p:nvPr/>
        </p:nvSpPr>
        <p:spPr bwMode="auto">
          <a:xfrm>
            <a:off x="2634893" y="955611"/>
            <a:ext cx="4097347" cy="461665"/>
          </a:xfrm>
          <a:prstGeom prst="rect">
            <a:avLst/>
          </a:prstGeom>
          <a:noFill/>
          <a:ln w="9525">
            <a:noFill/>
            <a:miter lim="800000"/>
            <a:headEnd/>
            <a:tailEnd/>
          </a:ln>
        </p:spPr>
        <p:txBody>
          <a:bodyPr wrap="square">
            <a:spAutoFit/>
          </a:bodyPr>
          <a:lstStyle/>
          <a:p>
            <a:r>
              <a:rPr lang="en-US" altLang="en-US" sz="2400" b="1" dirty="0" smtClean="0">
                <a:solidFill>
                  <a:srgbClr val="FF0000"/>
                </a:solidFill>
                <a:latin typeface="Times New Roman" pitchFamily="18" charset="0"/>
                <a:cs typeface="Times New Roman" pitchFamily="18" charset="0"/>
              </a:rPr>
              <a:t> x rays screening with GEM</a:t>
            </a:r>
          </a:p>
        </p:txBody>
      </p:sp>
      <p:pic>
        <p:nvPicPr>
          <p:cNvPr id="2" name="Immagine 1"/>
          <p:cNvPicPr>
            <a:picLocks noChangeAspect="1"/>
          </p:cNvPicPr>
          <p:nvPr/>
        </p:nvPicPr>
        <p:blipFill>
          <a:blip r:embed="rId3"/>
          <a:stretch>
            <a:fillRect/>
          </a:stretch>
        </p:blipFill>
        <p:spPr>
          <a:xfrm>
            <a:off x="231786" y="1730013"/>
            <a:ext cx="4095739" cy="3314622"/>
          </a:xfrm>
          <a:prstGeom prst="rect">
            <a:avLst/>
          </a:prstGeom>
        </p:spPr>
      </p:pic>
      <p:sp>
        <p:nvSpPr>
          <p:cNvPr id="3" name="Rettangolo 2"/>
          <p:cNvSpPr/>
          <p:nvPr/>
        </p:nvSpPr>
        <p:spPr>
          <a:xfrm>
            <a:off x="4572000" y="1931409"/>
            <a:ext cx="4320480" cy="3046988"/>
          </a:xfrm>
          <a:prstGeom prst="rect">
            <a:avLst/>
          </a:prstGeom>
        </p:spPr>
        <p:txBody>
          <a:bodyPr wrap="square">
            <a:spAutoFit/>
          </a:bodyPr>
          <a:lstStyle/>
          <a:p>
            <a:pPr algn="just"/>
            <a:r>
              <a:rPr lang="en-GB" sz="2400" smtClean="0">
                <a:latin typeface="Times New Roman" panose="02020603050405020304" pitchFamily="18" charset="0"/>
                <a:cs typeface="Times New Roman" panose="02020603050405020304" pitchFamily="18" charset="0"/>
              </a:rPr>
              <a:t>Large-area </a:t>
            </a:r>
            <a:r>
              <a:rPr lang="en-GB" sz="2400" dirty="0" smtClean="0">
                <a:latin typeface="Times New Roman" panose="02020603050405020304" pitchFamily="18" charset="0"/>
                <a:cs typeface="Times New Roman" panose="02020603050405020304" pitchFamily="18" charset="0"/>
              </a:rPr>
              <a:t>micro-pattern </a:t>
            </a:r>
            <a:r>
              <a:rPr lang="en-GB" sz="2400" dirty="0">
                <a:latin typeface="Times New Roman" panose="02020603050405020304" pitchFamily="18" charset="0"/>
                <a:cs typeface="Times New Roman" panose="02020603050405020304" pitchFamily="18" charset="0"/>
              </a:rPr>
              <a:t>gaseous </a:t>
            </a:r>
            <a:r>
              <a:rPr lang="en-GB" sz="2400" dirty="0" smtClean="0">
                <a:latin typeface="Times New Roman" panose="02020603050405020304" pitchFamily="18" charset="0"/>
                <a:cs typeface="Times New Roman" panose="02020603050405020304" pitchFamily="18" charset="0"/>
              </a:rPr>
              <a:t>detectors </a:t>
            </a:r>
            <a:r>
              <a:rPr lang="en-GB" sz="2400" dirty="0">
                <a:latin typeface="Times New Roman" panose="02020603050405020304" pitchFamily="18" charset="0"/>
                <a:cs typeface="Times New Roman" panose="02020603050405020304" pitchFamily="18" charset="0"/>
              </a:rPr>
              <a:t>with fast electronics </a:t>
            </a:r>
            <a:r>
              <a:rPr lang="en-GB" sz="2400" dirty="0" smtClean="0">
                <a:latin typeface="Times New Roman" panose="02020603050405020304" pitchFamily="18" charset="0"/>
                <a:cs typeface="Times New Roman" panose="02020603050405020304" pitchFamily="18" charset="0"/>
              </a:rPr>
              <a:t>can </a:t>
            </a:r>
            <a:r>
              <a:rPr lang="en-GB" sz="2400" dirty="0">
                <a:latin typeface="Times New Roman" panose="02020603050405020304" pitchFamily="18" charset="0"/>
                <a:cs typeface="Times New Roman" panose="02020603050405020304" pitchFamily="18" charset="0"/>
              </a:rPr>
              <a:t>offer a unique opportunity for rapid air cargo scanning at affordable costs. Joint </a:t>
            </a:r>
            <a:r>
              <a:rPr lang="en-GB" sz="2400" dirty="0" smtClean="0">
                <a:latin typeface="Times New Roman" panose="02020603050405020304" pitchFamily="18" charset="0"/>
                <a:cs typeface="Times New Roman" panose="02020603050405020304" pitchFamily="18" charset="0"/>
              </a:rPr>
              <a:t>ventures </a:t>
            </a:r>
            <a:r>
              <a:rPr lang="en-GB" sz="2400" dirty="0">
                <a:latin typeface="Times New Roman" panose="02020603050405020304" pitchFamily="18" charset="0"/>
                <a:cs typeface="Times New Roman" panose="02020603050405020304" pitchFamily="18" charset="0"/>
              </a:rPr>
              <a:t>with academia, industry and funding bodies to </a:t>
            </a:r>
            <a:r>
              <a:rPr lang="en-GB" sz="2400" dirty="0" smtClean="0">
                <a:latin typeface="Times New Roman" panose="02020603050405020304" pitchFamily="18" charset="0"/>
                <a:cs typeface="Times New Roman" panose="02020603050405020304" pitchFamily="18" charset="0"/>
              </a:rPr>
              <a:t>develop are in progress</a:t>
            </a:r>
            <a:endParaRPr lang="en-GB" sz="2400" dirty="0">
              <a:latin typeface="Times New Roman" panose="02020603050405020304" pitchFamily="18" charset="0"/>
              <a:cs typeface="Times New Roman" panose="02020603050405020304" pitchFamily="18" charset="0"/>
            </a:endParaRPr>
          </a:p>
        </p:txBody>
      </p:sp>
      <p:sp>
        <p:nvSpPr>
          <p:cNvPr id="12" name="Rettangolo 11"/>
          <p:cNvSpPr/>
          <p:nvPr/>
        </p:nvSpPr>
        <p:spPr>
          <a:xfrm>
            <a:off x="9872" y="14438"/>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atin typeface="Times New Roman" pitchFamily="18" charset="0"/>
                <a:cs typeface="Times New Roman" pitchFamily="18" charset="0"/>
              </a:rPr>
              <a:t>			      Detecting particles</a:t>
            </a:r>
            <a:endParaRPr lang="en-US" sz="2400" b="1" dirty="0">
              <a:latin typeface="Times New Roman" pitchFamily="18" charset="0"/>
              <a:cs typeface="Times New Roman" pitchFamily="18" charset="0"/>
            </a:endParaRPr>
          </a:p>
        </p:txBody>
      </p:sp>
      <p:sp>
        <p:nvSpPr>
          <p:cNvPr id="15"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extLst>
      <p:ext uri="{BB962C8B-B14F-4D97-AF65-F5344CB8AC3E}">
        <p14:creationId xmlns:p14="http://schemas.microsoft.com/office/powerpoint/2010/main" val="9615166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520259"/>
            <a:ext cx="2133600" cy="365125"/>
          </a:xfrm>
        </p:spPr>
        <p:txBody>
          <a:bodyPr/>
          <a:lstStyle/>
          <a:p>
            <a:pPr>
              <a:defRPr/>
            </a:pPr>
            <a:fld id="{29FDE0FD-38E5-4E0D-BFF3-5166D0E6F857}" type="slidenum">
              <a:rPr lang="en-US" smtClean="0"/>
              <a:pPr>
                <a:defRPr/>
              </a:pPr>
              <a:t>33</a:t>
            </a:fld>
            <a:endParaRPr lang="en-US"/>
          </a:p>
        </p:txBody>
      </p:sp>
      <p:sp>
        <p:nvSpPr>
          <p:cNvPr id="25605"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sp>
        <p:nvSpPr>
          <p:cNvPr id="12" name="Rettangolo 11"/>
          <p:cNvSpPr/>
          <p:nvPr/>
        </p:nvSpPr>
        <p:spPr>
          <a:xfrm>
            <a:off x="9872" y="14438"/>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atin typeface="Times New Roman" pitchFamily="18" charset="0"/>
                <a:cs typeface="Times New Roman" pitchFamily="18" charset="0"/>
              </a:rPr>
              <a:t>                                         Detecting particles</a:t>
            </a:r>
            <a:endParaRPr lang="en-US" sz="2400" b="1" dirty="0">
              <a:latin typeface="Times New Roman" pitchFamily="18" charset="0"/>
              <a:cs typeface="Times New Roman" pitchFamily="18" charset="0"/>
            </a:endParaRPr>
          </a:p>
        </p:txBody>
      </p:sp>
      <p:sp>
        <p:nvSpPr>
          <p:cNvPr id="14"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pic>
        <p:nvPicPr>
          <p:cNvPr id="25607" name="Picture 2"/>
          <p:cNvPicPr>
            <a:picLocks noChangeAspect="1" noChangeArrowheads="1"/>
          </p:cNvPicPr>
          <p:nvPr/>
        </p:nvPicPr>
        <p:blipFill>
          <a:blip r:embed="rId3"/>
          <a:srcRect l="11426" t="11250" r="13867" b="7187"/>
          <a:stretch>
            <a:fillRect/>
          </a:stretch>
        </p:blipFill>
        <p:spPr bwMode="auto">
          <a:xfrm>
            <a:off x="755576" y="1124744"/>
            <a:ext cx="7305686" cy="5217505"/>
          </a:xfrm>
          <a:prstGeom prst="rect">
            <a:avLst/>
          </a:prstGeom>
          <a:noFill/>
          <a:ln w="9525">
            <a:noFill/>
            <a:miter lim="800000"/>
            <a:headEnd/>
            <a:tailEnd/>
          </a:ln>
        </p:spPr>
      </p:pic>
    </p:spTree>
    <p:extLst>
      <p:ext uri="{BB962C8B-B14F-4D97-AF65-F5344CB8AC3E}">
        <p14:creationId xmlns:p14="http://schemas.microsoft.com/office/powerpoint/2010/main" val="94420317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520259"/>
            <a:ext cx="2133600" cy="365125"/>
          </a:xfrm>
        </p:spPr>
        <p:txBody>
          <a:bodyPr/>
          <a:lstStyle/>
          <a:p>
            <a:pPr>
              <a:defRPr/>
            </a:pPr>
            <a:fld id="{7C3B6C0B-115D-4C2B-AA87-8F69E1B13CF9}" type="slidenum">
              <a:rPr lang="en-US" smtClean="0"/>
              <a:pPr>
                <a:defRPr/>
              </a:pPr>
              <a:t>34</a:t>
            </a:fld>
            <a:endParaRPr lang="en-US"/>
          </a:p>
        </p:txBody>
      </p:sp>
      <p:sp>
        <p:nvSpPr>
          <p:cNvPr id="26629"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pic>
        <p:nvPicPr>
          <p:cNvPr id="26631" name="Picture 2"/>
          <p:cNvPicPr>
            <a:picLocks noChangeAspect="1" noChangeArrowheads="1"/>
          </p:cNvPicPr>
          <p:nvPr/>
        </p:nvPicPr>
        <p:blipFill>
          <a:blip r:embed="rId3"/>
          <a:srcRect l="41309" t="9843" r="12988" b="18437"/>
          <a:stretch>
            <a:fillRect/>
          </a:stretch>
        </p:blipFill>
        <p:spPr bwMode="auto">
          <a:xfrm>
            <a:off x="214313" y="1143000"/>
            <a:ext cx="5316537" cy="5214938"/>
          </a:xfrm>
          <a:prstGeom prst="rect">
            <a:avLst/>
          </a:prstGeom>
          <a:noFill/>
          <a:ln w="9525">
            <a:noFill/>
            <a:miter lim="800000"/>
            <a:headEnd/>
            <a:tailEnd/>
          </a:ln>
        </p:spPr>
      </p:pic>
      <p:sp>
        <p:nvSpPr>
          <p:cNvPr id="26632" name="TextBox 10"/>
          <p:cNvSpPr txBox="1">
            <a:spLocks noChangeArrowheads="1"/>
          </p:cNvSpPr>
          <p:nvPr/>
        </p:nvSpPr>
        <p:spPr bwMode="auto">
          <a:xfrm>
            <a:off x="5643563" y="1285875"/>
            <a:ext cx="3071812" cy="4894263"/>
          </a:xfrm>
          <a:prstGeom prst="rect">
            <a:avLst/>
          </a:prstGeom>
          <a:noFill/>
          <a:ln w="9525">
            <a:noFill/>
            <a:miter lim="800000"/>
            <a:headEnd/>
            <a:tailEnd/>
          </a:ln>
        </p:spPr>
        <p:txBody>
          <a:bodyPr>
            <a:spAutoFit/>
          </a:bodyPr>
          <a:lstStyle/>
          <a:p>
            <a:pPr algn="just"/>
            <a:r>
              <a:rPr lang="en-US" sz="2400" dirty="0">
                <a:latin typeface="Times New Roman" pitchFamily="18" charset="0"/>
                <a:cs typeface="Times New Roman" pitchFamily="18" charset="0"/>
              </a:rPr>
              <a:t>Large scale gaseous detector with high spatial resolution are needed</a:t>
            </a:r>
          </a:p>
          <a:p>
            <a:pPr algn="just"/>
            <a:endParaRPr lang="en-US" sz="2400" dirty="0">
              <a:latin typeface="Times New Roman" pitchFamily="18" charset="0"/>
              <a:cs typeface="Times New Roman" pitchFamily="18" charset="0"/>
            </a:endParaRPr>
          </a:p>
          <a:p>
            <a:pPr algn="just"/>
            <a:endParaRPr lang="en-US" sz="2400" dirty="0">
              <a:latin typeface="Times New Roman" pitchFamily="18" charset="0"/>
              <a:cs typeface="Times New Roman" pitchFamily="18" charset="0"/>
            </a:endParaRPr>
          </a:p>
          <a:p>
            <a:pPr algn="just"/>
            <a:r>
              <a:rPr lang="en-US" sz="2400" dirty="0">
                <a:latin typeface="Times New Roman" pitchFamily="18" charset="0"/>
                <a:cs typeface="Times New Roman" pitchFamily="18" charset="0"/>
              </a:rPr>
              <a:t>Image reconstruction can spot material of different density</a:t>
            </a:r>
          </a:p>
          <a:p>
            <a:pPr algn="just"/>
            <a:endParaRPr lang="en-US" sz="2400" dirty="0">
              <a:latin typeface="Times New Roman" pitchFamily="18" charset="0"/>
              <a:cs typeface="Times New Roman" pitchFamily="18" charset="0"/>
            </a:endParaRPr>
          </a:p>
          <a:p>
            <a:pPr algn="just"/>
            <a:endParaRPr lang="en-US" sz="2400" dirty="0">
              <a:latin typeface="Times New Roman" pitchFamily="18" charset="0"/>
              <a:cs typeface="Times New Roman" pitchFamily="18" charset="0"/>
            </a:endParaRPr>
          </a:p>
          <a:p>
            <a:pPr algn="just"/>
            <a:r>
              <a:rPr lang="en-US" sz="2400" dirty="0">
                <a:latin typeface="Times New Roman" pitchFamily="18" charset="0"/>
                <a:cs typeface="Times New Roman" pitchFamily="18" charset="0"/>
              </a:rPr>
              <a:t>Reconstruction software is crucial</a:t>
            </a:r>
          </a:p>
        </p:txBody>
      </p:sp>
      <p:sp>
        <p:nvSpPr>
          <p:cNvPr id="9" name="Rettangolo 8"/>
          <p:cNvSpPr/>
          <p:nvPr/>
        </p:nvSpPr>
        <p:spPr>
          <a:xfrm>
            <a:off x="9872" y="14438"/>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atin typeface="Times New Roman" pitchFamily="18" charset="0"/>
                <a:cs typeface="Times New Roman" pitchFamily="18" charset="0"/>
              </a:rPr>
              <a:t>			     Detecting particles</a:t>
            </a:r>
            <a:endParaRPr lang="en-US" sz="2400" b="1" dirty="0">
              <a:latin typeface="Times New Roman" pitchFamily="18" charset="0"/>
              <a:cs typeface="Times New Roman" pitchFamily="18" charset="0"/>
            </a:endParaRPr>
          </a:p>
        </p:txBody>
      </p:sp>
      <p:sp>
        <p:nvSpPr>
          <p:cNvPr id="12"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extLst>
      <p:ext uri="{BB962C8B-B14F-4D97-AF65-F5344CB8AC3E}">
        <p14:creationId xmlns:p14="http://schemas.microsoft.com/office/powerpoint/2010/main" val="159576547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520259"/>
            <a:ext cx="2133600" cy="365125"/>
          </a:xfrm>
        </p:spPr>
        <p:txBody>
          <a:bodyPr/>
          <a:lstStyle/>
          <a:p>
            <a:pPr>
              <a:defRPr/>
            </a:pPr>
            <a:fld id="{A1432D77-2DE2-42DA-8B03-868FF75D535B}" type="slidenum">
              <a:rPr lang="en-US" smtClean="0"/>
              <a:pPr>
                <a:defRPr/>
              </a:pPr>
              <a:t>35</a:t>
            </a:fld>
            <a:endParaRPr lang="en-US"/>
          </a:p>
        </p:txBody>
      </p:sp>
      <p:sp>
        <p:nvSpPr>
          <p:cNvPr id="27653"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pic>
        <p:nvPicPr>
          <p:cNvPr id="27655" name="Picture 2"/>
          <p:cNvPicPr>
            <a:picLocks noChangeAspect="1" noChangeArrowheads="1"/>
          </p:cNvPicPr>
          <p:nvPr/>
        </p:nvPicPr>
        <p:blipFill>
          <a:blip r:embed="rId3"/>
          <a:srcRect l="8691" t="14844" r="13086" b="6406"/>
          <a:stretch>
            <a:fillRect/>
          </a:stretch>
        </p:blipFill>
        <p:spPr bwMode="auto">
          <a:xfrm>
            <a:off x="642910" y="1571612"/>
            <a:ext cx="7572404" cy="4765033"/>
          </a:xfrm>
          <a:prstGeom prst="rect">
            <a:avLst/>
          </a:prstGeom>
          <a:noFill/>
          <a:ln w="9525">
            <a:noFill/>
            <a:miter lim="800000"/>
            <a:headEnd/>
            <a:tailEnd/>
          </a:ln>
        </p:spPr>
      </p:pic>
      <p:sp>
        <p:nvSpPr>
          <p:cNvPr id="27656" name="TextBox 10"/>
          <p:cNvSpPr txBox="1">
            <a:spLocks noChangeArrowheads="1"/>
          </p:cNvSpPr>
          <p:nvPr/>
        </p:nvSpPr>
        <p:spPr bwMode="auto">
          <a:xfrm>
            <a:off x="1714500" y="928688"/>
            <a:ext cx="5214938" cy="1570037"/>
          </a:xfrm>
          <a:prstGeom prst="rect">
            <a:avLst/>
          </a:prstGeom>
          <a:noFill/>
          <a:ln w="9525">
            <a:noFill/>
            <a:miter lim="800000"/>
            <a:headEnd/>
            <a:tailEnd/>
          </a:ln>
        </p:spPr>
        <p:txBody>
          <a:bodyPr>
            <a:spAutoFit/>
          </a:bodyPr>
          <a:lstStyle/>
          <a:p>
            <a:pPr algn="just"/>
            <a:r>
              <a:rPr lang="en-US" sz="2400">
                <a:latin typeface="Times New Roman" pitchFamily="18" charset="0"/>
                <a:cs typeface="Times New Roman" pitchFamily="18" charset="0"/>
              </a:rPr>
              <a:t>The concept is not new, but now we can profit  of advanced instruments</a:t>
            </a:r>
          </a:p>
          <a:p>
            <a:pPr algn="just"/>
            <a:endParaRPr lang="en-US" sz="2400">
              <a:latin typeface="Times New Roman" pitchFamily="18" charset="0"/>
              <a:cs typeface="Times New Roman" pitchFamily="18" charset="0"/>
            </a:endParaRPr>
          </a:p>
          <a:p>
            <a:pPr algn="just"/>
            <a:endParaRPr lang="en-US" sz="2400">
              <a:latin typeface="Times New Roman" pitchFamily="18" charset="0"/>
              <a:cs typeface="Times New Roman" pitchFamily="18" charset="0"/>
            </a:endParaRPr>
          </a:p>
        </p:txBody>
      </p:sp>
      <p:sp>
        <p:nvSpPr>
          <p:cNvPr id="9" name="Rettangolo 8"/>
          <p:cNvSpPr/>
          <p:nvPr/>
        </p:nvSpPr>
        <p:spPr>
          <a:xfrm>
            <a:off x="9872" y="14438"/>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atin typeface="Times New Roman" pitchFamily="18" charset="0"/>
                <a:cs typeface="Times New Roman" pitchFamily="18" charset="0"/>
              </a:rPr>
              <a:t>                                         Detecting particles</a:t>
            </a:r>
            <a:endParaRPr lang="en-US" sz="2400" b="1" dirty="0">
              <a:latin typeface="Times New Roman" pitchFamily="18" charset="0"/>
              <a:cs typeface="Times New Roman" pitchFamily="18" charset="0"/>
            </a:endParaRPr>
          </a:p>
        </p:txBody>
      </p:sp>
      <p:sp>
        <p:nvSpPr>
          <p:cNvPr id="13"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extLst>
      <p:ext uri="{BB962C8B-B14F-4D97-AF65-F5344CB8AC3E}">
        <p14:creationId xmlns:p14="http://schemas.microsoft.com/office/powerpoint/2010/main" val="360274957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520259"/>
            <a:ext cx="2133600" cy="365125"/>
          </a:xfrm>
        </p:spPr>
        <p:txBody>
          <a:bodyPr/>
          <a:lstStyle/>
          <a:p>
            <a:pPr>
              <a:defRPr/>
            </a:pPr>
            <a:fld id="{3A97DAF9-FE5F-4528-9606-A61A42B8024B}" type="slidenum">
              <a:rPr lang="en-US" smtClean="0"/>
              <a:pPr>
                <a:defRPr/>
              </a:pPr>
              <a:t>36</a:t>
            </a:fld>
            <a:endParaRPr lang="en-US"/>
          </a:p>
        </p:txBody>
      </p:sp>
      <p:sp>
        <p:nvSpPr>
          <p:cNvPr id="28677"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pic>
        <p:nvPicPr>
          <p:cNvPr id="28679" name="Picture 2"/>
          <p:cNvPicPr>
            <a:picLocks noChangeAspect="1" noChangeArrowheads="1"/>
          </p:cNvPicPr>
          <p:nvPr/>
        </p:nvPicPr>
        <p:blipFill>
          <a:blip r:embed="rId3"/>
          <a:srcRect l="8789" t="15469" r="10352" b="7187"/>
          <a:stretch>
            <a:fillRect/>
          </a:stretch>
        </p:blipFill>
        <p:spPr bwMode="auto">
          <a:xfrm>
            <a:off x="0" y="1928802"/>
            <a:ext cx="6572250" cy="3929063"/>
          </a:xfrm>
          <a:prstGeom prst="rect">
            <a:avLst/>
          </a:prstGeom>
          <a:noFill/>
          <a:ln w="9525">
            <a:noFill/>
            <a:miter lim="800000"/>
            <a:headEnd/>
            <a:tailEnd/>
          </a:ln>
        </p:spPr>
      </p:pic>
      <p:pic>
        <p:nvPicPr>
          <p:cNvPr id="28680" name="Picture 2"/>
          <p:cNvPicPr>
            <a:picLocks noChangeAspect="1" noChangeArrowheads="1"/>
          </p:cNvPicPr>
          <p:nvPr/>
        </p:nvPicPr>
        <p:blipFill>
          <a:blip r:embed="rId4"/>
          <a:srcRect l="57129" t="19688" r="18262" b="5782"/>
          <a:stretch>
            <a:fillRect/>
          </a:stretch>
        </p:blipFill>
        <p:spPr bwMode="auto">
          <a:xfrm>
            <a:off x="6572264" y="2143116"/>
            <a:ext cx="2000250" cy="3786187"/>
          </a:xfrm>
          <a:prstGeom prst="rect">
            <a:avLst/>
          </a:prstGeom>
          <a:noFill/>
          <a:ln w="9525">
            <a:noFill/>
            <a:miter lim="800000"/>
            <a:headEnd/>
            <a:tailEnd/>
          </a:ln>
        </p:spPr>
      </p:pic>
      <p:sp>
        <p:nvSpPr>
          <p:cNvPr id="28681" name="TextBox 10"/>
          <p:cNvSpPr txBox="1">
            <a:spLocks noChangeArrowheads="1"/>
          </p:cNvSpPr>
          <p:nvPr/>
        </p:nvSpPr>
        <p:spPr bwMode="auto">
          <a:xfrm>
            <a:off x="1285852" y="928670"/>
            <a:ext cx="6072188" cy="830262"/>
          </a:xfrm>
          <a:prstGeom prst="rect">
            <a:avLst/>
          </a:prstGeom>
          <a:noFill/>
          <a:ln w="9525">
            <a:noFill/>
            <a:miter lim="800000"/>
            <a:headEnd/>
            <a:tailEnd/>
          </a:ln>
        </p:spPr>
        <p:txBody>
          <a:bodyPr>
            <a:spAutoFit/>
          </a:bodyPr>
          <a:lstStyle/>
          <a:p>
            <a:pPr algn="just"/>
            <a:r>
              <a:rPr lang="en-US" sz="2400">
                <a:latin typeface="Times New Roman" pitchFamily="18" charset="0"/>
                <a:cs typeface="Times New Roman" pitchFamily="18" charset="0"/>
              </a:rPr>
              <a:t>An interesting application is the determination  of high density object in mines</a:t>
            </a:r>
          </a:p>
        </p:txBody>
      </p:sp>
      <p:sp>
        <p:nvSpPr>
          <p:cNvPr id="11" name="Rettangolo 10"/>
          <p:cNvSpPr/>
          <p:nvPr/>
        </p:nvSpPr>
        <p:spPr>
          <a:xfrm>
            <a:off x="9872" y="14438"/>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atin typeface="Times New Roman" pitchFamily="18" charset="0"/>
                <a:cs typeface="Times New Roman" pitchFamily="18" charset="0"/>
              </a:rPr>
              <a:t>                                         Detecting particles</a:t>
            </a:r>
            <a:endParaRPr lang="en-US" sz="2400" b="1" dirty="0">
              <a:latin typeface="Times New Roman" pitchFamily="18" charset="0"/>
              <a:cs typeface="Times New Roman" pitchFamily="18" charset="0"/>
            </a:endParaRPr>
          </a:p>
        </p:txBody>
      </p:sp>
      <p:sp>
        <p:nvSpPr>
          <p:cNvPr id="14"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extLst>
      <p:ext uri="{BB962C8B-B14F-4D97-AF65-F5344CB8AC3E}">
        <p14:creationId xmlns:p14="http://schemas.microsoft.com/office/powerpoint/2010/main" val="40764264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525344"/>
            <a:ext cx="2133600" cy="365125"/>
          </a:xfrm>
        </p:spPr>
        <p:txBody>
          <a:bodyPr/>
          <a:lstStyle/>
          <a:p>
            <a:pPr>
              <a:defRPr/>
            </a:pPr>
            <a:fld id="{242226B6-A4EE-44ED-B672-C54DF012DB15}" type="slidenum">
              <a:rPr lang="en-US" smtClean="0"/>
              <a:pPr>
                <a:defRPr/>
              </a:pPr>
              <a:t>37</a:t>
            </a:fld>
            <a:endParaRPr lang="en-US"/>
          </a:p>
        </p:txBody>
      </p:sp>
      <p:sp>
        <p:nvSpPr>
          <p:cNvPr id="20485"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sp>
        <p:nvSpPr>
          <p:cNvPr id="11" name="Rettangolo 10"/>
          <p:cNvSpPr/>
          <p:nvPr/>
        </p:nvSpPr>
        <p:spPr>
          <a:xfrm>
            <a:off x="9872" y="14438"/>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atin typeface="Times New Roman" pitchFamily="18" charset="0"/>
                <a:cs typeface="Times New Roman" pitchFamily="18" charset="0"/>
              </a:rPr>
              <a:t>                                                  Software</a:t>
            </a:r>
            <a:endParaRPr lang="en-US" sz="2400" b="1" dirty="0">
              <a:latin typeface="Times New Roman" pitchFamily="18" charset="0"/>
              <a:cs typeface="Times New Roman" pitchFamily="18" charset="0"/>
            </a:endParaRPr>
          </a:p>
        </p:txBody>
      </p:sp>
      <p:sp>
        <p:nvSpPr>
          <p:cNvPr id="12"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
        <p:nvSpPr>
          <p:cNvPr id="13" name="Text Box 8"/>
          <p:cNvSpPr txBox="1">
            <a:spLocks noChangeArrowheads="1"/>
          </p:cNvSpPr>
          <p:nvPr/>
        </p:nvSpPr>
        <p:spPr bwMode="auto">
          <a:xfrm>
            <a:off x="107504" y="1372737"/>
            <a:ext cx="8208912" cy="8617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bg1"/>
                </a:solidFill>
                <a:latin typeface="Times New Roman" charset="0"/>
                <a:ea typeface="ＭＳ Ｐゴシック" charset="0"/>
                <a:cs typeface="ＭＳ Ｐゴシック" charset="0"/>
              </a:defRPr>
            </a:lvl1pPr>
            <a:lvl2pPr marL="742950" indent="-285750">
              <a:defRPr sz="2400">
                <a:solidFill>
                  <a:schemeClr val="bg1"/>
                </a:solidFill>
                <a:latin typeface="Times New Roman" charset="0"/>
                <a:ea typeface="ＭＳ Ｐゴシック" charset="0"/>
              </a:defRPr>
            </a:lvl2pPr>
            <a:lvl3pPr marL="1143000" indent="-228600">
              <a:defRPr sz="2400">
                <a:solidFill>
                  <a:schemeClr val="bg1"/>
                </a:solidFill>
                <a:latin typeface="Times New Roman" charset="0"/>
                <a:ea typeface="ＭＳ Ｐゴシック" charset="0"/>
              </a:defRPr>
            </a:lvl3pPr>
            <a:lvl4pPr marL="1600200" indent="-228600">
              <a:defRPr sz="2400">
                <a:solidFill>
                  <a:schemeClr val="bg1"/>
                </a:solidFill>
                <a:latin typeface="Times New Roman" charset="0"/>
                <a:ea typeface="ＭＳ Ｐゴシック" charset="0"/>
              </a:defRPr>
            </a:lvl4pPr>
            <a:lvl5pPr marL="2057400" indent="-228600">
              <a:defRPr sz="2400">
                <a:solidFill>
                  <a:schemeClr val="bg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bg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bg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bg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bg1"/>
                </a:solidFill>
                <a:latin typeface="Times New Roman" charset="0"/>
                <a:ea typeface="ＭＳ Ｐゴシック" charset="0"/>
              </a:defRPr>
            </a:lvl9pPr>
          </a:lstStyle>
          <a:p>
            <a:pPr algn="just" defTabSz="914400" eaLnBrk="0" hangingPunct="0">
              <a:spcAft>
                <a:spcPts val="1200"/>
              </a:spcAft>
            </a:pPr>
            <a:r>
              <a:rPr lang="en-US" sz="2000" dirty="0" smtClean="0">
                <a:solidFill>
                  <a:schemeClr val="tx1"/>
                </a:solidFill>
              </a:rPr>
              <a:t>In HEP experiments each event yields a collection of numbers</a:t>
            </a:r>
          </a:p>
          <a:p>
            <a:pPr algn="just" defTabSz="914400" eaLnBrk="0" hangingPunct="0">
              <a:spcAft>
                <a:spcPct val="40000"/>
              </a:spcAft>
            </a:pPr>
            <a:r>
              <a:rPr lang="en-US" sz="2000" dirty="0" smtClean="0">
                <a:solidFill>
                  <a:schemeClr val="tx1"/>
                </a:solidFill>
              </a:rPr>
              <a:t>which depends on the type of event produced, i.e., signal or background.</a:t>
            </a:r>
          </a:p>
        </p:txBody>
      </p:sp>
      <p:pic>
        <p:nvPicPr>
          <p:cNvPr id="14" name="Picture 10" descr="txp_fig"/>
          <p:cNvPicPr>
            <a:picLocks noChangeAspect="1" noChangeArrowheads="1"/>
          </p:cNvPicPr>
          <p:nvPr>
            <p:custDataLst>
              <p:tags r:id="rId1"/>
            </p:custDataLst>
          </p:nvPr>
        </p:nvPicPr>
        <p:blipFill>
          <a:blip r:embed="rId4">
            <a:extLst>
              <a:ext uri="{28A0092B-C50C-407E-A947-70E740481C1C}">
                <a14:useLocalDpi xmlns:a14="http://schemas.microsoft.com/office/drawing/2010/main" val="0"/>
              </a:ext>
            </a:extLst>
          </a:blip>
          <a:srcRect/>
          <a:stretch>
            <a:fillRect/>
          </a:stretch>
        </p:blipFill>
        <p:spPr bwMode="auto">
          <a:xfrm>
            <a:off x="6750340" y="1436237"/>
            <a:ext cx="2373312" cy="309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 name="Line 21"/>
          <p:cNvSpPr>
            <a:spLocks noChangeShapeType="1"/>
          </p:cNvSpPr>
          <p:nvPr/>
        </p:nvSpPr>
        <p:spPr bwMode="auto">
          <a:xfrm flipH="1">
            <a:off x="6977352" y="2670974"/>
            <a:ext cx="215900" cy="215900"/>
          </a:xfrm>
          <a:prstGeom prst="line">
            <a:avLst/>
          </a:prstGeom>
          <a:noFill/>
          <a:ln w="9525">
            <a:solidFill>
              <a:schemeClr val="bg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pic>
        <p:nvPicPr>
          <p:cNvPr id="16" name="Picture 2"/>
          <p:cNvPicPr>
            <a:picLocks noChangeAspect="1"/>
          </p:cNvPicPr>
          <p:nvPr/>
        </p:nvPicPr>
        <p:blipFill>
          <a:blip r:embed="rId5"/>
          <a:stretch>
            <a:fillRect/>
          </a:stretch>
        </p:blipFill>
        <p:spPr>
          <a:xfrm>
            <a:off x="35496" y="2636912"/>
            <a:ext cx="3209362" cy="2520000"/>
          </a:xfrm>
          <a:prstGeom prst="rect">
            <a:avLst/>
          </a:prstGeom>
        </p:spPr>
      </p:pic>
      <p:pic>
        <p:nvPicPr>
          <p:cNvPr id="17" name="Picture 3"/>
          <p:cNvPicPr>
            <a:picLocks noChangeAspect="1"/>
          </p:cNvPicPr>
          <p:nvPr/>
        </p:nvPicPr>
        <p:blipFill>
          <a:blip r:embed="rId6"/>
          <a:stretch>
            <a:fillRect/>
          </a:stretch>
        </p:blipFill>
        <p:spPr>
          <a:xfrm>
            <a:off x="3415412" y="2701889"/>
            <a:ext cx="2724806" cy="2160000"/>
          </a:xfrm>
          <a:prstGeom prst="rect">
            <a:avLst/>
          </a:prstGeom>
        </p:spPr>
      </p:pic>
      <p:pic>
        <p:nvPicPr>
          <p:cNvPr id="18" name="Picture 4"/>
          <p:cNvPicPr>
            <a:picLocks noChangeAspect="1"/>
          </p:cNvPicPr>
          <p:nvPr/>
        </p:nvPicPr>
        <p:blipFill>
          <a:blip r:embed="rId7"/>
          <a:stretch>
            <a:fillRect/>
          </a:stretch>
        </p:blipFill>
        <p:spPr>
          <a:xfrm>
            <a:off x="6081771" y="2743999"/>
            <a:ext cx="2803986" cy="2124000"/>
          </a:xfrm>
          <a:prstGeom prst="rect">
            <a:avLst/>
          </a:prstGeom>
        </p:spPr>
      </p:pic>
      <p:sp>
        <p:nvSpPr>
          <p:cNvPr id="19" name="Text Box 8"/>
          <p:cNvSpPr txBox="1">
            <a:spLocks noChangeArrowheads="1"/>
          </p:cNvSpPr>
          <p:nvPr/>
        </p:nvSpPr>
        <p:spPr bwMode="auto">
          <a:xfrm>
            <a:off x="554411" y="5277682"/>
            <a:ext cx="8446807" cy="8617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bg1"/>
                </a:solidFill>
                <a:latin typeface="Times New Roman" charset="0"/>
                <a:ea typeface="ＭＳ Ｐゴシック" charset="0"/>
                <a:cs typeface="ＭＳ Ｐゴシック" charset="0"/>
              </a:defRPr>
            </a:lvl1pPr>
            <a:lvl2pPr marL="742950" indent="-285750">
              <a:defRPr sz="2400">
                <a:solidFill>
                  <a:schemeClr val="bg1"/>
                </a:solidFill>
                <a:latin typeface="Times New Roman" charset="0"/>
                <a:ea typeface="ＭＳ Ｐゴシック" charset="0"/>
              </a:defRPr>
            </a:lvl2pPr>
            <a:lvl3pPr marL="1143000" indent="-228600">
              <a:defRPr sz="2400">
                <a:solidFill>
                  <a:schemeClr val="bg1"/>
                </a:solidFill>
                <a:latin typeface="Times New Roman" charset="0"/>
                <a:ea typeface="ＭＳ Ｐゴシック" charset="0"/>
              </a:defRPr>
            </a:lvl3pPr>
            <a:lvl4pPr marL="1600200" indent="-228600">
              <a:defRPr sz="2400">
                <a:solidFill>
                  <a:schemeClr val="bg1"/>
                </a:solidFill>
                <a:latin typeface="Times New Roman" charset="0"/>
                <a:ea typeface="ＭＳ Ｐゴシック" charset="0"/>
              </a:defRPr>
            </a:lvl4pPr>
            <a:lvl5pPr marL="2057400" indent="-228600">
              <a:defRPr sz="2400">
                <a:solidFill>
                  <a:schemeClr val="bg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bg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bg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bg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bg1"/>
                </a:solidFill>
                <a:latin typeface="Times New Roman" charset="0"/>
                <a:ea typeface="ＭＳ Ｐゴシック" charset="0"/>
              </a:defRPr>
            </a:lvl9pPr>
          </a:lstStyle>
          <a:p>
            <a:pPr defTabSz="914400" eaLnBrk="0" hangingPunct="0">
              <a:spcAft>
                <a:spcPts val="1200"/>
              </a:spcAft>
            </a:pPr>
            <a:r>
              <a:rPr lang="en-US" sz="2000" dirty="0" smtClean="0">
                <a:solidFill>
                  <a:schemeClr val="tx1"/>
                </a:solidFill>
              </a:rPr>
              <a:t>What </a:t>
            </a:r>
            <a:r>
              <a:rPr lang="en-US" sz="2000" dirty="0">
                <a:solidFill>
                  <a:schemeClr val="tx1"/>
                </a:solidFill>
              </a:rPr>
              <a:t>kind of decision boundary </a:t>
            </a:r>
            <a:r>
              <a:rPr lang="en-US" sz="2000" dirty="0" smtClean="0">
                <a:solidFill>
                  <a:schemeClr val="tx1"/>
                </a:solidFill>
              </a:rPr>
              <a:t>best separates the two classes?</a:t>
            </a:r>
          </a:p>
          <a:p>
            <a:r>
              <a:rPr lang="en-US" sz="2000" dirty="0">
                <a:solidFill>
                  <a:schemeClr val="tx1"/>
                </a:solidFill>
                <a:latin typeface="Times New Roman"/>
              </a:rPr>
              <a:t>What is optimal test of hypothesis that event sample </a:t>
            </a:r>
            <a:r>
              <a:rPr lang="en-US" sz="2000" dirty="0" smtClean="0">
                <a:solidFill>
                  <a:schemeClr val="tx1"/>
                </a:solidFill>
                <a:latin typeface="Times New Roman"/>
              </a:rPr>
              <a:t>contain sonly </a:t>
            </a:r>
            <a:r>
              <a:rPr lang="en-US" sz="2000" dirty="0">
                <a:solidFill>
                  <a:schemeClr val="tx1"/>
                </a:solidFill>
                <a:latin typeface="Times New Roman"/>
              </a:rPr>
              <a:t>background</a:t>
            </a:r>
            <a:r>
              <a:rPr lang="en-US" sz="2000" dirty="0" smtClean="0">
                <a:solidFill>
                  <a:schemeClr val="tx1"/>
                </a:solidFill>
                <a:latin typeface="Times New Roman"/>
              </a:rPr>
              <a:t>?</a:t>
            </a:r>
            <a:endParaRPr lang="en-US" sz="2000" dirty="0">
              <a:solidFill>
                <a:schemeClr val="tx1"/>
              </a:solidFill>
              <a:latin typeface="Times New Roman"/>
            </a:endParaRPr>
          </a:p>
        </p:txBody>
      </p:sp>
      <p:sp>
        <p:nvSpPr>
          <p:cNvPr id="20" name="Title 3">
            <a:extLst>
              <a:ext uri="{FF2B5EF4-FFF2-40B4-BE49-F238E27FC236}">
                <a16:creationId xmlns:a16="http://schemas.microsoft.com/office/drawing/2014/main" xmlns="" id="{CFB18BF5-7029-7D46-9E00-5F08C1A1C668}"/>
              </a:ext>
            </a:extLst>
          </p:cNvPr>
          <p:cNvSpPr>
            <a:spLocks noGrp="1"/>
          </p:cNvSpPr>
          <p:nvPr>
            <p:ph type="title"/>
          </p:nvPr>
        </p:nvSpPr>
        <p:spPr>
          <a:xfrm>
            <a:off x="323528" y="523066"/>
            <a:ext cx="8229600" cy="1143000"/>
          </a:xfrm>
        </p:spPr>
        <p:txBody>
          <a:bodyPr>
            <a:normAutofit/>
          </a:bodyPr>
          <a:lstStyle/>
          <a:p>
            <a:r>
              <a:rPr lang="en-US" sz="2800" dirty="0">
                <a:solidFill>
                  <a:srgbClr val="FF0000"/>
                </a:solidFill>
                <a:latin typeface="Times New Roman" charset="0"/>
                <a:ea typeface="Times New Roman" charset="0"/>
                <a:cs typeface="Times New Roman" charset="0"/>
              </a:rPr>
              <a:t>Machine Learning in Particle Physics</a:t>
            </a:r>
          </a:p>
        </p:txBody>
      </p:sp>
    </p:spTree>
    <p:extLst>
      <p:ext uri="{BB962C8B-B14F-4D97-AF65-F5344CB8AC3E}">
        <p14:creationId xmlns:p14="http://schemas.microsoft.com/office/powerpoint/2010/main" val="165692987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525344"/>
            <a:ext cx="2133600" cy="365125"/>
          </a:xfrm>
        </p:spPr>
        <p:txBody>
          <a:bodyPr/>
          <a:lstStyle/>
          <a:p>
            <a:pPr>
              <a:defRPr/>
            </a:pPr>
            <a:fld id="{242226B6-A4EE-44ED-B672-C54DF012DB15}" type="slidenum">
              <a:rPr lang="en-US" smtClean="0"/>
              <a:pPr>
                <a:defRPr/>
              </a:pPr>
              <a:t>38</a:t>
            </a:fld>
            <a:endParaRPr lang="en-US"/>
          </a:p>
        </p:txBody>
      </p:sp>
      <p:sp>
        <p:nvSpPr>
          <p:cNvPr id="20485"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sp>
        <p:nvSpPr>
          <p:cNvPr id="11" name="Rettangolo 10"/>
          <p:cNvSpPr/>
          <p:nvPr/>
        </p:nvSpPr>
        <p:spPr>
          <a:xfrm>
            <a:off x="9872" y="14438"/>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atin typeface="Times New Roman" pitchFamily="18" charset="0"/>
                <a:cs typeface="Times New Roman" pitchFamily="18" charset="0"/>
              </a:rPr>
              <a:t>                                                  Software</a:t>
            </a:r>
            <a:endParaRPr lang="en-US" sz="2400" b="1" dirty="0">
              <a:latin typeface="Times New Roman" pitchFamily="18" charset="0"/>
              <a:cs typeface="Times New Roman" pitchFamily="18" charset="0"/>
            </a:endParaRPr>
          </a:p>
        </p:txBody>
      </p:sp>
      <p:sp>
        <p:nvSpPr>
          <p:cNvPr id="12"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
        <p:nvSpPr>
          <p:cNvPr id="20" name="Content Placeholder 4">
            <a:extLst>
              <a:ext uri="{FF2B5EF4-FFF2-40B4-BE49-F238E27FC236}">
                <a16:creationId xmlns:a16="http://schemas.microsoft.com/office/drawing/2014/main" xmlns="" id="{0E425EBA-E0A9-5648-B127-D747EED470A7}"/>
              </a:ext>
            </a:extLst>
          </p:cNvPr>
          <p:cNvSpPr>
            <a:spLocks noGrp="1"/>
          </p:cNvSpPr>
          <p:nvPr>
            <p:ph idx="1"/>
          </p:nvPr>
        </p:nvSpPr>
        <p:spPr>
          <a:xfrm>
            <a:off x="457200" y="1308879"/>
            <a:ext cx="8229600" cy="1754335"/>
          </a:xfrm>
        </p:spPr>
        <p:txBody>
          <a:bodyPr>
            <a:normAutofit/>
          </a:bodyPr>
          <a:lstStyle/>
          <a:p>
            <a:pPr marL="0" indent="0">
              <a:buNone/>
            </a:pPr>
            <a:r>
              <a:rPr lang="en-US" sz="2000" dirty="0">
                <a:latin typeface="Times New Roman" charset="0"/>
                <a:ea typeface="Times New Roman" charset="0"/>
                <a:cs typeface="Times New Roman" charset="0"/>
              </a:rPr>
              <a:t>Machine learning has been used in particle physics for </a:t>
            </a:r>
            <a:r>
              <a:rPr lang="en-US" sz="2000" dirty="0">
                <a:solidFill>
                  <a:srgbClr val="0033CC"/>
                </a:solidFill>
                <a:latin typeface="Times New Roman" charset="0"/>
                <a:ea typeface="Times New Roman" charset="0"/>
                <a:cs typeface="Times New Roman" charset="0"/>
              </a:rPr>
              <a:t>30 years</a:t>
            </a:r>
            <a:r>
              <a:rPr lang="en-US" sz="2000" dirty="0">
                <a:latin typeface="Times New Roman" charset="0"/>
                <a:ea typeface="Times New Roman" charset="0"/>
                <a:cs typeface="Times New Roman" charset="0"/>
              </a:rPr>
              <a:t>, mostly neural networks (NN) and more recently boosted decision trees (BDT). These methods were crucial for the following recent discoveries:</a:t>
            </a:r>
          </a:p>
          <a:p>
            <a:pPr marL="457200" indent="-457200">
              <a:buFont typeface="+mj-lt"/>
              <a:buAutoNum type="arabicPeriod"/>
            </a:pPr>
            <a:r>
              <a:rPr lang="en-US" sz="2000" dirty="0">
                <a:solidFill>
                  <a:srgbClr val="0033CC"/>
                </a:solidFill>
                <a:latin typeface="Times New Roman" charset="0"/>
                <a:ea typeface="Times New Roman" charset="0"/>
                <a:cs typeface="Times New Roman" charset="0"/>
              </a:rPr>
              <a:t>2009</a:t>
            </a:r>
            <a:r>
              <a:rPr lang="en-US" sz="2000" dirty="0">
                <a:latin typeface="Times New Roman" charset="0"/>
                <a:ea typeface="Times New Roman" charset="0"/>
                <a:cs typeface="Times New Roman" charset="0"/>
              </a:rPr>
              <a:t>	Discovery of single top quark production (D0, CDF)</a:t>
            </a:r>
          </a:p>
          <a:p>
            <a:pPr marL="457200" indent="-457200">
              <a:buFont typeface="+mj-lt"/>
              <a:buAutoNum type="arabicPeriod"/>
            </a:pPr>
            <a:r>
              <a:rPr lang="en-US" sz="2000" dirty="0">
                <a:solidFill>
                  <a:srgbClr val="0033CC"/>
                </a:solidFill>
                <a:latin typeface="Times New Roman" charset="0"/>
                <a:ea typeface="Times New Roman" charset="0"/>
                <a:cs typeface="Times New Roman" charset="0"/>
              </a:rPr>
              <a:t>2012</a:t>
            </a:r>
            <a:r>
              <a:rPr lang="en-US" sz="2000" dirty="0">
                <a:latin typeface="Times New Roman" charset="0"/>
                <a:ea typeface="Times New Roman" charset="0"/>
                <a:cs typeface="Times New Roman" charset="0"/>
              </a:rPr>
              <a:t>	Discovery of the Higgs boson (ATLAS, CMS</a:t>
            </a:r>
            <a:r>
              <a:rPr lang="en-US" sz="2000" dirty="0" smtClean="0">
                <a:latin typeface="Times New Roman" charset="0"/>
                <a:ea typeface="Times New Roman" charset="0"/>
                <a:cs typeface="Times New Roman" charset="0"/>
              </a:rPr>
              <a:t>)</a:t>
            </a:r>
            <a:endParaRPr lang="en-US" sz="2000" dirty="0">
              <a:latin typeface="Times New Roman" charset="0"/>
              <a:ea typeface="Times New Roman" charset="0"/>
              <a:cs typeface="Times New Roman" charset="0"/>
            </a:endParaRPr>
          </a:p>
        </p:txBody>
      </p:sp>
      <p:pic>
        <p:nvPicPr>
          <p:cNvPr id="21" name="Picture 6">
            <a:extLst>
              <a:ext uri="{FF2B5EF4-FFF2-40B4-BE49-F238E27FC236}">
                <a16:creationId xmlns:a16="http://schemas.microsoft.com/office/drawing/2014/main" xmlns="" id="{7B590ABB-879F-A541-9797-B416BEB42DDC}"/>
              </a:ext>
            </a:extLst>
          </p:cNvPr>
          <p:cNvPicPr>
            <a:picLocks noChangeAspect="1"/>
          </p:cNvPicPr>
          <p:nvPr/>
        </p:nvPicPr>
        <p:blipFill>
          <a:blip r:embed="rId3"/>
          <a:stretch>
            <a:fillRect/>
          </a:stretch>
        </p:blipFill>
        <p:spPr>
          <a:xfrm>
            <a:off x="5053012" y="3276327"/>
            <a:ext cx="3987800" cy="3200400"/>
          </a:xfrm>
          <a:prstGeom prst="rect">
            <a:avLst/>
          </a:prstGeom>
        </p:spPr>
      </p:pic>
      <p:sp>
        <p:nvSpPr>
          <p:cNvPr id="22" name="Title 3">
            <a:extLst>
              <a:ext uri="{FF2B5EF4-FFF2-40B4-BE49-F238E27FC236}">
                <a16:creationId xmlns:a16="http://schemas.microsoft.com/office/drawing/2014/main" xmlns="" id="{CFB18BF5-7029-7D46-9E00-5F08C1A1C668}"/>
              </a:ext>
            </a:extLst>
          </p:cNvPr>
          <p:cNvSpPr>
            <a:spLocks noGrp="1"/>
          </p:cNvSpPr>
          <p:nvPr>
            <p:ph type="title"/>
          </p:nvPr>
        </p:nvSpPr>
        <p:spPr>
          <a:xfrm>
            <a:off x="323528" y="523066"/>
            <a:ext cx="8229600" cy="1143000"/>
          </a:xfrm>
        </p:spPr>
        <p:txBody>
          <a:bodyPr>
            <a:normAutofit/>
          </a:bodyPr>
          <a:lstStyle/>
          <a:p>
            <a:r>
              <a:rPr lang="en-US" sz="2800" dirty="0">
                <a:solidFill>
                  <a:srgbClr val="FF0000"/>
                </a:solidFill>
                <a:latin typeface="Times New Roman" charset="0"/>
                <a:ea typeface="Times New Roman" charset="0"/>
                <a:cs typeface="Times New Roman" charset="0"/>
              </a:rPr>
              <a:t>Machine Learning in Particle Physics</a:t>
            </a:r>
          </a:p>
        </p:txBody>
      </p:sp>
      <p:sp>
        <p:nvSpPr>
          <p:cNvPr id="23" name="Content Placeholder 4">
            <a:extLst>
              <a:ext uri="{FF2B5EF4-FFF2-40B4-BE49-F238E27FC236}">
                <a16:creationId xmlns:a16="http://schemas.microsoft.com/office/drawing/2014/main" xmlns="" id="{0E425EBA-E0A9-5648-B127-D747EED470A7}"/>
              </a:ext>
            </a:extLst>
          </p:cNvPr>
          <p:cNvSpPr txBox="1">
            <a:spLocks/>
          </p:cNvSpPr>
          <p:nvPr/>
        </p:nvSpPr>
        <p:spPr>
          <a:xfrm>
            <a:off x="457200" y="3140968"/>
            <a:ext cx="4464968"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pitchFamily="34" charset="0"/>
              <a:buNone/>
            </a:pPr>
            <a:r>
              <a:rPr lang="en-US" sz="2000" dirty="0" smtClean="0">
                <a:latin typeface="Times New Roman" charset="0"/>
                <a:ea typeface="Times New Roman" charset="0"/>
                <a:cs typeface="Times New Roman" charset="0"/>
              </a:rPr>
              <a:t>The focus today is using lower-level data (calorimeter hits, tracks, etc.) to build more powerful classifiers. A recent example (Pileup Mitigation with Machine </a:t>
            </a:r>
          </a:p>
          <a:p>
            <a:pPr marL="0" indent="0" algn="just">
              <a:buFont typeface="Arial" pitchFamily="34" charset="0"/>
              <a:buNone/>
            </a:pPr>
            <a:r>
              <a:rPr lang="en-US" sz="2000" dirty="0" smtClean="0">
                <a:latin typeface="Times New Roman" charset="0"/>
                <a:ea typeface="Times New Roman" charset="0"/>
                <a:cs typeface="Times New Roman" charset="0"/>
              </a:rPr>
              <a:t>Learning, </a:t>
            </a:r>
            <a:r>
              <a:rPr lang="en-US" sz="2000" dirty="0" err="1" smtClean="0">
                <a:latin typeface="Times New Roman" charset="0"/>
                <a:ea typeface="Times New Roman" charset="0"/>
                <a:cs typeface="Times New Roman" charset="0"/>
              </a:rPr>
              <a:t>Metodiev</a:t>
            </a:r>
            <a:r>
              <a:rPr lang="en-US" sz="2000" dirty="0" smtClean="0">
                <a:latin typeface="Times New Roman" charset="0"/>
                <a:ea typeface="Times New Roman" charset="0"/>
                <a:cs typeface="Times New Roman" charset="0"/>
              </a:rPr>
              <a:t>, </a:t>
            </a:r>
            <a:r>
              <a:rPr lang="en-US" sz="2000" dirty="0" err="1" smtClean="0">
                <a:latin typeface="Times New Roman" charset="0"/>
                <a:ea typeface="Times New Roman" charset="0"/>
                <a:cs typeface="Times New Roman" charset="0"/>
              </a:rPr>
              <a:t>Komiske</a:t>
            </a:r>
            <a:r>
              <a:rPr lang="en-US" sz="2000" dirty="0" smtClean="0">
                <a:latin typeface="Times New Roman" charset="0"/>
                <a:ea typeface="Times New Roman" charset="0"/>
                <a:cs typeface="Times New Roman" charset="0"/>
              </a:rPr>
              <a:t>, </a:t>
            </a:r>
            <a:r>
              <a:rPr lang="en-US" sz="2000" dirty="0" err="1" smtClean="0">
                <a:latin typeface="Times New Roman" charset="0"/>
                <a:ea typeface="Times New Roman" charset="0"/>
                <a:cs typeface="Times New Roman" charset="0"/>
              </a:rPr>
              <a:t>Nachman</a:t>
            </a:r>
            <a:r>
              <a:rPr lang="en-US" sz="2000" dirty="0" smtClean="0">
                <a:latin typeface="Times New Roman" charset="0"/>
                <a:ea typeface="Times New Roman" charset="0"/>
                <a:cs typeface="Times New Roman" charset="0"/>
              </a:rPr>
              <a:t>, </a:t>
            </a:r>
          </a:p>
          <a:p>
            <a:pPr marL="0" indent="0" algn="just">
              <a:buFont typeface="Arial" pitchFamily="34" charset="0"/>
              <a:buNone/>
            </a:pPr>
            <a:r>
              <a:rPr lang="en-US" sz="2000" dirty="0" smtClean="0">
                <a:latin typeface="Times New Roman" charset="0"/>
                <a:ea typeface="Times New Roman" charset="0"/>
                <a:cs typeface="Times New Roman" charset="0"/>
              </a:rPr>
              <a:t>Schwarz, JHEP 12 (2017) 051) applies image classification to remove from jets the contribution of neutral particles that come from vertices other than the </a:t>
            </a:r>
            <a:br>
              <a:rPr lang="en-US" sz="2000" dirty="0" smtClean="0">
                <a:latin typeface="Times New Roman" charset="0"/>
                <a:ea typeface="Times New Roman" charset="0"/>
                <a:cs typeface="Times New Roman" charset="0"/>
              </a:rPr>
            </a:br>
            <a:r>
              <a:rPr lang="en-US" sz="2000" dirty="0" smtClean="0">
                <a:latin typeface="Times New Roman" charset="0"/>
                <a:ea typeface="Times New Roman" charset="0"/>
                <a:cs typeface="Times New Roman" charset="0"/>
              </a:rPr>
              <a:t>leading one</a:t>
            </a:r>
            <a:r>
              <a:rPr lang="en-US" sz="2000" i="1" dirty="0" smtClean="0">
                <a:latin typeface="Times New Roman" charset="0"/>
                <a:ea typeface="Times New Roman" charset="0"/>
                <a:cs typeface="Times New Roman" charset="0"/>
              </a:rPr>
              <a:t>, i.e</a:t>
            </a:r>
            <a:r>
              <a:rPr lang="en-US" sz="2000" dirty="0" smtClean="0">
                <a:latin typeface="Times New Roman" charset="0"/>
                <a:ea typeface="Times New Roman" charset="0"/>
                <a:cs typeface="Times New Roman" charset="0"/>
              </a:rPr>
              <a:t>., to remove pileup.</a:t>
            </a:r>
          </a:p>
          <a:p>
            <a:pPr marL="0" indent="0" algn="just">
              <a:buFont typeface="Arial" pitchFamily="34" charset="0"/>
              <a:buNone/>
            </a:pPr>
            <a:endParaRPr lang="en-US" sz="2000" dirty="0"/>
          </a:p>
        </p:txBody>
      </p:sp>
    </p:spTree>
    <p:extLst>
      <p:ext uri="{BB962C8B-B14F-4D97-AF65-F5344CB8AC3E}">
        <p14:creationId xmlns:p14="http://schemas.microsoft.com/office/powerpoint/2010/main" val="110741519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525344"/>
            <a:ext cx="2133600" cy="365125"/>
          </a:xfrm>
        </p:spPr>
        <p:txBody>
          <a:bodyPr/>
          <a:lstStyle/>
          <a:p>
            <a:pPr>
              <a:defRPr/>
            </a:pPr>
            <a:fld id="{242226B6-A4EE-44ED-B672-C54DF012DB15}" type="slidenum">
              <a:rPr lang="en-US" smtClean="0"/>
              <a:pPr>
                <a:defRPr/>
              </a:pPr>
              <a:t>39</a:t>
            </a:fld>
            <a:endParaRPr lang="en-US"/>
          </a:p>
        </p:txBody>
      </p:sp>
      <p:sp>
        <p:nvSpPr>
          <p:cNvPr id="20485"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sp>
        <p:nvSpPr>
          <p:cNvPr id="20489" name="Rectangle 1059"/>
          <p:cNvSpPr>
            <a:spLocks noChangeArrowheads="1"/>
          </p:cNvSpPr>
          <p:nvPr/>
        </p:nvSpPr>
        <p:spPr bwMode="auto">
          <a:xfrm>
            <a:off x="1735062" y="811066"/>
            <a:ext cx="6357938" cy="558800"/>
          </a:xfrm>
          <a:prstGeom prst="rect">
            <a:avLst/>
          </a:prstGeom>
          <a:noFill/>
          <a:ln w="9525">
            <a:noFill/>
            <a:miter lim="800000"/>
            <a:headEnd/>
            <a:tailEnd/>
          </a:ln>
        </p:spPr>
        <p:txBody>
          <a:bodyPr anchor="ctr"/>
          <a:lstStyle/>
          <a:p>
            <a:r>
              <a:rPr lang="it-IT" sz="2400" b="1" dirty="0" smtClean="0">
                <a:solidFill>
                  <a:srgbClr val="FF0000"/>
                </a:solidFill>
                <a:latin typeface="Times New Roman" pitchFamily="18" charset="0"/>
                <a:ea typeface="MS PGothic" pitchFamily="34" charset="-128"/>
                <a:cs typeface="Times New Roman" pitchFamily="18" charset="0"/>
              </a:rPr>
              <a:t>Machine Learning </a:t>
            </a:r>
            <a:r>
              <a:rPr lang="it-IT" sz="2400" b="1" dirty="0" err="1" smtClean="0">
                <a:solidFill>
                  <a:srgbClr val="FF0000"/>
                </a:solidFill>
                <a:latin typeface="Times New Roman" pitchFamily="18" charset="0"/>
                <a:ea typeface="MS PGothic" pitchFamily="34" charset="-128"/>
                <a:cs typeface="Times New Roman" pitchFamily="18" charset="0"/>
              </a:rPr>
              <a:t>fields</a:t>
            </a:r>
            <a:r>
              <a:rPr lang="it-IT" sz="2400" b="1" dirty="0" smtClean="0">
                <a:solidFill>
                  <a:srgbClr val="FF0000"/>
                </a:solidFill>
                <a:latin typeface="Times New Roman" pitchFamily="18" charset="0"/>
                <a:ea typeface="MS PGothic" pitchFamily="34" charset="-128"/>
                <a:cs typeface="Times New Roman" pitchFamily="18" charset="0"/>
              </a:rPr>
              <a:t> </a:t>
            </a:r>
            <a:r>
              <a:rPr lang="it-IT" sz="2400" b="1" dirty="0" err="1" smtClean="0">
                <a:solidFill>
                  <a:srgbClr val="FF0000"/>
                </a:solidFill>
                <a:latin typeface="Times New Roman" pitchFamily="18" charset="0"/>
                <a:ea typeface="MS PGothic" pitchFamily="34" charset="-128"/>
                <a:cs typeface="Times New Roman" pitchFamily="18" charset="0"/>
              </a:rPr>
              <a:t>other</a:t>
            </a:r>
            <a:r>
              <a:rPr lang="it-IT" sz="2400" b="1" dirty="0" smtClean="0">
                <a:solidFill>
                  <a:srgbClr val="FF0000"/>
                </a:solidFill>
                <a:latin typeface="Times New Roman" pitchFamily="18" charset="0"/>
                <a:ea typeface="MS PGothic" pitchFamily="34" charset="-128"/>
                <a:cs typeface="Times New Roman" pitchFamily="18" charset="0"/>
              </a:rPr>
              <a:t> </a:t>
            </a:r>
            <a:r>
              <a:rPr lang="it-IT" sz="2400" b="1" dirty="0" err="1" smtClean="0">
                <a:solidFill>
                  <a:srgbClr val="FF0000"/>
                </a:solidFill>
                <a:latin typeface="Times New Roman" pitchFamily="18" charset="0"/>
                <a:ea typeface="MS PGothic" pitchFamily="34" charset="-128"/>
                <a:cs typeface="Times New Roman" pitchFamily="18" charset="0"/>
              </a:rPr>
              <a:t>then</a:t>
            </a:r>
            <a:r>
              <a:rPr lang="it-IT" sz="2400" b="1" dirty="0" smtClean="0">
                <a:solidFill>
                  <a:srgbClr val="FF0000"/>
                </a:solidFill>
                <a:latin typeface="Times New Roman" pitchFamily="18" charset="0"/>
                <a:ea typeface="MS PGothic" pitchFamily="34" charset="-128"/>
                <a:cs typeface="Times New Roman" pitchFamily="18" charset="0"/>
              </a:rPr>
              <a:t> HEP</a:t>
            </a:r>
            <a:endParaRPr lang="en-US" sz="2400" dirty="0">
              <a:solidFill>
                <a:srgbClr val="FF0000"/>
              </a:solidFill>
              <a:latin typeface="Times New Roman" pitchFamily="18" charset="0"/>
              <a:ea typeface="MS PGothic" pitchFamily="34" charset="-128"/>
              <a:cs typeface="Times New Roman" pitchFamily="18" charset="0"/>
            </a:endParaRPr>
          </a:p>
        </p:txBody>
      </p:sp>
      <p:sp>
        <p:nvSpPr>
          <p:cNvPr id="11" name="Rettangolo 10"/>
          <p:cNvSpPr/>
          <p:nvPr/>
        </p:nvSpPr>
        <p:spPr>
          <a:xfrm>
            <a:off x="9872" y="14438"/>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atin typeface="Times New Roman" pitchFamily="18" charset="0"/>
                <a:cs typeface="Times New Roman" pitchFamily="18" charset="0"/>
              </a:rPr>
              <a:t>                                                  Software</a:t>
            </a:r>
            <a:endParaRPr lang="en-US" sz="2400" b="1" dirty="0">
              <a:latin typeface="Times New Roman" pitchFamily="18" charset="0"/>
              <a:cs typeface="Times New Roman" pitchFamily="18" charset="0"/>
            </a:endParaRPr>
          </a:p>
        </p:txBody>
      </p:sp>
      <p:sp>
        <p:nvSpPr>
          <p:cNvPr id="12"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
        <p:nvSpPr>
          <p:cNvPr id="9" name="Content Placeholder 2"/>
          <p:cNvSpPr>
            <a:spLocks noGrp="1"/>
          </p:cNvSpPr>
          <p:nvPr>
            <p:ph idx="1"/>
          </p:nvPr>
        </p:nvSpPr>
        <p:spPr>
          <a:xfrm>
            <a:off x="0" y="1357313"/>
            <a:ext cx="9144000" cy="4510087"/>
          </a:xfrm>
        </p:spPr>
        <p:txBody>
          <a:bodyPr>
            <a:normAutofit/>
          </a:bodyPr>
          <a:lstStyle/>
          <a:p>
            <a:pPr eaLnBrk="1" hangingPunct="1">
              <a:buFont typeface="Wingdings" pitchFamily="2" charset="2"/>
              <a:buChar char="n"/>
              <a:defRPr/>
            </a:pPr>
            <a:r>
              <a:rPr lang="en-US" sz="2000" dirty="0" smtClean="0">
                <a:latin typeface="Times New Roman" charset="0"/>
                <a:ea typeface="Times New Roman" charset="0"/>
                <a:cs typeface="Times New Roman" charset="0"/>
              </a:rPr>
              <a:t>Machine learning is preferred approach to</a:t>
            </a:r>
          </a:p>
          <a:p>
            <a:pPr lvl="1" eaLnBrk="1" hangingPunct="1">
              <a:buFont typeface="Wingdings" pitchFamily="2" charset="2"/>
              <a:buChar char="¨"/>
              <a:defRPr/>
            </a:pPr>
            <a:r>
              <a:rPr lang="en-US" sz="2000" dirty="0" smtClean="0">
                <a:latin typeface="Times New Roman" charset="0"/>
                <a:ea typeface="Times New Roman" charset="0"/>
                <a:cs typeface="Times New Roman" charset="0"/>
              </a:rPr>
              <a:t>Speech recognition, Natural language processing</a:t>
            </a:r>
          </a:p>
          <a:p>
            <a:pPr lvl="1" eaLnBrk="1" hangingPunct="1">
              <a:buFont typeface="Wingdings" pitchFamily="2" charset="2"/>
              <a:buChar char="¨"/>
              <a:defRPr/>
            </a:pPr>
            <a:r>
              <a:rPr lang="en-US" sz="2000" dirty="0" smtClean="0">
                <a:latin typeface="Times New Roman" charset="0"/>
                <a:ea typeface="Times New Roman" charset="0"/>
                <a:cs typeface="Times New Roman" charset="0"/>
              </a:rPr>
              <a:t>Computer vision</a:t>
            </a:r>
          </a:p>
          <a:p>
            <a:pPr lvl="1" eaLnBrk="1" hangingPunct="1">
              <a:buFont typeface="Wingdings" pitchFamily="2" charset="2"/>
              <a:buChar char="¨"/>
              <a:defRPr/>
            </a:pPr>
            <a:r>
              <a:rPr lang="en-US" sz="2000" dirty="0" smtClean="0">
                <a:latin typeface="Times New Roman" charset="0"/>
                <a:ea typeface="Times New Roman" charset="0"/>
                <a:cs typeface="Times New Roman" charset="0"/>
              </a:rPr>
              <a:t>Medical outcomes analysis</a:t>
            </a:r>
          </a:p>
          <a:p>
            <a:pPr lvl="1" eaLnBrk="1" hangingPunct="1">
              <a:buFont typeface="Wingdings" pitchFamily="2" charset="2"/>
              <a:buChar char="¨"/>
              <a:defRPr/>
            </a:pPr>
            <a:r>
              <a:rPr lang="en-US" sz="2000" dirty="0" smtClean="0">
                <a:latin typeface="Times New Roman" charset="0"/>
                <a:ea typeface="Times New Roman" charset="0"/>
                <a:cs typeface="Times New Roman" charset="0"/>
              </a:rPr>
              <a:t>Robot control</a:t>
            </a:r>
          </a:p>
          <a:p>
            <a:pPr lvl="1" eaLnBrk="1" hangingPunct="1">
              <a:buFont typeface="Wingdings" pitchFamily="2" charset="2"/>
              <a:buChar char="¨"/>
              <a:defRPr/>
            </a:pPr>
            <a:r>
              <a:rPr lang="en-US" sz="2000" dirty="0" smtClean="0">
                <a:latin typeface="Times New Roman" charset="0"/>
                <a:ea typeface="Times New Roman" charset="0"/>
                <a:cs typeface="Times New Roman" charset="0"/>
              </a:rPr>
              <a:t>Computational biology</a:t>
            </a:r>
          </a:p>
          <a:p>
            <a:pPr eaLnBrk="1" hangingPunct="1">
              <a:buFont typeface="Wingdings" pitchFamily="2" charset="2"/>
              <a:buChar char="n"/>
              <a:defRPr/>
            </a:pPr>
            <a:r>
              <a:rPr lang="en-US" sz="2000" dirty="0" smtClean="0">
                <a:latin typeface="Times New Roman" charset="0"/>
                <a:ea typeface="Times New Roman" charset="0"/>
                <a:cs typeface="Times New Roman" charset="0"/>
              </a:rPr>
              <a:t>This trend is accelerating</a:t>
            </a:r>
          </a:p>
          <a:p>
            <a:pPr lvl="1" eaLnBrk="1" hangingPunct="1">
              <a:buFont typeface="Wingdings" pitchFamily="2" charset="2"/>
              <a:buChar char="¨"/>
              <a:defRPr/>
            </a:pPr>
            <a:r>
              <a:rPr lang="en-US" sz="2000" dirty="0" smtClean="0">
                <a:latin typeface="Times New Roman" charset="0"/>
                <a:ea typeface="Times New Roman" charset="0"/>
                <a:cs typeface="Times New Roman" charset="0"/>
              </a:rPr>
              <a:t>Improved machine learning algorithms</a:t>
            </a:r>
          </a:p>
          <a:p>
            <a:pPr lvl="1" eaLnBrk="1" hangingPunct="1">
              <a:buFont typeface="Wingdings" pitchFamily="2" charset="2"/>
              <a:buChar char="¨"/>
              <a:defRPr/>
            </a:pPr>
            <a:r>
              <a:rPr lang="en-US" sz="2000" dirty="0" smtClean="0">
                <a:latin typeface="Times New Roman" charset="0"/>
                <a:ea typeface="Times New Roman" charset="0"/>
                <a:cs typeface="Times New Roman" charset="0"/>
              </a:rPr>
              <a:t>Improved data capture, networking, faster computers</a:t>
            </a:r>
          </a:p>
          <a:p>
            <a:pPr lvl="1" eaLnBrk="1" hangingPunct="1">
              <a:buFont typeface="Wingdings" pitchFamily="2" charset="2"/>
              <a:buChar char="¨"/>
              <a:defRPr/>
            </a:pPr>
            <a:r>
              <a:rPr lang="en-US" sz="2000" dirty="0" smtClean="0">
                <a:latin typeface="Times New Roman" charset="0"/>
                <a:ea typeface="Times New Roman" charset="0"/>
                <a:cs typeface="Times New Roman" charset="0"/>
              </a:rPr>
              <a:t>Software too complex to write by hand</a:t>
            </a:r>
          </a:p>
          <a:p>
            <a:pPr lvl="1" eaLnBrk="1" hangingPunct="1">
              <a:buFont typeface="Wingdings" pitchFamily="2" charset="2"/>
              <a:buChar char="¨"/>
              <a:defRPr/>
            </a:pPr>
            <a:r>
              <a:rPr lang="en-US" sz="2000" dirty="0" smtClean="0">
                <a:latin typeface="Times New Roman" charset="0"/>
                <a:ea typeface="Times New Roman" charset="0"/>
                <a:cs typeface="Times New Roman" charset="0"/>
              </a:rPr>
              <a:t>New sensors / IO devices</a:t>
            </a:r>
          </a:p>
        </p:txBody>
      </p:sp>
    </p:spTree>
    <p:extLst>
      <p:ext uri="{BB962C8B-B14F-4D97-AF65-F5344CB8AC3E}">
        <p14:creationId xmlns:p14="http://schemas.microsoft.com/office/powerpoint/2010/main" val="12774596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0" y="0"/>
            <a:ext cx="9144000" cy="785794"/>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smtClean="0">
                <a:latin typeface="Times New Roman" pitchFamily="18" charset="0"/>
                <a:cs typeface="Times New Roman" pitchFamily="18" charset="0"/>
              </a:rPr>
              <a:t>			</a:t>
            </a:r>
            <a:r>
              <a:rPr lang="en-US" sz="2400" b="1">
                <a:latin typeface="Times New Roman" pitchFamily="18" charset="0"/>
                <a:cs typeface="Times New Roman" pitchFamily="18" charset="0"/>
              </a:rPr>
              <a:t>	</a:t>
            </a:r>
            <a:r>
              <a:rPr lang="en-US" sz="2400" b="1" smtClean="0">
                <a:latin typeface="Times New Roman" pitchFamily="18" charset="0"/>
                <a:cs typeface="Times New Roman" pitchFamily="18" charset="0"/>
              </a:rPr>
              <a:t>The prologue </a:t>
            </a:r>
            <a:endParaRPr lang="en-US" sz="2400" b="1">
              <a:latin typeface="Times New Roman" pitchFamily="18" charset="0"/>
              <a:cs typeface="Times New Roman" pitchFamily="18" charset="0"/>
            </a:endParaRPr>
          </a:p>
        </p:txBody>
      </p:sp>
      <p:sp>
        <p:nvSpPr>
          <p:cNvPr id="8" name="Rettangolo 7"/>
          <p:cNvSpPr/>
          <p:nvPr/>
        </p:nvSpPr>
        <p:spPr>
          <a:xfrm>
            <a:off x="0" y="6500834"/>
            <a:ext cx="9144000" cy="35719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asellaDiTesto 8"/>
          <p:cNvSpPr txBox="1"/>
          <p:nvPr/>
        </p:nvSpPr>
        <p:spPr>
          <a:xfrm>
            <a:off x="0" y="6550247"/>
            <a:ext cx="2295821" cy="246221"/>
          </a:xfrm>
          <a:prstGeom prst="rect">
            <a:avLst/>
          </a:prstGeom>
          <a:noFill/>
        </p:spPr>
        <p:txBody>
          <a:bodyPr wrap="none" rtlCol="0">
            <a:spAutoFit/>
          </a:bodyPr>
          <a:lstStyle/>
          <a:p>
            <a:r>
              <a:rPr lang="en-US" sz="1000" dirty="0" smtClean="0">
                <a:latin typeface="Times New Roman" pitchFamily="18" charset="0"/>
                <a:cs typeface="Times New Roman" pitchFamily="18" charset="0"/>
              </a:rPr>
              <a:t>G. </a:t>
            </a:r>
            <a:r>
              <a:rPr lang="en-US" sz="1000" dirty="0" err="1" smtClean="0">
                <a:latin typeface="Times New Roman" pitchFamily="18" charset="0"/>
                <a:cs typeface="Times New Roman" pitchFamily="18" charset="0"/>
              </a:rPr>
              <a:t>Iaselli</a:t>
            </a:r>
            <a:r>
              <a:rPr lang="en-US" sz="1000" dirty="0" smtClean="0">
                <a:latin typeface="Times New Roman" pitchFamily="18" charset="0"/>
                <a:cs typeface="Times New Roman" pitchFamily="18" charset="0"/>
              </a:rPr>
              <a:t>,  </a:t>
            </a:r>
            <a:r>
              <a:rPr lang="en-US" sz="1000" dirty="0" err="1" smtClean="0">
                <a:latin typeface="Times New Roman" pitchFamily="18" charset="0"/>
                <a:cs typeface="Times New Roman" pitchFamily="18" charset="0"/>
              </a:rPr>
              <a:t>Politecnico</a:t>
            </a:r>
            <a:r>
              <a:rPr lang="en-US" sz="1000" dirty="0" smtClean="0">
                <a:latin typeface="Times New Roman" pitchFamily="18" charset="0"/>
                <a:cs typeface="Times New Roman" pitchFamily="18" charset="0"/>
              </a:rPr>
              <a:t>  di Bari and INFN</a:t>
            </a:r>
            <a:endParaRPr lang="en-US" sz="1000" dirty="0">
              <a:latin typeface="Times New Roman" pitchFamily="18" charset="0"/>
              <a:cs typeface="Times New Roman" pitchFamily="18" charset="0"/>
            </a:endParaRPr>
          </a:p>
        </p:txBody>
      </p:sp>
      <p:sp>
        <p:nvSpPr>
          <p:cNvPr id="13" name="Rectangle 1026"/>
          <p:cNvSpPr>
            <a:spLocks noGrp="1" noChangeArrowheads="1"/>
          </p:cNvSpPr>
          <p:nvPr>
            <p:ph type="title"/>
          </p:nvPr>
        </p:nvSpPr>
        <p:spPr bwMode="auto">
          <a:xfrm>
            <a:off x="703385" y="971536"/>
            <a:ext cx="7737231" cy="457200"/>
          </a:xfrm>
          <a:noFill/>
          <a:ln>
            <a:miter lim="800000"/>
            <a:headEnd/>
            <a:tailEnd/>
          </a:ln>
        </p:spPr>
        <p:txBody>
          <a:bodyPr vert="horz" wrap="square" lIns="91440" tIns="45720" rIns="91440" bIns="45720" numCol="1" anchor="t" anchorCtr="0" compatLnSpc="1">
            <a:prstTxWarp prst="textNoShape">
              <a:avLst/>
            </a:prstTxWarp>
            <a:noAutofit/>
          </a:bodyPr>
          <a:lstStyle/>
          <a:p>
            <a:r>
              <a:rPr lang="en-US" sz="3200" smtClean="0">
                <a:latin typeface="Times New Roman" pitchFamily="18" charset="0"/>
                <a:cs typeface="Times New Roman" pitchFamily="18" charset="0"/>
              </a:rPr>
              <a:t>Path to Unification</a:t>
            </a:r>
          </a:p>
        </p:txBody>
      </p:sp>
      <p:pic>
        <p:nvPicPr>
          <p:cNvPr id="14" name="Picture 1028"/>
          <p:cNvPicPr>
            <a:picLocks noChangeAspect="1" noChangeArrowheads="1"/>
          </p:cNvPicPr>
          <p:nvPr/>
        </p:nvPicPr>
        <p:blipFill>
          <a:blip r:embed="rId3"/>
          <a:srcRect/>
          <a:stretch>
            <a:fillRect/>
          </a:stretch>
        </p:blipFill>
        <p:spPr bwMode="auto">
          <a:xfrm>
            <a:off x="3471839" y="1571612"/>
            <a:ext cx="5672161" cy="4429156"/>
          </a:xfrm>
          <a:prstGeom prst="rect">
            <a:avLst/>
          </a:prstGeom>
          <a:noFill/>
          <a:ln w="9525">
            <a:noFill/>
            <a:miter lim="800000"/>
            <a:headEnd/>
            <a:tailEnd/>
          </a:ln>
        </p:spPr>
      </p:pic>
      <p:pic>
        <p:nvPicPr>
          <p:cNvPr id="15" name="Picture 5" descr="C:\My Documents\My Pictures\sypersymmetry.gif"/>
          <p:cNvPicPr>
            <a:picLocks noChangeAspect="1" noChangeArrowheads="1"/>
          </p:cNvPicPr>
          <p:nvPr/>
        </p:nvPicPr>
        <p:blipFill>
          <a:blip r:embed="rId4"/>
          <a:srcRect/>
          <a:stretch>
            <a:fillRect/>
          </a:stretch>
        </p:blipFill>
        <p:spPr bwMode="auto">
          <a:xfrm>
            <a:off x="357158" y="1928802"/>
            <a:ext cx="3086100" cy="2674938"/>
          </a:xfrm>
          <a:prstGeom prst="rect">
            <a:avLst/>
          </a:prstGeom>
          <a:noFill/>
        </p:spPr>
      </p:pic>
      <p:sp>
        <p:nvSpPr>
          <p:cNvPr id="11" name="Segnaposto numero diapositiva 10"/>
          <p:cNvSpPr>
            <a:spLocks noGrp="1"/>
          </p:cNvSpPr>
          <p:nvPr>
            <p:ph type="sldNum" sz="quarter" idx="12"/>
          </p:nvPr>
        </p:nvSpPr>
        <p:spPr>
          <a:xfrm>
            <a:off x="7046912" y="6520259"/>
            <a:ext cx="2133600" cy="365125"/>
          </a:xfrm>
        </p:spPr>
        <p:txBody>
          <a:bodyPr/>
          <a:lstStyle/>
          <a:p>
            <a:fld id="{3B1A37C7-B3C2-4D72-A061-AF4B89C4677F}" type="slidenum">
              <a:rPr lang="en-US" smtClean="0"/>
              <a:pPr/>
              <a:t>4</a:t>
            </a:fld>
            <a:endParaRPr lang="en-US"/>
          </a:p>
        </p:txBody>
      </p:sp>
      <p:sp>
        <p:nvSpPr>
          <p:cNvPr id="12" name="CasellaDiTesto 13"/>
          <p:cNvSpPr txBox="1">
            <a:spLocks noChangeArrowheads="1"/>
          </p:cNvSpPr>
          <p:nvPr/>
        </p:nvSpPr>
        <p:spPr bwMode="auto">
          <a:xfrm>
            <a:off x="3347864" y="655818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525344"/>
            <a:ext cx="2133600" cy="365125"/>
          </a:xfrm>
        </p:spPr>
        <p:txBody>
          <a:bodyPr/>
          <a:lstStyle/>
          <a:p>
            <a:pPr>
              <a:defRPr/>
            </a:pPr>
            <a:fld id="{242226B6-A4EE-44ED-B672-C54DF012DB15}" type="slidenum">
              <a:rPr lang="en-US" smtClean="0"/>
              <a:pPr>
                <a:defRPr/>
              </a:pPr>
              <a:t>40</a:t>
            </a:fld>
            <a:endParaRPr lang="en-US"/>
          </a:p>
        </p:txBody>
      </p:sp>
      <p:sp>
        <p:nvSpPr>
          <p:cNvPr id="20485"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sp>
        <p:nvSpPr>
          <p:cNvPr id="20487" name="Rettangolo 8"/>
          <p:cNvSpPr>
            <a:spLocks noChangeArrowheads="1"/>
          </p:cNvSpPr>
          <p:nvPr/>
        </p:nvSpPr>
        <p:spPr bwMode="auto">
          <a:xfrm>
            <a:off x="571500" y="1428750"/>
            <a:ext cx="7572375" cy="2246313"/>
          </a:xfrm>
          <a:prstGeom prst="rect">
            <a:avLst/>
          </a:prstGeom>
          <a:noFill/>
          <a:ln w="9525">
            <a:noFill/>
            <a:miter lim="800000"/>
            <a:headEnd/>
            <a:tailEnd/>
          </a:ln>
        </p:spPr>
        <p:txBody>
          <a:bodyPr>
            <a:spAutoFit/>
          </a:bodyPr>
          <a:lstStyle/>
          <a:p>
            <a:pPr algn="just"/>
            <a:r>
              <a:rPr lang="en-US" sz="2000" b="1">
                <a:latin typeface="Times New Roman" pitchFamily="18" charset="0"/>
                <a:cs typeface="Times New Roman" pitchFamily="18" charset="0"/>
              </a:rPr>
              <a:t>Geant4</a:t>
            </a:r>
            <a:r>
              <a:rPr lang="en-US" sz="2000">
                <a:latin typeface="Times New Roman" pitchFamily="18" charset="0"/>
                <a:cs typeface="Times New Roman" pitchFamily="18" charset="0"/>
              </a:rPr>
              <a:t> is a toolkit developed at CERN for the simulation of the passage of particles through matter. The simulation reproduces in detail the detector geometry, the generation of events at the interaction point, the propagation of the resulting particles through the detector and the response of the detector to these particles. Detector response quantities are then used to construct candidate events which may analyzed as if they were real data.</a:t>
            </a:r>
          </a:p>
        </p:txBody>
      </p:sp>
      <p:pic>
        <p:nvPicPr>
          <p:cNvPr id="20488" name="Picture 2" descr="http://images.iop.org/objects/ccr/cnl/4/1/13/CNLgea1_01-07.jpg"/>
          <p:cNvPicPr>
            <a:picLocks noChangeAspect="1" noChangeArrowheads="1"/>
          </p:cNvPicPr>
          <p:nvPr/>
        </p:nvPicPr>
        <p:blipFill>
          <a:blip r:embed="rId3"/>
          <a:srcRect/>
          <a:stretch>
            <a:fillRect/>
          </a:stretch>
        </p:blipFill>
        <p:spPr bwMode="auto">
          <a:xfrm>
            <a:off x="5143500" y="3667125"/>
            <a:ext cx="3381375" cy="2619375"/>
          </a:xfrm>
          <a:prstGeom prst="rect">
            <a:avLst/>
          </a:prstGeom>
          <a:noFill/>
          <a:ln w="9525">
            <a:noFill/>
            <a:miter lim="800000"/>
            <a:headEnd/>
            <a:tailEnd/>
          </a:ln>
        </p:spPr>
      </p:pic>
      <p:sp>
        <p:nvSpPr>
          <p:cNvPr id="20489" name="Rectangle 1059"/>
          <p:cNvSpPr>
            <a:spLocks noChangeArrowheads="1"/>
          </p:cNvSpPr>
          <p:nvPr/>
        </p:nvSpPr>
        <p:spPr bwMode="auto">
          <a:xfrm>
            <a:off x="1714500" y="857250"/>
            <a:ext cx="6357938" cy="558800"/>
          </a:xfrm>
          <a:prstGeom prst="rect">
            <a:avLst/>
          </a:prstGeom>
          <a:noFill/>
          <a:ln w="9525">
            <a:noFill/>
            <a:miter lim="800000"/>
            <a:headEnd/>
            <a:tailEnd/>
          </a:ln>
        </p:spPr>
        <p:txBody>
          <a:bodyPr anchor="ctr"/>
          <a:lstStyle/>
          <a:p>
            <a:r>
              <a:rPr lang="en-US" sz="2400" b="1">
                <a:solidFill>
                  <a:srgbClr val="FF0000"/>
                </a:solidFill>
                <a:latin typeface="Times New Roman" pitchFamily="18" charset="0"/>
                <a:ea typeface="MS PGothic" pitchFamily="34" charset="-128"/>
                <a:cs typeface="Times New Roman" pitchFamily="18" charset="0"/>
              </a:rPr>
              <a:t>GEANT 4</a:t>
            </a:r>
            <a:r>
              <a:rPr lang="it-IT" sz="2400" b="1">
                <a:solidFill>
                  <a:srgbClr val="FF0000"/>
                </a:solidFill>
                <a:latin typeface="Times New Roman" pitchFamily="18" charset="0"/>
                <a:ea typeface="MS PGothic" pitchFamily="34" charset="-128"/>
                <a:cs typeface="Times New Roman" pitchFamily="18" charset="0"/>
              </a:rPr>
              <a:t>: </a:t>
            </a:r>
            <a:r>
              <a:rPr lang="it-IT" sz="2400">
                <a:solidFill>
                  <a:srgbClr val="FF0000"/>
                </a:solidFill>
                <a:latin typeface="Times New Roman" pitchFamily="18" charset="0"/>
                <a:ea typeface="MS PGothic" pitchFamily="34" charset="-128"/>
                <a:cs typeface="Times New Roman" pitchFamily="18" charset="0"/>
              </a:rPr>
              <a:t>The physics simulation toolkit</a:t>
            </a:r>
            <a:endParaRPr lang="en-US" sz="2400">
              <a:solidFill>
                <a:srgbClr val="FF0000"/>
              </a:solidFill>
              <a:latin typeface="Times New Roman" pitchFamily="18" charset="0"/>
              <a:ea typeface="MS PGothic" pitchFamily="34" charset="-128"/>
              <a:cs typeface="Times New Roman" pitchFamily="18" charset="0"/>
            </a:endParaRPr>
          </a:p>
        </p:txBody>
      </p:sp>
      <p:pic>
        <p:nvPicPr>
          <p:cNvPr id="20490" name="Picture 2" descr="http://apolici.web.cern.ch/apolici/home@CERN/DREAM_files/shapeimage_2.png"/>
          <p:cNvPicPr>
            <a:picLocks noChangeAspect="1" noChangeArrowheads="1"/>
          </p:cNvPicPr>
          <p:nvPr/>
        </p:nvPicPr>
        <p:blipFill>
          <a:blip r:embed="rId4"/>
          <a:srcRect/>
          <a:stretch>
            <a:fillRect/>
          </a:stretch>
        </p:blipFill>
        <p:spPr bwMode="auto">
          <a:xfrm>
            <a:off x="428625" y="3857625"/>
            <a:ext cx="4471988" cy="2103438"/>
          </a:xfrm>
          <a:prstGeom prst="rect">
            <a:avLst/>
          </a:prstGeom>
          <a:noFill/>
          <a:ln w="9525">
            <a:noFill/>
            <a:miter lim="800000"/>
            <a:headEnd/>
            <a:tailEnd/>
          </a:ln>
        </p:spPr>
      </p:pic>
      <p:sp>
        <p:nvSpPr>
          <p:cNvPr id="11" name="Rettangolo 10"/>
          <p:cNvSpPr/>
          <p:nvPr/>
        </p:nvSpPr>
        <p:spPr>
          <a:xfrm>
            <a:off x="9872" y="14438"/>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atin typeface="Times New Roman" pitchFamily="18" charset="0"/>
                <a:cs typeface="Times New Roman" pitchFamily="18" charset="0"/>
              </a:rPr>
              <a:t>                                                  Software</a:t>
            </a:r>
            <a:endParaRPr lang="en-US" sz="2400" b="1" dirty="0">
              <a:latin typeface="Times New Roman" pitchFamily="18" charset="0"/>
              <a:cs typeface="Times New Roman" pitchFamily="18" charset="0"/>
            </a:endParaRPr>
          </a:p>
        </p:txBody>
      </p:sp>
      <p:sp>
        <p:nvSpPr>
          <p:cNvPr id="12"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extLst>
      <p:ext uri="{BB962C8B-B14F-4D97-AF65-F5344CB8AC3E}">
        <p14:creationId xmlns:p14="http://schemas.microsoft.com/office/powerpoint/2010/main" val="173188707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520259"/>
            <a:ext cx="2133600" cy="365125"/>
          </a:xfrm>
        </p:spPr>
        <p:txBody>
          <a:bodyPr/>
          <a:lstStyle/>
          <a:p>
            <a:pPr>
              <a:defRPr/>
            </a:pPr>
            <a:fld id="{BEC38EDD-9E02-4B7F-861A-1A469FD884F8}" type="slidenum">
              <a:rPr lang="en-US" smtClean="0"/>
              <a:pPr>
                <a:defRPr/>
              </a:pPr>
              <a:t>41</a:t>
            </a:fld>
            <a:endParaRPr lang="en-US"/>
          </a:p>
        </p:txBody>
      </p:sp>
      <p:sp>
        <p:nvSpPr>
          <p:cNvPr id="21511"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sp>
        <p:nvSpPr>
          <p:cNvPr id="21513" name="Rectangle 1059"/>
          <p:cNvSpPr>
            <a:spLocks noChangeArrowheads="1"/>
          </p:cNvSpPr>
          <p:nvPr/>
        </p:nvSpPr>
        <p:spPr bwMode="auto">
          <a:xfrm>
            <a:off x="2786063" y="785813"/>
            <a:ext cx="6357937" cy="558800"/>
          </a:xfrm>
          <a:prstGeom prst="rect">
            <a:avLst/>
          </a:prstGeom>
          <a:noFill/>
          <a:ln w="9525">
            <a:noFill/>
            <a:miter lim="800000"/>
            <a:headEnd/>
            <a:tailEnd/>
          </a:ln>
        </p:spPr>
        <p:txBody>
          <a:bodyPr anchor="ctr"/>
          <a:lstStyle/>
          <a:p>
            <a:r>
              <a:rPr lang="en-US" sz="2400" b="1">
                <a:solidFill>
                  <a:srgbClr val="FF0000"/>
                </a:solidFill>
                <a:latin typeface="Times New Roman" pitchFamily="18" charset="0"/>
                <a:ea typeface="MS PGothic" pitchFamily="34" charset="-128"/>
                <a:cs typeface="Times New Roman" pitchFamily="18" charset="0"/>
              </a:rPr>
              <a:t>GEANT 4</a:t>
            </a:r>
            <a:r>
              <a:rPr lang="it-IT" sz="2400" b="1">
                <a:solidFill>
                  <a:srgbClr val="FF0000"/>
                </a:solidFill>
                <a:latin typeface="Times New Roman" pitchFamily="18" charset="0"/>
                <a:ea typeface="MS PGothic" pitchFamily="34" charset="-128"/>
                <a:cs typeface="Times New Roman" pitchFamily="18" charset="0"/>
              </a:rPr>
              <a:t>:  </a:t>
            </a:r>
            <a:r>
              <a:rPr lang="it-IT" sz="2400">
                <a:solidFill>
                  <a:srgbClr val="FF0000"/>
                </a:solidFill>
                <a:latin typeface="Times New Roman" pitchFamily="18" charset="0"/>
                <a:ea typeface="MS PGothic" pitchFamily="34" charset="-128"/>
                <a:cs typeface="Times New Roman" pitchFamily="18" charset="0"/>
              </a:rPr>
              <a:t>applications</a:t>
            </a:r>
            <a:endParaRPr lang="en-US" sz="2400">
              <a:solidFill>
                <a:srgbClr val="FF0000"/>
              </a:solidFill>
              <a:latin typeface="Times New Roman" pitchFamily="18" charset="0"/>
              <a:ea typeface="MS PGothic" pitchFamily="34" charset="-128"/>
              <a:cs typeface="Times New Roman" pitchFamily="18" charset="0"/>
            </a:endParaRPr>
          </a:p>
        </p:txBody>
      </p:sp>
      <p:sp>
        <p:nvSpPr>
          <p:cNvPr id="21514" name="Rettangolo 17"/>
          <p:cNvSpPr>
            <a:spLocks noChangeArrowheads="1"/>
          </p:cNvSpPr>
          <p:nvPr/>
        </p:nvSpPr>
        <p:spPr bwMode="auto">
          <a:xfrm>
            <a:off x="428596" y="5000636"/>
            <a:ext cx="4572000" cy="646112"/>
          </a:xfrm>
          <a:prstGeom prst="rect">
            <a:avLst/>
          </a:prstGeom>
          <a:noFill/>
          <a:ln w="9525">
            <a:noFill/>
            <a:miter lim="800000"/>
            <a:headEnd/>
            <a:tailEnd/>
          </a:ln>
        </p:spPr>
        <p:txBody>
          <a:bodyPr>
            <a:spAutoFit/>
          </a:bodyPr>
          <a:lstStyle/>
          <a:p>
            <a:pPr algn="just"/>
            <a:r>
              <a:rPr lang="en-US">
                <a:latin typeface="Times New Roman" pitchFamily="18" charset="0"/>
                <a:cs typeface="Times New Roman" pitchFamily="18" charset="0"/>
              </a:rPr>
              <a:t>Simulations of Emission Tomography (Positron Emission Tomography </a:t>
            </a:r>
            <a:r>
              <a:rPr lang="en-US" smtClean="0">
                <a:latin typeface="Times New Roman" pitchFamily="18" charset="0"/>
                <a:cs typeface="Times New Roman" pitchFamily="18" charset="0"/>
              </a:rPr>
              <a:t>– PET)</a:t>
            </a:r>
            <a:endParaRPr lang="en-US">
              <a:latin typeface="Times New Roman" pitchFamily="18" charset="0"/>
              <a:cs typeface="Times New Roman" pitchFamily="18" charset="0"/>
            </a:endParaRPr>
          </a:p>
        </p:txBody>
      </p:sp>
      <p:pic>
        <p:nvPicPr>
          <p:cNvPr id="21515" name="Picture 12" descr="http://www.opengatecollaboration.org/sites/opengatecollaboration.org/files/corps_entier_simu_anime.gif"/>
          <p:cNvPicPr>
            <a:picLocks noChangeAspect="1" noChangeArrowheads="1" noCrop="1"/>
          </p:cNvPicPr>
          <p:nvPr/>
        </p:nvPicPr>
        <p:blipFill>
          <a:blip r:embed="rId3"/>
          <a:srcRect/>
          <a:stretch>
            <a:fillRect/>
          </a:stretch>
        </p:blipFill>
        <p:spPr bwMode="auto">
          <a:xfrm>
            <a:off x="5429256" y="4071942"/>
            <a:ext cx="785813" cy="2390775"/>
          </a:xfrm>
          <a:prstGeom prst="rect">
            <a:avLst/>
          </a:prstGeom>
          <a:noFill/>
          <a:ln w="9525">
            <a:noFill/>
            <a:miter lim="800000"/>
            <a:headEnd/>
            <a:tailEnd/>
          </a:ln>
        </p:spPr>
      </p:pic>
      <p:pic>
        <p:nvPicPr>
          <p:cNvPr id="21516" name="Picture 14" descr="http://www.opengatecollaboration.org/sites/opengatecollaboration.org/files/anim_ncat_gemini.gif"/>
          <p:cNvPicPr>
            <a:picLocks noChangeAspect="1" noChangeArrowheads="1" noCrop="1"/>
          </p:cNvPicPr>
          <p:nvPr/>
        </p:nvPicPr>
        <p:blipFill>
          <a:blip r:embed="rId4"/>
          <a:srcRect/>
          <a:stretch>
            <a:fillRect/>
          </a:stretch>
        </p:blipFill>
        <p:spPr bwMode="auto">
          <a:xfrm>
            <a:off x="6572264" y="4071942"/>
            <a:ext cx="2286000" cy="2357437"/>
          </a:xfrm>
          <a:prstGeom prst="rect">
            <a:avLst/>
          </a:prstGeom>
          <a:noFill/>
          <a:ln w="9525">
            <a:noFill/>
            <a:miter lim="800000"/>
            <a:headEnd/>
            <a:tailEnd/>
          </a:ln>
        </p:spPr>
      </p:pic>
      <p:sp>
        <p:nvSpPr>
          <p:cNvPr id="15" name="Rettangolo 14"/>
          <p:cNvSpPr/>
          <p:nvPr/>
        </p:nvSpPr>
        <p:spPr>
          <a:xfrm>
            <a:off x="428596" y="1343743"/>
            <a:ext cx="8143932" cy="2862322"/>
          </a:xfrm>
          <a:prstGeom prst="rect">
            <a:avLst/>
          </a:prstGeom>
        </p:spPr>
        <p:txBody>
          <a:bodyPr wrap="square">
            <a:spAutoFit/>
          </a:bodyPr>
          <a:lstStyle/>
          <a:p>
            <a:pPr algn="just"/>
            <a:r>
              <a:rPr lang="en-US" sz="2000" dirty="0" smtClean="0">
                <a:latin typeface="Times New Roman" pitchFamily="18" charset="0"/>
                <a:cs typeface="Times New Roman" pitchFamily="18" charset="0"/>
              </a:rPr>
              <a:t>Because of its general purpose nature, Geant4 is well suited for development of computational tools for analyzing interactions of particle with matter in many areas:</a:t>
            </a:r>
          </a:p>
          <a:p>
            <a:pPr algn="just"/>
            <a:r>
              <a:rPr lang="en-US" sz="2000" b="1" dirty="0" smtClean="0">
                <a:solidFill>
                  <a:srgbClr val="FF0000"/>
                </a:solidFill>
                <a:latin typeface="Times New Roman" pitchFamily="18" charset="0"/>
                <a:cs typeface="Times New Roman" pitchFamily="18" charset="0"/>
              </a:rPr>
              <a:t>Space applications </a:t>
            </a:r>
            <a:r>
              <a:rPr lang="en-US" sz="2000" dirty="0" smtClean="0">
                <a:latin typeface="Times New Roman" pitchFamily="18" charset="0"/>
                <a:cs typeface="Times New Roman" pitchFamily="18" charset="0"/>
              </a:rPr>
              <a:t>where it is used to study interactions between the natural space radiation environment and space hardware or astronauts;</a:t>
            </a:r>
          </a:p>
          <a:p>
            <a:pPr algn="just"/>
            <a:r>
              <a:rPr lang="en-US" sz="2000" b="1" dirty="0" smtClean="0">
                <a:solidFill>
                  <a:srgbClr val="FF0000"/>
                </a:solidFill>
                <a:latin typeface="Times New Roman" pitchFamily="18" charset="0"/>
                <a:cs typeface="Times New Roman" pitchFamily="18" charset="0"/>
              </a:rPr>
              <a:t>Medical applications </a:t>
            </a:r>
            <a:r>
              <a:rPr lang="en-US" sz="2000" dirty="0" smtClean="0">
                <a:latin typeface="Times New Roman" pitchFamily="18" charset="0"/>
                <a:cs typeface="Times New Roman" pitchFamily="18" charset="0"/>
              </a:rPr>
              <a:t>where interactions of radiations used for treatment are simulated.</a:t>
            </a:r>
          </a:p>
          <a:p>
            <a:pPr algn="just"/>
            <a:r>
              <a:rPr lang="en-US" sz="2000" b="1" dirty="0" smtClean="0">
                <a:solidFill>
                  <a:srgbClr val="FF0000"/>
                </a:solidFill>
                <a:latin typeface="Times New Roman" pitchFamily="18" charset="0"/>
                <a:cs typeface="Times New Roman" pitchFamily="18" charset="0"/>
              </a:rPr>
              <a:t>Nuclear physics </a:t>
            </a:r>
            <a:r>
              <a:rPr lang="en-US" sz="2000" dirty="0" smtClean="0">
                <a:latin typeface="Times New Roman" pitchFamily="18" charset="0"/>
                <a:cs typeface="Times New Roman" pitchFamily="18" charset="0"/>
              </a:rPr>
              <a:t>where radiation effects in microelectronics semiconductor devices are modeled.</a:t>
            </a:r>
          </a:p>
        </p:txBody>
      </p:sp>
      <p:sp>
        <p:nvSpPr>
          <p:cNvPr id="12" name="Rettangolo 11"/>
          <p:cNvSpPr/>
          <p:nvPr/>
        </p:nvSpPr>
        <p:spPr>
          <a:xfrm>
            <a:off x="9872" y="14438"/>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atin typeface="Times New Roman" pitchFamily="18" charset="0"/>
                <a:cs typeface="Times New Roman" pitchFamily="18" charset="0"/>
              </a:rPr>
              <a:t>                                                Software</a:t>
            </a:r>
            <a:endParaRPr lang="en-US" sz="2400" b="1" dirty="0">
              <a:latin typeface="Times New Roman" pitchFamily="18" charset="0"/>
              <a:cs typeface="Times New Roman" pitchFamily="18" charset="0"/>
            </a:endParaRPr>
          </a:p>
        </p:txBody>
      </p:sp>
      <p:sp>
        <p:nvSpPr>
          <p:cNvPr id="13"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extLst>
      <p:ext uri="{BB962C8B-B14F-4D97-AF65-F5344CB8AC3E}">
        <p14:creationId xmlns:p14="http://schemas.microsoft.com/office/powerpoint/2010/main" val="157688679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92280" y="6520259"/>
            <a:ext cx="2133600" cy="365125"/>
          </a:xfrm>
        </p:spPr>
        <p:txBody>
          <a:bodyPr/>
          <a:lstStyle/>
          <a:p>
            <a:pPr>
              <a:defRPr/>
            </a:pPr>
            <a:fld id="{BEC38EDD-9E02-4B7F-861A-1A469FD884F8}" type="slidenum">
              <a:rPr lang="en-US" smtClean="0"/>
              <a:pPr>
                <a:defRPr/>
              </a:pPr>
              <a:t>42</a:t>
            </a:fld>
            <a:endParaRPr lang="en-US"/>
          </a:p>
        </p:txBody>
      </p:sp>
      <p:sp>
        <p:nvSpPr>
          <p:cNvPr id="21511"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sp>
        <p:nvSpPr>
          <p:cNvPr id="21513" name="Rectangle 1059"/>
          <p:cNvSpPr>
            <a:spLocks noChangeArrowheads="1"/>
          </p:cNvSpPr>
          <p:nvPr/>
        </p:nvSpPr>
        <p:spPr bwMode="auto">
          <a:xfrm>
            <a:off x="3441133" y="1022280"/>
            <a:ext cx="2261733" cy="558800"/>
          </a:xfrm>
          <a:prstGeom prst="rect">
            <a:avLst/>
          </a:prstGeom>
          <a:noFill/>
          <a:ln w="9525">
            <a:noFill/>
            <a:miter lim="800000"/>
            <a:headEnd/>
            <a:tailEnd/>
          </a:ln>
        </p:spPr>
        <p:txBody>
          <a:bodyPr anchor="ctr"/>
          <a:lstStyle/>
          <a:p>
            <a:r>
              <a:rPr lang="en-US" sz="2400" b="1" err="1" smtClean="0">
                <a:solidFill>
                  <a:srgbClr val="FF0000"/>
                </a:solidFill>
                <a:latin typeface="Times New Roman" pitchFamily="18" charset="0"/>
                <a:ea typeface="MS PGothic" pitchFamily="34" charset="-128"/>
                <a:cs typeface="Times New Roman" pitchFamily="18" charset="0"/>
              </a:rPr>
              <a:t>OpenGATE</a:t>
            </a:r>
            <a:endParaRPr lang="en-US" sz="2400">
              <a:solidFill>
                <a:srgbClr val="FF0000"/>
              </a:solidFill>
              <a:latin typeface="Times New Roman" pitchFamily="18" charset="0"/>
              <a:ea typeface="MS PGothic" pitchFamily="34" charset="-128"/>
              <a:cs typeface="Times New Roman" pitchFamily="18" charset="0"/>
            </a:endParaRPr>
          </a:p>
        </p:txBody>
      </p:sp>
      <p:pic>
        <p:nvPicPr>
          <p:cNvPr id="2" name="Immagine 1"/>
          <p:cNvPicPr>
            <a:picLocks noChangeAspect="1"/>
          </p:cNvPicPr>
          <p:nvPr/>
        </p:nvPicPr>
        <p:blipFill rotWithShape="1">
          <a:blip r:embed="rId3"/>
          <a:srcRect l="46908" r="13400" b="56946"/>
          <a:stretch/>
        </p:blipFill>
        <p:spPr>
          <a:xfrm>
            <a:off x="274622" y="1996750"/>
            <a:ext cx="3804418" cy="3458562"/>
          </a:xfrm>
          <a:prstGeom prst="rect">
            <a:avLst/>
          </a:prstGeom>
        </p:spPr>
      </p:pic>
      <p:sp>
        <p:nvSpPr>
          <p:cNvPr id="3" name="Rettangolo 2"/>
          <p:cNvSpPr/>
          <p:nvPr/>
        </p:nvSpPr>
        <p:spPr>
          <a:xfrm>
            <a:off x="4293856" y="1996750"/>
            <a:ext cx="4572000" cy="3416320"/>
          </a:xfrm>
          <a:prstGeom prst="rect">
            <a:avLst/>
          </a:prstGeom>
        </p:spPr>
        <p:txBody>
          <a:bodyPr>
            <a:spAutoFit/>
          </a:bodyPr>
          <a:lstStyle/>
          <a:p>
            <a:pPr algn="just"/>
            <a:r>
              <a:rPr lang="en-GB" dirty="0" err="1" smtClean="0">
                <a:latin typeface="Times New Roman" panose="02020603050405020304" pitchFamily="18" charset="0"/>
                <a:cs typeface="Times New Roman" panose="02020603050405020304" pitchFamily="18" charset="0"/>
              </a:rPr>
              <a:t>OpenGATE</a:t>
            </a:r>
            <a:r>
              <a:rPr lang="en-GB" dirty="0" smtClean="0">
                <a:latin typeface="Times New Roman" panose="02020603050405020304" pitchFamily="18" charset="0"/>
                <a:cs typeface="Times New Roman" panose="02020603050405020304" pitchFamily="18" charset="0"/>
              </a:rPr>
              <a:t> </a:t>
            </a:r>
            <a:r>
              <a:rPr lang="en-GB" dirty="0">
                <a:latin typeface="Times New Roman" panose="02020603050405020304" pitchFamily="18" charset="0"/>
                <a:cs typeface="Times New Roman" panose="02020603050405020304" pitchFamily="18" charset="0"/>
              </a:rPr>
              <a:t>is an extension of GEANT4, </a:t>
            </a:r>
            <a:r>
              <a:rPr lang="en-GB" dirty="0" smtClean="0">
                <a:latin typeface="Times New Roman" panose="02020603050405020304" pitchFamily="18" charset="0"/>
                <a:cs typeface="Times New Roman" panose="02020603050405020304" pitchFamily="18" charset="0"/>
              </a:rPr>
              <a:t>and provides </a:t>
            </a:r>
            <a:r>
              <a:rPr lang="en-GB" dirty="0">
                <a:latin typeface="Times New Roman" panose="02020603050405020304" pitchFamily="18" charset="0"/>
                <a:cs typeface="Times New Roman" panose="02020603050405020304" pitchFamily="18" charset="0"/>
              </a:rPr>
              <a:t>a complete environment for simulating the behaviour of the next generation of nuclear medicine scanners, which may be used in clinics or for the development of drugs</a:t>
            </a:r>
            <a:r>
              <a:rPr lang="en-GB" dirty="0" smtClean="0">
                <a:latin typeface="Times New Roman" panose="02020603050405020304" pitchFamily="18" charset="0"/>
                <a:cs typeface="Times New Roman" panose="02020603050405020304" pitchFamily="18" charset="0"/>
              </a:rPr>
              <a:t>.</a:t>
            </a:r>
          </a:p>
          <a:p>
            <a:pPr algn="just"/>
            <a:endParaRPr lang="en-GB" dirty="0" smtClean="0">
              <a:latin typeface="Times New Roman" panose="02020603050405020304" pitchFamily="18" charset="0"/>
              <a:cs typeface="Times New Roman" panose="02020603050405020304" pitchFamily="18" charset="0"/>
            </a:endParaRPr>
          </a:p>
          <a:p>
            <a:pPr algn="just"/>
            <a:endParaRPr lang="en-GB" dirty="0">
              <a:latin typeface="Times New Roman" panose="02020603050405020304" pitchFamily="18" charset="0"/>
              <a:cs typeface="Times New Roman" panose="02020603050405020304" pitchFamily="18" charset="0"/>
            </a:endParaRPr>
          </a:p>
          <a:p>
            <a:pPr algn="just"/>
            <a:endParaRPr lang="en-GB" dirty="0">
              <a:latin typeface="Times New Roman" panose="02020603050405020304" pitchFamily="18" charset="0"/>
              <a:cs typeface="Times New Roman" panose="02020603050405020304" pitchFamily="18" charset="0"/>
            </a:endParaRPr>
          </a:p>
          <a:p>
            <a:pPr algn="just"/>
            <a:r>
              <a:rPr lang="en-GB" dirty="0" smtClean="0">
                <a:latin typeface="Times New Roman" panose="02020603050405020304" pitchFamily="18" charset="0"/>
                <a:cs typeface="Times New Roman" panose="02020603050405020304" pitchFamily="18" charset="0"/>
              </a:rPr>
              <a:t>The </a:t>
            </a:r>
            <a:r>
              <a:rPr lang="en-GB" dirty="0">
                <a:latin typeface="Times New Roman" panose="02020603050405020304" pitchFamily="18" charset="0"/>
                <a:cs typeface="Times New Roman" panose="02020603050405020304" pitchFamily="18" charset="0"/>
              </a:rPr>
              <a:t>simulation platform incorporates the basis of nuclear physics, the electronic response of the scanners, and various image reconstruction algorithms.</a:t>
            </a:r>
          </a:p>
        </p:txBody>
      </p:sp>
      <p:sp>
        <p:nvSpPr>
          <p:cNvPr id="11" name="Rettangolo 10"/>
          <p:cNvSpPr/>
          <p:nvPr/>
        </p:nvSpPr>
        <p:spPr>
          <a:xfrm>
            <a:off x="9872" y="14438"/>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atin typeface="Times New Roman" pitchFamily="18" charset="0"/>
                <a:cs typeface="Times New Roman" pitchFamily="18" charset="0"/>
              </a:rPr>
              <a:t>                                                  Software</a:t>
            </a:r>
            <a:endParaRPr lang="en-US" sz="2400" b="1" dirty="0">
              <a:latin typeface="Times New Roman" pitchFamily="18" charset="0"/>
              <a:cs typeface="Times New Roman" pitchFamily="18" charset="0"/>
            </a:endParaRPr>
          </a:p>
        </p:txBody>
      </p:sp>
      <p:sp>
        <p:nvSpPr>
          <p:cNvPr id="12"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extLst>
      <p:ext uri="{BB962C8B-B14F-4D97-AF65-F5344CB8AC3E}">
        <p14:creationId xmlns:p14="http://schemas.microsoft.com/office/powerpoint/2010/main" val="63995915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525344"/>
            <a:ext cx="2133600" cy="365125"/>
          </a:xfrm>
        </p:spPr>
        <p:txBody>
          <a:bodyPr/>
          <a:lstStyle/>
          <a:p>
            <a:pPr>
              <a:defRPr/>
            </a:pPr>
            <a:fld id="{49EB8E1D-37AB-4113-B90D-BF153ABBACF6}" type="slidenum">
              <a:rPr lang="en-US" smtClean="0"/>
              <a:pPr>
                <a:defRPr/>
              </a:pPr>
              <a:t>43</a:t>
            </a:fld>
            <a:endParaRPr lang="en-US"/>
          </a:p>
        </p:txBody>
      </p:sp>
      <p:sp>
        <p:nvSpPr>
          <p:cNvPr id="15365"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sp>
        <p:nvSpPr>
          <p:cNvPr id="11" name="Rettangolo 10"/>
          <p:cNvSpPr/>
          <p:nvPr/>
        </p:nvSpPr>
        <p:spPr>
          <a:xfrm>
            <a:off x="9872" y="14438"/>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atin typeface="Times New Roman" pitchFamily="18" charset="0"/>
                <a:cs typeface="Times New Roman" pitchFamily="18" charset="0"/>
              </a:rPr>
              <a:t>                                                Computing</a:t>
            </a:r>
            <a:endParaRPr lang="en-US" sz="2400" b="1" dirty="0">
              <a:latin typeface="Times New Roman" pitchFamily="18" charset="0"/>
              <a:cs typeface="Times New Roman" pitchFamily="18" charset="0"/>
            </a:endParaRPr>
          </a:p>
        </p:txBody>
      </p:sp>
      <p:sp>
        <p:nvSpPr>
          <p:cNvPr id="13"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pic>
        <p:nvPicPr>
          <p:cNvPr id="4" name="Immagine 3"/>
          <p:cNvPicPr>
            <a:picLocks noChangeAspect="1"/>
          </p:cNvPicPr>
          <p:nvPr/>
        </p:nvPicPr>
        <p:blipFill rotWithShape="1">
          <a:blip r:embed="rId3"/>
          <a:srcRect l="48823" t="17034" r="26244" b="9894"/>
          <a:stretch/>
        </p:blipFill>
        <p:spPr>
          <a:xfrm>
            <a:off x="3347864" y="800251"/>
            <a:ext cx="1671936" cy="763510"/>
          </a:xfrm>
          <a:prstGeom prst="rect">
            <a:avLst/>
          </a:prstGeom>
        </p:spPr>
      </p:pic>
      <p:sp>
        <p:nvSpPr>
          <p:cNvPr id="5" name="Rettangolo 4"/>
          <p:cNvSpPr/>
          <p:nvPr/>
        </p:nvSpPr>
        <p:spPr>
          <a:xfrm>
            <a:off x="2482181" y="1596831"/>
            <a:ext cx="3698261" cy="1754326"/>
          </a:xfrm>
          <a:prstGeom prst="rect">
            <a:avLst/>
          </a:prstGeom>
        </p:spPr>
        <p:txBody>
          <a:bodyPr wrap="square">
            <a:spAutoFit/>
          </a:bodyPr>
          <a:lstStyle/>
          <a:p>
            <a:pPr algn="just"/>
            <a:r>
              <a:rPr lang="en-GB" dirty="0">
                <a:solidFill>
                  <a:srgbClr val="262626"/>
                </a:solidFill>
                <a:latin typeface="Times New Roman" charset="0"/>
                <a:ea typeface="Times New Roman" charset="0"/>
                <a:cs typeface="Times New Roman" charset="0"/>
              </a:rPr>
              <a:t>The Bari </a:t>
            </a:r>
            <a:r>
              <a:rPr lang="en-GB" dirty="0" err="1" smtClean="0">
                <a:solidFill>
                  <a:srgbClr val="262626"/>
                </a:solidFill>
                <a:latin typeface="Times New Roman" charset="0"/>
                <a:ea typeface="Times New Roman" charset="0"/>
                <a:cs typeface="Times New Roman" charset="0"/>
              </a:rPr>
              <a:t>ReCaS</a:t>
            </a:r>
            <a:r>
              <a:rPr lang="en-GB" dirty="0" smtClean="0">
                <a:solidFill>
                  <a:srgbClr val="262626"/>
                </a:solidFill>
                <a:latin typeface="Times New Roman" charset="0"/>
                <a:ea typeface="Times New Roman" charset="0"/>
                <a:cs typeface="Times New Roman" charset="0"/>
              </a:rPr>
              <a:t> </a:t>
            </a:r>
            <a:r>
              <a:rPr lang="en-GB" dirty="0" err="1" smtClean="0">
                <a:solidFill>
                  <a:srgbClr val="262626"/>
                </a:solidFill>
                <a:latin typeface="Times New Roman" charset="0"/>
                <a:ea typeface="Times New Roman" charset="0"/>
                <a:cs typeface="Times New Roman" charset="0"/>
              </a:rPr>
              <a:t>DataCenter</a:t>
            </a:r>
            <a:r>
              <a:rPr lang="en-GB" dirty="0" smtClean="0">
                <a:solidFill>
                  <a:srgbClr val="262626"/>
                </a:solidFill>
                <a:latin typeface="Times New Roman" charset="0"/>
                <a:ea typeface="Times New Roman" charset="0"/>
                <a:cs typeface="Times New Roman" charset="0"/>
              </a:rPr>
              <a:t> originally  was set up in 2009 to </a:t>
            </a:r>
            <a:r>
              <a:rPr lang="en-GB" dirty="0">
                <a:solidFill>
                  <a:srgbClr val="262626"/>
                </a:solidFill>
                <a:latin typeface="Times New Roman" charset="0"/>
                <a:ea typeface="Times New Roman" charset="0"/>
                <a:cs typeface="Times New Roman" charset="0"/>
              </a:rPr>
              <a:t>support scientific computing  needs of the ALICE and CMS experiments running at the Large Hadron Collider (LHC) at CERN in Geneva.</a:t>
            </a:r>
            <a:endParaRPr lang="en-GB" dirty="0">
              <a:latin typeface="Times New Roman" charset="0"/>
              <a:ea typeface="Times New Roman" charset="0"/>
              <a:cs typeface="Times New Roman" charset="0"/>
            </a:endParaRPr>
          </a:p>
        </p:txBody>
      </p:sp>
      <p:pic>
        <p:nvPicPr>
          <p:cNvPr id="6" name="Immagine 5"/>
          <p:cNvPicPr>
            <a:picLocks noChangeAspect="1"/>
          </p:cNvPicPr>
          <p:nvPr/>
        </p:nvPicPr>
        <p:blipFill>
          <a:blip r:embed="rId4"/>
          <a:stretch>
            <a:fillRect/>
          </a:stretch>
        </p:blipFill>
        <p:spPr>
          <a:xfrm>
            <a:off x="159912" y="922461"/>
            <a:ext cx="2120629" cy="2839190"/>
          </a:xfrm>
          <a:prstGeom prst="rect">
            <a:avLst/>
          </a:prstGeom>
        </p:spPr>
      </p:pic>
      <p:sp>
        <p:nvSpPr>
          <p:cNvPr id="7" name="Rettangolo 6"/>
          <p:cNvSpPr/>
          <p:nvPr/>
        </p:nvSpPr>
        <p:spPr>
          <a:xfrm>
            <a:off x="244701" y="4318382"/>
            <a:ext cx="4392488" cy="1077218"/>
          </a:xfrm>
          <a:prstGeom prst="rect">
            <a:avLst/>
          </a:prstGeom>
        </p:spPr>
        <p:txBody>
          <a:bodyPr wrap="square">
            <a:spAutoFit/>
          </a:bodyPr>
          <a:lstStyle/>
          <a:p>
            <a:pPr algn="just"/>
            <a:r>
              <a:rPr lang="en-GB" sz="1600" b="1" dirty="0">
                <a:solidFill>
                  <a:srgbClr val="FF0000"/>
                </a:solidFill>
                <a:latin typeface="Times New Roman" charset="0"/>
                <a:ea typeface="Times New Roman" charset="0"/>
                <a:cs typeface="Times New Roman" charset="0"/>
              </a:rPr>
              <a:t>PERSON</a:t>
            </a:r>
            <a:r>
              <a:rPr lang="en-GB" sz="1600" b="1" dirty="0">
                <a:solidFill>
                  <a:srgbClr val="0000FF"/>
                </a:solidFill>
                <a:latin typeface="Times New Roman" charset="0"/>
                <a:ea typeface="Times New Roman" charset="0"/>
                <a:cs typeface="Times New Roman" charset="0"/>
              </a:rPr>
              <a:t> </a:t>
            </a:r>
            <a:endParaRPr lang="en-GB" sz="1600" b="1" dirty="0" smtClean="0">
              <a:solidFill>
                <a:srgbClr val="0000FF"/>
              </a:solidFill>
              <a:latin typeface="Times New Roman" charset="0"/>
              <a:ea typeface="Times New Roman" charset="0"/>
              <a:cs typeface="Times New Roman" charset="0"/>
            </a:endParaRPr>
          </a:p>
          <a:p>
            <a:pPr algn="just"/>
            <a:r>
              <a:rPr lang="en-GB" sz="1600" dirty="0" err="1" smtClean="0">
                <a:solidFill>
                  <a:srgbClr val="FF0000"/>
                </a:solidFill>
                <a:latin typeface="Times New Roman" charset="0"/>
                <a:ea typeface="Times New Roman" charset="0"/>
                <a:cs typeface="Times New Roman" charset="0"/>
              </a:rPr>
              <a:t>PER</a:t>
            </a:r>
            <a:r>
              <a:rPr lang="en-GB" sz="1600" dirty="0" err="1" smtClean="0">
                <a:latin typeface="Times New Roman" charset="0"/>
                <a:ea typeface="Times New Roman" charset="0"/>
                <a:cs typeface="Times New Roman" charset="0"/>
              </a:rPr>
              <a:t>vasive</a:t>
            </a:r>
            <a:r>
              <a:rPr lang="en-GB" sz="1600" dirty="0" smtClean="0">
                <a:latin typeface="Times New Roman" charset="0"/>
                <a:ea typeface="Times New Roman" charset="0"/>
                <a:cs typeface="Times New Roman" charset="0"/>
              </a:rPr>
              <a:t> </a:t>
            </a:r>
            <a:r>
              <a:rPr lang="en-GB" sz="1600" dirty="0">
                <a:latin typeface="Times New Roman" charset="0"/>
                <a:ea typeface="Times New Roman" charset="0"/>
                <a:cs typeface="Times New Roman" charset="0"/>
              </a:rPr>
              <a:t>game for </a:t>
            </a:r>
            <a:r>
              <a:rPr lang="en-GB" sz="1600" dirty="0" err="1">
                <a:latin typeface="Times New Roman" charset="0"/>
                <a:ea typeface="Times New Roman" charset="0"/>
                <a:cs typeface="Times New Roman" charset="0"/>
              </a:rPr>
              <a:t>per</a:t>
            </a:r>
            <a:r>
              <a:rPr lang="en-GB" sz="1600" dirty="0" err="1">
                <a:solidFill>
                  <a:srgbClr val="FF0000"/>
                </a:solidFill>
                <a:latin typeface="Times New Roman" charset="0"/>
                <a:ea typeface="Times New Roman" charset="0"/>
                <a:cs typeface="Times New Roman" charset="0"/>
              </a:rPr>
              <a:t>SO</a:t>
            </a:r>
            <a:r>
              <a:rPr lang="en-GB" sz="1600" dirty="0" err="1">
                <a:latin typeface="Times New Roman" charset="0"/>
                <a:ea typeface="Times New Roman" charset="0"/>
                <a:cs typeface="Times New Roman" charset="0"/>
              </a:rPr>
              <a:t>nalized</a:t>
            </a:r>
            <a:r>
              <a:rPr lang="en-GB" sz="1600" dirty="0">
                <a:latin typeface="Times New Roman" charset="0"/>
                <a:ea typeface="Times New Roman" charset="0"/>
                <a:cs typeface="Times New Roman" charset="0"/>
              </a:rPr>
              <a:t> treatment of cognitive and functional deficits associated with chronic and </a:t>
            </a:r>
            <a:r>
              <a:rPr lang="en-GB" sz="1600" dirty="0">
                <a:solidFill>
                  <a:srgbClr val="FF0000"/>
                </a:solidFill>
                <a:latin typeface="Times New Roman" charset="0"/>
                <a:ea typeface="Times New Roman" charset="0"/>
                <a:cs typeface="Times New Roman" charset="0"/>
              </a:rPr>
              <a:t>N</a:t>
            </a:r>
            <a:r>
              <a:rPr lang="en-GB" sz="1600" dirty="0">
                <a:latin typeface="Times New Roman" charset="0"/>
                <a:ea typeface="Times New Roman" charset="0"/>
                <a:cs typeface="Times New Roman" charset="0"/>
              </a:rPr>
              <a:t>eurodegenerative diseases </a:t>
            </a:r>
          </a:p>
        </p:txBody>
      </p:sp>
      <p:sp>
        <p:nvSpPr>
          <p:cNvPr id="9" name="Rettangolo 8"/>
          <p:cNvSpPr/>
          <p:nvPr/>
        </p:nvSpPr>
        <p:spPr>
          <a:xfrm>
            <a:off x="4760912" y="4405330"/>
            <a:ext cx="4572000" cy="830997"/>
          </a:xfrm>
          <a:prstGeom prst="rect">
            <a:avLst/>
          </a:prstGeom>
        </p:spPr>
        <p:txBody>
          <a:bodyPr>
            <a:spAutoFit/>
          </a:bodyPr>
          <a:lstStyle/>
          <a:p>
            <a:r>
              <a:rPr lang="en-GB" sz="1600" b="1" dirty="0" smtClean="0">
                <a:solidFill>
                  <a:srgbClr val="FF0000"/>
                </a:solidFill>
                <a:latin typeface="Times New Roman" charset="0"/>
                <a:ea typeface="Times New Roman" charset="0"/>
                <a:cs typeface="Times New Roman" charset="0"/>
              </a:rPr>
              <a:t>ENPADASI</a:t>
            </a:r>
          </a:p>
          <a:p>
            <a:r>
              <a:rPr lang="en-GB" sz="1600" dirty="0" smtClean="0">
                <a:solidFill>
                  <a:schemeClr val="accent2"/>
                </a:solidFill>
                <a:latin typeface="Times New Roman" charset="0"/>
                <a:ea typeface="Times New Roman" charset="0"/>
                <a:cs typeface="Times New Roman" charset="0"/>
              </a:rPr>
              <a:t>E</a:t>
            </a:r>
            <a:r>
              <a:rPr lang="en-GB" sz="1600" dirty="0" smtClean="0">
                <a:latin typeface="Times New Roman" charset="0"/>
                <a:ea typeface="Times New Roman" charset="0"/>
                <a:cs typeface="Times New Roman" charset="0"/>
              </a:rPr>
              <a:t>uropean</a:t>
            </a:r>
            <a:r>
              <a:rPr lang="en-GB" sz="1600" dirty="0">
                <a:latin typeface="Times New Roman" charset="0"/>
                <a:ea typeface="Times New Roman" charset="0"/>
                <a:cs typeface="Times New Roman" charset="0"/>
              </a:rPr>
              <a:t> </a:t>
            </a:r>
            <a:r>
              <a:rPr lang="en-GB" sz="1600" dirty="0">
                <a:solidFill>
                  <a:schemeClr val="accent2"/>
                </a:solidFill>
                <a:latin typeface="Times New Roman" charset="0"/>
                <a:ea typeface="Times New Roman" charset="0"/>
                <a:cs typeface="Times New Roman" charset="0"/>
              </a:rPr>
              <a:t>N</a:t>
            </a:r>
            <a:r>
              <a:rPr lang="en-GB" sz="1600" dirty="0">
                <a:latin typeface="Times New Roman" charset="0"/>
                <a:ea typeface="Times New Roman" charset="0"/>
                <a:cs typeface="Times New Roman" charset="0"/>
              </a:rPr>
              <a:t>utritional Phenotype </a:t>
            </a:r>
            <a:r>
              <a:rPr lang="en-GB" sz="1600" dirty="0">
                <a:solidFill>
                  <a:schemeClr val="accent2"/>
                </a:solidFill>
                <a:latin typeface="Times New Roman" charset="0"/>
                <a:ea typeface="Times New Roman" charset="0"/>
                <a:cs typeface="Times New Roman" charset="0"/>
              </a:rPr>
              <a:t>A</a:t>
            </a:r>
            <a:r>
              <a:rPr lang="en-GB" sz="1600" dirty="0">
                <a:latin typeface="Times New Roman" charset="0"/>
                <a:ea typeface="Times New Roman" charset="0"/>
                <a:cs typeface="Times New Roman" charset="0"/>
              </a:rPr>
              <a:t>ssessment and </a:t>
            </a:r>
            <a:r>
              <a:rPr lang="en-GB" sz="1600" dirty="0">
                <a:solidFill>
                  <a:schemeClr val="accent2"/>
                </a:solidFill>
                <a:latin typeface="Times New Roman" charset="0"/>
                <a:ea typeface="Times New Roman" charset="0"/>
                <a:cs typeface="Times New Roman" charset="0"/>
              </a:rPr>
              <a:t>D</a:t>
            </a:r>
            <a:r>
              <a:rPr lang="en-GB" sz="1600" dirty="0">
                <a:latin typeface="Times New Roman" charset="0"/>
                <a:ea typeface="Times New Roman" charset="0"/>
                <a:cs typeface="Times New Roman" charset="0"/>
              </a:rPr>
              <a:t>ata Sharing </a:t>
            </a:r>
            <a:r>
              <a:rPr lang="en-GB" sz="1600" dirty="0">
                <a:solidFill>
                  <a:schemeClr val="accent2"/>
                </a:solidFill>
                <a:latin typeface="Times New Roman" charset="0"/>
                <a:ea typeface="Times New Roman" charset="0"/>
                <a:cs typeface="Times New Roman" charset="0"/>
              </a:rPr>
              <a:t>I</a:t>
            </a:r>
            <a:r>
              <a:rPr lang="en-GB" sz="1600" dirty="0">
                <a:latin typeface="Times New Roman" charset="0"/>
                <a:ea typeface="Times New Roman" charset="0"/>
                <a:cs typeface="Times New Roman" charset="0"/>
              </a:rPr>
              <a:t>nitiative</a:t>
            </a:r>
          </a:p>
        </p:txBody>
      </p:sp>
      <p:sp>
        <p:nvSpPr>
          <p:cNvPr id="18" name="Rectangle 3"/>
          <p:cNvSpPr txBox="1">
            <a:spLocks noChangeArrowheads="1"/>
          </p:cNvSpPr>
          <p:nvPr/>
        </p:nvSpPr>
        <p:spPr bwMode="auto">
          <a:xfrm>
            <a:off x="1542964" y="3899275"/>
            <a:ext cx="4977458" cy="421112"/>
          </a:xfrm>
          <a:prstGeom prst="rect">
            <a:avLst/>
          </a:prstGeom>
          <a:noFill/>
          <a:ln w="9525">
            <a:noFill/>
            <a:miter lim="800000"/>
            <a:headEnd/>
            <a:tailEnd/>
          </a:ln>
        </p:spPr>
        <p:txBody>
          <a:bodyPr/>
          <a:lstStyle/>
          <a:p>
            <a:pPr marL="342900" indent="-342900" eaLnBrk="0" hangingPunct="0">
              <a:spcBef>
                <a:spcPct val="20000"/>
              </a:spcBef>
            </a:pPr>
            <a:r>
              <a:rPr lang="en-US" sz="2400" dirty="0">
                <a:solidFill>
                  <a:srgbClr val="FF0000"/>
                </a:solidFill>
                <a:latin typeface="Times New Roman" pitchFamily="18" charset="0"/>
                <a:cs typeface="Times New Roman" pitchFamily="18" charset="0"/>
              </a:rPr>
              <a:t>              </a:t>
            </a:r>
            <a:r>
              <a:rPr lang="en-US" sz="2400" dirty="0" smtClean="0">
                <a:solidFill>
                  <a:srgbClr val="FF0000"/>
                </a:solidFill>
                <a:latin typeface="Times New Roman" pitchFamily="18" charset="0"/>
                <a:cs typeface="Times New Roman" pitchFamily="18" charset="0"/>
              </a:rPr>
              <a:t>Some of non </a:t>
            </a:r>
            <a:r>
              <a:rPr lang="en-US" sz="2400" smtClean="0">
                <a:solidFill>
                  <a:srgbClr val="FF0000"/>
                </a:solidFill>
                <a:latin typeface="Times New Roman" pitchFamily="18" charset="0"/>
                <a:cs typeface="Times New Roman" pitchFamily="18" charset="0"/>
              </a:rPr>
              <a:t>HEP projects</a:t>
            </a:r>
            <a:endParaRPr lang="en-US" sz="2400" dirty="0">
              <a:solidFill>
                <a:srgbClr val="FF0000"/>
              </a:solidFill>
              <a:latin typeface="Times New Roman" pitchFamily="18" charset="0"/>
              <a:cs typeface="Times New Roman" pitchFamily="18" charset="0"/>
            </a:endParaRPr>
          </a:p>
        </p:txBody>
      </p:sp>
      <p:sp>
        <p:nvSpPr>
          <p:cNvPr id="12" name="Rettangolo 11"/>
          <p:cNvSpPr/>
          <p:nvPr/>
        </p:nvSpPr>
        <p:spPr>
          <a:xfrm>
            <a:off x="404347" y="5596079"/>
            <a:ext cx="2360262" cy="584775"/>
          </a:xfrm>
          <a:prstGeom prst="rect">
            <a:avLst/>
          </a:prstGeom>
        </p:spPr>
        <p:txBody>
          <a:bodyPr wrap="none">
            <a:spAutoFit/>
          </a:bodyPr>
          <a:lstStyle/>
          <a:p>
            <a:r>
              <a:rPr lang="en-GB" sz="1600" b="1" dirty="0">
                <a:solidFill>
                  <a:srgbClr val="FF0000"/>
                </a:solidFill>
                <a:latin typeface="Times New Roman" charset="0"/>
                <a:ea typeface="Times New Roman" charset="0"/>
                <a:cs typeface="Times New Roman" charset="0"/>
              </a:rPr>
              <a:t>OCP </a:t>
            </a:r>
          </a:p>
          <a:p>
            <a:r>
              <a:rPr lang="en-GB" sz="1600" dirty="0" smtClean="0">
                <a:solidFill>
                  <a:srgbClr val="FF0000"/>
                </a:solidFill>
                <a:latin typeface="Times New Roman" charset="0"/>
                <a:ea typeface="Times New Roman" charset="0"/>
                <a:cs typeface="Times New Roman" charset="0"/>
              </a:rPr>
              <a:t>O</a:t>
            </a:r>
            <a:r>
              <a:rPr lang="en-GB" sz="1600" dirty="0" smtClean="0">
                <a:latin typeface="Times New Roman" charset="0"/>
                <a:ea typeface="Times New Roman" charset="0"/>
                <a:cs typeface="Times New Roman" charset="0"/>
              </a:rPr>
              <a:t>PEN</a:t>
            </a:r>
            <a:r>
              <a:rPr lang="en-GB" sz="1600" dirty="0">
                <a:latin typeface="Times New Roman" charset="0"/>
                <a:ea typeface="Times New Roman" charset="0"/>
                <a:cs typeface="Times New Roman" charset="0"/>
              </a:rPr>
              <a:t> </a:t>
            </a:r>
            <a:r>
              <a:rPr lang="en-GB" sz="1600" dirty="0">
                <a:solidFill>
                  <a:srgbClr val="FF0000"/>
                </a:solidFill>
                <a:latin typeface="Times New Roman" charset="0"/>
                <a:ea typeface="Times New Roman" charset="0"/>
                <a:cs typeface="Times New Roman" charset="0"/>
              </a:rPr>
              <a:t>C</a:t>
            </a:r>
            <a:r>
              <a:rPr lang="en-GB" sz="1600" dirty="0">
                <a:latin typeface="Times New Roman" charset="0"/>
                <a:ea typeface="Times New Roman" charset="0"/>
                <a:cs typeface="Times New Roman" charset="0"/>
              </a:rPr>
              <a:t>ITY </a:t>
            </a:r>
            <a:r>
              <a:rPr lang="en-GB" sz="1600" dirty="0">
                <a:solidFill>
                  <a:srgbClr val="FF0000"/>
                </a:solidFill>
                <a:latin typeface="Times New Roman" charset="0"/>
                <a:ea typeface="Times New Roman" charset="0"/>
                <a:cs typeface="Times New Roman" charset="0"/>
              </a:rPr>
              <a:t>P</a:t>
            </a:r>
            <a:r>
              <a:rPr lang="en-GB" sz="1600" dirty="0">
                <a:latin typeface="Times New Roman" charset="0"/>
                <a:ea typeface="Times New Roman" charset="0"/>
                <a:cs typeface="Times New Roman" charset="0"/>
              </a:rPr>
              <a:t>LATFORM</a:t>
            </a:r>
          </a:p>
        </p:txBody>
      </p:sp>
      <p:sp>
        <p:nvSpPr>
          <p:cNvPr id="14" name="Rettangolo 13"/>
          <p:cNvSpPr/>
          <p:nvPr/>
        </p:nvSpPr>
        <p:spPr>
          <a:xfrm>
            <a:off x="4031693" y="5418714"/>
            <a:ext cx="4572000" cy="830997"/>
          </a:xfrm>
          <a:prstGeom prst="rect">
            <a:avLst/>
          </a:prstGeom>
        </p:spPr>
        <p:txBody>
          <a:bodyPr>
            <a:spAutoFit/>
          </a:bodyPr>
          <a:lstStyle/>
          <a:p>
            <a:r>
              <a:rPr lang="en-GB" sz="1600" b="1" dirty="0" smtClean="0">
                <a:solidFill>
                  <a:srgbClr val="FF0000"/>
                </a:solidFill>
                <a:latin typeface="Times New Roman" charset="0"/>
                <a:ea typeface="Times New Roman" charset="0"/>
                <a:cs typeface="Times New Roman" charset="0"/>
              </a:rPr>
              <a:t>PRISMA</a:t>
            </a:r>
          </a:p>
          <a:p>
            <a:r>
              <a:rPr lang="en-GB" sz="1600" dirty="0" smtClean="0">
                <a:solidFill>
                  <a:srgbClr val="FF0000"/>
                </a:solidFill>
                <a:latin typeface="Times New Roman" charset="0"/>
                <a:ea typeface="Times New Roman" charset="0"/>
                <a:cs typeface="Times New Roman" charset="0"/>
              </a:rPr>
              <a:t>P</a:t>
            </a:r>
            <a:r>
              <a:rPr lang="en-GB" sz="1600" dirty="0" smtClean="0">
                <a:latin typeface="Times New Roman" charset="0"/>
                <a:ea typeface="Times New Roman" charset="0"/>
                <a:cs typeface="Times New Roman" charset="0"/>
              </a:rPr>
              <a:t>IATTAFO</a:t>
            </a:r>
            <a:r>
              <a:rPr lang="en-GB" sz="1600" dirty="0" smtClean="0">
                <a:solidFill>
                  <a:srgbClr val="FF0000"/>
                </a:solidFill>
                <a:latin typeface="Times New Roman" charset="0"/>
                <a:ea typeface="Times New Roman" charset="0"/>
                <a:cs typeface="Times New Roman" charset="0"/>
              </a:rPr>
              <a:t>R</a:t>
            </a:r>
            <a:r>
              <a:rPr lang="en-GB" sz="1600" dirty="0" smtClean="0">
                <a:latin typeface="Times New Roman" charset="0"/>
                <a:ea typeface="Times New Roman" charset="0"/>
                <a:cs typeface="Times New Roman" charset="0"/>
              </a:rPr>
              <a:t>ME </a:t>
            </a:r>
            <a:r>
              <a:rPr lang="en-GB" sz="1600" dirty="0">
                <a:latin typeface="Times New Roman" charset="0"/>
                <a:ea typeface="Times New Roman" charset="0"/>
                <a:cs typeface="Times New Roman" charset="0"/>
              </a:rPr>
              <a:t>CLOUD</a:t>
            </a:r>
            <a:r>
              <a:rPr lang="en-GB" sz="1600" dirty="0">
                <a:solidFill>
                  <a:srgbClr val="69961F"/>
                </a:solidFill>
                <a:latin typeface="Times New Roman" charset="0"/>
                <a:ea typeface="Times New Roman" charset="0"/>
                <a:cs typeface="Times New Roman" charset="0"/>
              </a:rPr>
              <a:t> </a:t>
            </a:r>
            <a:r>
              <a:rPr lang="en-GB" sz="1600" dirty="0">
                <a:solidFill>
                  <a:srgbClr val="FF0000"/>
                </a:solidFill>
                <a:latin typeface="Times New Roman" charset="0"/>
                <a:ea typeface="Times New Roman" charset="0"/>
                <a:cs typeface="Times New Roman" charset="0"/>
              </a:rPr>
              <a:t>I</a:t>
            </a:r>
            <a:r>
              <a:rPr lang="en-GB" sz="1600" dirty="0">
                <a:latin typeface="Times New Roman" charset="0"/>
                <a:ea typeface="Times New Roman" charset="0"/>
                <a:cs typeface="Times New Roman" charset="0"/>
              </a:rPr>
              <a:t>NTEROPERABILI PER</a:t>
            </a:r>
            <a:r>
              <a:rPr lang="en-GB" sz="1600" dirty="0">
                <a:solidFill>
                  <a:srgbClr val="69961F"/>
                </a:solidFill>
                <a:latin typeface="Times New Roman" charset="0"/>
                <a:ea typeface="Times New Roman" charset="0"/>
                <a:cs typeface="Times New Roman" charset="0"/>
              </a:rPr>
              <a:t> </a:t>
            </a:r>
            <a:r>
              <a:rPr lang="en-GB" sz="1600" dirty="0">
                <a:solidFill>
                  <a:srgbClr val="FF0000"/>
                </a:solidFill>
                <a:latin typeface="Times New Roman" charset="0"/>
                <a:ea typeface="Times New Roman" charset="0"/>
                <a:cs typeface="Times New Roman" charset="0"/>
              </a:rPr>
              <a:t>SMA</a:t>
            </a:r>
            <a:r>
              <a:rPr lang="en-GB" sz="1600" dirty="0">
                <a:latin typeface="Times New Roman" charset="0"/>
                <a:ea typeface="Times New Roman" charset="0"/>
                <a:cs typeface="Times New Roman" charset="0"/>
              </a:rPr>
              <a:t>RT-GOVERNMENT</a:t>
            </a:r>
          </a:p>
        </p:txBody>
      </p:sp>
      <p:pic>
        <p:nvPicPr>
          <p:cNvPr id="16" name="Immagine 15"/>
          <p:cNvPicPr>
            <a:picLocks noChangeAspect="1"/>
          </p:cNvPicPr>
          <p:nvPr/>
        </p:nvPicPr>
        <p:blipFill>
          <a:blip r:embed="rId5"/>
          <a:stretch>
            <a:fillRect/>
          </a:stretch>
        </p:blipFill>
        <p:spPr>
          <a:xfrm>
            <a:off x="6310713" y="1115596"/>
            <a:ext cx="2747797" cy="2060848"/>
          </a:xfrm>
          <a:prstGeom prst="rect">
            <a:avLst/>
          </a:prstGeom>
        </p:spPr>
      </p:pic>
    </p:spTree>
    <p:extLst>
      <p:ext uri="{BB962C8B-B14F-4D97-AF65-F5344CB8AC3E}">
        <p14:creationId xmlns:p14="http://schemas.microsoft.com/office/powerpoint/2010/main" val="129837177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520259"/>
            <a:ext cx="2133600" cy="365125"/>
          </a:xfrm>
        </p:spPr>
        <p:txBody>
          <a:bodyPr/>
          <a:lstStyle/>
          <a:p>
            <a:pPr>
              <a:defRPr/>
            </a:pPr>
            <a:fld id="{B8D27EA6-6687-4DD3-A44B-B90D36CF095B}" type="slidenum">
              <a:rPr lang="en-US" smtClean="0"/>
              <a:pPr>
                <a:defRPr/>
              </a:pPr>
              <a:t>44</a:t>
            </a:fld>
            <a:endParaRPr lang="en-US"/>
          </a:p>
        </p:txBody>
      </p:sp>
      <p:sp>
        <p:nvSpPr>
          <p:cNvPr id="14341"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sp>
        <p:nvSpPr>
          <p:cNvPr id="14343" name="Rectangle 3"/>
          <p:cNvSpPr txBox="1">
            <a:spLocks noChangeArrowheads="1"/>
          </p:cNvSpPr>
          <p:nvPr/>
        </p:nvSpPr>
        <p:spPr bwMode="auto">
          <a:xfrm>
            <a:off x="3929063" y="3962400"/>
            <a:ext cx="4876800" cy="2027237"/>
          </a:xfrm>
          <a:prstGeom prst="rect">
            <a:avLst/>
          </a:prstGeom>
          <a:noFill/>
          <a:ln w="9525">
            <a:noFill/>
            <a:miter lim="800000"/>
            <a:headEnd/>
            <a:tailEnd/>
          </a:ln>
        </p:spPr>
        <p:txBody>
          <a:bodyPr/>
          <a:lstStyle/>
          <a:p>
            <a:pPr marL="342900" indent="-342900" algn="just" eaLnBrk="0" hangingPunct="0">
              <a:spcBef>
                <a:spcPct val="20000"/>
              </a:spcBef>
              <a:buFont typeface="Arial" charset="0"/>
              <a:buChar char="•"/>
            </a:pPr>
            <a:r>
              <a:rPr lang="en-US" sz="2400">
                <a:latin typeface="Times New Roman" pitchFamily="18" charset="0"/>
                <a:cs typeface="Times New Roman" pitchFamily="18" charset="0"/>
              </a:rPr>
              <a:t>It involves screening millions of chemical compounds (molecules) in the Chemical DataBase (CDB) to identify those having potential to serve as drug candidates.</a:t>
            </a:r>
          </a:p>
        </p:txBody>
      </p:sp>
      <p:grpSp>
        <p:nvGrpSpPr>
          <p:cNvPr id="14344" name="Group 4"/>
          <p:cNvGrpSpPr>
            <a:grpSpLocks/>
          </p:cNvGrpSpPr>
          <p:nvPr/>
        </p:nvGrpSpPr>
        <p:grpSpPr bwMode="auto">
          <a:xfrm>
            <a:off x="228600" y="1600200"/>
            <a:ext cx="4924425" cy="4876800"/>
            <a:chOff x="912" y="624"/>
            <a:chExt cx="3102" cy="3072"/>
          </a:xfrm>
        </p:grpSpPr>
        <p:pic>
          <p:nvPicPr>
            <p:cNvPr id="14352" name="Picture 5" descr="more_small"/>
            <p:cNvPicPr>
              <a:picLocks noChangeAspect="1" noChangeArrowheads="1"/>
            </p:cNvPicPr>
            <p:nvPr/>
          </p:nvPicPr>
          <p:blipFill>
            <a:blip r:embed="rId3"/>
            <a:srcRect/>
            <a:stretch>
              <a:fillRect/>
            </a:stretch>
          </p:blipFill>
          <p:spPr bwMode="auto">
            <a:xfrm>
              <a:off x="912" y="624"/>
              <a:ext cx="2175" cy="3072"/>
            </a:xfrm>
            <a:prstGeom prst="rect">
              <a:avLst/>
            </a:prstGeom>
            <a:noFill/>
            <a:ln w="9525">
              <a:noFill/>
              <a:miter lim="800000"/>
              <a:headEnd/>
              <a:tailEnd/>
            </a:ln>
          </p:spPr>
        </p:pic>
        <p:sp>
          <p:nvSpPr>
            <p:cNvPr id="14353" name="Line 6"/>
            <p:cNvSpPr>
              <a:spLocks noChangeShapeType="1"/>
            </p:cNvSpPr>
            <p:nvPr/>
          </p:nvSpPr>
          <p:spPr bwMode="auto">
            <a:xfrm flipH="1">
              <a:off x="2784" y="1632"/>
              <a:ext cx="672" cy="96"/>
            </a:xfrm>
            <a:prstGeom prst="line">
              <a:avLst/>
            </a:prstGeom>
            <a:noFill/>
            <a:ln w="28575">
              <a:solidFill>
                <a:srgbClr val="00FF00"/>
              </a:solidFill>
              <a:round/>
              <a:headEnd/>
              <a:tailEnd type="arrow" w="med" len="med"/>
            </a:ln>
          </p:spPr>
          <p:txBody>
            <a:bodyPr/>
            <a:lstStyle/>
            <a:p>
              <a:endParaRPr lang="en-US"/>
            </a:p>
          </p:txBody>
        </p:sp>
        <p:sp>
          <p:nvSpPr>
            <p:cNvPr id="14354" name="Text Box 7"/>
            <p:cNvSpPr txBox="1">
              <a:spLocks noChangeArrowheads="1"/>
            </p:cNvSpPr>
            <p:nvPr/>
          </p:nvSpPr>
          <p:spPr bwMode="auto">
            <a:xfrm>
              <a:off x="3446" y="1530"/>
              <a:ext cx="490" cy="198"/>
            </a:xfrm>
            <a:prstGeom prst="rect">
              <a:avLst/>
            </a:prstGeom>
            <a:noFill/>
            <a:ln w="9525">
              <a:solidFill>
                <a:schemeClr val="tx1"/>
              </a:solidFill>
              <a:miter lim="800000"/>
              <a:headEnd/>
              <a:tailEnd/>
            </a:ln>
          </p:spPr>
          <p:txBody>
            <a:bodyPr>
              <a:spAutoFit/>
            </a:bodyPr>
            <a:lstStyle/>
            <a:p>
              <a:r>
                <a:rPr lang="en-US" sz="1400" b="1">
                  <a:latin typeface="Times New Roman" pitchFamily="18" charset="0"/>
                </a:rPr>
                <a:t>Protein</a:t>
              </a:r>
            </a:p>
          </p:txBody>
        </p:sp>
        <p:sp>
          <p:nvSpPr>
            <p:cNvPr id="14355" name="Line 8"/>
            <p:cNvSpPr>
              <a:spLocks noChangeShapeType="1"/>
            </p:cNvSpPr>
            <p:nvPr/>
          </p:nvSpPr>
          <p:spPr bwMode="auto">
            <a:xfrm flipH="1" flipV="1">
              <a:off x="2736" y="1008"/>
              <a:ext cx="686" cy="179"/>
            </a:xfrm>
            <a:prstGeom prst="line">
              <a:avLst/>
            </a:prstGeom>
            <a:noFill/>
            <a:ln w="28575">
              <a:solidFill>
                <a:srgbClr val="00FF00"/>
              </a:solidFill>
              <a:round/>
              <a:headEnd/>
              <a:tailEnd type="arrow" w="med" len="med"/>
            </a:ln>
          </p:spPr>
          <p:txBody>
            <a:bodyPr/>
            <a:lstStyle/>
            <a:p>
              <a:endParaRPr lang="en-US"/>
            </a:p>
          </p:txBody>
        </p:sp>
        <p:sp>
          <p:nvSpPr>
            <p:cNvPr id="14356" name="Text Box 9"/>
            <p:cNvSpPr txBox="1">
              <a:spLocks noChangeArrowheads="1"/>
            </p:cNvSpPr>
            <p:nvPr/>
          </p:nvSpPr>
          <p:spPr bwMode="auto">
            <a:xfrm>
              <a:off x="3412" y="1098"/>
              <a:ext cx="602" cy="198"/>
            </a:xfrm>
            <a:prstGeom prst="rect">
              <a:avLst/>
            </a:prstGeom>
            <a:noFill/>
            <a:ln w="9525">
              <a:solidFill>
                <a:schemeClr val="tx1"/>
              </a:solidFill>
              <a:miter lim="800000"/>
              <a:headEnd/>
              <a:tailEnd/>
            </a:ln>
          </p:spPr>
          <p:txBody>
            <a:bodyPr wrap="none">
              <a:spAutoFit/>
            </a:bodyPr>
            <a:lstStyle/>
            <a:p>
              <a:r>
                <a:rPr lang="en-US" sz="1400" b="1">
                  <a:latin typeface="Times New Roman" pitchFamily="18" charset="0"/>
                </a:rPr>
                <a:t>Molecules</a:t>
              </a:r>
            </a:p>
          </p:txBody>
        </p:sp>
        <p:sp>
          <p:nvSpPr>
            <p:cNvPr id="14357" name="Line 10"/>
            <p:cNvSpPr>
              <a:spLocks noChangeShapeType="1"/>
            </p:cNvSpPr>
            <p:nvPr/>
          </p:nvSpPr>
          <p:spPr bwMode="auto">
            <a:xfrm flipH="1">
              <a:off x="2208" y="1235"/>
              <a:ext cx="1214" cy="13"/>
            </a:xfrm>
            <a:prstGeom prst="line">
              <a:avLst/>
            </a:prstGeom>
            <a:noFill/>
            <a:ln w="28575">
              <a:solidFill>
                <a:srgbClr val="00FF00"/>
              </a:solidFill>
              <a:round/>
              <a:headEnd/>
              <a:tailEnd type="arrow" w="med" len="med"/>
            </a:ln>
          </p:spPr>
          <p:txBody>
            <a:bodyPr/>
            <a:lstStyle/>
            <a:p>
              <a:endParaRPr lang="en-US"/>
            </a:p>
          </p:txBody>
        </p:sp>
        <p:sp>
          <p:nvSpPr>
            <p:cNvPr id="14358" name="Freeform 11"/>
            <p:cNvSpPr>
              <a:spLocks/>
            </p:cNvSpPr>
            <p:nvPr/>
          </p:nvSpPr>
          <p:spPr bwMode="auto">
            <a:xfrm>
              <a:off x="1728" y="624"/>
              <a:ext cx="1720" cy="584"/>
            </a:xfrm>
            <a:custGeom>
              <a:avLst/>
              <a:gdLst>
                <a:gd name="T0" fmla="*/ 0 w 1720"/>
                <a:gd name="T1" fmla="*/ 80 h 584"/>
                <a:gd name="T2" fmla="*/ 576 w 1720"/>
                <a:gd name="T3" fmla="*/ 32 h 584"/>
                <a:gd name="T4" fmla="*/ 1056 w 1720"/>
                <a:gd name="T5" fmla="*/ 80 h 584"/>
                <a:gd name="T6" fmla="*/ 1632 w 1720"/>
                <a:gd name="T7" fmla="*/ 512 h 584"/>
                <a:gd name="T8" fmla="*/ 1584 w 1720"/>
                <a:gd name="T9" fmla="*/ 512 h 584"/>
                <a:gd name="T10" fmla="*/ 0 60000 65536"/>
                <a:gd name="T11" fmla="*/ 0 60000 65536"/>
                <a:gd name="T12" fmla="*/ 0 60000 65536"/>
                <a:gd name="T13" fmla="*/ 0 60000 65536"/>
                <a:gd name="T14" fmla="*/ 0 60000 65536"/>
                <a:gd name="T15" fmla="*/ 0 w 1720"/>
                <a:gd name="T16" fmla="*/ 0 h 584"/>
                <a:gd name="T17" fmla="*/ 1720 w 1720"/>
                <a:gd name="T18" fmla="*/ 584 h 584"/>
              </a:gdLst>
              <a:ahLst/>
              <a:cxnLst>
                <a:cxn ang="T10">
                  <a:pos x="T0" y="T1"/>
                </a:cxn>
                <a:cxn ang="T11">
                  <a:pos x="T2" y="T3"/>
                </a:cxn>
                <a:cxn ang="T12">
                  <a:pos x="T4" y="T5"/>
                </a:cxn>
                <a:cxn ang="T13">
                  <a:pos x="T6" y="T7"/>
                </a:cxn>
                <a:cxn ang="T14">
                  <a:pos x="T8" y="T9"/>
                </a:cxn>
              </a:cxnLst>
              <a:rect l="T15" t="T16" r="T17" b="T18"/>
              <a:pathLst>
                <a:path w="1720" h="584">
                  <a:moveTo>
                    <a:pt x="0" y="80"/>
                  </a:moveTo>
                  <a:cubicBezTo>
                    <a:pt x="200" y="56"/>
                    <a:pt x="400" y="32"/>
                    <a:pt x="576" y="32"/>
                  </a:cubicBezTo>
                  <a:cubicBezTo>
                    <a:pt x="752" y="32"/>
                    <a:pt x="880" y="0"/>
                    <a:pt x="1056" y="80"/>
                  </a:cubicBezTo>
                  <a:cubicBezTo>
                    <a:pt x="1232" y="160"/>
                    <a:pt x="1544" y="440"/>
                    <a:pt x="1632" y="512"/>
                  </a:cubicBezTo>
                  <a:cubicBezTo>
                    <a:pt x="1720" y="584"/>
                    <a:pt x="1652" y="548"/>
                    <a:pt x="1584" y="512"/>
                  </a:cubicBezTo>
                </a:path>
              </a:pathLst>
            </a:custGeom>
            <a:noFill/>
            <a:ln w="28575">
              <a:solidFill>
                <a:srgbClr val="00FF00"/>
              </a:solidFill>
              <a:round/>
              <a:headEnd type="arrow" w="med" len="med"/>
              <a:tailEnd/>
            </a:ln>
          </p:spPr>
          <p:txBody>
            <a:bodyPr/>
            <a:lstStyle/>
            <a:p>
              <a:endParaRPr lang="en-US"/>
            </a:p>
          </p:txBody>
        </p:sp>
      </p:grpSp>
      <p:sp>
        <p:nvSpPr>
          <p:cNvPr id="14345" name="AutoShape 12"/>
          <p:cNvSpPr>
            <a:spLocks noChangeAspect="1" noChangeArrowheads="1"/>
          </p:cNvSpPr>
          <p:nvPr/>
        </p:nvSpPr>
        <p:spPr bwMode="auto">
          <a:xfrm>
            <a:off x="7772400" y="1676400"/>
            <a:ext cx="439738" cy="619125"/>
          </a:xfrm>
          <a:prstGeom prst="can">
            <a:avLst>
              <a:gd name="adj" fmla="val 35199"/>
            </a:avLst>
          </a:prstGeom>
          <a:solidFill>
            <a:schemeClr val="accent2"/>
          </a:solidFill>
          <a:ln w="12700" cap="sq">
            <a:solidFill>
              <a:schemeClr val="folHlink"/>
            </a:solidFill>
            <a:round/>
            <a:headEnd/>
            <a:tailEnd/>
          </a:ln>
        </p:spPr>
        <p:txBody>
          <a:bodyPr wrap="none" anchor="ctr"/>
          <a:lstStyle/>
          <a:p>
            <a:endParaRPr lang="en-US"/>
          </a:p>
        </p:txBody>
      </p:sp>
      <p:sp>
        <p:nvSpPr>
          <p:cNvPr id="14346" name="AutoShape 13"/>
          <p:cNvSpPr>
            <a:spLocks noChangeAspect="1" noChangeArrowheads="1"/>
          </p:cNvSpPr>
          <p:nvPr/>
        </p:nvSpPr>
        <p:spPr bwMode="auto">
          <a:xfrm>
            <a:off x="7086600" y="1828800"/>
            <a:ext cx="438150" cy="619125"/>
          </a:xfrm>
          <a:prstGeom prst="can">
            <a:avLst>
              <a:gd name="adj" fmla="val 35326"/>
            </a:avLst>
          </a:prstGeom>
          <a:gradFill rotWithShape="0">
            <a:gsLst>
              <a:gs pos="0">
                <a:schemeClr val="bg1"/>
              </a:gs>
              <a:gs pos="100000">
                <a:srgbClr val="00FF00"/>
              </a:gs>
            </a:gsLst>
            <a:lin ang="5400000" scaled="1"/>
          </a:gradFill>
          <a:ln w="12700" cap="sq">
            <a:solidFill>
              <a:schemeClr val="folHlink"/>
            </a:solidFill>
            <a:round/>
            <a:headEnd/>
            <a:tailEnd/>
          </a:ln>
        </p:spPr>
        <p:txBody>
          <a:bodyPr wrap="none" anchor="ctr"/>
          <a:lstStyle/>
          <a:p>
            <a:endParaRPr lang="en-US"/>
          </a:p>
        </p:txBody>
      </p:sp>
      <p:sp>
        <p:nvSpPr>
          <p:cNvPr id="14347" name="Rectangle 14"/>
          <p:cNvSpPr>
            <a:spLocks noChangeArrowheads="1"/>
          </p:cNvSpPr>
          <p:nvPr/>
        </p:nvSpPr>
        <p:spPr bwMode="auto">
          <a:xfrm>
            <a:off x="5867400" y="2743200"/>
            <a:ext cx="3124200" cy="592138"/>
          </a:xfrm>
          <a:prstGeom prst="rect">
            <a:avLst/>
          </a:prstGeom>
          <a:noFill/>
          <a:ln w="28575">
            <a:noFill/>
            <a:miter lim="800000"/>
            <a:headEnd/>
            <a:tailEnd/>
          </a:ln>
        </p:spPr>
        <p:txBody>
          <a:bodyPr lIns="92075" tIns="46038" rIns="92075" bIns="46038" anchor="ctr">
            <a:spAutoFit/>
          </a:bodyPr>
          <a:lstStyle/>
          <a:p>
            <a:pPr eaLnBrk="0" hangingPunct="0">
              <a:lnSpc>
                <a:spcPct val="80000"/>
              </a:lnSpc>
              <a:spcBef>
                <a:spcPct val="20000"/>
              </a:spcBef>
            </a:pPr>
            <a:r>
              <a:rPr lang="en-US">
                <a:latin typeface="Times New Roman" pitchFamily="18" charset="0"/>
                <a:cs typeface="Times New Roman" pitchFamily="18" charset="0"/>
              </a:rPr>
              <a:t>Chemical Databases</a:t>
            </a:r>
          </a:p>
          <a:p>
            <a:pPr eaLnBrk="0" hangingPunct="0">
              <a:lnSpc>
                <a:spcPct val="80000"/>
              </a:lnSpc>
              <a:spcBef>
                <a:spcPct val="20000"/>
              </a:spcBef>
            </a:pPr>
            <a:r>
              <a:rPr lang="en-US">
                <a:latin typeface="Times New Roman" pitchFamily="18" charset="0"/>
                <a:cs typeface="Times New Roman" pitchFamily="18" charset="0"/>
              </a:rPr>
              <a:t>(legacy, in .MOL2 format)</a:t>
            </a:r>
            <a:endParaRPr lang="en-US" sz="2600">
              <a:latin typeface="Times New Roman" pitchFamily="18" charset="0"/>
              <a:cs typeface="Times New Roman" pitchFamily="18" charset="0"/>
            </a:endParaRPr>
          </a:p>
        </p:txBody>
      </p:sp>
      <p:sp>
        <p:nvSpPr>
          <p:cNvPr id="14348" name="AutoShape 15"/>
          <p:cNvSpPr>
            <a:spLocks noChangeAspect="1" noChangeArrowheads="1"/>
          </p:cNvSpPr>
          <p:nvPr/>
        </p:nvSpPr>
        <p:spPr bwMode="auto">
          <a:xfrm>
            <a:off x="7239000" y="1981200"/>
            <a:ext cx="438150" cy="619125"/>
          </a:xfrm>
          <a:prstGeom prst="can">
            <a:avLst>
              <a:gd name="adj" fmla="val 35326"/>
            </a:avLst>
          </a:prstGeom>
          <a:gradFill rotWithShape="0">
            <a:gsLst>
              <a:gs pos="0">
                <a:schemeClr val="bg1"/>
              </a:gs>
              <a:gs pos="100000">
                <a:schemeClr val="accent2"/>
              </a:gs>
            </a:gsLst>
            <a:lin ang="5400000" scaled="1"/>
          </a:gradFill>
          <a:ln w="12700" cap="sq">
            <a:solidFill>
              <a:schemeClr val="folHlink"/>
            </a:solidFill>
            <a:round/>
            <a:headEnd/>
            <a:tailEnd/>
          </a:ln>
        </p:spPr>
        <p:txBody>
          <a:bodyPr wrap="none" anchor="ctr"/>
          <a:lstStyle/>
          <a:p>
            <a:endParaRPr lang="en-US"/>
          </a:p>
        </p:txBody>
      </p:sp>
      <p:sp>
        <p:nvSpPr>
          <p:cNvPr id="14349" name="AutoShape 16"/>
          <p:cNvSpPr>
            <a:spLocks noChangeAspect="1" noChangeArrowheads="1"/>
          </p:cNvSpPr>
          <p:nvPr/>
        </p:nvSpPr>
        <p:spPr bwMode="auto">
          <a:xfrm>
            <a:off x="7391400" y="2133600"/>
            <a:ext cx="438150" cy="619125"/>
          </a:xfrm>
          <a:prstGeom prst="can">
            <a:avLst>
              <a:gd name="adj" fmla="val 35326"/>
            </a:avLst>
          </a:prstGeom>
          <a:gradFill rotWithShape="0">
            <a:gsLst>
              <a:gs pos="0">
                <a:schemeClr val="bg1"/>
              </a:gs>
              <a:gs pos="100000">
                <a:srgbClr val="00FF00"/>
              </a:gs>
            </a:gsLst>
            <a:lin ang="5400000" scaled="1"/>
          </a:gradFill>
          <a:ln w="12700" cap="sq">
            <a:solidFill>
              <a:schemeClr val="folHlink"/>
            </a:solidFill>
            <a:round/>
            <a:headEnd/>
            <a:tailEnd/>
          </a:ln>
        </p:spPr>
        <p:txBody>
          <a:bodyPr wrap="none" anchor="ctr"/>
          <a:lstStyle/>
          <a:p>
            <a:endParaRPr lang="en-US"/>
          </a:p>
        </p:txBody>
      </p:sp>
      <p:sp>
        <p:nvSpPr>
          <p:cNvPr id="14350" name="AutoShape 17"/>
          <p:cNvSpPr>
            <a:spLocks noChangeAspect="1" noChangeArrowheads="1"/>
          </p:cNvSpPr>
          <p:nvPr/>
        </p:nvSpPr>
        <p:spPr bwMode="auto">
          <a:xfrm>
            <a:off x="8305800" y="2133600"/>
            <a:ext cx="438150" cy="619125"/>
          </a:xfrm>
          <a:prstGeom prst="can">
            <a:avLst>
              <a:gd name="adj" fmla="val 35326"/>
            </a:avLst>
          </a:prstGeom>
          <a:solidFill>
            <a:srgbClr val="763191"/>
          </a:solidFill>
          <a:ln w="12700" cap="sq">
            <a:solidFill>
              <a:schemeClr val="folHlink"/>
            </a:solidFill>
            <a:round/>
            <a:headEnd/>
            <a:tailEnd/>
          </a:ln>
        </p:spPr>
        <p:txBody>
          <a:bodyPr wrap="none" anchor="ctr"/>
          <a:lstStyle/>
          <a:p>
            <a:endParaRPr lang="en-US"/>
          </a:p>
        </p:txBody>
      </p:sp>
      <p:sp>
        <p:nvSpPr>
          <p:cNvPr id="14351" name="Rectangle 2"/>
          <p:cNvSpPr>
            <a:spLocks noGrp="1" noChangeArrowheads="1"/>
          </p:cNvSpPr>
          <p:nvPr>
            <p:ph type="title"/>
          </p:nvPr>
        </p:nvSpPr>
        <p:spPr>
          <a:xfrm>
            <a:off x="500063" y="714375"/>
            <a:ext cx="8410575" cy="990600"/>
          </a:xfrm>
        </p:spPr>
        <p:txBody>
          <a:bodyPr/>
          <a:lstStyle/>
          <a:p>
            <a:r>
              <a:rPr lang="en-US" sz="2800" smtClean="0">
                <a:solidFill>
                  <a:srgbClr val="FF0000"/>
                </a:solidFill>
                <a:latin typeface="Times New Roman" pitchFamily="18" charset="0"/>
                <a:cs typeface="Times New Roman" pitchFamily="18" charset="0"/>
              </a:rPr>
              <a:t>Drug Design: Data Intensive Computing on Grid</a:t>
            </a:r>
          </a:p>
        </p:txBody>
      </p:sp>
      <p:sp>
        <p:nvSpPr>
          <p:cNvPr id="23" name="Rettangolo 22"/>
          <p:cNvSpPr/>
          <p:nvPr/>
        </p:nvSpPr>
        <p:spPr>
          <a:xfrm>
            <a:off x="9872" y="14438"/>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atin typeface="Times New Roman" pitchFamily="18" charset="0"/>
                <a:cs typeface="Times New Roman" pitchFamily="18" charset="0"/>
              </a:rPr>
              <a:t>                                                Computing</a:t>
            </a:r>
            <a:endParaRPr lang="en-US" sz="2400" b="1" dirty="0">
              <a:latin typeface="Times New Roman" pitchFamily="18" charset="0"/>
              <a:cs typeface="Times New Roman" pitchFamily="18" charset="0"/>
            </a:endParaRPr>
          </a:p>
        </p:txBody>
      </p:sp>
      <p:sp>
        <p:nvSpPr>
          <p:cNvPr id="25"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extLst>
      <p:ext uri="{BB962C8B-B14F-4D97-AF65-F5344CB8AC3E}">
        <p14:creationId xmlns:p14="http://schemas.microsoft.com/office/powerpoint/2010/main" val="99873330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520259"/>
            <a:ext cx="2133600" cy="365125"/>
          </a:xfrm>
        </p:spPr>
        <p:txBody>
          <a:bodyPr/>
          <a:lstStyle/>
          <a:p>
            <a:pPr>
              <a:defRPr/>
            </a:pPr>
            <a:fld id="{C8DD7215-39B3-414C-AA33-471A74ED1F76}" type="slidenum">
              <a:rPr lang="en-US" smtClean="0"/>
              <a:pPr>
                <a:defRPr/>
              </a:pPr>
              <a:t>45</a:t>
            </a:fld>
            <a:endParaRPr lang="en-US"/>
          </a:p>
        </p:txBody>
      </p:sp>
      <p:sp>
        <p:nvSpPr>
          <p:cNvPr id="16389"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sp>
        <p:nvSpPr>
          <p:cNvPr id="16391" name="Rectangle 3"/>
          <p:cNvSpPr txBox="1">
            <a:spLocks noChangeArrowheads="1"/>
          </p:cNvSpPr>
          <p:nvPr/>
        </p:nvSpPr>
        <p:spPr bwMode="auto">
          <a:xfrm>
            <a:off x="1085850" y="928688"/>
            <a:ext cx="7772400" cy="1428750"/>
          </a:xfrm>
          <a:prstGeom prst="rect">
            <a:avLst/>
          </a:prstGeom>
          <a:noFill/>
          <a:ln w="9525">
            <a:noFill/>
            <a:miter lim="800000"/>
            <a:headEnd/>
            <a:tailEnd/>
          </a:ln>
        </p:spPr>
        <p:txBody>
          <a:bodyPr/>
          <a:lstStyle/>
          <a:p>
            <a:pPr marL="342900" indent="-342900" eaLnBrk="0" hangingPunct="0">
              <a:spcBef>
                <a:spcPct val="20000"/>
              </a:spcBef>
            </a:pPr>
            <a:r>
              <a:rPr lang="en-US" sz="2400">
                <a:solidFill>
                  <a:srgbClr val="FF0000"/>
                </a:solidFill>
                <a:latin typeface="Times New Roman" pitchFamily="18" charset="0"/>
                <a:cs typeface="Times New Roman" pitchFamily="18" charset="0"/>
              </a:rPr>
              <a:t>              Distributed Data (Image) Analysis</a:t>
            </a:r>
          </a:p>
          <a:p>
            <a:pPr marL="742950" lvl="1" indent="-285750" eaLnBrk="0" hangingPunct="0">
              <a:spcBef>
                <a:spcPct val="20000"/>
              </a:spcBef>
              <a:buFont typeface="Arial" charset="0"/>
              <a:buChar char="–"/>
            </a:pPr>
            <a:r>
              <a:rPr lang="en-US" sz="2000" dirty="0">
                <a:latin typeface="Times New Roman" pitchFamily="18" charset="0"/>
                <a:cs typeface="Times New Roman" pitchFamily="18" charset="0"/>
              </a:rPr>
              <a:t>Patient history  (query to the </a:t>
            </a:r>
            <a:r>
              <a:rPr lang="en-US" sz="2000" dirty="0" err="1">
                <a:latin typeface="Times New Roman" pitchFamily="18" charset="0"/>
                <a:cs typeface="Times New Roman" pitchFamily="18" charset="0"/>
              </a:rPr>
              <a:t>MetaData</a:t>
            </a:r>
            <a:r>
              <a:rPr lang="en-US" sz="2000" dirty="0">
                <a:latin typeface="Times New Roman" pitchFamily="18" charset="0"/>
                <a:cs typeface="Times New Roman" pitchFamily="18" charset="0"/>
              </a:rPr>
              <a:t> Catalogue)</a:t>
            </a:r>
          </a:p>
          <a:p>
            <a:pPr marL="742950" lvl="1" indent="-285750" eaLnBrk="0" hangingPunct="0">
              <a:spcBef>
                <a:spcPct val="20000"/>
              </a:spcBef>
              <a:buFont typeface="Arial" charset="0"/>
              <a:buChar char="–"/>
            </a:pPr>
            <a:r>
              <a:rPr lang="en-US" sz="2000" dirty="0">
                <a:latin typeface="Times New Roman" pitchFamily="18" charset="0"/>
                <a:cs typeface="Times New Roman" pitchFamily="18" charset="0"/>
              </a:rPr>
              <a:t>Exam Comparison (download the previous exam(s))</a:t>
            </a:r>
          </a:p>
          <a:p>
            <a:pPr marL="742950" lvl="1" indent="-285750" eaLnBrk="0" hangingPunct="0">
              <a:spcBef>
                <a:spcPct val="20000"/>
              </a:spcBef>
              <a:buFont typeface="Arial" charset="0"/>
              <a:buChar char="–"/>
            </a:pPr>
            <a:r>
              <a:rPr lang="en-US" sz="2000" dirty="0">
                <a:latin typeface="Times New Roman" pitchFamily="18" charset="0"/>
                <a:cs typeface="Times New Roman" pitchFamily="18" charset="0"/>
              </a:rPr>
              <a:t>Comparison with reference data base</a:t>
            </a:r>
          </a:p>
        </p:txBody>
      </p:sp>
      <p:sp>
        <p:nvSpPr>
          <p:cNvPr id="16392" name="Rectangle 1059"/>
          <p:cNvSpPr>
            <a:spLocks noChangeArrowheads="1"/>
          </p:cNvSpPr>
          <p:nvPr/>
        </p:nvSpPr>
        <p:spPr bwMode="auto">
          <a:xfrm>
            <a:off x="1500188" y="3143250"/>
            <a:ext cx="2894012" cy="558800"/>
          </a:xfrm>
          <a:prstGeom prst="rect">
            <a:avLst/>
          </a:prstGeom>
          <a:noFill/>
          <a:ln w="9525">
            <a:noFill/>
            <a:miter lim="800000"/>
            <a:headEnd/>
            <a:tailEnd/>
          </a:ln>
        </p:spPr>
        <p:txBody>
          <a:bodyPr anchor="ctr"/>
          <a:lstStyle/>
          <a:p>
            <a:r>
              <a:rPr lang="en-US" sz="2000">
                <a:latin typeface="Times New Roman" pitchFamily="18" charset="0"/>
                <a:ea typeface="MS PGothic" pitchFamily="34" charset="-128"/>
                <a:cs typeface="Times New Roman" pitchFamily="18" charset="0"/>
              </a:rPr>
              <a:t>Analysis Station</a:t>
            </a:r>
          </a:p>
        </p:txBody>
      </p:sp>
      <p:sp>
        <p:nvSpPr>
          <p:cNvPr id="16393" name="Rectangle 16"/>
          <p:cNvSpPr>
            <a:spLocks noChangeArrowheads="1"/>
          </p:cNvSpPr>
          <p:nvPr/>
        </p:nvSpPr>
        <p:spPr bwMode="auto">
          <a:xfrm>
            <a:off x="6715125" y="3000375"/>
            <a:ext cx="1676400" cy="762000"/>
          </a:xfrm>
          <a:prstGeom prst="rect">
            <a:avLst/>
          </a:prstGeom>
          <a:solidFill>
            <a:schemeClr val="bg1"/>
          </a:solidFill>
          <a:ln w="9525">
            <a:solidFill>
              <a:schemeClr val="bg1"/>
            </a:solidFill>
            <a:miter lim="800000"/>
            <a:headEnd/>
            <a:tailEnd/>
          </a:ln>
        </p:spPr>
        <p:txBody>
          <a:bodyPr wrap="none" anchor="ctr"/>
          <a:lstStyle/>
          <a:p>
            <a:pPr algn="ctr"/>
            <a:r>
              <a:rPr lang="it-IT" sz="2000">
                <a:latin typeface="Times New Roman" pitchFamily="18" charset="0"/>
                <a:cs typeface="Times New Roman" pitchFamily="18" charset="0"/>
              </a:rPr>
              <a:t>Statistical analysis data base</a:t>
            </a:r>
            <a:endParaRPr lang="en-GB" sz="2000">
              <a:latin typeface="Times New Roman" pitchFamily="18" charset="0"/>
              <a:cs typeface="Times New Roman" pitchFamily="18" charset="0"/>
            </a:endParaRPr>
          </a:p>
        </p:txBody>
      </p:sp>
      <p:pic>
        <p:nvPicPr>
          <p:cNvPr id="16394" name="Picture 18" descr="SPM1"/>
          <p:cNvPicPr>
            <a:picLocks noChangeAspect="1" noChangeArrowheads="1"/>
          </p:cNvPicPr>
          <p:nvPr/>
        </p:nvPicPr>
        <p:blipFill>
          <a:blip r:embed="rId3"/>
          <a:srcRect/>
          <a:stretch>
            <a:fillRect/>
          </a:stretch>
        </p:blipFill>
        <p:spPr bwMode="auto">
          <a:xfrm>
            <a:off x="6000750" y="4071938"/>
            <a:ext cx="2897188" cy="2143125"/>
          </a:xfrm>
          <a:prstGeom prst="rect">
            <a:avLst/>
          </a:prstGeom>
          <a:noFill/>
          <a:ln w="9525">
            <a:noFill/>
            <a:miter lim="800000"/>
            <a:headEnd/>
            <a:tailEnd/>
          </a:ln>
        </p:spPr>
      </p:pic>
      <p:sp>
        <p:nvSpPr>
          <p:cNvPr id="18" name="AutoShape 35"/>
          <p:cNvSpPr>
            <a:spLocks noChangeAspect="1" noChangeArrowheads="1"/>
          </p:cNvSpPr>
          <p:nvPr/>
        </p:nvSpPr>
        <p:spPr bwMode="auto">
          <a:xfrm rot="10800000">
            <a:off x="3857625" y="4714875"/>
            <a:ext cx="1247775" cy="571500"/>
          </a:xfrm>
          <a:prstGeom prst="rightArrow">
            <a:avLst>
              <a:gd name="adj1" fmla="val 50000"/>
              <a:gd name="adj2" fmla="val 54577"/>
            </a:avLst>
          </a:prstGeom>
          <a:solidFill>
            <a:schemeClr val="bg1">
              <a:lumMod val="85000"/>
            </a:schemeClr>
          </a:solidFill>
          <a:ln w="9525">
            <a:solidFill>
              <a:schemeClr val="bg1"/>
            </a:solidFill>
            <a:miter lim="800000"/>
            <a:headEnd/>
            <a:tailEnd/>
          </a:ln>
          <a:effectLst/>
        </p:spPr>
        <p:txBody>
          <a:bodyPr wrap="none" anchor="ctr"/>
          <a:lstStyle/>
          <a:p>
            <a:pPr>
              <a:defRPr/>
            </a:pPr>
            <a:endParaRPr lang="en-US"/>
          </a:p>
        </p:txBody>
      </p:sp>
      <p:sp>
        <p:nvSpPr>
          <p:cNvPr id="16396" name="Rectangle 5"/>
          <p:cNvSpPr>
            <a:spLocks noChangeArrowheads="1"/>
          </p:cNvSpPr>
          <p:nvPr/>
        </p:nvSpPr>
        <p:spPr bwMode="auto">
          <a:xfrm>
            <a:off x="1604963" y="4086225"/>
            <a:ext cx="184150" cy="366713"/>
          </a:xfrm>
          <a:prstGeom prst="rect">
            <a:avLst/>
          </a:prstGeom>
          <a:noFill/>
          <a:ln w="9525">
            <a:noFill/>
            <a:miter lim="800000"/>
            <a:headEnd/>
            <a:tailEnd/>
          </a:ln>
        </p:spPr>
        <p:txBody>
          <a:bodyPr wrap="none">
            <a:spAutoFit/>
          </a:bodyPr>
          <a:lstStyle/>
          <a:p>
            <a:endParaRPr lang="it-IT"/>
          </a:p>
        </p:txBody>
      </p:sp>
      <p:pic>
        <p:nvPicPr>
          <p:cNvPr id="16397" name="Picture 10" descr="computer2"/>
          <p:cNvPicPr>
            <a:picLocks noChangeAspect="1" noChangeArrowheads="1"/>
          </p:cNvPicPr>
          <p:nvPr/>
        </p:nvPicPr>
        <p:blipFill>
          <a:blip r:embed="rId4"/>
          <a:srcRect/>
          <a:stretch>
            <a:fillRect/>
          </a:stretch>
        </p:blipFill>
        <p:spPr bwMode="auto">
          <a:xfrm>
            <a:off x="357188" y="2786063"/>
            <a:ext cx="1257300" cy="1157287"/>
          </a:xfrm>
          <a:prstGeom prst="rect">
            <a:avLst/>
          </a:prstGeom>
          <a:noFill/>
          <a:ln w="9525">
            <a:noFill/>
            <a:miter lim="800000"/>
            <a:headEnd/>
            <a:tailEnd/>
          </a:ln>
        </p:spPr>
      </p:pic>
      <p:pic>
        <p:nvPicPr>
          <p:cNvPr id="16398" name="Picture 17" descr="ocd1"/>
          <p:cNvPicPr>
            <a:picLocks noChangeAspect="1" noChangeArrowheads="1"/>
          </p:cNvPicPr>
          <p:nvPr/>
        </p:nvPicPr>
        <p:blipFill>
          <a:blip r:embed="rId5"/>
          <a:srcRect/>
          <a:stretch>
            <a:fillRect/>
          </a:stretch>
        </p:blipFill>
        <p:spPr bwMode="auto">
          <a:xfrm>
            <a:off x="642938" y="4214813"/>
            <a:ext cx="2357437" cy="1785937"/>
          </a:xfrm>
          <a:prstGeom prst="rect">
            <a:avLst/>
          </a:prstGeom>
          <a:noFill/>
          <a:ln w="9525">
            <a:noFill/>
            <a:miter lim="800000"/>
            <a:headEnd/>
            <a:tailEnd/>
          </a:ln>
        </p:spPr>
      </p:pic>
      <p:sp>
        <p:nvSpPr>
          <p:cNvPr id="15" name="Rettangolo 14"/>
          <p:cNvSpPr/>
          <p:nvPr/>
        </p:nvSpPr>
        <p:spPr>
          <a:xfrm>
            <a:off x="9872" y="14438"/>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atin typeface="Times New Roman" pitchFamily="18" charset="0"/>
                <a:cs typeface="Times New Roman" pitchFamily="18" charset="0"/>
              </a:rPr>
              <a:t>                                                Computing</a:t>
            </a:r>
            <a:endParaRPr lang="en-US" sz="2400" b="1" dirty="0">
              <a:latin typeface="Times New Roman" pitchFamily="18" charset="0"/>
              <a:cs typeface="Times New Roman" pitchFamily="18" charset="0"/>
            </a:endParaRPr>
          </a:p>
        </p:txBody>
      </p:sp>
      <p:sp>
        <p:nvSpPr>
          <p:cNvPr id="17"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extLst>
      <p:ext uri="{BB962C8B-B14F-4D97-AF65-F5344CB8AC3E}">
        <p14:creationId xmlns:p14="http://schemas.microsoft.com/office/powerpoint/2010/main" val="218373648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520259"/>
            <a:ext cx="2133600" cy="365125"/>
          </a:xfrm>
        </p:spPr>
        <p:txBody>
          <a:bodyPr/>
          <a:lstStyle/>
          <a:p>
            <a:pPr>
              <a:defRPr/>
            </a:pPr>
            <a:fld id="{1C9ED319-803D-4502-BE6B-233B856FA8D1}" type="slidenum">
              <a:rPr lang="en-US" smtClean="0"/>
              <a:pPr>
                <a:defRPr/>
              </a:pPr>
              <a:t>46</a:t>
            </a:fld>
            <a:endParaRPr lang="en-US"/>
          </a:p>
        </p:txBody>
      </p:sp>
      <p:sp>
        <p:nvSpPr>
          <p:cNvPr id="17413"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    </a:t>
            </a:r>
            <a:r>
              <a:rPr lang="en-US" sz="1000">
                <a:latin typeface="Times New Roman" pitchFamily="18" charset="0"/>
                <a:cs typeface="Times New Roman" pitchFamily="18" charset="0"/>
              </a:rPr>
              <a:t>G. Iaselli,  Politecnico  di Bari and INFN</a:t>
            </a:r>
          </a:p>
        </p:txBody>
      </p:sp>
      <p:pic>
        <p:nvPicPr>
          <p:cNvPr id="17415" name="droppedImage.png"/>
          <p:cNvPicPr>
            <a:picLocks noChangeAspect="1" noChangeArrowheads="1"/>
          </p:cNvPicPr>
          <p:nvPr/>
        </p:nvPicPr>
        <p:blipFill>
          <a:blip r:embed="rId3"/>
          <a:srcRect/>
          <a:stretch>
            <a:fillRect/>
          </a:stretch>
        </p:blipFill>
        <p:spPr bwMode="auto">
          <a:xfrm>
            <a:off x="285750" y="1357313"/>
            <a:ext cx="4500563" cy="4357687"/>
          </a:xfrm>
          <a:prstGeom prst="rect">
            <a:avLst/>
          </a:prstGeom>
          <a:noFill/>
          <a:ln w="12700">
            <a:noFill/>
            <a:miter lim="400000"/>
            <a:headEnd/>
            <a:tailEnd/>
          </a:ln>
        </p:spPr>
      </p:pic>
      <p:sp>
        <p:nvSpPr>
          <p:cNvPr id="17416" name="Rectangle 12"/>
          <p:cNvSpPr>
            <a:spLocks noChangeArrowheads="1"/>
          </p:cNvSpPr>
          <p:nvPr/>
        </p:nvSpPr>
        <p:spPr bwMode="auto">
          <a:xfrm>
            <a:off x="4643438" y="1857375"/>
            <a:ext cx="4214812" cy="3000375"/>
          </a:xfrm>
          <a:prstGeom prst="rect">
            <a:avLst/>
          </a:prstGeom>
          <a:noFill/>
          <a:ln w="9525">
            <a:noFill/>
            <a:miter lim="800000"/>
            <a:headEnd/>
            <a:tailEnd/>
          </a:ln>
        </p:spPr>
        <p:txBody>
          <a:bodyPr/>
          <a:lstStyle/>
          <a:p>
            <a:pPr lvl="1" algn="just"/>
            <a:r>
              <a:rPr lang="en-US" sz="2400">
                <a:latin typeface="Times New Roman" pitchFamily="18" charset="0"/>
                <a:cs typeface="Times New Roman" pitchFamily="18" charset="0"/>
              </a:rPr>
              <a:t>Cloud computing is now developing fast in every day life: your smartphone, notebook and tablet are interconnected and exchange information  through a database server</a:t>
            </a:r>
          </a:p>
          <a:p>
            <a:pPr lvl="1" algn="just">
              <a:buFont typeface="Arial" charset="0"/>
              <a:buChar char="•"/>
            </a:pPr>
            <a:endParaRPr lang="en-GB" sz="2400">
              <a:latin typeface="Times New Roman" pitchFamily="18" charset="0"/>
              <a:cs typeface="Times New Roman" pitchFamily="18" charset="0"/>
            </a:endParaRPr>
          </a:p>
          <a:p>
            <a:pPr lvl="1" algn="just">
              <a:buFont typeface="Arial" charset="0"/>
              <a:buChar char="•"/>
            </a:pPr>
            <a:endParaRPr lang="en-GB" sz="2400">
              <a:latin typeface="Times New Roman" pitchFamily="18" charset="0"/>
              <a:cs typeface="Times New Roman" pitchFamily="18" charset="0"/>
            </a:endParaRPr>
          </a:p>
          <a:p>
            <a:pPr algn="just"/>
            <a:endParaRPr lang="en-GB" sz="2400">
              <a:latin typeface="Times New Roman" pitchFamily="18" charset="0"/>
              <a:cs typeface="Times New Roman" pitchFamily="18" charset="0"/>
            </a:endParaRPr>
          </a:p>
          <a:p>
            <a:pPr lvl="1" algn="just">
              <a:buFont typeface="Arial" charset="0"/>
              <a:buChar char="•"/>
            </a:pPr>
            <a:endParaRPr lang="en-GB" sz="2400">
              <a:latin typeface="Times New Roman" pitchFamily="18" charset="0"/>
              <a:cs typeface="Times New Roman" pitchFamily="18" charset="0"/>
            </a:endParaRPr>
          </a:p>
          <a:p>
            <a:pPr algn="just"/>
            <a:endParaRPr lang="en-GB" sz="2400">
              <a:latin typeface="Times New Roman" pitchFamily="18" charset="0"/>
              <a:cs typeface="Times New Roman" pitchFamily="18" charset="0"/>
            </a:endParaRPr>
          </a:p>
        </p:txBody>
      </p:sp>
      <p:sp>
        <p:nvSpPr>
          <p:cNvPr id="9" name="Rettangolo 8"/>
          <p:cNvSpPr/>
          <p:nvPr/>
        </p:nvSpPr>
        <p:spPr>
          <a:xfrm>
            <a:off x="9872" y="14438"/>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atin typeface="Times New Roman" pitchFamily="18" charset="0"/>
                <a:cs typeface="Times New Roman" pitchFamily="18" charset="0"/>
              </a:rPr>
              <a:t>                                                  Computing</a:t>
            </a:r>
            <a:endParaRPr lang="en-US" sz="2400" b="1" dirty="0">
              <a:latin typeface="Times New Roman" pitchFamily="18" charset="0"/>
              <a:cs typeface="Times New Roman" pitchFamily="18" charset="0"/>
            </a:endParaRPr>
          </a:p>
        </p:txBody>
      </p:sp>
      <p:sp>
        <p:nvSpPr>
          <p:cNvPr id="11"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extLst>
      <p:ext uri="{BB962C8B-B14F-4D97-AF65-F5344CB8AC3E}">
        <p14:creationId xmlns:p14="http://schemas.microsoft.com/office/powerpoint/2010/main" val="143908624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0" y="0"/>
            <a:ext cx="9144000" cy="785813"/>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a:latin typeface="Times New Roman" pitchFamily="18" charset="0"/>
                <a:cs typeface="Times New Roman" pitchFamily="18" charset="0"/>
              </a:rPr>
              <a:t>			           </a:t>
            </a:r>
            <a:r>
              <a:rPr lang="en-US" sz="2400" b="1" smtClean="0">
                <a:latin typeface="Times New Roman" pitchFamily="18" charset="0"/>
                <a:cs typeface="Times New Roman" pitchFamily="18" charset="0"/>
              </a:rPr>
              <a:t>Conclusion</a:t>
            </a:r>
            <a:endParaRPr lang="en-US" sz="2400" b="1">
              <a:latin typeface="Times New Roman" pitchFamily="18" charset="0"/>
              <a:cs typeface="Times New Roman" pitchFamily="18" charset="0"/>
            </a:endParaRPr>
          </a:p>
        </p:txBody>
      </p:sp>
      <p:sp>
        <p:nvSpPr>
          <p:cNvPr id="8" name="Rettangolo 7"/>
          <p:cNvSpPr/>
          <p:nvPr/>
        </p:nvSpPr>
        <p:spPr>
          <a:xfrm>
            <a:off x="0" y="6572250"/>
            <a:ext cx="9144000" cy="28575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egnaposto numero diapositiva 9"/>
          <p:cNvSpPr>
            <a:spLocks noGrp="1"/>
          </p:cNvSpPr>
          <p:nvPr>
            <p:ph type="sldNum" sz="quarter" idx="12"/>
          </p:nvPr>
        </p:nvSpPr>
        <p:spPr>
          <a:xfrm>
            <a:off x="7046912" y="6520259"/>
            <a:ext cx="2133600" cy="365125"/>
          </a:xfrm>
        </p:spPr>
        <p:txBody>
          <a:bodyPr/>
          <a:lstStyle/>
          <a:p>
            <a:pPr>
              <a:defRPr/>
            </a:pPr>
            <a:fld id="{EBC259C0-C6F8-412C-B96C-BD38F9EA1F4A}" type="slidenum">
              <a:rPr lang="en-US" smtClean="0"/>
              <a:pPr>
                <a:defRPr/>
              </a:pPr>
              <a:t>47</a:t>
            </a:fld>
            <a:endParaRPr lang="en-US"/>
          </a:p>
        </p:txBody>
      </p:sp>
      <p:sp>
        <p:nvSpPr>
          <p:cNvPr id="29701" name="CasellaDiTesto 11"/>
          <p:cNvSpPr txBox="1">
            <a:spLocks noChangeArrowheads="1"/>
          </p:cNvSpPr>
          <p:nvPr/>
        </p:nvSpPr>
        <p:spPr bwMode="auto">
          <a:xfrm>
            <a:off x="0" y="6581775"/>
            <a:ext cx="2449513" cy="276225"/>
          </a:xfrm>
          <a:prstGeom prst="rect">
            <a:avLst/>
          </a:prstGeom>
          <a:noFill/>
          <a:ln w="9525">
            <a:noFill/>
            <a:miter lim="800000"/>
            <a:headEnd/>
            <a:tailEnd/>
          </a:ln>
        </p:spPr>
        <p:txBody>
          <a:bodyPr wrap="none">
            <a:spAutoFit/>
          </a:bodyPr>
          <a:lstStyle/>
          <a:p>
            <a:r>
              <a:rPr lang="en-US" sz="1200" dirty="0">
                <a:latin typeface="Times New Roman" pitchFamily="18" charset="0"/>
                <a:cs typeface="Times New Roman" pitchFamily="18" charset="0"/>
              </a:rPr>
              <a:t>    </a:t>
            </a:r>
            <a:r>
              <a:rPr lang="en-US" sz="1000" dirty="0">
                <a:latin typeface="Times New Roman" pitchFamily="18" charset="0"/>
                <a:cs typeface="Times New Roman" pitchFamily="18" charset="0"/>
              </a:rPr>
              <a:t>G. </a:t>
            </a:r>
            <a:r>
              <a:rPr lang="en-US" sz="1000" dirty="0" err="1">
                <a:latin typeface="Times New Roman" pitchFamily="18" charset="0"/>
                <a:cs typeface="Times New Roman" pitchFamily="18" charset="0"/>
              </a:rPr>
              <a:t>Iaselli</a:t>
            </a:r>
            <a:r>
              <a:rPr lang="en-US" sz="1000" dirty="0">
                <a:latin typeface="Times New Roman" pitchFamily="18" charset="0"/>
                <a:cs typeface="Times New Roman" pitchFamily="18" charset="0"/>
              </a:rPr>
              <a:t>,  </a:t>
            </a:r>
            <a:r>
              <a:rPr lang="en-US" sz="1000" dirty="0" err="1">
                <a:latin typeface="Times New Roman" pitchFamily="18" charset="0"/>
                <a:cs typeface="Times New Roman" pitchFamily="18" charset="0"/>
              </a:rPr>
              <a:t>Politecnico</a:t>
            </a:r>
            <a:r>
              <a:rPr lang="en-US" sz="1000" dirty="0">
                <a:latin typeface="Times New Roman" pitchFamily="18" charset="0"/>
                <a:cs typeface="Times New Roman" pitchFamily="18" charset="0"/>
              </a:rPr>
              <a:t>  di Bari and INFN</a:t>
            </a:r>
          </a:p>
        </p:txBody>
      </p:sp>
      <p:sp>
        <p:nvSpPr>
          <p:cNvPr id="9" name="Rettangolo 8"/>
          <p:cNvSpPr/>
          <p:nvPr/>
        </p:nvSpPr>
        <p:spPr>
          <a:xfrm>
            <a:off x="683568" y="1412776"/>
            <a:ext cx="7429551" cy="3785652"/>
          </a:xfrm>
          <a:prstGeom prst="rect">
            <a:avLst/>
          </a:prstGeom>
        </p:spPr>
        <p:txBody>
          <a:bodyPr wrap="square">
            <a:spAutoFit/>
          </a:bodyPr>
          <a:lstStyle/>
          <a:p>
            <a:pPr algn="just"/>
            <a:r>
              <a:rPr lang="en-US" sz="2400" smtClean="0">
                <a:solidFill>
                  <a:srgbClr val="FF0000"/>
                </a:solidFill>
                <a:latin typeface="Times New Roman" pitchFamily="18" charset="0"/>
                <a:cs typeface="Times New Roman" pitchFamily="18" charset="0"/>
              </a:rPr>
              <a:t>Large impact of HEP projects on technologies development</a:t>
            </a:r>
          </a:p>
          <a:p>
            <a:pPr algn="just"/>
            <a:endParaRPr lang="en-US" sz="2400" smtClean="0">
              <a:solidFill>
                <a:srgbClr val="FF0000"/>
              </a:solidFill>
              <a:latin typeface="Times New Roman" pitchFamily="18" charset="0"/>
              <a:cs typeface="Times New Roman" pitchFamily="18" charset="0"/>
            </a:endParaRPr>
          </a:p>
          <a:p>
            <a:pPr algn="just"/>
            <a:r>
              <a:rPr lang="en-US" sz="2400" smtClean="0">
                <a:solidFill>
                  <a:srgbClr val="FF0000"/>
                </a:solidFill>
                <a:latin typeface="Times New Roman" pitchFamily="18" charset="0"/>
                <a:cs typeface="Times New Roman" pitchFamily="18" charset="0"/>
              </a:rPr>
              <a:t>Pushing industrial capabilities and developing new production protocols </a:t>
            </a:r>
          </a:p>
          <a:p>
            <a:pPr algn="just"/>
            <a:endParaRPr lang="en-US" sz="2400" smtClean="0">
              <a:solidFill>
                <a:srgbClr val="FF0000"/>
              </a:solidFill>
              <a:latin typeface="Times New Roman" pitchFamily="18" charset="0"/>
              <a:cs typeface="Times New Roman" pitchFamily="18" charset="0"/>
            </a:endParaRPr>
          </a:p>
          <a:p>
            <a:pPr algn="just"/>
            <a:r>
              <a:rPr lang="en-US" sz="2400" smtClean="0">
                <a:solidFill>
                  <a:srgbClr val="FF0000"/>
                </a:solidFill>
                <a:latin typeface="Times New Roman" pitchFamily="18" charset="0"/>
                <a:cs typeface="Times New Roman" pitchFamily="18" charset="0"/>
              </a:rPr>
              <a:t>Important impact for everyday life (medical diagnostic, sustainable energy, parallel computing)</a:t>
            </a:r>
          </a:p>
          <a:p>
            <a:pPr algn="just"/>
            <a:endParaRPr lang="en-US" sz="2400" smtClean="0">
              <a:solidFill>
                <a:srgbClr val="FF0000"/>
              </a:solidFill>
              <a:latin typeface="Times New Roman" pitchFamily="18" charset="0"/>
              <a:cs typeface="Times New Roman" pitchFamily="18" charset="0"/>
            </a:endParaRPr>
          </a:p>
          <a:p>
            <a:pPr algn="just"/>
            <a:r>
              <a:rPr lang="en-US" sz="2400" smtClean="0">
                <a:solidFill>
                  <a:srgbClr val="FF0000"/>
                </a:solidFill>
                <a:latin typeface="Times New Roman" pitchFamily="18" charset="0"/>
                <a:cs typeface="Times New Roman" pitchFamily="18" charset="0"/>
              </a:rPr>
              <a:t>Role of CERN (and other funding agency) is crucial</a:t>
            </a:r>
            <a:endParaRPr lang="en-US" sz="2400">
              <a:solidFill>
                <a:srgbClr val="FF0000"/>
              </a:solidFill>
            </a:endParaRPr>
          </a:p>
        </p:txBody>
      </p:sp>
      <p:sp>
        <p:nvSpPr>
          <p:cNvPr id="11" name="CasellaDiTesto 13"/>
          <p:cNvSpPr txBox="1">
            <a:spLocks noChangeArrowheads="1"/>
          </p:cNvSpPr>
          <p:nvPr/>
        </p:nvSpPr>
        <p:spPr bwMode="auto">
          <a:xfrm>
            <a:off x="3347864" y="659735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extLst>
      <p:ext uri="{BB962C8B-B14F-4D97-AF65-F5344CB8AC3E}">
        <p14:creationId xmlns:p14="http://schemas.microsoft.com/office/powerpoint/2010/main" val="37251399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14" descr="grid"/>
          <p:cNvPicPr>
            <a:picLocks noChangeAspect="1" noChangeArrowheads="1"/>
          </p:cNvPicPr>
          <p:nvPr/>
        </p:nvPicPr>
        <p:blipFill>
          <a:blip r:embed="rId3" cstate="print"/>
          <a:srcRect/>
          <a:stretch>
            <a:fillRect/>
          </a:stretch>
        </p:blipFill>
        <p:spPr bwMode="auto">
          <a:xfrm>
            <a:off x="3863150" y="3857628"/>
            <a:ext cx="2066172" cy="1494900"/>
          </a:xfrm>
          <a:prstGeom prst="rect">
            <a:avLst/>
          </a:prstGeom>
          <a:noFill/>
          <a:ln w="9525">
            <a:noFill/>
            <a:miter lim="800000"/>
            <a:headEnd/>
            <a:tailEnd/>
          </a:ln>
        </p:spPr>
      </p:pic>
      <p:sp>
        <p:nvSpPr>
          <p:cNvPr id="7" name="Rettangolo 6"/>
          <p:cNvSpPr/>
          <p:nvPr/>
        </p:nvSpPr>
        <p:spPr>
          <a:xfrm>
            <a:off x="0" y="-24"/>
            <a:ext cx="9144000" cy="785794"/>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smtClean="0">
                <a:latin typeface="Times New Roman" pitchFamily="18" charset="0"/>
                <a:cs typeface="Times New Roman" pitchFamily="18" charset="0"/>
              </a:rPr>
              <a:t>				The prologue </a:t>
            </a:r>
            <a:endParaRPr lang="en-US" sz="2400" b="1">
              <a:latin typeface="Times New Roman" pitchFamily="18" charset="0"/>
              <a:cs typeface="Times New Roman" pitchFamily="18" charset="0"/>
            </a:endParaRPr>
          </a:p>
        </p:txBody>
      </p:sp>
      <p:sp>
        <p:nvSpPr>
          <p:cNvPr id="8" name="Rettangolo 7"/>
          <p:cNvSpPr/>
          <p:nvPr/>
        </p:nvSpPr>
        <p:spPr>
          <a:xfrm>
            <a:off x="0" y="6500834"/>
            <a:ext cx="9144000" cy="35719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asellaDiTesto 8"/>
          <p:cNvSpPr txBox="1"/>
          <p:nvPr/>
        </p:nvSpPr>
        <p:spPr>
          <a:xfrm>
            <a:off x="0" y="6550247"/>
            <a:ext cx="2295821" cy="246221"/>
          </a:xfrm>
          <a:prstGeom prst="rect">
            <a:avLst/>
          </a:prstGeom>
          <a:noFill/>
        </p:spPr>
        <p:txBody>
          <a:bodyPr wrap="none" rtlCol="0">
            <a:spAutoFit/>
          </a:bodyPr>
          <a:lstStyle/>
          <a:p>
            <a:r>
              <a:rPr lang="en-US" sz="1000" dirty="0" smtClean="0">
                <a:latin typeface="Times New Roman" pitchFamily="18" charset="0"/>
                <a:cs typeface="Times New Roman" pitchFamily="18" charset="0"/>
              </a:rPr>
              <a:t>G. </a:t>
            </a:r>
            <a:r>
              <a:rPr lang="en-US" sz="1000" dirty="0" err="1" smtClean="0">
                <a:latin typeface="Times New Roman" pitchFamily="18" charset="0"/>
                <a:cs typeface="Times New Roman" pitchFamily="18" charset="0"/>
              </a:rPr>
              <a:t>Iaselli</a:t>
            </a:r>
            <a:r>
              <a:rPr lang="en-US" sz="1000" dirty="0" smtClean="0">
                <a:latin typeface="Times New Roman" pitchFamily="18" charset="0"/>
                <a:cs typeface="Times New Roman" pitchFamily="18" charset="0"/>
              </a:rPr>
              <a:t>,  </a:t>
            </a:r>
            <a:r>
              <a:rPr lang="en-US" sz="1000" dirty="0" err="1" smtClean="0">
                <a:latin typeface="Times New Roman" pitchFamily="18" charset="0"/>
                <a:cs typeface="Times New Roman" pitchFamily="18" charset="0"/>
              </a:rPr>
              <a:t>Politecnico</a:t>
            </a:r>
            <a:r>
              <a:rPr lang="en-US" sz="1000" dirty="0" smtClean="0">
                <a:latin typeface="Times New Roman" pitchFamily="18" charset="0"/>
                <a:cs typeface="Times New Roman" pitchFamily="18" charset="0"/>
              </a:rPr>
              <a:t>  di Bari and INFN</a:t>
            </a:r>
            <a:endParaRPr lang="en-US" sz="1000" dirty="0">
              <a:latin typeface="Times New Roman" pitchFamily="18" charset="0"/>
              <a:cs typeface="Times New Roman" pitchFamily="18" charset="0"/>
            </a:endParaRPr>
          </a:p>
        </p:txBody>
      </p:sp>
      <p:sp>
        <p:nvSpPr>
          <p:cNvPr id="22" name="Rectangle 5"/>
          <p:cNvSpPr>
            <a:spLocks noChangeArrowheads="1"/>
          </p:cNvSpPr>
          <p:nvPr/>
        </p:nvSpPr>
        <p:spPr bwMode="auto">
          <a:xfrm>
            <a:off x="4143372" y="1546107"/>
            <a:ext cx="4429156" cy="1200329"/>
          </a:xfrm>
          <a:prstGeom prst="rect">
            <a:avLst/>
          </a:prstGeom>
          <a:noFill/>
          <a:ln w="9525">
            <a:noFill/>
            <a:miter lim="800000"/>
            <a:headEnd/>
            <a:tailEnd/>
          </a:ln>
        </p:spPr>
        <p:txBody>
          <a:bodyPr wrap="square">
            <a:spAutoFit/>
          </a:bodyPr>
          <a:lstStyle/>
          <a:p>
            <a:pPr algn="just">
              <a:lnSpc>
                <a:spcPct val="100000"/>
              </a:lnSpc>
              <a:buFontTx/>
              <a:buNone/>
            </a:pPr>
            <a:r>
              <a:rPr lang="en-GB" smtClean="0">
                <a:solidFill>
                  <a:srgbClr val="FF0000"/>
                </a:solidFill>
                <a:latin typeface="Times New Roman" pitchFamily="18" charset="0"/>
                <a:ea typeface="MS PGothic" pitchFamily="34" charset="-128"/>
                <a:cs typeface="Times New Roman" pitchFamily="18" charset="0"/>
              </a:rPr>
              <a:t>Accelerators</a:t>
            </a:r>
            <a:r>
              <a:rPr lang="en-GB">
                <a:latin typeface="Times New Roman" pitchFamily="18" charset="0"/>
                <a:ea typeface="MS PGothic" pitchFamily="34" charset="-128"/>
                <a:cs typeface="Times New Roman" pitchFamily="18" charset="0"/>
              </a:rPr>
              <a:t>:</a:t>
            </a:r>
            <a:r>
              <a:rPr lang="en-GB" b="0">
                <a:latin typeface="Times New Roman" pitchFamily="18" charset="0"/>
                <a:ea typeface="MS PGothic" pitchFamily="34" charset="-128"/>
                <a:cs typeface="Times New Roman" pitchFamily="18" charset="0"/>
              </a:rPr>
              <a:t> powerful machines to  </a:t>
            </a:r>
            <a:r>
              <a:rPr lang="en-GB" b="0" smtClean="0">
                <a:latin typeface="Times New Roman" pitchFamily="18" charset="0"/>
                <a:ea typeface="MS PGothic" pitchFamily="34" charset="-128"/>
                <a:cs typeface="Times New Roman" pitchFamily="18" charset="0"/>
              </a:rPr>
              <a:t>accelerate particles </a:t>
            </a:r>
            <a:r>
              <a:rPr lang="en-GB" b="0">
                <a:latin typeface="Times New Roman" pitchFamily="18" charset="0"/>
                <a:ea typeface="MS PGothic" pitchFamily="34" charset="-128"/>
                <a:cs typeface="Times New Roman" pitchFamily="18" charset="0"/>
              </a:rPr>
              <a:t>to extremely high energies and bring them into collision with other particles</a:t>
            </a:r>
            <a:endParaRPr lang="fr-FR" b="0">
              <a:latin typeface="Times New Roman" pitchFamily="18" charset="0"/>
              <a:ea typeface="MS PGothic" pitchFamily="34" charset="-128"/>
              <a:cs typeface="Times New Roman" pitchFamily="18" charset="0"/>
            </a:endParaRPr>
          </a:p>
        </p:txBody>
      </p:sp>
      <p:sp>
        <p:nvSpPr>
          <p:cNvPr id="26" name="Text Box 4"/>
          <p:cNvSpPr txBox="1">
            <a:spLocks noChangeArrowheads="1"/>
          </p:cNvSpPr>
          <p:nvPr/>
        </p:nvSpPr>
        <p:spPr bwMode="auto">
          <a:xfrm>
            <a:off x="2500298" y="3071600"/>
            <a:ext cx="3429024" cy="1200329"/>
          </a:xfrm>
          <a:prstGeom prst="rect">
            <a:avLst/>
          </a:prstGeom>
          <a:noFill/>
          <a:ln w="9525">
            <a:noFill/>
            <a:miter lim="800000"/>
            <a:headEnd/>
            <a:tailEnd/>
          </a:ln>
        </p:spPr>
        <p:txBody>
          <a:bodyPr wrap="square">
            <a:spAutoFit/>
          </a:bodyPr>
          <a:lstStyle/>
          <a:p>
            <a:pPr algn="just">
              <a:lnSpc>
                <a:spcPct val="100000"/>
              </a:lnSpc>
              <a:buFontTx/>
              <a:buNone/>
            </a:pPr>
            <a:r>
              <a:rPr lang="en-GB" smtClean="0">
                <a:solidFill>
                  <a:srgbClr val="FF0000"/>
                </a:solidFill>
                <a:latin typeface="Times New Roman" pitchFamily="18" charset="0"/>
                <a:ea typeface="MS PGothic" pitchFamily="34" charset="-128"/>
                <a:cs typeface="Times New Roman" pitchFamily="18" charset="0"/>
              </a:rPr>
              <a:t>Detectors:</a:t>
            </a:r>
            <a:r>
              <a:rPr lang="en-GB" b="0" smtClean="0">
                <a:latin typeface="Times New Roman" pitchFamily="18" charset="0"/>
                <a:ea typeface="MS PGothic" pitchFamily="34" charset="-128"/>
                <a:cs typeface="Times New Roman" pitchFamily="18" charset="0"/>
              </a:rPr>
              <a:t> </a:t>
            </a:r>
            <a:r>
              <a:rPr lang="en-GB" b="0">
                <a:latin typeface="Times New Roman" pitchFamily="18" charset="0"/>
                <a:ea typeface="MS PGothic" pitchFamily="34" charset="-128"/>
                <a:cs typeface="Times New Roman" pitchFamily="18" charset="0"/>
              </a:rPr>
              <a:t>gigantic instruments </a:t>
            </a:r>
            <a:br>
              <a:rPr lang="en-GB" b="0">
                <a:latin typeface="Times New Roman" pitchFamily="18" charset="0"/>
                <a:ea typeface="MS PGothic" pitchFamily="34" charset="-128"/>
                <a:cs typeface="Times New Roman" pitchFamily="18" charset="0"/>
              </a:rPr>
            </a:br>
            <a:r>
              <a:rPr lang="en-GB" b="0">
                <a:latin typeface="Times New Roman" pitchFamily="18" charset="0"/>
                <a:ea typeface="MS PGothic" pitchFamily="34" charset="-128"/>
                <a:cs typeface="Times New Roman" pitchFamily="18" charset="0"/>
              </a:rPr>
              <a:t>that record the particles as they </a:t>
            </a:r>
            <a:br>
              <a:rPr lang="en-GB" b="0">
                <a:latin typeface="Times New Roman" pitchFamily="18" charset="0"/>
                <a:ea typeface="MS PGothic" pitchFamily="34" charset="-128"/>
                <a:cs typeface="Times New Roman" pitchFamily="18" charset="0"/>
              </a:rPr>
            </a:br>
            <a:r>
              <a:rPr lang="en-GB" b="0">
                <a:latin typeface="Times New Roman" pitchFamily="18" charset="0"/>
                <a:ea typeface="MS PGothic" pitchFamily="34" charset="-128"/>
                <a:cs typeface="Times New Roman" pitchFamily="18" charset="0"/>
              </a:rPr>
              <a:t>“stream” out from the point </a:t>
            </a:r>
            <a:r>
              <a:rPr lang="en-GB" b="0" smtClean="0">
                <a:latin typeface="Times New Roman" pitchFamily="18" charset="0"/>
                <a:ea typeface="MS PGothic" pitchFamily="34" charset="-128"/>
                <a:cs typeface="Times New Roman" pitchFamily="18" charset="0"/>
              </a:rPr>
              <a:t>of collision</a:t>
            </a:r>
            <a:endParaRPr lang="en-US" sz="1800" b="0">
              <a:latin typeface="Times New Roman" pitchFamily="18" charset="0"/>
              <a:ea typeface="MS PGothic" pitchFamily="34" charset="-128"/>
              <a:cs typeface="Times New Roman" pitchFamily="18" charset="0"/>
            </a:endParaRPr>
          </a:p>
        </p:txBody>
      </p:sp>
      <p:sp>
        <p:nvSpPr>
          <p:cNvPr id="29" name="Text Box 8"/>
          <p:cNvSpPr txBox="1">
            <a:spLocks noChangeArrowheads="1"/>
          </p:cNvSpPr>
          <p:nvPr/>
        </p:nvSpPr>
        <p:spPr bwMode="auto">
          <a:xfrm>
            <a:off x="2357422" y="5429264"/>
            <a:ext cx="4357718" cy="923330"/>
          </a:xfrm>
          <a:prstGeom prst="rect">
            <a:avLst/>
          </a:prstGeom>
          <a:noFill/>
          <a:ln w="9525">
            <a:noFill/>
            <a:miter lim="800000"/>
            <a:headEnd/>
            <a:tailEnd/>
          </a:ln>
        </p:spPr>
        <p:txBody>
          <a:bodyPr wrap="square">
            <a:spAutoFit/>
          </a:bodyPr>
          <a:lstStyle/>
          <a:p>
            <a:pPr algn="just" eaLnBrk="0" hangingPunct="0">
              <a:lnSpc>
                <a:spcPct val="100000"/>
              </a:lnSpc>
              <a:spcBef>
                <a:spcPct val="0"/>
              </a:spcBef>
              <a:buFontTx/>
              <a:buNone/>
            </a:pPr>
            <a:r>
              <a:rPr lang="en-GB" smtClean="0">
                <a:solidFill>
                  <a:srgbClr val="FF0000"/>
                </a:solidFill>
                <a:latin typeface="Times New Roman" pitchFamily="18" charset="0"/>
                <a:ea typeface="MS PGothic" pitchFamily="34" charset="-128"/>
                <a:cs typeface="Times New Roman" pitchFamily="18" charset="0"/>
              </a:rPr>
              <a:t>People: </a:t>
            </a:r>
            <a:r>
              <a:rPr lang="en-GB" b="0" smtClean="0">
                <a:latin typeface="Times New Roman" pitchFamily="18" charset="0"/>
                <a:ea typeface="MS PGothic" pitchFamily="34" charset="-128"/>
                <a:cs typeface="Times New Roman" pitchFamily="18" charset="0"/>
              </a:rPr>
              <a:t>worldwide collaboration of scientists</a:t>
            </a:r>
            <a:r>
              <a:rPr lang="en-GB" b="0">
                <a:latin typeface="Times New Roman" pitchFamily="18" charset="0"/>
                <a:ea typeface="MS PGothic" pitchFamily="34" charset="-128"/>
                <a:cs typeface="Times New Roman" pitchFamily="18" charset="0"/>
              </a:rPr>
              <a:t>, engineers, technicians </a:t>
            </a:r>
            <a:r>
              <a:rPr lang="en-GB" b="0" smtClean="0">
                <a:latin typeface="Times New Roman" pitchFamily="18" charset="0"/>
                <a:ea typeface="MS PGothic" pitchFamily="34" charset="-128"/>
                <a:cs typeface="Times New Roman" pitchFamily="18" charset="0"/>
              </a:rPr>
              <a:t>to design</a:t>
            </a:r>
            <a:r>
              <a:rPr lang="en-GB" b="0">
                <a:latin typeface="Times New Roman" pitchFamily="18" charset="0"/>
                <a:ea typeface="MS PGothic" pitchFamily="34" charset="-128"/>
                <a:cs typeface="Times New Roman" pitchFamily="18" charset="0"/>
              </a:rPr>
              <a:t>, build and operate </a:t>
            </a:r>
            <a:r>
              <a:rPr lang="en-GB" b="0" smtClean="0">
                <a:latin typeface="Times New Roman" pitchFamily="18" charset="0"/>
                <a:ea typeface="MS PGothic" pitchFamily="34" charset="-128"/>
                <a:cs typeface="Times New Roman" pitchFamily="18" charset="0"/>
              </a:rPr>
              <a:t>a  </a:t>
            </a:r>
            <a:r>
              <a:rPr lang="en-GB" b="0">
                <a:latin typeface="Times New Roman" pitchFamily="18" charset="0"/>
                <a:ea typeface="MS PGothic" pitchFamily="34" charset="-128"/>
                <a:cs typeface="Times New Roman" pitchFamily="18" charset="0"/>
              </a:rPr>
              <a:t>complex instruments </a:t>
            </a:r>
            <a:endParaRPr lang="en-US" sz="1800" b="0">
              <a:latin typeface="Times New Roman" pitchFamily="18" charset="0"/>
              <a:ea typeface="MS PGothic" pitchFamily="34" charset="-128"/>
              <a:cs typeface="Times New Roman" pitchFamily="18" charset="0"/>
            </a:endParaRPr>
          </a:p>
        </p:txBody>
      </p:sp>
      <p:pic>
        <p:nvPicPr>
          <p:cNvPr id="31" name="Picture 10" descr="05_May_backup1"/>
          <p:cNvPicPr>
            <a:picLocks noChangeAspect="1" noChangeArrowheads="1"/>
          </p:cNvPicPr>
          <p:nvPr/>
        </p:nvPicPr>
        <p:blipFill>
          <a:blip r:embed="rId4" cstate="print"/>
          <a:srcRect/>
          <a:stretch>
            <a:fillRect/>
          </a:stretch>
        </p:blipFill>
        <p:spPr bwMode="auto">
          <a:xfrm>
            <a:off x="714348" y="3000162"/>
            <a:ext cx="1613511" cy="1357532"/>
          </a:xfrm>
          <a:prstGeom prst="rect">
            <a:avLst/>
          </a:prstGeom>
          <a:noFill/>
          <a:ln w="9525">
            <a:noFill/>
            <a:miter lim="800000"/>
            <a:headEnd/>
            <a:tailEnd/>
          </a:ln>
        </p:spPr>
      </p:pic>
      <p:sp>
        <p:nvSpPr>
          <p:cNvPr id="32" name="Text Box 6"/>
          <p:cNvSpPr txBox="1">
            <a:spLocks noChangeArrowheads="1"/>
          </p:cNvSpPr>
          <p:nvPr/>
        </p:nvSpPr>
        <p:spPr bwMode="auto">
          <a:xfrm>
            <a:off x="5929322" y="4143380"/>
            <a:ext cx="3071834" cy="923330"/>
          </a:xfrm>
          <a:prstGeom prst="rect">
            <a:avLst/>
          </a:prstGeom>
          <a:noFill/>
          <a:ln w="9525">
            <a:noFill/>
            <a:miter lim="800000"/>
            <a:headEnd/>
            <a:tailEnd/>
          </a:ln>
        </p:spPr>
        <p:txBody>
          <a:bodyPr wrap="square">
            <a:spAutoFit/>
          </a:bodyPr>
          <a:lstStyle/>
          <a:p>
            <a:pPr algn="just" eaLnBrk="0" hangingPunct="0">
              <a:lnSpc>
                <a:spcPct val="100000"/>
              </a:lnSpc>
              <a:spcBef>
                <a:spcPct val="0"/>
              </a:spcBef>
              <a:buFontTx/>
              <a:buNone/>
            </a:pPr>
            <a:r>
              <a:rPr lang="en-GB" dirty="0" smtClean="0">
                <a:solidFill>
                  <a:srgbClr val="FF0000"/>
                </a:solidFill>
                <a:latin typeface="Times New Roman" pitchFamily="18" charset="0"/>
                <a:ea typeface="MS PGothic" pitchFamily="34" charset="-128"/>
                <a:cs typeface="Times New Roman" pitchFamily="18" charset="0"/>
              </a:rPr>
              <a:t>Computing &amp; software:</a:t>
            </a:r>
            <a:r>
              <a:rPr lang="en-GB" b="0" dirty="0" smtClean="0">
                <a:latin typeface="Times New Roman" pitchFamily="18" charset="0"/>
                <a:ea typeface="MS PGothic" pitchFamily="34" charset="-128"/>
                <a:cs typeface="Times New Roman" pitchFamily="18" charset="0"/>
              </a:rPr>
              <a:t> </a:t>
            </a:r>
            <a:r>
              <a:rPr lang="en-GB" b="0" dirty="0">
                <a:latin typeface="Times New Roman" pitchFamily="18" charset="0"/>
                <a:ea typeface="MS PGothic" pitchFamily="34" charset="-128"/>
                <a:cs typeface="Times New Roman" pitchFamily="18" charset="0"/>
              </a:rPr>
              <a:t>to collect, store, distribute and analyse the vast </a:t>
            </a:r>
            <a:r>
              <a:rPr lang="en-GB" b="0" dirty="0" smtClean="0">
                <a:latin typeface="Times New Roman" pitchFamily="18" charset="0"/>
                <a:ea typeface="MS PGothic" pitchFamily="34" charset="-128"/>
                <a:cs typeface="Times New Roman" pitchFamily="18" charset="0"/>
              </a:rPr>
              <a:t>amount of data</a:t>
            </a:r>
            <a:endParaRPr lang="en-US" b="0" dirty="0">
              <a:latin typeface="Times New Roman" pitchFamily="18" charset="0"/>
              <a:ea typeface="MS PGothic" pitchFamily="34" charset="-128"/>
              <a:cs typeface="Times New Roman" pitchFamily="18" charset="0"/>
            </a:endParaRPr>
          </a:p>
        </p:txBody>
      </p:sp>
      <p:pic>
        <p:nvPicPr>
          <p:cNvPr id="34" name="Picture 7" descr="col_gen_0106_002"/>
          <p:cNvPicPr>
            <a:picLocks noChangeAspect="1" noChangeArrowheads="1"/>
          </p:cNvPicPr>
          <p:nvPr/>
        </p:nvPicPr>
        <p:blipFill>
          <a:blip r:embed="rId5" cstate="print"/>
          <a:srcRect/>
          <a:stretch>
            <a:fillRect/>
          </a:stretch>
        </p:blipFill>
        <p:spPr bwMode="auto">
          <a:xfrm>
            <a:off x="428596" y="4857784"/>
            <a:ext cx="1667687" cy="1500174"/>
          </a:xfrm>
          <a:prstGeom prst="rect">
            <a:avLst/>
          </a:prstGeom>
          <a:noFill/>
          <a:ln w="9525">
            <a:noFill/>
            <a:miter lim="800000"/>
            <a:headEnd/>
            <a:tailEnd/>
          </a:ln>
        </p:spPr>
      </p:pic>
      <p:pic>
        <p:nvPicPr>
          <p:cNvPr id="35" name="Picture 2" descr="http://startswithabang.com/wp-content/uploads/2008/05/lhc-sim.jpg"/>
          <p:cNvPicPr>
            <a:picLocks noChangeAspect="1" noChangeArrowheads="1"/>
          </p:cNvPicPr>
          <p:nvPr/>
        </p:nvPicPr>
        <p:blipFill>
          <a:blip r:embed="rId6"/>
          <a:srcRect/>
          <a:stretch>
            <a:fillRect/>
          </a:stretch>
        </p:blipFill>
        <p:spPr bwMode="auto">
          <a:xfrm>
            <a:off x="428596" y="1538503"/>
            <a:ext cx="3571868" cy="1247555"/>
          </a:xfrm>
          <a:prstGeom prst="rect">
            <a:avLst/>
          </a:prstGeom>
          <a:noFill/>
        </p:spPr>
      </p:pic>
      <p:sp>
        <p:nvSpPr>
          <p:cNvPr id="36" name="Rectangle 1026"/>
          <p:cNvSpPr>
            <a:spLocks noGrp="1" noChangeArrowheads="1"/>
          </p:cNvSpPr>
          <p:nvPr>
            <p:ph type="title"/>
          </p:nvPr>
        </p:nvSpPr>
        <p:spPr bwMode="auto">
          <a:xfrm>
            <a:off x="642910" y="714356"/>
            <a:ext cx="7737231" cy="457200"/>
          </a:xfrm>
          <a:noFill/>
          <a:ln>
            <a:miter lim="800000"/>
            <a:headEnd/>
            <a:tailEnd/>
          </a:ln>
        </p:spPr>
        <p:txBody>
          <a:bodyPr vert="horz" wrap="square" lIns="91440" tIns="45720" rIns="91440" bIns="45720" numCol="1" anchor="t" anchorCtr="0" compatLnSpc="1">
            <a:prstTxWarp prst="textNoShape">
              <a:avLst/>
            </a:prstTxWarp>
            <a:noAutofit/>
          </a:bodyPr>
          <a:lstStyle/>
          <a:p>
            <a:r>
              <a:rPr lang="en-US" sz="3200" smtClean="0">
                <a:latin typeface="Times New Roman" pitchFamily="18" charset="0"/>
                <a:cs typeface="Times New Roman" pitchFamily="18" charset="0"/>
              </a:rPr>
              <a:t>What we need</a:t>
            </a:r>
          </a:p>
        </p:txBody>
      </p:sp>
      <p:sp>
        <p:nvSpPr>
          <p:cNvPr id="15" name="Segnaposto numero diapositiva 14"/>
          <p:cNvSpPr>
            <a:spLocks noGrp="1"/>
          </p:cNvSpPr>
          <p:nvPr>
            <p:ph type="sldNum" sz="quarter" idx="12"/>
          </p:nvPr>
        </p:nvSpPr>
        <p:spPr>
          <a:xfrm>
            <a:off x="7046912" y="6520259"/>
            <a:ext cx="2133600" cy="365125"/>
          </a:xfrm>
        </p:spPr>
        <p:txBody>
          <a:bodyPr/>
          <a:lstStyle/>
          <a:p>
            <a:fld id="{3B1A37C7-B3C2-4D72-A061-AF4B89C4677F}" type="slidenum">
              <a:rPr lang="en-US" smtClean="0"/>
              <a:pPr/>
              <a:t>5</a:t>
            </a:fld>
            <a:endParaRPr lang="en-US"/>
          </a:p>
        </p:txBody>
      </p:sp>
      <p:sp>
        <p:nvSpPr>
          <p:cNvPr id="16" name="CasellaDiTesto 13"/>
          <p:cNvSpPr txBox="1">
            <a:spLocks noChangeArrowheads="1"/>
          </p:cNvSpPr>
          <p:nvPr/>
        </p:nvSpPr>
        <p:spPr bwMode="auto">
          <a:xfrm>
            <a:off x="3347864" y="655818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0" y="-24"/>
            <a:ext cx="9144000" cy="785794"/>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a:latin typeface="Times New Roman" pitchFamily="18" charset="0"/>
                <a:cs typeface="Times New Roman" pitchFamily="18" charset="0"/>
              </a:rPr>
              <a:t>	</a:t>
            </a:r>
            <a:r>
              <a:rPr lang="en-US" sz="2400" b="1" smtClean="0">
                <a:latin typeface="Times New Roman" pitchFamily="18" charset="0"/>
                <a:cs typeface="Times New Roman" pitchFamily="18" charset="0"/>
              </a:rPr>
              <a:t>			The LHC project</a:t>
            </a:r>
            <a:endParaRPr lang="en-US" sz="2400" b="1">
              <a:latin typeface="Times New Roman" pitchFamily="18" charset="0"/>
              <a:cs typeface="Times New Roman" pitchFamily="18" charset="0"/>
            </a:endParaRPr>
          </a:p>
        </p:txBody>
      </p:sp>
      <p:sp>
        <p:nvSpPr>
          <p:cNvPr id="8" name="Rettangolo 7"/>
          <p:cNvSpPr/>
          <p:nvPr/>
        </p:nvSpPr>
        <p:spPr>
          <a:xfrm>
            <a:off x="0" y="6500834"/>
            <a:ext cx="9144000" cy="35719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asellaDiTesto 8"/>
          <p:cNvSpPr txBox="1"/>
          <p:nvPr/>
        </p:nvSpPr>
        <p:spPr>
          <a:xfrm>
            <a:off x="0" y="6550247"/>
            <a:ext cx="2295821" cy="246221"/>
          </a:xfrm>
          <a:prstGeom prst="rect">
            <a:avLst/>
          </a:prstGeom>
          <a:noFill/>
        </p:spPr>
        <p:txBody>
          <a:bodyPr wrap="none" rtlCol="0">
            <a:spAutoFit/>
          </a:bodyPr>
          <a:lstStyle/>
          <a:p>
            <a:r>
              <a:rPr lang="en-US" sz="1000" dirty="0" smtClean="0">
                <a:latin typeface="Times New Roman" pitchFamily="18" charset="0"/>
                <a:cs typeface="Times New Roman" pitchFamily="18" charset="0"/>
              </a:rPr>
              <a:t>G. </a:t>
            </a:r>
            <a:r>
              <a:rPr lang="en-US" sz="1000" dirty="0" err="1" smtClean="0">
                <a:latin typeface="Times New Roman" pitchFamily="18" charset="0"/>
                <a:cs typeface="Times New Roman" pitchFamily="18" charset="0"/>
              </a:rPr>
              <a:t>Iaselli</a:t>
            </a:r>
            <a:r>
              <a:rPr lang="en-US" sz="1000" dirty="0" smtClean="0">
                <a:latin typeface="Times New Roman" pitchFamily="18" charset="0"/>
                <a:cs typeface="Times New Roman" pitchFamily="18" charset="0"/>
              </a:rPr>
              <a:t>,  </a:t>
            </a:r>
            <a:r>
              <a:rPr lang="en-US" sz="1000" dirty="0" err="1" smtClean="0">
                <a:latin typeface="Times New Roman" pitchFamily="18" charset="0"/>
                <a:cs typeface="Times New Roman" pitchFamily="18" charset="0"/>
              </a:rPr>
              <a:t>Politecnico</a:t>
            </a:r>
            <a:r>
              <a:rPr lang="en-US" sz="1000" dirty="0" smtClean="0">
                <a:latin typeface="Times New Roman" pitchFamily="18" charset="0"/>
                <a:cs typeface="Times New Roman" pitchFamily="18" charset="0"/>
              </a:rPr>
              <a:t>  di Bari and INFN</a:t>
            </a:r>
            <a:endParaRPr lang="en-US" sz="1000" dirty="0">
              <a:latin typeface="Times New Roman" pitchFamily="18" charset="0"/>
              <a:cs typeface="Times New Roman" pitchFamily="18" charset="0"/>
            </a:endParaRPr>
          </a:p>
        </p:txBody>
      </p:sp>
      <p:sp>
        <p:nvSpPr>
          <p:cNvPr id="15" name="Segnaposto numero diapositiva 14"/>
          <p:cNvSpPr>
            <a:spLocks noGrp="1"/>
          </p:cNvSpPr>
          <p:nvPr>
            <p:ph type="sldNum" sz="quarter" idx="12"/>
          </p:nvPr>
        </p:nvSpPr>
        <p:spPr>
          <a:xfrm>
            <a:off x="6974904" y="6520259"/>
            <a:ext cx="2133600" cy="365125"/>
          </a:xfrm>
        </p:spPr>
        <p:txBody>
          <a:bodyPr/>
          <a:lstStyle/>
          <a:p>
            <a:fld id="{3B1A37C7-B3C2-4D72-A061-AF4B89C4677F}" type="slidenum">
              <a:rPr lang="en-US" smtClean="0"/>
              <a:pPr/>
              <a:t>6</a:t>
            </a:fld>
            <a:endParaRPr lang="en-US"/>
          </a:p>
        </p:txBody>
      </p:sp>
      <p:grpSp>
        <p:nvGrpSpPr>
          <p:cNvPr id="47" name="Gruppo 46"/>
          <p:cNvGrpSpPr/>
          <p:nvPr/>
        </p:nvGrpSpPr>
        <p:grpSpPr>
          <a:xfrm>
            <a:off x="928662" y="1214422"/>
            <a:ext cx="7149266" cy="4840649"/>
            <a:chOff x="928662" y="1214422"/>
            <a:chExt cx="7149266" cy="4840649"/>
          </a:xfrm>
        </p:grpSpPr>
        <p:pic>
          <p:nvPicPr>
            <p:cNvPr id="40" name="Picture 4"/>
            <p:cNvPicPr>
              <a:picLocks noChangeAspect="1" noChangeArrowheads="1"/>
            </p:cNvPicPr>
            <p:nvPr/>
          </p:nvPicPr>
          <p:blipFill>
            <a:blip r:embed="rId3" cstate="print"/>
            <a:srcRect/>
            <a:stretch>
              <a:fillRect/>
            </a:stretch>
          </p:blipFill>
          <p:spPr bwMode="auto">
            <a:xfrm>
              <a:off x="928662" y="1214422"/>
              <a:ext cx="7149266" cy="4840649"/>
            </a:xfrm>
            <a:prstGeom prst="rect">
              <a:avLst/>
            </a:prstGeom>
            <a:noFill/>
            <a:ln w="9525">
              <a:noFill/>
              <a:miter lim="800000"/>
              <a:headEnd/>
              <a:tailEnd/>
            </a:ln>
          </p:spPr>
        </p:pic>
        <p:sp>
          <p:nvSpPr>
            <p:cNvPr id="41" name="Text Box 5"/>
            <p:cNvSpPr txBox="1">
              <a:spLocks noChangeArrowheads="1"/>
            </p:cNvSpPr>
            <p:nvPr/>
          </p:nvSpPr>
          <p:spPr bwMode="auto">
            <a:xfrm>
              <a:off x="5572132" y="1643050"/>
              <a:ext cx="2165978" cy="369332"/>
            </a:xfrm>
            <a:prstGeom prst="rect">
              <a:avLst/>
            </a:prstGeom>
            <a:noFill/>
            <a:ln w="9525">
              <a:noFill/>
              <a:miter lim="800000"/>
              <a:headEnd/>
              <a:tailEnd/>
            </a:ln>
            <a:effectLst>
              <a:outerShdw blurRad="63500" dist="38099" dir="2700000" algn="ctr" rotWithShape="0">
                <a:schemeClr val="tx2">
                  <a:alpha val="74998"/>
                </a:schemeClr>
              </a:outerShdw>
            </a:effectLst>
          </p:spPr>
          <p:txBody>
            <a:bodyPr wrap="none">
              <a:spAutoFit/>
            </a:bodyPr>
            <a:lstStyle/>
            <a:p>
              <a:pPr algn="ctr" eaLnBrk="0" hangingPunct="0">
                <a:lnSpc>
                  <a:spcPct val="100000"/>
                </a:lnSpc>
                <a:spcBef>
                  <a:spcPct val="0"/>
                </a:spcBef>
                <a:buFontTx/>
                <a:buNone/>
                <a:defRPr/>
              </a:pPr>
              <a:r>
                <a:rPr lang="en-US" sz="1800" b="0" dirty="0" smtClean="0">
                  <a:solidFill>
                    <a:srgbClr val="FFFF00"/>
                  </a:solidFill>
                  <a:latin typeface="Times New Roman" pitchFamily="18" charset="0"/>
                  <a:ea typeface="MS PGothic" pitchFamily="34" charset="-128"/>
                  <a:cs typeface="Times New Roman" pitchFamily="18" charset="0"/>
                </a:rPr>
                <a:t>Lake Leman  </a:t>
              </a:r>
              <a:r>
                <a:rPr lang="en-US" sz="1800" b="0" dirty="0">
                  <a:solidFill>
                    <a:srgbClr val="FFFF00"/>
                  </a:solidFill>
                  <a:latin typeface="Times New Roman" pitchFamily="18" charset="0"/>
                  <a:ea typeface="MS PGothic" pitchFamily="34" charset="-128"/>
                  <a:cs typeface="Times New Roman" pitchFamily="18" charset="0"/>
                </a:rPr>
                <a:t>Geneva</a:t>
              </a:r>
              <a:endParaRPr lang="en-US" sz="2400" b="0" dirty="0">
                <a:solidFill>
                  <a:srgbClr val="FFFF00"/>
                </a:solidFill>
                <a:latin typeface="Times New Roman" pitchFamily="18" charset="0"/>
                <a:ea typeface="MS PGothic" pitchFamily="34" charset="-128"/>
                <a:cs typeface="Times New Roman" pitchFamily="18" charset="0"/>
              </a:endParaRPr>
            </a:p>
          </p:txBody>
        </p:sp>
        <p:sp>
          <p:nvSpPr>
            <p:cNvPr id="42" name="Text Box 6"/>
            <p:cNvSpPr txBox="1">
              <a:spLocks noChangeArrowheads="1"/>
            </p:cNvSpPr>
            <p:nvPr/>
          </p:nvSpPr>
          <p:spPr bwMode="auto">
            <a:xfrm>
              <a:off x="1000100" y="1214422"/>
              <a:ext cx="2979534" cy="738664"/>
            </a:xfrm>
            <a:prstGeom prst="rect">
              <a:avLst/>
            </a:prstGeom>
            <a:noFill/>
            <a:ln w="9525">
              <a:noFill/>
              <a:miter lim="800000"/>
              <a:headEnd/>
              <a:tailEnd/>
            </a:ln>
            <a:effectLst>
              <a:outerShdw blurRad="63500" dist="38099" dir="2700000" algn="ctr" rotWithShape="0">
                <a:schemeClr val="tx2">
                  <a:alpha val="74998"/>
                </a:schemeClr>
              </a:outerShdw>
            </a:effectLst>
          </p:spPr>
          <p:txBody>
            <a:bodyPr wrap="none">
              <a:spAutoFit/>
            </a:bodyPr>
            <a:lstStyle/>
            <a:p>
              <a:pPr algn="ctr" eaLnBrk="0" hangingPunct="0">
                <a:lnSpc>
                  <a:spcPct val="100000"/>
                </a:lnSpc>
                <a:spcBef>
                  <a:spcPct val="0"/>
                </a:spcBef>
                <a:buFontTx/>
                <a:buNone/>
                <a:defRPr/>
              </a:pPr>
              <a:r>
                <a:rPr lang="en-US" sz="2400" b="0">
                  <a:solidFill>
                    <a:srgbClr val="FFFF00"/>
                  </a:solidFill>
                  <a:effectLst>
                    <a:outerShdw blurRad="38100" dist="38100" dir="2700000" algn="tl">
                      <a:srgbClr val="000000"/>
                    </a:outerShdw>
                  </a:effectLst>
                  <a:latin typeface="Times New Roman" pitchFamily="18" charset="0"/>
                  <a:ea typeface="MS PGothic" pitchFamily="34" charset="-128"/>
                  <a:cs typeface="Times New Roman" pitchFamily="18" charset="0"/>
                </a:rPr>
                <a:t>Large </a:t>
              </a:r>
              <a:r>
                <a:rPr lang="de-DE" sz="2400" b="0" err="1">
                  <a:solidFill>
                    <a:srgbClr val="FFFF00"/>
                  </a:solidFill>
                  <a:effectLst>
                    <a:outerShdw blurRad="38100" dist="38100" dir="2700000" algn="tl">
                      <a:srgbClr val="000000"/>
                    </a:outerShdw>
                  </a:effectLst>
                  <a:latin typeface="Times New Roman" pitchFamily="18" charset="0"/>
                  <a:ea typeface="MS PGothic" pitchFamily="34" charset="-128"/>
                  <a:cs typeface="Times New Roman" pitchFamily="18" charset="0"/>
                </a:rPr>
                <a:t>Hadron</a:t>
              </a:r>
              <a:r>
                <a:rPr lang="en-US" sz="2400" b="0">
                  <a:solidFill>
                    <a:srgbClr val="FFFF00"/>
                  </a:solidFill>
                  <a:effectLst>
                    <a:outerShdw blurRad="38100" dist="38100" dir="2700000" algn="tl">
                      <a:srgbClr val="000000"/>
                    </a:outerShdw>
                  </a:effectLst>
                  <a:latin typeface="Times New Roman" pitchFamily="18" charset="0"/>
                  <a:ea typeface="MS PGothic" pitchFamily="34" charset="-128"/>
                  <a:cs typeface="Times New Roman" pitchFamily="18" charset="0"/>
                </a:rPr>
                <a:t> Collider</a:t>
              </a:r>
            </a:p>
            <a:p>
              <a:pPr algn="ctr" eaLnBrk="0" hangingPunct="0">
                <a:lnSpc>
                  <a:spcPct val="100000"/>
                </a:lnSpc>
                <a:spcBef>
                  <a:spcPct val="0"/>
                </a:spcBef>
                <a:buFontTx/>
                <a:buNone/>
                <a:defRPr/>
              </a:pPr>
              <a:r>
                <a:rPr lang="en-US" sz="1800" b="0">
                  <a:solidFill>
                    <a:srgbClr val="FFFF00"/>
                  </a:solidFill>
                  <a:effectLst>
                    <a:outerShdw blurRad="38100" dist="38100" dir="2700000" algn="tl">
                      <a:srgbClr val="000000"/>
                    </a:outerShdw>
                  </a:effectLst>
                  <a:latin typeface="Times New Roman" pitchFamily="18" charset="0"/>
                  <a:ea typeface="MS PGothic" pitchFamily="34" charset="-128"/>
                  <a:cs typeface="Times New Roman" pitchFamily="18" charset="0"/>
                </a:rPr>
                <a:t>27 km circumference</a:t>
              </a:r>
              <a:endParaRPr lang="en-US" sz="2400" b="0">
                <a:solidFill>
                  <a:srgbClr val="FFFF00"/>
                </a:solidFill>
                <a:latin typeface="Times New Roman" pitchFamily="18" charset="0"/>
                <a:ea typeface="MS PGothic" pitchFamily="34" charset="-128"/>
                <a:cs typeface="Times New Roman" pitchFamily="18" charset="0"/>
              </a:endParaRPr>
            </a:p>
          </p:txBody>
        </p:sp>
        <p:sp>
          <p:nvSpPr>
            <p:cNvPr id="43" name="Text Box 7"/>
            <p:cNvSpPr txBox="1">
              <a:spLocks noChangeArrowheads="1"/>
            </p:cNvSpPr>
            <p:nvPr/>
          </p:nvSpPr>
          <p:spPr bwMode="auto">
            <a:xfrm>
              <a:off x="3000364" y="2357430"/>
              <a:ext cx="835486" cy="461665"/>
            </a:xfrm>
            <a:prstGeom prst="rect">
              <a:avLst/>
            </a:prstGeom>
            <a:noFill/>
            <a:ln w="9525">
              <a:noFill/>
              <a:miter lim="800000"/>
              <a:headEnd/>
              <a:tailEnd/>
            </a:ln>
            <a:effectLst>
              <a:outerShdw blurRad="63500" dist="38099" dir="2700000" algn="ctr" rotWithShape="0">
                <a:schemeClr val="tx2">
                  <a:alpha val="74998"/>
                </a:schemeClr>
              </a:outerShdw>
            </a:effectLst>
          </p:spPr>
          <p:txBody>
            <a:bodyPr wrap="none">
              <a:spAutoFit/>
            </a:bodyPr>
            <a:lstStyle/>
            <a:p>
              <a:pPr algn="ctr" eaLnBrk="0" hangingPunct="0">
                <a:lnSpc>
                  <a:spcPct val="100000"/>
                </a:lnSpc>
                <a:spcBef>
                  <a:spcPct val="0"/>
                </a:spcBef>
                <a:buFontTx/>
                <a:buNone/>
                <a:defRPr/>
              </a:pPr>
              <a:r>
                <a:rPr lang="en-US" sz="2400">
                  <a:solidFill>
                    <a:srgbClr val="FFFF00"/>
                  </a:solidFill>
                  <a:latin typeface="Times New Roman" pitchFamily="18" charset="0"/>
                  <a:ea typeface="MS PGothic" pitchFamily="34" charset="-128"/>
                  <a:cs typeface="Times New Roman" pitchFamily="18" charset="0"/>
                </a:rPr>
                <a:t>CMS</a:t>
              </a:r>
            </a:p>
          </p:txBody>
        </p:sp>
        <p:sp>
          <p:nvSpPr>
            <p:cNvPr id="44" name="Text Box 8"/>
            <p:cNvSpPr txBox="1">
              <a:spLocks noChangeArrowheads="1"/>
            </p:cNvSpPr>
            <p:nvPr/>
          </p:nvSpPr>
          <p:spPr bwMode="auto">
            <a:xfrm>
              <a:off x="4840165" y="4876802"/>
              <a:ext cx="1142813" cy="461665"/>
            </a:xfrm>
            <a:prstGeom prst="rect">
              <a:avLst/>
            </a:prstGeom>
            <a:noFill/>
            <a:ln w="9525">
              <a:noFill/>
              <a:miter lim="800000"/>
              <a:headEnd/>
              <a:tailEnd/>
            </a:ln>
            <a:effectLst>
              <a:outerShdw blurRad="63500" dist="38099" dir="2700000" algn="ctr" rotWithShape="0">
                <a:schemeClr val="tx2">
                  <a:alpha val="74998"/>
                </a:schemeClr>
              </a:outerShdw>
            </a:effectLst>
          </p:spPr>
          <p:txBody>
            <a:bodyPr wrap="none">
              <a:spAutoFit/>
            </a:bodyPr>
            <a:lstStyle/>
            <a:p>
              <a:pPr algn="ctr" eaLnBrk="0" hangingPunct="0">
                <a:lnSpc>
                  <a:spcPct val="100000"/>
                </a:lnSpc>
                <a:spcBef>
                  <a:spcPct val="0"/>
                </a:spcBef>
                <a:buFontTx/>
                <a:buNone/>
                <a:defRPr/>
              </a:pPr>
              <a:r>
                <a:rPr lang="en-US" sz="2400">
                  <a:solidFill>
                    <a:srgbClr val="FFFF00"/>
                  </a:solidFill>
                  <a:latin typeface="Times New Roman" pitchFamily="18" charset="0"/>
                  <a:ea typeface="MS PGothic" pitchFamily="34" charset="-128"/>
                  <a:cs typeface="Times New Roman" pitchFamily="18" charset="0"/>
                </a:rPr>
                <a:t>ATLAS</a:t>
              </a:r>
            </a:p>
          </p:txBody>
        </p:sp>
        <p:sp>
          <p:nvSpPr>
            <p:cNvPr id="45" name="Text Box 9"/>
            <p:cNvSpPr txBox="1">
              <a:spLocks noChangeArrowheads="1"/>
            </p:cNvSpPr>
            <p:nvPr/>
          </p:nvSpPr>
          <p:spPr bwMode="auto">
            <a:xfrm>
              <a:off x="6808177" y="3733803"/>
              <a:ext cx="954107" cy="461665"/>
            </a:xfrm>
            <a:prstGeom prst="rect">
              <a:avLst/>
            </a:prstGeom>
            <a:noFill/>
            <a:ln w="9525">
              <a:noFill/>
              <a:miter lim="800000"/>
              <a:headEnd/>
              <a:tailEnd/>
            </a:ln>
            <a:effectLst>
              <a:outerShdw blurRad="63500" dist="38099" dir="2700000" algn="ctr" rotWithShape="0">
                <a:schemeClr val="tx2">
                  <a:alpha val="74998"/>
                </a:schemeClr>
              </a:outerShdw>
            </a:effectLst>
          </p:spPr>
          <p:txBody>
            <a:bodyPr wrap="none">
              <a:spAutoFit/>
            </a:bodyPr>
            <a:lstStyle/>
            <a:p>
              <a:pPr algn="ctr" eaLnBrk="0" hangingPunct="0">
                <a:lnSpc>
                  <a:spcPct val="100000"/>
                </a:lnSpc>
                <a:spcBef>
                  <a:spcPct val="0"/>
                </a:spcBef>
                <a:buFontTx/>
                <a:buNone/>
                <a:defRPr/>
              </a:pPr>
              <a:r>
                <a:rPr lang="en-US" sz="2400" b="0" err="1">
                  <a:solidFill>
                    <a:srgbClr val="FFFF00"/>
                  </a:solidFill>
                  <a:latin typeface="Times New Roman" pitchFamily="18" charset="0"/>
                  <a:ea typeface="MS PGothic" pitchFamily="34" charset="-128"/>
                  <a:cs typeface="Times New Roman" pitchFamily="18" charset="0"/>
                </a:rPr>
                <a:t>LHCb</a:t>
              </a:r>
              <a:endParaRPr lang="en-US" sz="2400" b="0">
                <a:solidFill>
                  <a:srgbClr val="FFFF00"/>
                </a:solidFill>
                <a:latin typeface="Times New Roman" pitchFamily="18" charset="0"/>
                <a:ea typeface="MS PGothic" pitchFamily="34" charset="-128"/>
                <a:cs typeface="Times New Roman" pitchFamily="18" charset="0"/>
              </a:endParaRPr>
            </a:p>
          </p:txBody>
        </p:sp>
        <p:sp>
          <p:nvSpPr>
            <p:cNvPr id="46" name="Text Box 10"/>
            <p:cNvSpPr txBox="1">
              <a:spLocks noChangeArrowheads="1"/>
            </p:cNvSpPr>
            <p:nvPr/>
          </p:nvSpPr>
          <p:spPr bwMode="auto">
            <a:xfrm>
              <a:off x="2316773" y="4800603"/>
              <a:ext cx="1090363" cy="461665"/>
            </a:xfrm>
            <a:prstGeom prst="rect">
              <a:avLst/>
            </a:prstGeom>
            <a:noFill/>
            <a:ln w="9525">
              <a:noFill/>
              <a:miter lim="800000"/>
              <a:headEnd/>
              <a:tailEnd/>
            </a:ln>
            <a:effectLst>
              <a:outerShdw blurRad="63500" dist="38099" dir="2700000" algn="ctr" rotWithShape="0">
                <a:schemeClr val="tx2">
                  <a:alpha val="74998"/>
                </a:schemeClr>
              </a:outerShdw>
            </a:effectLst>
          </p:spPr>
          <p:txBody>
            <a:bodyPr wrap="none">
              <a:spAutoFit/>
            </a:bodyPr>
            <a:lstStyle/>
            <a:p>
              <a:pPr algn="ctr" eaLnBrk="0" hangingPunct="0">
                <a:lnSpc>
                  <a:spcPct val="100000"/>
                </a:lnSpc>
                <a:spcBef>
                  <a:spcPct val="0"/>
                </a:spcBef>
                <a:buFontTx/>
                <a:buNone/>
                <a:defRPr/>
              </a:pPr>
              <a:r>
                <a:rPr lang="en-US" sz="2400" b="0">
                  <a:solidFill>
                    <a:srgbClr val="FFFF00"/>
                  </a:solidFill>
                  <a:latin typeface="Times New Roman" pitchFamily="18" charset="0"/>
                  <a:ea typeface="MS PGothic" pitchFamily="34" charset="-128"/>
                  <a:cs typeface="Times New Roman" pitchFamily="18" charset="0"/>
                </a:rPr>
                <a:t>ALICE</a:t>
              </a:r>
            </a:p>
          </p:txBody>
        </p:sp>
      </p:grpSp>
      <p:sp>
        <p:nvSpPr>
          <p:cNvPr id="19" name="CasellaDiTesto 13"/>
          <p:cNvSpPr txBox="1">
            <a:spLocks noChangeArrowheads="1"/>
          </p:cNvSpPr>
          <p:nvPr/>
        </p:nvSpPr>
        <p:spPr bwMode="auto">
          <a:xfrm>
            <a:off x="3347864" y="655818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0" y="-24"/>
            <a:ext cx="9144000" cy="785794"/>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a:latin typeface="Times New Roman" pitchFamily="18" charset="0"/>
                <a:cs typeface="Times New Roman" pitchFamily="18" charset="0"/>
              </a:rPr>
              <a:t>	</a:t>
            </a:r>
            <a:r>
              <a:rPr lang="en-US" sz="2400" b="1" smtClean="0">
                <a:latin typeface="Times New Roman" pitchFamily="18" charset="0"/>
                <a:cs typeface="Times New Roman" pitchFamily="18" charset="0"/>
              </a:rPr>
              <a:t>		</a:t>
            </a:r>
            <a:r>
              <a:rPr lang="en-US" sz="2400" b="1">
                <a:latin typeface="Times New Roman" pitchFamily="18" charset="0"/>
                <a:cs typeface="Times New Roman" pitchFamily="18" charset="0"/>
              </a:rPr>
              <a:t> </a:t>
            </a:r>
            <a:r>
              <a:rPr lang="en-US" sz="2400" b="1" smtClean="0">
                <a:latin typeface="Times New Roman" pitchFamily="18" charset="0"/>
                <a:cs typeface="Times New Roman" pitchFamily="18" charset="0"/>
              </a:rPr>
              <a:t>    The LHC project</a:t>
            </a:r>
            <a:endParaRPr lang="en-US" sz="2400" b="1">
              <a:latin typeface="Times New Roman" pitchFamily="18" charset="0"/>
              <a:cs typeface="Times New Roman" pitchFamily="18" charset="0"/>
            </a:endParaRPr>
          </a:p>
        </p:txBody>
      </p:sp>
      <p:sp>
        <p:nvSpPr>
          <p:cNvPr id="8" name="Rettangolo 7"/>
          <p:cNvSpPr/>
          <p:nvPr/>
        </p:nvSpPr>
        <p:spPr>
          <a:xfrm>
            <a:off x="0" y="6500834"/>
            <a:ext cx="9144000" cy="35719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asellaDiTesto 8"/>
          <p:cNvSpPr txBox="1"/>
          <p:nvPr/>
        </p:nvSpPr>
        <p:spPr>
          <a:xfrm>
            <a:off x="0" y="6550247"/>
            <a:ext cx="2295821" cy="246221"/>
          </a:xfrm>
          <a:prstGeom prst="rect">
            <a:avLst/>
          </a:prstGeom>
          <a:noFill/>
        </p:spPr>
        <p:txBody>
          <a:bodyPr wrap="none" rtlCol="0">
            <a:spAutoFit/>
          </a:bodyPr>
          <a:lstStyle/>
          <a:p>
            <a:r>
              <a:rPr lang="en-US" sz="1000" dirty="0" smtClean="0">
                <a:latin typeface="Times New Roman" pitchFamily="18" charset="0"/>
                <a:cs typeface="Times New Roman" pitchFamily="18" charset="0"/>
              </a:rPr>
              <a:t>G. </a:t>
            </a:r>
            <a:r>
              <a:rPr lang="en-US" sz="1000" dirty="0" err="1" smtClean="0">
                <a:latin typeface="Times New Roman" pitchFamily="18" charset="0"/>
                <a:cs typeface="Times New Roman" pitchFamily="18" charset="0"/>
              </a:rPr>
              <a:t>Iaselli</a:t>
            </a:r>
            <a:r>
              <a:rPr lang="en-US" sz="1000" dirty="0" smtClean="0">
                <a:latin typeface="Times New Roman" pitchFamily="18" charset="0"/>
                <a:cs typeface="Times New Roman" pitchFamily="18" charset="0"/>
              </a:rPr>
              <a:t>,  </a:t>
            </a:r>
            <a:r>
              <a:rPr lang="en-US" sz="1000" dirty="0" err="1" smtClean="0">
                <a:latin typeface="Times New Roman" pitchFamily="18" charset="0"/>
                <a:cs typeface="Times New Roman" pitchFamily="18" charset="0"/>
              </a:rPr>
              <a:t>Politecnico</a:t>
            </a:r>
            <a:r>
              <a:rPr lang="en-US" sz="1000" dirty="0" smtClean="0">
                <a:latin typeface="Times New Roman" pitchFamily="18" charset="0"/>
                <a:cs typeface="Times New Roman" pitchFamily="18" charset="0"/>
              </a:rPr>
              <a:t>  di Bari and INFN</a:t>
            </a:r>
            <a:endParaRPr lang="en-US" sz="1000" dirty="0">
              <a:latin typeface="Times New Roman" pitchFamily="18" charset="0"/>
              <a:cs typeface="Times New Roman" pitchFamily="18" charset="0"/>
            </a:endParaRPr>
          </a:p>
        </p:txBody>
      </p:sp>
      <p:sp>
        <p:nvSpPr>
          <p:cNvPr id="29" name="Text Box 5"/>
          <p:cNvSpPr txBox="1">
            <a:spLocks noChangeArrowheads="1"/>
          </p:cNvSpPr>
          <p:nvPr/>
        </p:nvSpPr>
        <p:spPr bwMode="auto">
          <a:xfrm>
            <a:off x="285720" y="1714488"/>
            <a:ext cx="4429156" cy="1200329"/>
          </a:xfrm>
          <a:prstGeom prst="rect">
            <a:avLst/>
          </a:prstGeom>
          <a:noFill/>
          <a:ln w="9525">
            <a:noFill/>
            <a:miter lim="800000"/>
            <a:headEnd/>
            <a:tailEnd/>
          </a:ln>
        </p:spPr>
        <p:txBody>
          <a:bodyPr wrap="square">
            <a:spAutoFit/>
          </a:bodyPr>
          <a:lstStyle/>
          <a:p>
            <a:pPr marL="457200" indent="-457200" algn="l"/>
            <a:r>
              <a:rPr lang="en-US" sz="2400" b="0" i="1" smtClean="0">
                <a:latin typeface="Times New Roman" pitchFamily="18" charset="0"/>
                <a:cs typeface="Times New Roman" pitchFamily="18" charset="0"/>
              </a:rPr>
              <a:t>Cover </a:t>
            </a:r>
            <a:r>
              <a:rPr lang="en-US" sz="2400" b="0" i="1">
                <a:latin typeface="Times New Roman" pitchFamily="18" charset="0"/>
                <a:cs typeface="Times New Roman" pitchFamily="18" charset="0"/>
              </a:rPr>
              <a:t>domain ~ 1 </a:t>
            </a:r>
            <a:r>
              <a:rPr lang="en-US" sz="2400" b="0" i="1" err="1" smtClean="0">
                <a:latin typeface="Times New Roman" pitchFamily="18" charset="0"/>
                <a:cs typeface="Times New Roman" pitchFamily="18" charset="0"/>
              </a:rPr>
              <a:t>TeV</a:t>
            </a:r>
            <a:endParaRPr lang="en-US" sz="2400" b="0" i="1">
              <a:latin typeface="Times New Roman" pitchFamily="18" charset="0"/>
              <a:cs typeface="Times New Roman" pitchFamily="18" charset="0"/>
            </a:endParaRPr>
          </a:p>
          <a:p>
            <a:pPr marL="457200" indent="-457200" algn="l"/>
            <a:r>
              <a:rPr lang="en-US" sz="2400" b="0" i="1" smtClean="0">
                <a:latin typeface="Times New Roman" pitchFamily="18" charset="0"/>
                <a:cs typeface="Times New Roman" pitchFamily="18" charset="0"/>
              </a:rPr>
              <a:t>Largest </a:t>
            </a:r>
            <a:r>
              <a:rPr lang="en-US" sz="2400" b="0" i="1">
                <a:latin typeface="Times New Roman" pitchFamily="18" charset="0"/>
                <a:cs typeface="Times New Roman" pitchFamily="18" charset="0"/>
              </a:rPr>
              <a:t>possible primary </a:t>
            </a:r>
            <a:r>
              <a:rPr lang="en-US" sz="2400" b="0" i="1" smtClean="0">
                <a:latin typeface="Times New Roman" pitchFamily="18" charset="0"/>
                <a:cs typeface="Times New Roman" pitchFamily="18" charset="0"/>
              </a:rPr>
              <a:t>energy</a:t>
            </a:r>
            <a:endParaRPr lang="en-US" sz="2400" b="0" i="1">
              <a:latin typeface="Times New Roman" pitchFamily="18" charset="0"/>
              <a:cs typeface="Times New Roman" pitchFamily="18" charset="0"/>
            </a:endParaRPr>
          </a:p>
          <a:p>
            <a:pPr marL="457200" indent="-457200" algn="l"/>
            <a:r>
              <a:rPr lang="en-US" sz="2400" b="0" i="1">
                <a:latin typeface="Times New Roman" pitchFamily="18" charset="0"/>
                <a:cs typeface="Times New Roman" pitchFamily="18" charset="0"/>
              </a:rPr>
              <a:t>Largest possible luminosity</a:t>
            </a:r>
          </a:p>
        </p:txBody>
      </p:sp>
      <p:grpSp>
        <p:nvGrpSpPr>
          <p:cNvPr id="32" name="Gruppo 31"/>
          <p:cNvGrpSpPr/>
          <p:nvPr/>
        </p:nvGrpSpPr>
        <p:grpSpPr>
          <a:xfrm>
            <a:off x="5000660" y="1357298"/>
            <a:ext cx="4071934" cy="3929090"/>
            <a:chOff x="4783015" y="1428736"/>
            <a:chExt cx="4360985" cy="4419600"/>
          </a:xfrm>
        </p:grpSpPr>
        <p:pic>
          <p:nvPicPr>
            <p:cNvPr id="26" name="Picture 4"/>
            <p:cNvPicPr>
              <a:picLocks noChangeAspect="1" noChangeArrowheads="1"/>
            </p:cNvPicPr>
            <p:nvPr/>
          </p:nvPicPr>
          <p:blipFill>
            <a:blip r:embed="rId3"/>
            <a:srcRect/>
            <a:stretch>
              <a:fillRect/>
            </a:stretch>
          </p:blipFill>
          <p:spPr bwMode="auto">
            <a:xfrm>
              <a:off x="4783015" y="1428736"/>
              <a:ext cx="4360985" cy="4419600"/>
            </a:xfrm>
            <a:prstGeom prst="rect">
              <a:avLst/>
            </a:prstGeom>
            <a:noFill/>
            <a:ln w="12700">
              <a:noFill/>
              <a:miter lim="800000"/>
              <a:headEnd/>
              <a:tailEnd/>
            </a:ln>
          </p:spPr>
        </p:pic>
        <p:sp>
          <p:nvSpPr>
            <p:cNvPr id="31" name="Rettangolo 30"/>
            <p:cNvSpPr/>
            <p:nvPr/>
          </p:nvSpPr>
          <p:spPr>
            <a:xfrm>
              <a:off x="8143900" y="1714488"/>
              <a:ext cx="642942" cy="500066"/>
            </a:xfrm>
            <a:prstGeom prst="rect">
              <a:avLst/>
            </a:prstGeom>
            <a:solidFill>
              <a:srgbClr val="FFFF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ttangolo 32"/>
          <p:cNvSpPr/>
          <p:nvPr/>
        </p:nvSpPr>
        <p:spPr>
          <a:xfrm>
            <a:off x="1500166" y="857232"/>
            <a:ext cx="5857916" cy="523220"/>
          </a:xfrm>
          <a:prstGeom prst="rect">
            <a:avLst/>
          </a:prstGeom>
        </p:spPr>
        <p:txBody>
          <a:bodyPr wrap="square">
            <a:spAutoFit/>
          </a:bodyPr>
          <a:lstStyle/>
          <a:p>
            <a:pPr marL="457200" lvl="0" indent="-11113"/>
            <a:r>
              <a:rPr lang="en-US" sz="2800" smtClean="0">
                <a:solidFill>
                  <a:srgbClr val="FF0000"/>
                </a:solidFill>
                <a:latin typeface="Times New Roman" pitchFamily="18" charset="0"/>
                <a:cs typeface="Times New Roman" pitchFamily="18" charset="0"/>
              </a:rPr>
              <a:t>The Large </a:t>
            </a:r>
            <a:r>
              <a:rPr lang="en-US" sz="2800" err="1" smtClean="0">
                <a:solidFill>
                  <a:srgbClr val="FF0000"/>
                </a:solidFill>
                <a:latin typeface="Times New Roman" pitchFamily="18" charset="0"/>
                <a:cs typeface="Times New Roman" pitchFamily="18" charset="0"/>
              </a:rPr>
              <a:t>Hadron</a:t>
            </a:r>
            <a:r>
              <a:rPr lang="en-US" sz="2800" smtClean="0">
                <a:solidFill>
                  <a:srgbClr val="FF0000"/>
                </a:solidFill>
                <a:latin typeface="Times New Roman" pitchFamily="18" charset="0"/>
                <a:cs typeface="Times New Roman" pitchFamily="18" charset="0"/>
              </a:rPr>
              <a:t> Collider</a:t>
            </a:r>
            <a:endParaRPr lang="en-US" sz="2800">
              <a:solidFill>
                <a:srgbClr val="FF0000"/>
              </a:solidFill>
              <a:latin typeface="Times New Roman" pitchFamily="18" charset="0"/>
              <a:cs typeface="Times New Roman" pitchFamily="18" charset="0"/>
            </a:endParaRPr>
          </a:p>
        </p:txBody>
      </p:sp>
      <p:sp>
        <p:nvSpPr>
          <p:cNvPr id="38" name="Text Box 4"/>
          <p:cNvSpPr txBox="1">
            <a:spLocks noChangeArrowheads="1"/>
          </p:cNvSpPr>
          <p:nvPr/>
        </p:nvSpPr>
        <p:spPr bwMode="auto">
          <a:xfrm>
            <a:off x="214282" y="3714752"/>
            <a:ext cx="4786346" cy="2554545"/>
          </a:xfrm>
          <a:prstGeom prst="rect">
            <a:avLst/>
          </a:prstGeom>
          <a:solidFill>
            <a:schemeClr val="bg1">
              <a:lumMod val="95000"/>
            </a:schemeClr>
          </a:solidFill>
          <a:ln w="12700">
            <a:noFill/>
            <a:miter lim="800000"/>
            <a:headEnd type="none" w="sm" len="sm"/>
            <a:tailEnd type="none" w="sm" len="sm"/>
          </a:ln>
          <a:scene3d>
            <a:camera prst="orthographicFront"/>
            <a:lightRig rig="threePt" dir="t"/>
          </a:scene3d>
          <a:sp3d>
            <a:bevelT/>
          </a:sp3d>
        </p:spPr>
        <p:txBody>
          <a:bodyPr wrap="square">
            <a:spAutoFit/>
          </a:bodyPr>
          <a:lstStyle/>
          <a:p>
            <a:r>
              <a:rPr lang="en-US" sz="1600" i="1" smtClean="0">
                <a:latin typeface="Times New Roman" pitchFamily="18" charset="0"/>
                <a:cs typeface="Times New Roman" pitchFamily="18" charset="0"/>
              </a:rPr>
              <a:t>1982 : First studies for the LHC project</a:t>
            </a:r>
          </a:p>
          <a:p>
            <a:r>
              <a:rPr lang="en-US" sz="1600" i="1" smtClean="0">
                <a:latin typeface="Times New Roman" pitchFamily="18" charset="0"/>
                <a:cs typeface="Times New Roman" pitchFamily="18" charset="0"/>
              </a:rPr>
              <a:t>1983 : Z0/W discovered</a:t>
            </a:r>
          </a:p>
          <a:p>
            <a:r>
              <a:rPr lang="en-US" sz="1600" i="1" smtClean="0">
                <a:latin typeface="Times New Roman" pitchFamily="18" charset="0"/>
                <a:cs typeface="Times New Roman" pitchFamily="18" charset="0"/>
              </a:rPr>
              <a:t>1989 : Start of LEP operation</a:t>
            </a:r>
          </a:p>
          <a:p>
            <a:r>
              <a:rPr lang="en-US" sz="1600" i="1" smtClean="0">
                <a:latin typeface="Times New Roman" pitchFamily="18" charset="0"/>
                <a:cs typeface="Times New Roman" pitchFamily="18" charset="0"/>
              </a:rPr>
              <a:t>1994 : Approval of the LHC by the CERN Council</a:t>
            </a:r>
          </a:p>
          <a:p>
            <a:r>
              <a:rPr lang="en-US" sz="1600" i="1" smtClean="0">
                <a:solidFill>
                  <a:srgbClr val="FF0000"/>
                </a:solidFill>
                <a:latin typeface="Times New Roman" pitchFamily="18" charset="0"/>
                <a:cs typeface="Times New Roman" pitchFamily="18" charset="0"/>
              </a:rPr>
              <a:t>1996 : Final decision to start the LHC construction </a:t>
            </a:r>
          </a:p>
          <a:p>
            <a:r>
              <a:rPr lang="en-US" sz="1600" i="1" smtClean="0">
                <a:latin typeface="Times New Roman" pitchFamily="18" charset="0"/>
                <a:cs typeface="Times New Roman" pitchFamily="18" charset="0"/>
              </a:rPr>
              <a:t>2000 : Last year of LEP operation above 100 </a:t>
            </a:r>
            <a:r>
              <a:rPr lang="en-US" sz="1600" i="1" err="1" smtClean="0">
                <a:latin typeface="Times New Roman" pitchFamily="18" charset="0"/>
                <a:cs typeface="Times New Roman" pitchFamily="18" charset="0"/>
              </a:rPr>
              <a:t>GeV</a:t>
            </a:r>
            <a:endParaRPr lang="en-US" sz="1600" i="1" smtClean="0">
              <a:latin typeface="Times New Roman" pitchFamily="18" charset="0"/>
              <a:cs typeface="Times New Roman" pitchFamily="18" charset="0"/>
            </a:endParaRPr>
          </a:p>
          <a:p>
            <a:r>
              <a:rPr lang="en-US" sz="1600" i="1" smtClean="0">
                <a:latin typeface="Times New Roman" pitchFamily="18" charset="0"/>
                <a:cs typeface="Times New Roman" pitchFamily="18" charset="0"/>
              </a:rPr>
              <a:t>2002 : LEP equipment removed</a:t>
            </a:r>
          </a:p>
          <a:p>
            <a:r>
              <a:rPr lang="en-US" sz="1600" i="1" smtClean="0">
                <a:solidFill>
                  <a:srgbClr val="FF0000"/>
                </a:solidFill>
                <a:latin typeface="Times New Roman" pitchFamily="18" charset="0"/>
                <a:cs typeface="Times New Roman" pitchFamily="18" charset="0"/>
              </a:rPr>
              <a:t>2003 : Start of the LHC installation</a:t>
            </a:r>
          </a:p>
          <a:p>
            <a:r>
              <a:rPr lang="en-US" sz="1600" i="1" smtClean="0">
                <a:latin typeface="Times New Roman" pitchFamily="18" charset="0"/>
                <a:cs typeface="Times New Roman" pitchFamily="18" charset="0"/>
              </a:rPr>
              <a:t>2005 : Start of LHC hardware commissioning</a:t>
            </a:r>
          </a:p>
          <a:p>
            <a:r>
              <a:rPr lang="en-US" sz="1600" i="1" smtClean="0">
                <a:solidFill>
                  <a:srgbClr val="FF0000"/>
                </a:solidFill>
                <a:latin typeface="Times New Roman" pitchFamily="18" charset="0"/>
                <a:cs typeface="Times New Roman" pitchFamily="18" charset="0"/>
              </a:rPr>
              <a:t>2008 : First  LHC beams</a:t>
            </a:r>
            <a:endParaRPr lang="en-US" sz="1600" i="1">
              <a:solidFill>
                <a:srgbClr val="FF0000"/>
              </a:solidFill>
              <a:latin typeface="Times New Roman" pitchFamily="18" charset="0"/>
              <a:cs typeface="Times New Roman" pitchFamily="18" charset="0"/>
            </a:endParaRPr>
          </a:p>
        </p:txBody>
      </p:sp>
      <p:sp>
        <p:nvSpPr>
          <p:cNvPr id="12" name="Segnaposto numero diapositiva 11"/>
          <p:cNvSpPr>
            <a:spLocks noGrp="1"/>
          </p:cNvSpPr>
          <p:nvPr>
            <p:ph type="sldNum" sz="quarter" idx="12"/>
          </p:nvPr>
        </p:nvSpPr>
        <p:spPr>
          <a:xfrm>
            <a:off x="7046912" y="6520259"/>
            <a:ext cx="2133600" cy="365125"/>
          </a:xfrm>
        </p:spPr>
        <p:txBody>
          <a:bodyPr/>
          <a:lstStyle/>
          <a:p>
            <a:fld id="{3B1A37C7-B3C2-4D72-A061-AF4B89C4677F}" type="slidenum">
              <a:rPr lang="en-US" smtClean="0"/>
              <a:pPr/>
              <a:t>7</a:t>
            </a:fld>
            <a:endParaRPr lang="en-US"/>
          </a:p>
        </p:txBody>
      </p:sp>
      <p:sp>
        <p:nvSpPr>
          <p:cNvPr id="13" name="CasellaDiTesto 13"/>
          <p:cNvSpPr txBox="1">
            <a:spLocks noChangeArrowheads="1"/>
          </p:cNvSpPr>
          <p:nvPr/>
        </p:nvSpPr>
        <p:spPr bwMode="auto">
          <a:xfrm>
            <a:off x="3347864" y="655818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0" y="0"/>
            <a:ext cx="9144000" cy="785794"/>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smtClean="0">
                <a:latin typeface="Times New Roman" pitchFamily="18" charset="0"/>
                <a:cs typeface="Times New Roman" pitchFamily="18" charset="0"/>
              </a:rPr>
              <a:t>				The LHC project</a:t>
            </a:r>
            <a:endParaRPr lang="en-US" sz="2400" b="1">
              <a:latin typeface="Times New Roman" pitchFamily="18" charset="0"/>
              <a:cs typeface="Times New Roman" pitchFamily="18" charset="0"/>
            </a:endParaRPr>
          </a:p>
        </p:txBody>
      </p:sp>
      <p:sp>
        <p:nvSpPr>
          <p:cNvPr id="8" name="Rettangolo 7"/>
          <p:cNvSpPr/>
          <p:nvPr/>
        </p:nvSpPr>
        <p:spPr>
          <a:xfrm>
            <a:off x="0" y="6500834"/>
            <a:ext cx="9144000" cy="35719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asellaDiTesto 8"/>
          <p:cNvSpPr txBox="1"/>
          <p:nvPr/>
        </p:nvSpPr>
        <p:spPr>
          <a:xfrm>
            <a:off x="0" y="6550247"/>
            <a:ext cx="2295821" cy="246221"/>
          </a:xfrm>
          <a:prstGeom prst="rect">
            <a:avLst/>
          </a:prstGeom>
          <a:noFill/>
        </p:spPr>
        <p:txBody>
          <a:bodyPr wrap="none" rtlCol="0">
            <a:spAutoFit/>
          </a:bodyPr>
          <a:lstStyle/>
          <a:p>
            <a:r>
              <a:rPr lang="en-US" sz="1000" dirty="0" smtClean="0">
                <a:latin typeface="Times New Roman" pitchFamily="18" charset="0"/>
                <a:cs typeface="Times New Roman" pitchFamily="18" charset="0"/>
              </a:rPr>
              <a:t>G. </a:t>
            </a:r>
            <a:r>
              <a:rPr lang="en-US" sz="1000" dirty="0" err="1" smtClean="0">
                <a:latin typeface="Times New Roman" pitchFamily="18" charset="0"/>
                <a:cs typeface="Times New Roman" pitchFamily="18" charset="0"/>
              </a:rPr>
              <a:t>Iaselli</a:t>
            </a:r>
            <a:r>
              <a:rPr lang="en-US" sz="1000" dirty="0" smtClean="0">
                <a:latin typeface="Times New Roman" pitchFamily="18" charset="0"/>
                <a:cs typeface="Times New Roman" pitchFamily="18" charset="0"/>
              </a:rPr>
              <a:t>,  </a:t>
            </a:r>
            <a:r>
              <a:rPr lang="en-US" sz="1000" dirty="0" err="1" smtClean="0">
                <a:latin typeface="Times New Roman" pitchFamily="18" charset="0"/>
                <a:cs typeface="Times New Roman" pitchFamily="18" charset="0"/>
              </a:rPr>
              <a:t>Politecnico</a:t>
            </a:r>
            <a:r>
              <a:rPr lang="en-US" sz="1000" dirty="0" smtClean="0">
                <a:latin typeface="Times New Roman" pitchFamily="18" charset="0"/>
                <a:cs typeface="Times New Roman" pitchFamily="18" charset="0"/>
              </a:rPr>
              <a:t>  di Bari and INFN</a:t>
            </a:r>
            <a:endParaRPr lang="en-US" sz="1000" dirty="0">
              <a:latin typeface="Times New Roman" pitchFamily="18" charset="0"/>
              <a:cs typeface="Times New Roman" pitchFamily="18" charset="0"/>
            </a:endParaRPr>
          </a:p>
        </p:txBody>
      </p:sp>
      <p:pic>
        <p:nvPicPr>
          <p:cNvPr id="18" name="Picture 4"/>
          <p:cNvPicPr>
            <a:picLocks noGrp="1" noChangeAspect="1" noChangeArrowheads="1"/>
          </p:cNvPicPr>
          <p:nvPr>
            <p:ph sz="half" idx="4294967295"/>
          </p:nvPr>
        </p:nvPicPr>
        <p:blipFill>
          <a:blip r:embed="rId3" cstate="print"/>
          <a:srcRect l="4953" t="13750" b="5011"/>
          <a:stretch>
            <a:fillRect/>
          </a:stretch>
        </p:blipFill>
        <p:spPr>
          <a:xfrm>
            <a:off x="3714744" y="1819127"/>
            <a:ext cx="5286380" cy="4538831"/>
          </a:xfrm>
          <a:prstGeom prst="rect">
            <a:avLst/>
          </a:prstGeom>
          <a:noFill/>
        </p:spPr>
      </p:pic>
      <p:sp>
        <p:nvSpPr>
          <p:cNvPr id="26" name="Rectangle 1027"/>
          <p:cNvSpPr>
            <a:spLocks noChangeArrowheads="1"/>
          </p:cNvSpPr>
          <p:nvPr/>
        </p:nvSpPr>
        <p:spPr bwMode="auto">
          <a:xfrm>
            <a:off x="71438" y="2643182"/>
            <a:ext cx="3643306" cy="3059299"/>
          </a:xfrm>
          <a:prstGeom prst="rect">
            <a:avLst/>
          </a:prstGeom>
          <a:noFill/>
          <a:ln w="9525">
            <a:noFill/>
            <a:miter lim="800000"/>
            <a:headEnd/>
            <a:tailEnd/>
          </a:ln>
        </p:spPr>
        <p:txBody>
          <a:bodyPr wrap="square">
            <a:spAutoFit/>
          </a:bodyPr>
          <a:lstStyle/>
          <a:p>
            <a:pPr>
              <a:spcBef>
                <a:spcPct val="20000"/>
              </a:spcBef>
              <a:tabLst>
                <a:tab pos="1379538" algn="l"/>
              </a:tabLst>
            </a:pPr>
            <a:r>
              <a:rPr lang="en-US" sz="2000" i="1" smtClean="0">
                <a:latin typeface="Times New Roman" pitchFamily="18" charset="0"/>
                <a:cs typeface="Times New Roman" pitchFamily="18" charset="0"/>
              </a:rPr>
              <a:t>     </a:t>
            </a:r>
            <a:r>
              <a:rPr lang="en-US" sz="2000" i="1" u="sng" smtClean="0">
                <a:latin typeface="Times New Roman" pitchFamily="18" charset="0"/>
                <a:cs typeface="Times New Roman" pitchFamily="18" charset="0"/>
              </a:rPr>
              <a:t>A Brief History of Time</a:t>
            </a:r>
          </a:p>
          <a:p>
            <a:pPr algn="l">
              <a:spcBef>
                <a:spcPct val="20000"/>
              </a:spcBef>
              <a:tabLst>
                <a:tab pos="1379538" algn="l"/>
              </a:tabLst>
            </a:pPr>
            <a:endParaRPr lang="en-US" i="1" smtClean="0">
              <a:latin typeface="Times New Roman" pitchFamily="18" charset="0"/>
              <a:cs typeface="Times New Roman" pitchFamily="18" charset="0"/>
            </a:endParaRPr>
          </a:p>
          <a:p>
            <a:pPr algn="l">
              <a:spcBef>
                <a:spcPct val="20000"/>
              </a:spcBef>
              <a:tabLst>
                <a:tab pos="1379538" algn="l"/>
              </a:tabLst>
            </a:pPr>
            <a:r>
              <a:rPr lang="en-US" i="1" smtClean="0">
                <a:latin typeface="Times New Roman" pitchFamily="18" charset="0"/>
                <a:cs typeface="Times New Roman" pitchFamily="18" charset="0"/>
              </a:rPr>
              <a:t>10</a:t>
            </a:r>
            <a:r>
              <a:rPr lang="en-US" i="1" baseline="30000" smtClean="0">
                <a:latin typeface="Times New Roman" pitchFamily="18" charset="0"/>
                <a:cs typeface="Times New Roman" pitchFamily="18" charset="0"/>
              </a:rPr>
              <a:t>-43</a:t>
            </a:r>
            <a:r>
              <a:rPr lang="en-US" i="1" smtClean="0">
                <a:latin typeface="Times New Roman" pitchFamily="18" charset="0"/>
                <a:cs typeface="Times New Roman" pitchFamily="18" charset="0"/>
              </a:rPr>
              <a:t> </a:t>
            </a:r>
            <a:r>
              <a:rPr lang="en-US" i="1">
                <a:latin typeface="Times New Roman" pitchFamily="18" charset="0"/>
                <a:cs typeface="Times New Roman" pitchFamily="18" charset="0"/>
              </a:rPr>
              <a:t>s </a:t>
            </a:r>
            <a:r>
              <a:rPr lang="en-US" i="1" smtClean="0">
                <a:latin typeface="Times New Roman" pitchFamily="18" charset="0"/>
                <a:cs typeface="Times New Roman" pitchFamily="18" charset="0"/>
              </a:rPr>
              <a:t>	Quantum </a:t>
            </a:r>
            <a:r>
              <a:rPr lang="en-US" i="1">
                <a:latin typeface="Times New Roman" pitchFamily="18" charset="0"/>
                <a:cs typeface="Times New Roman" pitchFamily="18" charset="0"/>
              </a:rPr>
              <a:t>gravity era</a:t>
            </a:r>
          </a:p>
          <a:p>
            <a:pPr algn="l">
              <a:spcBef>
                <a:spcPct val="20000"/>
              </a:spcBef>
              <a:tabLst>
                <a:tab pos="1379538" algn="l"/>
              </a:tabLst>
            </a:pPr>
            <a:r>
              <a:rPr lang="en-US" i="1">
                <a:latin typeface="Times New Roman" pitchFamily="18" charset="0"/>
                <a:cs typeface="Times New Roman" pitchFamily="18" charset="0"/>
              </a:rPr>
              <a:t>10</a:t>
            </a:r>
            <a:r>
              <a:rPr lang="en-US" i="1" baseline="30000">
                <a:latin typeface="Times New Roman" pitchFamily="18" charset="0"/>
                <a:cs typeface="Times New Roman" pitchFamily="18" charset="0"/>
              </a:rPr>
              <a:t>-35</a:t>
            </a:r>
            <a:r>
              <a:rPr lang="en-US" i="1">
                <a:latin typeface="Times New Roman" pitchFamily="18" charset="0"/>
                <a:cs typeface="Times New Roman" pitchFamily="18" charset="0"/>
              </a:rPr>
              <a:t> s </a:t>
            </a:r>
            <a:r>
              <a:rPr lang="en-US" i="1" smtClean="0">
                <a:latin typeface="Times New Roman" pitchFamily="18" charset="0"/>
                <a:cs typeface="Times New Roman" pitchFamily="18" charset="0"/>
              </a:rPr>
              <a:t>	Grand </a:t>
            </a:r>
            <a:r>
              <a:rPr lang="en-US" i="1">
                <a:latin typeface="Times New Roman" pitchFamily="18" charset="0"/>
                <a:cs typeface="Times New Roman" pitchFamily="18" charset="0"/>
              </a:rPr>
              <a:t>unification era</a:t>
            </a:r>
          </a:p>
          <a:p>
            <a:pPr algn="l">
              <a:spcBef>
                <a:spcPct val="20000"/>
              </a:spcBef>
              <a:tabLst>
                <a:tab pos="1379538" algn="l"/>
              </a:tabLst>
            </a:pPr>
            <a:r>
              <a:rPr lang="en-US" i="1">
                <a:latin typeface="Times New Roman" pitchFamily="18" charset="0"/>
                <a:cs typeface="Times New Roman" pitchFamily="18" charset="0"/>
              </a:rPr>
              <a:t>10</a:t>
            </a:r>
            <a:r>
              <a:rPr lang="en-US" i="1" baseline="30000">
                <a:latin typeface="Times New Roman" pitchFamily="18" charset="0"/>
                <a:cs typeface="Times New Roman" pitchFamily="18" charset="0"/>
              </a:rPr>
              <a:t>-10</a:t>
            </a:r>
            <a:r>
              <a:rPr lang="en-US" i="1">
                <a:latin typeface="Times New Roman" pitchFamily="18" charset="0"/>
                <a:cs typeface="Times New Roman" pitchFamily="18" charset="0"/>
              </a:rPr>
              <a:t> s </a:t>
            </a:r>
            <a:r>
              <a:rPr lang="en-US" i="1" smtClean="0">
                <a:latin typeface="Times New Roman" pitchFamily="18" charset="0"/>
                <a:cs typeface="Times New Roman" pitchFamily="18" charset="0"/>
              </a:rPr>
              <a:t>	Electro-weak </a:t>
            </a:r>
            <a:r>
              <a:rPr lang="en-US" i="1">
                <a:latin typeface="Times New Roman" pitchFamily="18" charset="0"/>
                <a:cs typeface="Times New Roman" pitchFamily="18" charset="0"/>
              </a:rPr>
              <a:t>era</a:t>
            </a:r>
          </a:p>
          <a:p>
            <a:pPr algn="l">
              <a:spcBef>
                <a:spcPct val="20000"/>
              </a:spcBef>
              <a:tabLst>
                <a:tab pos="1379538" algn="l"/>
              </a:tabLst>
            </a:pPr>
            <a:r>
              <a:rPr lang="en-US" i="1">
                <a:latin typeface="Times New Roman" pitchFamily="18" charset="0"/>
                <a:cs typeface="Times New Roman" pitchFamily="18" charset="0"/>
              </a:rPr>
              <a:t>10</a:t>
            </a:r>
            <a:r>
              <a:rPr lang="en-US" i="1" baseline="30000">
                <a:latin typeface="Times New Roman" pitchFamily="18" charset="0"/>
                <a:cs typeface="Times New Roman" pitchFamily="18" charset="0"/>
              </a:rPr>
              <a:t>-4</a:t>
            </a:r>
            <a:r>
              <a:rPr lang="en-US" i="1">
                <a:latin typeface="Times New Roman" pitchFamily="18" charset="0"/>
                <a:cs typeface="Times New Roman" pitchFamily="18" charset="0"/>
              </a:rPr>
              <a:t> s </a:t>
            </a:r>
            <a:r>
              <a:rPr lang="en-US" i="1" smtClean="0">
                <a:latin typeface="Times New Roman" pitchFamily="18" charset="0"/>
                <a:cs typeface="Times New Roman" pitchFamily="18" charset="0"/>
              </a:rPr>
              <a:t>	Protons </a:t>
            </a:r>
            <a:r>
              <a:rPr lang="en-US" i="1">
                <a:latin typeface="Times New Roman" pitchFamily="18" charset="0"/>
                <a:cs typeface="Times New Roman" pitchFamily="18" charset="0"/>
              </a:rPr>
              <a:t>and </a:t>
            </a:r>
            <a:r>
              <a:rPr lang="en-US" i="1" smtClean="0">
                <a:latin typeface="Times New Roman" pitchFamily="18" charset="0"/>
                <a:cs typeface="Times New Roman" pitchFamily="18" charset="0"/>
              </a:rPr>
              <a:t>neutrons</a:t>
            </a:r>
            <a:endParaRPr lang="en-US" i="1">
              <a:latin typeface="Times New Roman" pitchFamily="18" charset="0"/>
              <a:cs typeface="Times New Roman" pitchFamily="18" charset="0"/>
            </a:endParaRPr>
          </a:p>
          <a:p>
            <a:pPr algn="l">
              <a:spcBef>
                <a:spcPct val="20000"/>
              </a:spcBef>
              <a:tabLst>
                <a:tab pos="1379538" algn="l"/>
              </a:tabLst>
            </a:pPr>
            <a:r>
              <a:rPr lang="en-US" i="1">
                <a:latin typeface="Times New Roman" pitchFamily="18" charset="0"/>
                <a:cs typeface="Times New Roman" pitchFamily="18" charset="0"/>
              </a:rPr>
              <a:t>100 s </a:t>
            </a:r>
            <a:r>
              <a:rPr lang="en-US" i="1" smtClean="0">
                <a:latin typeface="Times New Roman" pitchFamily="18" charset="0"/>
                <a:cs typeface="Times New Roman" pitchFamily="18" charset="0"/>
              </a:rPr>
              <a:t>	Nuclei</a:t>
            </a:r>
            <a:endParaRPr lang="en-US" i="1">
              <a:latin typeface="Times New Roman" pitchFamily="18" charset="0"/>
              <a:cs typeface="Times New Roman" pitchFamily="18" charset="0"/>
            </a:endParaRPr>
          </a:p>
          <a:p>
            <a:pPr algn="l">
              <a:spcBef>
                <a:spcPct val="20000"/>
              </a:spcBef>
              <a:tabLst>
                <a:tab pos="1379538" algn="l"/>
              </a:tabLst>
            </a:pPr>
            <a:r>
              <a:rPr lang="en-US" i="1">
                <a:latin typeface="Times New Roman" pitchFamily="18" charset="0"/>
                <a:cs typeface="Times New Roman" pitchFamily="18" charset="0"/>
              </a:rPr>
              <a:t>0.3 </a:t>
            </a:r>
            <a:r>
              <a:rPr lang="en-US" i="1" err="1">
                <a:latin typeface="Times New Roman" pitchFamily="18" charset="0"/>
                <a:cs typeface="Times New Roman" pitchFamily="18" charset="0"/>
              </a:rPr>
              <a:t>Myr</a:t>
            </a:r>
            <a:r>
              <a:rPr lang="en-US" i="1">
                <a:latin typeface="Times New Roman" pitchFamily="18" charset="0"/>
                <a:cs typeface="Times New Roman" pitchFamily="18" charset="0"/>
              </a:rPr>
              <a:t> </a:t>
            </a:r>
            <a:r>
              <a:rPr lang="en-US" i="1" smtClean="0">
                <a:latin typeface="Times New Roman" pitchFamily="18" charset="0"/>
                <a:cs typeface="Times New Roman" pitchFamily="18" charset="0"/>
              </a:rPr>
              <a:t>	Atoms formed</a:t>
            </a:r>
            <a:endParaRPr lang="en-US" i="1">
              <a:latin typeface="Times New Roman" pitchFamily="18" charset="0"/>
              <a:cs typeface="Times New Roman" pitchFamily="18" charset="0"/>
            </a:endParaRPr>
          </a:p>
          <a:p>
            <a:pPr algn="l">
              <a:spcBef>
                <a:spcPct val="20000"/>
              </a:spcBef>
              <a:tabLst>
                <a:tab pos="1379538" algn="l"/>
              </a:tabLst>
            </a:pPr>
            <a:r>
              <a:rPr lang="en-US" i="1">
                <a:latin typeface="Times New Roman" pitchFamily="18" charset="0"/>
                <a:cs typeface="Times New Roman" pitchFamily="18" charset="0"/>
              </a:rPr>
              <a:t>1 </a:t>
            </a:r>
            <a:r>
              <a:rPr lang="en-US" i="1" err="1">
                <a:latin typeface="Times New Roman" pitchFamily="18" charset="0"/>
                <a:cs typeface="Times New Roman" pitchFamily="18" charset="0"/>
              </a:rPr>
              <a:t>Gyr</a:t>
            </a:r>
            <a:r>
              <a:rPr lang="en-US" i="1">
                <a:latin typeface="Times New Roman" pitchFamily="18" charset="0"/>
                <a:cs typeface="Times New Roman" pitchFamily="18" charset="0"/>
              </a:rPr>
              <a:t>	Galaxy </a:t>
            </a:r>
          </a:p>
        </p:txBody>
      </p:sp>
      <p:sp>
        <p:nvSpPr>
          <p:cNvPr id="11" name="Oval 5"/>
          <p:cNvSpPr>
            <a:spLocks noChangeArrowheads="1"/>
          </p:cNvSpPr>
          <p:nvPr/>
        </p:nvSpPr>
        <p:spPr bwMode="auto">
          <a:xfrm rot="20255521">
            <a:off x="5188963" y="2120041"/>
            <a:ext cx="703385" cy="377825"/>
          </a:xfrm>
          <a:prstGeom prst="ellipse">
            <a:avLst/>
          </a:prstGeom>
          <a:solidFill>
            <a:srgbClr val="FFFF00"/>
          </a:solidFill>
          <a:ln w="38100">
            <a:solidFill>
              <a:srgbClr val="FFFF00"/>
            </a:solidFill>
            <a:round/>
            <a:headEnd/>
            <a:tailEnd/>
          </a:ln>
        </p:spPr>
        <p:txBody>
          <a:bodyPr wrap="none" anchor="ctr"/>
          <a:lstStyle/>
          <a:p>
            <a:pPr algn="ctr">
              <a:lnSpc>
                <a:spcPct val="100000"/>
              </a:lnSpc>
              <a:spcBef>
                <a:spcPct val="0"/>
              </a:spcBef>
              <a:buFontTx/>
              <a:buNone/>
            </a:pPr>
            <a:r>
              <a:rPr lang="en-US" b="1">
                <a:solidFill>
                  <a:srgbClr val="FF0000"/>
                </a:solidFill>
              </a:rPr>
              <a:t>LHC</a:t>
            </a:r>
          </a:p>
        </p:txBody>
      </p:sp>
      <p:sp>
        <p:nvSpPr>
          <p:cNvPr id="12" name="Line 6"/>
          <p:cNvSpPr>
            <a:spLocks noChangeShapeType="1"/>
          </p:cNvSpPr>
          <p:nvPr/>
        </p:nvSpPr>
        <p:spPr bwMode="auto">
          <a:xfrm>
            <a:off x="5414272" y="2505794"/>
            <a:ext cx="140677" cy="609600"/>
          </a:xfrm>
          <a:prstGeom prst="line">
            <a:avLst/>
          </a:prstGeom>
          <a:noFill/>
          <a:ln w="38100">
            <a:solidFill>
              <a:srgbClr val="FFFF00"/>
            </a:solidFill>
            <a:round/>
            <a:headEnd/>
            <a:tailEnd type="triangle" w="lg" len="med"/>
          </a:ln>
        </p:spPr>
        <p:txBody>
          <a:bodyPr/>
          <a:lstStyle/>
          <a:p>
            <a:endParaRPr lang="en-US"/>
          </a:p>
        </p:txBody>
      </p:sp>
      <p:sp>
        <p:nvSpPr>
          <p:cNvPr id="14" name="Text Box 9"/>
          <p:cNvSpPr txBox="1">
            <a:spLocks noChangeArrowheads="1"/>
          </p:cNvSpPr>
          <p:nvPr/>
        </p:nvSpPr>
        <p:spPr bwMode="auto">
          <a:xfrm>
            <a:off x="1214414" y="1000108"/>
            <a:ext cx="6572296" cy="707886"/>
          </a:xfrm>
          <a:prstGeom prst="rect">
            <a:avLst/>
          </a:prstGeom>
          <a:noFill/>
          <a:ln w="22225">
            <a:noFill/>
            <a:miter lim="800000"/>
            <a:headEnd/>
            <a:tailEnd/>
          </a:ln>
        </p:spPr>
        <p:txBody>
          <a:bodyPr wrap="square">
            <a:spAutoFit/>
          </a:bodyPr>
          <a:lstStyle/>
          <a:p>
            <a:pPr algn="just">
              <a:lnSpc>
                <a:spcPct val="100000"/>
              </a:lnSpc>
              <a:spcBef>
                <a:spcPct val="0"/>
              </a:spcBef>
              <a:buFontTx/>
              <a:buNone/>
            </a:pPr>
            <a:r>
              <a:rPr lang="en-US" sz="2000">
                <a:solidFill>
                  <a:srgbClr val="FF0000"/>
                </a:solidFill>
                <a:latin typeface="Times New Roman" pitchFamily="18" charset="0"/>
                <a:cs typeface="Times New Roman" pitchFamily="18" charset="0"/>
              </a:rPr>
              <a:t>The LHC </a:t>
            </a:r>
            <a:r>
              <a:rPr lang="en-US" sz="2000" smtClean="0">
                <a:solidFill>
                  <a:srgbClr val="FF0000"/>
                </a:solidFill>
                <a:latin typeface="Times New Roman" pitchFamily="18" charset="0"/>
                <a:cs typeface="Times New Roman" pitchFamily="18" charset="0"/>
              </a:rPr>
              <a:t>allow us to </a:t>
            </a:r>
            <a:r>
              <a:rPr lang="en-US" sz="2000">
                <a:solidFill>
                  <a:srgbClr val="FF0000"/>
                </a:solidFill>
                <a:latin typeface="Times New Roman" pitchFamily="18" charset="0"/>
                <a:cs typeface="Times New Roman" pitchFamily="18" charset="0"/>
              </a:rPr>
              <a:t>recreate particles </a:t>
            </a:r>
            <a:r>
              <a:rPr lang="en-US" sz="2000" i="1">
                <a:solidFill>
                  <a:srgbClr val="FF0000"/>
                </a:solidFill>
                <a:latin typeface="Times New Roman" pitchFamily="18" charset="0"/>
                <a:cs typeface="Times New Roman" pitchFamily="18" charset="0"/>
              </a:rPr>
              <a:t>rarely</a:t>
            </a:r>
            <a:r>
              <a:rPr lang="en-US" sz="2000">
                <a:solidFill>
                  <a:srgbClr val="FF0000"/>
                </a:solidFill>
                <a:latin typeface="Times New Roman" pitchFamily="18" charset="0"/>
                <a:cs typeface="Times New Roman" pitchFamily="18" charset="0"/>
              </a:rPr>
              <a:t> seen in nature since 10</a:t>
            </a:r>
            <a:r>
              <a:rPr lang="en-US" sz="2000" baseline="30000">
                <a:solidFill>
                  <a:srgbClr val="FF0000"/>
                </a:solidFill>
                <a:latin typeface="Times New Roman" pitchFamily="18" charset="0"/>
                <a:cs typeface="Times New Roman" pitchFamily="18" charset="0"/>
              </a:rPr>
              <a:t>-12</a:t>
            </a:r>
            <a:r>
              <a:rPr lang="en-US" sz="2000">
                <a:solidFill>
                  <a:srgbClr val="FF0000"/>
                </a:solidFill>
                <a:latin typeface="Times New Roman" pitchFamily="18" charset="0"/>
                <a:cs typeface="Times New Roman" pitchFamily="18" charset="0"/>
              </a:rPr>
              <a:t> seconds after the Big Bang</a:t>
            </a:r>
          </a:p>
        </p:txBody>
      </p:sp>
      <p:sp>
        <p:nvSpPr>
          <p:cNvPr id="15" name="Segnaposto numero diapositiva 14"/>
          <p:cNvSpPr>
            <a:spLocks noGrp="1"/>
          </p:cNvSpPr>
          <p:nvPr>
            <p:ph type="sldNum" sz="quarter" idx="12"/>
          </p:nvPr>
        </p:nvSpPr>
        <p:spPr>
          <a:xfrm>
            <a:off x="7020272" y="6525344"/>
            <a:ext cx="2133600" cy="365125"/>
          </a:xfrm>
        </p:spPr>
        <p:txBody>
          <a:bodyPr/>
          <a:lstStyle/>
          <a:p>
            <a:fld id="{3B1A37C7-B3C2-4D72-A061-AF4B89C4677F}" type="slidenum">
              <a:rPr lang="en-US" smtClean="0"/>
              <a:pPr/>
              <a:t>8</a:t>
            </a:fld>
            <a:endParaRPr lang="en-US"/>
          </a:p>
        </p:txBody>
      </p:sp>
      <p:sp>
        <p:nvSpPr>
          <p:cNvPr id="16" name="CasellaDiTesto 13"/>
          <p:cNvSpPr txBox="1">
            <a:spLocks noChangeArrowheads="1"/>
          </p:cNvSpPr>
          <p:nvPr/>
        </p:nvSpPr>
        <p:spPr bwMode="auto">
          <a:xfrm>
            <a:off x="3347864" y="655818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0" y="-24"/>
            <a:ext cx="9144000" cy="785794"/>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smtClean="0">
                <a:latin typeface="Times New Roman" pitchFamily="18" charset="0"/>
                <a:cs typeface="Times New Roman" pitchFamily="18" charset="0"/>
              </a:rPr>
              <a:t>The LHC CMS project			             The accelerator </a:t>
            </a:r>
            <a:endParaRPr lang="en-US" sz="2400" b="1">
              <a:latin typeface="Times New Roman" pitchFamily="18" charset="0"/>
              <a:cs typeface="Times New Roman" pitchFamily="18" charset="0"/>
            </a:endParaRPr>
          </a:p>
        </p:txBody>
      </p:sp>
      <p:sp>
        <p:nvSpPr>
          <p:cNvPr id="8" name="Rettangolo 7"/>
          <p:cNvSpPr/>
          <p:nvPr/>
        </p:nvSpPr>
        <p:spPr>
          <a:xfrm>
            <a:off x="0" y="6500834"/>
            <a:ext cx="9144000" cy="35719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asellaDiTesto 8"/>
          <p:cNvSpPr txBox="1"/>
          <p:nvPr/>
        </p:nvSpPr>
        <p:spPr>
          <a:xfrm>
            <a:off x="0" y="6550247"/>
            <a:ext cx="2295821" cy="246221"/>
          </a:xfrm>
          <a:prstGeom prst="rect">
            <a:avLst/>
          </a:prstGeom>
          <a:noFill/>
        </p:spPr>
        <p:txBody>
          <a:bodyPr wrap="none" rtlCol="0">
            <a:spAutoFit/>
          </a:bodyPr>
          <a:lstStyle/>
          <a:p>
            <a:r>
              <a:rPr lang="en-US" sz="1000" dirty="0" smtClean="0">
                <a:latin typeface="Times New Roman" pitchFamily="18" charset="0"/>
                <a:cs typeface="Times New Roman" pitchFamily="18" charset="0"/>
              </a:rPr>
              <a:t>G. </a:t>
            </a:r>
            <a:r>
              <a:rPr lang="en-US" sz="1000" dirty="0" err="1" smtClean="0">
                <a:latin typeface="Times New Roman" pitchFamily="18" charset="0"/>
                <a:cs typeface="Times New Roman" pitchFamily="18" charset="0"/>
              </a:rPr>
              <a:t>Iaselli</a:t>
            </a:r>
            <a:r>
              <a:rPr lang="en-US" sz="1000" dirty="0" smtClean="0">
                <a:latin typeface="Times New Roman" pitchFamily="18" charset="0"/>
                <a:cs typeface="Times New Roman" pitchFamily="18" charset="0"/>
              </a:rPr>
              <a:t>,  </a:t>
            </a:r>
            <a:r>
              <a:rPr lang="en-US" sz="1000" dirty="0" err="1" smtClean="0">
                <a:latin typeface="Times New Roman" pitchFamily="18" charset="0"/>
                <a:cs typeface="Times New Roman" pitchFamily="18" charset="0"/>
              </a:rPr>
              <a:t>Politecnico</a:t>
            </a:r>
            <a:r>
              <a:rPr lang="en-US" sz="1000" dirty="0" smtClean="0">
                <a:latin typeface="Times New Roman" pitchFamily="18" charset="0"/>
                <a:cs typeface="Times New Roman" pitchFamily="18" charset="0"/>
              </a:rPr>
              <a:t>  di Bari and INFN</a:t>
            </a:r>
            <a:endParaRPr lang="en-US" sz="1000" dirty="0">
              <a:latin typeface="Times New Roman" pitchFamily="18" charset="0"/>
              <a:cs typeface="Times New Roman" pitchFamily="18" charset="0"/>
            </a:endParaRPr>
          </a:p>
        </p:txBody>
      </p:sp>
      <p:sp>
        <p:nvSpPr>
          <p:cNvPr id="17" name="Text Box 5"/>
          <p:cNvSpPr txBox="1">
            <a:spLocks noChangeArrowheads="1"/>
          </p:cNvSpPr>
          <p:nvPr/>
        </p:nvSpPr>
        <p:spPr bwMode="auto">
          <a:xfrm>
            <a:off x="285720" y="3714752"/>
            <a:ext cx="8429684" cy="3268587"/>
          </a:xfrm>
          <a:prstGeom prst="rect">
            <a:avLst/>
          </a:prstGeom>
          <a:noFill/>
          <a:ln w="9525">
            <a:noFill/>
            <a:miter lim="800000"/>
            <a:headEnd/>
            <a:tailEnd/>
          </a:ln>
        </p:spPr>
        <p:txBody>
          <a:bodyPr wrap="square">
            <a:spAutoFit/>
          </a:bodyPr>
          <a:lstStyle/>
          <a:p>
            <a:pPr marL="171450" indent="-171450">
              <a:lnSpc>
                <a:spcPct val="105000"/>
              </a:lnSpc>
              <a:spcBef>
                <a:spcPct val="15000"/>
              </a:spcBef>
              <a:spcAft>
                <a:spcPct val="15000"/>
              </a:spcAft>
              <a:buClr>
                <a:srgbClr val="7030A0"/>
              </a:buClr>
              <a:buSzPct val="85000"/>
              <a:defRPr/>
            </a:pPr>
            <a:r>
              <a:rPr lang="en-US" sz="1600" dirty="0">
                <a:latin typeface="Times New Roman" pitchFamily="18" charset="0"/>
                <a:cs typeface="Times New Roman" pitchFamily="18" charset="0"/>
              </a:rPr>
              <a:t>The LHC surpasses existing accelerators/colliders in 2 aspects :</a:t>
            </a:r>
          </a:p>
          <a:p>
            <a:pPr marL="685800" lvl="1" indent="-228600">
              <a:lnSpc>
                <a:spcPct val="105000"/>
              </a:lnSpc>
              <a:spcBef>
                <a:spcPct val="15000"/>
              </a:spcBef>
              <a:spcAft>
                <a:spcPct val="15000"/>
              </a:spcAft>
              <a:buClr>
                <a:srgbClr val="7030A0"/>
              </a:buClr>
              <a:buSzPct val="85000"/>
              <a:buFont typeface="Wingdings" pitchFamily="2" charset="2"/>
              <a:buChar char="q"/>
              <a:defRPr/>
            </a:pPr>
            <a:r>
              <a:rPr lang="en-US" sz="1600" dirty="0">
                <a:latin typeface="Times New Roman" pitchFamily="18" charset="0"/>
                <a:cs typeface="Times New Roman" pitchFamily="18" charset="0"/>
              </a:rPr>
              <a:t>The energy of the beam of 7 </a:t>
            </a:r>
            <a:r>
              <a:rPr lang="en-US" sz="1600" dirty="0" err="1">
                <a:latin typeface="Times New Roman" pitchFamily="18" charset="0"/>
                <a:cs typeface="Times New Roman" pitchFamily="18" charset="0"/>
              </a:rPr>
              <a:t>TeV</a:t>
            </a:r>
            <a:r>
              <a:rPr lang="en-US" sz="1600" dirty="0">
                <a:latin typeface="Times New Roman" pitchFamily="18" charset="0"/>
                <a:cs typeface="Times New Roman" pitchFamily="18" charset="0"/>
              </a:rPr>
              <a:t> that is achieved within the size constraints of the existing 26.7 km LEP tunnel.</a:t>
            </a:r>
          </a:p>
          <a:p>
            <a:pPr marL="685800" lvl="1" indent="-228600">
              <a:lnSpc>
                <a:spcPct val="105000"/>
              </a:lnSpc>
              <a:spcBef>
                <a:spcPct val="15000"/>
              </a:spcBef>
              <a:spcAft>
                <a:spcPct val="15000"/>
              </a:spcAft>
              <a:buClr>
                <a:srgbClr val="7030A0"/>
              </a:buClr>
              <a:buSzPct val="85000"/>
              <a:defRPr/>
            </a:pPr>
            <a:r>
              <a:rPr lang="en-US" sz="1600" dirty="0">
                <a:latin typeface="Times New Roman" pitchFamily="18" charset="0"/>
                <a:cs typeface="Times New Roman" pitchFamily="18" charset="0"/>
              </a:rPr>
              <a:t>		</a:t>
            </a:r>
            <a:r>
              <a:rPr lang="en-US" sz="1600" dirty="0">
                <a:solidFill>
                  <a:srgbClr val="FF0000"/>
                </a:solidFill>
                <a:latin typeface="Times New Roman" pitchFamily="18" charset="0"/>
                <a:cs typeface="Times New Roman" pitchFamily="18" charset="0"/>
              </a:rPr>
              <a:t>LHC dipole field	8.3 T</a:t>
            </a:r>
          </a:p>
          <a:p>
            <a:pPr marL="685800" lvl="1" indent="-228600">
              <a:lnSpc>
                <a:spcPct val="105000"/>
              </a:lnSpc>
              <a:spcBef>
                <a:spcPct val="15000"/>
              </a:spcBef>
              <a:spcAft>
                <a:spcPct val="15000"/>
              </a:spcAft>
              <a:buClr>
                <a:srgbClr val="7030A0"/>
              </a:buClr>
              <a:buSzPct val="85000"/>
              <a:defRPr/>
            </a:pPr>
            <a:r>
              <a:rPr lang="en-US" sz="1600" dirty="0">
                <a:solidFill>
                  <a:srgbClr val="FF0000"/>
                </a:solidFill>
                <a:latin typeface="Times New Roman" pitchFamily="18" charset="0"/>
                <a:cs typeface="Times New Roman" pitchFamily="18" charset="0"/>
              </a:rPr>
              <a:t>		HERA/</a:t>
            </a:r>
            <a:r>
              <a:rPr lang="en-US" sz="1600" dirty="0" err="1">
                <a:solidFill>
                  <a:srgbClr val="FF0000"/>
                </a:solidFill>
                <a:latin typeface="Times New Roman" pitchFamily="18" charset="0"/>
                <a:cs typeface="Times New Roman" pitchFamily="18" charset="0"/>
              </a:rPr>
              <a:t>Tevatron</a:t>
            </a:r>
            <a:r>
              <a:rPr lang="en-US" sz="1600" dirty="0">
                <a:solidFill>
                  <a:srgbClr val="FF0000"/>
                </a:solidFill>
                <a:latin typeface="Times New Roman" pitchFamily="18" charset="0"/>
                <a:cs typeface="Times New Roman" pitchFamily="18" charset="0"/>
              </a:rPr>
              <a:t> 	~ 4 </a:t>
            </a:r>
            <a:r>
              <a:rPr lang="en-US" sz="1600" dirty="0" smtClean="0">
                <a:solidFill>
                  <a:srgbClr val="FF0000"/>
                </a:solidFill>
                <a:latin typeface="Times New Roman" pitchFamily="18" charset="0"/>
                <a:cs typeface="Times New Roman" pitchFamily="18" charset="0"/>
              </a:rPr>
              <a:t>T</a:t>
            </a:r>
            <a:endParaRPr lang="en-US" sz="1600" dirty="0">
              <a:latin typeface="Times New Roman" pitchFamily="18" charset="0"/>
              <a:cs typeface="Times New Roman" pitchFamily="18" charset="0"/>
            </a:endParaRPr>
          </a:p>
          <a:p>
            <a:pPr marL="685800" lvl="1" indent="-228600">
              <a:lnSpc>
                <a:spcPct val="105000"/>
              </a:lnSpc>
              <a:spcBef>
                <a:spcPct val="15000"/>
              </a:spcBef>
              <a:spcAft>
                <a:spcPct val="15000"/>
              </a:spcAft>
              <a:buClr>
                <a:srgbClr val="7030A0"/>
              </a:buClr>
              <a:buSzPct val="85000"/>
              <a:buFont typeface="Wingdings" pitchFamily="2" charset="2"/>
              <a:buChar char="q"/>
              <a:defRPr/>
            </a:pPr>
            <a:r>
              <a:rPr lang="en-US" sz="1600" dirty="0">
                <a:latin typeface="Times New Roman" pitchFamily="18" charset="0"/>
                <a:cs typeface="Times New Roman" pitchFamily="18" charset="0"/>
              </a:rPr>
              <a:t>The luminosity of the collider that will reach unprecedented values for a hadron machine:</a:t>
            </a:r>
          </a:p>
          <a:p>
            <a:pPr marL="685800" lvl="1" indent="-228600">
              <a:lnSpc>
                <a:spcPct val="105000"/>
              </a:lnSpc>
              <a:spcBef>
                <a:spcPct val="15000"/>
              </a:spcBef>
              <a:spcAft>
                <a:spcPct val="15000"/>
              </a:spcAft>
              <a:buClr>
                <a:srgbClr val="7030A0"/>
              </a:buClr>
              <a:buSzPct val="85000"/>
              <a:defRPr/>
            </a:pPr>
            <a:r>
              <a:rPr lang="en-US" sz="1600" dirty="0">
                <a:latin typeface="Times New Roman" pitchFamily="18" charset="0"/>
                <a:cs typeface="Times New Roman" pitchFamily="18" charset="0"/>
              </a:rPr>
              <a:t>		</a:t>
            </a:r>
            <a:r>
              <a:rPr lang="en-US" sz="1600" dirty="0" smtClean="0">
                <a:solidFill>
                  <a:srgbClr val="FF0000"/>
                </a:solidFill>
                <a:latin typeface="Times New Roman" pitchFamily="18" charset="0"/>
                <a:cs typeface="Times New Roman" pitchFamily="18" charset="0"/>
              </a:rPr>
              <a:t>LHC 		pp	 ~ 10</a:t>
            </a:r>
            <a:r>
              <a:rPr lang="en-US" sz="1600" baseline="30000" dirty="0" smtClean="0">
                <a:solidFill>
                  <a:srgbClr val="FF0000"/>
                </a:solidFill>
                <a:latin typeface="Times New Roman" pitchFamily="18" charset="0"/>
                <a:cs typeface="Times New Roman" pitchFamily="18" charset="0"/>
              </a:rPr>
              <a:t>34</a:t>
            </a:r>
            <a:r>
              <a:rPr lang="en-US" sz="1600" dirty="0" smtClean="0">
                <a:solidFill>
                  <a:srgbClr val="FF0000"/>
                </a:solidFill>
                <a:latin typeface="Times New Roman" pitchFamily="18" charset="0"/>
                <a:cs typeface="Times New Roman" pitchFamily="18" charset="0"/>
              </a:rPr>
              <a:t> cm</a:t>
            </a:r>
            <a:r>
              <a:rPr lang="en-US" sz="1600" baseline="30000" dirty="0" smtClean="0">
                <a:solidFill>
                  <a:srgbClr val="FF0000"/>
                </a:solidFill>
                <a:latin typeface="Times New Roman" pitchFamily="18" charset="0"/>
                <a:cs typeface="Times New Roman" pitchFamily="18" charset="0"/>
              </a:rPr>
              <a:t>-2</a:t>
            </a:r>
            <a:r>
              <a:rPr lang="en-US" sz="1600" dirty="0" smtClean="0">
                <a:solidFill>
                  <a:srgbClr val="FF0000"/>
                </a:solidFill>
                <a:latin typeface="Times New Roman" pitchFamily="18" charset="0"/>
                <a:cs typeface="Times New Roman" pitchFamily="18" charset="0"/>
              </a:rPr>
              <a:t> s</a:t>
            </a:r>
            <a:r>
              <a:rPr lang="en-US" sz="1600" baseline="30000" dirty="0" smtClean="0">
                <a:solidFill>
                  <a:srgbClr val="FF0000"/>
                </a:solidFill>
                <a:latin typeface="Times New Roman" pitchFamily="18" charset="0"/>
                <a:cs typeface="Times New Roman" pitchFamily="18" charset="0"/>
              </a:rPr>
              <a:t>-1</a:t>
            </a:r>
          </a:p>
          <a:p>
            <a:pPr marL="685800" lvl="1" indent="-228600">
              <a:lnSpc>
                <a:spcPct val="105000"/>
              </a:lnSpc>
              <a:spcBef>
                <a:spcPct val="15000"/>
              </a:spcBef>
              <a:spcAft>
                <a:spcPct val="15000"/>
              </a:spcAft>
              <a:buClr>
                <a:srgbClr val="7030A0"/>
              </a:buClr>
              <a:buSzPct val="85000"/>
              <a:defRPr/>
            </a:pPr>
            <a:r>
              <a:rPr lang="en-US" sz="1600" dirty="0" smtClean="0">
                <a:solidFill>
                  <a:srgbClr val="FF0000"/>
                </a:solidFill>
                <a:latin typeface="Times New Roman" pitchFamily="18" charset="0"/>
                <a:cs typeface="Times New Roman" pitchFamily="18" charset="0"/>
              </a:rPr>
              <a:t>		</a:t>
            </a:r>
            <a:r>
              <a:rPr lang="en-US" sz="1600" dirty="0" err="1" smtClean="0">
                <a:solidFill>
                  <a:srgbClr val="FF0000"/>
                </a:solidFill>
                <a:latin typeface="Times New Roman" pitchFamily="18" charset="0"/>
                <a:cs typeface="Times New Roman" pitchFamily="18" charset="0"/>
              </a:rPr>
              <a:t>Tevatron</a:t>
            </a:r>
            <a:r>
              <a:rPr lang="en-US" sz="1600" dirty="0" smtClean="0">
                <a:solidFill>
                  <a:srgbClr val="FF0000"/>
                </a:solidFill>
                <a:latin typeface="Times New Roman" pitchFamily="18" charset="0"/>
                <a:cs typeface="Times New Roman" pitchFamily="18" charset="0"/>
              </a:rPr>
              <a:t> 		pp	2x10</a:t>
            </a:r>
            <a:r>
              <a:rPr lang="en-US" sz="1600" baseline="30000" dirty="0" smtClean="0">
                <a:solidFill>
                  <a:srgbClr val="FF0000"/>
                </a:solidFill>
                <a:latin typeface="Times New Roman" pitchFamily="18" charset="0"/>
                <a:cs typeface="Times New Roman" pitchFamily="18" charset="0"/>
              </a:rPr>
              <a:t>32</a:t>
            </a:r>
            <a:r>
              <a:rPr lang="en-US" sz="1600" dirty="0" smtClean="0">
                <a:solidFill>
                  <a:srgbClr val="FF0000"/>
                </a:solidFill>
                <a:latin typeface="Times New Roman" pitchFamily="18" charset="0"/>
                <a:cs typeface="Times New Roman" pitchFamily="18" charset="0"/>
              </a:rPr>
              <a:t> cm</a:t>
            </a:r>
            <a:r>
              <a:rPr lang="en-US" sz="1600" baseline="30000" dirty="0" smtClean="0">
                <a:solidFill>
                  <a:srgbClr val="FF0000"/>
                </a:solidFill>
                <a:latin typeface="Times New Roman" pitchFamily="18" charset="0"/>
                <a:cs typeface="Times New Roman" pitchFamily="18" charset="0"/>
              </a:rPr>
              <a:t>-2</a:t>
            </a:r>
            <a:r>
              <a:rPr lang="en-US" sz="1600" dirty="0" smtClean="0">
                <a:solidFill>
                  <a:srgbClr val="FF0000"/>
                </a:solidFill>
                <a:latin typeface="Times New Roman" pitchFamily="18" charset="0"/>
                <a:cs typeface="Times New Roman" pitchFamily="18" charset="0"/>
              </a:rPr>
              <a:t> s</a:t>
            </a:r>
            <a:r>
              <a:rPr lang="en-US" sz="1600" baseline="30000" dirty="0" smtClean="0">
                <a:solidFill>
                  <a:srgbClr val="FF0000"/>
                </a:solidFill>
                <a:latin typeface="Times New Roman" pitchFamily="18" charset="0"/>
                <a:cs typeface="Times New Roman" pitchFamily="18" charset="0"/>
              </a:rPr>
              <a:t>-1</a:t>
            </a:r>
            <a:endParaRPr lang="en-US" sz="1600" dirty="0" smtClean="0">
              <a:solidFill>
                <a:srgbClr val="FF0000"/>
              </a:solidFill>
              <a:latin typeface="Times New Roman" pitchFamily="18" charset="0"/>
              <a:cs typeface="Times New Roman" pitchFamily="18" charset="0"/>
            </a:endParaRPr>
          </a:p>
          <a:p>
            <a:pPr marL="685800" lvl="1" indent="-228600">
              <a:lnSpc>
                <a:spcPct val="105000"/>
              </a:lnSpc>
              <a:spcBef>
                <a:spcPct val="15000"/>
              </a:spcBef>
              <a:spcAft>
                <a:spcPct val="15000"/>
              </a:spcAft>
              <a:buClr>
                <a:srgbClr val="7030A0"/>
              </a:buClr>
              <a:buSzPct val="85000"/>
              <a:defRPr/>
            </a:pPr>
            <a:r>
              <a:rPr lang="en-US" sz="1600" dirty="0" smtClean="0">
                <a:solidFill>
                  <a:srgbClr val="0070C0"/>
                </a:solidFill>
                <a:latin typeface="Times New Roman" pitchFamily="18" charset="0"/>
                <a:cs typeface="Times New Roman" pitchFamily="18" charset="0"/>
              </a:rPr>
              <a:t>		</a:t>
            </a:r>
          </a:p>
          <a:p>
            <a:pPr marL="628650" lvl="1" indent="-171450">
              <a:lnSpc>
                <a:spcPct val="105000"/>
              </a:lnSpc>
              <a:spcBef>
                <a:spcPct val="15000"/>
              </a:spcBef>
              <a:spcAft>
                <a:spcPct val="15000"/>
              </a:spcAft>
              <a:buClr>
                <a:srgbClr val="7030A0"/>
              </a:buClr>
              <a:buSzPct val="85000"/>
              <a:defRPr/>
            </a:pPr>
            <a:endParaRPr lang="en-US" sz="1600" dirty="0">
              <a:latin typeface="Times New Roman" pitchFamily="18" charset="0"/>
              <a:cs typeface="Times New Roman" pitchFamily="18" charset="0"/>
            </a:endParaRPr>
          </a:p>
        </p:txBody>
      </p:sp>
      <p:sp>
        <p:nvSpPr>
          <p:cNvPr id="18" name="Rectangle 12"/>
          <p:cNvSpPr>
            <a:spLocks noChangeArrowheads="1"/>
          </p:cNvSpPr>
          <p:nvPr/>
        </p:nvSpPr>
        <p:spPr bwMode="auto">
          <a:xfrm>
            <a:off x="285720" y="1142984"/>
            <a:ext cx="4642338" cy="2428892"/>
          </a:xfrm>
          <a:prstGeom prst="rect">
            <a:avLst/>
          </a:prstGeom>
          <a:solidFill>
            <a:schemeClr val="bg1">
              <a:lumMod val="95000"/>
            </a:schemeClr>
          </a:solidFill>
          <a:ln w="19050">
            <a:noFill/>
            <a:miter lim="800000"/>
            <a:headEnd/>
            <a:tailEnd/>
          </a:ln>
          <a:effectLst>
            <a:outerShdw dist="53882" dir="2700000" algn="ctr" rotWithShape="0">
              <a:srgbClr val="FFFFFF"/>
            </a:outerShdw>
          </a:effectLst>
          <a:scene3d>
            <a:camera prst="orthographicFront"/>
            <a:lightRig rig="threePt" dir="t"/>
          </a:scene3d>
          <a:sp3d>
            <a:bevelT/>
          </a:sp3d>
        </p:spPr>
        <p:txBody>
          <a:bodyPr lIns="0" tIns="44450" rIns="0" bIns="44450" anchor="ctr"/>
          <a:lstStyle/>
          <a:p>
            <a:pPr>
              <a:lnSpc>
                <a:spcPct val="110000"/>
              </a:lnSpc>
              <a:spcBef>
                <a:spcPct val="0"/>
              </a:spcBef>
              <a:buFontTx/>
              <a:buNone/>
              <a:tabLst>
                <a:tab pos="2286000" algn="l"/>
              </a:tabLst>
              <a:defRPr/>
            </a:pPr>
            <a:r>
              <a:rPr lang="en-US" sz="2100">
                <a:solidFill>
                  <a:srgbClr val="0066FF"/>
                </a:solidFill>
                <a:effectLst>
                  <a:outerShdw blurRad="38100" dist="38100" dir="2700000" algn="tl">
                    <a:srgbClr val="000000"/>
                  </a:outerShdw>
                </a:effectLst>
                <a:cs typeface="Arial" charset="0"/>
              </a:rPr>
              <a:t> </a:t>
            </a:r>
            <a:r>
              <a:rPr lang="en-US" sz="2100" smtClean="0">
                <a:solidFill>
                  <a:srgbClr val="0066FF"/>
                </a:solidFill>
                <a:effectLst>
                  <a:outerShdw blurRad="38100" dist="38100" dir="2700000" algn="tl">
                    <a:srgbClr val="000000"/>
                  </a:outerShdw>
                </a:effectLst>
                <a:cs typeface="Arial" charset="0"/>
              </a:rPr>
              <a:t> </a:t>
            </a:r>
          </a:p>
          <a:p>
            <a:pPr indent="93663">
              <a:lnSpc>
                <a:spcPct val="110000"/>
              </a:lnSpc>
              <a:spcBef>
                <a:spcPct val="0"/>
              </a:spcBef>
              <a:buFontTx/>
              <a:buNone/>
              <a:tabLst>
                <a:tab pos="2286000" algn="l"/>
              </a:tabLst>
              <a:defRPr/>
            </a:pPr>
            <a:r>
              <a:rPr lang="en-US" smtClean="0">
                <a:solidFill>
                  <a:srgbClr val="FF0000"/>
                </a:solidFill>
                <a:latin typeface="Times New Roman" pitchFamily="18" charset="0"/>
                <a:cs typeface="Times New Roman" pitchFamily="18" charset="0"/>
              </a:rPr>
              <a:t>Proton </a:t>
            </a:r>
            <a:r>
              <a:rPr lang="en-US">
                <a:solidFill>
                  <a:srgbClr val="FF0000"/>
                </a:solidFill>
                <a:latin typeface="Times New Roman" pitchFamily="18" charset="0"/>
                <a:cs typeface="Times New Roman" pitchFamily="18" charset="0"/>
              </a:rPr>
              <a:t>– </a:t>
            </a:r>
            <a:r>
              <a:rPr lang="en-US" smtClean="0">
                <a:solidFill>
                  <a:srgbClr val="FF0000"/>
                </a:solidFill>
                <a:latin typeface="Times New Roman" pitchFamily="18" charset="0"/>
                <a:cs typeface="Times New Roman" pitchFamily="18" charset="0"/>
              </a:rPr>
              <a:t>Proton</a:t>
            </a:r>
            <a:r>
              <a:rPr lang="en-US">
                <a:solidFill>
                  <a:srgbClr val="FF0000"/>
                </a:solidFill>
                <a:latin typeface="Times New Roman" pitchFamily="18" charset="0"/>
                <a:cs typeface="Times New Roman" pitchFamily="18" charset="0"/>
              </a:rPr>
              <a:t>	</a:t>
            </a:r>
            <a:r>
              <a:rPr lang="en-US" smtClean="0">
                <a:solidFill>
                  <a:srgbClr val="FF0000"/>
                </a:solidFill>
                <a:latin typeface="Times New Roman" pitchFamily="18" charset="0"/>
                <a:cs typeface="Times New Roman" pitchFamily="18" charset="0"/>
              </a:rPr>
              <a:t>2808 </a:t>
            </a:r>
            <a:r>
              <a:rPr lang="en-US">
                <a:solidFill>
                  <a:srgbClr val="FF0000"/>
                </a:solidFill>
                <a:latin typeface="Times New Roman" pitchFamily="18" charset="0"/>
                <a:cs typeface="Times New Roman" pitchFamily="18" charset="0"/>
              </a:rPr>
              <a:t>x</a:t>
            </a:r>
            <a:r>
              <a:rPr lang="en-US" smtClean="0">
                <a:solidFill>
                  <a:srgbClr val="FF0000"/>
                </a:solidFill>
                <a:latin typeface="Times New Roman" pitchFamily="18" charset="0"/>
                <a:cs typeface="Times New Roman" pitchFamily="18" charset="0"/>
              </a:rPr>
              <a:t> </a:t>
            </a:r>
            <a:r>
              <a:rPr lang="en-US">
                <a:solidFill>
                  <a:srgbClr val="FF0000"/>
                </a:solidFill>
                <a:latin typeface="Times New Roman" pitchFamily="18" charset="0"/>
                <a:cs typeface="Times New Roman" pitchFamily="18" charset="0"/>
              </a:rPr>
              <a:t>2808 Bunches</a:t>
            </a:r>
          </a:p>
          <a:p>
            <a:pPr>
              <a:lnSpc>
                <a:spcPct val="110000"/>
              </a:lnSpc>
              <a:spcBef>
                <a:spcPct val="0"/>
              </a:spcBef>
              <a:buFontTx/>
              <a:buNone/>
              <a:tabLst>
                <a:tab pos="2176463" algn="l"/>
              </a:tabLst>
              <a:defRPr/>
            </a:pPr>
            <a:r>
              <a:rPr lang="en-US">
                <a:solidFill>
                  <a:srgbClr val="FF0000"/>
                </a:solidFill>
                <a:latin typeface="Times New Roman" pitchFamily="18" charset="0"/>
                <a:cs typeface="Times New Roman" pitchFamily="18" charset="0"/>
              </a:rPr>
              <a:t> </a:t>
            </a:r>
            <a:r>
              <a:rPr lang="en-US" smtClean="0">
                <a:solidFill>
                  <a:srgbClr val="FF0000"/>
                </a:solidFill>
                <a:latin typeface="Times New Roman" pitchFamily="18" charset="0"/>
                <a:cs typeface="Times New Roman" pitchFamily="18" charset="0"/>
              </a:rPr>
              <a:t> Protons/Bunch</a:t>
            </a:r>
            <a:r>
              <a:rPr lang="en-US">
                <a:solidFill>
                  <a:srgbClr val="FF0000"/>
                </a:solidFill>
                <a:latin typeface="Times New Roman" pitchFamily="18" charset="0"/>
                <a:cs typeface="Times New Roman" pitchFamily="18" charset="0"/>
              </a:rPr>
              <a:t>	</a:t>
            </a:r>
            <a:r>
              <a:rPr lang="en-US" smtClean="0">
                <a:solidFill>
                  <a:srgbClr val="FF0000"/>
                </a:solidFill>
                <a:latin typeface="Times New Roman" pitchFamily="18" charset="0"/>
                <a:cs typeface="Times New Roman" pitchFamily="18" charset="0"/>
              </a:rPr>
              <a:t>  1.1 </a:t>
            </a:r>
            <a:r>
              <a:rPr lang="en-US" baseline="30000">
                <a:solidFill>
                  <a:srgbClr val="FF0000"/>
                </a:solidFill>
                <a:latin typeface="Times New Roman" pitchFamily="18" charset="0"/>
                <a:cs typeface="Times New Roman" pitchFamily="18" charset="0"/>
              </a:rPr>
              <a:t>.</a:t>
            </a:r>
            <a:r>
              <a:rPr lang="en-US" baseline="30000" smtClean="0">
                <a:solidFill>
                  <a:srgbClr val="FF0000"/>
                </a:solidFill>
                <a:latin typeface="Times New Roman" pitchFamily="18" charset="0"/>
                <a:cs typeface="Times New Roman" pitchFamily="18" charset="0"/>
              </a:rPr>
              <a:t> </a:t>
            </a:r>
            <a:r>
              <a:rPr lang="en-US">
                <a:solidFill>
                  <a:srgbClr val="FF0000"/>
                </a:solidFill>
                <a:latin typeface="Times New Roman" pitchFamily="18" charset="0"/>
                <a:cs typeface="Times New Roman" pitchFamily="18" charset="0"/>
              </a:rPr>
              <a:t>10</a:t>
            </a:r>
            <a:r>
              <a:rPr lang="en-US" baseline="22000">
                <a:solidFill>
                  <a:srgbClr val="FF0000"/>
                </a:solidFill>
                <a:latin typeface="Times New Roman" pitchFamily="18" charset="0"/>
                <a:cs typeface="Times New Roman" pitchFamily="18" charset="0"/>
              </a:rPr>
              <a:t>11</a:t>
            </a:r>
          </a:p>
          <a:p>
            <a:pPr>
              <a:lnSpc>
                <a:spcPct val="110000"/>
              </a:lnSpc>
              <a:spcBef>
                <a:spcPct val="0"/>
              </a:spcBef>
              <a:buFontTx/>
              <a:buNone/>
              <a:tabLst>
                <a:tab pos="2176463" algn="l"/>
              </a:tabLst>
              <a:defRPr/>
            </a:pPr>
            <a:r>
              <a:rPr lang="en-US">
                <a:solidFill>
                  <a:srgbClr val="FF0000"/>
                </a:solidFill>
                <a:latin typeface="Times New Roman" pitchFamily="18" charset="0"/>
                <a:cs typeface="Times New Roman" pitchFamily="18" charset="0"/>
              </a:rPr>
              <a:t> </a:t>
            </a:r>
            <a:r>
              <a:rPr lang="en-US" smtClean="0">
                <a:solidFill>
                  <a:srgbClr val="FF0000"/>
                </a:solidFill>
                <a:latin typeface="Times New Roman" pitchFamily="18" charset="0"/>
                <a:cs typeface="Times New Roman" pitchFamily="18" charset="0"/>
              </a:rPr>
              <a:t> Beam </a:t>
            </a:r>
            <a:r>
              <a:rPr lang="en-US">
                <a:solidFill>
                  <a:srgbClr val="FF0000"/>
                </a:solidFill>
                <a:latin typeface="Times New Roman" pitchFamily="18" charset="0"/>
                <a:cs typeface="Times New Roman" pitchFamily="18" charset="0"/>
              </a:rPr>
              <a:t>Energy      </a:t>
            </a:r>
            <a:r>
              <a:rPr lang="en-US" smtClean="0">
                <a:solidFill>
                  <a:srgbClr val="FF0000"/>
                </a:solidFill>
                <a:latin typeface="Times New Roman" pitchFamily="18" charset="0"/>
                <a:cs typeface="Times New Roman" pitchFamily="18" charset="0"/>
              </a:rPr>
              <a:t>	  7 </a:t>
            </a:r>
            <a:r>
              <a:rPr lang="en-US" err="1">
                <a:solidFill>
                  <a:srgbClr val="FF0000"/>
                </a:solidFill>
                <a:latin typeface="Times New Roman" pitchFamily="18" charset="0"/>
                <a:cs typeface="Times New Roman" pitchFamily="18" charset="0"/>
              </a:rPr>
              <a:t>TeV</a:t>
            </a:r>
            <a:r>
              <a:rPr lang="en-US">
                <a:solidFill>
                  <a:srgbClr val="FF0000"/>
                </a:solidFill>
                <a:latin typeface="Times New Roman" pitchFamily="18" charset="0"/>
                <a:cs typeface="Times New Roman" pitchFamily="18" charset="0"/>
              </a:rPr>
              <a:t> (7 x 10</a:t>
            </a:r>
            <a:r>
              <a:rPr lang="en-US" baseline="22000">
                <a:solidFill>
                  <a:srgbClr val="FF0000"/>
                </a:solidFill>
                <a:latin typeface="Times New Roman" pitchFamily="18" charset="0"/>
                <a:cs typeface="Times New Roman" pitchFamily="18" charset="0"/>
              </a:rPr>
              <a:t>12</a:t>
            </a:r>
            <a:r>
              <a:rPr lang="en-US">
                <a:solidFill>
                  <a:srgbClr val="FF0000"/>
                </a:solidFill>
                <a:latin typeface="Times New Roman" pitchFamily="18" charset="0"/>
                <a:cs typeface="Times New Roman" pitchFamily="18" charset="0"/>
              </a:rPr>
              <a:t> </a:t>
            </a:r>
            <a:r>
              <a:rPr lang="en-US" err="1">
                <a:solidFill>
                  <a:srgbClr val="FF0000"/>
                </a:solidFill>
                <a:latin typeface="Times New Roman" pitchFamily="18" charset="0"/>
                <a:cs typeface="Times New Roman" pitchFamily="18" charset="0"/>
              </a:rPr>
              <a:t>eV</a:t>
            </a:r>
            <a:r>
              <a:rPr lang="en-US">
                <a:solidFill>
                  <a:srgbClr val="FF0000"/>
                </a:solidFill>
                <a:latin typeface="Times New Roman" pitchFamily="18" charset="0"/>
                <a:cs typeface="Times New Roman" pitchFamily="18" charset="0"/>
              </a:rPr>
              <a:t>)</a:t>
            </a:r>
          </a:p>
          <a:p>
            <a:pPr>
              <a:lnSpc>
                <a:spcPct val="110000"/>
              </a:lnSpc>
              <a:spcBef>
                <a:spcPct val="0"/>
              </a:spcBef>
              <a:buFontTx/>
              <a:buNone/>
              <a:tabLst>
                <a:tab pos="2176463" algn="l"/>
              </a:tabLst>
              <a:defRPr/>
            </a:pPr>
            <a:r>
              <a:rPr lang="en-US">
                <a:solidFill>
                  <a:srgbClr val="FF0000"/>
                </a:solidFill>
                <a:latin typeface="Times New Roman" pitchFamily="18" charset="0"/>
                <a:cs typeface="Times New Roman" pitchFamily="18" charset="0"/>
              </a:rPr>
              <a:t> </a:t>
            </a:r>
            <a:r>
              <a:rPr lang="en-US" smtClean="0">
                <a:solidFill>
                  <a:srgbClr val="FF0000"/>
                </a:solidFill>
                <a:latin typeface="Times New Roman" pitchFamily="18" charset="0"/>
                <a:cs typeface="Times New Roman" pitchFamily="18" charset="0"/>
              </a:rPr>
              <a:t> Luminosity         	  10</a:t>
            </a:r>
            <a:r>
              <a:rPr lang="en-US" baseline="22000" smtClean="0">
                <a:solidFill>
                  <a:srgbClr val="FF0000"/>
                </a:solidFill>
                <a:latin typeface="Times New Roman" pitchFamily="18" charset="0"/>
                <a:cs typeface="Times New Roman" pitchFamily="18" charset="0"/>
              </a:rPr>
              <a:t>34</a:t>
            </a:r>
            <a:r>
              <a:rPr lang="en-US" smtClean="0">
                <a:solidFill>
                  <a:srgbClr val="FF0000"/>
                </a:solidFill>
                <a:latin typeface="Times New Roman" pitchFamily="18" charset="0"/>
                <a:cs typeface="Times New Roman" pitchFamily="18" charset="0"/>
              </a:rPr>
              <a:t> </a:t>
            </a:r>
            <a:r>
              <a:rPr lang="en-US">
                <a:solidFill>
                  <a:srgbClr val="FF0000"/>
                </a:solidFill>
                <a:latin typeface="Times New Roman" pitchFamily="18" charset="0"/>
                <a:cs typeface="Times New Roman" pitchFamily="18" charset="0"/>
              </a:rPr>
              <a:t>cm</a:t>
            </a:r>
            <a:r>
              <a:rPr lang="en-US" baseline="22000">
                <a:solidFill>
                  <a:srgbClr val="FF0000"/>
                </a:solidFill>
                <a:latin typeface="Times New Roman" pitchFamily="18" charset="0"/>
                <a:cs typeface="Times New Roman" pitchFamily="18" charset="0"/>
              </a:rPr>
              <a:t>-2</a:t>
            </a:r>
            <a:r>
              <a:rPr lang="en-US">
                <a:solidFill>
                  <a:srgbClr val="FF0000"/>
                </a:solidFill>
                <a:latin typeface="Times New Roman" pitchFamily="18" charset="0"/>
                <a:cs typeface="Times New Roman" pitchFamily="18" charset="0"/>
              </a:rPr>
              <a:t> </a:t>
            </a:r>
            <a:r>
              <a:rPr lang="en-US" smtClean="0">
                <a:solidFill>
                  <a:srgbClr val="FF0000"/>
                </a:solidFill>
                <a:latin typeface="Times New Roman" pitchFamily="18" charset="0"/>
                <a:cs typeface="Times New Roman" pitchFamily="18" charset="0"/>
              </a:rPr>
              <a:t>sec</a:t>
            </a:r>
            <a:r>
              <a:rPr lang="en-US" baseline="22000" smtClean="0">
                <a:solidFill>
                  <a:srgbClr val="FF0000"/>
                </a:solidFill>
                <a:latin typeface="Times New Roman" pitchFamily="18" charset="0"/>
                <a:cs typeface="Times New Roman" pitchFamily="18" charset="0"/>
              </a:rPr>
              <a:t>-1</a:t>
            </a:r>
            <a:endParaRPr lang="en-US" baseline="22000">
              <a:solidFill>
                <a:srgbClr val="FF0000"/>
              </a:solidFill>
              <a:latin typeface="Times New Roman" pitchFamily="18" charset="0"/>
              <a:cs typeface="Times New Roman" pitchFamily="18" charset="0"/>
            </a:endParaRPr>
          </a:p>
          <a:p>
            <a:pPr>
              <a:lnSpc>
                <a:spcPct val="110000"/>
              </a:lnSpc>
              <a:spcBef>
                <a:spcPct val="0"/>
              </a:spcBef>
              <a:buFontTx/>
              <a:buNone/>
              <a:tabLst>
                <a:tab pos="2176463" algn="l"/>
              </a:tabLst>
              <a:defRPr/>
            </a:pPr>
            <a:r>
              <a:rPr lang="en-US">
                <a:solidFill>
                  <a:srgbClr val="FF0000"/>
                </a:solidFill>
                <a:latin typeface="Times New Roman" pitchFamily="18" charset="0"/>
                <a:cs typeface="Times New Roman" pitchFamily="18" charset="0"/>
              </a:rPr>
              <a:t> </a:t>
            </a:r>
            <a:r>
              <a:rPr lang="en-US" smtClean="0">
                <a:solidFill>
                  <a:srgbClr val="FF0000"/>
                </a:solidFill>
                <a:latin typeface="Times New Roman" pitchFamily="18" charset="0"/>
                <a:cs typeface="Times New Roman" pitchFamily="18" charset="0"/>
              </a:rPr>
              <a:t> Crossing </a:t>
            </a:r>
            <a:r>
              <a:rPr lang="en-US">
                <a:solidFill>
                  <a:srgbClr val="FF0000"/>
                </a:solidFill>
                <a:latin typeface="Times New Roman" pitchFamily="18" charset="0"/>
                <a:cs typeface="Times New Roman" pitchFamily="18" charset="0"/>
              </a:rPr>
              <a:t>Rate 	</a:t>
            </a:r>
            <a:r>
              <a:rPr lang="en-US" smtClean="0">
                <a:solidFill>
                  <a:srgbClr val="FF0000"/>
                </a:solidFill>
                <a:latin typeface="Times New Roman" pitchFamily="18" charset="0"/>
                <a:cs typeface="Times New Roman" pitchFamily="18" charset="0"/>
              </a:rPr>
              <a:t>  40 MHz</a:t>
            </a:r>
            <a:endParaRPr lang="en-US">
              <a:solidFill>
                <a:srgbClr val="FF0000"/>
              </a:solidFill>
              <a:latin typeface="Times New Roman" pitchFamily="18" charset="0"/>
              <a:cs typeface="Times New Roman" pitchFamily="18" charset="0"/>
            </a:endParaRPr>
          </a:p>
          <a:p>
            <a:pPr>
              <a:lnSpc>
                <a:spcPct val="110000"/>
              </a:lnSpc>
              <a:spcBef>
                <a:spcPct val="0"/>
              </a:spcBef>
              <a:buFontTx/>
              <a:buNone/>
              <a:tabLst>
                <a:tab pos="2176463" algn="l"/>
              </a:tabLst>
              <a:defRPr/>
            </a:pPr>
            <a:r>
              <a:rPr lang="en-US">
                <a:solidFill>
                  <a:srgbClr val="FF0000"/>
                </a:solidFill>
                <a:latin typeface="Times New Roman" pitchFamily="18" charset="0"/>
                <a:cs typeface="Times New Roman" pitchFamily="18" charset="0"/>
              </a:rPr>
              <a:t> </a:t>
            </a:r>
            <a:r>
              <a:rPr lang="en-US" smtClean="0">
                <a:solidFill>
                  <a:srgbClr val="FF0000"/>
                </a:solidFill>
                <a:latin typeface="Times New Roman" pitchFamily="18" charset="0"/>
                <a:cs typeface="Times New Roman" pitchFamily="18" charset="0"/>
              </a:rPr>
              <a:t> Collisions          	 </a:t>
            </a:r>
            <a:r>
              <a:rPr lang="en-US">
                <a:solidFill>
                  <a:srgbClr val="FF0000"/>
                </a:solidFill>
                <a:latin typeface="Times New Roman" pitchFamily="18" charset="0"/>
                <a:cs typeface="Times New Roman" pitchFamily="18" charset="0"/>
              </a:rPr>
              <a:t>~10</a:t>
            </a:r>
            <a:r>
              <a:rPr lang="en-US" baseline="22000">
                <a:solidFill>
                  <a:srgbClr val="FF0000"/>
                </a:solidFill>
                <a:latin typeface="Times New Roman" pitchFamily="18" charset="0"/>
                <a:cs typeface="Times New Roman" pitchFamily="18" charset="0"/>
              </a:rPr>
              <a:t>9</a:t>
            </a:r>
            <a:r>
              <a:rPr lang="en-US">
                <a:solidFill>
                  <a:srgbClr val="FF0000"/>
                </a:solidFill>
                <a:latin typeface="Times New Roman" pitchFamily="18" charset="0"/>
                <a:cs typeface="Times New Roman" pitchFamily="18" charset="0"/>
              </a:rPr>
              <a:t> Hz </a:t>
            </a:r>
          </a:p>
          <a:p>
            <a:pPr>
              <a:lnSpc>
                <a:spcPct val="110000"/>
              </a:lnSpc>
              <a:spcBef>
                <a:spcPct val="0"/>
              </a:spcBef>
              <a:buFontTx/>
              <a:buNone/>
              <a:tabLst>
                <a:tab pos="2176463" algn="l"/>
              </a:tabLst>
              <a:defRPr/>
            </a:pPr>
            <a:endParaRPr lang="en-US" sz="2100" baseline="22000">
              <a:solidFill>
                <a:srgbClr val="FFFF00"/>
              </a:solidFill>
              <a:effectLst>
                <a:outerShdw blurRad="38100" dist="38100" dir="2700000" algn="tl">
                  <a:srgbClr val="000000"/>
                </a:outerShdw>
              </a:effectLst>
              <a:cs typeface="Arial" charset="0"/>
            </a:endParaRPr>
          </a:p>
          <a:p>
            <a:pPr>
              <a:lnSpc>
                <a:spcPct val="85000"/>
              </a:lnSpc>
              <a:spcBef>
                <a:spcPct val="0"/>
              </a:spcBef>
              <a:buFontTx/>
              <a:buNone/>
              <a:tabLst>
                <a:tab pos="2176463" algn="l"/>
              </a:tabLst>
              <a:defRPr/>
            </a:pPr>
            <a:endParaRPr lang="en-US" sz="2100">
              <a:solidFill>
                <a:srgbClr val="003399"/>
              </a:solidFill>
              <a:effectLst>
                <a:outerShdw blurRad="38100" dist="38100" dir="2700000" algn="tl">
                  <a:srgbClr val="000000"/>
                </a:outerShdw>
              </a:effectLst>
              <a:cs typeface="Arial" charset="0"/>
            </a:endParaRPr>
          </a:p>
        </p:txBody>
      </p:sp>
      <p:pic>
        <p:nvPicPr>
          <p:cNvPr id="19" name="Picture 2" descr="CMSBrochure_IntroToCMS_28"/>
          <p:cNvPicPr>
            <a:picLocks noChangeAspect="1" noChangeArrowheads="1"/>
          </p:cNvPicPr>
          <p:nvPr/>
        </p:nvPicPr>
        <p:blipFill>
          <a:blip r:embed="rId3" cstate="print"/>
          <a:srcRect l="3629" t="15575" r="48856" b="55775"/>
          <a:stretch>
            <a:fillRect/>
          </a:stretch>
        </p:blipFill>
        <p:spPr bwMode="auto">
          <a:xfrm>
            <a:off x="5256629" y="1071546"/>
            <a:ext cx="3887371" cy="2617053"/>
          </a:xfrm>
          <a:prstGeom prst="rect">
            <a:avLst/>
          </a:prstGeom>
          <a:noFill/>
          <a:ln w="9525">
            <a:noFill/>
            <a:miter lim="800000"/>
            <a:headEnd/>
            <a:tailEnd/>
          </a:ln>
        </p:spPr>
      </p:pic>
      <p:sp>
        <p:nvSpPr>
          <p:cNvPr id="10" name="Segnaposto numero diapositiva 9"/>
          <p:cNvSpPr>
            <a:spLocks noGrp="1"/>
          </p:cNvSpPr>
          <p:nvPr>
            <p:ph type="sldNum" sz="quarter" idx="12"/>
          </p:nvPr>
        </p:nvSpPr>
        <p:spPr>
          <a:xfrm>
            <a:off x="7046912" y="6520259"/>
            <a:ext cx="2133600" cy="365125"/>
          </a:xfrm>
        </p:spPr>
        <p:txBody>
          <a:bodyPr/>
          <a:lstStyle/>
          <a:p>
            <a:fld id="{3B1A37C7-B3C2-4D72-A061-AF4B89C4677F}" type="slidenum">
              <a:rPr lang="en-US" smtClean="0"/>
              <a:pPr/>
              <a:t>9</a:t>
            </a:fld>
            <a:endParaRPr lang="en-US"/>
          </a:p>
        </p:txBody>
      </p:sp>
      <p:sp>
        <p:nvSpPr>
          <p:cNvPr id="11" name="CasellaDiTesto 13"/>
          <p:cNvSpPr txBox="1">
            <a:spLocks noChangeArrowheads="1"/>
          </p:cNvSpPr>
          <p:nvPr/>
        </p:nvSpPr>
        <p:spPr bwMode="auto">
          <a:xfrm>
            <a:off x="3347864" y="6558182"/>
            <a:ext cx="4035079" cy="246221"/>
          </a:xfrm>
          <a:prstGeom prst="rect">
            <a:avLst/>
          </a:prstGeom>
          <a:noFill/>
          <a:ln w="9525">
            <a:noFill/>
            <a:miter lim="800000"/>
            <a:headEnd/>
            <a:tailEnd/>
          </a:ln>
        </p:spPr>
        <p:txBody>
          <a:bodyPr wrap="none">
            <a:spAutoFit/>
          </a:bodyPr>
          <a:lstStyle/>
          <a:p>
            <a:r>
              <a:rPr lang="it-IT" sz="1000" dirty="0" smtClean="0">
                <a:latin typeface="Times New Roman" pitchFamily="18" charset="0"/>
                <a:cs typeface="Times New Roman" pitchFamily="18" charset="0"/>
              </a:rPr>
              <a:t>The 7th School of High Energy </a:t>
            </a:r>
            <a:r>
              <a:rPr lang="it-IT" sz="1000" dirty="0" err="1" smtClean="0">
                <a:latin typeface="Times New Roman" pitchFamily="18" charset="0"/>
                <a:cs typeface="Times New Roman" pitchFamily="18" charset="0"/>
              </a:rPr>
              <a:t>Physics</a:t>
            </a:r>
            <a:r>
              <a:rPr lang="it-IT" sz="1000" dirty="0" smtClean="0">
                <a:latin typeface="Times New Roman" pitchFamily="18" charset="0"/>
                <a:cs typeface="Times New Roman" pitchFamily="18" charset="0"/>
              </a:rPr>
              <a:t>, Cairo, </a:t>
            </a:r>
            <a:r>
              <a:rPr lang="it-IT" sz="1000" dirty="0" err="1" smtClean="0">
                <a:latin typeface="Times New Roman" pitchFamily="18" charset="0"/>
                <a:cs typeface="Times New Roman" pitchFamily="18" charset="0"/>
              </a:rPr>
              <a:t>Ain</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Sham</a:t>
            </a:r>
            <a:r>
              <a:rPr lang="it-IT" sz="1000" dirty="0" smtClean="0">
                <a:latin typeface="Times New Roman" pitchFamily="18" charset="0"/>
                <a:cs typeface="Times New Roman" pitchFamily="18" charset="0"/>
              </a:rPr>
              <a:t>,  </a:t>
            </a:r>
            <a:r>
              <a:rPr lang="it-IT" sz="1000" dirty="0" err="1" smtClean="0">
                <a:latin typeface="Times New Roman" pitchFamily="18" charset="0"/>
                <a:cs typeface="Times New Roman" pitchFamily="18" charset="0"/>
              </a:rPr>
              <a:t>January</a:t>
            </a:r>
            <a:r>
              <a:rPr lang="it-IT" sz="1000" dirty="0" smtClean="0">
                <a:latin typeface="Times New Roman" pitchFamily="18" charset="0"/>
                <a:cs typeface="Times New Roman" pitchFamily="18" charset="0"/>
              </a:rPr>
              <a:t>  2019</a:t>
            </a:r>
            <a:r>
              <a:rPr lang="en-US" sz="1000" dirty="0" smtClean="0">
                <a:latin typeface="Times New Roman" pitchFamily="18" charset="0"/>
                <a:cs typeface="Times New Roman" pitchFamily="18" charset="0"/>
              </a:rPr>
              <a:t>  </a:t>
            </a:r>
            <a:endParaRPr lang="en-US" sz="1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OURCE" val="\documentclass{slides}\pagestyle{empty}&#10;\usepackage[dvips]{color}&#10;\begin{document}&#10;\color{blue}&#10;&#10;\[&#10;\vec{x} = (x_1, \ldots, x_n)&#10;\]&#10;&#10;\end{document}&#10;"/>
  <p:tag name="EXTERNALNAME" val="txp_fig"/>
  <p:tag name="BLEND" val="False"/>
  <p:tag name="TRANSPARENT" val="False"/>
  <p:tag name="KEEPFILES" val="False"/>
  <p:tag name="DEBUGPAUSE" val="False"/>
  <p:tag name="RESOLUTION" val="1200"/>
  <p:tag name="TIMEOUT" val="(none)"/>
  <p:tag name="BOXWIDTH" val="380"/>
  <p:tag name="BOXHEIGHT" val="292"/>
  <p:tag name="BOXFONT" val="10"/>
  <p:tag name="BOXWRAP" val="False"/>
  <p:tag name="WORKAROUNDTRANSPARENCYBUG" val="False"/>
  <p:tag name="ALLOWFONTSUBSTITUTION" val="False"/>
  <p:tag name="BITMAPFORMAT" val="png256"/>
  <p:tag name="ORIGWIDTH" val="153"/>
  <p:tag name="PICTUREFILESIZE" val="9630"/>
</p:tagLst>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2239</TotalTime>
  <Words>3023</Words>
  <Application>Microsoft Macintosh PowerPoint</Application>
  <PresentationFormat>Presentazione su schermo (4:3)</PresentationFormat>
  <Paragraphs>517</Paragraphs>
  <Slides>47</Slides>
  <Notes>47</Notes>
  <HiddenSlides>0</HiddenSlides>
  <MMClips>0</MMClips>
  <ScaleCrop>false</ScaleCrop>
  <HeadingPairs>
    <vt:vector size="8" baseType="variant">
      <vt:variant>
        <vt:lpstr>Caratteri utilizzati</vt:lpstr>
      </vt:variant>
      <vt:variant>
        <vt:i4>8</vt:i4>
      </vt:variant>
      <vt:variant>
        <vt:lpstr>Tema</vt:lpstr>
      </vt:variant>
      <vt:variant>
        <vt:i4>1</vt:i4>
      </vt:variant>
      <vt:variant>
        <vt:lpstr>Server OLE incorporati</vt:lpstr>
      </vt:variant>
      <vt:variant>
        <vt:i4>3</vt:i4>
      </vt:variant>
      <vt:variant>
        <vt:lpstr>Titoli diapositive</vt:lpstr>
      </vt:variant>
      <vt:variant>
        <vt:i4>47</vt:i4>
      </vt:variant>
    </vt:vector>
  </HeadingPairs>
  <TitlesOfParts>
    <vt:vector size="59" baseType="lpstr">
      <vt:lpstr>Calibri</vt:lpstr>
      <vt:lpstr>Monotype Sorts</vt:lpstr>
      <vt:lpstr>MS PGothic</vt:lpstr>
      <vt:lpstr>ＭＳ Ｐゴシック</vt:lpstr>
      <vt:lpstr>Symbol</vt:lpstr>
      <vt:lpstr>Times New Roman</vt:lpstr>
      <vt:lpstr>Wingdings</vt:lpstr>
      <vt:lpstr>Arial</vt:lpstr>
      <vt:lpstr>Tema di Office</vt:lpstr>
      <vt:lpstr>Equazione</vt:lpstr>
      <vt:lpstr>Image</vt:lpstr>
      <vt:lpstr>Bitmap Image</vt:lpstr>
      <vt:lpstr>Presentazione di PowerPoint</vt:lpstr>
      <vt:lpstr>Presentazione di PowerPoint</vt:lpstr>
      <vt:lpstr>Have we done it?</vt:lpstr>
      <vt:lpstr>Path to Unification</vt:lpstr>
      <vt:lpstr>What we need</vt:lpstr>
      <vt:lpstr>Presentazione di PowerPoint</vt:lpstr>
      <vt:lpstr>Presentazione di PowerPoint</vt:lpstr>
      <vt:lpstr>Presentazione di PowerPoint</vt:lpstr>
      <vt:lpstr>Presentazione di PowerPoint</vt:lpstr>
      <vt:lpstr>Presentazione di PowerPoint</vt:lpstr>
      <vt:lpstr>Presentazione di PowerPoint</vt:lpstr>
      <vt:lpstr>Experimental Challenge</vt:lpstr>
      <vt:lpstr>The Compact Muon Solenoid</vt:lpstr>
      <vt:lpstr>Gigantic, but “compact”</vt:lpstr>
      <vt:lpstr>Presentazione di PowerPoint</vt:lpstr>
      <vt:lpstr>The CMS Data Grid Hierarchy </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Machine Learning in Particle Physics</vt:lpstr>
      <vt:lpstr>Machine Learning in Particle Physics</vt:lpstr>
      <vt:lpstr>Presentazione di PowerPoint</vt:lpstr>
      <vt:lpstr>Presentazione di PowerPoint</vt:lpstr>
      <vt:lpstr>Presentazione di PowerPoint</vt:lpstr>
      <vt:lpstr>Presentazione di PowerPoint</vt:lpstr>
      <vt:lpstr>Presentazione di PowerPoint</vt:lpstr>
      <vt:lpstr>Drug Design: Data Intensive Computing on Grid</vt:lpstr>
      <vt:lpstr>Presentazione di PowerPoint</vt:lpstr>
      <vt:lpstr>Presentazione di PowerPoint</vt:lpstr>
      <vt:lpstr>Presentazione di PowerPoint</vt:lpstr>
    </vt:vector>
  </TitlesOfParts>
  <Company>TOSHIBA</Company>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giuseppe</dc:creator>
  <cp:lastModifiedBy>Prof. Giuseppe Iaselli</cp:lastModifiedBy>
  <cp:revision>174</cp:revision>
  <dcterms:created xsi:type="dcterms:W3CDTF">2013-06-03T22:02:35Z</dcterms:created>
  <dcterms:modified xsi:type="dcterms:W3CDTF">2019-01-27T11:31:48Z</dcterms:modified>
</cp:coreProperties>
</file>