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embeddings/Microsoft_Equation7.bin" ContentType="application/vnd.openxmlformats-officedocument.oleObject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embeddings/Microsoft_Equation3.bin" ContentType="application/vnd.openxmlformats-officedocument.oleObject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embeddings/Microsoft_Equation4.bin" ContentType="application/vnd.openxmlformats-officedocument.oleObject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gif" ContentType="image/gi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embeddings/Microsoft_Equation5.bin" ContentType="application/vnd.openxmlformats-officedocument.oleObject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embeddings/Microsoft_Equation1.bin" ContentType="application/vnd.openxmlformats-officedocument.oleObje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embeddings/Microsoft_Equation6.bin" ContentType="application/vnd.openxmlformats-officedocument.oleObject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embeddings/Microsoft_Equation2.bin" ContentType="application/vnd.openxmlformats-officedocument.oleObject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432" r:id="rId2"/>
    <p:sldId id="365" r:id="rId3"/>
    <p:sldId id="366" r:id="rId4"/>
    <p:sldId id="367" r:id="rId5"/>
    <p:sldId id="368" r:id="rId6"/>
    <p:sldId id="369" r:id="rId7"/>
    <p:sldId id="379" r:id="rId8"/>
    <p:sldId id="413" r:id="rId9"/>
    <p:sldId id="421" r:id="rId10"/>
    <p:sldId id="423" r:id="rId11"/>
    <p:sldId id="425" r:id="rId12"/>
    <p:sldId id="426" r:id="rId13"/>
    <p:sldId id="427" r:id="rId14"/>
    <p:sldId id="428" r:id="rId15"/>
    <p:sldId id="420" r:id="rId16"/>
    <p:sldId id="433" r:id="rId17"/>
    <p:sldId id="414" r:id="rId18"/>
    <p:sldId id="415" r:id="rId19"/>
    <p:sldId id="416" r:id="rId20"/>
    <p:sldId id="431" r:id="rId21"/>
    <p:sldId id="430" r:id="rId22"/>
    <p:sldId id="417" r:id="rId23"/>
    <p:sldId id="418" r:id="rId24"/>
    <p:sldId id="429" r:id="rId25"/>
    <p:sldId id="358" r:id="rId26"/>
    <p:sldId id="361" r:id="rId27"/>
    <p:sldId id="362" r:id="rId28"/>
    <p:sldId id="363" r:id="rId29"/>
    <p:sldId id="364" r:id="rId30"/>
    <p:sldId id="373" r:id="rId31"/>
    <p:sldId id="375" r:id="rId32"/>
    <p:sldId id="374" r:id="rId33"/>
    <p:sldId id="376" r:id="rId34"/>
    <p:sldId id="412" r:id="rId3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6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ict"/><Relationship Id="rId2" Type="http://schemas.openxmlformats.org/officeDocument/2006/relationships/image" Target="../media/image16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ict"/><Relationship Id="rId2" Type="http://schemas.openxmlformats.org/officeDocument/2006/relationships/image" Target="../media/image22.pict"/><Relationship Id="rId3" Type="http://schemas.openxmlformats.org/officeDocument/2006/relationships/image" Target="../media/image43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F0FAB-EB82-D04A-9C17-13815C743799}" type="datetimeFigureOut">
              <a:rPr lang="fr-FR" smtClean="0"/>
              <a:pPr/>
              <a:t>15/01/19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58647-FC0E-0C4C-9224-3D182933AA8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3A22A-0F29-9444-AEAE-BA4994BB0617}" type="datetimeFigureOut">
              <a:rPr lang="fr-FR" smtClean="0"/>
              <a:pPr/>
              <a:t>15/01/19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FFD2D-1EBE-054B-9E3B-D9EB5306519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1F0B46-1AA4-AE49-8529-573549CAE122}" type="slidenum">
              <a:rPr lang="fr-FR"/>
              <a:pPr/>
              <a:t>7</a:t>
            </a:fld>
            <a:endParaRPr lang="fr-FR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4AC1F-D907-9C4A-81B5-CCA10584C6C2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oleObject" Target="../embeddings/Microsoft_Equation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oleObject" Target="../embeddings/Microsoft_Equation3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philippemine/Desktop/EENP2/Ecole2015/presentation/evol_struct1.mpg" TargetMode="Externa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4.bin"/><Relationship Id="rId4" Type="http://schemas.openxmlformats.org/officeDocument/2006/relationships/image" Target="../media/image28.jpe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philippemine/Desktop/Ecole2019/blackholes/trounoir.MPG" TargetMode="Externa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jpeg"/><Relationship Id="rId3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5.bin"/><Relationship Id="rId4" Type="http://schemas.openxmlformats.org/officeDocument/2006/relationships/oleObject" Target="../embeddings/Microsoft_Equation6.bin"/><Relationship Id="rId5" Type="http://schemas.openxmlformats.org/officeDocument/2006/relationships/oleObject" Target="../embeddings/Microsoft_Equation7.bin"/><Relationship Id="rId6" Type="http://schemas.openxmlformats.org/officeDocument/2006/relationships/image" Target="../media/image44.jpeg"/><Relationship Id="rId7" Type="http://schemas.openxmlformats.org/officeDocument/2006/relationships/image" Target="../media/image45.jpe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477116" y="189277"/>
            <a:ext cx="62259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>
                <a:solidFill>
                  <a:srgbClr val="FF0000"/>
                </a:solidFill>
              </a:rPr>
              <a:t>DARK MATTER (1)</a:t>
            </a:r>
            <a:endParaRPr lang="en-GB" sz="4000"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en-GB"/>
          </a:p>
        </p:txBody>
      </p:sp>
      <p:pic>
        <p:nvPicPr>
          <p:cNvPr id="8" name="Image 7" descr="Balanc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780" y="1990705"/>
            <a:ext cx="6646049" cy="4432915"/>
          </a:xfrm>
          <a:prstGeom prst="rect">
            <a:avLst/>
          </a:prstGeom>
        </p:spPr>
      </p:pic>
      <p:pic>
        <p:nvPicPr>
          <p:cNvPr id="11" name="Image 10" descr="Balance2.jpg"/>
          <p:cNvPicPr>
            <a:picLocks noChangeAspect="1"/>
          </p:cNvPicPr>
          <p:nvPr/>
        </p:nvPicPr>
        <p:blipFill>
          <a:blip r:embed="rId3"/>
          <a:srcRect l="73819" b="55364"/>
          <a:stretch>
            <a:fillRect/>
          </a:stretch>
        </p:blipFill>
        <p:spPr>
          <a:xfrm>
            <a:off x="6310119" y="2681211"/>
            <a:ext cx="1316695" cy="9977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84191" y="1099680"/>
            <a:ext cx="56024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600" dirty="0" smtClean="0">
                <a:solidFill>
                  <a:srgbClr val="FF0000"/>
                </a:solidFill>
              </a:rPr>
              <a:t>A long history, … not finished</a:t>
            </a:r>
            <a:endParaRPr lang="en-GB" sz="3600" dirty="0" smtClean="0"/>
          </a:p>
        </p:txBody>
      </p:sp>
      <p:sp>
        <p:nvSpPr>
          <p:cNvPr id="12" name="ZoneTexte 11"/>
          <p:cNvSpPr txBox="1"/>
          <p:nvPr/>
        </p:nvSpPr>
        <p:spPr>
          <a:xfrm>
            <a:off x="1974093" y="1918992"/>
            <a:ext cx="5046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3366FF"/>
                </a:solidFill>
              </a:rPr>
              <a:t>Philippe </a:t>
            </a:r>
            <a:r>
              <a:rPr lang="en-GB" dirty="0" err="1" smtClean="0">
                <a:solidFill>
                  <a:srgbClr val="3366FF"/>
                </a:solidFill>
              </a:rPr>
              <a:t>Miné</a:t>
            </a:r>
            <a:r>
              <a:rPr lang="en-GB" dirty="0" smtClean="0">
                <a:solidFill>
                  <a:srgbClr val="3366FF"/>
                </a:solidFill>
              </a:rPr>
              <a:t>, </a:t>
            </a:r>
            <a:r>
              <a:rPr lang="en-GB" dirty="0" err="1" smtClean="0">
                <a:solidFill>
                  <a:srgbClr val="3366FF"/>
                </a:solidFill>
              </a:rPr>
              <a:t>Laboratoire</a:t>
            </a:r>
            <a:r>
              <a:rPr lang="en-GB" dirty="0" smtClean="0">
                <a:solidFill>
                  <a:srgbClr val="3366FF"/>
                </a:solidFill>
              </a:rPr>
              <a:t> </a:t>
            </a:r>
            <a:r>
              <a:rPr lang="en-GB" dirty="0" err="1" smtClean="0">
                <a:solidFill>
                  <a:srgbClr val="3366FF"/>
                </a:solidFill>
              </a:rPr>
              <a:t>Leprince-Ringuet</a:t>
            </a:r>
            <a:r>
              <a:rPr lang="en-GB" dirty="0" smtClean="0">
                <a:solidFill>
                  <a:srgbClr val="3366FF"/>
                </a:solidFill>
              </a:rPr>
              <a:t>, France</a:t>
            </a:r>
            <a:endParaRPr lang="en-GB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711340" y="1220927"/>
            <a:ext cx="636584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 smtClean="0"/>
              <a:t>Cosmological constant introduced by Einstein in General Relativity </a:t>
            </a:r>
          </a:p>
          <a:p>
            <a:r>
              <a:rPr lang="en-GB" dirty="0" smtClean="0"/>
              <a:t>so that Universe is static </a:t>
            </a:r>
          </a:p>
          <a:p>
            <a:r>
              <a:rPr lang="en-GB" dirty="0" err="1" smtClean="0">
                <a:sym typeface="Symbol" charset="2"/>
              </a:rPr>
              <a:t></a:t>
            </a:r>
            <a:r>
              <a:rPr lang="en-GB" dirty="0" smtClean="0">
                <a:sym typeface="Symbol" charset="2"/>
              </a:rPr>
              <a:t>  modification of gravitation law</a:t>
            </a:r>
            <a:endParaRPr lang="en-GB" dirty="0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7013575" y="2247900"/>
          <a:ext cx="1616075" cy="639763"/>
        </p:xfrm>
        <a:graphic>
          <a:graphicData uri="http://schemas.openxmlformats.org/presentationml/2006/ole">
            <p:oleObj spid="_x0000_s175106" name="Équation" r:id="rId3" imgW="800100" imgH="355600" progId="Equation.3">
              <p:embed/>
            </p:oleObj>
          </a:graphicData>
        </a:graphic>
      </p:graphicFrame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5742731" y="5309787"/>
          <a:ext cx="2133600" cy="787400"/>
        </p:xfrm>
        <a:graphic>
          <a:graphicData uri="http://schemas.openxmlformats.org/presentationml/2006/ole">
            <p:oleObj spid="_x0000_s175107" name="Équation" r:id="rId4" imgW="1066800" imgH="393700" progId="Equation.3">
              <p:embed/>
            </p:oleObj>
          </a:graphicData>
        </a:graphic>
      </p:graphicFrame>
      <p:sp>
        <p:nvSpPr>
          <p:cNvPr id="10" name="Rectangle 11"/>
          <p:cNvSpPr>
            <a:spLocks noChangeArrowheads="1"/>
          </p:cNvSpPr>
          <p:nvPr/>
        </p:nvSpPr>
        <p:spPr bwMode="auto">
          <a:xfrm flipH="1" flipV="1">
            <a:off x="914400" y="5199202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10800000">
            <a:prstTxWarp prst="textNoShape">
              <a:avLst/>
            </a:prstTxWarp>
            <a:spAutoFit/>
          </a:bodyPr>
          <a:lstStyle/>
          <a:p>
            <a:endParaRPr lang="en-GB">
              <a:sym typeface="Symbol" charset="2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802559" y="2990744"/>
            <a:ext cx="763543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Symbol" charset="2"/>
              <a:buChar char="Þ"/>
            </a:pPr>
            <a:r>
              <a:rPr lang="en-GB" dirty="0" smtClean="0">
                <a:sym typeface="Symbol" charset="2"/>
              </a:rPr>
              <a:t>  accelerating expansion equilibrates the self gravity of matter in the Universe</a:t>
            </a:r>
          </a:p>
          <a:p>
            <a:pPr>
              <a:buFont typeface="Symbol" charset="2"/>
              <a:buChar char="Þ"/>
            </a:pPr>
            <a:endParaRPr lang="en-GB" dirty="0" smtClean="0">
              <a:sym typeface="Symbol" charset="2"/>
            </a:endParaRPr>
          </a:p>
          <a:p>
            <a:pPr>
              <a:buFont typeface="Symbol" charset="2"/>
              <a:buChar char="Þ"/>
            </a:pPr>
            <a:endParaRPr lang="en-GB" dirty="0" smtClean="0">
              <a:sym typeface="Symbol" charset="2"/>
            </a:endParaRPr>
          </a:p>
          <a:p>
            <a:r>
              <a:rPr lang="en-GB" dirty="0" smtClean="0">
                <a:sym typeface="Symbol" charset="2"/>
              </a:rPr>
              <a:t>BUT Hubble discovers expansion: Universe is NOT static</a:t>
            </a:r>
          </a:p>
          <a:p>
            <a:r>
              <a:rPr lang="en-GB" i="1" dirty="0" smtClean="0">
                <a:sym typeface="Symbol" charset="2"/>
              </a:rPr>
              <a:t>The biggest mistake in my life </a:t>
            </a:r>
            <a:r>
              <a:rPr lang="en-GB" dirty="0" smtClean="0">
                <a:sym typeface="Symbol" charset="2"/>
              </a:rPr>
              <a:t>(</a:t>
            </a:r>
            <a:r>
              <a:rPr lang="en-GB" i="1" dirty="0" smtClean="0">
                <a:sym typeface="Symbol" charset="2"/>
              </a:rPr>
              <a:t>Einstein</a:t>
            </a:r>
            <a:r>
              <a:rPr lang="en-GB" dirty="0" smtClean="0">
                <a:sym typeface="Symbol" charset="2"/>
              </a:rPr>
              <a:t>)  </a:t>
            </a:r>
            <a:endParaRPr lang="en-GB" dirty="0">
              <a:sym typeface="Symbol" charset="2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05391" y="37413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smtClean="0">
                <a:solidFill>
                  <a:srgbClr val="FF0000"/>
                </a:solidFill>
              </a:rPr>
              <a:t>ACCELERATING EXPANSION</a:t>
            </a:r>
            <a:endParaRPr lang="en-GB" sz="4000">
              <a:solidFill>
                <a:srgbClr val="FF0000"/>
              </a:solidFill>
            </a:endParaRPr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en-GB"/>
          </a:p>
        </p:txBody>
      </p:sp>
      <p:sp>
        <p:nvSpPr>
          <p:cNvPr id="15" name="ZoneTexte 14"/>
          <p:cNvSpPr txBox="1"/>
          <p:nvPr/>
        </p:nvSpPr>
        <p:spPr>
          <a:xfrm>
            <a:off x="762000" y="2419884"/>
            <a:ext cx="6224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Can be interpreted as a repulsive force proportional to distance</a:t>
            </a:r>
            <a:endParaRPr lang="en-GB" dirty="0"/>
          </a:p>
        </p:txBody>
      </p:sp>
      <p:sp>
        <p:nvSpPr>
          <p:cNvPr id="18" name="ZoneTexte 17"/>
          <p:cNvSpPr txBox="1"/>
          <p:nvPr/>
        </p:nvSpPr>
        <p:spPr>
          <a:xfrm>
            <a:off x="849605" y="4945506"/>
            <a:ext cx="73642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BUT now there is an accelerating expansion  </a:t>
            </a:r>
            <a:r>
              <a:rPr lang="en-GB" dirty="0" err="1" smtClean="0">
                <a:sym typeface="Symbol" charset="2"/>
              </a:rPr>
              <a:t></a:t>
            </a:r>
            <a:r>
              <a:rPr lang="en-GB" dirty="0" smtClean="0">
                <a:sym typeface="Symbol" charset="2"/>
              </a:rPr>
              <a:t>  </a:t>
            </a:r>
            <a:r>
              <a:rPr lang="en-GB" dirty="0" err="1" smtClean="0">
                <a:sym typeface="Symbol" charset="2"/>
              </a:rPr>
              <a:t>Λ</a:t>
            </a:r>
            <a:r>
              <a:rPr lang="en-GB" dirty="0" smtClean="0">
                <a:sym typeface="Symbol" charset="2"/>
              </a:rPr>
              <a:t> comes back  </a:t>
            </a:r>
            <a:r>
              <a:rPr lang="en-GB" b="1" dirty="0" smtClean="0">
                <a:sym typeface="Symbol" charset="2"/>
              </a:rPr>
              <a:t>“</a:t>
            </a:r>
            <a:r>
              <a:rPr lang="en-GB" b="1" dirty="0" smtClean="0">
                <a:solidFill>
                  <a:srgbClr val="FF0000"/>
                </a:solidFill>
                <a:sym typeface="Symbol" charset="2"/>
              </a:rPr>
              <a:t>dark energy</a:t>
            </a:r>
            <a:r>
              <a:rPr lang="en-GB" b="1" dirty="0" smtClean="0">
                <a:sym typeface="Symbol" charset="2"/>
              </a:rPr>
              <a:t>”</a:t>
            </a:r>
          </a:p>
          <a:p>
            <a:endParaRPr lang="en-GB" dirty="0" smtClean="0">
              <a:sym typeface="Symbol" charset="2"/>
            </a:endParaRPr>
          </a:p>
          <a:p>
            <a:r>
              <a:rPr lang="en-GB" dirty="0" smtClean="0">
                <a:sym typeface="Symbol" charset="2"/>
              </a:rPr>
              <a:t>constant “vacuum density” = “negative pressure” </a:t>
            </a:r>
            <a:r>
              <a:rPr lang="en-GB" dirty="0" smtClean="0"/>
              <a:t> 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pic>
        <p:nvPicPr>
          <p:cNvPr id="2" name="Image 1" descr="Capture d’écran 2014-01-04 à 10.02.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25" y="150550"/>
            <a:ext cx="8928100" cy="6680201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816198" y="122938"/>
            <a:ext cx="31649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Cosmic Microwave Background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14-01-08 à 13.32.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881" y="1784350"/>
            <a:ext cx="7795260" cy="457200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COSMOLOGY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973679" y="1223519"/>
            <a:ext cx="7409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Non-Euclidian curvature of the Universe measured by CMB non-homogeneity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7" name="Image 6" descr="plan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35" y="2532822"/>
            <a:ext cx="7454900" cy="2717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20590" y="1428630"/>
            <a:ext cx="78377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Inertia (baryons) and pressure (photons) create oscillations in photon-baryon fluid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000055" y="1940439"/>
            <a:ext cx="6280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sound waves  =&gt;  measure of density of baryons in early Universe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COSMOLOGY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000055" y="5784604"/>
            <a:ext cx="7251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This effect does not exist for dark matter having no interaction with photons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pic>
        <p:nvPicPr>
          <p:cNvPr id="8" name="Image 7" descr="2015_TTSpectru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299" y="1096019"/>
            <a:ext cx="8140795" cy="535716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COSMOLOGY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612914" y="1891386"/>
            <a:ext cx="3240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Very precise Planck satellite data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 flipH="1">
            <a:off x="3086100" y="5962650"/>
            <a:ext cx="2514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fr-FR" sz="1200" dirty="0">
                <a:solidFill>
                  <a:schemeClr val="bg1"/>
                </a:solidFill>
              </a:rPr>
              <a:t>Massey et al., Nature, 7 Janvier 2007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COSMOLOGY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55902" y="1339153"/>
            <a:ext cx="6834173" cy="4801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b="1" dirty="0" smtClean="0">
                <a:solidFill>
                  <a:srgbClr val="FF0000"/>
                </a:solidFill>
              </a:rPr>
              <a:t>Λ-CDM model</a:t>
            </a:r>
          </a:p>
          <a:p>
            <a:r>
              <a:rPr lang="en-GB" dirty="0" smtClean="0"/>
              <a:t>(lambda-cold dark matter)</a:t>
            </a:r>
          </a:p>
          <a:p>
            <a:endParaRPr lang="en-GB" dirty="0" smtClean="0"/>
          </a:p>
          <a:p>
            <a:r>
              <a:rPr lang="en-GB" dirty="0" smtClean="0"/>
              <a:t>Universe is flat </a:t>
            </a:r>
          </a:p>
          <a:p>
            <a:endParaRPr lang="en-GB" dirty="0" smtClean="0"/>
          </a:p>
          <a:p>
            <a:r>
              <a:rPr lang="en-GB" dirty="0" smtClean="0"/>
              <a:t>Dark energy is 70 %</a:t>
            </a:r>
          </a:p>
          <a:p>
            <a:r>
              <a:rPr lang="en-GB" dirty="0" err="1" smtClean="0"/>
              <a:t>Λ</a:t>
            </a:r>
            <a:r>
              <a:rPr lang="en-GB" dirty="0" smtClean="0"/>
              <a:t> ≠ 0</a:t>
            </a:r>
          </a:p>
          <a:p>
            <a:endParaRPr lang="en-GB" dirty="0" smtClean="0"/>
          </a:p>
          <a:p>
            <a:r>
              <a:rPr lang="en-GB" dirty="0" smtClean="0"/>
              <a:t>Baryonic matter is 5 %</a:t>
            </a:r>
          </a:p>
          <a:p>
            <a:endParaRPr lang="en-GB" dirty="0" smtClean="0"/>
          </a:p>
          <a:p>
            <a:r>
              <a:rPr lang="en-GB" dirty="0" smtClean="0"/>
              <a:t>Non baryonic (cold) </a:t>
            </a:r>
          </a:p>
          <a:p>
            <a:r>
              <a:rPr lang="en-GB" dirty="0" smtClean="0"/>
              <a:t>	dark matter is 25 %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Independent measurements give compatible parameters for the model</a:t>
            </a:r>
          </a:p>
        </p:txBody>
      </p:sp>
      <p:pic>
        <p:nvPicPr>
          <p:cNvPr id="9" name="Image 8" descr="DarkEnergyConcordanc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7501" y="1311547"/>
            <a:ext cx="4878324" cy="42859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ACCELERATING EXPANSION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3" name="Image 2" descr="supernova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183" y="1717678"/>
            <a:ext cx="6514395" cy="4622389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715500" y="1276089"/>
            <a:ext cx="261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Model fits of the Universe  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7th </a:t>
            </a:r>
            <a:r>
              <a:rPr lang="fr-FR" dirty="0" err="1" smtClean="0"/>
              <a:t>School</a:t>
            </a:r>
            <a:r>
              <a:rPr lang="fr-FR" dirty="0" smtClean="0"/>
              <a:t> in </a:t>
            </a:r>
            <a:r>
              <a:rPr lang="fr-FR" dirty="0" err="1" smtClean="0"/>
              <a:t>Egypt</a:t>
            </a:r>
            <a:r>
              <a:rPr lang="fr-FR" dirty="0" smtClean="0"/>
              <a:t>        </a:t>
            </a:r>
            <a:r>
              <a:rPr lang="fr-FR" dirty="0" err="1" smtClean="0"/>
              <a:t>P.Miné</a:t>
            </a:r>
            <a:endParaRPr lang="fr-FR" dirty="0"/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6909703" y="4087016"/>
          <a:ext cx="1824037" cy="730250"/>
        </p:xfrm>
        <a:graphic>
          <a:graphicData uri="http://schemas.openxmlformats.org/presentationml/2006/ole">
            <p:oleObj spid="_x0000_s219138" name="Équation" r:id="rId4" imgW="1016000" imgH="406400" progId="Equation.3">
              <p:embed/>
            </p:oleObj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7150922" y="1907735"/>
            <a:ext cx="140842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 smtClean="0"/>
              <a:t>λ</a:t>
            </a:r>
            <a:r>
              <a:rPr lang="en-GB" baseline="-25000" dirty="0" err="1" smtClean="0"/>
              <a:t>e</a:t>
            </a:r>
            <a:r>
              <a:rPr lang="en-GB" baseline="-25000" dirty="0" smtClean="0"/>
              <a:t> </a:t>
            </a:r>
            <a:r>
              <a:rPr lang="en-GB" dirty="0" smtClean="0"/>
              <a:t>: emitted </a:t>
            </a:r>
          </a:p>
          <a:p>
            <a:r>
              <a:rPr lang="en-GB" dirty="0" smtClean="0"/>
              <a:t>wavelength</a:t>
            </a:r>
          </a:p>
          <a:p>
            <a:endParaRPr lang="en-GB" dirty="0" smtClean="0"/>
          </a:p>
          <a:p>
            <a:r>
              <a:rPr lang="en-GB" i="1" dirty="0" err="1" smtClean="0"/>
              <a:t>λ</a:t>
            </a:r>
            <a:r>
              <a:rPr lang="en-GB" baseline="-25000" dirty="0" err="1" smtClean="0"/>
              <a:t>o</a:t>
            </a:r>
            <a:r>
              <a:rPr lang="en-GB" baseline="-25000" dirty="0" smtClean="0"/>
              <a:t> </a:t>
            </a:r>
            <a:r>
              <a:rPr lang="en-GB" dirty="0" smtClean="0"/>
              <a:t>: observed </a:t>
            </a:r>
          </a:p>
          <a:p>
            <a:r>
              <a:rPr lang="en-GB" dirty="0" smtClean="0"/>
              <a:t>wavelength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6557322" y="5884469"/>
            <a:ext cx="2230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 smtClean="0"/>
              <a:t>k</a:t>
            </a:r>
            <a:r>
              <a:rPr lang="en-GB" dirty="0" smtClean="0"/>
              <a:t> = 0 if Universe is flat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E2C5BD-35DE-1340-9E29-50F36F1740BC}" type="slidenum">
              <a:rPr lang="fr-FR" sz="1800" smtClean="0"/>
              <a:pPr/>
              <a:t>17</a:t>
            </a:fld>
            <a:endParaRPr lang="fr-FR" sz="1800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5685" y="1022708"/>
            <a:ext cx="6669088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974725" y="5441235"/>
            <a:ext cx="78644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dirty="0" smtClean="0"/>
              <a:t>What was the abundance before stellar </a:t>
            </a:r>
            <a:r>
              <a:rPr lang="en-GB" dirty="0" err="1" smtClean="0"/>
              <a:t>nucleosynthesis</a:t>
            </a:r>
            <a:r>
              <a:rPr lang="en-GB" dirty="0" smtClean="0"/>
              <a:t> ?</a:t>
            </a:r>
          </a:p>
          <a:p>
            <a:pPr eaLnBrk="0" hangingPunct="0"/>
            <a:r>
              <a:rPr lang="en-GB" dirty="0" smtClean="0"/>
              <a:t>Primordial </a:t>
            </a:r>
            <a:r>
              <a:rPr lang="en-GB" dirty="0" err="1" smtClean="0"/>
              <a:t>nucleosynthesis</a:t>
            </a:r>
            <a:r>
              <a:rPr lang="en-GB" dirty="0" smtClean="0"/>
              <a:t> ? </a:t>
            </a:r>
            <a:endParaRPr lang="en-GB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800" smtClean="0"/>
              <a:t>7th School in Egypt        P.Miné</a:t>
            </a:r>
            <a:endParaRPr lang="fr-FR" sz="1800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800" smtClean="0"/>
              <a:t>29/01/2019</a:t>
            </a:r>
            <a:endParaRPr lang="fr-FR" sz="1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2590800" y="1302245"/>
            <a:ext cx="4620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Present abundance of elements in the Universe 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3733800" y="130224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/>
            <a:endParaRPr lang="en-GB" dirty="0" smtClean="0"/>
          </a:p>
          <a:p>
            <a:pPr marL="0" lvl="2"/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5299071" y="2410241"/>
            <a:ext cx="33877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eaLnBrk="0" hangingPunct="0"/>
            <a:r>
              <a:rPr lang="en-GB" dirty="0" smtClean="0"/>
              <a:t>Nuclear synthesis happens </a:t>
            </a:r>
          </a:p>
          <a:p>
            <a:pPr marL="0" lvl="2" eaLnBrk="0" hangingPunct="0"/>
            <a:r>
              <a:rPr lang="en-GB" dirty="0" smtClean="0"/>
              <a:t>when the temperature </a:t>
            </a:r>
          </a:p>
          <a:p>
            <a:pPr marL="0" lvl="2" eaLnBrk="0" hangingPunct="0"/>
            <a:r>
              <a:rPr lang="en-GB" dirty="0" smtClean="0"/>
              <a:t>is higher than 10</a:t>
            </a:r>
            <a:r>
              <a:rPr lang="en-GB" baseline="30000" dirty="0" smtClean="0"/>
              <a:t>8</a:t>
            </a:r>
            <a:r>
              <a:rPr lang="en-GB" dirty="0" smtClean="0"/>
              <a:t> K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BARYONIC MATTER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 flipH="1">
            <a:off x="3086100" y="5962650"/>
            <a:ext cx="2514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fr-FR" sz="1200" dirty="0">
                <a:solidFill>
                  <a:schemeClr val="bg1"/>
                </a:solidFill>
              </a:rPr>
              <a:t>Massey et al., Nature, 7 Janvier 2007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505391" y="1289050"/>
            <a:ext cx="4572000" cy="4801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/>
            <a:r>
              <a:rPr lang="en-GB" dirty="0" smtClean="0"/>
              <a:t>Production of deuterium, helium 3, helium 4, lithium 7 =&gt; 4 independent measurements</a:t>
            </a:r>
          </a:p>
          <a:p>
            <a:pPr marL="0" lvl="2"/>
            <a:endParaRPr lang="en-GB" dirty="0" smtClean="0"/>
          </a:p>
          <a:p>
            <a:pPr marL="0" lvl="2"/>
            <a:r>
              <a:rPr lang="en-GB" dirty="0" smtClean="0"/>
              <a:t>disintegration of neutrons and expansion </a:t>
            </a:r>
          </a:p>
          <a:p>
            <a:pPr marL="0" lvl="2"/>
            <a:r>
              <a:rPr lang="en-GB" dirty="0" smtClean="0"/>
              <a:t>of the Universe stops the synthesis </a:t>
            </a:r>
          </a:p>
          <a:p>
            <a:pPr marL="0" lvl="2"/>
            <a:r>
              <a:rPr lang="en-GB" dirty="0" smtClean="0"/>
              <a:t>after 3 minutes </a:t>
            </a:r>
          </a:p>
          <a:p>
            <a:pPr marL="0" lvl="2"/>
            <a:endParaRPr lang="en-GB" dirty="0" smtClean="0"/>
          </a:p>
          <a:p>
            <a:pPr marL="0" lvl="2"/>
            <a:r>
              <a:rPr lang="en-GB" dirty="0" smtClean="0"/>
              <a:t>this is a measure of the density of Universe</a:t>
            </a:r>
          </a:p>
          <a:p>
            <a:pPr marL="0" lvl="2"/>
            <a:r>
              <a:rPr lang="en-GB" dirty="0" smtClean="0"/>
              <a:t>by the ratio : </a:t>
            </a:r>
          </a:p>
          <a:p>
            <a:pPr marL="0" lvl="2"/>
            <a:r>
              <a:rPr lang="en-GB" dirty="0" smtClean="0"/>
              <a:t>baryon (neutron + proton) / photon</a:t>
            </a:r>
          </a:p>
          <a:p>
            <a:pPr marL="0" lvl="2"/>
            <a:endParaRPr lang="en-GB" dirty="0" smtClean="0"/>
          </a:p>
          <a:p>
            <a:pPr marL="0" lvl="2"/>
            <a:r>
              <a:rPr lang="en-GB" dirty="0" smtClean="0"/>
              <a:t>BBN (Big Bang </a:t>
            </a:r>
            <a:r>
              <a:rPr lang="en-GB" dirty="0" err="1" smtClean="0"/>
              <a:t>Nucleosynthesis</a:t>
            </a:r>
            <a:r>
              <a:rPr lang="en-GB" dirty="0" smtClean="0"/>
              <a:t>)</a:t>
            </a:r>
          </a:p>
          <a:p>
            <a:pPr marL="0" lvl="2"/>
            <a:r>
              <a:rPr lang="en-GB" dirty="0" smtClean="0"/>
              <a:t> </a:t>
            </a:r>
          </a:p>
          <a:p>
            <a:pPr marL="0" lvl="2"/>
            <a:r>
              <a:rPr lang="en-GB" dirty="0" smtClean="0"/>
              <a:t>baryonic matter ≈ 4 times luminous matter</a:t>
            </a:r>
          </a:p>
          <a:p>
            <a:pPr marL="0" lvl="2"/>
            <a:r>
              <a:rPr lang="en-GB" dirty="0" smtClean="0"/>
              <a:t>(stars, gas)  </a:t>
            </a:r>
            <a:r>
              <a:rPr lang="fr-FR" dirty="0" err="1" smtClean="0">
                <a:sym typeface="Wingdings"/>
              </a:rPr>
              <a:t></a:t>
            </a:r>
            <a:r>
              <a:rPr lang="fr-FR" dirty="0" smtClean="0">
                <a:sym typeface="Wingdings"/>
              </a:rPr>
              <a:t>  </a:t>
            </a:r>
            <a:r>
              <a:rPr lang="en-GB" b="1" dirty="0" smtClean="0">
                <a:solidFill>
                  <a:srgbClr val="FF0000"/>
                </a:solidFill>
                <a:sym typeface="Wingdings"/>
              </a:rPr>
              <a:t>dark baryonic matter</a:t>
            </a:r>
            <a:endParaRPr lang="en-GB" b="1" dirty="0" smtClean="0">
              <a:solidFill>
                <a:srgbClr val="FF0000"/>
              </a:solidFill>
            </a:endParaRPr>
          </a:p>
          <a:p>
            <a:pPr marL="0" lvl="2"/>
            <a:endParaRPr lang="en-GB" dirty="0" smtClean="0"/>
          </a:p>
          <a:p>
            <a:pPr marL="0" lvl="2"/>
            <a:r>
              <a:rPr lang="en-GB" b="1" dirty="0" smtClean="0">
                <a:solidFill>
                  <a:srgbClr val="FF0000"/>
                </a:solidFill>
              </a:rPr>
              <a:t>total dark matter </a:t>
            </a:r>
            <a:r>
              <a:rPr lang="en-GB" dirty="0" smtClean="0"/>
              <a:t>≈ 6 times baryonic matter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BARYONIC MATTER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14" name="Image 13" descr="BB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697" y="1238568"/>
            <a:ext cx="4284800" cy="4724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z="1800" smtClean="0"/>
              <a:pPr/>
              <a:t>19</a:t>
            </a:fld>
            <a:endParaRPr lang="fr-FR" sz="1800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 flipH="1">
            <a:off x="3086100" y="5962650"/>
            <a:ext cx="2514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fr-FR" dirty="0">
                <a:solidFill>
                  <a:schemeClr val="bg1"/>
                </a:solidFill>
              </a:rPr>
              <a:t>Massey et al., Nature, 7 Janvier 2007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800" smtClean="0"/>
              <a:t>7th School in Egypt        P.Miné</a:t>
            </a:r>
            <a:endParaRPr lang="fr-FR" sz="1800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800" smtClean="0"/>
              <a:t>29/01/2019</a:t>
            </a:r>
            <a:endParaRPr lang="fr-FR" sz="1800" dirty="0"/>
          </a:p>
        </p:txBody>
      </p:sp>
      <p:sp>
        <p:nvSpPr>
          <p:cNvPr id="16" name="ZoneTexte 15"/>
          <p:cNvSpPr txBox="1"/>
          <p:nvPr/>
        </p:nvSpPr>
        <p:spPr>
          <a:xfrm>
            <a:off x="234683" y="1114444"/>
            <a:ext cx="6206947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				Formation of structures (galaxies, stars)   </a:t>
            </a:r>
          </a:p>
          <a:p>
            <a:endParaRPr lang="en-GB" dirty="0" smtClean="0"/>
          </a:p>
          <a:p>
            <a:r>
              <a:rPr lang="en-GB" dirty="0" smtClean="0"/>
              <a:t>Competition</a:t>
            </a:r>
          </a:p>
          <a:p>
            <a:r>
              <a:rPr lang="en-GB" dirty="0" smtClean="0"/>
              <a:t>between </a:t>
            </a:r>
          </a:p>
          <a:p>
            <a:r>
              <a:rPr lang="en-GB" dirty="0" smtClean="0"/>
              <a:t>gravity and  </a:t>
            </a:r>
          </a:p>
          <a:p>
            <a:r>
              <a:rPr lang="en-GB" dirty="0" smtClean="0"/>
              <a:t>pressure </a:t>
            </a:r>
          </a:p>
          <a:p>
            <a:r>
              <a:rPr lang="en-GB" dirty="0" smtClean="0"/>
              <a:t>&gt; Jeans mass   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importance</a:t>
            </a:r>
            <a:r>
              <a:rPr lang="en-GB" dirty="0" smtClean="0"/>
              <a:t> of </a:t>
            </a:r>
          </a:p>
          <a:p>
            <a:r>
              <a:rPr lang="en-GB" dirty="0" smtClean="0"/>
              <a:t>non baryonic </a:t>
            </a:r>
          </a:p>
          <a:p>
            <a:r>
              <a:rPr lang="en-GB" dirty="0" smtClean="0"/>
              <a:t>dark matter :</a:t>
            </a:r>
          </a:p>
          <a:p>
            <a:r>
              <a:rPr lang="en-GB" dirty="0" smtClean="0"/>
              <a:t>insensitive</a:t>
            </a:r>
            <a:r>
              <a:rPr lang="en-GB" dirty="0" smtClean="0"/>
              <a:t> to </a:t>
            </a:r>
          </a:p>
          <a:p>
            <a:r>
              <a:rPr lang="en-GB" dirty="0" smtClean="0"/>
              <a:t>electromagnetism        </a:t>
            </a:r>
            <a:endParaRPr lang="en-GB" dirty="0" smtClean="0"/>
          </a:p>
        </p:txBody>
      </p:sp>
      <p:pic>
        <p:nvPicPr>
          <p:cNvPr id="18" name="evol_struct1.mpg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36276" y="1606914"/>
            <a:ext cx="6528848" cy="4625182"/>
          </a:xfrm>
          <a:prstGeom prst="rect">
            <a:avLst/>
          </a:prstGeom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388145" y="3285765"/>
            <a:ext cx="2326835" cy="369332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fr-FR" i="1" dirty="0" smtClean="0"/>
              <a:t>M</a:t>
            </a:r>
            <a:r>
              <a:rPr lang="fr-FR" i="1" baseline="-25000" dirty="0" smtClean="0"/>
              <a:t>J</a:t>
            </a:r>
            <a:r>
              <a:rPr lang="fr-FR" dirty="0" smtClean="0"/>
              <a:t>  </a:t>
            </a:r>
            <a:r>
              <a:rPr lang="fr-FR" dirty="0"/>
              <a:t>&gt;  [ </a:t>
            </a:r>
            <a:r>
              <a:rPr lang="fr-FR" i="1" dirty="0"/>
              <a:t>v</a:t>
            </a:r>
            <a:r>
              <a:rPr lang="fr-FR" i="1" baseline="-25000" dirty="0"/>
              <a:t>s </a:t>
            </a:r>
            <a:r>
              <a:rPr lang="fr-FR" i="1" dirty="0"/>
              <a:t>/ </a:t>
            </a:r>
            <a:r>
              <a:rPr lang="fr-FR" dirty="0"/>
              <a:t>(</a:t>
            </a:r>
            <a:r>
              <a:rPr lang="fr-FR" i="1" dirty="0"/>
              <a:t>G</a:t>
            </a:r>
            <a:r>
              <a:rPr lang="fr-FR" i="1" baseline="-25000" dirty="0"/>
              <a:t> </a:t>
            </a:r>
            <a:r>
              <a:rPr lang="fr-FR" i="1" dirty="0" err="1">
                <a:sym typeface="Symbol" charset="2"/>
              </a:rPr>
              <a:t></a:t>
            </a:r>
            <a:r>
              <a:rPr lang="fr-FR" i="1" dirty="0">
                <a:sym typeface="Symbol" charset="2"/>
              </a:rPr>
              <a:t> </a:t>
            </a:r>
            <a:r>
              <a:rPr lang="fr-FR" dirty="0">
                <a:sym typeface="Symbol" charset="2"/>
              </a:rPr>
              <a:t>)</a:t>
            </a:r>
            <a:r>
              <a:rPr lang="fr-FR" baseline="30000" dirty="0">
                <a:sym typeface="Symbol" charset="2"/>
              </a:rPr>
              <a:t>1/2 </a:t>
            </a:r>
            <a:r>
              <a:rPr lang="fr-FR" dirty="0">
                <a:sym typeface="Symbol" charset="2"/>
              </a:rPr>
              <a:t>]</a:t>
            </a:r>
            <a:r>
              <a:rPr lang="fr-FR" baseline="30000" dirty="0">
                <a:sym typeface="Symbol" charset="2"/>
              </a:rPr>
              <a:t>3 </a:t>
            </a:r>
            <a:r>
              <a:rPr lang="fr-FR" i="1" dirty="0" err="1">
                <a:sym typeface="Symbol" charset="2"/>
              </a:rPr>
              <a:t></a:t>
            </a:r>
            <a:r>
              <a:rPr lang="fr-FR" i="1" baseline="-25000" dirty="0"/>
              <a:t>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9465" y="3865606"/>
            <a:ext cx="1368340" cy="369332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r>
              <a:rPr lang="fr-FR" i="1" dirty="0" smtClean="0"/>
              <a:t>M</a:t>
            </a:r>
            <a:r>
              <a:rPr lang="fr-FR" i="1" baseline="-25000" dirty="0" smtClean="0"/>
              <a:t>J</a:t>
            </a:r>
            <a:r>
              <a:rPr lang="fr-FR" dirty="0" smtClean="0"/>
              <a:t> ~ 10</a:t>
            </a:r>
            <a:r>
              <a:rPr lang="fr-FR" baseline="30000" dirty="0" smtClean="0"/>
              <a:t>5</a:t>
            </a:r>
            <a:r>
              <a:rPr lang="fr-FR" dirty="0" smtClean="0"/>
              <a:t> </a:t>
            </a:r>
            <a:r>
              <a:rPr lang="fr-FR" i="1" dirty="0" smtClean="0"/>
              <a:t>M</a:t>
            </a:r>
            <a:r>
              <a:rPr lang="fr-FR" baseline="-25000" dirty="0" smtClean="0">
                <a:sym typeface="Wingdings 2" charset="2"/>
              </a:rPr>
              <a:t> </a:t>
            </a:r>
            <a:endParaRPr lang="en-GB" dirty="0" smtClean="0"/>
          </a:p>
        </p:txBody>
      </p:sp>
      <p:sp>
        <p:nvSpPr>
          <p:cNvPr id="14" name="ZoneTexte 13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BARYONIC MATTER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50037" y="5099168"/>
            <a:ext cx="353001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dirty="0" smtClean="0"/>
              <a:t>Measure of mass and rotation </a:t>
            </a:r>
          </a:p>
          <a:p>
            <a:pPr eaLnBrk="0" hangingPunct="0"/>
            <a:r>
              <a:rPr lang="en-GB" dirty="0" smtClean="0"/>
              <a:t>of the stars of our galaxy, Milky Way        </a:t>
            </a:r>
          </a:p>
          <a:p>
            <a:pPr eaLnBrk="0" hangingPunct="0"/>
            <a:r>
              <a:rPr lang="en-GB" dirty="0" err="1" smtClean="0"/>
              <a:t>Oort</a:t>
            </a:r>
            <a:r>
              <a:rPr lang="en-GB" dirty="0" smtClean="0"/>
              <a:t> 1932</a:t>
            </a:r>
            <a:endParaRPr lang="en-GB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232838" y="5835152"/>
            <a:ext cx="27751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dirty="0" smtClean="0"/>
              <a:t> </a:t>
            </a:r>
            <a:r>
              <a:rPr lang="en-GB" dirty="0" err="1" smtClean="0">
                <a:sym typeface="Symbol" charset="2"/>
              </a:rPr>
              <a:t></a:t>
            </a:r>
            <a:r>
              <a:rPr lang="en-GB" dirty="0" smtClean="0">
                <a:sym typeface="Symbol" charset="2"/>
              </a:rPr>
              <a:t>    </a:t>
            </a:r>
            <a:r>
              <a:rPr lang="en-GB" dirty="0" smtClean="0"/>
              <a:t> 90%  of “dark matter“ </a:t>
            </a:r>
            <a:endParaRPr lang="en-GB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en-GB" sz="1800" smtClean="0"/>
              <a:pPr/>
              <a:t>2</a:t>
            </a:fld>
            <a:endParaRPr lang="en-GB" sz="1800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z="1800" smtClean="0"/>
              <a:t>7th School in Egypt        P.Miné</a:t>
            </a:r>
            <a:endParaRPr lang="en-GB" sz="180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z="1800" smtClean="0"/>
              <a:t>29/01/2019</a:t>
            </a:r>
            <a:endParaRPr lang="en-GB" sz="1800"/>
          </a:p>
        </p:txBody>
      </p:sp>
      <p:pic>
        <p:nvPicPr>
          <p:cNvPr id="15" name="Image 14" descr="JanOor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120" y="1827676"/>
            <a:ext cx="3765929" cy="3006859"/>
          </a:xfrm>
          <a:prstGeom prst="rect">
            <a:avLst/>
          </a:prstGeom>
        </p:spPr>
      </p:pic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423610" y="5283491"/>
            <a:ext cx="18866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dirty="0" smtClean="0"/>
              <a:t>Rubin 1970 : idem</a:t>
            </a:r>
          </a:p>
          <a:p>
            <a:pPr eaLnBrk="0" hangingPunct="0"/>
            <a:r>
              <a:rPr lang="en-GB" dirty="0" smtClean="0"/>
              <a:t>for other galaxies</a:t>
            </a:r>
            <a:endParaRPr lang="en-GB" dirty="0"/>
          </a:p>
        </p:txBody>
      </p:sp>
      <p:pic>
        <p:nvPicPr>
          <p:cNvPr id="16" name="Image 15" descr="rot21c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9855" y="1655027"/>
            <a:ext cx="3063240" cy="3345180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692759" y="1114835"/>
            <a:ext cx="60055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Gravitation is the major interaction structuring the Universe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DARK MATTER EVIDENCE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9A98D-7F25-8042-878E-5ADC14787DE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05391" y="1259935"/>
            <a:ext cx="8332460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In classical physics and General Relativity, </a:t>
            </a:r>
            <a:r>
              <a:rPr lang="en-GB" b="1" dirty="0" smtClean="0">
                <a:solidFill>
                  <a:srgbClr val="FF0000"/>
                </a:solidFill>
              </a:rPr>
              <a:t>black holes </a:t>
            </a:r>
            <a:r>
              <a:rPr lang="en-GB" dirty="0" smtClean="0"/>
              <a:t>are objects that are so dense </a:t>
            </a:r>
          </a:p>
          <a:p>
            <a:r>
              <a:rPr lang="en-GB" dirty="0" smtClean="0"/>
              <a:t>that nothing, even light, cannot escape Schwarzschild radius    </a:t>
            </a:r>
            <a:r>
              <a:rPr lang="en-GB" i="1" dirty="0" smtClean="0"/>
              <a:t>R</a:t>
            </a:r>
            <a:r>
              <a:rPr lang="en-GB" baseline="-25000" dirty="0" smtClean="0"/>
              <a:t>S</a:t>
            </a:r>
            <a:r>
              <a:rPr lang="en-GB" dirty="0" smtClean="0"/>
              <a:t> = 2 </a:t>
            </a:r>
            <a:r>
              <a:rPr lang="en-GB" i="1" dirty="0" smtClean="0"/>
              <a:t>G M</a:t>
            </a:r>
            <a:r>
              <a:rPr lang="en-GB" dirty="0" smtClean="0"/>
              <a:t> / </a:t>
            </a:r>
            <a:r>
              <a:rPr lang="en-GB" i="1" dirty="0" smtClean="0"/>
              <a:t>c</a:t>
            </a:r>
            <a:r>
              <a:rPr lang="en-GB" baseline="30000" dirty="0" smtClean="0"/>
              <a:t>2</a:t>
            </a:r>
            <a:r>
              <a:rPr lang="en-GB" dirty="0" smtClean="0"/>
              <a:t>      </a:t>
            </a:r>
          </a:p>
          <a:p>
            <a:endParaRPr lang="en-GB" dirty="0" smtClean="0"/>
          </a:p>
          <a:p>
            <a:r>
              <a:rPr lang="en-GB" dirty="0" smtClean="0"/>
              <a:t>In astrophysics, </a:t>
            </a:r>
            <a:r>
              <a:rPr lang="en-GB" dirty="0"/>
              <a:t>b</a:t>
            </a:r>
            <a:r>
              <a:rPr lang="en-GB" dirty="0" smtClean="0"/>
              <a:t>lack holes are predicted as final collapse of heavy stars,</a:t>
            </a:r>
          </a:p>
          <a:p>
            <a:r>
              <a:rPr lang="en-GB" dirty="0" smtClean="0"/>
              <a:t>detected in 2015 </a:t>
            </a:r>
          </a:p>
          <a:p>
            <a:r>
              <a:rPr lang="en-GB" dirty="0" smtClean="0"/>
              <a:t>by gravitational waves </a:t>
            </a:r>
          </a:p>
          <a:p>
            <a:endParaRPr lang="en-GB" dirty="0" smtClean="0"/>
          </a:p>
          <a:p>
            <a:r>
              <a:rPr lang="en-GB" dirty="0" smtClean="0"/>
              <a:t>Any </a:t>
            </a:r>
            <a:r>
              <a:rPr lang="en-GB" i="1" dirty="0" smtClean="0"/>
              <a:t>M</a:t>
            </a:r>
            <a:r>
              <a:rPr lang="en-GB" dirty="0" smtClean="0"/>
              <a:t> is possible </a:t>
            </a:r>
          </a:p>
          <a:p>
            <a:pPr>
              <a:buFont typeface="Wingdings" charset="2"/>
              <a:buChar char="à"/>
            </a:pPr>
            <a:r>
              <a:rPr lang="en-GB" dirty="0" smtClean="0"/>
              <a:t>  micro black holes can be </a:t>
            </a:r>
          </a:p>
          <a:p>
            <a:r>
              <a:rPr lang="en-GB" dirty="0" smtClean="0"/>
              <a:t>produced in the  LHC</a:t>
            </a:r>
          </a:p>
          <a:p>
            <a:endParaRPr lang="en-GB" dirty="0" smtClean="0"/>
          </a:p>
          <a:p>
            <a:r>
              <a:rPr lang="en-GB" dirty="0" smtClean="0"/>
              <a:t>Quantum effect : </a:t>
            </a:r>
          </a:p>
          <a:p>
            <a:r>
              <a:rPr lang="en-GB" dirty="0" smtClean="0"/>
              <a:t>Hawking radiation</a:t>
            </a:r>
          </a:p>
          <a:p>
            <a:r>
              <a:rPr lang="en-GB" dirty="0" smtClean="0"/>
              <a:t>evaporation (decay) </a:t>
            </a:r>
          </a:p>
          <a:p>
            <a:r>
              <a:rPr lang="en-GB" dirty="0" smtClean="0"/>
              <a:t>of the black hole</a:t>
            </a:r>
            <a:endParaRPr lang="en-GB" baseline="30000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graphicFrame>
        <p:nvGraphicFramePr>
          <p:cNvPr id="11" name="Objet 10"/>
          <p:cNvGraphicFramePr>
            <a:graphicFrameLocks noChangeAspect="1"/>
          </p:cNvGraphicFramePr>
          <p:nvPr/>
        </p:nvGraphicFramePr>
        <p:xfrm>
          <a:off x="536575" y="5581525"/>
          <a:ext cx="2587625" cy="846137"/>
        </p:xfrm>
        <a:graphic>
          <a:graphicData uri="http://schemas.openxmlformats.org/presentationml/2006/ole">
            <p:oleObj spid="_x0000_s203778" name="Équation" r:id="rId3" imgW="1435100" imgH="469900" progId="Equation.3">
              <p:embed/>
            </p:oleObj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MISSING BARYONIC MATTER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9" name="Image 8" descr="BHmassChartGW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9824" y="2524808"/>
            <a:ext cx="5641100" cy="3902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 flipH="1">
            <a:off x="3086100" y="5962650"/>
            <a:ext cx="2514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fr-FR" sz="1200" dirty="0">
                <a:solidFill>
                  <a:schemeClr val="bg1"/>
                </a:solidFill>
              </a:rPr>
              <a:t>Massey et al., Nature, 7 Janvier 2007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7th </a:t>
            </a:r>
            <a:r>
              <a:rPr lang="fr-FR" dirty="0" err="1" smtClean="0"/>
              <a:t>School</a:t>
            </a:r>
            <a:r>
              <a:rPr lang="fr-FR" dirty="0" smtClean="0"/>
              <a:t> in </a:t>
            </a:r>
            <a:r>
              <a:rPr lang="fr-FR" dirty="0" err="1" smtClean="0"/>
              <a:t>Egypt</a:t>
            </a:r>
            <a:r>
              <a:rPr lang="fr-FR" dirty="0" smtClean="0"/>
              <a:t>        </a:t>
            </a:r>
            <a:r>
              <a:rPr lang="fr-FR" dirty="0" err="1" smtClean="0"/>
              <a:t>P.Miné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MISSING BARYONIC MATTER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16484" y="1366765"/>
            <a:ext cx="4308275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our galaxy : some candidates ?</a:t>
            </a:r>
          </a:p>
          <a:p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 central </a:t>
            </a:r>
            <a:r>
              <a:rPr lang="en-GB" dirty="0" err="1" smtClean="0"/>
              <a:t>supermassive</a:t>
            </a:r>
            <a:r>
              <a:rPr lang="en-GB" dirty="0" smtClean="0"/>
              <a:t> black hole </a:t>
            </a:r>
          </a:p>
          <a:p>
            <a:r>
              <a:rPr lang="en-GB" dirty="0" smtClean="0"/>
              <a:t>Sagittarius A*  =  4</a:t>
            </a:r>
            <a:r>
              <a:rPr lang="en-GB" dirty="0" smtClean="0">
                <a:latin typeface="ＭＳ ゴシック"/>
                <a:ea typeface="ＭＳ ゴシック"/>
                <a:cs typeface="ＭＳ ゴシック"/>
              </a:rPr>
              <a:t>×</a:t>
            </a:r>
            <a:r>
              <a:rPr lang="en-GB" dirty="0" smtClean="0"/>
              <a:t>10</a:t>
            </a:r>
            <a:r>
              <a:rPr lang="en-GB" baseline="30000" dirty="0" smtClean="0"/>
              <a:t>6</a:t>
            </a:r>
            <a:r>
              <a:rPr lang="en-GB" dirty="0" smtClean="0"/>
              <a:t> </a:t>
            </a:r>
            <a:r>
              <a:rPr lang="en-GB" dirty="0" err="1" smtClean="0">
                <a:latin typeface="Wingdings"/>
                <a:ea typeface="Wingdings"/>
                <a:cs typeface="Wingdings"/>
              </a:rPr>
              <a:t></a:t>
            </a:r>
            <a:endParaRPr lang="en-GB" dirty="0" smtClean="0">
              <a:latin typeface="Wingdings"/>
              <a:ea typeface="Wingdings"/>
              <a:cs typeface="Wingdings"/>
            </a:endParaRPr>
          </a:p>
          <a:p>
            <a:r>
              <a:rPr lang="en-GB" dirty="0" smtClean="0"/>
              <a:t>(as in many galaxies) </a:t>
            </a:r>
          </a:p>
          <a:p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 many </a:t>
            </a:r>
            <a:r>
              <a:rPr lang="en-GB" dirty="0" err="1" smtClean="0"/>
              <a:t>exoplanets</a:t>
            </a:r>
            <a:r>
              <a:rPr lang="en-GB" dirty="0" smtClean="0"/>
              <a:t> have been found ≈ 2500</a:t>
            </a:r>
          </a:p>
          <a:p>
            <a:r>
              <a:rPr lang="en-GB" dirty="0" smtClean="0"/>
              <a:t>masses are not important compared to stars</a:t>
            </a:r>
          </a:p>
          <a:p>
            <a:pPr>
              <a:buFontTx/>
              <a:buChar char="-"/>
            </a:pPr>
            <a:endParaRPr lang="en-GB" dirty="0" smtClean="0"/>
          </a:p>
          <a:p>
            <a:pPr>
              <a:buFontTx/>
              <a:buChar char="-"/>
            </a:pPr>
            <a:r>
              <a:rPr lang="en-GB" dirty="0" smtClean="0"/>
              <a:t> </a:t>
            </a:r>
            <a:r>
              <a:rPr lang="en-GB" dirty="0" err="1" smtClean="0"/>
              <a:t>MACHOs</a:t>
            </a:r>
            <a:r>
              <a:rPr lang="en-GB" dirty="0" smtClean="0"/>
              <a:t> (Massive Halo Objects) : </a:t>
            </a:r>
          </a:p>
          <a:p>
            <a:r>
              <a:rPr lang="en-GB" dirty="0" smtClean="0"/>
              <a:t>very heavy planets, brown stars, </a:t>
            </a:r>
          </a:p>
          <a:p>
            <a:r>
              <a:rPr lang="en-GB" dirty="0" smtClean="0"/>
              <a:t>old dwarf stars, neutron stars, </a:t>
            </a:r>
          </a:p>
          <a:p>
            <a:r>
              <a:rPr lang="en-GB" dirty="0" smtClean="0"/>
              <a:t>could explain the galaxy rotation pattern</a:t>
            </a:r>
          </a:p>
          <a:p>
            <a:r>
              <a:rPr lang="en-GB" dirty="0" smtClean="0"/>
              <a:t>some were found by light deviation, </a:t>
            </a:r>
          </a:p>
          <a:p>
            <a:r>
              <a:rPr lang="en-GB" dirty="0" smtClean="0"/>
              <a:t>but not enough</a:t>
            </a:r>
          </a:p>
          <a:p>
            <a:endParaRPr lang="en-GB" dirty="0" smtClean="0"/>
          </a:p>
          <a:p>
            <a:pPr>
              <a:buFontTx/>
              <a:buChar char="-"/>
            </a:pPr>
            <a:endParaRPr lang="en-GB" dirty="0"/>
          </a:p>
        </p:txBody>
      </p:sp>
      <p:pic>
        <p:nvPicPr>
          <p:cNvPr id="10" name="trounoir.MPG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524759" y="1315573"/>
            <a:ext cx="4508802" cy="4975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 flipH="1">
            <a:off x="3086100" y="5962650"/>
            <a:ext cx="2514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fr-FR" sz="1200" dirty="0">
                <a:solidFill>
                  <a:schemeClr val="bg1"/>
                </a:solidFill>
              </a:rPr>
              <a:t>Massey et al., Nature, 7 Janvier 2007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MISSING BARYONIC MATTER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10" name="Image 9" descr="f5e2e5bc65_33013_42579-filament-noir-planck-esa-consortia-hfi-lf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39156"/>
            <a:ext cx="3794700" cy="3805542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755191" y="5313958"/>
            <a:ext cx="32371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Light from CMB scattered </a:t>
            </a:r>
          </a:p>
          <a:p>
            <a:r>
              <a:rPr lang="en-GB" dirty="0" smtClean="0"/>
              <a:t>by electrons in diffuse strands between galaxy clusters</a:t>
            </a:r>
            <a:endParaRPr lang="en-GB" dirty="0"/>
          </a:p>
        </p:txBody>
      </p:sp>
      <p:pic>
        <p:nvPicPr>
          <p:cNvPr id="15" name="Image 14" descr="sze_sche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3855" y="1339156"/>
            <a:ext cx="3200920" cy="3676485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4873119" y="5313958"/>
            <a:ext cx="3970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Observation by </a:t>
            </a:r>
            <a:r>
              <a:rPr lang="en-GB" dirty="0" err="1" smtClean="0"/>
              <a:t>Sunyaev-Zeldovich</a:t>
            </a:r>
            <a:r>
              <a:rPr lang="en-GB" dirty="0" smtClean="0"/>
              <a:t> effect</a:t>
            </a:r>
          </a:p>
          <a:p>
            <a:r>
              <a:rPr lang="en-GB" dirty="0" smtClean="0"/>
              <a:t>Planck satellite 2017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 flipH="1">
            <a:off x="3086100" y="5962650"/>
            <a:ext cx="2514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fr-FR" sz="1200" dirty="0">
                <a:solidFill>
                  <a:schemeClr val="bg1"/>
                </a:solidFill>
              </a:rPr>
              <a:t>Massey et al., Nature, 7 Janvier 2007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MISSING BARYONIC MATTER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9" name="Image 8" descr="88eb6f1ecb_127030_proton-big-bang-xmm-newton-es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3167"/>
            <a:ext cx="9144000" cy="5366742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816193" y="1408185"/>
            <a:ext cx="33393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XMM-Newton X ray satellite 2018 </a:t>
            </a:r>
            <a:endParaRPr lang="en-GB" dirty="0"/>
          </a:p>
        </p:txBody>
      </p:sp>
      <p:sp>
        <p:nvSpPr>
          <p:cNvPr id="14" name="ZoneTexte 13"/>
          <p:cNvSpPr txBox="1"/>
          <p:nvPr/>
        </p:nvSpPr>
        <p:spPr>
          <a:xfrm>
            <a:off x="286386" y="3354784"/>
            <a:ext cx="283108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detection of oxygen lines</a:t>
            </a:r>
          </a:p>
          <a:p>
            <a:r>
              <a:rPr lang="en-GB" dirty="0" smtClean="0"/>
              <a:t>in hot gas strands 10</a:t>
            </a:r>
            <a:r>
              <a:rPr lang="en-GB" baseline="30000" dirty="0" smtClean="0"/>
              <a:t>5 </a:t>
            </a:r>
            <a:r>
              <a:rPr lang="en-GB" dirty="0" smtClean="0"/>
              <a:t>- 10</a:t>
            </a:r>
            <a:r>
              <a:rPr lang="en-GB" baseline="30000" dirty="0" smtClean="0"/>
              <a:t>7</a:t>
            </a:r>
            <a:r>
              <a:rPr lang="en-GB" dirty="0" smtClean="0"/>
              <a:t> K </a:t>
            </a:r>
            <a:endParaRPr lang="en-GB" dirty="0"/>
          </a:p>
        </p:txBody>
      </p:sp>
      <p:sp>
        <p:nvSpPr>
          <p:cNvPr id="15" name="ZoneTexte 14"/>
          <p:cNvSpPr txBox="1"/>
          <p:nvPr/>
        </p:nvSpPr>
        <p:spPr>
          <a:xfrm>
            <a:off x="6599813" y="3285754"/>
            <a:ext cx="223803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possibility to measure </a:t>
            </a:r>
          </a:p>
          <a:p>
            <a:r>
              <a:rPr lang="en-GB" dirty="0" smtClean="0"/>
              <a:t>the density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 flipH="1">
            <a:off x="3086100" y="5962650"/>
            <a:ext cx="2514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fr-FR" sz="1200" dirty="0">
                <a:solidFill>
                  <a:schemeClr val="bg1"/>
                </a:solidFill>
              </a:rPr>
              <a:t>Massey et al., Nature, 7 Janvier 2007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MISSING BARYONIC MATTER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10" name="Image 9" descr="a6c84b8977_127032_proton-big-bang-esa.jpg"/>
          <p:cNvPicPr>
            <a:picLocks noChangeAspect="1"/>
          </p:cNvPicPr>
          <p:nvPr/>
        </p:nvPicPr>
        <p:blipFill>
          <a:blip r:embed="rId2"/>
          <a:srcRect l="11765" t="9708" b="7281"/>
          <a:stretch>
            <a:fillRect/>
          </a:stretch>
        </p:blipFill>
        <p:spPr>
          <a:xfrm>
            <a:off x="1075773" y="2031918"/>
            <a:ext cx="8068227" cy="432892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505390" y="1233721"/>
            <a:ext cx="5095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Missing baryonic matter </a:t>
            </a:r>
            <a:r>
              <a:rPr lang="en-GB" b="1" dirty="0" smtClean="0">
                <a:solidFill>
                  <a:srgbClr val="FF0000"/>
                </a:solidFill>
              </a:rPr>
              <a:t>problem solved</a:t>
            </a:r>
          </a:p>
          <a:p>
            <a:endParaRPr lang="en-GB" dirty="0" smtClean="0"/>
          </a:p>
          <a:p>
            <a:r>
              <a:rPr lang="en-GB" dirty="0" smtClean="0"/>
              <a:t>Stars are only 7% of the “ordinary” baryonic matter</a:t>
            </a:r>
          </a:p>
          <a:p>
            <a:r>
              <a:rPr lang="en-GB" dirty="0" smtClean="0"/>
              <a:t>luminous or dark gas in and out of galaxies </a:t>
            </a:r>
          </a:p>
          <a:p>
            <a:r>
              <a:rPr lang="en-GB" dirty="0" smtClean="0"/>
              <a:t>accounts for the rest 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76439" y="5962650"/>
            <a:ext cx="3078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What is non baryonic matter ? </a:t>
            </a:r>
            <a:endParaRPr lang="en-GB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WHAT IS MATTER ?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en-GB"/>
          </a:p>
        </p:txBody>
      </p:sp>
      <p:sp>
        <p:nvSpPr>
          <p:cNvPr id="20" name="ZoneTexte 19"/>
          <p:cNvSpPr txBox="1"/>
          <p:nvPr/>
        </p:nvSpPr>
        <p:spPr>
          <a:xfrm>
            <a:off x="55220" y="1149299"/>
            <a:ext cx="8310532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      </a:t>
            </a:r>
            <a:r>
              <a:rPr lang="en-GB" b="1" dirty="0" smtClean="0">
                <a:solidFill>
                  <a:srgbClr val="FF0000"/>
                </a:solidFill>
              </a:rPr>
              <a:t>Standard Model </a:t>
            </a:r>
            <a:r>
              <a:rPr lang="en-GB" dirty="0" smtClean="0"/>
              <a:t>of particle physics</a:t>
            </a:r>
          </a:p>
          <a:p>
            <a:endParaRPr lang="en-GB" dirty="0" smtClean="0"/>
          </a:p>
          <a:p>
            <a:r>
              <a:rPr lang="en-GB" dirty="0" smtClean="0"/>
              <a:t>Matter is quarks and leptons, in 3 generations</a:t>
            </a:r>
          </a:p>
          <a:p>
            <a:r>
              <a:rPr lang="en-GB" dirty="0" smtClean="0"/>
              <a:t>fermions spin ½, all massive</a:t>
            </a:r>
          </a:p>
          <a:p>
            <a:r>
              <a:rPr lang="en-GB" dirty="0" smtClean="0"/>
              <a:t>first generation (</a:t>
            </a:r>
            <a:r>
              <a:rPr lang="en-GB" dirty="0" err="1" smtClean="0"/>
              <a:t>u</a:t>
            </a:r>
            <a:r>
              <a:rPr lang="en-GB" dirty="0" smtClean="0"/>
              <a:t>, </a:t>
            </a:r>
            <a:r>
              <a:rPr lang="en-GB" dirty="0" err="1" smtClean="0"/>
              <a:t>d</a:t>
            </a:r>
            <a:r>
              <a:rPr lang="en-GB" dirty="0" smtClean="0"/>
              <a:t>, </a:t>
            </a:r>
            <a:r>
              <a:rPr lang="en-GB" dirty="0" err="1" smtClean="0"/>
              <a:t>e</a:t>
            </a:r>
            <a:r>
              <a:rPr lang="en-GB" dirty="0" smtClean="0"/>
              <a:t>) is stable</a:t>
            </a:r>
          </a:p>
          <a:p>
            <a:r>
              <a:rPr lang="en-GB" dirty="0" smtClean="0"/>
              <a:t>“ordinary matter” proton, neutron, electron</a:t>
            </a:r>
          </a:p>
          <a:p>
            <a:endParaRPr lang="en-GB" dirty="0" smtClean="0"/>
          </a:p>
          <a:p>
            <a:r>
              <a:rPr lang="en-GB" dirty="0" smtClean="0"/>
              <a:t>3 interactions carried by gauge bosons spin 1</a:t>
            </a:r>
          </a:p>
          <a:p>
            <a:r>
              <a:rPr lang="en-GB" dirty="0" smtClean="0"/>
              <a:t>W and Z massive, </a:t>
            </a:r>
            <a:r>
              <a:rPr lang="en-GB" dirty="0" err="1" smtClean="0">
                <a:latin typeface="Symbol"/>
              </a:rPr>
              <a:t>g</a:t>
            </a:r>
            <a:r>
              <a:rPr lang="en-GB" dirty="0" smtClean="0"/>
              <a:t>  and </a:t>
            </a:r>
            <a:r>
              <a:rPr lang="en-GB" dirty="0" err="1" smtClean="0"/>
              <a:t>g</a:t>
            </a:r>
            <a:r>
              <a:rPr lang="en-GB" dirty="0" smtClean="0"/>
              <a:t> zero </a:t>
            </a:r>
            <a:r>
              <a:rPr lang="en-GB" dirty="0" smtClean="0"/>
              <a:t>mass</a:t>
            </a:r>
          </a:p>
          <a:p>
            <a:endParaRPr lang="en-GB" dirty="0" smtClean="0"/>
          </a:p>
          <a:p>
            <a:r>
              <a:rPr lang="en-GB" dirty="0" smtClean="0"/>
              <a:t>quarks and gluons are confined </a:t>
            </a:r>
          </a:p>
          <a:p>
            <a:r>
              <a:rPr lang="en-GB" dirty="0" smtClean="0"/>
              <a:t>by strong interaction QCD</a:t>
            </a:r>
          </a:p>
          <a:p>
            <a:endParaRPr lang="en-GB" dirty="0" smtClean="0"/>
          </a:p>
          <a:p>
            <a:r>
              <a:rPr lang="en-GB" dirty="0" smtClean="0"/>
              <a:t>gauge symmetries are spontaneously broken by the </a:t>
            </a:r>
            <a:r>
              <a:rPr lang="en-GB" dirty="0" err="1" smtClean="0"/>
              <a:t>Brout-Englert-Higgs</a:t>
            </a:r>
            <a:r>
              <a:rPr lang="en-GB" dirty="0" smtClean="0"/>
              <a:t> mechanism,</a:t>
            </a:r>
          </a:p>
          <a:p>
            <a:r>
              <a:rPr lang="en-GB" dirty="0" smtClean="0"/>
              <a:t>which gives </a:t>
            </a:r>
            <a:r>
              <a:rPr lang="en-GB" b="1" dirty="0" smtClean="0">
                <a:solidFill>
                  <a:srgbClr val="FF0000"/>
                </a:solidFill>
              </a:rPr>
              <a:t>non zero mass </a:t>
            </a:r>
            <a:r>
              <a:rPr lang="en-GB" dirty="0" smtClean="0"/>
              <a:t>to matter fermions, increasing with generation number</a:t>
            </a:r>
          </a:p>
          <a:p>
            <a:r>
              <a:rPr lang="en-GB" dirty="0" smtClean="0"/>
              <a:t>and to W and Z bosons, which are unstable</a:t>
            </a:r>
          </a:p>
          <a:p>
            <a:endParaRPr lang="en-GB" dirty="0" smtClean="0"/>
          </a:p>
          <a:p>
            <a:r>
              <a:rPr lang="en-GB" dirty="0" smtClean="0"/>
              <a:t>the BEH mechanism is carried by the Higgs boson, massive, spin 0</a:t>
            </a:r>
          </a:p>
        </p:txBody>
      </p:sp>
      <p:pic>
        <p:nvPicPr>
          <p:cNvPr id="9" name="Image 8" descr="SM.2018-07-24-14-09-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847" y="1149299"/>
            <a:ext cx="4572153" cy="3042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WHAT IS MATTER ?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en-GB"/>
          </a:p>
        </p:txBody>
      </p:sp>
      <p:sp>
        <p:nvSpPr>
          <p:cNvPr id="20" name="ZoneTexte 19"/>
          <p:cNvSpPr txBox="1"/>
          <p:nvPr/>
        </p:nvSpPr>
        <p:spPr>
          <a:xfrm>
            <a:off x="457201" y="1366768"/>
            <a:ext cx="82296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Neutrinos have very specific properties</a:t>
            </a:r>
          </a:p>
          <a:p>
            <a:endParaRPr lang="en-GB" dirty="0" smtClean="0"/>
          </a:p>
          <a:p>
            <a:r>
              <a:rPr lang="en-GB" dirty="0" smtClean="0"/>
              <a:t>they are electrically neutral and sensitive only to weak interaction</a:t>
            </a:r>
          </a:p>
          <a:p>
            <a:endParaRPr lang="en-GB" dirty="0" smtClean="0"/>
          </a:p>
          <a:p>
            <a:r>
              <a:rPr lang="en-GB" dirty="0" smtClean="0"/>
              <a:t>their masses are so low that we have only experimental upper limits </a:t>
            </a:r>
          </a:p>
          <a:p>
            <a:r>
              <a:rPr lang="en-GB" dirty="0" smtClean="0"/>
              <a:t>(Particle data group 2018)</a:t>
            </a:r>
          </a:p>
          <a:p>
            <a:r>
              <a:rPr lang="en-GB" dirty="0" smtClean="0">
                <a:latin typeface="Symbol"/>
              </a:rPr>
              <a:t>n</a:t>
            </a:r>
            <a:r>
              <a:rPr lang="en-GB" baseline="-25000" dirty="0" smtClean="0"/>
              <a:t>e                  </a:t>
            </a:r>
            <a:r>
              <a:rPr lang="en-GB" dirty="0" smtClean="0"/>
              <a:t>2 </a:t>
            </a:r>
            <a:r>
              <a:rPr lang="en-GB" dirty="0" err="1" smtClean="0"/>
              <a:t>eV</a:t>
            </a:r>
            <a:r>
              <a:rPr lang="en-GB" dirty="0" smtClean="0"/>
              <a:t>     beta decay</a:t>
            </a:r>
          </a:p>
          <a:p>
            <a:r>
              <a:rPr lang="en-GB" dirty="0" smtClean="0">
                <a:latin typeface="Symbol"/>
              </a:rPr>
              <a:t>n</a:t>
            </a:r>
            <a:r>
              <a:rPr lang="en-GB" baseline="-25000" dirty="0" smtClean="0">
                <a:latin typeface="Symbol"/>
              </a:rPr>
              <a:t>m</a:t>
            </a:r>
            <a:r>
              <a:rPr lang="en-GB" dirty="0" smtClean="0"/>
              <a:t>     0.19 </a:t>
            </a:r>
            <a:r>
              <a:rPr lang="en-GB" dirty="0" err="1" smtClean="0"/>
              <a:t>MeV</a:t>
            </a:r>
            <a:r>
              <a:rPr lang="en-GB" dirty="0" smtClean="0"/>
              <a:t>   </a:t>
            </a:r>
            <a:r>
              <a:rPr lang="en-GB" dirty="0" err="1" smtClean="0"/>
              <a:t>muon</a:t>
            </a:r>
            <a:r>
              <a:rPr lang="en-GB" dirty="0" smtClean="0"/>
              <a:t> decay</a:t>
            </a:r>
          </a:p>
          <a:p>
            <a:r>
              <a:rPr lang="en-GB" dirty="0" err="1" smtClean="0">
                <a:latin typeface="Symbol"/>
              </a:rPr>
              <a:t>n</a:t>
            </a:r>
            <a:r>
              <a:rPr lang="en-GB" baseline="-25000" dirty="0" err="1" smtClean="0">
                <a:latin typeface="Symbol"/>
              </a:rPr>
              <a:t>t</a:t>
            </a:r>
            <a:r>
              <a:rPr lang="en-GB" baseline="-25000" dirty="0" smtClean="0">
                <a:latin typeface="Symbol"/>
              </a:rPr>
              <a:t>        </a:t>
            </a:r>
            <a:r>
              <a:rPr lang="en-GB" dirty="0" smtClean="0"/>
              <a:t>18.2 </a:t>
            </a:r>
            <a:r>
              <a:rPr lang="en-GB" dirty="0" err="1" smtClean="0"/>
              <a:t>MeV</a:t>
            </a:r>
            <a:r>
              <a:rPr lang="en-GB" dirty="0" smtClean="0"/>
              <a:t>   tau decay</a:t>
            </a:r>
          </a:p>
          <a:p>
            <a:endParaRPr lang="en-GB" dirty="0" smtClean="0"/>
          </a:p>
          <a:p>
            <a:r>
              <a:rPr lang="en-GB" dirty="0" smtClean="0"/>
              <a:t>Z decay width measured at LEP indicates that there are only 3 generations of neutrinos </a:t>
            </a:r>
          </a:p>
          <a:p>
            <a:r>
              <a:rPr lang="en-GB" dirty="0" smtClean="0"/>
              <a:t>whose masses are lower than </a:t>
            </a:r>
            <a:r>
              <a:rPr lang="en-GB" i="1" dirty="0" err="1" smtClean="0"/>
              <a:t>m</a:t>
            </a:r>
            <a:r>
              <a:rPr lang="en-GB" baseline="-25000" dirty="0" err="1" smtClean="0"/>
              <a:t>Z</a:t>
            </a:r>
            <a:r>
              <a:rPr lang="en-GB" dirty="0" smtClean="0"/>
              <a:t> / 2 = 45 </a:t>
            </a:r>
            <a:r>
              <a:rPr lang="en-GB" dirty="0" err="1" smtClean="0"/>
              <a:t>GeV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neutrinos have only </a:t>
            </a:r>
            <a:r>
              <a:rPr lang="en-GB" dirty="0" err="1" smtClean="0"/>
              <a:t>chirality</a:t>
            </a:r>
            <a:r>
              <a:rPr lang="en-GB" dirty="0" smtClean="0"/>
              <a:t> left (and antineutrino right) : the way they respond to weak interaction uses  a term </a:t>
            </a:r>
            <a:r>
              <a:rPr lang="en-GB" i="1" dirty="0" smtClean="0"/>
              <a:t>P</a:t>
            </a:r>
            <a:r>
              <a:rPr lang="en-GB" i="1" baseline="-25000" dirty="0" smtClean="0"/>
              <a:t>L</a:t>
            </a:r>
            <a:r>
              <a:rPr lang="en-GB" dirty="0" smtClean="0"/>
              <a:t> = ½(1 – </a:t>
            </a:r>
            <a:r>
              <a:rPr lang="en-GB" i="1" dirty="0" smtClean="0">
                <a:latin typeface="Symbol"/>
              </a:rPr>
              <a:t>g</a:t>
            </a:r>
            <a:r>
              <a:rPr lang="en-GB" baseline="30000" dirty="0" smtClean="0"/>
              <a:t>5</a:t>
            </a:r>
            <a:r>
              <a:rPr lang="en-GB" dirty="0" smtClean="0"/>
              <a:t>) in the SM </a:t>
            </a:r>
            <a:r>
              <a:rPr lang="en-GB" dirty="0" err="1" smtClean="0"/>
              <a:t>Lagrangian</a:t>
            </a:r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WHAT IS MATTER ?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en-GB"/>
          </a:p>
        </p:txBody>
      </p:sp>
      <p:sp>
        <p:nvSpPr>
          <p:cNvPr id="20" name="ZoneTexte 19"/>
          <p:cNvSpPr txBox="1"/>
          <p:nvPr/>
        </p:nvSpPr>
        <p:spPr>
          <a:xfrm>
            <a:off x="608251" y="3741029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neutrino </a:t>
            </a:r>
            <a:r>
              <a:rPr lang="en-GB" dirty="0" err="1" smtClean="0"/>
              <a:t>eigenstates</a:t>
            </a:r>
            <a:r>
              <a:rPr lang="en-GB" dirty="0" smtClean="0"/>
              <a:t> of the weak interaction differ from mass </a:t>
            </a:r>
            <a:r>
              <a:rPr lang="en-GB" dirty="0" err="1" smtClean="0"/>
              <a:t>eigenstates</a:t>
            </a:r>
            <a:endParaRPr lang="en-GB" dirty="0" smtClean="0"/>
          </a:p>
          <a:p>
            <a:r>
              <a:rPr lang="en-GB" dirty="0" smtClean="0"/>
              <a:t>they are related by the </a:t>
            </a:r>
            <a:r>
              <a:rPr lang="en-GB" dirty="0" err="1" smtClean="0"/>
              <a:t>Pontecorvo</a:t>
            </a:r>
            <a:r>
              <a:rPr lang="en-GB" dirty="0" smtClean="0"/>
              <a:t>-Maki-Nakagawa-Sakata 3 × 3 unitary matrix</a:t>
            </a:r>
          </a:p>
        </p:txBody>
      </p:sp>
      <p:pic>
        <p:nvPicPr>
          <p:cNvPr id="7" name="Image 6" descr="380px-Right_left_helicity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0" y="2087148"/>
            <a:ext cx="4394200" cy="138764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05391" y="1293699"/>
            <a:ext cx="83324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/>
              <a:t>Chirality</a:t>
            </a:r>
            <a:r>
              <a:rPr lang="en-GB" dirty="0" smtClean="0"/>
              <a:t> is equivalent to </a:t>
            </a:r>
            <a:r>
              <a:rPr lang="en-GB" dirty="0" err="1" smtClean="0"/>
              <a:t>helicity</a:t>
            </a:r>
            <a:r>
              <a:rPr lang="en-GB" dirty="0" smtClean="0"/>
              <a:t> </a:t>
            </a:r>
            <a:r>
              <a:rPr lang="en-GB" b="1" dirty="0" err="1" smtClean="0"/>
              <a:t>p.</a:t>
            </a:r>
            <a:r>
              <a:rPr lang="en-GB" b="1" dirty="0" err="1" smtClean="0">
                <a:latin typeface="Symbol"/>
              </a:rPr>
              <a:t>s</a:t>
            </a:r>
            <a:r>
              <a:rPr lang="en-GB" b="1" dirty="0" smtClean="0"/>
              <a:t> </a:t>
            </a:r>
            <a:r>
              <a:rPr lang="en-GB" dirty="0" smtClean="0"/>
              <a:t>only</a:t>
            </a:r>
            <a:r>
              <a:rPr lang="en-GB" b="1" dirty="0" smtClean="0"/>
              <a:t> </a:t>
            </a:r>
            <a:r>
              <a:rPr lang="en-GB" dirty="0" smtClean="0"/>
              <a:t>for a </a:t>
            </a:r>
            <a:r>
              <a:rPr lang="en-GB" dirty="0" err="1" smtClean="0"/>
              <a:t>massless</a:t>
            </a:r>
            <a:r>
              <a:rPr lang="en-GB" dirty="0" smtClean="0"/>
              <a:t> particle</a:t>
            </a:r>
          </a:p>
          <a:p>
            <a:r>
              <a:rPr lang="en-GB" dirty="0" err="1" smtClean="0"/>
              <a:t>helicity</a:t>
            </a:r>
            <a:r>
              <a:rPr lang="en-GB" dirty="0" smtClean="0"/>
              <a:t> is not Lorentz invariant for a massive particle</a:t>
            </a:r>
          </a:p>
        </p:txBody>
      </p:sp>
      <p:pic>
        <p:nvPicPr>
          <p:cNvPr id="9" name="Image 8" descr="PMN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424" y="4486529"/>
            <a:ext cx="3376752" cy="129519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608251" y="5781722"/>
            <a:ext cx="800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neutrinos are produced by decay, and named by the corresponding charged lepton 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WHAT IS MATTER ?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en-GB"/>
          </a:p>
        </p:txBody>
      </p:sp>
      <p:sp>
        <p:nvSpPr>
          <p:cNvPr id="12" name="ZoneTexte 11"/>
          <p:cNvSpPr txBox="1"/>
          <p:nvPr/>
        </p:nvSpPr>
        <p:spPr>
          <a:xfrm>
            <a:off x="505391" y="1256317"/>
            <a:ext cx="715280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Neutrinos are stable, but when they travel, they transform into each other </a:t>
            </a:r>
          </a:p>
          <a:p>
            <a:r>
              <a:rPr lang="en-GB" dirty="0" smtClean="0"/>
              <a:t>because the speeds of the 3 different mass states are different : </a:t>
            </a:r>
            <a:r>
              <a:rPr lang="en-GB" b="1" dirty="0" smtClean="0">
                <a:solidFill>
                  <a:srgbClr val="FF0000"/>
                </a:solidFill>
              </a:rPr>
              <a:t>oscillation</a:t>
            </a:r>
          </a:p>
          <a:p>
            <a:endParaRPr lang="en-GB" b="1" dirty="0" smtClean="0"/>
          </a:p>
          <a:p>
            <a:r>
              <a:rPr lang="en-GB" dirty="0" smtClean="0"/>
              <a:t>solution of the “solar neutrino mystery” (1960 -1990) </a:t>
            </a:r>
          </a:p>
          <a:p>
            <a:r>
              <a:rPr lang="en-GB" dirty="0" smtClean="0"/>
              <a:t>1/3 of the expected </a:t>
            </a:r>
            <a:r>
              <a:rPr lang="en-GB" dirty="0" smtClean="0">
                <a:latin typeface="Symbol"/>
              </a:rPr>
              <a:t>n</a:t>
            </a:r>
            <a:r>
              <a:rPr lang="en-GB" baseline="-25000" dirty="0" smtClean="0"/>
              <a:t>e </a:t>
            </a:r>
            <a:r>
              <a:rPr lang="en-GB" dirty="0" smtClean="0"/>
              <a:t>were detected</a:t>
            </a:r>
          </a:p>
          <a:p>
            <a:endParaRPr lang="en-GB" dirty="0" smtClean="0"/>
          </a:p>
          <a:p>
            <a:r>
              <a:rPr lang="en-GB" dirty="0" smtClean="0"/>
              <a:t>experiments on accelerators and nuclear reactors</a:t>
            </a:r>
            <a:endParaRPr lang="en-GB" dirty="0"/>
          </a:p>
        </p:txBody>
      </p:sp>
      <p:pic>
        <p:nvPicPr>
          <p:cNvPr id="7" name="Image 6" descr="450px-Oscillations_electron_long.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398" y="3453054"/>
            <a:ext cx="4141794" cy="2788808"/>
          </a:xfrm>
          <a:prstGeom prst="rect">
            <a:avLst/>
          </a:prstGeom>
        </p:spPr>
      </p:pic>
      <p:pic>
        <p:nvPicPr>
          <p:cNvPr id="9" name="Image 8" descr="450px-Oscillations_electron_short.sv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3437" y="3453054"/>
            <a:ext cx="4144414" cy="2790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WHAT IS MATTER ?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en-GB"/>
          </a:p>
        </p:txBody>
      </p:sp>
      <p:sp>
        <p:nvSpPr>
          <p:cNvPr id="12" name="ZoneTexte 11"/>
          <p:cNvSpPr txBox="1"/>
          <p:nvPr/>
        </p:nvSpPr>
        <p:spPr>
          <a:xfrm>
            <a:off x="505391" y="2346528"/>
            <a:ext cx="7211642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 the minimal SM the neutrinos have </a:t>
            </a:r>
            <a:r>
              <a:rPr lang="en-GB" b="1" dirty="0" smtClean="0">
                <a:solidFill>
                  <a:srgbClr val="FF0000"/>
                </a:solidFill>
              </a:rPr>
              <a:t>zero mass</a:t>
            </a:r>
          </a:p>
          <a:p>
            <a:endParaRPr lang="en-GB" dirty="0" smtClean="0"/>
          </a:p>
          <a:p>
            <a:r>
              <a:rPr lang="en-GB" dirty="0" smtClean="0"/>
              <a:t>Right-handed </a:t>
            </a:r>
            <a:r>
              <a:rPr lang="en-GB" dirty="0" err="1" smtClean="0"/>
              <a:t>chirality</a:t>
            </a:r>
            <a:r>
              <a:rPr lang="en-GB" dirty="0" smtClean="0"/>
              <a:t> neutrinos can exist Beyond Standard Model (GUT, …)</a:t>
            </a:r>
          </a:p>
          <a:p>
            <a:endParaRPr lang="en-GB" b="1" dirty="0" smtClean="0"/>
          </a:p>
          <a:p>
            <a:r>
              <a:rPr lang="en-GB" dirty="0" smtClean="0"/>
              <a:t>Their mass can be anything </a:t>
            </a:r>
          </a:p>
          <a:p>
            <a:r>
              <a:rPr lang="en-GB" dirty="0" smtClean="0"/>
              <a:t>between  1 </a:t>
            </a:r>
            <a:r>
              <a:rPr lang="en-GB" dirty="0" err="1" smtClean="0"/>
              <a:t>eV</a:t>
            </a:r>
            <a:r>
              <a:rPr lang="en-GB" dirty="0" smtClean="0"/>
              <a:t> and 10</a:t>
            </a:r>
            <a:r>
              <a:rPr lang="en-GB" baseline="30000" dirty="0" smtClean="0"/>
              <a:t>15</a:t>
            </a:r>
            <a:r>
              <a:rPr lang="en-GB" dirty="0" smtClean="0"/>
              <a:t> </a:t>
            </a:r>
            <a:r>
              <a:rPr lang="en-GB" dirty="0" err="1" smtClean="0"/>
              <a:t>GeV</a:t>
            </a:r>
            <a:r>
              <a:rPr lang="en-GB" dirty="0" smtClean="0"/>
              <a:t>, </a:t>
            </a:r>
          </a:p>
          <a:p>
            <a:endParaRPr lang="en-GB" dirty="0" smtClean="0"/>
          </a:p>
          <a:p>
            <a:r>
              <a:rPr lang="en-GB" dirty="0" smtClean="0"/>
              <a:t>The mass is different from </a:t>
            </a:r>
          </a:p>
          <a:p>
            <a:r>
              <a:rPr lang="en-GB" dirty="0" smtClean="0"/>
              <a:t>their SM left-handed partner </a:t>
            </a:r>
          </a:p>
          <a:p>
            <a:r>
              <a:rPr lang="en-GB" dirty="0" smtClean="0"/>
              <a:t>(seesaw mechanism)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7" name="Image 6" descr="seesa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533" y="3297769"/>
            <a:ext cx="2857500" cy="28575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717033" y="5329019"/>
            <a:ext cx="995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heavy </a:t>
            </a:r>
          </a:p>
          <a:p>
            <a:r>
              <a:rPr lang="en-GB" dirty="0" smtClean="0"/>
              <a:t>neutrino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6055276" y="3339187"/>
            <a:ext cx="995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light</a:t>
            </a:r>
          </a:p>
          <a:p>
            <a:r>
              <a:rPr lang="en-GB" dirty="0" smtClean="0"/>
              <a:t>neutrino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05390" y="1449605"/>
            <a:ext cx="7943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ym typeface="Symbol" charset="2"/>
              </a:rPr>
              <a:t>Cosmic neutrinos : neutrinos and antineutrinos from supernova 1987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660245" y="5212516"/>
            <a:ext cx="34603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dirty="0" smtClean="0">
                <a:solidFill>
                  <a:srgbClr val="000000"/>
                </a:solidFill>
              </a:rPr>
              <a:t>rotation curve of galaxy NGC 3198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en-GB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733" y="1553368"/>
            <a:ext cx="4472120" cy="327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6019800" y="5212516"/>
            <a:ext cx="29764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dirty="0" err="1" smtClean="0"/>
              <a:t>Zwicky</a:t>
            </a:r>
            <a:r>
              <a:rPr lang="en-GB" dirty="0" smtClean="0"/>
              <a:t>, same result</a:t>
            </a:r>
          </a:p>
          <a:p>
            <a:pPr eaLnBrk="0" hangingPunct="0"/>
            <a:r>
              <a:rPr lang="en-GB" dirty="0" smtClean="0"/>
              <a:t> for galaxy clusters (1933)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DARK MATTER EVIDENCE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12" name="Image 11" descr="main-qimg-2292c33c6bf5bf45932a1e1ef9180313-c.jpg"/>
          <p:cNvPicPr>
            <a:picLocks noChangeAspect="1"/>
          </p:cNvPicPr>
          <p:nvPr/>
        </p:nvPicPr>
        <p:blipFill>
          <a:blip r:embed="rId3"/>
          <a:srcRect b="9352"/>
          <a:stretch>
            <a:fillRect/>
          </a:stretch>
        </p:blipFill>
        <p:spPr>
          <a:xfrm>
            <a:off x="4699927" y="1607346"/>
            <a:ext cx="4444073" cy="3224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WHAT IS MATTER ?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en-GB"/>
          </a:p>
        </p:txBody>
      </p:sp>
      <p:sp>
        <p:nvSpPr>
          <p:cNvPr id="12" name="ZoneTexte 11"/>
          <p:cNvSpPr txBox="1"/>
          <p:nvPr/>
        </p:nvSpPr>
        <p:spPr>
          <a:xfrm>
            <a:off x="505391" y="1325351"/>
            <a:ext cx="7137027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Being sensitive only to gravitation they are </a:t>
            </a:r>
            <a:r>
              <a:rPr lang="en-GB" b="1" dirty="0" smtClean="0">
                <a:solidFill>
                  <a:srgbClr val="FF0000"/>
                </a:solidFill>
              </a:rPr>
              <a:t>sterile neutrinos</a:t>
            </a:r>
          </a:p>
          <a:p>
            <a:endParaRPr lang="en-GB" dirty="0" smtClean="0"/>
          </a:p>
          <a:p>
            <a:r>
              <a:rPr lang="en-GB" dirty="0" smtClean="0"/>
              <a:t>They can by produced by oscillation from their partner, but not detected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Majorana</a:t>
            </a:r>
            <a:r>
              <a:rPr lang="en-GB" dirty="0" smtClean="0"/>
              <a:t> neutrinos: neutrino is identical to antineutrino ≠ Dirac neutrinos</a:t>
            </a:r>
          </a:p>
          <a:p>
            <a:r>
              <a:rPr lang="en-GB" dirty="0" smtClean="0"/>
              <a:t>Some experiments still search for </a:t>
            </a:r>
            <a:r>
              <a:rPr lang="en-GB" dirty="0" err="1" smtClean="0"/>
              <a:t>Majorana</a:t>
            </a:r>
            <a:r>
              <a:rPr lang="en-GB" dirty="0" smtClean="0"/>
              <a:t> neutrinos (double beta decay) 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505391" y="4741671"/>
            <a:ext cx="31578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Violation of the lepton number</a:t>
            </a:r>
          </a:p>
          <a:p>
            <a:r>
              <a:rPr lang="en-GB" dirty="0" smtClean="0"/>
              <a:t>due to oscillation</a:t>
            </a:r>
          </a:p>
          <a:p>
            <a:r>
              <a:rPr lang="en-GB" dirty="0" smtClean="0"/>
              <a:t>has very low branching ratio </a:t>
            </a:r>
            <a:endParaRPr lang="en-GB" baseline="30000" dirty="0"/>
          </a:p>
        </p:txBody>
      </p:sp>
      <p:pic>
        <p:nvPicPr>
          <p:cNvPr id="9" name="Image 8" descr="Dibujo20141225-charged-lepton-flavor-violation-fcnc-lepton-sector.png"/>
          <p:cNvPicPr>
            <a:picLocks noChangeAspect="1"/>
          </p:cNvPicPr>
          <p:nvPr/>
        </p:nvPicPr>
        <p:blipFill>
          <a:blip r:embed="rId2"/>
          <a:srcRect l="46756" t="31206" r="4251"/>
          <a:stretch>
            <a:fillRect/>
          </a:stretch>
        </p:blipFill>
        <p:spPr>
          <a:xfrm>
            <a:off x="4297270" y="4116715"/>
            <a:ext cx="4149492" cy="2182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SUPERSYMMETRY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en-GB" smtClean="0"/>
              <a:pPr/>
              <a:t>31</a:t>
            </a:fld>
            <a:endParaRPr lang="en-GB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en-GB"/>
          </a:p>
        </p:txBody>
      </p:sp>
      <p:sp>
        <p:nvSpPr>
          <p:cNvPr id="6" name="ZoneTexte 5"/>
          <p:cNvSpPr txBox="1"/>
          <p:nvPr/>
        </p:nvSpPr>
        <p:spPr>
          <a:xfrm>
            <a:off x="505391" y="1518631"/>
            <a:ext cx="747382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Extension of the Standard Model with a new symmetry</a:t>
            </a:r>
          </a:p>
          <a:p>
            <a:endParaRPr lang="en-GB" dirty="0" smtClean="0"/>
          </a:p>
          <a:p>
            <a:r>
              <a:rPr lang="en-GB" dirty="0" smtClean="0"/>
              <a:t>Each particle of the SM has a “</a:t>
            </a:r>
            <a:r>
              <a:rPr lang="en-GB" dirty="0" err="1" smtClean="0"/>
              <a:t>superpartner</a:t>
            </a:r>
            <a:r>
              <a:rPr lang="en-GB" dirty="0" smtClean="0"/>
              <a:t>” whose spin differs by  ½</a:t>
            </a:r>
          </a:p>
          <a:p>
            <a:endParaRPr lang="en-GB" dirty="0" smtClean="0"/>
          </a:p>
          <a:p>
            <a:r>
              <a:rPr lang="en-GB" dirty="0" smtClean="0"/>
              <a:t>boson &lt;-&gt; </a:t>
            </a:r>
            <a:r>
              <a:rPr lang="en-GB" dirty="0" err="1" smtClean="0"/>
              <a:t>fermion</a:t>
            </a:r>
            <a:r>
              <a:rPr lang="en-GB" dirty="0" smtClean="0"/>
              <a:t>     </a:t>
            </a:r>
          </a:p>
          <a:p>
            <a:r>
              <a:rPr lang="en-GB" dirty="0" smtClean="0"/>
              <a:t>electron &lt;-&gt; </a:t>
            </a:r>
            <a:r>
              <a:rPr lang="en-GB" dirty="0" err="1" smtClean="0"/>
              <a:t>selectron</a:t>
            </a:r>
            <a:r>
              <a:rPr lang="en-GB" dirty="0" smtClean="0"/>
              <a:t>   quark &lt;-&gt; </a:t>
            </a:r>
            <a:r>
              <a:rPr lang="en-GB" dirty="0" err="1" smtClean="0"/>
              <a:t>squark</a:t>
            </a:r>
            <a:endParaRPr lang="en-GB" dirty="0" smtClean="0"/>
          </a:p>
          <a:p>
            <a:r>
              <a:rPr lang="en-GB" dirty="0" smtClean="0"/>
              <a:t>photon &lt;-&gt; </a:t>
            </a:r>
            <a:r>
              <a:rPr lang="en-GB" dirty="0" err="1" smtClean="0"/>
              <a:t>photino</a:t>
            </a:r>
            <a:r>
              <a:rPr lang="en-GB" dirty="0" smtClean="0"/>
              <a:t>    gluon &lt;-&gt; </a:t>
            </a:r>
            <a:r>
              <a:rPr lang="en-GB" dirty="0" err="1" smtClean="0"/>
              <a:t>gluino</a:t>
            </a:r>
            <a:r>
              <a:rPr lang="en-GB" dirty="0" smtClean="0"/>
              <a:t>   Higgs &lt;-&gt; </a:t>
            </a:r>
            <a:r>
              <a:rPr lang="en-GB" dirty="0" err="1" smtClean="0"/>
              <a:t>higgsino</a:t>
            </a:r>
            <a:r>
              <a:rPr lang="en-GB" dirty="0" smtClean="0"/>
              <a:t>    Z &lt;-&gt; </a:t>
            </a:r>
            <a:r>
              <a:rPr lang="en-GB" dirty="0" err="1" smtClean="0"/>
              <a:t>zino</a:t>
            </a:r>
            <a:endParaRPr lang="en-GB" dirty="0" smtClean="0"/>
          </a:p>
          <a:p>
            <a:endParaRPr lang="en-GB" dirty="0" smtClean="0"/>
          </a:p>
          <a:p>
            <a:r>
              <a:rPr lang="en-GB" b="1" dirty="0" err="1" smtClean="0">
                <a:solidFill>
                  <a:srgbClr val="FF0000"/>
                </a:solidFill>
              </a:rPr>
              <a:t>neutralino</a:t>
            </a:r>
            <a:r>
              <a:rPr lang="en-GB" dirty="0" smtClean="0"/>
              <a:t> is a combination of  </a:t>
            </a:r>
            <a:r>
              <a:rPr lang="en-GB" dirty="0" err="1" smtClean="0"/>
              <a:t>photino</a:t>
            </a:r>
            <a:r>
              <a:rPr lang="en-GB" dirty="0" smtClean="0"/>
              <a:t>, </a:t>
            </a:r>
            <a:r>
              <a:rPr lang="en-GB" dirty="0" err="1" smtClean="0"/>
              <a:t>zino</a:t>
            </a:r>
            <a:r>
              <a:rPr lang="en-GB" dirty="0" smtClean="0"/>
              <a:t>, </a:t>
            </a:r>
            <a:r>
              <a:rPr lang="en-GB" dirty="0" err="1" smtClean="0"/>
              <a:t>higgsino</a:t>
            </a:r>
            <a:endParaRPr lang="en-GB" dirty="0" smtClean="0"/>
          </a:p>
          <a:p>
            <a:r>
              <a:rPr lang="en-GB" dirty="0" smtClean="0"/>
              <a:t>neutral, lightest  </a:t>
            </a:r>
            <a:r>
              <a:rPr lang="fr-FR" dirty="0" err="1" smtClean="0">
                <a:sym typeface="Wingdings"/>
              </a:rPr>
              <a:t></a:t>
            </a:r>
            <a:r>
              <a:rPr lang="en-GB" dirty="0" smtClean="0">
                <a:sym typeface="Wingdings"/>
              </a:rPr>
              <a:t>  candidate for dark matter  (if R-parity is conserved)</a:t>
            </a:r>
          </a:p>
          <a:p>
            <a:endParaRPr lang="en-GB" dirty="0" smtClean="0">
              <a:sym typeface="Wingdings"/>
            </a:endParaRPr>
          </a:p>
          <a:p>
            <a:r>
              <a:rPr lang="en-GB" dirty="0" smtClean="0">
                <a:sym typeface="Wingdings"/>
              </a:rPr>
              <a:t>The symmetry is broken : mass of partner ≠ mass of SM particle</a:t>
            </a:r>
          </a:p>
          <a:p>
            <a:endParaRPr lang="en-GB" dirty="0" smtClean="0">
              <a:sym typeface="Wingdings"/>
            </a:endParaRPr>
          </a:p>
          <a:p>
            <a:r>
              <a:rPr lang="en-GB" dirty="0" smtClean="0">
                <a:sym typeface="Wingdings"/>
              </a:rPr>
              <a:t>Expected at LHC in 2009, but no </a:t>
            </a:r>
            <a:r>
              <a:rPr lang="en-GB" dirty="0" err="1" smtClean="0">
                <a:sym typeface="Wingdings"/>
              </a:rPr>
              <a:t>superparticle</a:t>
            </a:r>
            <a:r>
              <a:rPr lang="en-GB" dirty="0" smtClean="0">
                <a:sym typeface="Wingdings"/>
              </a:rPr>
              <a:t> found yet !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AXION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en-GB"/>
          </a:p>
        </p:txBody>
      </p:sp>
      <p:sp>
        <p:nvSpPr>
          <p:cNvPr id="6" name="ZoneTexte 5"/>
          <p:cNvSpPr txBox="1"/>
          <p:nvPr/>
        </p:nvSpPr>
        <p:spPr>
          <a:xfrm>
            <a:off x="505391" y="1573854"/>
            <a:ext cx="8153907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Particle introduced in 1977 to solve a “mystery” : </a:t>
            </a:r>
          </a:p>
          <a:p>
            <a:r>
              <a:rPr lang="en-GB" dirty="0" smtClean="0"/>
              <a:t>there is no CP violation in QCD, like in Electroweak sector of the Standard Model</a:t>
            </a:r>
          </a:p>
          <a:p>
            <a:endParaRPr lang="en-GB" dirty="0" smtClean="0"/>
          </a:p>
          <a:p>
            <a:r>
              <a:rPr lang="en-GB" dirty="0" smtClean="0"/>
              <a:t>Very weakly coupled, very low mass  </a:t>
            </a:r>
            <a:r>
              <a:rPr lang="fr-FR" dirty="0" err="1" smtClean="0">
                <a:sym typeface="Wingdings"/>
              </a:rPr>
              <a:t></a:t>
            </a:r>
            <a:r>
              <a:rPr lang="fr-FR" dirty="0" smtClean="0">
                <a:sym typeface="Wingdings"/>
              </a:rPr>
              <a:t>  good candidate for DM</a:t>
            </a:r>
          </a:p>
          <a:p>
            <a:endParaRPr lang="fr-FR" dirty="0" smtClean="0">
              <a:sym typeface="Wingdings"/>
            </a:endParaRPr>
          </a:p>
          <a:p>
            <a:r>
              <a:rPr lang="fr-FR" dirty="0" smtClean="0">
                <a:sym typeface="Wingdings"/>
              </a:rPr>
              <a:t>Can </a:t>
            </a:r>
            <a:r>
              <a:rPr lang="en-GB" dirty="0" smtClean="0">
                <a:sym typeface="Wingdings"/>
              </a:rPr>
              <a:t>be converted into photon by a strong magnetic field : detection on Earth</a:t>
            </a:r>
          </a:p>
          <a:p>
            <a:endParaRPr lang="en-GB" dirty="0" smtClean="0">
              <a:sym typeface="Wingdings"/>
            </a:endParaRPr>
          </a:p>
          <a:p>
            <a:r>
              <a:rPr lang="en-GB" dirty="0" smtClean="0">
                <a:sym typeface="Wingdings"/>
              </a:rPr>
              <a:t>Can be produced in the Sun by X rays interacting with matter and solar magnetic field</a:t>
            </a:r>
          </a:p>
          <a:p>
            <a:endParaRPr lang="en-GB" dirty="0" smtClean="0">
              <a:sym typeface="Wingdings"/>
            </a:endParaRPr>
          </a:p>
          <a:p>
            <a:r>
              <a:rPr lang="en-GB" dirty="0" smtClean="0">
                <a:sym typeface="Wingdings"/>
              </a:rPr>
              <a:t>Can be produced in the early universe, and still exist (primordial </a:t>
            </a:r>
            <a:r>
              <a:rPr lang="en-GB" dirty="0" err="1" smtClean="0">
                <a:sym typeface="Wingdings"/>
              </a:rPr>
              <a:t>axions</a:t>
            </a:r>
            <a:r>
              <a:rPr lang="en-GB" dirty="0" smtClean="0">
                <a:sym typeface="Wingdings"/>
              </a:rPr>
              <a:t>) </a:t>
            </a:r>
          </a:p>
          <a:p>
            <a:r>
              <a:rPr lang="en-GB" dirty="0" smtClean="0">
                <a:sym typeface="Wingdings"/>
              </a:rPr>
              <a:t>because their low mass prevent them from disintegration</a:t>
            </a:r>
          </a:p>
          <a:p>
            <a:endParaRPr lang="en-GB" dirty="0" smtClean="0">
              <a:sym typeface="Wingdings"/>
            </a:endParaRPr>
          </a:p>
          <a:p>
            <a:r>
              <a:rPr lang="en-GB" dirty="0" smtClean="0">
                <a:sym typeface="Wingdings"/>
              </a:rPr>
              <a:t>Looked for in large range of masses  </a:t>
            </a:r>
            <a:r>
              <a:rPr lang="en-GB" dirty="0" err="1" smtClean="0">
                <a:latin typeface="Symbol"/>
                <a:sym typeface="Wingdings"/>
              </a:rPr>
              <a:t>m</a:t>
            </a:r>
            <a:r>
              <a:rPr lang="en-GB" dirty="0" err="1" smtClean="0">
                <a:sym typeface="Wingdings"/>
              </a:rPr>
              <a:t>eV</a:t>
            </a:r>
            <a:r>
              <a:rPr lang="en-GB" dirty="0" smtClean="0">
                <a:sym typeface="Wingdings"/>
              </a:rPr>
              <a:t> to </a:t>
            </a:r>
            <a:r>
              <a:rPr lang="en-GB" dirty="0" err="1" smtClean="0">
                <a:sym typeface="Wingdings"/>
              </a:rPr>
              <a:t>meV</a:t>
            </a:r>
            <a:endParaRPr lang="en-GB" dirty="0" smtClean="0">
              <a:sym typeface="Wingdings"/>
            </a:endParaRPr>
          </a:p>
          <a:p>
            <a:endParaRPr lang="en-GB" dirty="0" smtClean="0">
              <a:sym typeface="Wingdings"/>
            </a:endParaRPr>
          </a:p>
          <a:p>
            <a:r>
              <a:rPr lang="en-GB" dirty="0" smtClean="0">
                <a:sym typeface="Wingdings"/>
              </a:rPr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HIDDEN VALLEY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en-GB"/>
          </a:p>
        </p:txBody>
      </p:sp>
      <p:pic>
        <p:nvPicPr>
          <p:cNvPr id="6" name="Image 5" descr="hidd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660" y="1082078"/>
            <a:ext cx="8849106" cy="52372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EXTRA SLIDE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093787" y="2651125"/>
            <a:ext cx="19869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GB" smtClean="0"/>
          </a:p>
          <a:p>
            <a:r>
              <a:rPr lang="en-GB" smtClean="0"/>
              <a:t>in Special Relativity</a:t>
            </a:r>
            <a:endParaRPr lang="en-GB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4851400" y="2651125"/>
          <a:ext cx="2336800" cy="863600"/>
        </p:xfrm>
        <a:graphic>
          <a:graphicData uri="http://schemas.openxmlformats.org/presentationml/2006/ole">
            <p:oleObj spid="_x0000_s172034" name="Équation" r:id="rId3" imgW="1168400" imgH="431800" progId="Equation.3">
              <p:embed/>
            </p:oleObj>
          </a:graphicData>
        </a:graphic>
      </p:graphicFrame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1093787" y="1701800"/>
          <a:ext cx="2030413" cy="812800"/>
        </p:xfrm>
        <a:graphic>
          <a:graphicData uri="http://schemas.openxmlformats.org/presentationml/2006/ole">
            <p:oleObj spid="_x0000_s172035" name="Équation" r:id="rId4" imgW="1016000" imgH="406400" progId="Equation.3">
              <p:embed/>
            </p:oleObj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3652838" y="2719983"/>
          <a:ext cx="738187" cy="712787"/>
        </p:xfrm>
        <a:graphic>
          <a:graphicData uri="http://schemas.openxmlformats.org/presentationml/2006/ole">
            <p:oleObj spid="_x0000_s172036" name="Équation" r:id="rId5" imgW="368300" imgH="355600" progId="Equation.3">
              <p:embed/>
            </p:oleObj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648200" y="1701800"/>
            <a:ext cx="21131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mtClean="0"/>
              <a:t>small speed     </a:t>
            </a:r>
            <a:r>
              <a:rPr lang="en-GB" i="1" smtClean="0"/>
              <a:t>v</a:t>
            </a:r>
            <a:r>
              <a:rPr lang="en-GB" smtClean="0"/>
              <a:t> = </a:t>
            </a:r>
            <a:r>
              <a:rPr lang="en-GB" i="1" smtClean="0"/>
              <a:t>c z</a:t>
            </a:r>
            <a:endParaRPr lang="en-GB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12" name="ZoneTexte 11"/>
          <p:cNvSpPr txBox="1"/>
          <p:nvPr/>
        </p:nvSpPr>
        <p:spPr>
          <a:xfrm>
            <a:off x="1629325" y="3697920"/>
            <a:ext cx="604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spectroscopy lines : measure of radial speed by Doppler effect,     </a:t>
            </a:r>
            <a:endParaRPr lang="en-GB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en-GB"/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5391" y="4284540"/>
            <a:ext cx="390525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1191" y="4284540"/>
            <a:ext cx="3886200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1937316" y="4787559"/>
            <a:ext cx="3284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mtClean="0"/>
              <a:t>H</a:t>
            </a:r>
            <a:endParaRPr lang="en-GB"/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585516" y="4802065"/>
            <a:ext cx="4183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mtClean="0"/>
              <a:t>Ca</a:t>
            </a:r>
            <a:endParaRPr lang="en-GB"/>
          </a:p>
        </p:txBody>
      </p:sp>
      <p:sp>
        <p:nvSpPr>
          <p:cNvPr id="19" name="ZoneTexte 18"/>
          <p:cNvSpPr txBox="1"/>
          <p:nvPr/>
        </p:nvSpPr>
        <p:spPr>
          <a:xfrm>
            <a:off x="1347707" y="5610796"/>
            <a:ext cx="654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different interpretation in General Relativity (expansion of Universe)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BFF39BBE-5D09-9145-A2CB-B00368BC2A89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3400" y="762000"/>
            <a:ext cx="82248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GB" b="0" baseline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985838" y="5602069"/>
            <a:ext cx="7772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b="0" baseline="0" dirty="0" smtClean="0"/>
              <a:t>Measure of masses for very distant objects by light gravitational deviation </a:t>
            </a:r>
          </a:p>
          <a:p>
            <a:r>
              <a:rPr lang="en-GB" b="0" baseline="0" dirty="0" err="1" smtClean="0">
                <a:sym typeface="Symbol" charset="2"/>
              </a:rPr>
              <a:t></a:t>
            </a:r>
            <a:r>
              <a:rPr lang="en-GB" b="0" baseline="0" dirty="0" smtClean="0"/>
              <a:t>   dark matter</a:t>
            </a:r>
            <a:endParaRPr lang="en-GB" b="0" baseline="0" dirty="0"/>
          </a:p>
        </p:txBody>
      </p:sp>
      <p:pic>
        <p:nvPicPr>
          <p:cNvPr id="13" name="Image 12" descr="le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838" y="1752577"/>
            <a:ext cx="7239000" cy="3752850"/>
          </a:xfrm>
          <a:prstGeom prst="rect">
            <a:avLst/>
          </a:prstGeom>
        </p:spPr>
      </p:pic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en-GB"/>
          </a:p>
        </p:txBody>
      </p: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en-GB"/>
          </a:p>
        </p:txBody>
      </p:sp>
      <p:sp>
        <p:nvSpPr>
          <p:cNvPr id="9" name="ZoneTexte 8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DARK MATTER EVIDENCE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192911" y="1182102"/>
            <a:ext cx="5571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General relativity</a:t>
            </a:r>
            <a:r>
              <a:rPr lang="en-GB" b="1" dirty="0" smtClean="0"/>
              <a:t> </a:t>
            </a:r>
            <a:r>
              <a:rPr lang="en-GB" dirty="0" smtClean="0"/>
              <a:t>: deviation of light by gravitational force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noFill/>
        </p:spPr>
        <p:txBody>
          <a:bodyPr/>
          <a:lstStyle/>
          <a:p>
            <a:fld id="{BFF39BBE-5D09-9145-A2CB-B00368BC2A89}" type="slidenum">
              <a:rPr lang="fr-FR" smtClean="0"/>
              <a:pPr/>
              <a:t>5</a:t>
            </a:fld>
            <a:endParaRPr lang="fr-FR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33400" y="762000"/>
            <a:ext cx="8224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GB" b="0" baseline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124200" y="1399460"/>
            <a:ext cx="23994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 b="0" baseline="0" dirty="0" smtClean="0"/>
              <a:t>Gravitational</a:t>
            </a:r>
            <a:r>
              <a:rPr lang="en-GB" sz="2000" b="0" dirty="0" smtClean="0"/>
              <a:t> mirages</a:t>
            </a:r>
            <a:endParaRPr lang="en-GB" sz="2000" b="0" baseline="0" dirty="0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4495800" y="5943600"/>
            <a:ext cx="4191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fr-FR" b="0" dirty="0" smtClean="0"/>
              <a:t>cluster</a:t>
            </a:r>
            <a:r>
              <a:rPr lang="fr-FR" b="0" baseline="0" dirty="0" smtClean="0"/>
              <a:t> of galaxies Abell </a:t>
            </a:r>
            <a:r>
              <a:rPr lang="fr-FR" b="0" baseline="0" dirty="0"/>
              <a:t>2218</a:t>
            </a:r>
          </a:p>
        </p:txBody>
      </p:sp>
      <p:pic>
        <p:nvPicPr>
          <p:cNvPr id="9" name="Picture 10" descr="Gravitational_Lens_G2237-03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82" y="2287623"/>
            <a:ext cx="3558379" cy="352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914400" y="5943600"/>
            <a:ext cx="14732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b="0" baseline="0" dirty="0" smtClean="0"/>
              <a:t>Einstein cross</a:t>
            </a:r>
            <a:endParaRPr lang="fr-FR" b="0" baseline="0" dirty="0"/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5405" y="2287623"/>
            <a:ext cx="5936399" cy="352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DARK MATTER EVIDENCE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7" name="Picture 3" descr="heic0701a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269" y="1096722"/>
            <a:ext cx="5360491" cy="5280484"/>
          </a:xfrm>
          <a:prstGeom prst="rect">
            <a:avLst/>
          </a:prstGeom>
          <a:noFill/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 flipH="1">
            <a:off x="3086100" y="5962650"/>
            <a:ext cx="2514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fr-FR" sz="1200" dirty="0">
                <a:solidFill>
                  <a:schemeClr val="bg1"/>
                </a:solidFill>
              </a:rPr>
              <a:t>Massey et al., Nature, 7 Janvier 2007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019800" y="1096722"/>
            <a:ext cx="2818051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3D map of dark matter</a:t>
            </a:r>
          </a:p>
          <a:p>
            <a:r>
              <a:rPr lang="en-GB" dirty="0" smtClean="0"/>
              <a:t>by HST </a:t>
            </a:r>
          </a:p>
          <a:p>
            <a:r>
              <a:rPr lang="en-GB" dirty="0" smtClean="0"/>
              <a:t>(Hubble Space Telescope)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red shifts are measured </a:t>
            </a:r>
          </a:p>
          <a:p>
            <a:r>
              <a:rPr lang="en-GB" dirty="0" smtClean="0"/>
              <a:t>by terrestrial telescopes </a:t>
            </a:r>
            <a:endParaRPr lang="en-GB" dirty="0"/>
          </a:p>
        </p:txBody>
      </p:sp>
      <p:pic>
        <p:nvPicPr>
          <p:cNvPr id="10" name="Image 9" descr="Hubble_01.jpg"/>
          <p:cNvPicPr>
            <a:picLocks noChangeAspect="1"/>
          </p:cNvPicPr>
          <p:nvPr/>
        </p:nvPicPr>
        <p:blipFill>
          <a:blip r:embed="rId3"/>
          <a:srcRect l="35564" r="13937"/>
          <a:stretch>
            <a:fillRect/>
          </a:stretch>
        </p:blipFill>
        <p:spPr>
          <a:xfrm>
            <a:off x="6188600" y="2095286"/>
            <a:ext cx="2532620" cy="3343351"/>
          </a:xfrm>
          <a:prstGeom prst="rect">
            <a:avLst/>
          </a:prstGeom>
        </p:spPr>
      </p:pic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DARK MATTER EVIDENCE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2E56E8-A37D-9941-9FAA-E11C62CA39EC}" type="slidenum">
              <a:rPr lang="fr-FR" smtClean="0"/>
              <a:pPr/>
              <a:t>7</a:t>
            </a:fld>
            <a:endParaRPr lang="fr-FR" smtClean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/>
          <a:srcRect b="11015"/>
          <a:stretch>
            <a:fillRect/>
          </a:stretch>
        </p:blipFill>
        <p:spPr bwMode="auto">
          <a:xfrm>
            <a:off x="769175" y="1912214"/>
            <a:ext cx="7724075" cy="353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COSMOLOGY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319612" y="5408320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1929</a:t>
            </a:r>
            <a:endParaRPr lang="en-GB" dirty="0"/>
          </a:p>
        </p:txBody>
      </p:sp>
      <p:sp>
        <p:nvSpPr>
          <p:cNvPr id="13" name="ZoneTexte 12"/>
          <p:cNvSpPr txBox="1"/>
          <p:nvPr/>
        </p:nvSpPr>
        <p:spPr>
          <a:xfrm>
            <a:off x="6185460" y="5394514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1999</a:t>
            </a:r>
            <a:endParaRPr lang="en-GB" dirty="0"/>
          </a:p>
        </p:txBody>
      </p:sp>
      <p:sp>
        <p:nvSpPr>
          <p:cNvPr id="14" name="ZoneTexte 13"/>
          <p:cNvSpPr txBox="1"/>
          <p:nvPr/>
        </p:nvSpPr>
        <p:spPr>
          <a:xfrm>
            <a:off x="1378294" y="1040679"/>
            <a:ext cx="5880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new paradigm : Universe is NOT eternal, Universe is AGING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962167" y="1432434"/>
            <a:ext cx="7365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Hubble constant = 67,8 ± 0.9  km s</a:t>
            </a:r>
            <a:r>
              <a:rPr lang="en-GB" baseline="30000" dirty="0" smtClean="0"/>
              <a:t>-1</a:t>
            </a:r>
            <a:r>
              <a:rPr lang="en-GB" dirty="0" smtClean="0"/>
              <a:t> Mpc</a:t>
            </a:r>
            <a:r>
              <a:rPr lang="en-GB" baseline="30000" dirty="0" smtClean="0"/>
              <a:t>-1  </a:t>
            </a:r>
            <a:r>
              <a:rPr lang="en-GB" dirty="0" smtClean="0"/>
              <a:t>(Planck 2015 arXiv:1502.01589v3) </a:t>
            </a:r>
            <a:endParaRPr lang="en-GB" dirty="0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919512" y="5760416"/>
            <a:ext cx="7642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Freidmann-Lemaître</a:t>
            </a:r>
            <a:r>
              <a:rPr lang="en-GB" dirty="0" smtClean="0"/>
              <a:t> : what is the cause of the expansion ? </a:t>
            </a:r>
          </a:p>
          <a:p>
            <a:r>
              <a:rPr lang="en-GB" dirty="0" smtClean="0"/>
              <a:t>static state is impossible, due to gravity of matter (could cause only contraction)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COSMOLOGY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 flipH="1">
            <a:off x="3086100" y="5962650"/>
            <a:ext cx="2514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fr-FR" sz="1200" dirty="0">
                <a:solidFill>
                  <a:schemeClr val="bg1"/>
                </a:solidFill>
              </a:rPr>
              <a:t>Massey et al., Nature, 7 Janvier 2007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84511" y="1242516"/>
            <a:ext cx="6487022" cy="5078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/>
            <a:r>
              <a:rPr lang="en-GB" dirty="0" smtClean="0"/>
              <a:t>						When the Universe was much smaller</a:t>
            </a:r>
          </a:p>
          <a:p>
            <a:pPr marL="0" lvl="2"/>
            <a:endParaRPr lang="en-GB" dirty="0" smtClean="0"/>
          </a:p>
          <a:p>
            <a:pPr marL="0" lvl="2"/>
            <a:endParaRPr lang="en-GB" dirty="0" smtClean="0"/>
          </a:p>
          <a:p>
            <a:pPr marL="0" lvl="2"/>
            <a:r>
              <a:rPr lang="en-GB" dirty="0" smtClean="0"/>
              <a:t>First theory by Gamow, </a:t>
            </a:r>
          </a:p>
          <a:p>
            <a:pPr marL="0" lvl="2"/>
            <a:r>
              <a:rPr lang="en-GB" dirty="0" err="1" smtClean="0"/>
              <a:t>Alpher</a:t>
            </a:r>
            <a:r>
              <a:rPr lang="en-GB" dirty="0" smtClean="0"/>
              <a:t>, Herman, </a:t>
            </a:r>
          </a:p>
          <a:p>
            <a:pPr marL="0" lvl="2"/>
            <a:r>
              <a:rPr lang="en-GB" dirty="0" smtClean="0"/>
              <a:t>around 1940</a:t>
            </a:r>
          </a:p>
          <a:p>
            <a:pPr marL="0" lvl="2"/>
            <a:endParaRPr lang="en-GB" dirty="0" smtClean="0"/>
          </a:p>
          <a:p>
            <a:pPr marL="0" lvl="2"/>
            <a:r>
              <a:rPr lang="en-GB" dirty="0" smtClean="0"/>
              <a:t>Understand stellar evolution, </a:t>
            </a:r>
          </a:p>
          <a:p>
            <a:pPr marL="0" lvl="2"/>
            <a:r>
              <a:rPr lang="en-GB" dirty="0" smtClean="0"/>
              <a:t>application of nuclear physics, </a:t>
            </a:r>
          </a:p>
          <a:p>
            <a:pPr marL="0" lvl="2"/>
            <a:r>
              <a:rPr lang="en-GB" dirty="0" smtClean="0"/>
              <a:t>around 1950</a:t>
            </a:r>
          </a:p>
          <a:p>
            <a:pPr marL="0" lvl="2"/>
            <a:endParaRPr lang="en-GB" dirty="0" smtClean="0"/>
          </a:p>
          <a:p>
            <a:pPr marL="0" lvl="2"/>
            <a:r>
              <a:rPr lang="en-GB" dirty="0" smtClean="0"/>
              <a:t>The initial ultra dense  state </a:t>
            </a:r>
          </a:p>
          <a:p>
            <a:pPr marL="0" lvl="2"/>
            <a:r>
              <a:rPr lang="en-GB" dirty="0" smtClean="0"/>
              <a:t>is hot, homogeneous, </a:t>
            </a:r>
          </a:p>
          <a:p>
            <a:pPr marL="0" lvl="2"/>
            <a:r>
              <a:rPr lang="en-GB" dirty="0" smtClean="0"/>
              <a:t>like a compressed gas </a:t>
            </a:r>
          </a:p>
          <a:p>
            <a:pPr marL="0" lvl="2"/>
            <a:r>
              <a:rPr lang="en-GB" dirty="0" smtClean="0"/>
              <a:t>application of statistical physics</a:t>
            </a:r>
          </a:p>
          <a:p>
            <a:pPr marL="0" lvl="2"/>
            <a:endParaRPr lang="en-GB" dirty="0" smtClean="0"/>
          </a:p>
          <a:p>
            <a:pPr marL="0" lvl="2">
              <a:buFontTx/>
              <a:buChar char="-"/>
            </a:pPr>
            <a:endParaRPr lang="en-GB" dirty="0" smtClean="0"/>
          </a:p>
          <a:p>
            <a:pPr marL="0" lvl="2">
              <a:buFontTx/>
              <a:buChar char="-"/>
            </a:pPr>
            <a:endParaRPr lang="en-GB" dirty="0" smtClean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  <p:pic>
        <p:nvPicPr>
          <p:cNvPr id="13" name="Image 12" descr="Capture d’écran 2014-01-08 à 13.29.29.png"/>
          <p:cNvPicPr>
            <a:picLocks noChangeAspect="1"/>
          </p:cNvPicPr>
          <p:nvPr/>
        </p:nvPicPr>
        <p:blipFill>
          <a:blip r:embed="rId2"/>
          <a:srcRect l="7268" r="2423"/>
          <a:stretch>
            <a:fillRect/>
          </a:stretch>
        </p:blipFill>
        <p:spPr>
          <a:xfrm>
            <a:off x="3326973" y="1746826"/>
            <a:ext cx="5840134" cy="4554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202853"/>
            <a:ext cx="4697413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321790" y="5280338"/>
            <a:ext cx="729775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 smtClean="0"/>
              <a:t>Periods of supernovae </a:t>
            </a:r>
            <a:r>
              <a:rPr lang="en-GB" dirty="0" err="1" smtClean="0"/>
              <a:t>Ia</a:t>
            </a:r>
            <a:r>
              <a:rPr lang="en-GB" dirty="0" smtClean="0"/>
              <a:t> (Supernovae Cosmology Project 2001)</a:t>
            </a:r>
          </a:p>
          <a:p>
            <a:endParaRPr lang="en-GB" dirty="0" smtClean="0"/>
          </a:p>
          <a:p>
            <a:r>
              <a:rPr lang="en-GB" dirty="0" smtClean="0"/>
              <a:t>dilatation of time : an independent proof of the expansion of the Universe !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505391" y="309344"/>
            <a:ext cx="833246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FF0000"/>
                </a:solidFill>
              </a:rPr>
              <a:t>ACCELERATING EXPANSION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4AC1F-D907-9C4A-81B5-CCA10584C6C2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321790" y="1580871"/>
            <a:ext cx="5995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new method to measure very long distances : </a:t>
            </a:r>
            <a:r>
              <a:rPr lang="fr-FR" dirty="0" smtClean="0"/>
              <a:t>supernovae </a:t>
            </a:r>
            <a:r>
              <a:rPr lang="fr-FR" dirty="0" err="1" smtClean="0"/>
              <a:t>Ia</a:t>
            </a:r>
            <a:r>
              <a:rPr lang="fr-FR" dirty="0" smtClean="0"/>
              <a:t> 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6090596" y="2410180"/>
            <a:ext cx="314705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These explosive stars called </a:t>
            </a:r>
          </a:p>
          <a:p>
            <a:r>
              <a:rPr lang="en-GB" dirty="0" smtClean="0"/>
              <a:t>“standard candles” :</a:t>
            </a:r>
          </a:p>
          <a:p>
            <a:r>
              <a:rPr lang="en-GB" dirty="0" smtClean="0"/>
              <a:t>- have the same characteristics</a:t>
            </a:r>
          </a:p>
          <a:p>
            <a:r>
              <a:rPr lang="en-GB" dirty="0" smtClean="0"/>
              <a:t>everywhere</a:t>
            </a:r>
          </a:p>
          <a:p>
            <a:r>
              <a:rPr lang="en-GB" dirty="0" smtClean="0"/>
              <a:t>(luminosity, period, …)</a:t>
            </a:r>
          </a:p>
          <a:p>
            <a:r>
              <a:rPr lang="en-GB" dirty="0" smtClean="0"/>
              <a:t>- are very bright, </a:t>
            </a:r>
          </a:p>
          <a:p>
            <a:r>
              <a:rPr lang="en-GB" dirty="0" smtClean="0"/>
              <a:t>can be seen from large distance</a:t>
            </a:r>
            <a:endParaRPr lang="en-GB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7th School in Egypt        P.Miné</a:t>
            </a:r>
            <a:endParaRPr lang="fr-FR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29/01/2019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3225</TotalTime>
  <Words>2175</Words>
  <Application>Microsoft Macintosh PowerPoint</Application>
  <PresentationFormat>Présentation à l'écran (4:3)</PresentationFormat>
  <Paragraphs>451</Paragraphs>
  <Slides>34</Slides>
  <Notes>1</Notes>
  <HiddenSlides>0</HiddenSlides>
  <MMClips>2</MMClips>
  <ScaleCrop>false</ScaleCrop>
  <HeadingPairs>
    <vt:vector size="6" baseType="variant">
      <vt:variant>
        <vt:lpstr>Modèle de conception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6" baseType="lpstr">
      <vt:lpstr>Thème Office</vt:lpstr>
      <vt:lpstr>Équation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</vt:vector>
  </TitlesOfParts>
  <Company>LLR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Philippe Miné</dc:creator>
  <cp:lastModifiedBy>Philippe Miné</cp:lastModifiedBy>
  <cp:revision>99</cp:revision>
  <dcterms:created xsi:type="dcterms:W3CDTF">2019-01-15T16:04:53Z</dcterms:created>
  <dcterms:modified xsi:type="dcterms:W3CDTF">2019-01-15T17:11:49Z</dcterms:modified>
</cp:coreProperties>
</file>