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02" r:id="rId2"/>
    <p:sldId id="257" r:id="rId3"/>
    <p:sldId id="258" r:id="rId4"/>
    <p:sldId id="259" r:id="rId5"/>
    <p:sldId id="268" r:id="rId6"/>
    <p:sldId id="272" r:id="rId7"/>
    <p:sldId id="292" r:id="rId8"/>
    <p:sldId id="273" r:id="rId9"/>
    <p:sldId id="277" r:id="rId10"/>
    <p:sldId id="276" r:id="rId11"/>
    <p:sldId id="278" r:id="rId12"/>
    <p:sldId id="279" r:id="rId13"/>
    <p:sldId id="280" r:id="rId14"/>
    <p:sldId id="281" r:id="rId15"/>
    <p:sldId id="282" r:id="rId16"/>
    <p:sldId id="283" r:id="rId17"/>
    <p:sldId id="305" r:id="rId18"/>
    <p:sldId id="284" r:id="rId19"/>
    <p:sldId id="303" r:id="rId20"/>
    <p:sldId id="286" r:id="rId21"/>
    <p:sldId id="285" r:id="rId22"/>
    <p:sldId id="287" r:id="rId23"/>
    <p:sldId id="288" r:id="rId24"/>
    <p:sldId id="289" r:id="rId25"/>
    <p:sldId id="290" r:id="rId26"/>
    <p:sldId id="293" r:id="rId27"/>
    <p:sldId id="294" r:id="rId28"/>
    <p:sldId id="291" r:id="rId29"/>
    <p:sldId id="274" r:id="rId30"/>
    <p:sldId id="295" r:id="rId31"/>
    <p:sldId id="296" r:id="rId32"/>
    <p:sldId id="298" r:id="rId33"/>
    <p:sldId id="299" r:id="rId34"/>
    <p:sldId id="300" r:id="rId35"/>
    <p:sldId id="301" r:id="rId36"/>
    <p:sldId id="304" r:id="rId37"/>
    <p:sldId id="306" r:id="rId3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A4E11-4FFD-0643-9F0A-46AC8F4EB733}" type="datetimeFigureOut">
              <a:rPr lang="fr-FR" smtClean="0"/>
              <a:pPr/>
              <a:t>28/01/19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44C16-F038-D348-A7CC-401B59D55E9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6B474-11D1-A548-B6D0-19E83E2F3E06}" type="datetimeFigureOut">
              <a:rPr lang="fr-FR" smtClean="0"/>
              <a:pPr/>
              <a:t>28/01/19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05B12-0F63-D94A-A702-C159E5FFFFD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05B12-0F63-D94A-A702-C159E5FFFFD6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099ED-9248-3A4C-8D41-5DC942311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gif"/><Relationship Id="rId3" Type="http://schemas.openxmlformats.org/officeDocument/2006/relationships/image" Target="../media/image4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477116" y="189277"/>
            <a:ext cx="62259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>
                <a:solidFill>
                  <a:srgbClr val="FF0000"/>
                </a:solidFill>
              </a:rPr>
              <a:t>DARK MATTER (2)</a:t>
            </a:r>
            <a:endParaRPr lang="en-GB" sz="4000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7th </a:t>
            </a:r>
            <a:r>
              <a:rPr lang="fr-FR" dirty="0" err="1" smtClean="0"/>
              <a:t>School</a:t>
            </a:r>
            <a:r>
              <a:rPr lang="fr-FR" smtClean="0"/>
              <a:t> in Egypt        P.Miné</a:t>
            </a:r>
            <a:endParaRPr lang="en-GB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pic>
        <p:nvPicPr>
          <p:cNvPr id="8" name="Image 7" descr="Balanc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780" y="1990705"/>
            <a:ext cx="6646049" cy="4432915"/>
          </a:xfrm>
          <a:prstGeom prst="rect">
            <a:avLst/>
          </a:prstGeom>
        </p:spPr>
      </p:pic>
      <p:pic>
        <p:nvPicPr>
          <p:cNvPr id="11" name="Image 10" descr="Balance2.jpg"/>
          <p:cNvPicPr>
            <a:picLocks noChangeAspect="1"/>
          </p:cNvPicPr>
          <p:nvPr/>
        </p:nvPicPr>
        <p:blipFill>
          <a:blip r:embed="rId3"/>
          <a:srcRect l="73819" b="55364"/>
          <a:stretch>
            <a:fillRect/>
          </a:stretch>
        </p:blipFill>
        <p:spPr>
          <a:xfrm>
            <a:off x="6310119" y="2681211"/>
            <a:ext cx="1316695" cy="9977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84191" y="1099680"/>
            <a:ext cx="56024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600" dirty="0" smtClean="0">
                <a:solidFill>
                  <a:srgbClr val="FF0000"/>
                </a:solidFill>
              </a:rPr>
              <a:t>A long history, … not finished</a:t>
            </a:r>
            <a:endParaRPr lang="en-GB" sz="3600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1974093" y="1918992"/>
            <a:ext cx="5046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3366FF"/>
                </a:solidFill>
              </a:rPr>
              <a:t>Philippe </a:t>
            </a:r>
            <a:r>
              <a:rPr lang="en-GB" dirty="0" err="1" smtClean="0">
                <a:solidFill>
                  <a:srgbClr val="3366FF"/>
                </a:solidFill>
              </a:rPr>
              <a:t>Miné</a:t>
            </a:r>
            <a:r>
              <a:rPr lang="en-GB" dirty="0" smtClean="0">
                <a:solidFill>
                  <a:srgbClr val="3366FF"/>
                </a:solidFill>
              </a:rPr>
              <a:t>, </a:t>
            </a:r>
            <a:r>
              <a:rPr lang="en-GB" dirty="0" err="1" smtClean="0">
                <a:solidFill>
                  <a:srgbClr val="3366FF"/>
                </a:solidFill>
              </a:rPr>
              <a:t>Laboratoire</a:t>
            </a:r>
            <a:r>
              <a:rPr lang="en-GB" dirty="0" smtClean="0">
                <a:solidFill>
                  <a:srgbClr val="3366FF"/>
                </a:solidFill>
              </a:rPr>
              <a:t> </a:t>
            </a:r>
            <a:r>
              <a:rPr lang="en-GB" dirty="0" err="1" smtClean="0">
                <a:solidFill>
                  <a:srgbClr val="3366FF"/>
                </a:solidFill>
              </a:rPr>
              <a:t>Leprince-Ringuet</a:t>
            </a:r>
            <a:r>
              <a:rPr lang="en-GB" dirty="0" smtClean="0">
                <a:solidFill>
                  <a:srgbClr val="3366FF"/>
                </a:solidFill>
              </a:rPr>
              <a:t>, France</a:t>
            </a:r>
            <a:endParaRPr lang="en-GB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HEAVY PARTICLE at LHC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9" name="Image 8" descr="Capture.JPG"/>
          <p:cNvPicPr>
            <a:picLocks noChangeAspect="1"/>
          </p:cNvPicPr>
          <p:nvPr/>
        </p:nvPicPr>
        <p:blipFill>
          <a:blip r:embed="rId2"/>
          <a:srcRect t="8424" r="17104" b="1685"/>
          <a:stretch>
            <a:fillRect/>
          </a:stretch>
        </p:blipFill>
        <p:spPr>
          <a:xfrm>
            <a:off x="138143" y="1214905"/>
            <a:ext cx="8753283" cy="5071625"/>
          </a:xfrm>
          <a:prstGeom prst="rect">
            <a:avLst/>
          </a:prstGeom>
        </p:spPr>
      </p:pic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HEAVY PARTICLE at LHC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19494" y="1261884"/>
            <a:ext cx="7754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SUSY search : complete models but with many parameters</a:t>
            </a:r>
          </a:p>
          <a:p>
            <a:endParaRPr lang="en-GB" dirty="0" smtClean="0"/>
          </a:p>
          <a:p>
            <a:r>
              <a:rPr lang="en-GB" dirty="0" smtClean="0"/>
              <a:t>Results provided as cross-section limit for given process, </a:t>
            </a:r>
          </a:p>
          <a:p>
            <a:r>
              <a:rPr lang="en-GB" dirty="0" smtClean="0"/>
              <a:t>as a function of masses of the heaviest SUSY particle and the LSP SUSY particle</a:t>
            </a:r>
            <a:endParaRPr lang="en-GB" dirty="0"/>
          </a:p>
        </p:txBody>
      </p:sp>
      <p:pic>
        <p:nvPicPr>
          <p:cNvPr id="12" name="Image 11" descr="fig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534605"/>
            <a:ext cx="3704967" cy="3515137"/>
          </a:xfrm>
          <a:prstGeom prst="rect">
            <a:avLst/>
          </a:prstGeom>
        </p:spPr>
      </p:pic>
      <p:pic>
        <p:nvPicPr>
          <p:cNvPr id="14" name="Image 13" descr="fig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389" y="2479381"/>
            <a:ext cx="3765550" cy="36576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971648" y="5987018"/>
            <a:ext cx="7890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chargino</a:t>
            </a:r>
            <a:r>
              <a:rPr lang="en-GB" dirty="0" smtClean="0"/>
              <a:t> and </a:t>
            </a:r>
            <a:r>
              <a:rPr lang="en-GB" dirty="0" err="1" smtClean="0"/>
              <a:t>neutralino</a:t>
            </a:r>
            <a:r>
              <a:rPr lang="en-GB" dirty="0" smtClean="0"/>
              <a:t>                                          top, bottom, light flavour </a:t>
            </a:r>
            <a:r>
              <a:rPr lang="en-GB" dirty="0" err="1" smtClean="0"/>
              <a:t>squark</a:t>
            </a:r>
            <a:endParaRPr lang="en-GB" dirty="0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HEAVY PARTICLE at LHC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57199" y="1261884"/>
            <a:ext cx="822960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more generic simplified model : the SM and DM interact through a new boson </a:t>
            </a:r>
          </a:p>
          <a:p>
            <a:r>
              <a:rPr lang="en-GB" dirty="0" smtClean="0"/>
              <a:t>termed “mediator” </a:t>
            </a:r>
          </a:p>
          <a:p>
            <a:endParaRPr lang="en-GB" dirty="0" smtClean="0"/>
          </a:p>
          <a:p>
            <a:r>
              <a:rPr lang="en-GB" dirty="0" smtClean="0"/>
              <a:t>Only 4 parameters </a:t>
            </a:r>
            <a:r>
              <a:rPr lang="en-GB" i="1" dirty="0" err="1" smtClean="0"/>
              <a:t>m</a:t>
            </a:r>
            <a:r>
              <a:rPr lang="en-GB" baseline="-25000" dirty="0" err="1" smtClean="0"/>
              <a:t>med</a:t>
            </a:r>
            <a:r>
              <a:rPr lang="en-GB" dirty="0" smtClean="0"/>
              <a:t>, </a:t>
            </a:r>
            <a:r>
              <a:rPr lang="en-GB" i="1" dirty="0" err="1" smtClean="0"/>
              <a:t>m</a:t>
            </a:r>
            <a:r>
              <a:rPr lang="en-GB" baseline="-25000" dirty="0" err="1" smtClean="0"/>
              <a:t>DM</a:t>
            </a:r>
            <a:r>
              <a:rPr lang="en-GB" dirty="0" smtClean="0"/>
              <a:t>, </a:t>
            </a:r>
            <a:r>
              <a:rPr lang="en-GB" i="1" dirty="0" err="1" smtClean="0"/>
              <a:t>g</a:t>
            </a:r>
            <a:r>
              <a:rPr lang="en-GB" baseline="-25000" dirty="0" err="1" smtClean="0"/>
              <a:t>q</a:t>
            </a:r>
            <a:r>
              <a:rPr lang="en-GB" dirty="0" smtClean="0"/>
              <a:t> (coupling to quarks) and </a:t>
            </a:r>
            <a:r>
              <a:rPr lang="en-GB" i="1" dirty="0" err="1" smtClean="0"/>
              <a:t>g</a:t>
            </a:r>
            <a:r>
              <a:rPr lang="en-GB" baseline="-25000" dirty="0" err="1" smtClean="0"/>
              <a:t>DM</a:t>
            </a:r>
            <a:r>
              <a:rPr lang="en-GB" baseline="-25000" dirty="0" smtClean="0"/>
              <a:t> </a:t>
            </a:r>
            <a:r>
              <a:rPr lang="en-GB" dirty="0" smtClean="0"/>
              <a:t>(coupling to DM)</a:t>
            </a:r>
          </a:p>
          <a:p>
            <a:endParaRPr lang="en-GB" baseline="-25000" dirty="0" smtClean="0"/>
          </a:p>
          <a:p>
            <a:r>
              <a:rPr lang="en-GB" dirty="0" smtClean="0"/>
              <a:t>Mediator can be spin1 (vector or axial vector) or spin 0 (scalar or pseudo scalar)</a:t>
            </a:r>
          </a:p>
        </p:txBody>
      </p:sp>
      <p:pic>
        <p:nvPicPr>
          <p:cNvPr id="11" name="Image 10" descr="mediator.png"/>
          <p:cNvPicPr>
            <a:picLocks noChangeAspect="1"/>
          </p:cNvPicPr>
          <p:nvPr/>
        </p:nvPicPr>
        <p:blipFill>
          <a:blip r:embed="rId2"/>
          <a:srcRect r="49331" b="11890"/>
          <a:stretch>
            <a:fillRect/>
          </a:stretch>
        </p:blipFill>
        <p:spPr>
          <a:xfrm>
            <a:off x="457200" y="3200875"/>
            <a:ext cx="3210390" cy="2227089"/>
          </a:xfrm>
          <a:prstGeom prst="rect">
            <a:avLst/>
          </a:prstGeom>
        </p:spPr>
      </p:pic>
      <p:pic>
        <p:nvPicPr>
          <p:cNvPr id="16" name="Image 15" descr="mono-Higg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126" y="3303537"/>
            <a:ext cx="5361438" cy="2226486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927600" y="5728520"/>
            <a:ext cx="7492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mono-jet, mono-Z, mono-</a:t>
            </a:r>
            <a:r>
              <a:rPr lang="en-GB" dirty="0" err="1" smtClean="0">
                <a:latin typeface="Symbol"/>
              </a:rPr>
              <a:t>g</a:t>
            </a:r>
            <a:r>
              <a:rPr lang="en-GB" dirty="0" smtClean="0"/>
              <a:t>                                                 mono-Higgs</a:t>
            </a:r>
            <a:endParaRPr lang="en-GB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HEAVY PARTICLE at LHC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787868" y="5752316"/>
            <a:ext cx="4798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CMS mono-jet</a:t>
            </a:r>
            <a:endParaRPr lang="en-GB" dirty="0"/>
          </a:p>
        </p:txBody>
      </p:sp>
      <p:pic>
        <p:nvPicPr>
          <p:cNvPr id="9" name="Image 8" descr="CMSmono-jet.png"/>
          <p:cNvPicPr>
            <a:picLocks noChangeAspect="1"/>
          </p:cNvPicPr>
          <p:nvPr/>
        </p:nvPicPr>
        <p:blipFill>
          <a:blip r:embed="rId2"/>
          <a:srcRect r="2185"/>
          <a:stretch>
            <a:fillRect/>
          </a:stretch>
        </p:blipFill>
        <p:spPr>
          <a:xfrm>
            <a:off x="165660" y="1368103"/>
            <a:ext cx="8944209" cy="4359276"/>
          </a:xfrm>
          <a:prstGeom prst="rect">
            <a:avLst/>
          </a:prstGeom>
        </p:spPr>
      </p:pic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HEAVY PARTICLE at LHC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787868" y="5752316"/>
            <a:ext cx="4798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ATLAS mono-</a:t>
            </a:r>
            <a:r>
              <a:rPr lang="en-GB" dirty="0" err="1" smtClean="0">
                <a:latin typeface="Symbol"/>
              </a:rPr>
              <a:t>g</a:t>
            </a:r>
            <a:endParaRPr lang="en-GB" dirty="0">
              <a:latin typeface="Symbol"/>
            </a:endParaRPr>
          </a:p>
        </p:txBody>
      </p:sp>
      <p:pic>
        <p:nvPicPr>
          <p:cNvPr id="10" name="Image 9" descr="ATLASmono-gamm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6310"/>
            <a:ext cx="9144000" cy="4000500"/>
          </a:xfrm>
          <a:prstGeom prst="rect">
            <a:avLst/>
          </a:prstGeom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HEAVY PARTICLE at LHC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92564" y="1198589"/>
            <a:ext cx="545098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Mediator can also decay into fermions pair </a:t>
            </a:r>
          </a:p>
          <a:p>
            <a:r>
              <a:rPr lang="en-GB" dirty="0" smtClean="0"/>
              <a:t>as a resonance ≤ 1 </a:t>
            </a:r>
            <a:r>
              <a:rPr lang="en-GB" dirty="0" err="1" smtClean="0"/>
              <a:t>TeV</a:t>
            </a:r>
            <a:r>
              <a:rPr lang="en-GB" dirty="0" smtClean="0"/>
              <a:t> </a:t>
            </a:r>
          </a:p>
          <a:p>
            <a:r>
              <a:rPr lang="en-GB" dirty="0" smtClean="0"/>
              <a:t>undetected in previous search (Z’, extra dimensions, etc) </a:t>
            </a:r>
          </a:p>
          <a:p>
            <a:r>
              <a:rPr lang="en-GB" dirty="0" smtClean="0"/>
              <a:t>because of weak coupling to SM</a:t>
            </a:r>
          </a:p>
          <a:p>
            <a:r>
              <a:rPr lang="en-GB" dirty="0" smtClean="0"/>
              <a:t>=&gt; dedicated analysis of jet substructure</a:t>
            </a:r>
          </a:p>
        </p:txBody>
      </p:sp>
      <p:pic>
        <p:nvPicPr>
          <p:cNvPr id="11" name="Image 10" descr="mediator3.png"/>
          <p:cNvPicPr>
            <a:picLocks noChangeAspect="1"/>
          </p:cNvPicPr>
          <p:nvPr/>
        </p:nvPicPr>
        <p:blipFill>
          <a:blip r:embed="rId2"/>
          <a:srcRect l="2843" r="3554" b="19013"/>
          <a:stretch>
            <a:fillRect/>
          </a:stretch>
        </p:blipFill>
        <p:spPr>
          <a:xfrm>
            <a:off x="2146" y="2947028"/>
            <a:ext cx="9125977" cy="3247085"/>
          </a:xfrm>
          <a:prstGeom prst="rect">
            <a:avLst/>
          </a:prstGeom>
        </p:spPr>
      </p:pic>
      <p:pic>
        <p:nvPicPr>
          <p:cNvPr id="16" name="Image 15" descr="mediator.png"/>
          <p:cNvPicPr>
            <a:picLocks noChangeAspect="1"/>
          </p:cNvPicPr>
          <p:nvPr/>
        </p:nvPicPr>
        <p:blipFill>
          <a:blip r:embed="rId3"/>
          <a:srcRect l="49331" t="11890" b="14268"/>
          <a:stretch>
            <a:fillRect/>
          </a:stretch>
        </p:blipFill>
        <p:spPr>
          <a:xfrm>
            <a:off x="5898812" y="1298472"/>
            <a:ext cx="2798128" cy="1626763"/>
          </a:xfrm>
          <a:prstGeom prst="rect">
            <a:avLst/>
          </a:prstGeom>
        </p:spPr>
      </p:pic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4111784" y="1017230"/>
            <a:ext cx="45892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Higgs boson invisible decays : </a:t>
            </a:r>
          </a:p>
          <a:p>
            <a:r>
              <a:rPr lang="en-GB" dirty="0" smtClean="0"/>
              <a:t>H </a:t>
            </a:r>
            <a:r>
              <a:rPr lang="fr-FR" dirty="0" err="1" smtClean="0">
                <a:sym typeface="Wingdings"/>
              </a:rPr>
              <a:t></a:t>
            </a:r>
            <a:r>
              <a:rPr lang="en-GB" dirty="0" smtClean="0"/>
              <a:t> ZZ </a:t>
            </a:r>
            <a:r>
              <a:rPr lang="fr-FR" dirty="0" err="1" smtClean="0">
                <a:sym typeface="Wingdings"/>
              </a:rPr>
              <a:t></a:t>
            </a:r>
            <a:r>
              <a:rPr lang="en-GB" dirty="0" smtClean="0"/>
              <a:t> 4 neutrinos, branching ratio 0.1 %</a:t>
            </a:r>
          </a:p>
          <a:p>
            <a:r>
              <a:rPr lang="en-GB" dirty="0" smtClean="0"/>
              <a:t>May be largely enhanced by BSM scenarios</a:t>
            </a:r>
          </a:p>
          <a:p>
            <a:r>
              <a:rPr lang="en-GB" dirty="0" smtClean="0"/>
              <a:t>Search : </a:t>
            </a:r>
            <a:r>
              <a:rPr lang="en-GB" dirty="0" err="1" smtClean="0"/>
              <a:t>qq</a:t>
            </a:r>
            <a:r>
              <a:rPr lang="en-GB" dirty="0" smtClean="0"/>
              <a:t>  </a:t>
            </a:r>
            <a:r>
              <a:rPr lang="fr-FR" dirty="0" err="1" smtClean="0">
                <a:sym typeface="Wingdings"/>
              </a:rPr>
              <a:t></a:t>
            </a:r>
            <a:r>
              <a:rPr lang="en-GB" dirty="0" smtClean="0"/>
              <a:t> </a:t>
            </a:r>
            <a:r>
              <a:rPr lang="en-GB" dirty="0" err="1" smtClean="0"/>
              <a:t>qqH</a:t>
            </a:r>
            <a:r>
              <a:rPr lang="en-GB" dirty="0" smtClean="0"/>
              <a:t>  , </a:t>
            </a:r>
            <a:r>
              <a:rPr lang="en-GB" dirty="0" err="1" smtClean="0"/>
              <a:t>gg</a:t>
            </a:r>
            <a:r>
              <a:rPr lang="en-GB" dirty="0" smtClean="0"/>
              <a:t> </a:t>
            </a:r>
            <a:r>
              <a:rPr lang="fr-FR" dirty="0" err="1" smtClean="0">
                <a:sym typeface="Wingdings"/>
              </a:rPr>
              <a:t></a:t>
            </a:r>
            <a:r>
              <a:rPr lang="fr-FR" dirty="0" smtClean="0">
                <a:sym typeface="Wingdings"/>
              </a:rPr>
              <a:t> H , </a:t>
            </a:r>
            <a:r>
              <a:rPr lang="fr-FR" dirty="0" err="1" smtClean="0">
                <a:sym typeface="Wingdings"/>
              </a:rPr>
              <a:t>qq</a:t>
            </a:r>
            <a:r>
              <a:rPr lang="fr-FR" dirty="0" smtClean="0">
                <a:sym typeface="Wingdings"/>
              </a:rPr>
              <a:t> </a:t>
            </a:r>
            <a:r>
              <a:rPr lang="fr-FR" dirty="0" err="1" smtClean="0">
                <a:sym typeface="Wingdings"/>
              </a:rPr>
              <a:t></a:t>
            </a:r>
            <a:r>
              <a:rPr lang="fr-FR" dirty="0" smtClean="0">
                <a:sym typeface="Wingdings"/>
              </a:rPr>
              <a:t> ZH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  </a:t>
            </a:r>
            <a:endParaRPr lang="en-GB" dirty="0"/>
          </a:p>
        </p:txBody>
      </p:sp>
      <p:pic>
        <p:nvPicPr>
          <p:cNvPr id="12" name="Image 11" descr="Capture.JPG"/>
          <p:cNvPicPr>
            <a:picLocks noChangeAspect="1"/>
          </p:cNvPicPr>
          <p:nvPr/>
        </p:nvPicPr>
        <p:blipFill>
          <a:blip r:embed="rId2"/>
          <a:srcRect l="83721" t="26958" r="2161" b="10109"/>
          <a:stretch>
            <a:fillRect/>
          </a:stretch>
        </p:blipFill>
        <p:spPr>
          <a:xfrm>
            <a:off x="1093255" y="948732"/>
            <a:ext cx="2187710" cy="5210422"/>
          </a:xfrm>
          <a:prstGeom prst="rect">
            <a:avLst/>
          </a:prstGeom>
        </p:spPr>
      </p:pic>
      <p:pic>
        <p:nvPicPr>
          <p:cNvPr id="13" name="Image 12" descr="Hdecay.png"/>
          <p:cNvPicPr>
            <a:picLocks noChangeAspect="1"/>
          </p:cNvPicPr>
          <p:nvPr/>
        </p:nvPicPr>
        <p:blipFill>
          <a:blip r:embed="rId3"/>
          <a:srcRect t="2535" b="2535"/>
          <a:stretch>
            <a:fillRect/>
          </a:stretch>
        </p:blipFill>
        <p:spPr>
          <a:xfrm>
            <a:off x="3997616" y="2316825"/>
            <a:ext cx="4568549" cy="4040552"/>
          </a:xfrm>
          <a:prstGeom prst="rect">
            <a:avLst/>
          </a:prstGeom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800" smtClean="0"/>
              <a:t>7th School in Egypt        P.Miné</a:t>
            </a:r>
            <a:endParaRPr lang="en-GB" sz="180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800" smtClean="0"/>
              <a:t>30/01/2019</a:t>
            </a:r>
            <a:endParaRPr lang="en-GB" sz="180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z="1800" smtClean="0"/>
              <a:pPr/>
              <a:t>16</a:t>
            </a:fld>
            <a:endParaRPr lang="en-GB" sz="1800"/>
          </a:p>
        </p:txBody>
      </p:sp>
      <p:sp>
        <p:nvSpPr>
          <p:cNvPr id="15" name="ZoneTexte 14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HEAVY PARTICLE at LHC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AXION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9" name="Image 8" descr="ADM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40" y="1515326"/>
            <a:ext cx="3275565" cy="4394619"/>
          </a:xfrm>
          <a:prstGeom prst="rect">
            <a:avLst/>
          </a:prstGeom>
        </p:spPr>
      </p:pic>
      <p:pic>
        <p:nvPicPr>
          <p:cNvPr id="10" name="Image 9" descr="CAST.png"/>
          <p:cNvPicPr>
            <a:picLocks noChangeAspect="1"/>
          </p:cNvPicPr>
          <p:nvPr/>
        </p:nvPicPr>
        <p:blipFill>
          <a:blip r:embed="rId3"/>
          <a:srcRect t="6370"/>
          <a:stretch>
            <a:fillRect/>
          </a:stretch>
        </p:blipFill>
        <p:spPr>
          <a:xfrm>
            <a:off x="3629905" y="2081713"/>
            <a:ext cx="5469146" cy="388197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57200" y="5936465"/>
            <a:ext cx="3411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ADMX (U. Washington) microwave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5573492" y="5950734"/>
            <a:ext cx="1959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CAST (CERN) X rays </a:t>
            </a: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4133539" y="1427302"/>
            <a:ext cx="4467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Many experiments built to detect solar </a:t>
            </a:r>
            <a:r>
              <a:rPr lang="en-GB" dirty="0" err="1" smtClean="0"/>
              <a:t>axions</a:t>
            </a:r>
            <a:endParaRPr lang="en-GB" dirty="0" smtClean="0"/>
          </a:p>
          <a:p>
            <a:r>
              <a:rPr lang="en-GB" dirty="0" smtClean="0"/>
              <a:t>with superconducting magnets</a:t>
            </a:r>
          </a:p>
          <a:p>
            <a:endParaRPr lang="en-GB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838200" y="1007494"/>
            <a:ext cx="7455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Instead of producing new particles in laboratory, detect </a:t>
            </a:r>
            <a:r>
              <a:rPr lang="en-GB" b="1" dirty="0" smtClean="0">
                <a:solidFill>
                  <a:srgbClr val="FF0000"/>
                </a:solidFill>
              </a:rPr>
              <a:t>natural 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 COSMOLOGIC  CONSTRAINTS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340" y="1270128"/>
            <a:ext cx="833246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History of Universe </a:t>
            </a:r>
            <a:r>
              <a:rPr lang="en-GB" dirty="0" smtClean="0"/>
              <a:t>constraints some properties of DM</a:t>
            </a:r>
          </a:p>
          <a:p>
            <a:endParaRPr lang="en-GB" dirty="0" smtClean="0"/>
          </a:p>
          <a:p>
            <a:r>
              <a:rPr lang="en-GB" dirty="0" smtClean="0"/>
              <a:t>DM must have a role in the </a:t>
            </a:r>
            <a:r>
              <a:rPr lang="en-GB" b="1" dirty="0" smtClean="0"/>
              <a:t>formation of structures </a:t>
            </a:r>
            <a:r>
              <a:rPr lang="en-GB" dirty="0" smtClean="0"/>
              <a:t>(large : galaxy clusters, galaxies) </a:t>
            </a:r>
          </a:p>
          <a:p>
            <a:r>
              <a:rPr lang="en-GB" dirty="0" smtClean="0"/>
              <a:t>and small (gas clouds, stars) since DM is 5 times more abundant than matter</a:t>
            </a:r>
          </a:p>
          <a:p>
            <a:endParaRPr lang="en-GB" dirty="0" smtClean="0"/>
          </a:p>
          <a:p>
            <a:r>
              <a:rPr lang="en-GB" dirty="0" smtClean="0"/>
              <a:t>N-body simulations : best agreement with observations, suggest that DM particles </a:t>
            </a:r>
          </a:p>
          <a:p>
            <a:r>
              <a:rPr lang="en-GB" dirty="0" smtClean="0"/>
              <a:t>were non relativistic and short mean free path: CDM (cold dark matter)</a:t>
            </a:r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DM interaction with SM particles must have a </a:t>
            </a:r>
            <a:r>
              <a:rPr lang="en-GB" b="1" dirty="0" smtClean="0"/>
              <a:t>cross section </a:t>
            </a:r>
            <a:r>
              <a:rPr lang="fr-FR" i="1" dirty="0" err="1" smtClean="0">
                <a:sym typeface="Wingdings"/>
              </a:rPr>
              <a:t>σ</a:t>
            </a:r>
            <a:r>
              <a:rPr lang="fr-FR" dirty="0" smtClean="0">
                <a:sym typeface="Wingdings"/>
              </a:rPr>
              <a:t> </a:t>
            </a:r>
          </a:p>
          <a:p>
            <a:r>
              <a:rPr lang="en-GB" dirty="0" smtClean="0"/>
              <a:t>compatible with present DM density “relic density”</a:t>
            </a:r>
          </a:p>
          <a:p>
            <a:endParaRPr lang="en-GB" dirty="0" smtClean="0"/>
          </a:p>
          <a:p>
            <a:r>
              <a:rPr lang="en-GB" dirty="0" smtClean="0"/>
              <a:t>Early Universe: </a:t>
            </a:r>
            <a:r>
              <a:rPr lang="en-GB" i="1" dirty="0" smtClean="0"/>
              <a:t>T</a:t>
            </a:r>
            <a:r>
              <a:rPr lang="en-GB" dirty="0" smtClean="0"/>
              <a:t> &gt;&gt; </a:t>
            </a:r>
            <a:r>
              <a:rPr lang="en-GB" i="1" dirty="0" smtClean="0"/>
              <a:t>M</a:t>
            </a:r>
            <a:r>
              <a:rPr lang="en-GB" baseline="-25000" dirty="0" smtClean="0"/>
              <a:t>DM</a:t>
            </a:r>
            <a:r>
              <a:rPr lang="en-GB" dirty="0" smtClean="0"/>
              <a:t>  </a:t>
            </a:r>
            <a:r>
              <a:rPr lang="fr-FR" dirty="0" err="1" smtClean="0">
                <a:sym typeface="Wingdings"/>
              </a:rPr>
              <a:t></a:t>
            </a:r>
            <a:r>
              <a:rPr lang="fr-FR" dirty="0" smtClean="0">
                <a:sym typeface="Wingdings"/>
              </a:rPr>
              <a:t>  </a:t>
            </a:r>
            <a:r>
              <a:rPr lang="en-GB" dirty="0" smtClean="0"/>
              <a:t>equilibrium DM-SM</a:t>
            </a:r>
          </a:p>
          <a:p>
            <a:endParaRPr lang="en-GB" dirty="0" smtClean="0"/>
          </a:p>
          <a:p>
            <a:r>
              <a:rPr lang="en-GB" dirty="0" smtClean="0"/>
              <a:t>Present Universe: </a:t>
            </a:r>
            <a:r>
              <a:rPr lang="en-GB" i="1" dirty="0" smtClean="0"/>
              <a:t>T</a:t>
            </a:r>
            <a:r>
              <a:rPr lang="en-GB" dirty="0" smtClean="0"/>
              <a:t> &lt;&lt; </a:t>
            </a:r>
            <a:r>
              <a:rPr lang="en-GB" i="1" dirty="0" smtClean="0"/>
              <a:t>M</a:t>
            </a:r>
            <a:r>
              <a:rPr lang="en-GB" baseline="-25000" dirty="0" smtClean="0"/>
              <a:t>DM</a:t>
            </a:r>
            <a:r>
              <a:rPr lang="en-GB" dirty="0" smtClean="0"/>
              <a:t>  </a:t>
            </a:r>
            <a:r>
              <a:rPr lang="fr-FR" dirty="0" err="1" smtClean="0">
                <a:sym typeface="Wingdings"/>
              </a:rPr>
              <a:t></a:t>
            </a:r>
            <a:r>
              <a:rPr lang="fr-FR" dirty="0" smtClean="0">
                <a:sym typeface="Wingdings"/>
              </a:rPr>
              <a:t>  DM annihilation </a:t>
            </a:r>
            <a:r>
              <a:rPr lang="en-GB" dirty="0" smtClean="0">
                <a:sym typeface="Wingdings"/>
              </a:rPr>
              <a:t>into</a:t>
            </a:r>
            <a:r>
              <a:rPr lang="fr-FR" dirty="0" smtClean="0">
                <a:sym typeface="Wingdings"/>
              </a:rPr>
              <a:t> SM, </a:t>
            </a:r>
            <a:r>
              <a:rPr lang="en-GB" dirty="0" smtClean="0">
                <a:sym typeface="Wingdings"/>
              </a:rPr>
              <a:t>no DM creation </a:t>
            </a:r>
          </a:p>
          <a:p>
            <a:r>
              <a:rPr lang="fr-FR" dirty="0" smtClean="0">
                <a:sym typeface="Wingdings"/>
              </a:rPr>
              <a:t>DM </a:t>
            </a:r>
            <a:r>
              <a:rPr lang="en-GB" dirty="0" smtClean="0">
                <a:sym typeface="Wingdings"/>
              </a:rPr>
              <a:t>disappearance</a:t>
            </a:r>
            <a:r>
              <a:rPr lang="fr-FR" dirty="0" smtClean="0">
                <a:sym typeface="Wingdings"/>
              </a:rPr>
              <a:t> </a:t>
            </a:r>
            <a:r>
              <a:rPr lang="en-GB" dirty="0" smtClean="0">
                <a:sym typeface="Wingdings"/>
              </a:rPr>
              <a:t>until mean free path in the Universe is large enough (decoupling)</a:t>
            </a:r>
          </a:p>
          <a:p>
            <a:r>
              <a:rPr lang="fr-FR" dirty="0" err="1" smtClean="0">
                <a:sym typeface="Wingdings"/>
              </a:rPr>
              <a:t></a:t>
            </a:r>
            <a:r>
              <a:rPr lang="fr-FR" dirty="0" smtClean="0">
                <a:sym typeface="Wingdings"/>
              </a:rPr>
              <a:t> </a:t>
            </a:r>
            <a:r>
              <a:rPr lang="fr-FR" i="1" dirty="0" err="1" smtClean="0">
                <a:sym typeface="Wingdings"/>
              </a:rPr>
              <a:t>σ</a:t>
            </a:r>
            <a:r>
              <a:rPr lang="fr-FR" dirty="0" smtClean="0">
                <a:sym typeface="Wingdings"/>
              </a:rPr>
              <a:t> </a:t>
            </a:r>
            <a:r>
              <a:rPr lang="en-GB" dirty="0" smtClean="0">
                <a:sym typeface="Wingdings"/>
              </a:rPr>
              <a:t>≈ weak interaction </a:t>
            </a:r>
            <a:endParaRPr lang="en-GB" dirty="0" smtClean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7th </a:t>
            </a:r>
            <a:r>
              <a:rPr lang="fr-FR" dirty="0" err="1" smtClean="0"/>
              <a:t>School</a:t>
            </a:r>
            <a:r>
              <a:rPr lang="fr-FR" dirty="0" smtClean="0"/>
              <a:t> in </a:t>
            </a:r>
            <a:r>
              <a:rPr lang="fr-FR" dirty="0" err="1" smtClean="0"/>
              <a:t>Egypt</a:t>
            </a:r>
            <a:r>
              <a:rPr lang="fr-FR" dirty="0" smtClean="0"/>
              <a:t>        </a:t>
            </a:r>
            <a:r>
              <a:rPr lang="fr-FR" dirty="0" err="1" smtClean="0"/>
              <a:t>P.Miné</a:t>
            </a:r>
            <a:endParaRPr lang="en-GB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 30/01/2019</a:t>
            </a:r>
            <a:endParaRPr lang="en-GB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 COSMIC WIMP 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11" name="Image 10" descr="WimpDif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9060" y="2426520"/>
            <a:ext cx="2524125" cy="18669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57200" y="1270123"/>
            <a:ext cx="7108155" cy="4985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Stable (</a:t>
            </a:r>
            <a:r>
              <a:rPr lang="en-GB" i="1" dirty="0" err="1" smtClean="0"/>
              <a:t>τ</a:t>
            </a:r>
            <a:r>
              <a:rPr lang="en-GB" dirty="0" smtClean="0"/>
              <a:t> &gt; age of Universe), neutral, low </a:t>
            </a:r>
            <a:r>
              <a:rPr lang="en-GB" i="1" dirty="0" err="1" smtClean="0"/>
              <a:t>σ</a:t>
            </a:r>
            <a:r>
              <a:rPr lang="en-GB" dirty="0" smtClean="0"/>
              <a:t>, massive </a:t>
            </a:r>
            <a:r>
              <a:rPr lang="en-GB" i="1" dirty="0" smtClean="0"/>
              <a:t>M</a:t>
            </a:r>
            <a:r>
              <a:rPr lang="en-GB" dirty="0" smtClean="0"/>
              <a:t> ≈ 1 </a:t>
            </a:r>
            <a:r>
              <a:rPr lang="en-GB" dirty="0" err="1" smtClean="0"/>
              <a:t>GeV</a:t>
            </a:r>
            <a:r>
              <a:rPr lang="en-GB" dirty="0" smtClean="0"/>
              <a:t> to 100 </a:t>
            </a:r>
            <a:r>
              <a:rPr lang="en-GB" dirty="0" err="1" smtClean="0"/>
              <a:t>TeV</a:t>
            </a:r>
            <a:endParaRPr lang="en-GB" dirty="0" smtClean="0"/>
          </a:p>
          <a:p>
            <a:r>
              <a:rPr lang="en-GB" dirty="0" smtClean="0"/>
              <a:t>Weak Interactive Massive Particle </a:t>
            </a:r>
            <a:r>
              <a:rPr lang="en-GB" b="1" dirty="0" smtClean="0">
                <a:solidFill>
                  <a:srgbClr val="FF0000"/>
                </a:solidFill>
              </a:rPr>
              <a:t>WIMP</a:t>
            </a:r>
          </a:p>
          <a:p>
            <a:endParaRPr lang="en-GB" dirty="0" smtClean="0"/>
          </a:p>
          <a:p>
            <a:r>
              <a:rPr lang="en-GB" dirty="0" smtClean="0"/>
              <a:t>Dark matter accumulates in the </a:t>
            </a:r>
            <a:r>
              <a:rPr lang="en-GB" dirty="0" err="1" smtClean="0"/>
              <a:t>center</a:t>
            </a:r>
            <a:r>
              <a:rPr lang="en-GB" dirty="0" smtClean="0"/>
              <a:t> of galaxies</a:t>
            </a:r>
          </a:p>
          <a:p>
            <a:r>
              <a:rPr lang="en-GB" dirty="0" smtClean="0"/>
              <a:t>Evaluated density 0.39 GeV/cm</a:t>
            </a:r>
            <a:r>
              <a:rPr lang="en-GB" baseline="30000" dirty="0" smtClean="0"/>
              <a:t>3</a:t>
            </a:r>
            <a:r>
              <a:rPr lang="en-GB" dirty="0" smtClean="0"/>
              <a:t> , speed 220 km/</a:t>
            </a:r>
            <a:r>
              <a:rPr lang="en-GB" dirty="0" err="1" smtClean="0"/>
              <a:t>s</a:t>
            </a:r>
            <a:r>
              <a:rPr lang="en-GB" dirty="0" smtClean="0"/>
              <a:t> </a:t>
            </a:r>
            <a:r>
              <a:rPr lang="en-GB" dirty="0" err="1" smtClean="0"/>
              <a:t>Maxwellian</a:t>
            </a:r>
            <a:r>
              <a:rPr lang="en-GB" dirty="0" smtClean="0"/>
              <a:t> distribution</a:t>
            </a:r>
          </a:p>
          <a:p>
            <a:endParaRPr lang="en-GB" dirty="0" smtClean="0"/>
          </a:p>
          <a:p>
            <a:r>
              <a:rPr lang="en-GB" dirty="0" smtClean="0"/>
              <a:t>Elastic scattering on the matter nucleus of a detector</a:t>
            </a:r>
          </a:p>
          <a:p>
            <a:r>
              <a:rPr lang="en-GB" dirty="0" smtClean="0"/>
              <a:t>Isotropic or forward peaked (massive nucleus)</a:t>
            </a:r>
          </a:p>
          <a:p>
            <a:endParaRPr lang="en-GB" dirty="0" smtClean="0"/>
          </a:p>
          <a:p>
            <a:r>
              <a:rPr lang="en-GB" dirty="0" smtClean="0"/>
              <a:t>Unknown : </a:t>
            </a:r>
            <a:r>
              <a:rPr lang="en-GB" b="1" dirty="0" smtClean="0">
                <a:solidFill>
                  <a:srgbClr val="FF0000"/>
                </a:solidFill>
              </a:rPr>
              <a:t>mass</a:t>
            </a:r>
            <a:r>
              <a:rPr lang="en-GB" dirty="0" smtClean="0"/>
              <a:t> and </a:t>
            </a:r>
            <a:r>
              <a:rPr lang="en-GB" b="1" dirty="0" smtClean="0">
                <a:solidFill>
                  <a:srgbClr val="FF0000"/>
                </a:solidFill>
              </a:rPr>
              <a:t>cross section</a:t>
            </a:r>
            <a:endParaRPr lang="en-GB" dirty="0" smtClean="0"/>
          </a:p>
          <a:p>
            <a:endParaRPr lang="en-GB" dirty="0" smtClean="0"/>
          </a:p>
          <a:p>
            <a:r>
              <a:rPr lang="en-GB" i="1" dirty="0" smtClean="0"/>
              <a:t>E</a:t>
            </a:r>
            <a:r>
              <a:rPr lang="en-GB" baseline="-25000" dirty="0" smtClean="0"/>
              <a:t>R</a:t>
            </a:r>
            <a:r>
              <a:rPr lang="en-GB" dirty="0" smtClean="0"/>
              <a:t> ≈ 10 – 100 </a:t>
            </a:r>
            <a:r>
              <a:rPr lang="en-GB" dirty="0" err="1" smtClean="0"/>
              <a:t>keV</a:t>
            </a:r>
            <a:r>
              <a:rPr lang="en-GB" dirty="0" smtClean="0"/>
              <a:t>  for </a:t>
            </a:r>
            <a:r>
              <a:rPr lang="en-GB" i="1" dirty="0" err="1" smtClean="0"/>
              <a:t>m</a:t>
            </a:r>
            <a:r>
              <a:rPr lang="en-GB" baseline="-25000" dirty="0" err="1" smtClean="0"/>
              <a:t>W</a:t>
            </a:r>
            <a:r>
              <a:rPr lang="en-GB" dirty="0" smtClean="0"/>
              <a:t>  ≈ 10 </a:t>
            </a:r>
            <a:r>
              <a:rPr lang="en-GB" dirty="0" err="1" smtClean="0"/>
              <a:t>GeV</a:t>
            </a:r>
            <a:r>
              <a:rPr lang="en-GB" dirty="0" smtClean="0"/>
              <a:t> – 10 </a:t>
            </a:r>
            <a:r>
              <a:rPr lang="en-GB" dirty="0" err="1" smtClean="0"/>
              <a:t>TeV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MSSM </a:t>
            </a:r>
            <a:r>
              <a:rPr lang="fr-FR" dirty="0" err="1" smtClean="0">
                <a:sym typeface="Wingdings"/>
              </a:rPr>
              <a:t></a:t>
            </a:r>
            <a:r>
              <a:rPr lang="fr-FR" dirty="0" smtClean="0">
                <a:sym typeface="Wingdings"/>
              </a:rPr>
              <a:t> 1 evt.day</a:t>
            </a:r>
            <a:r>
              <a:rPr lang="fr-FR" baseline="30000" dirty="0" smtClean="0">
                <a:sym typeface="Wingdings"/>
              </a:rPr>
              <a:t>-1</a:t>
            </a:r>
            <a:r>
              <a:rPr lang="fr-FR" dirty="0" smtClean="0">
                <a:sym typeface="Wingdings"/>
              </a:rPr>
              <a:t>.kg</a:t>
            </a:r>
            <a:r>
              <a:rPr lang="fr-FR" baseline="30000" dirty="0" smtClean="0">
                <a:sym typeface="Wingdings"/>
              </a:rPr>
              <a:t>-1</a:t>
            </a:r>
            <a:r>
              <a:rPr lang="fr-FR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much lower than usual radioactive background</a:t>
            </a:r>
          </a:p>
          <a:p>
            <a:endParaRPr lang="en-US" baseline="30000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Limitations : detector sensitivity at low</a:t>
            </a:r>
            <a:r>
              <a:rPr lang="en-GB" dirty="0" smtClean="0"/>
              <a:t> </a:t>
            </a:r>
            <a:r>
              <a:rPr lang="en-GB" i="1" dirty="0" err="1" smtClean="0"/>
              <a:t>m</a:t>
            </a:r>
            <a:r>
              <a:rPr lang="en-GB" baseline="-25000" dirty="0" err="1" smtClean="0"/>
              <a:t>W</a:t>
            </a:r>
            <a:r>
              <a:rPr lang="en-GB" dirty="0" smtClean="0"/>
              <a:t> </a:t>
            </a:r>
            <a:r>
              <a:rPr lang="en-US" dirty="0" smtClean="0">
                <a:sym typeface="Wingdings"/>
              </a:rPr>
              <a:t>, WIMP flux at high</a:t>
            </a:r>
            <a:r>
              <a:rPr lang="en-GB" dirty="0" smtClean="0"/>
              <a:t> </a:t>
            </a:r>
            <a:r>
              <a:rPr lang="en-GB" i="1" dirty="0" err="1" smtClean="0"/>
              <a:t>m</a:t>
            </a:r>
            <a:r>
              <a:rPr lang="en-GB" baseline="-25000" dirty="0" err="1" smtClean="0"/>
              <a:t>W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r>
              <a:rPr lang="en-GB" dirty="0" smtClean="0"/>
              <a:t>Signatures : day and annual effect of Earth rotation and speed around Sun </a:t>
            </a:r>
            <a:endParaRPr lang="en-US" dirty="0" smtClean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NEUTRINOS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31658" y="1186684"/>
            <a:ext cx="795514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Electron antineutrinos are produced by nuclear reactors (beta decay) </a:t>
            </a:r>
          </a:p>
          <a:p>
            <a:r>
              <a:rPr lang="en-GB" dirty="0" smtClean="0"/>
              <a:t>first detected by Cowan and </a:t>
            </a:r>
            <a:r>
              <a:rPr lang="en-GB" dirty="0" err="1" smtClean="0"/>
              <a:t>Reines</a:t>
            </a:r>
            <a:r>
              <a:rPr lang="en-GB" dirty="0" smtClean="0"/>
              <a:t> in 1956</a:t>
            </a:r>
          </a:p>
          <a:p>
            <a:endParaRPr lang="en-GB" dirty="0" smtClean="0"/>
          </a:p>
          <a:p>
            <a:r>
              <a:rPr lang="en-GB" dirty="0" smtClean="0"/>
              <a:t>Electron neutrinos from Sun are detected by underground experiments since the first attempts in the 1960s by Davis (Nobel prize 2002) </a:t>
            </a:r>
          </a:p>
          <a:p>
            <a:r>
              <a:rPr lang="en-GB" dirty="0" smtClean="0"/>
              <a:t>at the </a:t>
            </a:r>
            <a:r>
              <a:rPr lang="en-GB" dirty="0" err="1" smtClean="0"/>
              <a:t>Homestake</a:t>
            </a:r>
            <a:r>
              <a:rPr lang="en-GB" dirty="0" smtClean="0"/>
              <a:t> Gold Mine. The experiment was running from 1970 to 1994.</a:t>
            </a:r>
          </a:p>
          <a:p>
            <a:endParaRPr lang="en-GB" dirty="0" smtClean="0"/>
          </a:p>
          <a:p>
            <a:r>
              <a:rPr lang="en-GB" dirty="0" smtClean="0"/>
              <a:t>The solar neutrino mystery was definitively solved by proof of oscillation in SNO (Sudbury Neutrino Observatory in 2001.</a:t>
            </a:r>
          </a:p>
          <a:p>
            <a:endParaRPr lang="en-GB" dirty="0" smtClean="0"/>
          </a:p>
          <a:p>
            <a:r>
              <a:rPr lang="en-GB" dirty="0" smtClean="0"/>
              <a:t>24 electron neutrinos and antineutrinos from supernova 1987A were observed </a:t>
            </a:r>
          </a:p>
          <a:p>
            <a:r>
              <a:rPr lang="en-GB" dirty="0" smtClean="0"/>
              <a:t>by 3 experiments  </a:t>
            </a:r>
          </a:p>
          <a:p>
            <a:endParaRPr lang="en-GB" dirty="0" smtClean="0"/>
          </a:p>
          <a:p>
            <a:r>
              <a:rPr lang="en-GB" dirty="0" smtClean="0"/>
              <a:t>The 3 </a:t>
            </a:r>
            <a:r>
              <a:rPr lang="en-GB" dirty="0" err="1" smtClean="0"/>
              <a:t>flavors</a:t>
            </a:r>
            <a:r>
              <a:rPr lang="en-GB" dirty="0" smtClean="0"/>
              <a:t> of neutrinos and antineutrinos are produced by high energy accelerators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31658" y="5599941"/>
            <a:ext cx="737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These “ordinary”  neutrinos have too light mass to account for all dark matter</a:t>
            </a: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 COSMIC WIMP 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57200" y="1573854"/>
            <a:ext cx="823336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Natural activity of human body is 10 000 Becquerel (1 </a:t>
            </a:r>
            <a:r>
              <a:rPr lang="en-GB" dirty="0" err="1" smtClean="0"/>
              <a:t>bq</a:t>
            </a:r>
            <a:r>
              <a:rPr lang="en-GB" dirty="0" smtClean="0"/>
              <a:t> = 1 decay/</a:t>
            </a:r>
            <a:r>
              <a:rPr lang="en-GB" dirty="0" err="1" smtClean="0"/>
              <a:t>s</a:t>
            </a:r>
            <a:r>
              <a:rPr lang="en-GB" dirty="0" smtClean="0"/>
              <a:t>)</a:t>
            </a:r>
          </a:p>
          <a:p>
            <a:r>
              <a:rPr lang="en-GB" dirty="0" smtClean="0"/>
              <a:t>Cosmic </a:t>
            </a:r>
            <a:r>
              <a:rPr lang="en-GB" dirty="0" err="1" smtClean="0"/>
              <a:t>muons</a:t>
            </a:r>
            <a:r>
              <a:rPr lang="en-GB" dirty="0" smtClean="0"/>
              <a:t> at sea level are ≈ 100 per second in 1 m</a:t>
            </a:r>
            <a:r>
              <a:rPr lang="en-GB" baseline="30000" dirty="0" smtClean="0"/>
              <a:t>2</a:t>
            </a:r>
          </a:p>
          <a:p>
            <a:endParaRPr lang="en-GB" dirty="0" smtClean="0"/>
          </a:p>
          <a:p>
            <a:r>
              <a:rPr lang="en-GB" dirty="0" smtClean="0"/>
              <a:t>Experiments are shielded from cosmic </a:t>
            </a:r>
            <a:r>
              <a:rPr lang="en-GB" dirty="0" err="1" smtClean="0"/>
              <a:t>muons</a:t>
            </a:r>
            <a:r>
              <a:rPr lang="en-GB" dirty="0" smtClean="0"/>
              <a:t> by installation in mines</a:t>
            </a:r>
          </a:p>
          <a:p>
            <a:r>
              <a:rPr lang="en-GB" dirty="0" smtClean="0"/>
              <a:t>(</a:t>
            </a:r>
            <a:r>
              <a:rPr lang="en-GB" dirty="0" err="1" smtClean="0"/>
              <a:t>Homestake</a:t>
            </a:r>
            <a:r>
              <a:rPr lang="en-GB" dirty="0" smtClean="0"/>
              <a:t> and Soudan in USA, Sudbury SNOLAB in Canada, </a:t>
            </a:r>
            <a:r>
              <a:rPr lang="en-GB" dirty="0" err="1" smtClean="0"/>
              <a:t>Kamiokande</a:t>
            </a:r>
            <a:r>
              <a:rPr lang="en-GB" dirty="0" smtClean="0"/>
              <a:t> in Japan)  </a:t>
            </a:r>
          </a:p>
          <a:p>
            <a:r>
              <a:rPr lang="en-GB" dirty="0" smtClean="0"/>
              <a:t>or tunnels under mountains (</a:t>
            </a:r>
            <a:r>
              <a:rPr lang="en-GB" dirty="0" err="1" smtClean="0"/>
              <a:t>Modane</a:t>
            </a:r>
            <a:r>
              <a:rPr lang="en-GB" dirty="0" smtClean="0"/>
              <a:t> in France, Gran </a:t>
            </a:r>
            <a:r>
              <a:rPr lang="en-GB" dirty="0" err="1" smtClean="0"/>
              <a:t>Sasso</a:t>
            </a:r>
            <a:r>
              <a:rPr lang="en-GB" dirty="0" smtClean="0"/>
              <a:t> in Italy, Jin Pin in China)    </a:t>
            </a:r>
          </a:p>
          <a:p>
            <a:endParaRPr lang="en-GB" dirty="0" smtClean="0"/>
          </a:p>
          <a:p>
            <a:r>
              <a:rPr lang="en-GB" dirty="0" smtClean="0"/>
              <a:t>To reduce the background, several concentric shielding :</a:t>
            </a:r>
          </a:p>
          <a:p>
            <a:r>
              <a:rPr lang="en-GB" dirty="0" smtClean="0"/>
              <a:t>- polyethylene for neutrons</a:t>
            </a:r>
          </a:p>
          <a:p>
            <a:r>
              <a:rPr lang="en-GB" dirty="0" smtClean="0"/>
              <a:t>- lead for gammas (low radioactive lead from sunk Roman ships)</a:t>
            </a:r>
          </a:p>
          <a:p>
            <a:r>
              <a:rPr lang="en-GB" dirty="0" smtClean="0"/>
              <a:t>- scintillation counters to veto residual </a:t>
            </a:r>
            <a:r>
              <a:rPr lang="en-GB" dirty="0" err="1" smtClean="0"/>
              <a:t>muons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High purity materials are mandatory to avoid contamination : </a:t>
            </a:r>
          </a:p>
          <a:p>
            <a:r>
              <a:rPr lang="en-GB" dirty="0" smtClean="0"/>
              <a:t>semi-conductor crystals (</a:t>
            </a:r>
            <a:r>
              <a:rPr lang="en-GB" dirty="0" err="1" smtClean="0"/>
              <a:t>Ge</a:t>
            </a:r>
            <a:r>
              <a:rPr lang="en-GB" dirty="0" smtClean="0"/>
              <a:t>, Si) or noble gas (Argon, Xenon)</a:t>
            </a:r>
          </a:p>
          <a:p>
            <a:endParaRPr lang="en-GB" dirty="0" smtClean="0"/>
          </a:p>
          <a:p>
            <a:r>
              <a:rPr lang="en-GB" i="1" dirty="0" smtClean="0"/>
              <a:t>E</a:t>
            </a:r>
            <a:r>
              <a:rPr lang="en-GB" baseline="-25000" dirty="0" smtClean="0"/>
              <a:t>R</a:t>
            </a:r>
            <a:r>
              <a:rPr lang="en-GB" dirty="0" smtClean="0"/>
              <a:t> measured by temperature increase, ionisation and/or scintillation </a:t>
            </a:r>
            <a:endParaRPr lang="en-GB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COSMIC WIMP 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9" name="Image 8" descr="Edelwei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55" y="1053624"/>
            <a:ext cx="3124200" cy="4505927"/>
          </a:xfrm>
          <a:prstGeom prst="rect">
            <a:avLst/>
          </a:prstGeom>
        </p:spPr>
      </p:pic>
      <p:pic>
        <p:nvPicPr>
          <p:cNvPr id="10" name="Image 9" descr="supercdms_snolab_layou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5905" y="1164072"/>
            <a:ext cx="5488095" cy="420880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731658" y="5494676"/>
            <a:ext cx="7955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EDELWEISS (</a:t>
            </a:r>
            <a:r>
              <a:rPr lang="en-GB" dirty="0" err="1" smtClean="0"/>
              <a:t>Modane</a:t>
            </a:r>
            <a:r>
              <a:rPr lang="en-GB" dirty="0" smtClean="0"/>
              <a:t>)						</a:t>
            </a:r>
            <a:r>
              <a:rPr lang="en-GB" dirty="0" err="1" smtClean="0"/>
              <a:t>SuperCDMS</a:t>
            </a:r>
            <a:r>
              <a:rPr lang="en-GB" dirty="0" smtClean="0"/>
              <a:t> (SNOLAB)</a:t>
            </a:r>
          </a:p>
          <a:p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51855" y="5838947"/>
            <a:ext cx="88075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 </a:t>
            </a:r>
            <a:r>
              <a:rPr lang="en-GB" dirty="0" err="1" smtClean="0"/>
              <a:t>Ge</a:t>
            </a:r>
            <a:r>
              <a:rPr lang="en-GB" dirty="0" smtClean="0"/>
              <a:t> or Si crystals at low temperature (few </a:t>
            </a:r>
            <a:r>
              <a:rPr lang="en-GB" dirty="0" err="1" smtClean="0"/>
              <a:t>mK</a:t>
            </a:r>
            <a:r>
              <a:rPr lang="en-GB" dirty="0" smtClean="0"/>
              <a:t>), vibration energy (heat) is quantified </a:t>
            </a:r>
          </a:p>
          <a:p>
            <a:r>
              <a:rPr lang="en-GB" dirty="0" smtClean="0"/>
              <a:t>giving phonons which are detected, together with ionisation/scintillation</a:t>
            </a:r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COSMIC WIMP 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31658" y="4787474"/>
            <a:ext cx="7955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LUX (</a:t>
            </a:r>
            <a:r>
              <a:rPr lang="en-GB" dirty="0" err="1" smtClean="0"/>
              <a:t>Homestake</a:t>
            </a:r>
            <a:r>
              <a:rPr lang="en-GB" dirty="0" smtClean="0"/>
              <a:t>)						Xenon 1T  (Gran </a:t>
            </a:r>
            <a:r>
              <a:rPr lang="en-GB" dirty="0" err="1" smtClean="0"/>
              <a:t>Sasso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12" name="Image 11" descr="DarkMatterUnderground_April2012_Lores.jpg"/>
          <p:cNvPicPr>
            <a:picLocks noChangeAspect="1"/>
          </p:cNvPicPr>
          <p:nvPr/>
        </p:nvPicPr>
        <p:blipFill>
          <a:blip r:embed="rId3"/>
          <a:srcRect b="8925"/>
          <a:stretch>
            <a:fillRect/>
          </a:stretch>
        </p:blipFill>
        <p:spPr>
          <a:xfrm>
            <a:off x="-7659" y="1256231"/>
            <a:ext cx="4169664" cy="3489825"/>
          </a:xfrm>
          <a:prstGeom prst="rect">
            <a:avLst/>
          </a:prstGeom>
        </p:spPr>
      </p:pic>
      <p:pic>
        <p:nvPicPr>
          <p:cNvPr id="13" name="Image 12" descr="xenon1tthem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50" y="1145695"/>
            <a:ext cx="4857750" cy="361416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9245" y="5184512"/>
            <a:ext cx="91158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Ar</a:t>
            </a:r>
            <a:r>
              <a:rPr lang="en-GB" dirty="0" smtClean="0"/>
              <a:t> is cheap (1 % of air) </a:t>
            </a:r>
            <a:r>
              <a:rPr lang="en-GB" dirty="0" err="1" smtClean="0"/>
              <a:t>Xe</a:t>
            </a:r>
            <a:r>
              <a:rPr lang="en-GB" dirty="0" smtClean="0"/>
              <a:t> is expensive and heavier (9 × 10</a:t>
            </a:r>
            <a:r>
              <a:rPr lang="en-GB" baseline="30000" dirty="0" smtClean="0"/>
              <a:t>-8</a:t>
            </a:r>
            <a:r>
              <a:rPr lang="en-GB" dirty="0" smtClean="0"/>
              <a:t> of air), noble gas are easy to purify </a:t>
            </a:r>
          </a:p>
          <a:p>
            <a:endParaRPr lang="en-GB" dirty="0" smtClean="0"/>
          </a:p>
          <a:p>
            <a:r>
              <a:rPr lang="en-GB" dirty="0" smtClean="0"/>
              <a:t>Measure of scintillation and ionisation by drifting electrons in the gas phase</a:t>
            </a:r>
          </a:p>
          <a:p>
            <a:r>
              <a:rPr lang="en-GB" dirty="0" smtClean="0"/>
              <a:t>Scintillation/Ionisation ratio distinguish DM recoil against electrons</a:t>
            </a:r>
            <a:endParaRPr lang="en-GB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22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COSMIC WIMP 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10" name="Image 9" descr="table.png"/>
          <p:cNvPicPr>
            <a:picLocks noChangeAspect="1"/>
          </p:cNvPicPr>
          <p:nvPr/>
        </p:nvPicPr>
        <p:blipFill>
          <a:blip r:embed="rId2"/>
          <a:srcRect b="1067"/>
          <a:stretch>
            <a:fillRect/>
          </a:stretch>
        </p:blipFill>
        <p:spPr>
          <a:xfrm>
            <a:off x="558235" y="1212342"/>
            <a:ext cx="5415153" cy="508910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578531" y="1518608"/>
            <a:ext cx="236754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PICO60</a:t>
            </a:r>
          </a:p>
          <a:p>
            <a:r>
              <a:rPr lang="en-GB" dirty="0" smtClean="0"/>
              <a:t>bubble chamber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NEWS-G</a:t>
            </a:r>
          </a:p>
          <a:p>
            <a:r>
              <a:rPr lang="en-GB" dirty="0" smtClean="0"/>
              <a:t>gaseous Ne detector</a:t>
            </a:r>
          </a:p>
          <a:p>
            <a:r>
              <a:rPr lang="en-GB" dirty="0" smtClean="0"/>
              <a:t>specific for low-mass</a:t>
            </a:r>
          </a:p>
          <a:p>
            <a:r>
              <a:rPr lang="en-GB" dirty="0" smtClean="0"/>
              <a:t>WIMP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crystal </a:t>
            </a:r>
            <a:r>
              <a:rPr lang="en-GB" dirty="0" err="1" smtClean="0"/>
              <a:t>mK</a:t>
            </a:r>
            <a:r>
              <a:rPr lang="en-GB" dirty="0" smtClean="0"/>
              <a:t> experiments </a:t>
            </a:r>
          </a:p>
          <a:p>
            <a:r>
              <a:rPr lang="en-GB" dirty="0" smtClean="0"/>
              <a:t>are also designed </a:t>
            </a:r>
          </a:p>
          <a:p>
            <a:r>
              <a:rPr lang="en-GB" dirty="0" smtClean="0"/>
              <a:t>to detect </a:t>
            </a:r>
            <a:r>
              <a:rPr lang="en-GB" b="1" dirty="0" err="1" smtClean="0">
                <a:solidFill>
                  <a:srgbClr val="FF0000"/>
                </a:solidFill>
              </a:rPr>
              <a:t>axions</a:t>
            </a:r>
            <a:endParaRPr lang="en-GB" b="1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EDELWEISS</a:t>
            </a: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23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COSMIC WIMP 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9" name="Image 8" descr="summaryD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754" y="1184470"/>
            <a:ext cx="7413215" cy="472438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69708" y="5917988"/>
            <a:ext cx="7703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positive DAMA result is controversial              aim : reach the “neutrino floor”</a:t>
            </a:r>
            <a:endParaRPr lang="en-GB" dirty="0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WIMP 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11" name="Image 10" descr="DD-CMS.png"/>
          <p:cNvPicPr>
            <a:picLocks noChangeAspect="1"/>
          </p:cNvPicPr>
          <p:nvPr/>
        </p:nvPicPr>
        <p:blipFill>
          <a:blip r:embed="rId2"/>
          <a:srcRect t="2664" r="29215" b="2664"/>
          <a:stretch>
            <a:fillRect/>
          </a:stretch>
        </p:blipFill>
        <p:spPr>
          <a:xfrm>
            <a:off x="4456293" y="100833"/>
            <a:ext cx="4579351" cy="3837851"/>
          </a:xfrm>
          <a:prstGeom prst="rect">
            <a:avLst/>
          </a:prstGeom>
        </p:spPr>
      </p:pic>
      <p:pic>
        <p:nvPicPr>
          <p:cNvPr id="10" name="Image 9" descr="DD-ATLAS.png"/>
          <p:cNvPicPr>
            <a:picLocks noChangeAspect="1"/>
          </p:cNvPicPr>
          <p:nvPr/>
        </p:nvPicPr>
        <p:blipFill>
          <a:blip r:embed="rId3"/>
          <a:srcRect r="27397" b="3974"/>
          <a:stretch>
            <a:fillRect/>
          </a:stretch>
        </p:blipFill>
        <p:spPr>
          <a:xfrm>
            <a:off x="199793" y="137868"/>
            <a:ext cx="4293103" cy="3914692"/>
          </a:xfrm>
          <a:prstGeom prst="rect">
            <a:avLst/>
          </a:prstGeom>
        </p:spPr>
      </p:pic>
      <p:pic>
        <p:nvPicPr>
          <p:cNvPr id="9" name="Image 8" descr="DD-ATLAS.png"/>
          <p:cNvPicPr>
            <a:picLocks noChangeAspect="1"/>
          </p:cNvPicPr>
          <p:nvPr/>
        </p:nvPicPr>
        <p:blipFill>
          <a:blip r:embed="rId3"/>
          <a:srcRect l="70318" t="5298" b="41063"/>
          <a:stretch>
            <a:fillRect/>
          </a:stretch>
        </p:blipFill>
        <p:spPr>
          <a:xfrm>
            <a:off x="1226912" y="3962720"/>
            <a:ext cx="1855568" cy="2311786"/>
          </a:xfrm>
          <a:prstGeom prst="rect">
            <a:avLst/>
          </a:prstGeom>
        </p:spPr>
      </p:pic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12" name="Image 11" descr="DD-CMS.png"/>
          <p:cNvPicPr>
            <a:picLocks noChangeAspect="1"/>
          </p:cNvPicPr>
          <p:nvPr/>
        </p:nvPicPr>
        <p:blipFill>
          <a:blip r:embed="rId2"/>
          <a:srcRect l="69280" t="5328" r="2504" b="41294"/>
          <a:stretch>
            <a:fillRect/>
          </a:stretch>
        </p:blipFill>
        <p:spPr>
          <a:xfrm>
            <a:off x="4658681" y="3910104"/>
            <a:ext cx="2087789" cy="2474850"/>
          </a:xfrm>
          <a:prstGeom prst="rect">
            <a:avLst/>
          </a:prstGeom>
        </p:spPr>
      </p:pic>
      <p:pic>
        <p:nvPicPr>
          <p:cNvPr id="16" name="Image 15" descr="DD-CMS.png"/>
          <p:cNvPicPr>
            <a:picLocks noChangeAspect="1"/>
          </p:cNvPicPr>
          <p:nvPr/>
        </p:nvPicPr>
        <p:blipFill>
          <a:blip r:embed="rId2"/>
          <a:srcRect l="69280" t="55947" r="2504" b="9324"/>
          <a:stretch>
            <a:fillRect/>
          </a:stretch>
        </p:blipFill>
        <p:spPr>
          <a:xfrm>
            <a:off x="6675718" y="4093978"/>
            <a:ext cx="2397622" cy="1849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WIMP INDIRECT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57200" y="1449602"/>
            <a:ext cx="289738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one does not detect WIMP on the Earth, </a:t>
            </a:r>
          </a:p>
          <a:p>
            <a:endParaRPr lang="en-GB" dirty="0" smtClean="0"/>
          </a:p>
          <a:p>
            <a:r>
              <a:rPr lang="en-GB" dirty="0" smtClean="0"/>
              <a:t>one can try to detect  </a:t>
            </a:r>
          </a:p>
          <a:p>
            <a:r>
              <a:rPr lang="en-GB" dirty="0" smtClean="0"/>
              <a:t>the result of WIMP </a:t>
            </a:r>
          </a:p>
          <a:p>
            <a:r>
              <a:rPr lang="en-GB" dirty="0" smtClean="0"/>
              <a:t>self-annihilation or decay </a:t>
            </a:r>
          </a:p>
          <a:p>
            <a:r>
              <a:rPr lang="en-GB" dirty="0" smtClean="0"/>
              <a:t>somewhere in the Universe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b="1" dirty="0" smtClean="0">
                <a:solidFill>
                  <a:srgbClr val="FF0000"/>
                </a:solidFill>
              </a:rPr>
              <a:t>Background</a:t>
            </a:r>
            <a:r>
              <a:rPr lang="en-GB" dirty="0" smtClean="0"/>
              <a:t> : many astrophysical mechanisms</a:t>
            </a:r>
          </a:p>
          <a:p>
            <a:r>
              <a:rPr lang="en-GB" dirty="0" smtClean="0"/>
              <a:t>can produce gammas, neutrinos, </a:t>
            </a:r>
          </a:p>
          <a:p>
            <a:r>
              <a:rPr lang="en-GB" dirty="0" smtClean="0"/>
              <a:t>or charged antiparticles</a:t>
            </a:r>
            <a:endParaRPr lang="en-GB" dirty="0"/>
          </a:p>
        </p:txBody>
      </p:sp>
      <p:pic>
        <p:nvPicPr>
          <p:cNvPr id="12" name="Image 11" descr="I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0964" y="1277830"/>
            <a:ext cx="5043815" cy="5078520"/>
          </a:xfrm>
          <a:prstGeom prst="rect">
            <a:avLst/>
          </a:prstGeom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WIMP INDIRECT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57200" y="1449602"/>
            <a:ext cx="3132066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DM is sensitive mainly to gravitation,</a:t>
            </a:r>
          </a:p>
          <a:p>
            <a:r>
              <a:rPr lang="en-GB" dirty="0" smtClean="0"/>
              <a:t>it accumulates in the centre of Sun or Earth</a:t>
            </a:r>
          </a:p>
          <a:p>
            <a:endParaRPr lang="en-GB" dirty="0" smtClean="0"/>
          </a:p>
          <a:p>
            <a:r>
              <a:rPr lang="en-GB" dirty="0" smtClean="0"/>
              <a:t>The direction is a good signal</a:t>
            </a:r>
          </a:p>
          <a:p>
            <a:r>
              <a:rPr lang="en-GB" dirty="0" smtClean="0"/>
              <a:t>of the origin</a:t>
            </a:r>
          </a:p>
          <a:p>
            <a:endParaRPr lang="en-GB" dirty="0" smtClean="0"/>
          </a:p>
          <a:p>
            <a:r>
              <a:rPr lang="en-GB" dirty="0" smtClean="0"/>
              <a:t>Neutrinos are detected </a:t>
            </a:r>
          </a:p>
          <a:p>
            <a:r>
              <a:rPr lang="en-GB" dirty="0" smtClean="0"/>
              <a:t>by interaction in large</a:t>
            </a:r>
          </a:p>
          <a:p>
            <a:r>
              <a:rPr lang="en-GB" dirty="0" smtClean="0"/>
              <a:t>volume of water or ice</a:t>
            </a:r>
          </a:p>
          <a:p>
            <a:endParaRPr lang="en-GB" dirty="0" smtClean="0"/>
          </a:p>
          <a:p>
            <a:r>
              <a:rPr lang="en-GB" dirty="0" smtClean="0"/>
              <a:t>Gammas in space or on ground</a:t>
            </a:r>
          </a:p>
          <a:p>
            <a:endParaRPr lang="en-GB" dirty="0" smtClean="0"/>
          </a:p>
          <a:p>
            <a:r>
              <a:rPr lang="en-GB" dirty="0" smtClean="0"/>
              <a:t>Antiparticles in space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13" name="Image 12" descr="Su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592" y="1237640"/>
            <a:ext cx="4734251" cy="4464129"/>
          </a:xfrm>
          <a:prstGeom prst="rect">
            <a:avLst/>
          </a:prstGeom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0672" y="1957420"/>
            <a:ext cx="5733328" cy="4088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Text Box 6"/>
          <p:cNvSpPr txBox="1">
            <a:spLocks noChangeArrowheads="1"/>
          </p:cNvSpPr>
          <p:nvPr/>
        </p:nvSpPr>
        <p:spPr bwMode="auto">
          <a:xfrm>
            <a:off x="427388" y="3738458"/>
            <a:ext cx="298328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dirty="0" smtClean="0"/>
              <a:t>Detection of atmospheric </a:t>
            </a:r>
            <a:r>
              <a:rPr lang="en-GB" dirty="0" smtClean="0">
                <a:latin typeface="Symbol"/>
              </a:rPr>
              <a:t>n</a:t>
            </a:r>
            <a:r>
              <a:rPr lang="en-GB" baseline="-25000" dirty="0" smtClean="0">
                <a:latin typeface="Symbol"/>
              </a:rPr>
              <a:t>m</a:t>
            </a:r>
            <a:endParaRPr lang="en-GB" dirty="0" smtClean="0">
              <a:latin typeface="Symbol"/>
            </a:endParaRPr>
          </a:p>
          <a:p>
            <a:pPr eaLnBrk="0" hangingPunct="0"/>
            <a:r>
              <a:rPr lang="en-GB" dirty="0" smtClean="0"/>
              <a:t>decays of charged cosmic rays</a:t>
            </a:r>
          </a:p>
          <a:p>
            <a:pPr eaLnBrk="0" hangingPunct="0"/>
            <a:endParaRPr lang="en-GB" dirty="0" smtClean="0"/>
          </a:p>
          <a:p>
            <a:pPr eaLnBrk="0" hangingPunct="0"/>
            <a:endParaRPr lang="en-GB" dirty="0" smtClean="0"/>
          </a:p>
          <a:p>
            <a:pPr eaLnBrk="0" hangingPunct="0"/>
            <a:r>
              <a:rPr lang="en-GB" dirty="0" smtClean="0"/>
              <a:t>High energetic </a:t>
            </a:r>
            <a:r>
              <a:rPr lang="en-GB" dirty="0" smtClean="0">
                <a:latin typeface="Symbol"/>
              </a:rPr>
              <a:t>n</a:t>
            </a:r>
            <a:r>
              <a:rPr lang="en-GB" baseline="-25000" dirty="0" smtClean="0">
                <a:latin typeface="Symbol"/>
              </a:rPr>
              <a:t>m </a:t>
            </a:r>
            <a:r>
              <a:rPr lang="en-GB" dirty="0" smtClean="0"/>
              <a:t>from DM ? </a:t>
            </a:r>
          </a:p>
          <a:p>
            <a:pPr eaLnBrk="0" hangingPunct="0"/>
            <a:endParaRPr lang="en-GB" dirty="0" smtClean="0"/>
          </a:p>
          <a:p>
            <a:pPr eaLnBrk="0" hangingPunct="0"/>
            <a:r>
              <a:rPr lang="en-GB" dirty="0" smtClean="0"/>
              <a:t>Low DM mass ≈ 50 </a:t>
            </a:r>
            <a:r>
              <a:rPr lang="en-GB" dirty="0" err="1" smtClean="0"/>
              <a:t>GeV</a:t>
            </a: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354340" y="1214905"/>
            <a:ext cx="66837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Neutrino</a:t>
            </a:r>
            <a:r>
              <a:rPr lang="en-GB" dirty="0" smtClean="0"/>
              <a:t> detection in 50 000 tons of water </a:t>
            </a:r>
            <a:r>
              <a:rPr lang="en-GB" dirty="0" err="1" smtClean="0"/>
              <a:t>SuperKamiokande</a:t>
            </a:r>
            <a:r>
              <a:rPr lang="en-GB" dirty="0" smtClean="0"/>
              <a:t> (Japan)</a:t>
            </a:r>
          </a:p>
          <a:p>
            <a:endParaRPr lang="en-GB" dirty="0" smtClean="0"/>
          </a:p>
          <a:p>
            <a:r>
              <a:rPr lang="en-GB" dirty="0" smtClean="0"/>
              <a:t>Electron or </a:t>
            </a:r>
            <a:r>
              <a:rPr lang="en-GB" dirty="0" err="1" smtClean="0"/>
              <a:t>muon</a:t>
            </a:r>
            <a:r>
              <a:rPr lang="en-GB" dirty="0" smtClean="0"/>
              <a:t> give</a:t>
            </a:r>
          </a:p>
          <a:p>
            <a:r>
              <a:rPr lang="en-GB" dirty="0" smtClean="0"/>
              <a:t> Cerenkov light : </a:t>
            </a:r>
          </a:p>
          <a:p>
            <a:r>
              <a:rPr lang="en-GB" dirty="0" smtClean="0"/>
              <a:t>energy and direction 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457200" y="2795587"/>
            <a:ext cx="207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Symbol"/>
              </a:rPr>
              <a:t>n</a:t>
            </a:r>
            <a:r>
              <a:rPr lang="en-GB" baseline="-25000" dirty="0" smtClean="0">
                <a:latin typeface="Symbol"/>
              </a:rPr>
              <a:t>m </a:t>
            </a:r>
            <a:r>
              <a:rPr lang="en-GB" dirty="0" smtClean="0"/>
              <a:t>from accelerator </a:t>
            </a:r>
          </a:p>
          <a:p>
            <a:r>
              <a:rPr lang="en-GB" dirty="0" smtClean="0"/>
              <a:t>at 295 km distance  </a:t>
            </a:r>
            <a:endParaRPr lang="en-GB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800" smtClean="0"/>
              <a:t>7th School in Egypt        P.Miné</a:t>
            </a:r>
            <a:endParaRPr lang="en-GB" sz="1800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800" smtClean="0"/>
              <a:t>30/01/2019</a:t>
            </a:r>
            <a:endParaRPr lang="en-GB" sz="180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z="1800" smtClean="0"/>
              <a:pPr/>
              <a:t>28</a:t>
            </a:fld>
            <a:endParaRPr lang="en-GB" sz="1800"/>
          </a:p>
        </p:txBody>
      </p:sp>
      <p:sp>
        <p:nvSpPr>
          <p:cNvPr id="11" name="ZoneTexte 10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smtClean="0">
                <a:solidFill>
                  <a:srgbClr val="FF0000"/>
                </a:solidFill>
              </a:rPr>
              <a:t>WIMP INDIRECT DETECTION</a:t>
            </a:r>
            <a:endParaRPr lang="en-GB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Antares.png"/>
          <p:cNvPicPr>
            <a:picLocks noChangeAspect="1"/>
          </p:cNvPicPr>
          <p:nvPr/>
        </p:nvPicPr>
        <p:blipFill>
          <a:blip r:embed="rId2"/>
          <a:srcRect r="2000"/>
          <a:stretch>
            <a:fillRect/>
          </a:stretch>
        </p:blipFill>
        <p:spPr>
          <a:xfrm>
            <a:off x="0" y="1916235"/>
            <a:ext cx="4498236" cy="339394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WIMP INDIRECT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77762" y="1169039"/>
            <a:ext cx="8009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Water : Mediterranean sea			          Ice : South pole</a:t>
            </a:r>
          </a:p>
          <a:p>
            <a:r>
              <a:rPr lang="en-GB" dirty="0" smtClean="0"/>
              <a:t>ANTARES, KM3NeT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54340" y="5580439"/>
            <a:ext cx="8332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Larger volume, more spaced photomultipliers  </a:t>
            </a:r>
          </a:p>
          <a:p>
            <a:r>
              <a:rPr lang="en-GB" dirty="0" smtClean="0"/>
              <a:t>=&gt;  higher WIMP mass &gt; 50 </a:t>
            </a:r>
            <a:r>
              <a:rPr lang="en-GB" dirty="0" err="1" smtClean="0"/>
              <a:t>GeV</a:t>
            </a:r>
            <a:endParaRPr lang="en-GB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13" name="Image 12" descr="IceCube.jpg"/>
          <p:cNvPicPr>
            <a:picLocks noChangeAspect="1"/>
          </p:cNvPicPr>
          <p:nvPr/>
        </p:nvPicPr>
        <p:blipFill>
          <a:blip r:embed="rId3"/>
          <a:srcRect l="3448" t="8637" r="5747"/>
          <a:stretch>
            <a:fillRect/>
          </a:stretch>
        </p:blipFill>
        <p:spPr>
          <a:xfrm>
            <a:off x="4500447" y="1662730"/>
            <a:ext cx="4654094" cy="3116175"/>
          </a:xfrm>
          <a:prstGeom prst="rect">
            <a:avLst/>
          </a:prstGeom>
        </p:spPr>
      </p:pic>
      <p:pic>
        <p:nvPicPr>
          <p:cNvPr id="14" name="Image 13" descr="IceCube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6724" y="3984611"/>
            <a:ext cx="2018426" cy="2415494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306933" y="5142513"/>
            <a:ext cx="1755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AMANDA, </a:t>
            </a:r>
          </a:p>
          <a:p>
            <a:r>
              <a:rPr lang="en-GB" dirty="0" smtClean="0"/>
              <a:t>Ice Cube (1 km</a:t>
            </a:r>
            <a:r>
              <a:rPr lang="en-GB" baseline="30000" dirty="0" smtClean="0"/>
              <a:t>3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NEW NEUTRINO SEARCH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31658" y="1212858"/>
            <a:ext cx="6464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Sterile neutrinos in reactor and accelerator, produced by oscillation</a:t>
            </a:r>
          </a:p>
          <a:p>
            <a:r>
              <a:rPr lang="en-GB" dirty="0" err="1" smtClean="0"/>
              <a:t>MiniBooNE</a:t>
            </a:r>
            <a:r>
              <a:rPr lang="en-GB" dirty="0" smtClean="0"/>
              <a:t> at </a:t>
            </a:r>
            <a:r>
              <a:rPr lang="en-GB" dirty="0" err="1" smtClean="0"/>
              <a:t>Fermilab</a:t>
            </a:r>
            <a:r>
              <a:rPr lang="en-GB" dirty="0" smtClean="0"/>
              <a:t>  2018</a:t>
            </a:r>
          </a:p>
        </p:txBody>
      </p:sp>
      <p:pic>
        <p:nvPicPr>
          <p:cNvPr id="9" name="Image 8" descr="geograph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070" y="1893615"/>
            <a:ext cx="8686800" cy="1901761"/>
          </a:xfrm>
          <a:prstGeom prst="rect">
            <a:avLst/>
          </a:prstGeom>
        </p:spPr>
      </p:pic>
      <p:pic>
        <p:nvPicPr>
          <p:cNvPr id="10" name="Image 9" descr="boone_tank.gif"/>
          <p:cNvPicPr>
            <a:picLocks noChangeAspect="1"/>
          </p:cNvPicPr>
          <p:nvPr/>
        </p:nvPicPr>
        <p:blipFill>
          <a:blip r:embed="rId3"/>
          <a:srcRect b="12329"/>
          <a:stretch>
            <a:fillRect/>
          </a:stretch>
        </p:blipFill>
        <p:spPr>
          <a:xfrm>
            <a:off x="6553200" y="3567072"/>
            <a:ext cx="2531343" cy="287069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85939" y="5203097"/>
            <a:ext cx="5750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« Observation of a Significant Excess of Electron-Like Events </a:t>
            </a:r>
          </a:p>
          <a:p>
            <a:r>
              <a:rPr lang="en-US" dirty="0" smtClean="0"/>
              <a:t>in the </a:t>
            </a:r>
            <a:r>
              <a:rPr lang="en-US" dirty="0" err="1" smtClean="0"/>
              <a:t>MiniBooNE</a:t>
            </a:r>
            <a:r>
              <a:rPr lang="en-US" dirty="0" smtClean="0"/>
              <a:t> Short-Baseline Neutrino Experiment »</a:t>
            </a:r>
          </a:p>
          <a:p>
            <a:endParaRPr lang="en-GB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WIMP INDIRECT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12" name="Image 11" descr="HE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1910" y="3443639"/>
            <a:ext cx="4553020" cy="2967935"/>
          </a:xfrm>
          <a:prstGeom prst="rect">
            <a:avLst/>
          </a:prstGeom>
        </p:spPr>
      </p:pic>
      <p:pic>
        <p:nvPicPr>
          <p:cNvPr id="13" name="Image 12" descr="LAT_concep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34" y="2841896"/>
            <a:ext cx="4152664" cy="3407893"/>
          </a:xfrm>
          <a:prstGeom prst="rect">
            <a:avLst/>
          </a:prstGeom>
        </p:spPr>
      </p:pic>
      <p:pic>
        <p:nvPicPr>
          <p:cNvPr id="14" name="Image 13" descr="atmosphere_cerenko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7315" y="1024118"/>
            <a:ext cx="2540000" cy="32766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54340" y="1877580"/>
            <a:ext cx="15734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FERMI satellite</a:t>
            </a:r>
          </a:p>
          <a:p>
            <a:endParaRPr lang="en-GB" dirty="0" smtClean="0"/>
          </a:p>
          <a:p>
            <a:r>
              <a:rPr lang="en-GB" dirty="0" smtClean="0"/>
              <a:t>0.1 – 10 </a:t>
            </a:r>
            <a:r>
              <a:rPr lang="en-GB" dirty="0" err="1" smtClean="0"/>
              <a:t>GeV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4253408" y="1470698"/>
            <a:ext cx="19099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HESS </a:t>
            </a:r>
          </a:p>
          <a:p>
            <a:r>
              <a:rPr lang="en-GB" dirty="0" smtClean="0"/>
              <a:t>Cerenkov detector</a:t>
            </a:r>
          </a:p>
          <a:p>
            <a:r>
              <a:rPr lang="en-GB" dirty="0" smtClean="0"/>
              <a:t>Namibia</a:t>
            </a:r>
          </a:p>
          <a:p>
            <a:endParaRPr lang="en-GB" dirty="0" smtClean="0"/>
          </a:p>
          <a:p>
            <a:r>
              <a:rPr lang="en-GB" dirty="0" smtClean="0"/>
              <a:t>0.1 – 100 </a:t>
            </a:r>
            <a:r>
              <a:rPr lang="en-GB" dirty="0" err="1" smtClean="0"/>
              <a:t>TeV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1092224" y="1240305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Gamma</a:t>
            </a:r>
            <a:r>
              <a:rPr lang="en-GB" b="1" dirty="0" smtClean="0"/>
              <a:t> </a:t>
            </a:r>
            <a:r>
              <a:rPr lang="en-GB" dirty="0" smtClean="0"/>
              <a:t>detectors</a:t>
            </a:r>
            <a:endParaRPr lang="en-GB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WIMP INDIRECT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10" name="Image 9" descr="AM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0405" y="1835671"/>
            <a:ext cx="3872140" cy="3899409"/>
          </a:xfrm>
          <a:prstGeom prst="rect">
            <a:avLst/>
          </a:prstGeom>
        </p:spPr>
      </p:pic>
      <p:pic>
        <p:nvPicPr>
          <p:cNvPr id="11" name="Image 10" descr="PAMEL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34" y="2678309"/>
            <a:ext cx="4437261" cy="283460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770622" y="1189340"/>
            <a:ext cx="5917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Detection of </a:t>
            </a:r>
            <a:r>
              <a:rPr lang="en-GB" b="1" dirty="0" smtClean="0">
                <a:solidFill>
                  <a:srgbClr val="FF0000"/>
                </a:solidFill>
              </a:rPr>
              <a:t>antimatter </a:t>
            </a:r>
            <a:r>
              <a:rPr lang="en-GB" dirty="0" smtClean="0"/>
              <a:t>from space by satellites </a:t>
            </a:r>
          </a:p>
          <a:p>
            <a:r>
              <a:rPr lang="en-GB" dirty="0" smtClean="0"/>
              <a:t>Tracking of </a:t>
            </a:r>
            <a:r>
              <a:rPr lang="en-GB" dirty="0" err="1" smtClean="0"/>
              <a:t>e</a:t>
            </a:r>
            <a:r>
              <a:rPr lang="en-GB" baseline="30000" dirty="0" smtClean="0"/>
              <a:t>+</a:t>
            </a:r>
            <a:r>
              <a:rPr lang="en-GB" dirty="0" smtClean="0"/>
              <a:t>, antiproton, </a:t>
            </a:r>
            <a:r>
              <a:rPr lang="en-GB" dirty="0" err="1" smtClean="0"/>
              <a:t>antinuclei</a:t>
            </a:r>
            <a:r>
              <a:rPr lang="en-GB" dirty="0" smtClean="0"/>
              <a:t> with permanent magnet 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1283853" y="5867438"/>
            <a:ext cx="7402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PAMELA mission								AMS in ISS</a:t>
            </a:r>
            <a:endParaRPr lang="en-GB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WIMP INDIRECT DETECTION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337314" y="1905196"/>
            <a:ext cx="22358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positron excess, </a:t>
            </a:r>
          </a:p>
          <a:p>
            <a:r>
              <a:rPr lang="en-GB" dirty="0" smtClean="0"/>
              <a:t>also seen by PAMELA,</a:t>
            </a:r>
          </a:p>
          <a:p>
            <a:r>
              <a:rPr lang="en-GB" dirty="0" smtClean="0"/>
              <a:t>cannot be due</a:t>
            </a:r>
          </a:p>
          <a:p>
            <a:r>
              <a:rPr lang="en-GB" dirty="0" smtClean="0"/>
              <a:t>only to DM,</a:t>
            </a:r>
          </a:p>
          <a:p>
            <a:r>
              <a:rPr lang="en-GB" dirty="0" smtClean="0"/>
              <a:t>because no signal </a:t>
            </a:r>
          </a:p>
          <a:p>
            <a:r>
              <a:rPr lang="en-GB" dirty="0" smtClean="0"/>
              <a:t>is seen in gamma </a:t>
            </a:r>
          </a:p>
          <a:p>
            <a:r>
              <a:rPr lang="en-GB" dirty="0" smtClean="0"/>
              <a:t>and antiproton</a:t>
            </a:r>
          </a:p>
          <a:p>
            <a:endParaRPr lang="en-GB" dirty="0" smtClean="0"/>
          </a:p>
          <a:p>
            <a:r>
              <a:rPr lang="en-GB" dirty="0" smtClean="0"/>
              <a:t>a possibly detectable </a:t>
            </a:r>
            <a:r>
              <a:rPr lang="en-GB" dirty="0" err="1" smtClean="0"/>
              <a:t>antideuteron</a:t>
            </a:r>
            <a:r>
              <a:rPr lang="en-GB" dirty="0" smtClean="0"/>
              <a:t>  could be a good signal</a:t>
            </a:r>
          </a:p>
          <a:p>
            <a:r>
              <a:rPr lang="en-GB" dirty="0" smtClean="0"/>
              <a:t>of DM</a:t>
            </a:r>
          </a:p>
        </p:txBody>
      </p:sp>
      <p:pic>
        <p:nvPicPr>
          <p:cNvPr id="12" name="Image 11" descr="positron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39" y="1725718"/>
            <a:ext cx="5944459" cy="4183138"/>
          </a:xfrm>
          <a:prstGeom prst="rect">
            <a:avLst/>
          </a:prstGeom>
        </p:spPr>
      </p:pic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IF DARK MATTER DOES NOT EXIST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98614" y="1256318"/>
            <a:ext cx="7577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MOND : </a:t>
            </a:r>
            <a:r>
              <a:rPr lang="en-GB" dirty="0" err="1" smtClean="0"/>
              <a:t>MOdified</a:t>
            </a:r>
            <a:r>
              <a:rPr lang="en-GB" dirty="0" smtClean="0"/>
              <a:t> Newtonian</a:t>
            </a:r>
            <a:r>
              <a:rPr lang="en-GB" dirty="0" smtClean="0"/>
              <a:t> </a:t>
            </a:r>
            <a:r>
              <a:rPr lang="en-GB" dirty="0" smtClean="0"/>
              <a:t>Dynamics</a:t>
            </a:r>
            <a:r>
              <a:rPr lang="en-GB" dirty="0" smtClean="0"/>
              <a:t> </a:t>
            </a:r>
            <a:r>
              <a:rPr lang="en-GB" dirty="0" smtClean="0"/>
              <a:t>proposed in 1983 by </a:t>
            </a:r>
            <a:r>
              <a:rPr lang="en-GB" dirty="0" err="1" smtClean="0"/>
              <a:t>Milgrom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Acceleration of gravitation </a:t>
            </a:r>
            <a:r>
              <a:rPr lang="en-GB" i="1" dirty="0" smtClean="0"/>
              <a:t>a</a:t>
            </a:r>
            <a:r>
              <a:rPr lang="en-GB" dirty="0" smtClean="0"/>
              <a:t> is smaller than 1 / </a:t>
            </a:r>
            <a:r>
              <a:rPr lang="en-GB" i="1" dirty="0" smtClean="0"/>
              <a:t>r</a:t>
            </a:r>
            <a:r>
              <a:rPr lang="en-GB" baseline="30000" dirty="0" smtClean="0"/>
              <a:t>2</a:t>
            </a:r>
            <a:r>
              <a:rPr lang="en-GB" dirty="0" smtClean="0"/>
              <a:t> law for low value of </a:t>
            </a:r>
            <a:r>
              <a:rPr lang="en-GB" i="1" dirty="0" smtClean="0"/>
              <a:t>a</a:t>
            </a: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13" name="ZoneTexte 12"/>
          <p:cNvSpPr txBox="1"/>
          <p:nvPr/>
        </p:nvSpPr>
        <p:spPr>
          <a:xfrm>
            <a:off x="1836046" y="2374576"/>
            <a:ext cx="1467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 replaced by</a:t>
            </a: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663128" y="3078673"/>
            <a:ext cx="80236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>
                <a:latin typeface="Symbol"/>
                <a:ea typeface="Hiragino Sans GB W3"/>
              </a:rPr>
              <a:t>m</a:t>
            </a:r>
            <a:r>
              <a:rPr lang="en-GB" i="1" dirty="0" smtClean="0">
                <a:latin typeface="Symbol"/>
                <a:ea typeface="Hiragino Sans GB W3"/>
              </a:rPr>
              <a:t>  </a:t>
            </a:r>
            <a:r>
              <a:rPr lang="en-GB" dirty="0" smtClean="0"/>
              <a:t> </a:t>
            </a:r>
            <a:r>
              <a:rPr lang="fr-FR" dirty="0" err="1" smtClean="0">
                <a:sym typeface="Wingdings"/>
              </a:rPr>
              <a:t></a:t>
            </a:r>
            <a:r>
              <a:rPr lang="fr-FR" dirty="0" smtClean="0">
                <a:sym typeface="Wingdings"/>
              </a:rPr>
              <a:t>  </a:t>
            </a:r>
            <a:r>
              <a:rPr lang="en-GB" dirty="0" smtClean="0"/>
              <a:t>1  when </a:t>
            </a:r>
            <a:r>
              <a:rPr lang="en-GB" i="1" dirty="0" smtClean="0"/>
              <a:t>a</a:t>
            </a:r>
            <a:r>
              <a:rPr lang="en-GB" dirty="0" smtClean="0"/>
              <a:t> &gt;&gt; </a:t>
            </a:r>
            <a:r>
              <a:rPr lang="en-GB" i="1" dirty="0" smtClean="0"/>
              <a:t>a</a:t>
            </a:r>
            <a:r>
              <a:rPr lang="en-GB" baseline="-25000" dirty="0" smtClean="0"/>
              <a:t>0   </a:t>
            </a:r>
            <a:r>
              <a:rPr lang="en-GB" dirty="0" smtClean="0"/>
              <a:t>in the Solar system			  	when </a:t>
            </a:r>
            <a:r>
              <a:rPr lang="en-GB" i="1" dirty="0" smtClean="0"/>
              <a:t>a</a:t>
            </a:r>
            <a:r>
              <a:rPr lang="en-GB" dirty="0" smtClean="0"/>
              <a:t> &lt;&lt; </a:t>
            </a:r>
            <a:r>
              <a:rPr lang="en-GB" i="1" dirty="0" smtClean="0"/>
              <a:t>a</a:t>
            </a:r>
            <a:r>
              <a:rPr lang="en-GB" baseline="-25000" dirty="0" smtClean="0"/>
              <a:t>0</a:t>
            </a:r>
          </a:p>
          <a:p>
            <a:pPr>
              <a:buFont typeface="Symbol" charset="2"/>
              <a:buChar char="m"/>
            </a:pPr>
            <a:endParaRPr lang="en-GB" baseline="-25000" dirty="0" smtClean="0"/>
          </a:p>
          <a:p>
            <a:pPr>
              <a:buFont typeface="Symbol" charset="2"/>
              <a:buChar char="m"/>
            </a:pPr>
            <a:endParaRPr lang="en-GB" baseline="-25000" dirty="0" smtClean="0"/>
          </a:p>
          <a:p>
            <a:r>
              <a:rPr lang="en-GB" dirty="0" smtClean="0"/>
              <a:t>The empirical choice  </a:t>
            </a:r>
            <a:r>
              <a:rPr lang="en-GB" i="1" dirty="0" smtClean="0"/>
              <a:t>a</a:t>
            </a:r>
            <a:r>
              <a:rPr lang="en-GB" baseline="-25000" dirty="0" smtClean="0"/>
              <a:t>0</a:t>
            </a:r>
            <a:r>
              <a:rPr lang="en-GB" dirty="0" smtClean="0"/>
              <a:t> = 1.2 × 10</a:t>
            </a:r>
            <a:r>
              <a:rPr lang="en-GB" baseline="30000" dirty="0" smtClean="0"/>
              <a:t>-10 </a:t>
            </a:r>
            <a:r>
              <a:rPr lang="en-GB" dirty="0" err="1" smtClean="0"/>
              <a:t>m</a:t>
            </a:r>
            <a:r>
              <a:rPr lang="en-GB" dirty="0" smtClean="0"/>
              <a:t> s</a:t>
            </a:r>
            <a:r>
              <a:rPr lang="en-GB" baseline="30000" dirty="0" smtClean="0"/>
              <a:t>-2</a:t>
            </a:r>
            <a:r>
              <a:rPr lang="en-GB" dirty="0" smtClean="0"/>
              <a:t>  to fit galaxy rotation </a:t>
            </a:r>
          </a:p>
          <a:p>
            <a:endParaRPr lang="en-GB" baseline="30000" dirty="0" smtClean="0"/>
          </a:p>
          <a:p>
            <a:r>
              <a:rPr lang="en-GB" dirty="0" smtClean="0"/>
              <a:t>Relativistic versions exist</a:t>
            </a:r>
          </a:p>
          <a:p>
            <a:endParaRPr lang="en-GB" dirty="0" smtClean="0"/>
          </a:p>
          <a:p>
            <a:r>
              <a:rPr lang="en-GB" dirty="0" smtClean="0"/>
              <a:t>To compete with Λ-CDM model, MOND has to agree with data : gravitational lenses, </a:t>
            </a:r>
          </a:p>
          <a:p>
            <a:r>
              <a:rPr lang="en-GB" dirty="0" smtClean="0"/>
              <a:t>galaxy clusters, Planck precise data,  new results on gravitational waves</a:t>
            </a:r>
          </a:p>
          <a:p>
            <a:endParaRPr lang="en-GB" dirty="0" smtClean="0"/>
          </a:p>
          <a:p>
            <a:r>
              <a:rPr lang="en-GB" dirty="0" smtClean="0"/>
              <a:t>Combining MOND and a small amount of hot DM by neutrinos is a possibility</a:t>
            </a:r>
          </a:p>
          <a:p>
            <a:endParaRPr lang="en-GB" dirty="0" smtClean="0"/>
          </a:p>
        </p:txBody>
      </p:sp>
      <p:pic>
        <p:nvPicPr>
          <p:cNvPr id="17" name="Image 16" descr="Capture d’écran 2018-11-22 à 17.00.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2225" y="3037255"/>
            <a:ext cx="977900" cy="622300"/>
          </a:xfrm>
          <a:prstGeom prst="rect">
            <a:avLst/>
          </a:prstGeom>
        </p:spPr>
      </p:pic>
      <p:pic>
        <p:nvPicPr>
          <p:cNvPr id="18" name="Image 17" descr="Capture d’écran 2018-11-22 à 17.42.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358" y="2192857"/>
            <a:ext cx="1022350" cy="737870"/>
          </a:xfrm>
          <a:prstGeom prst="rect">
            <a:avLst/>
          </a:prstGeom>
        </p:spPr>
      </p:pic>
      <p:pic>
        <p:nvPicPr>
          <p:cNvPr id="19" name="Image 18" descr="Capture d’écran 2018-11-22 à 17.45.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1445" y="2168525"/>
            <a:ext cx="1733550" cy="791210"/>
          </a:xfrm>
          <a:prstGeom prst="rect">
            <a:avLst/>
          </a:prstGeom>
        </p:spPr>
      </p:pic>
      <p:pic>
        <p:nvPicPr>
          <p:cNvPr id="12" name="Image 11" descr="Capture d’écran 2018-11-22 à 17.00.23.png"/>
          <p:cNvPicPr>
            <a:picLocks noChangeAspect="1"/>
          </p:cNvPicPr>
          <p:nvPr/>
        </p:nvPicPr>
        <p:blipFill>
          <a:blip r:embed="rId2"/>
          <a:srcRect l="25770" r="38654"/>
          <a:stretch>
            <a:fillRect/>
          </a:stretch>
        </p:blipFill>
        <p:spPr>
          <a:xfrm>
            <a:off x="1018779" y="3052100"/>
            <a:ext cx="347902" cy="622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IF DARK MATTER DOES NOT EXIST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74370" y="1449602"/>
            <a:ext cx="8686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Theory of Dirac-Milne Universe (</a:t>
            </a:r>
            <a:r>
              <a:rPr lang="en-GB" dirty="0" err="1" smtClean="0"/>
              <a:t>Chardin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Instead of modifying Newton law, modify the equivalence principle</a:t>
            </a:r>
          </a:p>
          <a:p>
            <a:r>
              <a:rPr lang="en-GB" dirty="0" smtClean="0"/>
              <a:t>(gravitational mass = inertial mass)</a:t>
            </a:r>
          </a:p>
          <a:p>
            <a:endParaRPr lang="en-GB" dirty="0" smtClean="0"/>
          </a:p>
          <a:p>
            <a:r>
              <a:rPr lang="en-GB" dirty="0" smtClean="0"/>
              <a:t>Antimatter has a </a:t>
            </a:r>
            <a:r>
              <a:rPr lang="en-GB" b="1" dirty="0" smtClean="0">
                <a:solidFill>
                  <a:srgbClr val="FF0000"/>
                </a:solidFill>
              </a:rPr>
              <a:t>negative</a:t>
            </a:r>
            <a:r>
              <a:rPr lang="en-GB" dirty="0" smtClean="0"/>
              <a:t> gravitational mass, its inertial mass is positive</a:t>
            </a:r>
          </a:p>
          <a:p>
            <a:endParaRPr lang="en-GB" dirty="0" smtClean="0"/>
          </a:p>
          <a:p>
            <a:r>
              <a:rPr lang="en-GB" dirty="0" smtClean="0"/>
              <a:t>This Universe contains as much antimatter than matter</a:t>
            </a:r>
          </a:p>
          <a:p>
            <a:r>
              <a:rPr lang="en-GB" dirty="0" smtClean="0"/>
              <a:t>the antimatter is repulsive, so it is diffuse and separated from matter  </a:t>
            </a:r>
          </a:p>
          <a:p>
            <a:endParaRPr lang="en-GB" dirty="0" smtClean="0"/>
          </a:p>
          <a:p>
            <a:r>
              <a:rPr lang="en-GB" dirty="0" smtClean="0"/>
              <a:t>Need to fit astrophysical data</a:t>
            </a:r>
          </a:p>
          <a:p>
            <a:endParaRPr lang="en-GB" dirty="0" smtClean="0"/>
          </a:p>
          <a:p>
            <a:r>
              <a:rPr lang="en-GB" dirty="0" smtClean="0"/>
              <a:t>Direct test : 3 experiments in progress to measure the </a:t>
            </a:r>
            <a:r>
              <a:rPr lang="en-GB" dirty="0" err="1" smtClean="0"/>
              <a:t>effectof</a:t>
            </a:r>
            <a:r>
              <a:rPr lang="en-GB" dirty="0" smtClean="0"/>
              <a:t>  the Earth gravitational field </a:t>
            </a:r>
          </a:p>
          <a:p>
            <a:r>
              <a:rPr lang="en-GB" dirty="0" smtClean="0"/>
              <a:t>on </a:t>
            </a:r>
            <a:r>
              <a:rPr lang="en-GB" b="1" dirty="0" err="1" smtClean="0">
                <a:solidFill>
                  <a:srgbClr val="FF0000"/>
                </a:solidFill>
              </a:rPr>
              <a:t>antihydrogen</a:t>
            </a:r>
            <a:r>
              <a:rPr lang="en-GB" dirty="0" smtClean="0"/>
              <a:t> atoms at CERN</a:t>
            </a:r>
          </a:p>
          <a:p>
            <a:r>
              <a:rPr lang="en-GB" dirty="0" err="1" smtClean="0"/>
              <a:t>Gbar</a:t>
            </a:r>
            <a:r>
              <a:rPr lang="en-GB" dirty="0" smtClean="0"/>
              <a:t>, </a:t>
            </a:r>
            <a:r>
              <a:rPr lang="en-GB" dirty="0" err="1" smtClean="0"/>
              <a:t>AEgIS</a:t>
            </a:r>
            <a:r>
              <a:rPr lang="en-GB" dirty="0" smtClean="0"/>
              <a:t>, </a:t>
            </a:r>
            <a:r>
              <a:rPr lang="en-GB" dirty="0" err="1" smtClean="0"/>
              <a:t>ALPHAg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CONCLUSION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35</a:t>
            </a:fld>
            <a:endParaRPr lang="en-GB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06" y="2331515"/>
            <a:ext cx="4976520" cy="402483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32955" y="1228707"/>
            <a:ext cx="82766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Λ-CDM model is the most precise tool ever found for understanding the Universe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BUT</a:t>
            </a:r>
            <a:r>
              <a:rPr lang="en-GB" dirty="0" smtClean="0"/>
              <a:t> the dark matter has not been detected yet in particle physics, despite experiments </a:t>
            </a:r>
          </a:p>
          <a:p>
            <a:r>
              <a:rPr lang="en-GB" dirty="0" smtClean="0"/>
              <a:t>everywhere at accelerators, underground, undersea or in space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5665498" y="2469353"/>
            <a:ext cx="2730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developments are still </a:t>
            </a:r>
          </a:p>
          <a:p>
            <a:r>
              <a:rPr lang="en-GB" dirty="0" smtClean="0"/>
              <a:t>in progress to increase the </a:t>
            </a:r>
          </a:p>
          <a:p>
            <a:r>
              <a:rPr lang="en-GB" dirty="0" smtClean="0"/>
              <a:t>sensibility, and beat the </a:t>
            </a:r>
          </a:p>
          <a:p>
            <a:r>
              <a:rPr lang="en-GB" dirty="0" smtClean="0"/>
              <a:t>backgrounds</a:t>
            </a:r>
            <a:endParaRPr lang="en-GB" dirty="0"/>
          </a:p>
        </p:txBody>
      </p:sp>
      <p:sp>
        <p:nvSpPr>
          <p:cNvPr id="13" name="ZoneTexte 12"/>
          <p:cNvSpPr txBox="1"/>
          <p:nvPr/>
        </p:nvSpPr>
        <p:spPr>
          <a:xfrm>
            <a:off x="5651693" y="3981859"/>
            <a:ext cx="34537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we succeed to find dark matter</a:t>
            </a:r>
          </a:p>
          <a:p>
            <a:r>
              <a:rPr lang="en-GB" dirty="0" smtClean="0"/>
              <a:t>particles, a new era is open </a:t>
            </a:r>
          </a:p>
          <a:p>
            <a:r>
              <a:rPr lang="en-GB" dirty="0" smtClean="0"/>
              <a:t>in particle physics  </a:t>
            </a:r>
          </a:p>
          <a:p>
            <a:endParaRPr lang="en-GB" dirty="0" smtClean="0"/>
          </a:p>
          <a:p>
            <a:r>
              <a:rPr lang="en-GB" dirty="0" smtClean="0"/>
              <a:t>If not, gravitation theory, as known </a:t>
            </a:r>
          </a:p>
          <a:p>
            <a:r>
              <a:rPr lang="en-GB" dirty="0" smtClean="0"/>
              <a:t>since Newton and Einstein, must </a:t>
            </a:r>
          </a:p>
          <a:p>
            <a:r>
              <a:rPr lang="en-GB" dirty="0" smtClean="0"/>
              <a:t>be amended, that would be </a:t>
            </a:r>
          </a:p>
          <a:p>
            <a:r>
              <a:rPr lang="en-GB" dirty="0" smtClean="0"/>
              <a:t>another revolution in physics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EXTRA SLIDE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6" name="Image 5" descr="Capture d’écran 2019-01-08 à 18.51.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695" y="1039241"/>
            <a:ext cx="7048500" cy="5321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EXTRA SLIDE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7" name="Image 6" descr="Capture d’écran 2019-01-27 à 18.57.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437" y="1040765"/>
            <a:ext cx="7551263" cy="5294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NEW NEUTRINO SEARCH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9" name="Image 8" descr="mr_3045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243" y="2593790"/>
            <a:ext cx="7112000" cy="383159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021563" y="1209266"/>
            <a:ext cx="673104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Reinterpretation of antineutrino detections by all reactor experiments </a:t>
            </a:r>
          </a:p>
          <a:p>
            <a:r>
              <a:rPr lang="en-GB" dirty="0" smtClean="0"/>
              <a:t>with new uranium and plutonium spectra (CEA, France, 2011)</a:t>
            </a:r>
          </a:p>
          <a:p>
            <a:endParaRPr lang="en-GB" dirty="0" smtClean="0"/>
          </a:p>
          <a:p>
            <a:r>
              <a:rPr lang="en-GB" dirty="0" smtClean="0"/>
              <a:t>One point fits better with a new neutrino !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apture d’écran 2012-04-03 à 16.31.11.png"/>
          <p:cNvPicPr>
            <a:picLocks noChangeAspect="1"/>
          </p:cNvPicPr>
          <p:nvPr/>
        </p:nvPicPr>
        <p:blipFill>
          <a:blip r:embed="rId2"/>
          <a:srcRect t="39119" r="63258"/>
          <a:stretch>
            <a:fillRect/>
          </a:stretch>
        </p:blipFill>
        <p:spPr>
          <a:xfrm>
            <a:off x="5338993" y="2740018"/>
            <a:ext cx="3727253" cy="350831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78455" y="1617574"/>
            <a:ext cx="749115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Gravitational interaction is negligible in particle physics, </a:t>
            </a:r>
          </a:p>
          <a:p>
            <a:r>
              <a:rPr lang="en-GB" dirty="0" smtClean="0"/>
              <a:t>except if extra dimensions of space exist</a:t>
            </a:r>
          </a:p>
          <a:p>
            <a:endParaRPr lang="en-GB" dirty="0" smtClean="0"/>
          </a:p>
          <a:p>
            <a:r>
              <a:rPr lang="en-GB" dirty="0" smtClean="0"/>
              <a:t>Micro BH will decay in  ~ 10</a:t>
            </a:r>
            <a:r>
              <a:rPr lang="en-GB" baseline="30000" dirty="0" smtClean="0"/>
              <a:t>-27 </a:t>
            </a:r>
            <a:r>
              <a:rPr lang="en-GB" dirty="0" err="1" smtClean="0"/>
              <a:t>s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Absence of complete quantum theory of gravitation</a:t>
            </a:r>
          </a:p>
          <a:p>
            <a:r>
              <a:rPr lang="en-GB" dirty="0" smtClean="0"/>
              <a:t> </a:t>
            </a:r>
          </a:p>
          <a:p>
            <a:r>
              <a:rPr lang="en-GB" dirty="0" smtClean="0"/>
              <a:t>Cross section calculation is semi classical :  </a:t>
            </a:r>
            <a:r>
              <a:rPr lang="en-GB" dirty="0" err="1" smtClean="0"/>
              <a:t>σ</a:t>
            </a:r>
            <a:r>
              <a:rPr lang="en-GB" dirty="0" smtClean="0"/>
              <a:t> = </a:t>
            </a:r>
            <a:r>
              <a:rPr lang="en-GB" dirty="0" err="1" smtClean="0"/>
              <a:t>π</a:t>
            </a:r>
            <a:r>
              <a:rPr lang="en-GB" dirty="0" smtClean="0"/>
              <a:t> </a:t>
            </a:r>
            <a:r>
              <a:rPr lang="en-GB" i="1" dirty="0" smtClean="0"/>
              <a:t>R</a:t>
            </a:r>
            <a:r>
              <a:rPr lang="en-GB" baseline="-25000" dirty="0" smtClean="0"/>
              <a:t>S</a:t>
            </a:r>
            <a:r>
              <a:rPr lang="en-GB" baseline="30000" dirty="0" smtClean="0"/>
              <a:t>2</a:t>
            </a:r>
            <a:r>
              <a:rPr lang="en-GB" baseline="-25000" dirty="0" smtClean="0"/>
              <a:t> </a:t>
            </a:r>
          </a:p>
          <a:p>
            <a:endParaRPr lang="en-GB" dirty="0" smtClean="0"/>
          </a:p>
          <a:p>
            <a:r>
              <a:rPr lang="en-GB" dirty="0" smtClean="0"/>
              <a:t>Analysis strategy :</a:t>
            </a:r>
          </a:p>
          <a:p>
            <a:r>
              <a:rPr lang="en-GB" i="1" dirty="0" smtClean="0"/>
              <a:t>M</a:t>
            </a:r>
            <a:r>
              <a:rPr lang="en-GB" baseline="-25000" dirty="0" smtClean="0"/>
              <a:t>TH  </a:t>
            </a:r>
            <a:r>
              <a:rPr lang="en-GB" dirty="0" smtClean="0"/>
              <a:t>threshold mass to eliminate QCD background</a:t>
            </a:r>
          </a:p>
          <a:p>
            <a:r>
              <a:rPr lang="en-GB" dirty="0" smtClean="0"/>
              <a:t>isotropy of the decay and particles democracy  </a:t>
            </a:r>
          </a:p>
          <a:p>
            <a:r>
              <a:rPr lang="en-GB" dirty="0" smtClean="0"/>
              <a:t>high multiplicity of all types of high </a:t>
            </a:r>
            <a:r>
              <a:rPr lang="en-GB" i="1" dirty="0" smtClean="0"/>
              <a:t>P</a:t>
            </a:r>
            <a:r>
              <a:rPr lang="en-GB" baseline="-25000" dirty="0" smtClean="0"/>
              <a:t>T  </a:t>
            </a:r>
            <a:r>
              <a:rPr lang="en-GB" dirty="0" smtClean="0"/>
              <a:t>jets  </a:t>
            </a: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BLACK HOLES AT LHC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Capture d’écran 2012-04-03 à 16.28.11.png"/>
          <p:cNvPicPr>
            <a:picLocks noChangeAspect="1"/>
          </p:cNvPicPr>
          <p:nvPr/>
        </p:nvPicPr>
        <p:blipFill>
          <a:blip r:embed="rId2"/>
          <a:srcRect t="11639" r="46734" b="11639"/>
          <a:stretch>
            <a:fillRect/>
          </a:stretch>
        </p:blipFill>
        <p:spPr>
          <a:xfrm>
            <a:off x="457200" y="1144278"/>
            <a:ext cx="5327137" cy="504066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784336" y="2066764"/>
            <a:ext cx="2289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 multiplicity event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6019800" y="3273754"/>
            <a:ext cx="28032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Good tracker quality</a:t>
            </a:r>
          </a:p>
          <a:p>
            <a:pPr>
              <a:buFont typeface="Wingdings" charset="2"/>
              <a:buChar char="à"/>
            </a:pPr>
            <a:r>
              <a:rPr lang="fr-FR" dirty="0" smtClean="0">
                <a:sym typeface="Wingdings"/>
              </a:rPr>
              <a:t> </a:t>
            </a:r>
            <a:r>
              <a:rPr lang="en-GB" dirty="0" smtClean="0">
                <a:sym typeface="Wingdings"/>
              </a:rPr>
              <a:t>vertices from </a:t>
            </a:r>
          </a:p>
          <a:p>
            <a:r>
              <a:rPr lang="en-GB" dirty="0" smtClean="0">
                <a:sym typeface="Wingdings"/>
              </a:rPr>
              <a:t>simultaneous interactions</a:t>
            </a:r>
          </a:p>
          <a:p>
            <a:r>
              <a:rPr lang="en-GB" dirty="0" smtClean="0">
                <a:sym typeface="Wingdings"/>
              </a:rPr>
              <a:t>are well separated</a:t>
            </a:r>
          </a:p>
          <a:p>
            <a:r>
              <a:rPr lang="en-GB" dirty="0" smtClean="0">
                <a:sym typeface="Wingdings"/>
              </a:rPr>
              <a:t>many jets are reconstructed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398069" y="5599115"/>
            <a:ext cx="3288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S</a:t>
            </a:r>
            <a:r>
              <a:rPr lang="en-GB" baseline="-25000" dirty="0" smtClean="0"/>
              <a:t>T </a:t>
            </a:r>
            <a:r>
              <a:rPr lang="en-GB" dirty="0" smtClean="0"/>
              <a:t>= scalar sum of </a:t>
            </a:r>
            <a:r>
              <a:rPr lang="en-GB" i="1" dirty="0" smtClean="0"/>
              <a:t>E</a:t>
            </a:r>
            <a:r>
              <a:rPr lang="en-GB" baseline="-25000" dirty="0" smtClean="0"/>
              <a:t>T</a:t>
            </a:r>
            <a:r>
              <a:rPr lang="en-GB" dirty="0" smtClean="0"/>
              <a:t> of objects </a:t>
            </a:r>
          </a:p>
          <a:p>
            <a:r>
              <a:rPr lang="en-GB" dirty="0" smtClean="0"/>
              <a:t>(jets, electrons, </a:t>
            </a:r>
            <a:r>
              <a:rPr lang="en-GB" dirty="0" err="1" smtClean="0"/>
              <a:t>muons</a:t>
            </a:r>
            <a:r>
              <a:rPr lang="en-GB" dirty="0" smtClean="0"/>
              <a:t>, gammas)</a:t>
            </a:r>
            <a:endParaRPr lang="en-GB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6" name="ZoneTexte 1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BLACK HOLES AT LHC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ev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987" y="1432353"/>
            <a:ext cx="7006967" cy="4704137"/>
          </a:xfrm>
          <a:prstGeom prst="rect">
            <a:avLst/>
          </a:prstGeom>
        </p:spPr>
      </p:pic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ZoneTexte 6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BLACK HOLES AT LHC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>
            <a:off x="5056711" y="4940177"/>
            <a:ext cx="4087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Model independent limit on cross-section</a:t>
            </a:r>
            <a:endParaRPr lang="en-GB"/>
          </a:p>
        </p:txBody>
      </p:sp>
      <p:sp>
        <p:nvSpPr>
          <p:cNvPr id="15" name="ZoneTexte 14"/>
          <p:cNvSpPr txBox="1"/>
          <p:nvPr/>
        </p:nvSpPr>
        <p:spPr>
          <a:xfrm>
            <a:off x="942414" y="4952784"/>
            <a:ext cx="1641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QCD backgroud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90800" y="5586508"/>
            <a:ext cx="4413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Limits are roughly 0.04 </a:t>
            </a:r>
            <a:r>
              <a:rPr lang="en-GB" dirty="0" err="1" smtClean="0"/>
              <a:t>fb</a:t>
            </a:r>
            <a:r>
              <a:rPr lang="en-GB" dirty="0" smtClean="0"/>
              <a:t> at high values of </a:t>
            </a:r>
            <a:r>
              <a:rPr lang="en-GB" i="1" dirty="0" smtClean="0"/>
              <a:t>S</a:t>
            </a:r>
            <a:r>
              <a:rPr lang="en-GB" baseline="-25000" dirty="0" smtClean="0"/>
              <a:t>T</a:t>
            </a:r>
            <a:endParaRPr lang="en-GB" baseline="-25000" dirty="0"/>
          </a:p>
        </p:txBody>
      </p:sp>
      <p:pic>
        <p:nvPicPr>
          <p:cNvPr id="12" name="Image 11" descr="backgroun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80" y="1118266"/>
            <a:ext cx="4753219" cy="3819551"/>
          </a:xfrm>
          <a:prstGeom prst="rect">
            <a:avLst/>
          </a:prstGeom>
        </p:spPr>
      </p:pic>
      <p:pic>
        <p:nvPicPr>
          <p:cNvPr id="16" name="Image 15" descr="limi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3462" y="1132072"/>
            <a:ext cx="4180538" cy="3890485"/>
          </a:xfrm>
          <a:prstGeom prst="rect">
            <a:avLst/>
          </a:prstGeom>
        </p:spPr>
      </p:pic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9" name="ZoneTexte 18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smtClean="0">
                <a:solidFill>
                  <a:srgbClr val="FF0000"/>
                </a:solidFill>
              </a:rPr>
              <a:t>BLACK HOLES AT LHC</a:t>
            </a:r>
            <a:endParaRPr lang="en-GB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4340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HEAVY PARTICLE at LHC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57200" y="1518631"/>
            <a:ext cx="7841622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ATLAS and CMS detect measure the kinematical variables of all SM particles, </a:t>
            </a:r>
          </a:p>
          <a:p>
            <a:r>
              <a:rPr lang="en-GB" dirty="0" smtClean="0"/>
              <a:t>except neutrinos.</a:t>
            </a:r>
          </a:p>
          <a:p>
            <a:endParaRPr lang="en-GB" dirty="0" smtClean="0"/>
          </a:p>
          <a:p>
            <a:r>
              <a:rPr lang="en-GB" dirty="0" smtClean="0"/>
              <a:t>The total energy is measured by calorimeters, except in the beam region.</a:t>
            </a:r>
          </a:p>
          <a:p>
            <a:endParaRPr lang="en-GB" dirty="0" smtClean="0"/>
          </a:p>
          <a:p>
            <a:r>
              <a:rPr lang="en-GB" dirty="0" smtClean="0"/>
              <a:t>A missing transverse energy </a:t>
            </a:r>
            <a:r>
              <a:rPr lang="en-GB" i="1" dirty="0" smtClean="0"/>
              <a:t>E</a:t>
            </a:r>
            <a:r>
              <a:rPr lang="en-GB" baseline="-25000" dirty="0" smtClean="0"/>
              <a:t>T</a:t>
            </a:r>
            <a:r>
              <a:rPr lang="en-GB" dirty="0" smtClean="0"/>
              <a:t> is the signature of a neutrino or some DM particles 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Results are presented for 36 fb</a:t>
            </a:r>
            <a:r>
              <a:rPr lang="en-GB" baseline="30000" dirty="0" smtClean="0"/>
              <a:t>-1</a:t>
            </a:r>
            <a:r>
              <a:rPr lang="en-GB" dirty="0" smtClean="0"/>
              <a:t> collected in run 2 at 13 </a:t>
            </a:r>
            <a:r>
              <a:rPr lang="en-GB" dirty="0" err="1" smtClean="0"/>
              <a:t>TeV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- SUSY models with conserved R-parity predict lightest SUSY particle (LSP) </a:t>
            </a:r>
          </a:p>
          <a:p>
            <a:r>
              <a:rPr lang="en-GB" dirty="0" smtClean="0"/>
              <a:t>stable, electrically neutral, feebly interacting with SM</a:t>
            </a:r>
          </a:p>
          <a:p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 simplified models : </a:t>
            </a:r>
            <a:r>
              <a:rPr lang="en-GB" b="1" dirty="0" smtClean="0">
                <a:solidFill>
                  <a:srgbClr val="FF0000"/>
                </a:solidFill>
              </a:rPr>
              <a:t>mediator</a:t>
            </a:r>
            <a:r>
              <a:rPr lang="en-GB" dirty="0" smtClean="0"/>
              <a:t> particle</a:t>
            </a:r>
          </a:p>
          <a:p>
            <a:pPr>
              <a:buFontTx/>
              <a:buChar char="-"/>
            </a:pPr>
            <a:endParaRPr lang="en-GB" dirty="0" smtClean="0"/>
          </a:p>
          <a:p>
            <a:r>
              <a:rPr lang="en-GB" dirty="0" smtClean="0"/>
              <a:t>- invisible decays of 125 </a:t>
            </a:r>
            <a:r>
              <a:rPr lang="en-GB" dirty="0" err="1" smtClean="0"/>
              <a:t>GeV</a:t>
            </a:r>
            <a:r>
              <a:rPr lang="en-GB" dirty="0" smtClean="0"/>
              <a:t> Higgs boson</a:t>
            </a:r>
          </a:p>
          <a:p>
            <a:endParaRPr lang="en-GB" dirty="0" smtClean="0"/>
          </a:p>
        </p:txBody>
      </p:sp>
      <p:sp>
        <p:nvSpPr>
          <p:cNvPr id="10" name="Rectangle 9"/>
          <p:cNvSpPr/>
          <p:nvPr/>
        </p:nvSpPr>
        <p:spPr>
          <a:xfrm>
            <a:off x="457200" y="3429000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Trigger is : at least one visible object (jet, lepton, photon)</a:t>
            </a:r>
            <a:endParaRPr lang="en-GB" dirty="0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30/01/2019</a:t>
            </a:r>
            <a:endParaRPr lang="en-GB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99ED-9248-3A4C-8D41-5DC942311AA0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2339</Words>
  <Application>Microsoft Macintosh PowerPoint</Application>
  <PresentationFormat>Présentation à l'écran (4:3)</PresentationFormat>
  <Paragraphs>434</Paragraphs>
  <Slides>37</Slides>
  <Notes>1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3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</vt:vector>
  </TitlesOfParts>
  <Company>LLR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Philippe Miné</dc:creator>
  <cp:lastModifiedBy>Philippe Miné</cp:lastModifiedBy>
  <cp:revision>58</cp:revision>
  <cp:lastPrinted>2018-11-05T17:04:49Z</cp:lastPrinted>
  <dcterms:created xsi:type="dcterms:W3CDTF">2019-01-28T19:25:24Z</dcterms:created>
  <dcterms:modified xsi:type="dcterms:W3CDTF">2019-01-28T19:27:31Z</dcterms:modified>
</cp:coreProperties>
</file>