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67"/>
  </p:notesMasterIdLst>
  <p:handoutMasterIdLst>
    <p:handoutMasterId r:id="rId68"/>
  </p:handoutMasterIdLst>
  <p:sldIdLst>
    <p:sldId id="300" r:id="rId2"/>
    <p:sldId id="302" r:id="rId3"/>
    <p:sldId id="626" r:id="rId4"/>
    <p:sldId id="560" r:id="rId5"/>
    <p:sldId id="636" r:id="rId6"/>
    <p:sldId id="565" r:id="rId7"/>
    <p:sldId id="567" r:id="rId8"/>
    <p:sldId id="747" r:id="rId9"/>
    <p:sldId id="568" r:id="rId10"/>
    <p:sldId id="633" r:id="rId11"/>
    <p:sldId id="638" r:id="rId12"/>
    <p:sldId id="673" r:id="rId13"/>
    <p:sldId id="667" r:id="rId14"/>
    <p:sldId id="672" r:id="rId15"/>
    <p:sldId id="630" r:id="rId16"/>
    <p:sldId id="675" r:id="rId17"/>
    <p:sldId id="671" r:id="rId18"/>
    <p:sldId id="592" r:id="rId19"/>
    <p:sldId id="628" r:id="rId20"/>
    <p:sldId id="640" r:id="rId21"/>
    <p:sldId id="676" r:id="rId22"/>
    <p:sldId id="595" r:id="rId23"/>
    <p:sldId id="389" r:id="rId24"/>
    <p:sldId id="674" r:id="rId25"/>
    <p:sldId id="629" r:id="rId26"/>
    <p:sldId id="677" r:id="rId27"/>
    <p:sldId id="612" r:id="rId28"/>
    <p:sldId id="641" r:id="rId29"/>
    <p:sldId id="416" r:id="rId30"/>
    <p:sldId id="518" r:id="rId31"/>
    <p:sldId id="519" r:id="rId32"/>
    <p:sldId id="456" r:id="rId33"/>
    <p:sldId id="513" r:id="rId34"/>
    <p:sldId id="617" r:id="rId35"/>
    <p:sldId id="639" r:id="rId36"/>
    <p:sldId id="741" r:id="rId37"/>
    <p:sldId id="743" r:id="rId38"/>
    <p:sldId id="744" r:id="rId39"/>
    <p:sldId id="539" r:id="rId40"/>
    <p:sldId id="466" r:id="rId41"/>
    <p:sldId id="745" r:id="rId42"/>
    <p:sldId id="746" r:id="rId43"/>
    <p:sldId id="748" r:id="rId44"/>
    <p:sldId id="537" r:id="rId45"/>
    <p:sldId id="536" r:id="rId46"/>
    <p:sldId id="627" r:id="rId47"/>
    <p:sldId id="670" r:id="rId48"/>
    <p:sldId id="529" r:id="rId49"/>
    <p:sldId id="642" r:id="rId50"/>
    <p:sldId id="668" r:id="rId51"/>
    <p:sldId id="637" r:id="rId52"/>
    <p:sldId id="388" r:id="rId53"/>
    <p:sldId id="390" r:id="rId54"/>
    <p:sldId id="391" r:id="rId55"/>
    <p:sldId id="728" r:id="rId56"/>
    <p:sldId id="392" r:id="rId57"/>
    <p:sldId id="514" r:id="rId58"/>
    <p:sldId id="515" r:id="rId59"/>
    <p:sldId id="516" r:id="rId60"/>
    <p:sldId id="717" r:id="rId61"/>
    <p:sldId id="718" r:id="rId62"/>
    <p:sldId id="719" r:id="rId63"/>
    <p:sldId id="729" r:id="rId64"/>
    <p:sldId id="742" r:id="rId65"/>
    <p:sldId id="394" r:id="rId66"/>
  </p:sldIdLst>
  <p:sldSz cx="9144000" cy="6858000" type="letter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58" userDrawn="1">
          <p15:clr>
            <a:srgbClr val="A4A3A4"/>
          </p15:clr>
        </p15:guide>
        <p15:guide id="2" pos="295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00"/>
    <a:srgbClr val="98CA00"/>
    <a:srgbClr val="4032A1"/>
    <a:srgbClr val="6BEEE1"/>
    <a:srgbClr val="99CA00"/>
    <a:srgbClr val="A0CA5B"/>
    <a:srgbClr val="4734A0"/>
    <a:srgbClr val="4B36A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3"/>
    <p:restoredTop sz="86449"/>
  </p:normalViewPr>
  <p:slideViewPr>
    <p:cSldViewPr>
      <p:cViewPr varScale="1">
        <p:scale>
          <a:sx n="61" d="100"/>
          <a:sy n="61" d="100"/>
        </p:scale>
        <p:origin x="48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536"/>
    </p:cViewPr>
  </p:sorterViewPr>
  <p:notesViewPr>
    <p:cSldViewPr>
      <p:cViewPr varScale="1">
        <p:scale>
          <a:sx n="44" d="100"/>
          <a:sy n="44" d="100"/>
        </p:scale>
        <p:origin x="-1392" y="-72"/>
      </p:cViewPr>
      <p:guideLst>
        <p:guide orient="horz" pos="2258"/>
        <p:guide pos="295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210"/>
            <a:ext cx="4160937" cy="3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t" anchorCtr="0" compatLnSpc="1">
            <a:prstTxWarp prst="textNoShape">
              <a:avLst/>
            </a:prstTxWarp>
          </a:bodyPr>
          <a:lstStyle>
            <a:lvl1pPr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265" y="-1210"/>
            <a:ext cx="4160936" cy="3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t" anchorCtr="0" compatLnSpc="1">
            <a:prstTxWarp prst="textNoShape">
              <a:avLst/>
            </a:prstTxWarp>
          </a:bodyPr>
          <a:lstStyle>
            <a:lvl1pPr algn="r"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81325" y="560388"/>
            <a:ext cx="3635375" cy="27257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83494" y="3473753"/>
            <a:ext cx="7034213" cy="329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42" tIns="51377" rIns="101042" bIns="513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5086"/>
            <a:ext cx="4160937" cy="37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b" anchorCtr="0" compatLnSpc="1">
            <a:prstTxWarp prst="textNoShape">
              <a:avLst/>
            </a:prstTxWarp>
          </a:bodyPr>
          <a:lstStyle>
            <a:lvl1pPr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265" y="6945086"/>
            <a:ext cx="4160936" cy="37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b" anchorCtr="0" compatLnSpc="1">
            <a:prstTxWarp prst="textNoShape">
              <a:avLst/>
            </a:prstTxWarp>
          </a:bodyPr>
          <a:lstStyle>
            <a:lvl1pPr algn="r"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fld id="{887413D6-4D90-094B-878C-C9B479C8F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109" charset="-128"/>
        <a:cs typeface="ＭＳ Ｐゴシック" pitchFamily="-109" charset="-128"/>
      </a:defRPr>
    </a:lvl1pPr>
    <a:lvl2pPr marL="468313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35038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401763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70075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35" charset="0"/>
              </a:rPr>
              <a:t>Multivariate Analysis        Harrison B. Prosper       Durham, UK 2002</a:t>
            </a:r>
          </a:p>
        </p:txBody>
      </p:sp>
      <p:sp>
        <p:nvSpPr>
          <p:cNvPr id="44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4F6685-6BEE-8F4F-B4F8-3D6A26F443D0}" type="slidenum">
              <a:rPr lang="en-US">
                <a:latin typeface="Times New Roman" pitchFamily="35" charset="0"/>
              </a:rPr>
              <a:pPr/>
              <a:t>1</a:t>
            </a:fld>
            <a:endParaRPr lang="en-US">
              <a:latin typeface="Times New Roman" pitchFamily="35" charset="0"/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35" charset="0"/>
              <a:ea typeface="ＭＳ Ｐゴシック" pitchFamily="35" charset="-128"/>
              <a:cs typeface="ＭＳ Ｐゴシック" pitchFamily="3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3324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ACE216-15F6-6E4F-84A9-23D61AC284B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53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B2595-11D7-FC4A-9936-6E9E997DA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487E0-6C48-9842-89A3-09BD27C70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7A4C-8D73-9C4E-9537-8F1A603B3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295400"/>
            <a:ext cx="3810000" cy="4819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95400"/>
            <a:ext cx="3810000" cy="4819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EE8D3-405F-8246-8864-9DF28E2D2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77DE6-90BF-C746-B16A-970C50683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B39C7-D2B5-7240-8251-53AAF7481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AI, What Lies Beneath                                                           Harrison B. Prosper                        Bari, 2017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11B93-8128-4F43-B650-5CAB5BC25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2825496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62750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11200" y="1295400"/>
            <a:ext cx="3810000" cy="4819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95400"/>
            <a:ext cx="3810000" cy="4819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AI, What Lies Beneath                                                           Harrison B. Prosper                        Bari,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05800" y="6477000"/>
            <a:ext cx="838200" cy="381000"/>
          </a:xfrm>
        </p:spPr>
        <p:txBody>
          <a:bodyPr/>
          <a:lstStyle>
            <a:lvl1pPr>
              <a:defRPr smtClean="0"/>
            </a:lvl1pPr>
          </a:lstStyle>
          <a:p>
            <a:fld id="{58D75BFE-0219-5E4C-B5DE-5583449251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8055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295400"/>
            <a:ext cx="77724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477000"/>
            <a:ext cx="800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/>
                <a:cs typeface="Times New Roman"/>
              </a:defRPr>
            </a:lvl1pPr>
          </a:lstStyle>
          <a:p>
            <a:pPr>
              <a:defRPr/>
            </a:pPr>
            <a:r>
              <a:rPr lang="en-US"/>
              <a:t>AI, What Lies Beneath                                                           Harrison B. Prosper                        Bari, 2017</a:t>
            </a:r>
            <a:endParaRPr lang="en-US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4770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/>
                <a:cs typeface="Times New Roman"/>
              </a:defRPr>
            </a:lvl1pPr>
          </a:lstStyle>
          <a:p>
            <a:pPr>
              <a:defRPr/>
            </a:pPr>
            <a:fld id="{171793D4-CF29-4A4F-9409-4FE4F483A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95" r:id="rId8"/>
    <p:sldLayoutId id="2147483896" r:id="rId9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/>
          <a:ea typeface="ＭＳ Ｐゴシック" pitchFamily="-109" charset="-128"/>
          <a:cs typeface="Times New Roman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Marlett" pitchFamily="35" charset="0"/>
        <a:buChar char="h"/>
        <a:defRPr sz="2400">
          <a:solidFill>
            <a:schemeClr val="tx1"/>
          </a:solidFill>
          <a:latin typeface="Times New Roman"/>
          <a:ea typeface="ＭＳ Ｐゴシック" pitchFamily="-109" charset="-128"/>
          <a:cs typeface="Times New Roman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Marlett" pitchFamily="35" charset="0"/>
        <a:buChar char="h"/>
        <a:defRPr sz="24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Font typeface="Marlett" pitchFamily="35" charset="0"/>
        <a:buChar char="h"/>
        <a:defRPr sz="24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www.clarifai.com/technology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295400"/>
            <a:ext cx="8637588" cy="11430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Machine Learning in Particle Physics</a:t>
            </a:r>
            <a:endParaRPr lang="en-US" sz="2800" b="0" dirty="0">
              <a:solidFill>
                <a:srgbClr val="3366FF"/>
              </a:solidFill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971800"/>
            <a:ext cx="7772400" cy="2286000"/>
          </a:xfrm>
          <a:noFill/>
        </p:spPr>
        <p:txBody>
          <a:bodyPr/>
          <a:lstStyle/>
          <a:p>
            <a:pPr algn="ctr">
              <a:buFont typeface="Marlett" pitchFamily="35" charset="0"/>
              <a:buNone/>
            </a:pPr>
            <a:r>
              <a:rPr lang="en-US" sz="2800" dirty="0"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Harrison B. Prosper</a:t>
            </a:r>
          </a:p>
          <a:p>
            <a:pPr algn="ctr">
              <a:buFont typeface="Marlett" pitchFamily="35" charset="0"/>
              <a:buNone/>
            </a:pPr>
            <a:r>
              <a:rPr lang="en-US" dirty="0"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Florida State University</a:t>
            </a:r>
            <a:br>
              <a:rPr lang="en-US" dirty="0"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</a:br>
            <a:endParaRPr lang="en-US" dirty="0">
              <a:latin typeface="Times New Roman" pitchFamily="35" charset="0"/>
              <a:ea typeface="ＭＳ Ｐゴシック" pitchFamily="35" charset="-128"/>
              <a:cs typeface="ＭＳ Ｐゴシック" pitchFamily="35" charset="-128"/>
            </a:endParaRPr>
          </a:p>
          <a:p>
            <a:pPr algn="ctr">
              <a:buFont typeface="Marlett" pitchFamily="35" charset="0"/>
              <a:buNone/>
            </a:pPr>
            <a:r>
              <a:rPr lang="en-US" sz="2800" b="1" dirty="0">
                <a:solidFill>
                  <a:srgbClr val="0033CC"/>
                </a:solidFill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ENHEP 19, Ain Shams University, Egypt</a:t>
            </a:r>
          </a:p>
          <a:p>
            <a:pPr algn="ctr">
              <a:buFont typeface="Marlett" pitchFamily="35" charset="0"/>
              <a:buNone/>
            </a:pPr>
            <a:r>
              <a:rPr lang="en-US" dirty="0">
                <a:latin typeface="Times New Roman" pitchFamily="35" charset="0"/>
                <a:ea typeface="ＭＳ Ｐゴシック" pitchFamily="35" charset="-128"/>
                <a:cs typeface="ＭＳ Ｐゴシック" pitchFamily="35" charset="-128"/>
              </a:rPr>
              <a:t>30 January, 2019</a:t>
            </a:r>
          </a:p>
        </p:txBody>
      </p:sp>
    </p:spTree>
    <p:extLst>
      <p:ext uri="{BB962C8B-B14F-4D97-AF65-F5344CB8AC3E}">
        <p14:creationId xmlns:p14="http://schemas.microsoft.com/office/powerpoint/2010/main" val="9294602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Classification</a:t>
            </a:r>
            <a:endParaRPr lang="en-US" dirty="0">
              <a:solidFill>
                <a:srgbClr val="22A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339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Marlett" pitchFamily="26" charset="0"/>
                  <a:buNone/>
                </a:pPr>
                <a:r>
                  <a:rPr lang="en-US" dirty="0"/>
                  <a:t>According to </a:t>
                </a:r>
                <a:r>
                  <a:rPr lang="en-US" i="1" dirty="0">
                    <a:solidFill>
                      <a:srgbClr val="0033CC"/>
                    </a:solidFill>
                  </a:rPr>
                  <a:t>Bayes’ theorem</a:t>
                </a:r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  <a:p>
                <a:pPr lvl="2"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smtClean="0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US" dirty="0"/>
              </a:p>
              <a:p>
                <a:pPr>
                  <a:buNone/>
                </a:pPr>
                <a:r>
                  <a:rPr lang="en-US" dirty="0"/>
                  <a:t>Let’s assign the </a:t>
                </a:r>
                <a:r>
                  <a:rPr lang="en-US" i="1" dirty="0">
                    <a:solidFill>
                      <a:srgbClr val="0033CC"/>
                    </a:solidFill>
                  </a:rPr>
                  <a:t>target</a:t>
                </a:r>
                <a:r>
                  <a:rPr lang="en-US" dirty="0"/>
                  <a:t> value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y</a:t>
                </a:r>
                <a:r>
                  <a:rPr lang="en-US" b="1" dirty="0">
                    <a:solidFill>
                      <a:srgbClr val="0033CC"/>
                    </a:solidFill>
                  </a:rPr>
                  <a:t> = 1 </a:t>
                </a:r>
                <a:r>
                  <a:rPr lang="en-US" dirty="0"/>
                  <a:t>to objects of class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S</a:t>
                </a:r>
                <a:r>
                  <a:rPr lang="en-US" dirty="0"/>
                  <a:t> and the target value </a:t>
                </a:r>
                <a:r>
                  <a:rPr lang="en-US" b="1" i="1" dirty="0">
                    <a:solidFill>
                      <a:srgbClr val="C00000"/>
                    </a:solidFill>
                  </a:rPr>
                  <a:t>y</a:t>
                </a:r>
                <a:r>
                  <a:rPr lang="en-US" b="1" dirty="0">
                    <a:solidFill>
                      <a:srgbClr val="C00000"/>
                    </a:solidFill>
                  </a:rPr>
                  <a:t> = 0 </a:t>
                </a:r>
                <a:r>
                  <a:rPr lang="en-US" dirty="0"/>
                  <a:t>to objects of class </a:t>
                </a:r>
                <a:r>
                  <a:rPr lang="en-US" b="1" i="1" dirty="0">
                    <a:solidFill>
                      <a:srgbClr val="C00000"/>
                    </a:solidFill>
                  </a:rPr>
                  <a:t>B</a:t>
                </a:r>
                <a:r>
                  <a:rPr lang="en-US" b="1" i="1" dirty="0"/>
                  <a:t>.</a:t>
                </a:r>
              </a:p>
              <a:p>
                <a:pPr>
                  <a:buNone/>
                </a:pPr>
                <a:endParaRPr lang="en-US" b="1" i="1" dirty="0"/>
              </a:p>
              <a:p>
                <a:pPr>
                  <a:buNone/>
                </a:pPr>
                <a:r>
                  <a:rPr lang="en-US" dirty="0"/>
                  <a:t>Then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That is, the function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equals the </a:t>
                </a:r>
                <a:r>
                  <a:rPr lang="en-US" i="1" dirty="0">
                    <a:solidFill>
                      <a:srgbClr val="0033CC"/>
                    </a:solidFill>
                  </a:rPr>
                  <a:t>class probability</a:t>
                </a:r>
                <a:r>
                  <a:rPr lang="en-US" dirty="0"/>
                  <a:t>.</a:t>
                </a:r>
              </a:p>
              <a:p>
                <a:pPr>
                  <a:buNone/>
                </a:pPr>
                <a:r>
                  <a:rPr lang="en-US" dirty="0"/>
                  <a:t>		</a:t>
                </a:r>
              </a:p>
              <a:p>
                <a:pPr>
                  <a:buNone/>
                </a:pPr>
                <a:endParaRPr lang="en-US" b="1" i="1" dirty="0"/>
              </a:p>
              <a:p>
                <a:pPr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143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2" t="-1050" r="-1958" b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6">
                <a:extLst>
                  <a:ext uri="{FF2B5EF4-FFF2-40B4-BE49-F238E27FC236}">
                    <a16:creationId xmlns:a16="http://schemas.microsoft.com/office/drawing/2014/main" id="{4FBE7EB7-6452-3448-BC1C-EBC64F3DCE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0521" y="4038600"/>
                <a:ext cx="4987071" cy="1430263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r>
                  <a:rPr lang="en-US" b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" name="Text Box 6">
                <a:extLst>
                  <a:ext uri="{FF2B5EF4-FFF2-40B4-BE49-F238E27FC236}">
                    <a16:creationId xmlns:a16="http://schemas.microsoft.com/office/drawing/2014/main" id="{4FBE7EB7-6452-3448-BC1C-EBC64F3DCE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00521" y="4038600"/>
                <a:ext cx="4987071" cy="1430263"/>
              </a:xfrm>
              <a:prstGeom prst="rect">
                <a:avLst/>
              </a:prstGeom>
              <a:blipFill>
                <a:blip r:embed="rId3"/>
                <a:stretch>
                  <a:fillRect l="-504" t="-99145" b="-111966"/>
                </a:stretch>
              </a:blipFill>
              <a:ln w="3810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8F8F93-000C-E343-AACD-2FBB3DFBEE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339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</a:t>
            </a:r>
            <a:endParaRPr lang="en-US" dirty="0">
              <a:solidFill>
                <a:srgbClr val="22A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7975600" cy="4819650"/>
              </a:xfrm>
              <a:noFill/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In summary, the result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depends </a:t>
                </a:r>
                <a:r>
                  <a:rPr lang="en-US" i="1" dirty="0">
                    <a:solidFill>
                      <a:srgbClr val="0033CC"/>
                    </a:solidFill>
                  </a:rPr>
                  <a:t>only</a:t>
                </a:r>
                <a:r>
                  <a:rPr lang="en-US" dirty="0"/>
                  <a:t> on the </a:t>
                </a:r>
                <a:r>
                  <a:rPr lang="en-US" i="1" dirty="0">
                    <a:solidFill>
                      <a:srgbClr val="0033CC"/>
                    </a:solidFill>
                  </a:rPr>
                  <a:t>form</a:t>
                </a:r>
                <a:r>
                  <a:rPr lang="en-US" dirty="0"/>
                  <a:t> of the loss function provided that: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US" dirty="0"/>
                  <a:t>the training data are sufficiently numerous,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US" dirty="0"/>
                  <a:t>the function</a:t>
                </a:r>
                <a:r>
                  <a:rPr lang="en-US" i="1" dirty="0"/>
                  <a:t> f</a:t>
                </a:r>
                <a:r>
                  <a:rPr lang="en-US" dirty="0"/>
                  <a:t> (</a:t>
                </a:r>
                <a:r>
                  <a:rPr lang="en-US" i="1" dirty="0"/>
                  <a:t>x</a:t>
                </a:r>
                <a:r>
                  <a:rPr lang="en-US" dirty="0"/>
                  <a:t>,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w</a:t>
                </a:r>
                <a:r>
                  <a:rPr lang="en-US" dirty="0"/>
                  <a:t>) is sufficiently flexible, and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US" dirty="0"/>
                  <a:t>the minimum of the average loss</a:t>
                </a:r>
                <a:r>
                  <a:rPr lang="en-US" i="1" dirty="0"/>
                  <a:t>, R,</a:t>
                </a:r>
                <a:r>
                  <a:rPr lang="en-US" dirty="0"/>
                  <a:t> can be found.</a:t>
                </a:r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US" dirty="0"/>
                  <a:t>Note, 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,  we arrive at the </a:t>
                </a:r>
                <a:r>
                  <a:rPr lang="en-US" i="1" dirty="0">
                    <a:solidFill>
                      <a:srgbClr val="0033CC"/>
                    </a:solidFill>
                    <a:latin typeface="Cambria Math" panose="02040503050406030204" pitchFamily="18" charset="0"/>
                  </a:rPr>
                  <a:t>discriminant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lvl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br>
                  <a:rPr lang="en-US" dirty="0"/>
                </a:b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  </a:t>
                </a:r>
              </a:p>
            </p:txBody>
          </p:sp>
        </mc:Choice>
        <mc:Fallback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7975600" cy="4819650"/>
              </a:xfrm>
              <a:blipFill>
                <a:blip r:embed="rId2"/>
                <a:stretch>
                  <a:fillRect l="-1113" t="-1050" b="-1170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1207A1-41C4-3842-8A7A-6EE06A33BE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20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:pPr/>
                <a:r>
                  <a:rPr lang="en-US" dirty="0"/>
                  <a:t>decision trees</a:t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𝒑𝒑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𝑯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𝒁𝒁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𝒍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l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139321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FC9D365-6078-A746-9981-AFA2EF74A2A9}"/>
              </a:ext>
            </a:extLst>
          </p:cNvPr>
          <p:cNvCxnSpPr>
            <a:cxnSpLocks/>
          </p:cNvCxnSpPr>
          <p:nvPr/>
        </p:nvCxnSpPr>
        <p:spPr bwMode="auto">
          <a:xfrm flipV="1">
            <a:off x="793954" y="4038600"/>
            <a:ext cx="1796846" cy="211394"/>
          </a:xfrm>
          <a:prstGeom prst="straightConnector1">
            <a:avLst/>
          </a:prstGeom>
          <a:noFill/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13059DC-C078-764F-976D-353035146DFB}"/>
              </a:ext>
            </a:extLst>
          </p:cNvPr>
          <p:cNvCxnSpPr>
            <a:cxnSpLocks/>
          </p:cNvCxnSpPr>
          <p:nvPr/>
        </p:nvCxnSpPr>
        <p:spPr bwMode="auto">
          <a:xfrm flipV="1">
            <a:off x="762000" y="2362200"/>
            <a:ext cx="0" cy="1905000"/>
          </a:xfrm>
          <a:prstGeom prst="straightConnector1">
            <a:avLst/>
          </a:prstGeom>
          <a:noFill/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334D77C-E770-6740-8CF5-06D75D91EB77}"/>
              </a:ext>
            </a:extLst>
          </p:cNvPr>
          <p:cNvCxnSpPr>
            <a:cxnSpLocks/>
          </p:cNvCxnSpPr>
          <p:nvPr/>
        </p:nvCxnSpPr>
        <p:spPr bwMode="auto">
          <a:xfrm>
            <a:off x="762000" y="4267200"/>
            <a:ext cx="609600" cy="1295400"/>
          </a:xfrm>
          <a:prstGeom prst="straightConnector1">
            <a:avLst/>
          </a:prstGeom>
          <a:noFill/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5640422-8E5B-6740-8071-7CEED03078C7}"/>
              </a:ext>
            </a:extLst>
          </p:cNvPr>
          <p:cNvSpPr txBox="1"/>
          <p:nvPr/>
        </p:nvSpPr>
        <p:spPr>
          <a:xfrm>
            <a:off x="599029" y="1715869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>
                <a:solidFill>
                  <a:schemeClr val="bg1"/>
                </a:solidFill>
              </a:rPr>
              <a:t>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02700FE-175F-0249-BFD6-59CA5F7EE7C8}"/>
              </a:ext>
            </a:extLst>
          </p:cNvPr>
          <p:cNvSpPr txBox="1"/>
          <p:nvPr/>
        </p:nvSpPr>
        <p:spPr>
          <a:xfrm>
            <a:off x="2590800" y="3497966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05735C-05FC-C044-BA87-41A58BFAD6C1}"/>
              </a:ext>
            </a:extLst>
          </p:cNvPr>
          <p:cNvSpPr txBox="1"/>
          <p:nvPr/>
        </p:nvSpPr>
        <p:spPr>
          <a:xfrm flipH="1">
            <a:off x="1371600" y="5239434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solidFill>
                  <a:schemeClr val="bg1"/>
                </a:solidFill>
              </a:rPr>
              <a:t>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F3020B4-0053-6C4D-8558-683BFA6B250D}"/>
                  </a:ext>
                </a:extLst>
              </p:cNvPr>
              <p:cNvSpPr txBox="1"/>
              <p:nvPr/>
            </p:nvSpPr>
            <p:spPr>
              <a:xfrm>
                <a:off x="2556164" y="5475052"/>
                <a:ext cx="4517006" cy="902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unc>
                            <m:func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F3020B4-0053-6C4D-8558-683BFA6B2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164" y="5475052"/>
                <a:ext cx="4517006" cy="902683"/>
              </a:xfrm>
              <a:prstGeom prst="rect">
                <a:avLst/>
              </a:prstGeom>
              <a:blipFill>
                <a:blip r:embed="rId3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0B48106-C20D-C84A-A14B-DDDC91DAF905}"/>
                  </a:ext>
                </a:extLst>
              </p:cNvPr>
              <p:cNvSpPr/>
              <p:nvPr/>
            </p:nvSpPr>
            <p:spPr>
              <a:xfrm>
                <a:off x="2633976" y="1295400"/>
                <a:ext cx="330962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𝒑𝒑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𝑯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𝒁𝒁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𝒍</m:t>
                      </m:r>
                    </m:oMath>
                  </m:oMathPara>
                </a14:m>
                <a:endParaRPr 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0B48106-C20D-C84A-A14B-DDDC91DAF9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976" y="1295400"/>
                <a:ext cx="3309624" cy="523220"/>
              </a:xfrm>
              <a:prstGeom prst="rect">
                <a:avLst/>
              </a:prstGeom>
              <a:blipFill>
                <a:blip r:embed="rId4"/>
                <a:stretch>
                  <a:fillRect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8102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1A558-034A-2041-9EF1-69E3B18A9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Higgs Boson Production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A43082-0914-F143-803D-A3433776DF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7899400" cy="4819650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033CC"/>
                    </a:solidFill>
                  </a:rPr>
                  <a:t>Process</a:t>
                </a:r>
                <a:r>
                  <a:rPr lang="en-US" dirty="0">
                    <a:solidFill>
                      <a:srgbClr val="0033CC"/>
                    </a:solidFill>
                  </a:rPr>
                  <a:t>					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 × </m:t>
                    </m:r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𝑩𝑹</m:t>
                    </m:r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b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𝐟</m:t>
                    </m:r>
                    <m:r>
                      <a:rPr lang="en-US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𝐛</m:t>
                    </m:r>
                    <m:r>
                      <a:rPr lang="en-US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rgbClr val="0033CC"/>
                  </a:solidFill>
                </a:endParaRPr>
              </a:p>
              <a:p>
                <a:pPr marL="457200" indent="-457200">
                  <a:buAutoNum type="alphaLcParenBoth"/>
                </a:pPr>
                <a:r>
                  <a:rPr lang="en-US" dirty="0"/>
                  <a:t>Gluon gluon fusion 	(</a:t>
                </a:r>
                <a:r>
                  <a:rPr lang="en-US" dirty="0" err="1">
                    <a:solidFill>
                      <a:srgbClr val="0033CC"/>
                    </a:solidFill>
                  </a:rPr>
                  <a:t>ggF</a:t>
                </a:r>
                <a:r>
                  <a:rPr lang="en-US" dirty="0"/>
                  <a:t>)		12.18</a:t>
                </a:r>
              </a:p>
              <a:p>
                <a:pPr marL="457200" indent="-457200">
                  <a:buAutoNum type="alphaLcParenBoth"/>
                </a:pPr>
                <a:r>
                  <a:rPr lang="en-US" dirty="0"/>
                  <a:t>Vector boson fusion	(</a:t>
                </a:r>
                <a:r>
                  <a:rPr lang="en-US" dirty="0">
                    <a:solidFill>
                      <a:srgbClr val="0033CC"/>
                    </a:solidFill>
                  </a:rPr>
                  <a:t>VBF</a:t>
                </a:r>
                <a:r>
                  <a:rPr lang="en-US" dirty="0"/>
                  <a:t>)		1.044</a:t>
                </a:r>
              </a:p>
              <a:p>
                <a:pPr marL="457200" indent="-457200">
                  <a:buAutoNum type="alphaLcParenBoth"/>
                </a:pPr>
                <a:r>
                  <a:rPr lang="en-US" dirty="0"/>
                  <a:t>Associated production	(VH)		1.047</a:t>
                </a:r>
              </a:p>
              <a:p>
                <a:pPr marL="457200" indent="-457200">
                  <a:buAutoNum type="alphaLcParenBoth"/>
                </a:pPr>
                <a:r>
                  <a:rPr lang="en-US" dirty="0"/>
                  <a:t>Top anti-top fusion	(</a:t>
                </a:r>
                <a:r>
                  <a:rPr lang="en-US" dirty="0" err="1"/>
                  <a:t>ttH</a:t>
                </a:r>
                <a:r>
                  <a:rPr lang="en-US" dirty="0"/>
                  <a:t>)		0.393</a:t>
                </a:r>
              </a:p>
              <a:p>
                <a:pPr marL="0" indent="0">
                  <a:buNone/>
                </a:pPr>
                <a:r>
                  <a:rPr lang="en-US" dirty="0"/>
                  <a:t>Before event selection, background ~ </a:t>
                </a:r>
                <a:r>
                  <a:rPr lang="en-US" dirty="0">
                    <a:solidFill>
                      <a:srgbClr val="0033CC"/>
                    </a:solidFill>
                  </a:rPr>
                  <a:t>1700</a:t>
                </a:r>
                <a:r>
                  <a:rPr lang="en-US" dirty="0"/>
                  <a:t> times larger!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A43082-0914-F143-803D-A3433776DF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7899400" cy="4819650"/>
              </a:xfrm>
              <a:blipFill>
                <a:blip r:embed="rId2"/>
                <a:stretch>
                  <a:fillRect l="-1124" b="-3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6A1EC-E62D-7049-A585-4E30249D21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3074" name="Picture 2" descr="http://www.scholarpedia.org/w/images/9/9f/FeynmanDiagrams.png">
            <a:extLst>
              <a:ext uri="{FF2B5EF4-FFF2-40B4-BE49-F238E27FC236}">
                <a16:creationId xmlns:a16="http://schemas.microsoft.com/office/drawing/2014/main" id="{AC264714-66AE-CA4D-8BC2-FDCB6FB1C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210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23E0B6-4274-884F-A446-924834CDBF08}"/>
              </a:ext>
            </a:extLst>
          </p:cNvPr>
          <p:cNvSpPr txBox="1"/>
          <p:nvPr/>
        </p:nvSpPr>
        <p:spPr>
          <a:xfrm>
            <a:off x="457200" y="6488668"/>
            <a:ext cx="625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http://</a:t>
            </a:r>
            <a:r>
              <a:rPr lang="en-US" sz="1800" dirty="0" err="1"/>
              <a:t>www.scholarpedia.org</a:t>
            </a:r>
            <a:r>
              <a:rPr lang="en-US" sz="1800" dirty="0"/>
              <a:t>/article/</a:t>
            </a:r>
            <a:r>
              <a:rPr lang="en-US" sz="1800" dirty="0" err="1"/>
              <a:t>The_Higgs_Boson_discovery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40463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10">
            <a:extLst>
              <a:ext uri="{FF2B5EF4-FFF2-40B4-BE49-F238E27FC236}">
                <a16:creationId xmlns:a16="http://schemas.microsoft.com/office/drawing/2014/main" id="{ACD21D97-9636-0749-8CFC-4D3FE28C8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630408" y="1581150"/>
            <a:ext cx="5422106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09ED30F-6C8A-1540-A114-540BC66EDB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200" y="1295400"/>
            <a:ext cx="7772400" cy="481965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Higgs boson mass is an excellent discriminant between Higgs boson events and</a:t>
            </a:r>
          </a:p>
          <a:p>
            <a:pPr marL="0" indent="0">
              <a:buNone/>
            </a:pPr>
            <a:r>
              <a:rPr lang="en-US" dirty="0"/>
              <a:t>other Standard Model</a:t>
            </a:r>
          </a:p>
          <a:p>
            <a:pPr marL="0" indent="0">
              <a:buNone/>
            </a:pPr>
            <a:r>
              <a:rPr lang="en-US" dirty="0"/>
              <a:t>events. But, clearly it</a:t>
            </a:r>
          </a:p>
          <a:p>
            <a:pPr marL="0" indent="0">
              <a:buNone/>
            </a:pPr>
            <a:r>
              <a:rPr lang="en-US" dirty="0"/>
              <a:t>is not for separating</a:t>
            </a:r>
          </a:p>
          <a:p>
            <a:pPr marL="0" indent="0">
              <a:buNone/>
            </a:pPr>
            <a:r>
              <a:rPr lang="en-US" dirty="0"/>
              <a:t>VBF events from </a:t>
            </a:r>
          </a:p>
          <a:p>
            <a:pPr marL="0" indent="0">
              <a:buNone/>
            </a:pPr>
            <a:r>
              <a:rPr lang="en-US" dirty="0" err="1"/>
              <a:t>ggF</a:t>
            </a:r>
            <a:r>
              <a:rPr lang="en-US" dirty="0"/>
              <a:t> events. For that</a:t>
            </a:r>
          </a:p>
          <a:p>
            <a:pPr marL="0" indent="0">
              <a:buNone/>
            </a:pPr>
            <a:r>
              <a:rPr lang="en-US" dirty="0"/>
              <a:t>we  need other </a:t>
            </a:r>
          </a:p>
          <a:p>
            <a:pPr marL="0" indent="0">
              <a:buNone/>
            </a:pPr>
            <a:r>
              <a:rPr lang="en-US" dirty="0"/>
              <a:t>observables.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0033CC"/>
                </a:solidFill>
              </a:rPr>
              <a:t>	</a:t>
            </a:r>
            <a:endParaRPr lang="en-US" b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endParaRPr lang="en-US" b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4B35EB-E1B4-7D48-9FD8-889C8B4B3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VBF vs. </a:t>
            </a:r>
            <a:r>
              <a:rPr lang="en-US" dirty="0" err="1">
                <a:solidFill>
                  <a:srgbClr val="0033CC"/>
                </a:solidFill>
              </a:rPr>
              <a:t>ggF</a:t>
            </a:r>
            <a:r>
              <a:rPr lang="en-US" dirty="0">
                <a:solidFill>
                  <a:srgbClr val="0033CC"/>
                </a:solidFill>
              </a:rPr>
              <a:t> Higgs Boson Production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0DE412-867D-D747-AFD0-1CA3255294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67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031F3BB-31E7-2F4E-8E97-C3A951D85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533400"/>
            <a:ext cx="5638800" cy="5638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BDC64BE3-8E38-5743-ABC7-B830EAEF832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800" y="1066800"/>
                <a:ext cx="3810000" cy="481965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We shall use </a:t>
                </a:r>
                <a:r>
                  <a:rPr lang="en-US" i="1" dirty="0">
                    <a:solidFill>
                      <a:srgbClr val="0033CC"/>
                    </a:solidFill>
                  </a:rPr>
                  <a:t>decision</a:t>
                </a:r>
              </a:p>
              <a:p>
                <a:pPr marL="0" indent="0">
                  <a:buNone/>
                </a:pPr>
                <a:r>
                  <a:rPr lang="en-US" i="1" dirty="0">
                    <a:solidFill>
                      <a:srgbClr val="0033CC"/>
                    </a:solidFill>
                  </a:rPr>
                  <a:t>trees</a:t>
                </a:r>
                <a:r>
                  <a:rPr lang="en-US" dirty="0"/>
                  <a:t> with the </a:t>
                </a:r>
              </a:p>
              <a:p>
                <a:pPr marL="0" indent="0">
                  <a:buNone/>
                </a:pPr>
                <a:r>
                  <a:rPr lang="en-US" dirty="0"/>
                  <a:t>variables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b="0" i="1" baseline="-25000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𝑗𝑗</m:t>
                      </m:r>
                      <m:r>
                        <a:rPr lang="en-US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to try to </a:t>
                </a:r>
              </a:p>
              <a:p>
                <a:pPr marL="0" indent="0">
                  <a:buNone/>
                </a:pPr>
                <a:r>
                  <a:rPr lang="en-US" dirty="0"/>
                  <a:t>separate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𝑉𝑉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(VBF) </a:t>
                </a:r>
              </a:p>
              <a:p>
                <a:pPr marL="0" indent="0">
                  <a:buNone/>
                </a:pPr>
                <a:r>
                  <a:rPr lang="en-US" dirty="0"/>
                  <a:t>from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𝑔𝑔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(</a:t>
                </a:r>
                <a:r>
                  <a:rPr lang="en-US" dirty="0" err="1">
                    <a:solidFill>
                      <a:srgbClr val="0033CC"/>
                    </a:solidFill>
                  </a:rPr>
                  <a:t>ggF</a:t>
                </a:r>
                <a:r>
                  <a:rPr lang="en-US" dirty="0">
                    <a:solidFill>
                      <a:srgbClr val="0033CC"/>
                    </a:solidFill>
                  </a:rPr>
                  <a:t>).</a:t>
                </a:r>
              </a:p>
            </p:txBody>
          </p:sp>
        </mc:Choice>
        <mc:Fallback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BDC64BE3-8E38-5743-ABC7-B830EAEF83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800" y="1066800"/>
                <a:ext cx="3810000" cy="4819650"/>
              </a:xfrm>
              <a:blipFill>
                <a:blip r:embed="rId3"/>
                <a:stretch>
                  <a:fillRect l="-2990" t="-1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8801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9E958B4-B89C-C442-A075-CD899A424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1CD54-F1A1-DB4C-85F3-F71C37206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A decision tree (DT) </a:t>
            </a:r>
            <a:r>
              <a:rPr lang="en-US" dirty="0"/>
              <a:t>is a set of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rgbClr val="0033CC"/>
                </a:solidFill>
              </a:rPr>
              <a:t>if then else </a:t>
            </a:r>
            <a:r>
              <a:rPr lang="en-US" dirty="0">
                <a:solidFill>
                  <a:srgbClr val="000000"/>
                </a:solidFill>
              </a:rPr>
              <a:t>statements that form a tree-like structure.</a:t>
            </a:r>
            <a:endParaRPr lang="en-US" dirty="0">
              <a:solidFill>
                <a:srgbClr val="0033CC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Algorithm</a:t>
            </a:r>
            <a:r>
              <a:rPr lang="en-US" dirty="0"/>
              <a:t>: recursively partition the space into regions of diminishing </a:t>
            </a:r>
            <a:r>
              <a:rPr lang="en-US" i="1" dirty="0">
                <a:solidFill>
                  <a:srgbClr val="0033CC"/>
                </a:solidFill>
              </a:rPr>
              <a:t>impurity</a:t>
            </a:r>
            <a:r>
              <a:rPr lang="en-US" dirty="0"/>
              <a:t>.</a:t>
            </a:r>
          </a:p>
          <a:p>
            <a:pPr>
              <a:buFont typeface="Marlett" pitchFamily="26" charset="0"/>
              <a:buNone/>
            </a:pPr>
            <a:r>
              <a:rPr lang="en-US" dirty="0"/>
              <a:t>A common impurity measure is the </a:t>
            </a:r>
            <a:r>
              <a:rPr lang="en-US" i="1" dirty="0">
                <a:solidFill>
                  <a:srgbClr val="0033CC"/>
                </a:solidFill>
              </a:rPr>
              <a:t>Gini Index</a:t>
            </a:r>
            <a:r>
              <a:rPr lang="en-US" dirty="0"/>
              <a:t>: </a:t>
            </a:r>
          </a:p>
          <a:p>
            <a:pPr>
              <a:buFont typeface="Marlett" pitchFamily="26" charset="0"/>
              <a:buNone/>
            </a:pPr>
            <a:r>
              <a:rPr lang="en-US" i="1" dirty="0"/>
              <a:t>	p</a:t>
            </a:r>
            <a:r>
              <a:rPr lang="en-US" dirty="0"/>
              <a:t> (1 – </a:t>
            </a:r>
            <a:r>
              <a:rPr lang="en-US" i="1" dirty="0"/>
              <a:t>p</a:t>
            </a:r>
            <a:r>
              <a:rPr lang="en-US" dirty="0"/>
              <a:t>), where </a:t>
            </a:r>
            <a:r>
              <a:rPr lang="en-US" i="1" dirty="0"/>
              <a:t>p</a:t>
            </a:r>
            <a:r>
              <a:rPr lang="en-US" dirty="0"/>
              <a:t> is the </a:t>
            </a:r>
            <a:r>
              <a:rPr lang="en-US" i="1" dirty="0">
                <a:solidFill>
                  <a:srgbClr val="0033CC"/>
                </a:solidFill>
              </a:rPr>
              <a:t>purity</a:t>
            </a:r>
          </a:p>
          <a:p>
            <a:pPr>
              <a:buFont typeface="Marlett" pitchFamily="26" charset="0"/>
              <a:buNone/>
            </a:pPr>
            <a:r>
              <a:rPr lang="en-US" dirty="0"/>
              <a:t>	</a:t>
            </a:r>
            <a:r>
              <a:rPr lang="en-US" i="1" dirty="0"/>
              <a:t>p</a:t>
            </a:r>
            <a:r>
              <a:rPr lang="en-US" dirty="0"/>
              <a:t> = </a:t>
            </a:r>
            <a:r>
              <a:rPr lang="en-US" i="1" dirty="0"/>
              <a:t>S</a:t>
            </a:r>
            <a:r>
              <a:rPr lang="en-US" dirty="0"/>
              <a:t> / (</a:t>
            </a:r>
            <a:r>
              <a:rPr lang="en-US" i="1" dirty="0"/>
              <a:t>S </a:t>
            </a:r>
            <a:r>
              <a:rPr lang="en-US" dirty="0"/>
              <a:t>+ </a:t>
            </a:r>
            <a:r>
              <a:rPr lang="en-US" i="1" dirty="0"/>
              <a:t>B</a:t>
            </a:r>
            <a:r>
              <a:rPr lang="en-US" dirty="0"/>
              <a:t>)</a:t>
            </a:r>
          </a:p>
          <a:p>
            <a:pPr>
              <a:buFont typeface="Marlett" pitchFamily="26" charset="0"/>
              <a:buNone/>
            </a:pPr>
            <a:r>
              <a:rPr lang="en-US" i="1" dirty="0"/>
              <a:t>p</a:t>
            </a:r>
            <a:r>
              <a:rPr lang="en-US" dirty="0"/>
              <a:t> = 0 or 1: maximum purity</a:t>
            </a:r>
          </a:p>
          <a:p>
            <a:pPr>
              <a:buNone/>
            </a:pPr>
            <a:r>
              <a:rPr lang="en-US" i="1" dirty="0"/>
              <a:t>p</a:t>
            </a:r>
            <a:r>
              <a:rPr lang="en-US" dirty="0"/>
              <a:t> = 0.5:     maximum impurity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030379-089D-074C-A2DD-6D7BF9E65F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5B39C7-D2B5-7240-8251-53AAF7481C3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A2D0CA9-AE10-C343-8AC8-374A26FEAE24}"/>
              </a:ext>
            </a:extLst>
          </p:cNvPr>
          <p:cNvGrpSpPr/>
          <p:nvPr/>
        </p:nvGrpSpPr>
        <p:grpSpPr>
          <a:xfrm>
            <a:off x="5943600" y="3438931"/>
            <a:ext cx="3017173" cy="2428469"/>
            <a:chOff x="6203027" y="3048000"/>
            <a:chExt cx="3017173" cy="2428469"/>
          </a:xfrm>
        </p:grpSpPr>
        <p:pic>
          <p:nvPicPr>
            <p:cNvPr id="1026" name="Picture 2" descr="Image result for corrado gini">
              <a:extLst>
                <a:ext uri="{FF2B5EF4-FFF2-40B4-BE49-F238E27FC236}">
                  <a16:creationId xmlns:a16="http://schemas.microsoft.com/office/drawing/2014/main" id="{9941E0C5-D443-664E-BA54-2152930B1C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9776" y="3048000"/>
              <a:ext cx="1543824" cy="1912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ADC0201-914F-D649-9912-F9478F1F8DE2}"/>
                </a:ext>
              </a:extLst>
            </p:cNvPr>
            <p:cNvSpPr txBox="1"/>
            <p:nvPr/>
          </p:nvSpPr>
          <p:spPr>
            <a:xfrm>
              <a:off x="6203027" y="5076359"/>
              <a:ext cx="30171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(</a:t>
              </a:r>
              <a:r>
                <a:rPr lang="en-US" sz="2000" dirty="0" err="1"/>
                <a:t>Corrado</a:t>
              </a:r>
              <a:r>
                <a:rPr lang="en-US" sz="2000" dirty="0"/>
                <a:t> Gini, 1884-1965)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933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295400"/>
            <a:ext cx="3856182" cy="481965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dirty="0">
                <a:latin typeface="Times New Roman"/>
                <a:cs typeface="Times New Roman"/>
              </a:rPr>
              <a:t>For each variable,  </a:t>
            </a:r>
          </a:p>
          <a:p>
            <a:pPr>
              <a:lnSpc>
                <a:spcPct val="90000"/>
              </a:lnSpc>
              <a:buFont typeface="Marlett" pitchFamily="26" charset="0"/>
              <a:buNone/>
            </a:pPr>
            <a:r>
              <a:rPr lang="en-US" dirty="0">
                <a:latin typeface="Times New Roman"/>
                <a:cs typeface="Times New Roman"/>
              </a:rPr>
              <a:t>	 find the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dirty="0"/>
              <a:t>partition </a:t>
            </a:r>
          </a:p>
          <a:p>
            <a:pPr>
              <a:lnSpc>
                <a:spcPct val="90000"/>
              </a:lnSpc>
              <a:buFont typeface="Marlett" pitchFamily="26" charset="0"/>
              <a:buNone/>
            </a:pPr>
            <a:r>
              <a:rPr lang="en-US" dirty="0"/>
              <a:t>	 (“cut”) </a:t>
            </a:r>
            <a:r>
              <a:rPr lang="en-US" dirty="0">
                <a:latin typeface="Times New Roman"/>
                <a:cs typeface="Times New Roman"/>
              </a:rPr>
              <a:t>that gives </a:t>
            </a:r>
          </a:p>
          <a:p>
            <a:pPr>
              <a:lnSpc>
                <a:spcPct val="90000"/>
              </a:lnSpc>
              <a:buFont typeface="Marlett" pitchFamily="26" charset="0"/>
              <a:buNone/>
            </a:pPr>
            <a:r>
              <a:rPr lang="en-US" dirty="0"/>
              <a:t>	 </a:t>
            </a:r>
            <a:r>
              <a:rPr lang="en-US" dirty="0">
                <a:latin typeface="Times New Roman"/>
                <a:cs typeface="Times New Roman"/>
              </a:rPr>
              <a:t>the </a:t>
            </a:r>
            <a:r>
              <a:rPr lang="en-US" dirty="0"/>
              <a:t>greatest </a:t>
            </a:r>
            <a:r>
              <a:rPr lang="en-US" i="1" dirty="0">
                <a:solidFill>
                  <a:srgbClr val="0033CC"/>
                </a:solidFill>
                <a:latin typeface="Times New Roman"/>
                <a:cs typeface="Times New Roman"/>
              </a:rPr>
              <a:t>decrease</a:t>
            </a:r>
            <a:r>
              <a:rPr lang="en-US" dirty="0">
                <a:latin typeface="Times New Roman"/>
                <a:cs typeface="Times New Roman"/>
              </a:rPr>
              <a:t> in </a:t>
            </a:r>
            <a:endParaRPr lang="en-US" dirty="0"/>
          </a:p>
          <a:p>
            <a:pPr>
              <a:lnSpc>
                <a:spcPct val="90000"/>
              </a:lnSpc>
              <a:buFont typeface="Marlett" pitchFamily="26" charset="0"/>
              <a:buNone/>
            </a:pPr>
            <a:r>
              <a:rPr lang="en-US" dirty="0">
                <a:latin typeface="Times New Roman"/>
                <a:cs typeface="Times New Roman"/>
              </a:rPr>
              <a:t>	 impurity.</a:t>
            </a:r>
            <a:endParaRPr lang="en-US" dirty="0"/>
          </a:p>
          <a:p>
            <a:pPr marL="457200" indent="-457200">
              <a:lnSpc>
                <a:spcPct val="90000"/>
              </a:lnSpc>
              <a:buFont typeface="+mj-lt"/>
              <a:buAutoNum type="arabicPeriod" startAt="2"/>
            </a:pPr>
            <a:r>
              <a:rPr lang="en-US" dirty="0"/>
              <a:t>C</a:t>
            </a:r>
            <a:r>
              <a:rPr lang="en-US" dirty="0">
                <a:latin typeface="Times New Roman"/>
                <a:cs typeface="Times New Roman"/>
              </a:rPr>
              <a:t>hoose the </a:t>
            </a:r>
            <a:r>
              <a:rPr lang="en-US" i="1" dirty="0">
                <a:solidFill>
                  <a:srgbClr val="0033CC"/>
                </a:solidFill>
                <a:latin typeface="Times New Roman"/>
                <a:cs typeface="Times New Roman"/>
              </a:rPr>
              <a:t>best </a:t>
            </a:r>
            <a:r>
              <a:rPr lang="en-US" i="1" dirty="0">
                <a:solidFill>
                  <a:srgbClr val="0033CC"/>
                </a:solidFill>
              </a:rPr>
              <a:t>partition</a:t>
            </a:r>
            <a:r>
              <a:rPr lang="en-US" i="1" dirty="0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among </a:t>
            </a:r>
            <a:r>
              <a:rPr lang="en-US" dirty="0"/>
              <a:t>all partitions</a:t>
            </a:r>
            <a:br>
              <a:rPr lang="en-US" dirty="0"/>
            </a:br>
            <a:r>
              <a:rPr lang="en-US" dirty="0"/>
              <a:t>and split the data</a:t>
            </a:r>
            <a:r>
              <a:rPr lang="en-US" dirty="0">
                <a:latin typeface="Times New Roman"/>
                <a:cs typeface="Times New Roman"/>
              </a:rPr>
              <a:t> </a:t>
            </a:r>
            <a:br>
              <a:rPr lang="en-US" dirty="0">
                <a:latin typeface="Times New Roman"/>
                <a:cs typeface="Times New Roman"/>
              </a:rPr>
            </a:br>
            <a:r>
              <a:rPr lang="en-US" dirty="0">
                <a:latin typeface="Times New Roman"/>
                <a:cs typeface="Times New Roman"/>
              </a:rPr>
              <a:t>along that</a:t>
            </a:r>
            <a:br>
              <a:rPr lang="en-US" dirty="0">
                <a:latin typeface="Times New Roman"/>
                <a:cs typeface="Times New Roman"/>
              </a:rPr>
            </a:br>
            <a:r>
              <a:rPr lang="en-US" dirty="0">
                <a:latin typeface="Times New Roman"/>
                <a:cs typeface="Times New Roman"/>
              </a:rPr>
              <a:t>partition into </a:t>
            </a:r>
            <a:r>
              <a:rPr lang="en-US" i="1" dirty="0">
                <a:solidFill>
                  <a:srgbClr val="0033CC"/>
                </a:solidFill>
                <a:latin typeface="Times New Roman"/>
                <a:cs typeface="Times New Roman"/>
              </a:rPr>
              <a:t>two</a:t>
            </a:r>
            <a:br>
              <a:rPr lang="en-US" dirty="0">
                <a:latin typeface="Times New Roman"/>
                <a:cs typeface="Times New Roman"/>
              </a:rPr>
            </a:br>
            <a:r>
              <a:rPr lang="en-US" dirty="0">
                <a:latin typeface="Times New Roman"/>
                <a:cs typeface="Times New Roman"/>
              </a:rPr>
              <a:t>subsets.</a:t>
            </a:r>
            <a:endParaRPr lang="en-US" dirty="0"/>
          </a:p>
          <a:p>
            <a:pPr marL="457200" indent="-457200">
              <a:lnSpc>
                <a:spcPct val="90000"/>
              </a:lnSpc>
              <a:buFont typeface="+mj-lt"/>
              <a:buAutoNum type="arabicPeriod" startAt="2"/>
            </a:pPr>
            <a:r>
              <a:rPr lang="en-US" dirty="0"/>
              <a:t>R</a:t>
            </a:r>
            <a:r>
              <a:rPr lang="en-US" dirty="0">
                <a:latin typeface="Times New Roman"/>
                <a:cs typeface="Times New Roman"/>
              </a:rPr>
              <a:t>epeat 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1.</a:t>
            </a:r>
            <a:r>
              <a:rPr lang="en-US" dirty="0">
                <a:latin typeface="Times New Roman"/>
                <a:cs typeface="Times New Roman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2.</a:t>
            </a:r>
            <a:r>
              <a:rPr lang="en-US" dirty="0">
                <a:latin typeface="Times New Roman"/>
                <a:cs typeface="Times New Roman"/>
              </a:rPr>
              <a:t> for each subset of data.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47C7E3-068B-9945-B9CF-6C877097B0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D75BFE-0219-5E4C-B5DE-55834492515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486BE4-AB62-114C-8F11-652B025BB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Trees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E039F196-A710-F249-848F-80442779F7DF}"/>
              </a:ext>
            </a:extLst>
          </p:cNvPr>
          <p:cNvGrpSpPr/>
          <p:nvPr/>
        </p:nvGrpSpPr>
        <p:grpSpPr>
          <a:xfrm>
            <a:off x="5283349" y="3384459"/>
            <a:ext cx="1932483" cy="1767901"/>
            <a:chOff x="5283349" y="3384459"/>
            <a:chExt cx="1932483" cy="17679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80F1C8BF-5E51-1A4D-8F8A-1ADD3CB7CB67}"/>
                    </a:ext>
                  </a:extLst>
                </p:cNvPr>
                <p:cNvSpPr txBox="1"/>
                <p:nvPr/>
              </p:nvSpPr>
              <p:spPr>
                <a:xfrm>
                  <a:off x="5795553" y="3384459"/>
                  <a:ext cx="724365" cy="8607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a14:m>
                  <a:r>
                    <a:rPr lang="en-US" sz="2400" dirty="0"/>
                    <a:t> </a:t>
                  </a:r>
                </a:p>
                <a:p>
                  <a:pPr algn="ctr"/>
                  <a:r>
                    <a:rPr lang="en-US" dirty="0"/>
                    <a:t>577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80F1C8BF-5E51-1A4D-8F8A-1ADD3CB7CB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5553" y="3384459"/>
                  <a:ext cx="724365" cy="860748"/>
                </a:xfrm>
                <a:prstGeom prst="rect">
                  <a:avLst/>
                </a:prstGeom>
                <a:blipFill>
                  <a:blip r:embed="rId2"/>
                  <a:stretch>
                    <a:fillRect l="-7018" t="-4348" r="-12281" b="-1449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AD050449-8B9B-8949-BC3D-B7A556EFE4A1}"/>
                </a:ext>
              </a:extLst>
            </p:cNvPr>
            <p:cNvGrpSpPr/>
            <p:nvPr/>
          </p:nvGrpSpPr>
          <p:grpSpPr>
            <a:xfrm>
              <a:off x="5283349" y="3722201"/>
              <a:ext cx="1932483" cy="1430159"/>
              <a:chOff x="4558257" y="4077320"/>
              <a:chExt cx="1932483" cy="1430159"/>
            </a:xfrm>
          </p:grpSpPr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ACFF6D3D-A70B-E04F-BA31-A4538345B66D}"/>
                  </a:ext>
                </a:extLst>
              </p:cNvPr>
              <p:cNvGrpSpPr/>
              <p:nvPr/>
            </p:nvGrpSpPr>
            <p:grpSpPr>
              <a:xfrm>
                <a:off x="4558257" y="4077320"/>
                <a:ext cx="1932483" cy="989349"/>
                <a:chOff x="4558257" y="4077325"/>
                <a:chExt cx="1932483" cy="959370"/>
              </a:xfrm>
            </p:grpSpPr>
            <p:cxnSp>
              <p:nvCxnSpPr>
                <p:cNvPr id="142" name="Straight Arrow Connector 141">
                  <a:extLst>
                    <a:ext uri="{FF2B5EF4-FFF2-40B4-BE49-F238E27FC236}">
                      <a16:creationId xmlns:a16="http://schemas.microsoft.com/office/drawing/2014/main" id="{64BD4D90-67B4-B74B-B5D5-790AB4416963}"/>
                    </a:ext>
                  </a:extLst>
                </p:cNvPr>
                <p:cNvCxnSpPr/>
                <p:nvPr/>
              </p:nvCxnSpPr>
              <p:spPr>
                <a:xfrm flipH="1" flipV="1">
                  <a:off x="4558257" y="4077325"/>
                  <a:ext cx="989351" cy="959370"/>
                </a:xfrm>
                <a:prstGeom prst="straightConnector1">
                  <a:avLst/>
                </a:prstGeom>
                <a:ln w="5715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Arrow Connector 142">
                  <a:extLst>
                    <a:ext uri="{FF2B5EF4-FFF2-40B4-BE49-F238E27FC236}">
                      <a16:creationId xmlns:a16="http://schemas.microsoft.com/office/drawing/2014/main" id="{915EA8C8-EDBB-5141-BE72-B8152C74AC3E}"/>
                    </a:ext>
                  </a:extLst>
                </p:cNvPr>
                <p:cNvCxnSpPr/>
                <p:nvPr/>
              </p:nvCxnSpPr>
              <p:spPr>
                <a:xfrm flipV="1">
                  <a:off x="5547608" y="4077325"/>
                  <a:ext cx="943132" cy="959370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E2104AB1-9449-9147-9BA7-33E3CEF62F9A}"/>
                  </a:ext>
                </a:extLst>
              </p:cNvPr>
              <p:cNvSpPr/>
              <p:nvPr/>
            </p:nvSpPr>
            <p:spPr>
              <a:xfrm>
                <a:off x="5086618" y="4564504"/>
                <a:ext cx="914400" cy="94297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/>
                  <a:t>&lt;</a:t>
                </a:r>
              </a:p>
            </p:txBody>
          </p:sp>
        </p:grp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6A46DFF-C4FD-8B42-ABC8-274B2D7E2D2D}"/>
              </a:ext>
            </a:extLst>
          </p:cNvPr>
          <p:cNvGrpSpPr/>
          <p:nvPr/>
        </p:nvGrpSpPr>
        <p:grpSpPr>
          <a:xfrm>
            <a:off x="3581400" y="1376853"/>
            <a:ext cx="2590800" cy="2484011"/>
            <a:chOff x="5928837" y="1365159"/>
            <a:chExt cx="2590800" cy="2484011"/>
          </a:xfrm>
        </p:grpSpPr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185E816B-8B17-3A4E-81E7-88ACB1CAA1D2}"/>
                </a:ext>
              </a:extLst>
            </p:cNvPr>
            <p:cNvGrpSpPr/>
            <p:nvPr/>
          </p:nvGrpSpPr>
          <p:grpSpPr>
            <a:xfrm>
              <a:off x="6186090" y="2291312"/>
              <a:ext cx="2190713" cy="1557858"/>
              <a:chOff x="4398486" y="3964611"/>
              <a:chExt cx="2190713" cy="1557858"/>
            </a:xfrm>
          </p:grpSpPr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0915FA44-19C8-C543-AA47-544665DFF982}"/>
                  </a:ext>
                </a:extLst>
              </p:cNvPr>
              <p:cNvGrpSpPr/>
              <p:nvPr/>
            </p:nvGrpSpPr>
            <p:grpSpPr>
              <a:xfrm>
                <a:off x="4398486" y="3964611"/>
                <a:ext cx="2190713" cy="1102062"/>
                <a:chOff x="4398486" y="3968028"/>
                <a:chExt cx="2190713" cy="1068667"/>
              </a:xfrm>
            </p:grpSpPr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818B894E-9B39-FB4B-BB44-32A348D226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398486" y="3968028"/>
                  <a:ext cx="1149123" cy="1068667"/>
                </a:xfrm>
                <a:prstGeom prst="straightConnector1">
                  <a:avLst/>
                </a:prstGeom>
                <a:ln w="5715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Arrow Connector 136">
                  <a:extLst>
                    <a:ext uri="{FF2B5EF4-FFF2-40B4-BE49-F238E27FC236}">
                      <a16:creationId xmlns:a16="http://schemas.microsoft.com/office/drawing/2014/main" id="{B9026E94-B143-AF45-A2BA-573BBA18C319}"/>
                    </a:ext>
                  </a:extLst>
                </p:cNvPr>
                <p:cNvCxnSpPr/>
                <p:nvPr/>
              </p:nvCxnSpPr>
              <p:spPr>
                <a:xfrm flipV="1">
                  <a:off x="5646067" y="3968028"/>
                  <a:ext cx="943132" cy="959370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55A888FA-45AB-FC4D-B417-F84C542241D8}"/>
                  </a:ext>
                </a:extLst>
              </p:cNvPr>
              <p:cNvSpPr/>
              <p:nvPr/>
            </p:nvSpPr>
            <p:spPr>
              <a:xfrm>
                <a:off x="5086618" y="4579494"/>
                <a:ext cx="914400" cy="94297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/>
                  <a:t>&lt;</a:t>
                </a:r>
              </a:p>
            </p:txBody>
          </p:sp>
        </p:grp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A5368DA3-D20C-5D4A-9764-4E7117110782}"/>
                </a:ext>
              </a:extLst>
            </p:cNvPr>
            <p:cNvSpPr/>
            <p:nvPr/>
          </p:nvSpPr>
          <p:spPr>
            <a:xfrm>
              <a:off x="5928837" y="1378759"/>
              <a:ext cx="914400" cy="91440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bg1"/>
                  </a:solidFill>
                </a:rPr>
                <a:t>ggF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0.42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2382564F-BA2B-DD46-91F8-47A6D380024F}"/>
                </a:ext>
              </a:extLst>
            </p:cNvPr>
            <p:cNvSpPr/>
            <p:nvPr/>
          </p:nvSpPr>
          <p:spPr>
            <a:xfrm>
              <a:off x="7605237" y="1365159"/>
              <a:ext cx="914400" cy="914400"/>
            </a:xfrm>
            <a:prstGeom prst="rect">
              <a:avLst/>
            </a:prstGeom>
            <a:solidFill>
              <a:srgbClr val="99CA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VBF</a:t>
              </a:r>
              <a:endParaRPr lang="en-US" sz="24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0.63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D55BA5D8-CDCE-0B45-B7E2-A9DD3DF331C1}"/>
                    </a:ext>
                  </a:extLst>
                </p:cNvPr>
                <p:cNvSpPr txBox="1"/>
                <p:nvPr/>
              </p:nvSpPr>
              <p:spPr>
                <a:xfrm>
                  <a:off x="6843237" y="2121906"/>
                  <a:ext cx="1042144" cy="8607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a14:m>
                  <a:r>
                    <a:rPr lang="en-US" sz="2400" dirty="0"/>
                    <a:t> </a:t>
                  </a:r>
                </a:p>
                <a:p>
                  <a:pPr algn="ctr"/>
                  <a:r>
                    <a:rPr lang="en-US" dirty="0"/>
                    <a:t>2.55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D55BA5D8-CDCE-0B45-B7E2-A9DD3DF331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3237" y="2121906"/>
                  <a:ext cx="1042144" cy="860748"/>
                </a:xfrm>
                <a:prstGeom prst="rect">
                  <a:avLst/>
                </a:prstGeom>
                <a:blipFill>
                  <a:blip r:embed="rId3"/>
                  <a:stretch>
                    <a:fillRect t="-5882" r="-8434" b="-147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FC1A9F2-7A12-304C-9B0B-E08E00D84BBA}"/>
              </a:ext>
            </a:extLst>
          </p:cNvPr>
          <p:cNvGrpSpPr/>
          <p:nvPr/>
        </p:nvGrpSpPr>
        <p:grpSpPr>
          <a:xfrm>
            <a:off x="3801209" y="4114800"/>
            <a:ext cx="2218591" cy="2590800"/>
            <a:chOff x="3648809" y="4114800"/>
            <a:chExt cx="2218591" cy="2590800"/>
          </a:xfrm>
        </p:grpSpPr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DFEE923E-0EBA-C748-BCA5-638E9FCA3B26}"/>
                </a:ext>
              </a:extLst>
            </p:cNvPr>
            <p:cNvSpPr/>
            <p:nvPr/>
          </p:nvSpPr>
          <p:spPr>
            <a:xfrm>
              <a:off x="3648809" y="4114800"/>
              <a:ext cx="914400" cy="914400"/>
            </a:xfrm>
            <a:prstGeom prst="rect">
              <a:avLst/>
            </a:prstGeom>
            <a:solidFill>
              <a:srgbClr val="4734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bg1"/>
                  </a:solidFill>
                </a:rPr>
                <a:t>ggF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0.34</a:t>
              </a:r>
            </a:p>
          </p:txBody>
        </p: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BAE3E6F7-A9FD-6947-844E-9B2A26C832C1}"/>
                </a:ext>
              </a:extLst>
            </p:cNvPr>
            <p:cNvGrpSpPr/>
            <p:nvPr/>
          </p:nvGrpSpPr>
          <p:grpSpPr>
            <a:xfrm>
              <a:off x="3725009" y="4946559"/>
              <a:ext cx="2142391" cy="1759041"/>
              <a:chOff x="3345767" y="4908459"/>
              <a:chExt cx="2142391" cy="1759041"/>
            </a:xfrm>
          </p:grpSpPr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E917DF40-92FF-C54A-AC87-878653CC69F2}"/>
                  </a:ext>
                </a:extLst>
              </p:cNvPr>
              <p:cNvGrpSpPr/>
              <p:nvPr/>
            </p:nvGrpSpPr>
            <p:grpSpPr>
              <a:xfrm>
                <a:off x="3345767" y="4996249"/>
                <a:ext cx="2142391" cy="1671251"/>
                <a:chOff x="4423199" y="3851218"/>
                <a:chExt cx="2142391" cy="1671251"/>
              </a:xfrm>
            </p:grpSpPr>
            <p:grpSp>
              <p:nvGrpSpPr>
                <p:cNvPr id="126" name="Group 125">
                  <a:extLst>
                    <a:ext uri="{FF2B5EF4-FFF2-40B4-BE49-F238E27FC236}">
                      <a16:creationId xmlns:a16="http://schemas.microsoft.com/office/drawing/2014/main" id="{434735C0-02CB-B54D-8E42-41505A7F101D}"/>
                    </a:ext>
                  </a:extLst>
                </p:cNvPr>
                <p:cNvGrpSpPr/>
                <p:nvPr/>
              </p:nvGrpSpPr>
              <p:grpSpPr>
                <a:xfrm>
                  <a:off x="4423199" y="3851218"/>
                  <a:ext cx="2142391" cy="1215460"/>
                  <a:chOff x="4423199" y="3858069"/>
                  <a:chExt cx="2142391" cy="1178628"/>
                </a:xfrm>
              </p:grpSpPr>
              <p:cxnSp>
                <p:nvCxnSpPr>
                  <p:cNvPr id="128" name="Straight Arrow Connector 127">
                    <a:extLst>
                      <a:ext uri="{FF2B5EF4-FFF2-40B4-BE49-F238E27FC236}">
                        <a16:creationId xmlns:a16="http://schemas.microsoft.com/office/drawing/2014/main" id="{59DFE05A-089E-AB41-B66B-1484A9A29B9C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4423199" y="3888358"/>
                    <a:ext cx="1124412" cy="1148339"/>
                  </a:xfrm>
                  <a:prstGeom prst="straightConnector1">
                    <a:avLst/>
                  </a:prstGeom>
                  <a:ln w="57150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Arrow Connector 128">
                    <a:extLst>
                      <a:ext uri="{FF2B5EF4-FFF2-40B4-BE49-F238E27FC236}">
                        <a16:creationId xmlns:a16="http://schemas.microsoft.com/office/drawing/2014/main" id="{62A448C9-1EA0-0B40-9AD5-CBC755F7DD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526107" y="3858069"/>
                    <a:ext cx="1039483" cy="1103371"/>
                  </a:xfrm>
                  <a:prstGeom prst="straightConnector1">
                    <a:avLst/>
                  </a:prstGeom>
                  <a:ln w="57150"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7" name="Oval 126">
                  <a:extLst>
                    <a:ext uri="{FF2B5EF4-FFF2-40B4-BE49-F238E27FC236}">
                      <a16:creationId xmlns:a16="http://schemas.microsoft.com/office/drawing/2014/main" id="{9B1E5F45-A228-5345-8360-AA3551C161E7}"/>
                    </a:ext>
                  </a:extLst>
                </p:cNvPr>
                <p:cNvSpPr/>
                <p:nvPr/>
              </p:nvSpPr>
              <p:spPr>
                <a:xfrm>
                  <a:off x="5086618" y="4579494"/>
                  <a:ext cx="914400" cy="94297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solidFill>
                        <a:schemeClr val="bg1"/>
                      </a:solidFill>
                    </a:rPr>
                    <a:t>&lt;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5" name="TextBox 124">
                    <a:extLst>
                      <a:ext uri="{FF2B5EF4-FFF2-40B4-BE49-F238E27FC236}">
                        <a16:creationId xmlns:a16="http://schemas.microsoft.com/office/drawing/2014/main" id="{7C5ADA9E-BD3B-084E-8089-DBE9DD40D82B}"/>
                      </a:ext>
                    </a:extLst>
                  </p:cNvPr>
                  <p:cNvSpPr txBox="1"/>
                  <p:nvPr/>
                </p:nvSpPr>
                <p:spPr>
                  <a:xfrm>
                    <a:off x="4123148" y="4908459"/>
                    <a:ext cx="748410" cy="8607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𝑗𝑗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  <a:p>
                    <a:pPr algn="ctr"/>
                    <a:r>
                      <a:rPr lang="en-US" dirty="0"/>
                      <a:t>300</a:t>
                    </a:r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125" name="TextBox 124">
                    <a:extLst>
                      <a:ext uri="{FF2B5EF4-FFF2-40B4-BE49-F238E27FC236}">
                        <a16:creationId xmlns:a16="http://schemas.microsoft.com/office/drawing/2014/main" id="{7C5ADA9E-BD3B-084E-8089-DBE9DD40D82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23148" y="4908459"/>
                    <a:ext cx="748410" cy="86074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0169" b="-1594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C2E4BD7D-4ECE-BF4B-8DE8-27909E7965C7}"/>
              </a:ext>
            </a:extLst>
          </p:cNvPr>
          <p:cNvGrpSpPr/>
          <p:nvPr/>
        </p:nvGrpSpPr>
        <p:grpSpPr>
          <a:xfrm>
            <a:off x="6324600" y="1347193"/>
            <a:ext cx="2590800" cy="2508158"/>
            <a:chOff x="3652823" y="1295400"/>
            <a:chExt cx="2590800" cy="2508158"/>
          </a:xfrm>
        </p:grpSpPr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4D4BB82-7045-4440-B139-6D17F20EB38B}"/>
                </a:ext>
              </a:extLst>
            </p:cNvPr>
            <p:cNvSpPr/>
            <p:nvPr/>
          </p:nvSpPr>
          <p:spPr>
            <a:xfrm>
              <a:off x="5329223" y="1295400"/>
              <a:ext cx="914400" cy="9144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VBF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0.81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C8CA63C7-B37E-C34E-9BEF-A718FF781D8B}"/>
                    </a:ext>
                  </a:extLst>
                </p:cNvPr>
                <p:cNvSpPr txBox="1"/>
                <p:nvPr/>
              </p:nvSpPr>
              <p:spPr>
                <a:xfrm>
                  <a:off x="4515678" y="2051984"/>
                  <a:ext cx="1042145" cy="8607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a14:m>
                  <a:r>
                    <a:rPr lang="en-US" sz="2400" dirty="0"/>
                    <a:t> </a:t>
                  </a:r>
                </a:p>
                <a:p>
                  <a:pPr algn="ctr"/>
                  <a:r>
                    <a:rPr lang="en-US" dirty="0"/>
                    <a:t>2.95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C8CA63C7-B37E-C34E-9BEF-A718FF781D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15678" y="2051984"/>
                  <a:ext cx="1042145" cy="860748"/>
                </a:xfrm>
                <a:prstGeom prst="rect">
                  <a:avLst/>
                </a:prstGeom>
                <a:blipFill>
                  <a:blip r:embed="rId5"/>
                  <a:stretch>
                    <a:fillRect t="-5882" r="-8434" b="-147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B08E6246-0AB5-CD43-BE8D-CDF4125795C0}"/>
                </a:ext>
              </a:extLst>
            </p:cNvPr>
            <p:cNvCxnSpPr/>
            <p:nvPr/>
          </p:nvCxnSpPr>
          <p:spPr>
            <a:xfrm flipH="1" flipV="1">
              <a:off x="3816655" y="2238192"/>
              <a:ext cx="989351" cy="989349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3C7A3A08-5E81-CD42-8A2F-0DFF62963482}"/>
                </a:ext>
              </a:extLst>
            </p:cNvPr>
            <p:cNvCxnSpPr>
              <a:cxnSpLocks/>
              <a:stCxn id="121" idx="3"/>
            </p:cNvCxnSpPr>
            <p:nvPr/>
          </p:nvCxnSpPr>
          <p:spPr>
            <a:xfrm flipV="1">
              <a:off x="4538545" y="2208323"/>
              <a:ext cx="1367068" cy="1457140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7D3ED56B-54D1-494D-9AA0-AA24C5C0C21D}"/>
                </a:ext>
              </a:extLst>
            </p:cNvPr>
            <p:cNvSpPr/>
            <p:nvPr/>
          </p:nvSpPr>
          <p:spPr>
            <a:xfrm>
              <a:off x="3652823" y="1306707"/>
              <a:ext cx="914400" cy="914400"/>
            </a:xfrm>
            <a:prstGeom prst="rect">
              <a:avLst/>
            </a:prstGeom>
            <a:solidFill>
              <a:srgbClr val="4032A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bg1"/>
                  </a:solidFill>
                </a:rPr>
                <a:t>ggF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0.35</a:t>
              </a:r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E2B52E30-0758-C342-A94A-531B0C50EC37}"/>
                </a:ext>
              </a:extLst>
            </p:cNvPr>
            <p:cNvSpPr/>
            <p:nvPr/>
          </p:nvSpPr>
          <p:spPr>
            <a:xfrm>
              <a:off x="4404634" y="2860583"/>
              <a:ext cx="914400" cy="9429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&lt;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63575" y="1143000"/>
            <a:ext cx="3010761" cy="2308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Geometrically, a </a:t>
            </a:r>
          </a:p>
          <a:p>
            <a:r>
              <a:rPr lang="en-US" dirty="0"/>
              <a:t>decision </a:t>
            </a:r>
            <a:r>
              <a:rPr lang="en-US" b="0" dirty="0"/>
              <a:t>tree is </a:t>
            </a:r>
            <a:r>
              <a:rPr lang="en-US" dirty="0"/>
              <a:t>just a</a:t>
            </a:r>
            <a:r>
              <a:rPr lang="en-US" b="0" dirty="0"/>
              <a:t> </a:t>
            </a:r>
          </a:p>
          <a:p>
            <a:r>
              <a:rPr lang="en-US" i="1" dirty="0">
                <a:solidFill>
                  <a:srgbClr val="0033CC"/>
                </a:solidFill>
              </a:rPr>
              <a:t>d</a:t>
            </a:r>
            <a:r>
              <a:rPr lang="en-US" b="0" i="1" dirty="0">
                <a:solidFill>
                  <a:srgbClr val="0033CC"/>
                </a:solidFill>
              </a:rPr>
              <a:t>-dimensional </a:t>
            </a:r>
          </a:p>
          <a:p>
            <a:r>
              <a:rPr lang="en-US" b="0" dirty="0"/>
              <a:t>histogram in which the</a:t>
            </a:r>
            <a:endParaRPr lang="en-US" dirty="0"/>
          </a:p>
          <a:p>
            <a:r>
              <a:rPr lang="en-US" dirty="0"/>
              <a:t>bins are created </a:t>
            </a:r>
          </a:p>
          <a:p>
            <a:r>
              <a:rPr lang="en-US" b="0" i="1" dirty="0">
                <a:solidFill>
                  <a:srgbClr val="0033CC"/>
                </a:solidFill>
              </a:rPr>
              <a:t>recursively</a:t>
            </a:r>
            <a:r>
              <a:rPr lang="en-US" b="0" dirty="0"/>
              <a:t>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663575" y="430342"/>
            <a:ext cx="7772400" cy="838200"/>
          </a:xfrm>
        </p:spPr>
        <p:txBody>
          <a:bodyPr/>
          <a:lstStyle/>
          <a:p>
            <a:br>
              <a:rPr lang="en-US" dirty="0">
                <a:solidFill>
                  <a:srgbClr val="0033CC"/>
                </a:solidFill>
              </a:rPr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CB2DBD-3BA4-0B49-9443-163FAD366A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5B39C7-D2B5-7240-8251-53AAF7481C3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8" name="Rectangle 2">
            <a:extLst>
              <a:ext uri="{FF2B5EF4-FFF2-40B4-BE49-F238E27FC236}">
                <a16:creationId xmlns:a16="http://schemas.microsoft.com/office/drawing/2014/main" id="{6FD847B1-3D8A-CD4D-824B-74F1759CE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pitchFamily="-109" charset="-128"/>
                <a:cs typeface="Times New Roman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9pPr>
          </a:lstStyle>
          <a:p>
            <a:r>
              <a:rPr lang="en-US" kern="0"/>
              <a:t>Decision Trees</a:t>
            </a:r>
            <a:endParaRPr lang="en-US" kern="0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CABEDA0-06C8-C74C-925B-57D88B9CF85B}"/>
              </a:ext>
            </a:extLst>
          </p:cNvPr>
          <p:cNvGrpSpPr/>
          <p:nvPr/>
        </p:nvGrpSpPr>
        <p:grpSpPr>
          <a:xfrm>
            <a:off x="3581400" y="1347193"/>
            <a:ext cx="5334000" cy="5358407"/>
            <a:chOff x="3581400" y="1347193"/>
            <a:chExt cx="5334000" cy="535840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81A8EAA-5E3C-7F40-9C14-1399820D4CAD}"/>
                </a:ext>
              </a:extLst>
            </p:cNvPr>
            <p:cNvGrpSpPr/>
            <p:nvPr/>
          </p:nvGrpSpPr>
          <p:grpSpPr>
            <a:xfrm>
              <a:off x="5283349" y="3384459"/>
              <a:ext cx="1932483" cy="1767901"/>
              <a:chOff x="5283349" y="3384459"/>
              <a:chExt cx="1932483" cy="176790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8" name="TextBox 87">
                    <a:extLst>
                      <a:ext uri="{FF2B5EF4-FFF2-40B4-BE49-F238E27FC236}">
                        <a16:creationId xmlns:a16="http://schemas.microsoft.com/office/drawing/2014/main" id="{95009E99-1BE1-084E-A782-9949B3C944C2}"/>
                      </a:ext>
                    </a:extLst>
                  </p:cNvPr>
                  <p:cNvSpPr txBox="1"/>
                  <p:nvPr/>
                </p:nvSpPr>
                <p:spPr>
                  <a:xfrm>
                    <a:off x="5795553" y="3384459"/>
                    <a:ext cx="724365" cy="8607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oMath>
                    </a14:m>
                    <a:r>
                      <a:rPr lang="en-US" sz="2400" dirty="0"/>
                      <a:t> </a:t>
                    </a:r>
                  </a:p>
                  <a:p>
                    <a:pPr algn="ctr"/>
                    <a:r>
                      <a:rPr lang="en-US" dirty="0"/>
                      <a:t>577</a:t>
                    </a:r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88" name="TextBox 87">
                    <a:extLst>
                      <a:ext uri="{FF2B5EF4-FFF2-40B4-BE49-F238E27FC236}">
                        <a16:creationId xmlns:a16="http://schemas.microsoft.com/office/drawing/2014/main" id="{95009E99-1BE1-084E-A782-9949B3C944C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95553" y="3384459"/>
                    <a:ext cx="724365" cy="860748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7018" t="-4348" r="-12281" b="-1449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EA6F2342-A462-7745-B089-D9EC3F0951B4}"/>
                  </a:ext>
                </a:extLst>
              </p:cNvPr>
              <p:cNvGrpSpPr/>
              <p:nvPr/>
            </p:nvGrpSpPr>
            <p:grpSpPr>
              <a:xfrm>
                <a:off x="5283349" y="3722201"/>
                <a:ext cx="1932483" cy="1430159"/>
                <a:chOff x="4558257" y="4077320"/>
                <a:chExt cx="1932483" cy="1430159"/>
              </a:xfrm>
            </p:grpSpPr>
            <p:grpSp>
              <p:nvGrpSpPr>
                <p:cNvPr id="90" name="Group 89">
                  <a:extLst>
                    <a:ext uri="{FF2B5EF4-FFF2-40B4-BE49-F238E27FC236}">
                      <a16:creationId xmlns:a16="http://schemas.microsoft.com/office/drawing/2014/main" id="{31DEB253-BAD8-E344-BC1B-B0F00ECF3D08}"/>
                    </a:ext>
                  </a:extLst>
                </p:cNvPr>
                <p:cNvGrpSpPr/>
                <p:nvPr/>
              </p:nvGrpSpPr>
              <p:grpSpPr>
                <a:xfrm>
                  <a:off x="4558257" y="4077320"/>
                  <a:ext cx="1932483" cy="989349"/>
                  <a:chOff x="4558257" y="4077325"/>
                  <a:chExt cx="1932483" cy="959370"/>
                </a:xfrm>
              </p:grpSpPr>
              <p:cxnSp>
                <p:nvCxnSpPr>
                  <p:cNvPr id="92" name="Straight Arrow Connector 91">
                    <a:extLst>
                      <a:ext uri="{FF2B5EF4-FFF2-40B4-BE49-F238E27FC236}">
                        <a16:creationId xmlns:a16="http://schemas.microsoft.com/office/drawing/2014/main" id="{9F160F08-2F8F-5541-8E49-D48C2C624236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4558257" y="4077325"/>
                    <a:ext cx="989351" cy="959370"/>
                  </a:xfrm>
                  <a:prstGeom prst="straightConnector1">
                    <a:avLst/>
                  </a:prstGeom>
                  <a:ln w="57150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Arrow Connector 92">
                    <a:extLst>
                      <a:ext uri="{FF2B5EF4-FFF2-40B4-BE49-F238E27FC236}">
                        <a16:creationId xmlns:a16="http://schemas.microsoft.com/office/drawing/2014/main" id="{DC542BD0-C9F4-4441-9182-333B133DC11B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5547608" y="4077325"/>
                    <a:ext cx="943132" cy="959370"/>
                  </a:xfrm>
                  <a:prstGeom prst="straightConnector1">
                    <a:avLst/>
                  </a:prstGeom>
                  <a:ln w="57150"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id="{C952638F-EEB2-214E-B176-6D80858C005D}"/>
                    </a:ext>
                  </a:extLst>
                </p:cNvPr>
                <p:cNvSpPr/>
                <p:nvPr/>
              </p:nvSpPr>
              <p:spPr>
                <a:xfrm>
                  <a:off x="5086618" y="4564504"/>
                  <a:ext cx="914400" cy="94297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/>
                    <a:t>&lt;</a:t>
                  </a:r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F7ACCA0-A447-1B49-8254-FD78FD7BC61E}"/>
                </a:ext>
              </a:extLst>
            </p:cNvPr>
            <p:cNvGrpSpPr/>
            <p:nvPr/>
          </p:nvGrpSpPr>
          <p:grpSpPr>
            <a:xfrm>
              <a:off x="3581400" y="1376853"/>
              <a:ext cx="2590800" cy="2484011"/>
              <a:chOff x="5928837" y="1365159"/>
              <a:chExt cx="2590800" cy="2484011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DF577FE-8A2F-5D4C-831D-F767B6CF1DBA}"/>
                  </a:ext>
                </a:extLst>
              </p:cNvPr>
              <p:cNvGrpSpPr/>
              <p:nvPr/>
            </p:nvGrpSpPr>
            <p:grpSpPr>
              <a:xfrm>
                <a:off x="6186090" y="2291312"/>
                <a:ext cx="2190713" cy="1557858"/>
                <a:chOff x="4398486" y="3964611"/>
                <a:chExt cx="2190713" cy="1557858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1AF20AE2-5741-7242-98DE-A5CE4B4C02F9}"/>
                    </a:ext>
                  </a:extLst>
                </p:cNvPr>
                <p:cNvGrpSpPr/>
                <p:nvPr/>
              </p:nvGrpSpPr>
              <p:grpSpPr>
                <a:xfrm>
                  <a:off x="4398486" y="3964611"/>
                  <a:ext cx="2190713" cy="1102062"/>
                  <a:chOff x="4398486" y="3968028"/>
                  <a:chExt cx="2190713" cy="1068667"/>
                </a:xfrm>
              </p:grpSpPr>
              <p:cxnSp>
                <p:nvCxnSpPr>
                  <p:cNvPr id="86" name="Straight Arrow Connector 85">
                    <a:extLst>
                      <a:ext uri="{FF2B5EF4-FFF2-40B4-BE49-F238E27FC236}">
                        <a16:creationId xmlns:a16="http://schemas.microsoft.com/office/drawing/2014/main" id="{9CCA42AF-65B4-9249-8143-0EF7AE2ED1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398486" y="3968028"/>
                    <a:ext cx="1149123" cy="1068667"/>
                  </a:xfrm>
                  <a:prstGeom prst="straightConnector1">
                    <a:avLst/>
                  </a:prstGeom>
                  <a:ln w="57150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Arrow Connector 86">
                    <a:extLst>
                      <a:ext uri="{FF2B5EF4-FFF2-40B4-BE49-F238E27FC236}">
                        <a16:creationId xmlns:a16="http://schemas.microsoft.com/office/drawing/2014/main" id="{A998903F-E128-CA4D-8472-AC4601B00BF5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5646067" y="3968028"/>
                    <a:ext cx="943132" cy="959370"/>
                  </a:xfrm>
                  <a:prstGeom prst="straightConnector1">
                    <a:avLst/>
                  </a:prstGeom>
                  <a:ln w="57150"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E3E64A19-C2F2-3749-925A-BBD8D3C2B0C2}"/>
                    </a:ext>
                  </a:extLst>
                </p:cNvPr>
                <p:cNvSpPr/>
                <p:nvPr/>
              </p:nvSpPr>
              <p:spPr>
                <a:xfrm>
                  <a:off x="5086618" y="4579494"/>
                  <a:ext cx="914400" cy="94297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/>
                    <a:t>&lt;</a:t>
                  </a:r>
                </a:p>
              </p:txBody>
            </p:sp>
          </p:grp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901091EB-1D77-EC4E-98DC-4826798BF3AE}"/>
                  </a:ext>
                </a:extLst>
              </p:cNvPr>
              <p:cNvSpPr/>
              <p:nvPr/>
            </p:nvSpPr>
            <p:spPr>
              <a:xfrm>
                <a:off x="5928837" y="1378759"/>
                <a:ext cx="914400" cy="9144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>
                    <a:solidFill>
                      <a:schemeClr val="bg1"/>
                    </a:solidFill>
                  </a:rPr>
                  <a:t>ggF</a:t>
                </a:r>
                <a:endParaRPr lang="en-US" sz="24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400" dirty="0">
                    <a:solidFill>
                      <a:schemeClr val="bg1"/>
                    </a:solidFill>
                  </a:rPr>
                  <a:t>0.42</a:t>
                </a: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94FB846C-A713-D142-A138-8577193034B5}"/>
                  </a:ext>
                </a:extLst>
              </p:cNvPr>
              <p:cNvSpPr/>
              <p:nvPr/>
            </p:nvSpPr>
            <p:spPr>
              <a:xfrm>
                <a:off x="7605237" y="1365159"/>
                <a:ext cx="914400" cy="914400"/>
              </a:xfrm>
              <a:prstGeom prst="rect">
                <a:avLst/>
              </a:prstGeom>
              <a:solidFill>
                <a:srgbClr val="98CA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VBF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2400" dirty="0">
                    <a:solidFill>
                      <a:schemeClr val="tx1"/>
                    </a:solidFill>
                  </a:rPr>
                  <a:t>0.63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C311C51E-356D-564A-BAB1-0B1BB1D33AF7}"/>
                      </a:ext>
                    </a:extLst>
                  </p:cNvPr>
                  <p:cNvSpPr txBox="1"/>
                  <p:nvPr/>
                </p:nvSpPr>
                <p:spPr>
                  <a:xfrm>
                    <a:off x="6843237" y="2121906"/>
                    <a:ext cx="1042144" cy="8607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oMath>
                    </a14:m>
                    <a:r>
                      <a:rPr lang="en-US" sz="2400" dirty="0"/>
                      <a:t> </a:t>
                    </a:r>
                  </a:p>
                  <a:p>
                    <a:pPr algn="ctr"/>
                    <a:r>
                      <a:rPr lang="en-US" dirty="0"/>
                      <a:t>2.55</a:t>
                    </a:r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C311C51E-356D-564A-BAB1-0B1BB1D33AF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43237" y="2121906"/>
                    <a:ext cx="1042144" cy="860748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t="-5882" r="-8434" b="-1470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2DE57D-1673-8348-AC54-E1651A3DE74B}"/>
                </a:ext>
              </a:extLst>
            </p:cNvPr>
            <p:cNvGrpSpPr/>
            <p:nvPr/>
          </p:nvGrpSpPr>
          <p:grpSpPr>
            <a:xfrm>
              <a:off x="3801209" y="4114800"/>
              <a:ext cx="2218591" cy="2590800"/>
              <a:chOff x="3648809" y="4114800"/>
              <a:chExt cx="2218591" cy="2590800"/>
            </a:xfrm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6769310B-0530-954B-93DB-009121FFEBF1}"/>
                  </a:ext>
                </a:extLst>
              </p:cNvPr>
              <p:cNvSpPr/>
              <p:nvPr/>
            </p:nvSpPr>
            <p:spPr>
              <a:xfrm>
                <a:off x="3648809" y="4114800"/>
                <a:ext cx="914400" cy="914400"/>
              </a:xfrm>
              <a:prstGeom prst="rect">
                <a:avLst/>
              </a:prstGeom>
              <a:solidFill>
                <a:srgbClr val="4734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>
                    <a:solidFill>
                      <a:schemeClr val="bg1"/>
                    </a:solidFill>
                  </a:rPr>
                  <a:t>ggF</a:t>
                </a:r>
                <a:endParaRPr lang="en-US" sz="24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400" dirty="0">
                    <a:solidFill>
                      <a:schemeClr val="bg1"/>
                    </a:solidFill>
                  </a:rPr>
                  <a:t>0.34</a:t>
                </a:r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EC0F7D5D-DFBF-3848-9472-6F29A3328449}"/>
                  </a:ext>
                </a:extLst>
              </p:cNvPr>
              <p:cNvGrpSpPr/>
              <p:nvPr/>
            </p:nvGrpSpPr>
            <p:grpSpPr>
              <a:xfrm>
                <a:off x="3725009" y="4946559"/>
                <a:ext cx="2142391" cy="1759041"/>
                <a:chOff x="3345767" y="4908459"/>
                <a:chExt cx="2142391" cy="1759041"/>
              </a:xfrm>
            </p:grpSpPr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EE341DAA-3FC1-B142-81F0-C7012F40D27B}"/>
                    </a:ext>
                  </a:extLst>
                </p:cNvPr>
                <p:cNvGrpSpPr/>
                <p:nvPr/>
              </p:nvGrpSpPr>
              <p:grpSpPr>
                <a:xfrm>
                  <a:off x="3345767" y="4996249"/>
                  <a:ext cx="2142391" cy="1671251"/>
                  <a:chOff x="4423199" y="3851218"/>
                  <a:chExt cx="2142391" cy="1671251"/>
                </a:xfrm>
              </p:grpSpPr>
              <p:grpSp>
                <p:nvGrpSpPr>
                  <p:cNvPr id="76" name="Group 75">
                    <a:extLst>
                      <a:ext uri="{FF2B5EF4-FFF2-40B4-BE49-F238E27FC236}">
                        <a16:creationId xmlns:a16="http://schemas.microsoft.com/office/drawing/2014/main" id="{D57B031D-8D3E-3F47-8E98-19D30E641234}"/>
                      </a:ext>
                    </a:extLst>
                  </p:cNvPr>
                  <p:cNvGrpSpPr/>
                  <p:nvPr/>
                </p:nvGrpSpPr>
                <p:grpSpPr>
                  <a:xfrm>
                    <a:off x="4423199" y="3851218"/>
                    <a:ext cx="2142391" cy="1215460"/>
                    <a:chOff x="4423199" y="3858069"/>
                    <a:chExt cx="2142391" cy="1178628"/>
                  </a:xfrm>
                </p:grpSpPr>
                <p:cxnSp>
                  <p:nvCxnSpPr>
                    <p:cNvPr id="78" name="Straight Arrow Connector 77">
                      <a:extLst>
                        <a:ext uri="{FF2B5EF4-FFF2-40B4-BE49-F238E27FC236}">
                          <a16:creationId xmlns:a16="http://schemas.microsoft.com/office/drawing/2014/main" id="{6495D90C-B82C-794F-B5D3-A18A5732AF36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4423199" y="3888358"/>
                      <a:ext cx="1124412" cy="1148339"/>
                    </a:xfrm>
                    <a:prstGeom prst="straightConnector1">
                      <a:avLst/>
                    </a:prstGeom>
                    <a:ln w="57150">
                      <a:solidFill>
                        <a:srgbClr val="7030A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Straight Arrow Connector 78">
                      <a:extLst>
                        <a:ext uri="{FF2B5EF4-FFF2-40B4-BE49-F238E27FC236}">
                          <a16:creationId xmlns:a16="http://schemas.microsoft.com/office/drawing/2014/main" id="{9A1B729E-E7B7-2649-B7E3-758DBE7F3E7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526107" y="3858069"/>
                      <a:ext cx="1039483" cy="1103371"/>
                    </a:xfrm>
                    <a:prstGeom prst="straightConnector1">
                      <a:avLst/>
                    </a:prstGeom>
                    <a:ln w="57150">
                      <a:solidFill>
                        <a:schemeClr val="accent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7" name="Oval 76">
                    <a:extLst>
                      <a:ext uri="{FF2B5EF4-FFF2-40B4-BE49-F238E27FC236}">
                        <a16:creationId xmlns:a16="http://schemas.microsoft.com/office/drawing/2014/main" id="{0526BC7A-B8EE-704B-84B7-F0900E812C69}"/>
                      </a:ext>
                    </a:extLst>
                  </p:cNvPr>
                  <p:cNvSpPr/>
                  <p:nvPr/>
                </p:nvSpPr>
                <p:spPr>
                  <a:xfrm>
                    <a:off x="5086618" y="4579494"/>
                    <a:ext cx="914400" cy="94297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800" b="1" dirty="0">
                        <a:solidFill>
                          <a:schemeClr val="bg1"/>
                        </a:solidFill>
                      </a:rPr>
                      <a:t>&lt;</a:t>
                    </a:r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5" name="TextBox 74">
                      <a:extLst>
                        <a:ext uri="{FF2B5EF4-FFF2-40B4-BE49-F238E27FC236}">
                          <a16:creationId xmlns:a16="http://schemas.microsoft.com/office/drawing/2014/main" id="{95CB891D-8F5D-D447-9E99-D2A7B93B50F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123148" y="4908459"/>
                      <a:ext cx="748410" cy="86074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𝑗𝑗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  <a:p>
                      <a:pPr algn="ctr"/>
                      <a:r>
                        <a:rPr lang="en-US" dirty="0"/>
                        <a:t>300</a:t>
                      </a:r>
                      <a:endParaRPr lang="en-US" sz="2400" dirty="0"/>
                    </a:p>
                  </p:txBody>
                </p:sp>
              </mc:Choice>
              <mc:Fallback xmlns="">
                <p:sp>
                  <p:nvSpPr>
                    <p:cNvPr id="75" name="TextBox 74">
                      <a:extLst>
                        <a:ext uri="{FF2B5EF4-FFF2-40B4-BE49-F238E27FC236}">
                          <a16:creationId xmlns:a16="http://schemas.microsoft.com/office/drawing/2014/main" id="{95CB891D-8F5D-D447-9E99-D2A7B93B50F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123148" y="4908459"/>
                      <a:ext cx="748410" cy="860748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10169" b="-1594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59869B52-259B-CB49-9F63-D61D601CB604}"/>
                </a:ext>
              </a:extLst>
            </p:cNvPr>
            <p:cNvGrpSpPr/>
            <p:nvPr/>
          </p:nvGrpSpPr>
          <p:grpSpPr>
            <a:xfrm>
              <a:off x="6324600" y="1347193"/>
              <a:ext cx="2590800" cy="2508158"/>
              <a:chOff x="3652823" y="1295400"/>
              <a:chExt cx="2590800" cy="2508158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3193F11A-FFA7-5E40-AF54-34A75A447EFE}"/>
                  </a:ext>
                </a:extLst>
              </p:cNvPr>
              <p:cNvSpPr/>
              <p:nvPr/>
            </p:nvSpPr>
            <p:spPr>
              <a:xfrm>
                <a:off x="5329223" y="1295400"/>
                <a:ext cx="914400" cy="9144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VBF</a:t>
                </a:r>
                <a:endParaRPr lang="en-US" sz="24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400" dirty="0">
                    <a:solidFill>
                      <a:schemeClr val="bg1"/>
                    </a:solidFill>
                  </a:rPr>
                  <a:t>0.81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C63B2545-786C-AA4A-828B-38200F776A24}"/>
                      </a:ext>
                    </a:extLst>
                  </p:cNvPr>
                  <p:cNvSpPr txBox="1"/>
                  <p:nvPr/>
                </p:nvSpPr>
                <p:spPr>
                  <a:xfrm>
                    <a:off x="4515678" y="2051984"/>
                    <a:ext cx="1042145" cy="8607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oMath>
                    </a14:m>
                    <a:r>
                      <a:rPr lang="en-US" sz="2400" dirty="0"/>
                      <a:t> </a:t>
                    </a:r>
                  </a:p>
                  <a:p>
                    <a:pPr algn="ctr"/>
                    <a:r>
                      <a:rPr lang="en-US" dirty="0"/>
                      <a:t>2.95</a:t>
                    </a:r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C63B2545-786C-AA4A-828B-38200F776A2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15678" y="2051984"/>
                    <a:ext cx="1042145" cy="860748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5882" r="-8434" b="-1470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27186166-55A5-5B41-9486-4E4827BFE02E}"/>
                  </a:ext>
                </a:extLst>
              </p:cNvPr>
              <p:cNvCxnSpPr/>
              <p:nvPr/>
            </p:nvCxnSpPr>
            <p:spPr>
              <a:xfrm flipH="1" flipV="1">
                <a:off x="3816655" y="2238192"/>
                <a:ext cx="989351" cy="989349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FF8162A9-B9F6-2C4E-8217-0EC0669922C8}"/>
                  </a:ext>
                </a:extLst>
              </p:cNvPr>
              <p:cNvCxnSpPr>
                <a:cxnSpLocks/>
                <a:stCxn id="71" idx="3"/>
              </p:cNvCxnSpPr>
              <p:nvPr/>
            </p:nvCxnSpPr>
            <p:spPr>
              <a:xfrm flipV="1">
                <a:off x="4538545" y="2208323"/>
                <a:ext cx="1367068" cy="1457140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EDE11B47-4689-364C-98BD-78F366ADC4E3}"/>
                  </a:ext>
                </a:extLst>
              </p:cNvPr>
              <p:cNvSpPr/>
              <p:nvPr/>
            </p:nvSpPr>
            <p:spPr>
              <a:xfrm>
                <a:off x="3652823" y="1306707"/>
                <a:ext cx="914400" cy="914400"/>
              </a:xfrm>
              <a:prstGeom prst="rect">
                <a:avLst/>
              </a:prstGeom>
              <a:solidFill>
                <a:srgbClr val="4032A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>
                    <a:solidFill>
                      <a:schemeClr val="bg1"/>
                    </a:solidFill>
                  </a:rPr>
                  <a:t>ggF</a:t>
                </a:r>
                <a:endParaRPr lang="en-US" sz="24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400" dirty="0">
                    <a:solidFill>
                      <a:schemeClr val="bg1"/>
                    </a:solidFill>
                  </a:rPr>
                  <a:t>0.35</a:t>
                </a: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90A1C1C-E182-3542-B988-09340ED23BEF}"/>
                  </a:ext>
                </a:extLst>
              </p:cNvPr>
              <p:cNvSpPr/>
              <p:nvPr/>
            </p:nvSpPr>
            <p:spPr>
              <a:xfrm>
                <a:off x="4404634" y="2860583"/>
                <a:ext cx="914400" cy="94297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/>
                  <a:t>&lt;</a:t>
                </a:r>
              </a:p>
            </p:txBody>
          </p:sp>
        </p:grpSp>
      </p:grpSp>
      <p:pic>
        <p:nvPicPr>
          <p:cNvPr id="60" name="Picture 59">
            <a:extLst>
              <a:ext uri="{FF2B5EF4-FFF2-40B4-BE49-F238E27FC236}">
                <a16:creationId xmlns:a16="http://schemas.microsoft.com/office/drawing/2014/main" id="{E4A05E99-2436-BA47-A70E-B2916D9D2C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318" y="3384459"/>
            <a:ext cx="3449271" cy="328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757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Topics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772400" cy="4648200"/>
          </a:xfrm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Introduction</a:t>
            </a:r>
          </a:p>
          <a:p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Decision Trees</a:t>
            </a:r>
          </a:p>
          <a:p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Boosted Decision Trees</a:t>
            </a:r>
          </a:p>
          <a:p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Deep Neural Networks</a:t>
            </a:r>
          </a:p>
          <a:p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The Future of Machine Learning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38AB2F-7080-C44D-A2B9-8C4C81AA84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89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E6C3F-CBAD-5243-93CB-3F4DD896A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24902-0662-334D-9DC8-6191F9C61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dirty="0"/>
              <a:t>   Unfortunately, decision trees are </a:t>
            </a:r>
            <a:r>
              <a:rPr lang="en-US" sz="3200" i="1" dirty="0">
                <a:solidFill>
                  <a:srgbClr val="0033CC"/>
                </a:solidFill>
              </a:rPr>
              <a:t>unstable</a:t>
            </a:r>
            <a:r>
              <a:rPr lang="en-US" sz="3200" dirty="0"/>
              <a:t>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7B586E-7DB4-7847-B889-4EF910E621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219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Boosted decision trees</a:t>
            </a:r>
          </a:p>
        </p:txBody>
      </p:sp>
    </p:spTree>
    <p:extLst>
      <p:ext uri="{BB962C8B-B14F-4D97-AF65-F5344CB8AC3E}">
        <p14:creationId xmlns:p14="http://schemas.microsoft.com/office/powerpoint/2010/main" val="1162599588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419600"/>
            <a:ext cx="4924044" cy="1879405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838200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Boosted Decision Trees: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AdaBoost</a:t>
            </a:r>
            <a:r>
              <a:rPr lang="en-US" dirty="0">
                <a:solidFill>
                  <a:srgbClr val="0033CC"/>
                </a:solidFill>
              </a:rPr>
              <a:t> 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None/>
                </a:pPr>
                <a:r>
                  <a:rPr lang="en-US" dirty="0"/>
                  <a:t>In 1997, AT&amp;T researchers Freund and </a:t>
                </a:r>
                <a:r>
                  <a:rPr lang="en-US" dirty="0" err="1"/>
                  <a:t>Schapire</a:t>
                </a:r>
                <a:r>
                  <a:rPr lang="en-US" dirty="0"/>
                  <a:t> [Journal of Computer and  Sys. Sci. </a:t>
                </a:r>
                <a:r>
                  <a:rPr lang="en-US" b="1" dirty="0"/>
                  <a:t>55</a:t>
                </a:r>
                <a:r>
                  <a:rPr lang="en-US" dirty="0"/>
                  <a:t> (1), 119 (1997)] published an algorithm that produced highly effective classifiers by combining many mediocre ones! 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Their algorithm, called </a:t>
                </a:r>
                <a:r>
                  <a:rPr lang="en-US" dirty="0">
                    <a:solidFill>
                      <a:srgbClr val="0033CC"/>
                    </a:solidFill>
                  </a:rPr>
                  <a:t>AdaBoost</a:t>
                </a:r>
                <a:r>
                  <a:rPr lang="en-US" dirty="0"/>
                  <a:t>, was the first successful method to </a:t>
                </a:r>
                <a:r>
                  <a:rPr lang="en-US" i="1" dirty="0">
                    <a:solidFill>
                      <a:srgbClr val="0033CC"/>
                    </a:solidFill>
                  </a:rPr>
                  <a:t>boost</a:t>
                </a:r>
                <a:r>
                  <a:rPr lang="en-US" dirty="0"/>
                  <a:t> (i.e., enhance) the performance of poorly performing classifiers by </a:t>
                </a:r>
                <a:r>
                  <a:rPr lang="en-US" i="1" dirty="0">
                    <a:solidFill>
                      <a:srgbClr val="0033CC"/>
                    </a:solidFill>
                  </a:rPr>
                  <a:t>averaging</a:t>
                </a:r>
                <a:r>
                  <a:rPr lang="en-US" dirty="0"/>
                  <a:t> their outputs: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>
                  <a:buNone/>
                </a:pPr>
                <a:r>
                  <a:rPr lang="en-US" dirty="0"/>
                  <a:t>	</a:t>
                </a:r>
                <a:r>
                  <a:rPr lang="en-US" i="1" dirty="0"/>
                  <a:t>T</a:t>
                </a:r>
                <a:r>
                  <a:rPr lang="en-US" dirty="0"/>
                  <a:t> = tree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142" t="-1050" b="-24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144C0-B26E-2049-BAF5-711F08934A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6F1B5-7443-B44F-AFB1-21FB1A7FD453}" type="slidenum">
              <a:rPr lang="en-US"/>
              <a:pPr/>
              <a:t>23</a:t>
            </a:fld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53400" cy="4419600"/>
          </a:xfrm>
        </p:spPr>
        <p:txBody>
          <a:bodyPr/>
          <a:lstStyle/>
          <a:p>
            <a:pPr>
              <a:buFont typeface="Marlett" pitchFamily="26" charset="0"/>
              <a:buNone/>
            </a:pPr>
            <a:r>
              <a:rPr lang="en-US" dirty="0"/>
              <a:t>The most popular methods (used mostly with decision trees) are: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>
                <a:solidFill>
                  <a:srgbClr val="0033CC"/>
                </a:solidFill>
              </a:rPr>
              <a:t>Bagging</a:t>
            </a:r>
            <a:r>
              <a:rPr lang="en-US" dirty="0"/>
              <a:t>:		each tree is trained on a </a:t>
            </a:r>
            <a:r>
              <a:rPr lang="en-US" dirty="0">
                <a:solidFill>
                  <a:srgbClr val="0000FF"/>
                </a:solidFill>
              </a:rPr>
              <a:t>bootstrap* 				sample</a:t>
            </a:r>
            <a:r>
              <a:rPr lang="en-US" dirty="0"/>
              <a:t> drawn from the training set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>
                <a:solidFill>
                  <a:srgbClr val="0033CC"/>
                </a:solidFill>
              </a:rPr>
              <a:t>Random Forest</a:t>
            </a:r>
            <a:r>
              <a:rPr lang="en-US" dirty="0"/>
              <a:t>: 	bagging with </a:t>
            </a:r>
            <a:r>
              <a:rPr lang="en-US" dirty="0">
                <a:solidFill>
                  <a:srgbClr val="0000FF"/>
                </a:solidFill>
              </a:rPr>
              <a:t>randomized</a:t>
            </a:r>
            <a:r>
              <a:rPr lang="en-US" dirty="0"/>
              <a:t> trees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>
                <a:solidFill>
                  <a:srgbClr val="0033CC"/>
                </a:solidFill>
              </a:rPr>
              <a:t>Boosting</a:t>
            </a:r>
            <a:r>
              <a:rPr lang="en-US" dirty="0"/>
              <a:t>: 		each tree trained on a </a:t>
            </a:r>
            <a:r>
              <a:rPr lang="en-US" dirty="0">
                <a:solidFill>
                  <a:srgbClr val="0000FF"/>
                </a:solidFill>
              </a:rPr>
              <a:t>different 				reweighting</a:t>
            </a:r>
            <a:r>
              <a:rPr lang="en-US" dirty="0"/>
              <a:t> of the training set</a:t>
            </a:r>
          </a:p>
          <a:p>
            <a:pPr lvl="1"/>
            <a:endParaRPr lang="en-US" dirty="0"/>
          </a:p>
          <a:p>
            <a:pPr>
              <a:buNone/>
            </a:pPr>
            <a:r>
              <a:rPr lang="en-US" dirty="0"/>
              <a:t>*</a:t>
            </a:r>
            <a:r>
              <a:rPr lang="en-US" sz="2000" dirty="0"/>
              <a:t>A bootstrap sample is a sample of size </a:t>
            </a:r>
            <a:r>
              <a:rPr lang="en-US" sz="2000" i="1" dirty="0"/>
              <a:t>N</a:t>
            </a:r>
            <a:r>
              <a:rPr lang="en-US" sz="2000" dirty="0"/>
              <a:t> drawn, </a:t>
            </a:r>
            <a:r>
              <a:rPr lang="en-US" sz="2000" i="1" dirty="0"/>
              <a:t>with replacement</a:t>
            </a:r>
            <a:r>
              <a:rPr lang="en-US" sz="2000" dirty="0"/>
              <a:t>, from another of  the same size. Duplicates can occur and are allowed.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99F9874-9146-E949-931F-94608DDD5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838200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Averaging Methods</a:t>
            </a:r>
          </a:p>
        </p:txBody>
      </p:sp>
    </p:spTree>
    <p:extLst>
      <p:ext uri="{BB962C8B-B14F-4D97-AF65-F5344CB8AC3E}">
        <p14:creationId xmlns:p14="http://schemas.microsoft.com/office/powerpoint/2010/main" val="21992663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:r>
                  <a:rPr lang="en-US" dirty="0"/>
                  <a:t>Example: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𝒑𝒑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𝑯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l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8504806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VBF vs. </a:t>
            </a:r>
            <a:r>
              <a:rPr lang="en-US" dirty="0" err="1"/>
              <a:t>ggF</a:t>
            </a:r>
            <a:r>
              <a:rPr lang="en-US" dirty="0"/>
              <a:t>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First 6 Decision Trees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C5E8F-E45A-D449-B004-FE28202B20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63FF1A-428A-0642-859B-DB3FC468D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168400"/>
            <a:ext cx="8077200" cy="52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467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VBF vs. </a:t>
            </a:r>
            <a:r>
              <a:rPr lang="en-US" dirty="0" err="1"/>
              <a:t>ggF</a:t>
            </a:r>
            <a:r>
              <a:rPr lang="en-US" dirty="0"/>
              <a:t>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&lt;Decision Trees&gt;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C5E8F-E45A-D449-B004-FE28202B20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B63F67-FF48-5B43-A3DB-2FB4134A5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092200"/>
            <a:ext cx="8077200" cy="52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17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VBF vs. </a:t>
            </a:r>
            <a:r>
              <a:rPr lang="en-US" dirty="0" err="1"/>
              <a:t>ggF</a:t>
            </a:r>
            <a:r>
              <a:rPr lang="en-US" dirty="0"/>
              <a:t>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Results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48200" y="5105400"/>
            <a:ext cx="40094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Fraction of </a:t>
            </a:r>
            <a:r>
              <a:rPr lang="en-US" dirty="0" err="1"/>
              <a:t>ggF</a:t>
            </a:r>
            <a:r>
              <a:rPr lang="en-US" dirty="0"/>
              <a:t> events rejected</a:t>
            </a:r>
          </a:p>
          <a:p>
            <a:r>
              <a:rPr lang="en-US" dirty="0"/>
              <a:t>for a given fraction of VBF</a:t>
            </a:r>
          </a:p>
          <a:p>
            <a:r>
              <a:rPr lang="en-US" dirty="0"/>
              <a:t>events accepted.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399189" y="5117769"/>
                <a:ext cx="4281621" cy="11306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𝐵𝐷𝑇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is-I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𝟖𝟎𝟎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is-I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189" y="5117769"/>
                <a:ext cx="4281621" cy="1130631"/>
              </a:xfrm>
              <a:prstGeom prst="rect">
                <a:avLst/>
              </a:prstGeom>
              <a:blipFill>
                <a:blip r:embed="rId2"/>
                <a:stretch>
                  <a:fillRect t="-100000" b="-15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295400" y="1378803"/>
                <a:ext cx="2059282" cy="86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i="1" dirty="0"/>
                  <a:t>x</a:t>
                </a:r>
                <a:r>
                  <a:rPr lang="en-US" dirty="0">
                    <a:solidFill>
                      <a:srgbClr val="0000FF"/>
                    </a:solidFill>
                  </a:rPr>
                  <a:t>	</a:t>
                </a:r>
                <a:r>
                  <a:rPr lang="en-US" dirty="0">
                    <a:solidFill>
                      <a:srgbClr val="000000"/>
                    </a:solidFill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endParaRPr lang="en-US" baseline="-25000" dirty="0">
                  <a:solidFill>
                    <a:srgbClr val="000000"/>
                  </a:solidFill>
                </a:endParaRPr>
              </a:p>
              <a:p>
                <a:pPr>
                  <a:buNone/>
                </a:pPr>
                <a:r>
                  <a:rPr lang="en-US" dirty="0"/>
                  <a:t>y	</a:t>
                </a:r>
                <a:r>
                  <a:rPr lang="en-US" dirty="0">
                    <a:solidFill>
                      <a:srgbClr val="000000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378803"/>
                <a:ext cx="2059282" cy="860748"/>
              </a:xfrm>
              <a:prstGeom prst="rect">
                <a:avLst/>
              </a:prstGeom>
              <a:blipFill>
                <a:blip r:embed="rId3"/>
                <a:stretch>
                  <a:fillRect l="-4294" t="-5882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8A2B48-28C4-EE47-A6AE-8862146E4E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EEE8D3-405F-8246-8864-9DF28E2D288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886AA20-3C18-8547-BFEF-0AE319CC7CE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717550" y="2301875"/>
            <a:ext cx="3797300" cy="2806700"/>
          </a:xfrm>
        </p:spPr>
      </p:pic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F584274A-44B2-4948-A303-35ECCC490A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4673600" y="2311753"/>
            <a:ext cx="3810000" cy="2786944"/>
          </a:xfrm>
        </p:spPr>
      </p:pic>
    </p:spTree>
    <p:extLst>
      <p:ext uri="{BB962C8B-B14F-4D97-AF65-F5344CB8AC3E}">
        <p14:creationId xmlns:p14="http://schemas.microsoft.com/office/powerpoint/2010/main" val="5592972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Deep neural networks</a:t>
            </a:r>
          </a:p>
        </p:txBody>
      </p:sp>
    </p:spTree>
    <p:extLst>
      <p:ext uri="{BB962C8B-B14F-4D97-AF65-F5344CB8AC3E}">
        <p14:creationId xmlns:p14="http://schemas.microsoft.com/office/powerpoint/2010/main" val="1063695093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eep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96A77A7-E128-0940-8EEA-F536D9C628D8}"/>
                  </a:ext>
                </a:extLst>
              </p:cNvPr>
              <p:cNvSpPr txBox="1"/>
              <p:nvPr/>
            </p:nvSpPr>
            <p:spPr>
              <a:xfrm>
                <a:off x="1143000" y="4595336"/>
                <a:ext cx="565706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0" dirty="0">
                    <a:latin typeface="Cambria Math" panose="02040503050406030204" pitchFamily="18" charset="0"/>
                  </a:rPr>
                  <a:t>A (</a:t>
                </a:r>
                <a:r>
                  <a:rPr lang="en-US" b="0" dirty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3</a:t>
                </a:r>
                <a:r>
                  <a:rPr lang="en-US" b="0" dirty="0">
                    <a:latin typeface="Cambria Math" panose="02040503050406030204" pitchFamily="18" charset="0"/>
                  </a:rPr>
                  <a:t>, 5, 4, </a:t>
                </a:r>
                <a:r>
                  <a:rPr lang="en-US" b="0" dirty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2</a:t>
                </a:r>
                <a:r>
                  <a:rPr lang="en-US" b="0" dirty="0">
                    <a:latin typeface="Cambria Math" panose="02040503050406030204" pitchFamily="18" charset="0"/>
                  </a:rPr>
                  <a:t>)-DNN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𝑜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)))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96A77A7-E128-0940-8EEA-F536D9C62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4595336"/>
                <a:ext cx="5657061" cy="738664"/>
              </a:xfrm>
              <a:prstGeom prst="rect">
                <a:avLst/>
              </a:prstGeom>
              <a:blipFill>
                <a:blip r:embed="rId3"/>
                <a:stretch>
                  <a:fillRect l="-3139" t="-11864" b="-16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2118485-3404-E64A-93C9-5941DBAB870C}"/>
              </a:ext>
            </a:extLst>
          </p:cNvPr>
          <p:cNvSpPr txBox="1"/>
          <p:nvPr/>
        </p:nvSpPr>
        <p:spPr>
          <a:xfrm>
            <a:off x="1025587" y="5562600"/>
            <a:ext cx="81547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h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 	= </a:t>
            </a:r>
            <a:r>
              <a:rPr lang="en-US" dirty="0" err="1"/>
              <a:t>ReLU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 [= max(0, </a:t>
            </a:r>
            <a:r>
              <a:rPr lang="en-US" i="1" dirty="0"/>
              <a:t>z</a:t>
            </a:r>
            <a:r>
              <a:rPr lang="en-US" dirty="0"/>
              <a:t>)], 	</a:t>
            </a:r>
            <a:r>
              <a:rPr lang="en-US" dirty="0" err="1"/>
              <a:t>tanh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</a:t>
            </a:r>
          </a:p>
          <a:p>
            <a:r>
              <a:rPr lang="en-US" i="1" dirty="0"/>
              <a:t>g</a:t>
            </a:r>
            <a:r>
              <a:rPr lang="en-US" dirty="0"/>
              <a:t>(z)	= Identity(</a:t>
            </a:r>
            <a:r>
              <a:rPr lang="en-US" i="1" dirty="0"/>
              <a:t>z</a:t>
            </a:r>
            <a:r>
              <a:rPr lang="en-US" dirty="0"/>
              <a:t>), 			logistic(</a:t>
            </a:r>
            <a:r>
              <a:rPr lang="en-US" i="1" dirty="0"/>
              <a:t>z</a:t>
            </a:r>
            <a:r>
              <a:rPr lang="en-US" dirty="0"/>
              <a:t>) = 1/[1 + </a:t>
            </a:r>
            <a:r>
              <a:rPr lang="en-US" dirty="0" err="1"/>
              <a:t>exp</a:t>
            </a:r>
            <a:r>
              <a:rPr lang="en-US" dirty="0"/>
              <a:t>(-</a:t>
            </a:r>
            <a:r>
              <a:rPr lang="en-US" i="1" dirty="0"/>
              <a:t>z</a:t>
            </a:r>
            <a:r>
              <a:rPr lang="en-US" dirty="0"/>
              <a:t>)]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1F2A3BE-3124-A744-A9F6-C1E7CD9CA4AC}"/>
              </a:ext>
            </a:extLst>
          </p:cNvPr>
          <p:cNvGrpSpPr/>
          <p:nvPr/>
        </p:nvGrpSpPr>
        <p:grpSpPr>
          <a:xfrm>
            <a:off x="818951" y="1371600"/>
            <a:ext cx="7985252" cy="3024247"/>
            <a:chOff x="818951" y="1371600"/>
            <a:chExt cx="7985252" cy="3024247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3D7394FF-051C-2844-8B16-C4F5E57D469F}"/>
                </a:ext>
              </a:extLst>
            </p:cNvPr>
            <p:cNvSpPr/>
            <p:nvPr/>
          </p:nvSpPr>
          <p:spPr>
            <a:xfrm>
              <a:off x="954034" y="2957417"/>
              <a:ext cx="323891" cy="323891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0000"/>
                </a:gs>
              </a:gsLst>
              <a:path path="circle">
                <a:fillToRect l="100000" t="100000"/>
              </a:path>
              <a:tileRect r="-100000" b="-100000"/>
            </a:gra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F27EF276-2993-204D-93D3-4E9F2CCBC5DB}"/>
                </a:ext>
              </a:extLst>
            </p:cNvPr>
            <p:cNvCxnSpPr>
              <a:stCxn id="122" idx="6"/>
              <a:endCxn id="133" idx="3"/>
            </p:cNvCxnSpPr>
            <p:nvPr/>
          </p:nvCxnSpPr>
          <p:spPr>
            <a:xfrm flipV="1">
              <a:off x="1277925" y="2141574"/>
              <a:ext cx="1475316" cy="97778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2DF7C751-F8FB-2A4F-B16D-0BCA868AABB6}"/>
                </a:ext>
              </a:extLst>
            </p:cNvPr>
            <p:cNvCxnSpPr>
              <a:cxnSpLocks/>
            </p:cNvCxnSpPr>
            <p:nvPr/>
          </p:nvCxnSpPr>
          <p:spPr>
            <a:xfrm>
              <a:off x="6417473" y="3082348"/>
              <a:ext cx="364327" cy="561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033DBC1-47EF-B44F-9139-FE4E18958BD4}"/>
                </a:ext>
              </a:extLst>
            </p:cNvPr>
            <p:cNvSpPr/>
            <p:nvPr/>
          </p:nvSpPr>
          <p:spPr>
            <a:xfrm>
              <a:off x="954034" y="3622025"/>
              <a:ext cx="323891" cy="323891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0000"/>
                </a:gs>
              </a:gsLst>
              <a:path path="circle">
                <a:fillToRect l="100000" t="100000"/>
              </a:path>
              <a:tileRect r="-100000" b="-100000"/>
            </a:gra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2EE4500C-DF30-5D4D-96EE-B8753D8E3D5B}"/>
                </a:ext>
              </a:extLst>
            </p:cNvPr>
            <p:cNvSpPr/>
            <p:nvPr/>
          </p:nvSpPr>
          <p:spPr>
            <a:xfrm>
              <a:off x="968632" y="2245202"/>
              <a:ext cx="323891" cy="323891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0000"/>
                </a:gs>
              </a:gsLst>
              <a:path path="circle">
                <a:fillToRect l="100000" t="100000"/>
              </a:path>
              <a:tileRect r="-100000" b="-100000"/>
            </a:gra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DFCA0D26-DAA2-D847-9EAA-17246EDFC5C7}"/>
                </a:ext>
              </a:extLst>
            </p:cNvPr>
            <p:cNvSpPr/>
            <p:nvPr/>
          </p:nvSpPr>
          <p:spPr>
            <a:xfrm>
              <a:off x="2705808" y="1865116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8DCC4165-EF86-904E-9615-5331A09CBFB5}"/>
                </a:ext>
              </a:extLst>
            </p:cNvPr>
            <p:cNvSpPr/>
            <p:nvPr/>
          </p:nvSpPr>
          <p:spPr>
            <a:xfrm>
              <a:off x="2715913" y="2412623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FD3EC5ED-2EF3-2640-A069-3ADC9DF4E261}"/>
                </a:ext>
              </a:extLst>
            </p:cNvPr>
            <p:cNvSpPr/>
            <p:nvPr/>
          </p:nvSpPr>
          <p:spPr>
            <a:xfrm>
              <a:off x="2701315" y="2972016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31A22A2A-7C30-3345-91F2-4C9249928762}"/>
                </a:ext>
              </a:extLst>
            </p:cNvPr>
            <p:cNvSpPr/>
            <p:nvPr/>
          </p:nvSpPr>
          <p:spPr>
            <a:xfrm>
              <a:off x="2701315" y="3502943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8DB269DD-1F27-ED4D-8F0A-E549BF6A7601}"/>
                </a:ext>
              </a:extLst>
            </p:cNvPr>
            <p:cNvSpPr/>
            <p:nvPr/>
          </p:nvSpPr>
          <p:spPr>
            <a:xfrm>
              <a:off x="2705808" y="4071956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12CFCC28-8E85-DE4E-8628-106352196612}"/>
                </a:ext>
              </a:extLst>
            </p:cNvPr>
            <p:cNvSpPr/>
            <p:nvPr/>
          </p:nvSpPr>
          <p:spPr>
            <a:xfrm>
              <a:off x="4352551" y="2167153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1B3DB955-F23C-6D49-B678-A908AC1C2C53}"/>
                </a:ext>
              </a:extLst>
            </p:cNvPr>
            <p:cNvSpPr/>
            <p:nvPr/>
          </p:nvSpPr>
          <p:spPr>
            <a:xfrm>
              <a:off x="4362656" y="2714660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90C17549-E2D5-C74B-89EE-9A9BE5D49D40}"/>
                </a:ext>
              </a:extLst>
            </p:cNvPr>
            <p:cNvSpPr/>
            <p:nvPr/>
          </p:nvSpPr>
          <p:spPr>
            <a:xfrm>
              <a:off x="4362656" y="3274053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587E194E-2560-284F-A877-1371B22E7CEC}"/>
                </a:ext>
              </a:extLst>
            </p:cNvPr>
            <p:cNvSpPr/>
            <p:nvPr/>
          </p:nvSpPr>
          <p:spPr>
            <a:xfrm>
              <a:off x="4362656" y="3804980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B754C7A-6F59-3445-AD4F-37A883A83FE5}"/>
                </a:ext>
              </a:extLst>
            </p:cNvPr>
            <p:cNvSpPr/>
            <p:nvPr/>
          </p:nvSpPr>
          <p:spPr>
            <a:xfrm>
              <a:off x="6093582" y="2920964"/>
              <a:ext cx="323891" cy="32389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143A7001-8210-E949-8D02-EF46ECE66F5D}"/>
                </a:ext>
              </a:extLst>
            </p:cNvPr>
            <p:cNvCxnSpPr>
              <a:stCxn id="122" idx="6"/>
              <a:endCxn id="134" idx="2"/>
            </p:cNvCxnSpPr>
            <p:nvPr/>
          </p:nvCxnSpPr>
          <p:spPr>
            <a:xfrm flipV="1">
              <a:off x="1277925" y="2574569"/>
              <a:ext cx="1437988" cy="544794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99FA91BE-B5D3-C44C-ACFF-3E74BE2DD949}"/>
                </a:ext>
              </a:extLst>
            </p:cNvPr>
            <p:cNvCxnSpPr>
              <a:stCxn id="122" idx="6"/>
              <a:endCxn id="135" idx="2"/>
            </p:cNvCxnSpPr>
            <p:nvPr/>
          </p:nvCxnSpPr>
          <p:spPr>
            <a:xfrm>
              <a:off x="1277925" y="3119363"/>
              <a:ext cx="1423390" cy="1459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E8D37599-990D-0D40-9D6E-5AF32B9FF438}"/>
                </a:ext>
              </a:extLst>
            </p:cNvPr>
            <p:cNvCxnSpPr>
              <a:stCxn id="122" idx="6"/>
              <a:endCxn id="136" idx="2"/>
            </p:cNvCxnSpPr>
            <p:nvPr/>
          </p:nvCxnSpPr>
          <p:spPr>
            <a:xfrm>
              <a:off x="1277925" y="3119363"/>
              <a:ext cx="1423390" cy="54552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DD38554C-0D5F-EC47-9856-E4DE57E852D1}"/>
                </a:ext>
              </a:extLst>
            </p:cNvPr>
            <p:cNvCxnSpPr>
              <a:stCxn id="122" idx="6"/>
              <a:endCxn id="137" idx="2"/>
            </p:cNvCxnSpPr>
            <p:nvPr/>
          </p:nvCxnSpPr>
          <p:spPr>
            <a:xfrm>
              <a:off x="1277925" y="3119363"/>
              <a:ext cx="1427883" cy="111453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DB512614-E474-6B43-9B37-49E24CF546A2}"/>
                </a:ext>
              </a:extLst>
            </p:cNvPr>
            <p:cNvCxnSpPr>
              <a:endCxn id="133" idx="3"/>
            </p:cNvCxnSpPr>
            <p:nvPr/>
          </p:nvCxnSpPr>
          <p:spPr>
            <a:xfrm rot="5400000" flipH="1" flipV="1">
              <a:off x="1199567" y="2234531"/>
              <a:ext cx="1646631" cy="146071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A169C4E4-9E40-0E43-AD1F-96231FDE53A6}"/>
                </a:ext>
              </a:extLst>
            </p:cNvPr>
            <p:cNvCxnSpPr>
              <a:endCxn id="134" idx="2"/>
            </p:cNvCxnSpPr>
            <p:nvPr/>
          </p:nvCxnSpPr>
          <p:spPr>
            <a:xfrm flipV="1">
              <a:off x="1292523" y="2574569"/>
              <a:ext cx="1423390" cy="1213635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EB7888FF-61CE-6341-9501-F37D4B055092}"/>
                </a:ext>
              </a:extLst>
            </p:cNvPr>
            <p:cNvCxnSpPr>
              <a:endCxn id="135" idx="2"/>
            </p:cNvCxnSpPr>
            <p:nvPr/>
          </p:nvCxnSpPr>
          <p:spPr>
            <a:xfrm flipV="1">
              <a:off x="1277925" y="3133962"/>
              <a:ext cx="1423390" cy="654242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9B30E372-4C89-8C41-8DA5-ABCC8983D725}"/>
                </a:ext>
              </a:extLst>
            </p:cNvPr>
            <p:cNvCxnSpPr>
              <a:endCxn id="136" idx="2"/>
            </p:cNvCxnSpPr>
            <p:nvPr/>
          </p:nvCxnSpPr>
          <p:spPr>
            <a:xfrm flipV="1">
              <a:off x="1277925" y="3664889"/>
              <a:ext cx="1423390" cy="123315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E780E29-8E2A-8F44-8AC7-832B0783435E}"/>
                </a:ext>
              </a:extLst>
            </p:cNvPr>
            <p:cNvCxnSpPr>
              <a:endCxn id="137" idx="2"/>
            </p:cNvCxnSpPr>
            <p:nvPr/>
          </p:nvCxnSpPr>
          <p:spPr>
            <a:xfrm>
              <a:off x="1277925" y="3788204"/>
              <a:ext cx="1427883" cy="44569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4E33ABBD-A96E-A440-9660-8141619BEF7A}"/>
                </a:ext>
              </a:extLst>
            </p:cNvPr>
            <p:cNvCxnSpPr>
              <a:endCxn id="133" idx="3"/>
            </p:cNvCxnSpPr>
            <p:nvPr/>
          </p:nvCxnSpPr>
          <p:spPr>
            <a:xfrm flipV="1">
              <a:off x="1321719" y="2141574"/>
              <a:ext cx="1431522" cy="25972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A0E58458-C63F-6845-AE9C-BD19DE9CFDFD}"/>
                </a:ext>
              </a:extLst>
            </p:cNvPr>
            <p:cNvCxnSpPr>
              <a:endCxn id="134" idx="2"/>
            </p:cNvCxnSpPr>
            <p:nvPr/>
          </p:nvCxnSpPr>
          <p:spPr>
            <a:xfrm>
              <a:off x="1321719" y="2401299"/>
              <a:ext cx="1394194" cy="173270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4BFE1ECC-73A1-C74A-97E2-40BE657D9B34}"/>
                </a:ext>
              </a:extLst>
            </p:cNvPr>
            <p:cNvCxnSpPr>
              <a:endCxn id="135" idx="2"/>
            </p:cNvCxnSpPr>
            <p:nvPr/>
          </p:nvCxnSpPr>
          <p:spPr>
            <a:xfrm>
              <a:off x="1307121" y="2401299"/>
              <a:ext cx="1394194" cy="73266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FF0ABA96-5E94-DA43-BFF7-0BE829F15344}"/>
                </a:ext>
              </a:extLst>
            </p:cNvPr>
            <p:cNvCxnSpPr>
              <a:endCxn id="136" idx="2"/>
            </p:cNvCxnSpPr>
            <p:nvPr/>
          </p:nvCxnSpPr>
          <p:spPr>
            <a:xfrm>
              <a:off x="1307121" y="2401299"/>
              <a:ext cx="1394194" cy="1263590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1AF4AD64-3531-404C-888C-2047513ADD18}"/>
                </a:ext>
              </a:extLst>
            </p:cNvPr>
            <p:cNvCxnSpPr>
              <a:endCxn id="137" idx="2"/>
            </p:cNvCxnSpPr>
            <p:nvPr/>
          </p:nvCxnSpPr>
          <p:spPr>
            <a:xfrm rot="16200000" flipH="1">
              <a:off x="1090163" y="2618256"/>
              <a:ext cx="1832603" cy="1398687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CC678E38-8E4A-8F4C-B79E-856F504BAB59}"/>
                </a:ext>
              </a:extLst>
            </p:cNvPr>
            <p:cNvCxnSpPr>
              <a:endCxn id="143" idx="3"/>
            </p:cNvCxnSpPr>
            <p:nvPr/>
          </p:nvCxnSpPr>
          <p:spPr>
            <a:xfrm flipV="1">
              <a:off x="2971293" y="2443611"/>
              <a:ext cx="1428691" cy="702237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9D57BFB4-205E-FF40-AE3D-1EE3FC86AC24}"/>
                </a:ext>
              </a:extLst>
            </p:cNvPr>
            <p:cNvCxnSpPr>
              <a:endCxn id="144" idx="2"/>
            </p:cNvCxnSpPr>
            <p:nvPr/>
          </p:nvCxnSpPr>
          <p:spPr>
            <a:xfrm flipV="1">
              <a:off x="2971293" y="2876606"/>
              <a:ext cx="1391363" cy="269242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F0C56AAB-8192-E34C-86D7-AB2DD354D119}"/>
                </a:ext>
              </a:extLst>
            </p:cNvPr>
            <p:cNvCxnSpPr>
              <a:endCxn id="145" idx="2"/>
            </p:cNvCxnSpPr>
            <p:nvPr/>
          </p:nvCxnSpPr>
          <p:spPr>
            <a:xfrm>
              <a:off x="2971293" y="3145848"/>
              <a:ext cx="1391363" cy="290151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A7E568F2-6ED1-0C46-BE35-245DED3F6E4F}"/>
                </a:ext>
              </a:extLst>
            </p:cNvPr>
            <p:cNvCxnSpPr>
              <a:endCxn id="146" idx="2"/>
            </p:cNvCxnSpPr>
            <p:nvPr/>
          </p:nvCxnSpPr>
          <p:spPr>
            <a:xfrm>
              <a:off x="2971293" y="3145848"/>
              <a:ext cx="1391363" cy="82107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39148FA4-93E5-4940-A5DB-6AF0899D0827}"/>
                </a:ext>
              </a:extLst>
            </p:cNvPr>
            <p:cNvCxnSpPr>
              <a:endCxn id="143" idx="3"/>
            </p:cNvCxnSpPr>
            <p:nvPr/>
          </p:nvCxnSpPr>
          <p:spPr>
            <a:xfrm flipV="1">
              <a:off x="3021507" y="2443611"/>
              <a:ext cx="1378477" cy="121961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E3F9C5F6-2258-CA48-B815-5FF2C73EA237}"/>
                </a:ext>
              </a:extLst>
            </p:cNvPr>
            <p:cNvCxnSpPr>
              <a:endCxn id="144" idx="2"/>
            </p:cNvCxnSpPr>
            <p:nvPr/>
          </p:nvCxnSpPr>
          <p:spPr>
            <a:xfrm flipV="1">
              <a:off x="3021507" y="2876606"/>
              <a:ext cx="1341149" cy="786617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D2D070DB-1D95-E140-B580-05922D7B78D3}"/>
                </a:ext>
              </a:extLst>
            </p:cNvPr>
            <p:cNvCxnSpPr>
              <a:endCxn id="145" idx="2"/>
            </p:cNvCxnSpPr>
            <p:nvPr/>
          </p:nvCxnSpPr>
          <p:spPr>
            <a:xfrm flipV="1">
              <a:off x="3021507" y="3435999"/>
              <a:ext cx="1341149" cy="227224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50095074-3E14-2248-9C9E-87C628C6C4A1}"/>
                </a:ext>
              </a:extLst>
            </p:cNvPr>
            <p:cNvCxnSpPr>
              <a:endCxn id="146" idx="2"/>
            </p:cNvCxnSpPr>
            <p:nvPr/>
          </p:nvCxnSpPr>
          <p:spPr>
            <a:xfrm>
              <a:off x="3021507" y="3663223"/>
              <a:ext cx="1341149" cy="30370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368CA6DF-BD9B-9649-8222-58448E39A083}"/>
                </a:ext>
              </a:extLst>
            </p:cNvPr>
            <p:cNvCxnSpPr>
              <a:endCxn id="143" idx="3"/>
            </p:cNvCxnSpPr>
            <p:nvPr/>
          </p:nvCxnSpPr>
          <p:spPr>
            <a:xfrm rot="5400000" flipH="1" flipV="1">
              <a:off x="2808958" y="2670758"/>
              <a:ext cx="1818172" cy="136387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E172819B-5977-A444-8459-9AE0C6F69952}"/>
                </a:ext>
              </a:extLst>
            </p:cNvPr>
            <p:cNvCxnSpPr>
              <a:endCxn id="144" idx="2"/>
            </p:cNvCxnSpPr>
            <p:nvPr/>
          </p:nvCxnSpPr>
          <p:spPr>
            <a:xfrm rot="5400000" flipH="1" flipV="1">
              <a:off x="3006792" y="2905919"/>
              <a:ext cx="1385176" cy="1326551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B5189170-942E-5649-ADB2-50BC3F0739F1}"/>
                </a:ext>
              </a:extLst>
            </p:cNvPr>
            <p:cNvCxnSpPr>
              <a:endCxn id="145" idx="2"/>
            </p:cNvCxnSpPr>
            <p:nvPr/>
          </p:nvCxnSpPr>
          <p:spPr>
            <a:xfrm flipV="1">
              <a:off x="3036105" y="3435999"/>
              <a:ext cx="1326551" cy="82578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51B05A31-A4FC-DF45-B17B-F994510A5D83}"/>
                </a:ext>
              </a:extLst>
            </p:cNvPr>
            <p:cNvCxnSpPr>
              <a:endCxn id="146" idx="2"/>
            </p:cNvCxnSpPr>
            <p:nvPr/>
          </p:nvCxnSpPr>
          <p:spPr>
            <a:xfrm flipV="1">
              <a:off x="3036105" y="3966926"/>
              <a:ext cx="1326551" cy="29485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74FC99B8-8227-E44A-A120-6C988311DBBA}"/>
                </a:ext>
              </a:extLst>
            </p:cNvPr>
            <p:cNvCxnSpPr>
              <a:endCxn id="143" idx="3"/>
            </p:cNvCxnSpPr>
            <p:nvPr/>
          </p:nvCxnSpPr>
          <p:spPr>
            <a:xfrm flipV="1">
              <a:off x="3050703" y="2443611"/>
              <a:ext cx="1349281" cy="139287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CEC900B0-A547-CC4A-9537-298567F7BE64}"/>
                </a:ext>
              </a:extLst>
            </p:cNvPr>
            <p:cNvCxnSpPr>
              <a:endCxn id="144" idx="2"/>
            </p:cNvCxnSpPr>
            <p:nvPr/>
          </p:nvCxnSpPr>
          <p:spPr>
            <a:xfrm>
              <a:off x="3050703" y="2582897"/>
              <a:ext cx="1311953" cy="29370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30B1C07D-67EB-274C-96A4-5BC6BD778007}"/>
                </a:ext>
              </a:extLst>
            </p:cNvPr>
            <p:cNvCxnSpPr/>
            <p:nvPr/>
          </p:nvCxnSpPr>
          <p:spPr>
            <a:xfrm>
              <a:off x="3050703" y="2582897"/>
              <a:ext cx="1301848" cy="853102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54EA517C-C603-EB4D-B1E6-62D593523BBA}"/>
                </a:ext>
              </a:extLst>
            </p:cNvPr>
            <p:cNvCxnSpPr>
              <a:endCxn id="146" idx="2"/>
            </p:cNvCxnSpPr>
            <p:nvPr/>
          </p:nvCxnSpPr>
          <p:spPr>
            <a:xfrm rot="16200000" flipH="1">
              <a:off x="3014665" y="2618934"/>
              <a:ext cx="1384029" cy="131195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2AB85B48-3EA3-7E4B-ABBA-A014D46E7C19}"/>
                </a:ext>
              </a:extLst>
            </p:cNvPr>
            <p:cNvCxnSpPr>
              <a:endCxn id="143" idx="3"/>
            </p:cNvCxnSpPr>
            <p:nvPr/>
          </p:nvCxnSpPr>
          <p:spPr>
            <a:xfrm>
              <a:off x="3036105" y="2042735"/>
              <a:ext cx="1363879" cy="40087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E1414ECD-EFDC-934F-A212-D698697D9CC7}"/>
                </a:ext>
              </a:extLst>
            </p:cNvPr>
            <p:cNvCxnSpPr>
              <a:endCxn id="144" idx="2"/>
            </p:cNvCxnSpPr>
            <p:nvPr/>
          </p:nvCxnSpPr>
          <p:spPr>
            <a:xfrm>
              <a:off x="3021507" y="2057333"/>
              <a:ext cx="1341149" cy="81927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882FC7ED-69A2-1C49-8F12-FB93C66DF77E}"/>
                </a:ext>
              </a:extLst>
            </p:cNvPr>
            <p:cNvCxnSpPr>
              <a:endCxn id="145" idx="2"/>
            </p:cNvCxnSpPr>
            <p:nvPr/>
          </p:nvCxnSpPr>
          <p:spPr>
            <a:xfrm rot="16200000" flipH="1">
              <a:off x="3017346" y="2090689"/>
              <a:ext cx="1378666" cy="131195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3143DDE8-AAC6-D747-BFC9-EC2CCAA77E2D}"/>
                </a:ext>
              </a:extLst>
            </p:cNvPr>
            <p:cNvCxnSpPr>
              <a:endCxn id="146" idx="2"/>
            </p:cNvCxnSpPr>
            <p:nvPr/>
          </p:nvCxnSpPr>
          <p:spPr>
            <a:xfrm rot="16200000" flipH="1">
              <a:off x="2751883" y="2356152"/>
              <a:ext cx="1909593" cy="131195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F435407D-5F22-4E4B-8DA8-BADE76F1AB3A}"/>
                </a:ext>
              </a:extLst>
            </p:cNvPr>
            <p:cNvCxnSpPr>
              <a:stCxn id="143" idx="5"/>
              <a:endCxn id="153" idx="2"/>
            </p:cNvCxnSpPr>
            <p:nvPr/>
          </p:nvCxnSpPr>
          <p:spPr>
            <a:xfrm rot="16200000" flipH="1">
              <a:off x="5041646" y="2030973"/>
              <a:ext cx="639299" cy="146457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A1721AC6-4337-AA4D-B100-1A72BC3CE68E}"/>
                </a:ext>
              </a:extLst>
            </p:cNvPr>
            <p:cNvCxnSpPr>
              <a:stCxn id="145" idx="6"/>
              <a:endCxn id="153" idx="2"/>
            </p:cNvCxnSpPr>
            <p:nvPr/>
          </p:nvCxnSpPr>
          <p:spPr>
            <a:xfrm flipV="1">
              <a:off x="4686547" y="3082910"/>
              <a:ext cx="1407035" cy="35308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8879A8A8-8A7E-8847-A768-9B873EFD986C}"/>
                </a:ext>
              </a:extLst>
            </p:cNvPr>
            <p:cNvCxnSpPr>
              <a:endCxn id="153" idx="2"/>
            </p:cNvCxnSpPr>
            <p:nvPr/>
          </p:nvCxnSpPr>
          <p:spPr>
            <a:xfrm>
              <a:off x="4676442" y="2863644"/>
              <a:ext cx="1417140" cy="21926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0619E430-05EB-7741-969A-B7C725F54DCF}"/>
                </a:ext>
              </a:extLst>
            </p:cNvPr>
            <p:cNvCxnSpPr>
              <a:stCxn id="146" idx="6"/>
              <a:endCxn id="153" idx="2"/>
            </p:cNvCxnSpPr>
            <p:nvPr/>
          </p:nvCxnSpPr>
          <p:spPr>
            <a:xfrm flipV="1">
              <a:off x="4686547" y="3082910"/>
              <a:ext cx="1407035" cy="88401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D656E723-0DDB-0142-8AC5-95BD4872CE8A}"/>
                </a:ext>
              </a:extLst>
            </p:cNvPr>
            <p:cNvSpPr txBox="1"/>
            <p:nvPr/>
          </p:nvSpPr>
          <p:spPr>
            <a:xfrm>
              <a:off x="818951" y="1371600"/>
              <a:ext cx="79852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FF00"/>
                  </a:solidFill>
                  <a:latin typeface="Times New Roman"/>
                  <a:cs typeface="Times New Roman"/>
                </a:rPr>
                <a:t> </a:t>
              </a:r>
              <a:r>
                <a:rPr lang="en-US" sz="2000" b="1" dirty="0">
                  <a:solidFill>
                    <a:srgbClr val="FF0000"/>
                  </a:solidFill>
                  <a:latin typeface="Times New Roman"/>
                  <a:cs typeface="Times New Roman"/>
                </a:rPr>
                <a:t>input layer</a:t>
              </a:r>
              <a:r>
                <a:rPr lang="en-US" sz="2000" b="1" dirty="0">
                  <a:latin typeface="Times New Roman"/>
                  <a:cs typeface="Times New Roman"/>
                </a:rPr>
                <a:t>	 layer 0              </a:t>
              </a:r>
              <a:r>
                <a:rPr lang="en-US" sz="2000" b="1" dirty="0">
                  <a:solidFill>
                    <a:srgbClr val="FF0000"/>
                  </a:solidFill>
                  <a:latin typeface="Times New Roman"/>
                  <a:cs typeface="Times New Roman"/>
                </a:rPr>
                <a:t>layer 1               </a:t>
              </a:r>
              <a:r>
                <a:rPr lang="en-US" sz="2000" b="1" dirty="0">
                  <a:solidFill>
                    <a:schemeClr val="accent2">
                      <a:lumMod val="25000"/>
                    </a:schemeClr>
                  </a:solidFill>
                  <a:latin typeface="Times New Roman"/>
                  <a:cs typeface="Times New Roman"/>
                </a:rPr>
                <a:t>layer 2</a:t>
              </a:r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3E0FED42-9394-0148-9EEF-4257A3BBCBDD}"/>
                </a:ext>
              </a:extLst>
            </p:cNvPr>
            <p:cNvSpPr/>
            <p:nvPr/>
          </p:nvSpPr>
          <p:spPr>
            <a:xfrm>
              <a:off x="6076909" y="2286000"/>
              <a:ext cx="323891" cy="32389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F4C258EB-39F9-6249-B712-3D8F31F54FFB}"/>
                </a:ext>
              </a:extLst>
            </p:cNvPr>
            <p:cNvCxnSpPr>
              <a:cxnSpLocks/>
              <a:stCxn id="134" idx="7"/>
              <a:endCxn id="175" idx="2"/>
            </p:cNvCxnSpPr>
            <p:nvPr/>
          </p:nvCxnSpPr>
          <p:spPr>
            <a:xfrm flipV="1">
              <a:off x="4639114" y="2447946"/>
              <a:ext cx="1437795" cy="1404467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11FB0C6E-B516-7B48-9D20-3940D11D139E}"/>
                </a:ext>
              </a:extLst>
            </p:cNvPr>
            <p:cNvCxnSpPr>
              <a:cxnSpLocks/>
              <a:stCxn id="133" idx="6"/>
              <a:endCxn id="175" idx="2"/>
            </p:cNvCxnSpPr>
            <p:nvPr/>
          </p:nvCxnSpPr>
          <p:spPr>
            <a:xfrm flipV="1">
              <a:off x="4686547" y="2447946"/>
              <a:ext cx="1390362" cy="98805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4590AACB-F059-FB4C-BF60-E660E8F3DF4C}"/>
                </a:ext>
              </a:extLst>
            </p:cNvPr>
            <p:cNvCxnSpPr>
              <a:cxnSpLocks/>
              <a:stCxn id="132" idx="6"/>
              <a:endCxn id="175" idx="2"/>
            </p:cNvCxnSpPr>
            <p:nvPr/>
          </p:nvCxnSpPr>
          <p:spPr>
            <a:xfrm flipV="1">
              <a:off x="4686547" y="2447946"/>
              <a:ext cx="1390362" cy="428660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618143B7-B6E5-6547-85D1-403E28576106}"/>
                </a:ext>
              </a:extLst>
            </p:cNvPr>
            <p:cNvCxnSpPr>
              <a:cxnSpLocks/>
              <a:stCxn id="131" idx="5"/>
            </p:cNvCxnSpPr>
            <p:nvPr/>
          </p:nvCxnSpPr>
          <p:spPr>
            <a:xfrm>
              <a:off x="4629009" y="2443611"/>
              <a:ext cx="1402252" cy="1046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D03E3C8C-E804-F64E-B793-D109A3C8F1B7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2438400"/>
              <a:ext cx="364327" cy="561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53507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514742883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11200" y="1295400"/>
            <a:ext cx="8051800" cy="481965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/>
              <a:t>In </a:t>
            </a:r>
            <a:r>
              <a:rPr lang="en-US" dirty="0">
                <a:solidFill>
                  <a:srgbClr val="0033CC"/>
                </a:solidFill>
              </a:rPr>
              <a:t>2006</a:t>
            </a:r>
            <a:r>
              <a:rPr lang="en-US" dirty="0"/>
              <a:t>, Hinton, </a:t>
            </a:r>
            <a:r>
              <a:rPr lang="en-US" dirty="0" err="1"/>
              <a:t>Osindero</a:t>
            </a:r>
            <a:r>
              <a:rPr lang="en-US" dirty="0"/>
              <a:t>, and Teh</a:t>
            </a:r>
            <a:r>
              <a:rPr lang="en-US" baseline="30000" dirty="0"/>
              <a:t>1</a:t>
            </a:r>
            <a:r>
              <a:rPr lang="en-US" dirty="0"/>
              <a:t> (U. of Toronto ) succeeded in training a </a:t>
            </a:r>
            <a:r>
              <a:rPr lang="en-US" dirty="0">
                <a:solidFill>
                  <a:srgbClr val="0033CC"/>
                </a:solidFill>
              </a:rPr>
              <a:t>deep neural network </a:t>
            </a:r>
            <a:r>
              <a:rPr lang="en-US" dirty="0"/>
              <a:t>for the first time using a very clever training algorithm.</a:t>
            </a:r>
            <a:br>
              <a:rPr lang="en-US" dirty="0"/>
            </a:b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/>
              <a:t>But, in </a:t>
            </a:r>
            <a:r>
              <a:rPr lang="en-US" dirty="0">
                <a:solidFill>
                  <a:srgbClr val="0033CC"/>
                </a:solidFill>
              </a:rPr>
              <a:t>2010</a:t>
            </a:r>
            <a:r>
              <a:rPr lang="en-US" dirty="0"/>
              <a:t>, </a:t>
            </a:r>
            <a:r>
              <a:rPr lang="en-US" dirty="0" err="1"/>
              <a:t>Cirȩsan</a:t>
            </a:r>
            <a:r>
              <a:rPr lang="en-US" dirty="0"/>
              <a:t> </a:t>
            </a:r>
            <a:r>
              <a:rPr lang="en-US" i="1" dirty="0"/>
              <a:t>et al</a:t>
            </a:r>
            <a:r>
              <a:rPr lang="en-US" dirty="0"/>
              <a:t>.</a:t>
            </a:r>
            <a:r>
              <a:rPr lang="en-US" baseline="30000" dirty="0"/>
              <a:t>2</a:t>
            </a:r>
            <a:r>
              <a:rPr lang="en-US" dirty="0"/>
              <a:t> showed that cleverness was not needed! </a:t>
            </a:r>
            <a:r>
              <a:rPr lang="en-US" u="sng" dirty="0"/>
              <a:t>Just a lot of computing power</a:t>
            </a:r>
            <a:r>
              <a:rPr lang="en-US" dirty="0"/>
              <a:t>!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/>
              <a:t>The authors succeeded in training a DNN with architecture </a:t>
            </a:r>
            <a:r>
              <a:rPr lang="is-IS" dirty="0"/>
              <a:t>(</a:t>
            </a:r>
            <a:r>
              <a:rPr lang="is-IS" b="1" dirty="0">
                <a:solidFill>
                  <a:srgbClr val="FF0000"/>
                </a:solidFill>
              </a:rPr>
              <a:t>784</a:t>
            </a:r>
            <a:r>
              <a:rPr lang="is-IS" dirty="0"/>
              <a:t>, 2500, 2000, 1500, 1000, 500, </a:t>
            </a:r>
            <a:r>
              <a:rPr lang="is-IS" b="1" dirty="0">
                <a:solidFill>
                  <a:srgbClr val="FF0000"/>
                </a:solidFill>
              </a:rPr>
              <a:t>10</a:t>
            </a:r>
            <a:r>
              <a:rPr lang="is-IS" dirty="0"/>
              <a:t>) to classify the hand-written digits in the </a:t>
            </a:r>
            <a:r>
              <a:rPr lang="is-IS" dirty="0">
                <a:solidFill>
                  <a:srgbClr val="0033CC"/>
                </a:solidFill>
              </a:rPr>
              <a:t>MNIST</a:t>
            </a:r>
            <a:r>
              <a:rPr lang="is-IS" dirty="0"/>
              <a:t> database.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None/>
            </a:pPr>
            <a:br>
              <a:rPr lang="en-US" dirty="0"/>
            </a:br>
            <a:endParaRPr lang="en-US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sz="20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eep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66800" y="4876800"/>
            <a:ext cx="77316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1 Hinton, G. E., </a:t>
            </a:r>
            <a:r>
              <a:rPr lang="en-US" sz="1800" dirty="0" err="1"/>
              <a:t>Osindero</a:t>
            </a:r>
            <a:r>
              <a:rPr lang="en-US" sz="1800" dirty="0"/>
              <a:t>, S. and </a:t>
            </a:r>
            <a:r>
              <a:rPr lang="en-US" sz="1800" dirty="0" err="1"/>
              <a:t>Teh</a:t>
            </a:r>
            <a:r>
              <a:rPr lang="en-US" sz="1800" dirty="0"/>
              <a:t>, Y. (HOT), A fast learning algorithm </a:t>
            </a:r>
          </a:p>
          <a:p>
            <a:r>
              <a:rPr lang="en-US" sz="1800" dirty="0"/>
              <a:t>   for deep belief nets, Neural Computation 18, 1527-1554. </a:t>
            </a:r>
          </a:p>
          <a:p>
            <a:r>
              <a:rPr lang="en-US" sz="1800" dirty="0"/>
              <a:t>2 </a:t>
            </a:r>
            <a:r>
              <a:rPr lang="en-US" sz="1800" dirty="0" err="1"/>
              <a:t>Cirȩsan</a:t>
            </a:r>
            <a:r>
              <a:rPr lang="en-US" sz="1800" dirty="0"/>
              <a:t> DC, Meier U, Gambardella LM, </a:t>
            </a:r>
            <a:r>
              <a:rPr lang="en-US" sz="1800" dirty="0" err="1"/>
              <a:t>Schmidhuber</a:t>
            </a:r>
            <a:r>
              <a:rPr lang="en-US" sz="1800" dirty="0"/>
              <a:t> J. , Deep, big, </a:t>
            </a:r>
          </a:p>
          <a:p>
            <a:r>
              <a:rPr lang="en-US" sz="1800" dirty="0"/>
              <a:t>   simple neural nets for handwritten digit recognition. Neural </a:t>
            </a:r>
            <a:r>
              <a:rPr lang="en-US" sz="1800" dirty="0" err="1"/>
              <a:t>Comput</a:t>
            </a:r>
            <a:r>
              <a:rPr lang="en-US" sz="1800" dirty="0"/>
              <a:t>. 2010 Dec;</a:t>
            </a:r>
          </a:p>
          <a:p>
            <a:r>
              <a:rPr lang="en-US" sz="1800" dirty="0"/>
              <a:t>   22 (12): 3207-20. </a:t>
            </a:r>
            <a:r>
              <a:rPr lang="en-US" sz="1800" dirty="0">
                <a:solidFill>
                  <a:srgbClr val="0033CC"/>
                </a:solidFill>
              </a:rPr>
              <a:t>http://</a:t>
            </a:r>
            <a:r>
              <a:rPr lang="en-US" sz="1800" dirty="0" err="1">
                <a:solidFill>
                  <a:srgbClr val="0033CC"/>
                </a:solidFill>
              </a:rPr>
              <a:t>yann.lecun.com</a:t>
            </a:r>
            <a:r>
              <a:rPr lang="en-US" sz="1800" dirty="0">
                <a:solidFill>
                  <a:srgbClr val="0033CC"/>
                </a:solidFill>
              </a:rPr>
              <a:t>/</a:t>
            </a:r>
            <a:r>
              <a:rPr lang="en-US" sz="1800" dirty="0" err="1">
                <a:solidFill>
                  <a:srgbClr val="0033CC"/>
                </a:solidFill>
              </a:rPr>
              <a:t>exdb</a:t>
            </a:r>
            <a:r>
              <a:rPr lang="en-US" sz="1800" dirty="0">
                <a:solidFill>
                  <a:srgbClr val="0033CC"/>
                </a:solidFill>
              </a:rPr>
              <a:t>/</a:t>
            </a:r>
            <a:r>
              <a:rPr lang="en-US" sz="1800" dirty="0" err="1">
                <a:solidFill>
                  <a:srgbClr val="0033CC"/>
                </a:solidFill>
              </a:rPr>
              <a:t>mnist</a:t>
            </a:r>
            <a:r>
              <a:rPr lang="en-US" sz="1800" dirty="0">
                <a:solidFill>
                  <a:srgbClr val="0033CC"/>
                </a:solidFill>
              </a:rPr>
              <a:t>/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B5F644-BF57-4C46-9F3E-209B432870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4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11200" y="1295400"/>
            <a:ext cx="8051800" cy="481965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is-IS" dirty="0"/>
              <a:t>The database comprises </a:t>
            </a:r>
            <a:r>
              <a:rPr lang="is-IS" dirty="0">
                <a:solidFill>
                  <a:srgbClr val="0033CC"/>
                </a:solidFill>
              </a:rPr>
              <a:t>60,000</a:t>
            </a:r>
            <a:r>
              <a:rPr lang="is-IS" dirty="0"/>
              <a:t> 28×28 = </a:t>
            </a:r>
            <a:r>
              <a:rPr lang="is-IS" dirty="0">
                <a:solidFill>
                  <a:srgbClr val="0033CC"/>
                </a:solidFill>
              </a:rPr>
              <a:t>784</a:t>
            </a:r>
            <a:r>
              <a:rPr lang="is-IS" dirty="0"/>
              <a:t> pixel images for training and validation, and </a:t>
            </a:r>
            <a:r>
              <a:rPr lang="is-IS" dirty="0">
                <a:solidFill>
                  <a:srgbClr val="0033CC"/>
                </a:solidFill>
              </a:rPr>
              <a:t>10,000</a:t>
            </a:r>
            <a:r>
              <a:rPr lang="is-IS" dirty="0"/>
              <a:t> for testing.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is-I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is-IS" dirty="0"/>
              <a:t>The error rate of their (</a:t>
            </a:r>
            <a:r>
              <a:rPr lang="is-IS" b="1" dirty="0">
                <a:solidFill>
                  <a:srgbClr val="FF0000"/>
                </a:solidFill>
              </a:rPr>
              <a:t>784</a:t>
            </a:r>
            <a:r>
              <a:rPr lang="is-IS" dirty="0"/>
              <a:t>, 2500, 2000, 1500, 1000, 500, </a:t>
            </a:r>
            <a:r>
              <a:rPr lang="is-IS" b="1" dirty="0">
                <a:solidFill>
                  <a:srgbClr val="FF0000"/>
                </a:solidFill>
              </a:rPr>
              <a:t>10</a:t>
            </a:r>
            <a:r>
              <a:rPr lang="is-IS" dirty="0"/>
              <a:t>) DNN was </a:t>
            </a:r>
            <a:r>
              <a:rPr lang="is-IS" dirty="0">
                <a:solidFill>
                  <a:srgbClr val="0033CC"/>
                </a:solidFill>
              </a:rPr>
              <a:t>35</a:t>
            </a:r>
            <a:r>
              <a:rPr lang="is-IS" dirty="0"/>
              <a:t> images out of </a:t>
            </a:r>
            <a:r>
              <a:rPr lang="is-IS" dirty="0">
                <a:solidFill>
                  <a:srgbClr val="0033CC"/>
                </a:solidFill>
              </a:rPr>
              <a:t>10,000</a:t>
            </a:r>
            <a:r>
              <a:rPr lang="is-IS" dirty="0"/>
              <a:t>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is-I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is-IS" dirty="0"/>
              <a:t>The misclassified images are shown on the next slide.</a:t>
            </a: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sz="20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eep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3521" y="5477470"/>
            <a:ext cx="76738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2 </a:t>
            </a:r>
            <a:r>
              <a:rPr lang="en-US" sz="1800" dirty="0" err="1"/>
              <a:t>Cirȩsan</a:t>
            </a:r>
            <a:r>
              <a:rPr lang="en-US" sz="1800" dirty="0"/>
              <a:t> DC, Meier U, Gambardella LM, </a:t>
            </a:r>
            <a:r>
              <a:rPr lang="en-US" sz="1800" dirty="0" err="1"/>
              <a:t>Schmidhuber</a:t>
            </a:r>
            <a:r>
              <a:rPr lang="en-US" sz="1800" dirty="0"/>
              <a:t> J. , </a:t>
            </a:r>
            <a:r>
              <a:rPr lang="en-US" sz="1800" dirty="0">
                <a:solidFill>
                  <a:srgbClr val="0033CC"/>
                </a:solidFill>
              </a:rPr>
              <a:t>Deep, big, </a:t>
            </a:r>
          </a:p>
          <a:p>
            <a:r>
              <a:rPr lang="en-US" sz="1800" dirty="0">
                <a:solidFill>
                  <a:srgbClr val="0033CC"/>
                </a:solidFill>
              </a:rPr>
              <a:t>   simple neural nets for handwritten digit recognition</a:t>
            </a:r>
            <a:r>
              <a:rPr lang="en-US" sz="1800" dirty="0"/>
              <a:t>. Neural </a:t>
            </a:r>
            <a:r>
              <a:rPr lang="en-US" sz="1800" dirty="0" err="1"/>
              <a:t>Comput</a:t>
            </a:r>
            <a:r>
              <a:rPr lang="en-US" sz="1800" dirty="0"/>
              <a:t>. 2010 Dec;</a:t>
            </a:r>
          </a:p>
          <a:p>
            <a:r>
              <a:rPr lang="en-US" sz="1800" dirty="0"/>
              <a:t>   22 (12): 3207-20. http://</a:t>
            </a:r>
            <a:r>
              <a:rPr lang="en-US" sz="1800" dirty="0" err="1"/>
              <a:t>yann.lecun.com</a:t>
            </a:r>
            <a:r>
              <a:rPr lang="en-US" sz="1800" dirty="0"/>
              <a:t>/</a:t>
            </a:r>
            <a:r>
              <a:rPr lang="en-US" sz="1800" dirty="0" err="1"/>
              <a:t>exdb</a:t>
            </a:r>
            <a:r>
              <a:rPr lang="en-US" sz="1800" dirty="0"/>
              <a:t>/</a:t>
            </a:r>
            <a:r>
              <a:rPr lang="en-US" sz="1800" dirty="0" err="1"/>
              <a:t>mnist</a:t>
            </a:r>
            <a:r>
              <a:rPr lang="en-US" sz="1800" dirty="0"/>
              <a:t>/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02F603-C178-EB41-BBB7-47DCC8061A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5595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/>
              <a:t>(</a:t>
            </a:r>
            <a:r>
              <a:rPr lang="is-IS" dirty="0">
                <a:solidFill>
                  <a:srgbClr val="FF0000"/>
                </a:solidFill>
              </a:rPr>
              <a:t>784</a:t>
            </a:r>
            <a:r>
              <a:rPr lang="is-IS" dirty="0"/>
              <a:t>, 2500, 2000, 1500, 1000, 500, </a:t>
            </a:r>
            <a:r>
              <a:rPr lang="is-IS" dirty="0">
                <a:solidFill>
                  <a:srgbClr val="FF0000"/>
                </a:solidFill>
              </a:rPr>
              <a:t>10</a:t>
            </a:r>
            <a:r>
              <a:rPr lang="is-IS" dirty="0"/>
              <a:t>)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477000"/>
            <a:ext cx="8382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1837A4C-8D73-9C4E-9537-8F1A603B33F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614" y="1043012"/>
            <a:ext cx="6756977" cy="50005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68083" y="5867400"/>
            <a:ext cx="6756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Upper right: correct answer; lower left answer of highest DNN output; </a:t>
            </a:r>
          </a:p>
          <a:p>
            <a:r>
              <a:rPr lang="en-US" sz="1800" dirty="0"/>
              <a:t>lower right answer of next highest DNN output.</a:t>
            </a:r>
          </a:p>
        </p:txBody>
      </p:sp>
      <p:sp>
        <p:nvSpPr>
          <p:cNvPr id="3" name="Freeform 2"/>
          <p:cNvSpPr/>
          <p:nvPr/>
        </p:nvSpPr>
        <p:spPr>
          <a:xfrm>
            <a:off x="1676400" y="1295400"/>
            <a:ext cx="708561" cy="1009402"/>
          </a:xfrm>
          <a:custGeom>
            <a:avLst/>
            <a:gdLst>
              <a:gd name="connsiteX0" fmla="*/ 261257 w 1318161"/>
              <a:gd name="connsiteY0" fmla="*/ 71252 h 1009402"/>
              <a:gd name="connsiteX1" fmla="*/ 213756 w 1318161"/>
              <a:gd name="connsiteY1" fmla="*/ 95002 h 1009402"/>
              <a:gd name="connsiteX2" fmla="*/ 118753 w 1318161"/>
              <a:gd name="connsiteY2" fmla="*/ 178130 h 1009402"/>
              <a:gd name="connsiteX3" fmla="*/ 95003 w 1318161"/>
              <a:gd name="connsiteY3" fmla="*/ 225631 h 1009402"/>
              <a:gd name="connsiteX4" fmla="*/ 71252 w 1318161"/>
              <a:gd name="connsiteY4" fmla="*/ 261257 h 1009402"/>
              <a:gd name="connsiteX5" fmla="*/ 35626 w 1318161"/>
              <a:gd name="connsiteY5" fmla="*/ 332509 h 1009402"/>
              <a:gd name="connsiteX6" fmla="*/ 11875 w 1318161"/>
              <a:gd name="connsiteY6" fmla="*/ 415636 h 1009402"/>
              <a:gd name="connsiteX7" fmla="*/ 0 w 1318161"/>
              <a:gd name="connsiteY7" fmla="*/ 463138 h 1009402"/>
              <a:gd name="connsiteX8" fmla="*/ 11875 w 1318161"/>
              <a:gd name="connsiteY8" fmla="*/ 700644 h 1009402"/>
              <a:gd name="connsiteX9" fmla="*/ 23751 w 1318161"/>
              <a:gd name="connsiteY9" fmla="*/ 748145 h 1009402"/>
              <a:gd name="connsiteX10" fmla="*/ 71252 w 1318161"/>
              <a:gd name="connsiteY10" fmla="*/ 819397 h 1009402"/>
              <a:gd name="connsiteX11" fmla="*/ 213756 w 1318161"/>
              <a:gd name="connsiteY11" fmla="*/ 938150 h 1009402"/>
              <a:gd name="connsiteX12" fmla="*/ 285008 w 1318161"/>
              <a:gd name="connsiteY12" fmla="*/ 961901 h 1009402"/>
              <a:gd name="connsiteX13" fmla="*/ 320634 w 1318161"/>
              <a:gd name="connsiteY13" fmla="*/ 985652 h 1009402"/>
              <a:gd name="connsiteX14" fmla="*/ 522514 w 1318161"/>
              <a:gd name="connsiteY14" fmla="*/ 1009402 h 1009402"/>
              <a:gd name="connsiteX15" fmla="*/ 831273 w 1318161"/>
              <a:gd name="connsiteY15" fmla="*/ 985652 h 1009402"/>
              <a:gd name="connsiteX16" fmla="*/ 902525 w 1318161"/>
              <a:gd name="connsiteY16" fmla="*/ 961901 h 1009402"/>
              <a:gd name="connsiteX17" fmla="*/ 938151 w 1318161"/>
              <a:gd name="connsiteY17" fmla="*/ 950026 h 1009402"/>
              <a:gd name="connsiteX18" fmla="*/ 1045029 w 1318161"/>
              <a:gd name="connsiteY18" fmla="*/ 890649 h 1009402"/>
              <a:gd name="connsiteX19" fmla="*/ 1187533 w 1318161"/>
              <a:gd name="connsiteY19" fmla="*/ 748145 h 1009402"/>
              <a:gd name="connsiteX20" fmla="*/ 1223159 w 1318161"/>
              <a:gd name="connsiteY20" fmla="*/ 712519 h 1009402"/>
              <a:gd name="connsiteX21" fmla="*/ 1270660 w 1318161"/>
              <a:gd name="connsiteY21" fmla="*/ 641267 h 1009402"/>
              <a:gd name="connsiteX22" fmla="*/ 1294411 w 1318161"/>
              <a:gd name="connsiteY22" fmla="*/ 570015 h 1009402"/>
              <a:gd name="connsiteX23" fmla="*/ 1306286 w 1318161"/>
              <a:gd name="connsiteY23" fmla="*/ 534389 h 1009402"/>
              <a:gd name="connsiteX24" fmla="*/ 1318161 w 1318161"/>
              <a:gd name="connsiteY24" fmla="*/ 463138 h 1009402"/>
              <a:gd name="connsiteX25" fmla="*/ 1306286 w 1318161"/>
              <a:gd name="connsiteY25" fmla="*/ 249382 h 1009402"/>
              <a:gd name="connsiteX26" fmla="*/ 1294411 w 1318161"/>
              <a:gd name="connsiteY26" fmla="*/ 213756 h 1009402"/>
              <a:gd name="connsiteX27" fmla="*/ 1151907 w 1318161"/>
              <a:gd name="connsiteY27" fmla="*/ 95002 h 1009402"/>
              <a:gd name="connsiteX28" fmla="*/ 1045029 w 1318161"/>
              <a:gd name="connsiteY28" fmla="*/ 47501 h 1009402"/>
              <a:gd name="connsiteX29" fmla="*/ 997527 w 1318161"/>
              <a:gd name="connsiteY29" fmla="*/ 35626 h 1009402"/>
              <a:gd name="connsiteX30" fmla="*/ 688769 w 1318161"/>
              <a:gd name="connsiteY30" fmla="*/ 23750 h 1009402"/>
              <a:gd name="connsiteX31" fmla="*/ 617517 w 1318161"/>
              <a:gd name="connsiteY31" fmla="*/ 11875 h 1009402"/>
              <a:gd name="connsiteX32" fmla="*/ 558140 w 1318161"/>
              <a:gd name="connsiteY32" fmla="*/ 0 h 1009402"/>
              <a:gd name="connsiteX33" fmla="*/ 368135 w 1318161"/>
              <a:gd name="connsiteY33" fmla="*/ 11875 h 1009402"/>
              <a:gd name="connsiteX34" fmla="*/ 285008 w 1318161"/>
              <a:gd name="connsiteY34" fmla="*/ 35626 h 1009402"/>
              <a:gd name="connsiteX35" fmla="*/ 261257 w 1318161"/>
              <a:gd name="connsiteY35" fmla="*/ 71252 h 10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18161" h="1009402">
                <a:moveTo>
                  <a:pt x="261257" y="71252"/>
                </a:moveTo>
                <a:cubicBezTo>
                  <a:pt x="249382" y="81148"/>
                  <a:pt x="228485" y="85182"/>
                  <a:pt x="213756" y="95002"/>
                </a:cubicBezTo>
                <a:cubicBezTo>
                  <a:pt x="170263" y="123997"/>
                  <a:pt x="153088" y="143795"/>
                  <a:pt x="118753" y="178130"/>
                </a:cubicBezTo>
                <a:cubicBezTo>
                  <a:pt x="110836" y="193964"/>
                  <a:pt x="103786" y="210261"/>
                  <a:pt x="95003" y="225631"/>
                </a:cubicBezTo>
                <a:cubicBezTo>
                  <a:pt x="87922" y="238023"/>
                  <a:pt x="77635" y="248491"/>
                  <a:pt x="71252" y="261257"/>
                </a:cubicBezTo>
                <a:cubicBezTo>
                  <a:pt x="22086" y="359589"/>
                  <a:pt x="103693" y="230409"/>
                  <a:pt x="35626" y="332509"/>
                </a:cubicBezTo>
                <a:cubicBezTo>
                  <a:pt x="-1501" y="481018"/>
                  <a:pt x="45951" y="296370"/>
                  <a:pt x="11875" y="415636"/>
                </a:cubicBezTo>
                <a:cubicBezTo>
                  <a:pt x="7391" y="431329"/>
                  <a:pt x="3958" y="447304"/>
                  <a:pt x="0" y="463138"/>
                </a:cubicBezTo>
                <a:cubicBezTo>
                  <a:pt x="3958" y="542307"/>
                  <a:pt x="5292" y="621650"/>
                  <a:pt x="11875" y="700644"/>
                </a:cubicBezTo>
                <a:cubicBezTo>
                  <a:pt x="13230" y="716909"/>
                  <a:pt x="16452" y="733547"/>
                  <a:pt x="23751" y="748145"/>
                </a:cubicBezTo>
                <a:cubicBezTo>
                  <a:pt x="36517" y="773676"/>
                  <a:pt x="51068" y="799213"/>
                  <a:pt x="71252" y="819397"/>
                </a:cubicBezTo>
                <a:cubicBezTo>
                  <a:pt x="104325" y="852470"/>
                  <a:pt x="164155" y="921616"/>
                  <a:pt x="213756" y="938150"/>
                </a:cubicBezTo>
                <a:lnTo>
                  <a:pt x="285008" y="961901"/>
                </a:lnTo>
                <a:cubicBezTo>
                  <a:pt x="296883" y="969818"/>
                  <a:pt x="307270" y="980641"/>
                  <a:pt x="320634" y="985652"/>
                </a:cubicBezTo>
                <a:cubicBezTo>
                  <a:pt x="363079" y="1001569"/>
                  <a:pt x="510260" y="1008381"/>
                  <a:pt x="522514" y="1009402"/>
                </a:cubicBezTo>
                <a:cubicBezTo>
                  <a:pt x="579070" y="1006574"/>
                  <a:pt x="744102" y="1007445"/>
                  <a:pt x="831273" y="985652"/>
                </a:cubicBezTo>
                <a:cubicBezTo>
                  <a:pt x="855561" y="979580"/>
                  <a:pt x="878774" y="969818"/>
                  <a:pt x="902525" y="961901"/>
                </a:cubicBezTo>
                <a:lnTo>
                  <a:pt x="938151" y="950026"/>
                </a:lnTo>
                <a:cubicBezTo>
                  <a:pt x="982948" y="935093"/>
                  <a:pt x="1004199" y="931479"/>
                  <a:pt x="1045029" y="890649"/>
                </a:cubicBezTo>
                <a:lnTo>
                  <a:pt x="1187533" y="748145"/>
                </a:lnTo>
                <a:cubicBezTo>
                  <a:pt x="1199408" y="736270"/>
                  <a:pt x="1213843" y="726493"/>
                  <a:pt x="1223159" y="712519"/>
                </a:cubicBezTo>
                <a:lnTo>
                  <a:pt x="1270660" y="641267"/>
                </a:lnTo>
                <a:lnTo>
                  <a:pt x="1294411" y="570015"/>
                </a:lnTo>
                <a:cubicBezTo>
                  <a:pt x="1298369" y="558140"/>
                  <a:pt x="1304228" y="546736"/>
                  <a:pt x="1306286" y="534389"/>
                </a:cubicBezTo>
                <a:lnTo>
                  <a:pt x="1318161" y="463138"/>
                </a:lnTo>
                <a:cubicBezTo>
                  <a:pt x="1314203" y="391886"/>
                  <a:pt x="1313052" y="320422"/>
                  <a:pt x="1306286" y="249382"/>
                </a:cubicBezTo>
                <a:cubicBezTo>
                  <a:pt x="1305099" y="236921"/>
                  <a:pt x="1302096" y="223637"/>
                  <a:pt x="1294411" y="213756"/>
                </a:cubicBezTo>
                <a:cubicBezTo>
                  <a:pt x="1245178" y="150457"/>
                  <a:pt x="1215240" y="137224"/>
                  <a:pt x="1151907" y="95002"/>
                </a:cubicBezTo>
                <a:cubicBezTo>
                  <a:pt x="1105122" y="63812"/>
                  <a:pt x="1112855" y="64457"/>
                  <a:pt x="1045029" y="47501"/>
                </a:cubicBezTo>
                <a:cubicBezTo>
                  <a:pt x="1029195" y="43543"/>
                  <a:pt x="1013812" y="36712"/>
                  <a:pt x="997527" y="35626"/>
                </a:cubicBezTo>
                <a:cubicBezTo>
                  <a:pt x="894760" y="28775"/>
                  <a:pt x="791688" y="27709"/>
                  <a:pt x="688769" y="23750"/>
                </a:cubicBezTo>
                <a:lnTo>
                  <a:pt x="617517" y="11875"/>
                </a:lnTo>
                <a:cubicBezTo>
                  <a:pt x="597658" y="8264"/>
                  <a:pt x="578324" y="0"/>
                  <a:pt x="558140" y="0"/>
                </a:cubicBezTo>
                <a:cubicBezTo>
                  <a:pt x="494681" y="0"/>
                  <a:pt x="431470" y="7917"/>
                  <a:pt x="368135" y="11875"/>
                </a:cubicBezTo>
                <a:cubicBezTo>
                  <a:pt x="361797" y="13460"/>
                  <a:pt x="295232" y="28810"/>
                  <a:pt x="285008" y="35626"/>
                </a:cubicBezTo>
                <a:cubicBezTo>
                  <a:pt x="281714" y="37822"/>
                  <a:pt x="273132" y="61356"/>
                  <a:pt x="261257" y="7125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7162800" y="1219200"/>
            <a:ext cx="762000" cy="1009402"/>
          </a:xfrm>
          <a:custGeom>
            <a:avLst/>
            <a:gdLst>
              <a:gd name="connsiteX0" fmla="*/ 261257 w 1318161"/>
              <a:gd name="connsiteY0" fmla="*/ 71252 h 1009402"/>
              <a:gd name="connsiteX1" fmla="*/ 213756 w 1318161"/>
              <a:gd name="connsiteY1" fmla="*/ 95002 h 1009402"/>
              <a:gd name="connsiteX2" fmla="*/ 118753 w 1318161"/>
              <a:gd name="connsiteY2" fmla="*/ 178130 h 1009402"/>
              <a:gd name="connsiteX3" fmla="*/ 95003 w 1318161"/>
              <a:gd name="connsiteY3" fmla="*/ 225631 h 1009402"/>
              <a:gd name="connsiteX4" fmla="*/ 71252 w 1318161"/>
              <a:gd name="connsiteY4" fmla="*/ 261257 h 1009402"/>
              <a:gd name="connsiteX5" fmla="*/ 35626 w 1318161"/>
              <a:gd name="connsiteY5" fmla="*/ 332509 h 1009402"/>
              <a:gd name="connsiteX6" fmla="*/ 11875 w 1318161"/>
              <a:gd name="connsiteY6" fmla="*/ 415636 h 1009402"/>
              <a:gd name="connsiteX7" fmla="*/ 0 w 1318161"/>
              <a:gd name="connsiteY7" fmla="*/ 463138 h 1009402"/>
              <a:gd name="connsiteX8" fmla="*/ 11875 w 1318161"/>
              <a:gd name="connsiteY8" fmla="*/ 700644 h 1009402"/>
              <a:gd name="connsiteX9" fmla="*/ 23751 w 1318161"/>
              <a:gd name="connsiteY9" fmla="*/ 748145 h 1009402"/>
              <a:gd name="connsiteX10" fmla="*/ 71252 w 1318161"/>
              <a:gd name="connsiteY10" fmla="*/ 819397 h 1009402"/>
              <a:gd name="connsiteX11" fmla="*/ 213756 w 1318161"/>
              <a:gd name="connsiteY11" fmla="*/ 938150 h 1009402"/>
              <a:gd name="connsiteX12" fmla="*/ 285008 w 1318161"/>
              <a:gd name="connsiteY12" fmla="*/ 961901 h 1009402"/>
              <a:gd name="connsiteX13" fmla="*/ 320634 w 1318161"/>
              <a:gd name="connsiteY13" fmla="*/ 985652 h 1009402"/>
              <a:gd name="connsiteX14" fmla="*/ 522514 w 1318161"/>
              <a:gd name="connsiteY14" fmla="*/ 1009402 h 1009402"/>
              <a:gd name="connsiteX15" fmla="*/ 831273 w 1318161"/>
              <a:gd name="connsiteY15" fmla="*/ 985652 h 1009402"/>
              <a:gd name="connsiteX16" fmla="*/ 902525 w 1318161"/>
              <a:gd name="connsiteY16" fmla="*/ 961901 h 1009402"/>
              <a:gd name="connsiteX17" fmla="*/ 938151 w 1318161"/>
              <a:gd name="connsiteY17" fmla="*/ 950026 h 1009402"/>
              <a:gd name="connsiteX18" fmla="*/ 1045029 w 1318161"/>
              <a:gd name="connsiteY18" fmla="*/ 890649 h 1009402"/>
              <a:gd name="connsiteX19" fmla="*/ 1187533 w 1318161"/>
              <a:gd name="connsiteY19" fmla="*/ 748145 h 1009402"/>
              <a:gd name="connsiteX20" fmla="*/ 1223159 w 1318161"/>
              <a:gd name="connsiteY20" fmla="*/ 712519 h 1009402"/>
              <a:gd name="connsiteX21" fmla="*/ 1270660 w 1318161"/>
              <a:gd name="connsiteY21" fmla="*/ 641267 h 1009402"/>
              <a:gd name="connsiteX22" fmla="*/ 1294411 w 1318161"/>
              <a:gd name="connsiteY22" fmla="*/ 570015 h 1009402"/>
              <a:gd name="connsiteX23" fmla="*/ 1306286 w 1318161"/>
              <a:gd name="connsiteY23" fmla="*/ 534389 h 1009402"/>
              <a:gd name="connsiteX24" fmla="*/ 1318161 w 1318161"/>
              <a:gd name="connsiteY24" fmla="*/ 463138 h 1009402"/>
              <a:gd name="connsiteX25" fmla="*/ 1306286 w 1318161"/>
              <a:gd name="connsiteY25" fmla="*/ 249382 h 1009402"/>
              <a:gd name="connsiteX26" fmla="*/ 1294411 w 1318161"/>
              <a:gd name="connsiteY26" fmla="*/ 213756 h 1009402"/>
              <a:gd name="connsiteX27" fmla="*/ 1151907 w 1318161"/>
              <a:gd name="connsiteY27" fmla="*/ 95002 h 1009402"/>
              <a:gd name="connsiteX28" fmla="*/ 1045029 w 1318161"/>
              <a:gd name="connsiteY28" fmla="*/ 47501 h 1009402"/>
              <a:gd name="connsiteX29" fmla="*/ 997527 w 1318161"/>
              <a:gd name="connsiteY29" fmla="*/ 35626 h 1009402"/>
              <a:gd name="connsiteX30" fmla="*/ 688769 w 1318161"/>
              <a:gd name="connsiteY30" fmla="*/ 23750 h 1009402"/>
              <a:gd name="connsiteX31" fmla="*/ 617517 w 1318161"/>
              <a:gd name="connsiteY31" fmla="*/ 11875 h 1009402"/>
              <a:gd name="connsiteX32" fmla="*/ 558140 w 1318161"/>
              <a:gd name="connsiteY32" fmla="*/ 0 h 1009402"/>
              <a:gd name="connsiteX33" fmla="*/ 368135 w 1318161"/>
              <a:gd name="connsiteY33" fmla="*/ 11875 h 1009402"/>
              <a:gd name="connsiteX34" fmla="*/ 285008 w 1318161"/>
              <a:gd name="connsiteY34" fmla="*/ 35626 h 1009402"/>
              <a:gd name="connsiteX35" fmla="*/ 261257 w 1318161"/>
              <a:gd name="connsiteY35" fmla="*/ 71252 h 10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18161" h="1009402">
                <a:moveTo>
                  <a:pt x="261257" y="71252"/>
                </a:moveTo>
                <a:cubicBezTo>
                  <a:pt x="249382" y="81148"/>
                  <a:pt x="228485" y="85182"/>
                  <a:pt x="213756" y="95002"/>
                </a:cubicBezTo>
                <a:cubicBezTo>
                  <a:pt x="170263" y="123997"/>
                  <a:pt x="153088" y="143795"/>
                  <a:pt x="118753" y="178130"/>
                </a:cubicBezTo>
                <a:cubicBezTo>
                  <a:pt x="110836" y="193964"/>
                  <a:pt x="103786" y="210261"/>
                  <a:pt x="95003" y="225631"/>
                </a:cubicBezTo>
                <a:cubicBezTo>
                  <a:pt x="87922" y="238023"/>
                  <a:pt x="77635" y="248491"/>
                  <a:pt x="71252" y="261257"/>
                </a:cubicBezTo>
                <a:cubicBezTo>
                  <a:pt x="22086" y="359589"/>
                  <a:pt x="103693" y="230409"/>
                  <a:pt x="35626" y="332509"/>
                </a:cubicBezTo>
                <a:cubicBezTo>
                  <a:pt x="-1501" y="481018"/>
                  <a:pt x="45951" y="296370"/>
                  <a:pt x="11875" y="415636"/>
                </a:cubicBezTo>
                <a:cubicBezTo>
                  <a:pt x="7391" y="431329"/>
                  <a:pt x="3958" y="447304"/>
                  <a:pt x="0" y="463138"/>
                </a:cubicBezTo>
                <a:cubicBezTo>
                  <a:pt x="3958" y="542307"/>
                  <a:pt x="5292" y="621650"/>
                  <a:pt x="11875" y="700644"/>
                </a:cubicBezTo>
                <a:cubicBezTo>
                  <a:pt x="13230" y="716909"/>
                  <a:pt x="16452" y="733547"/>
                  <a:pt x="23751" y="748145"/>
                </a:cubicBezTo>
                <a:cubicBezTo>
                  <a:pt x="36517" y="773676"/>
                  <a:pt x="51068" y="799213"/>
                  <a:pt x="71252" y="819397"/>
                </a:cubicBezTo>
                <a:cubicBezTo>
                  <a:pt x="104325" y="852470"/>
                  <a:pt x="164155" y="921616"/>
                  <a:pt x="213756" y="938150"/>
                </a:cubicBezTo>
                <a:lnTo>
                  <a:pt x="285008" y="961901"/>
                </a:lnTo>
                <a:cubicBezTo>
                  <a:pt x="296883" y="969818"/>
                  <a:pt x="307270" y="980641"/>
                  <a:pt x="320634" y="985652"/>
                </a:cubicBezTo>
                <a:cubicBezTo>
                  <a:pt x="363079" y="1001569"/>
                  <a:pt x="510260" y="1008381"/>
                  <a:pt x="522514" y="1009402"/>
                </a:cubicBezTo>
                <a:cubicBezTo>
                  <a:pt x="579070" y="1006574"/>
                  <a:pt x="744102" y="1007445"/>
                  <a:pt x="831273" y="985652"/>
                </a:cubicBezTo>
                <a:cubicBezTo>
                  <a:pt x="855561" y="979580"/>
                  <a:pt x="878774" y="969818"/>
                  <a:pt x="902525" y="961901"/>
                </a:cubicBezTo>
                <a:lnTo>
                  <a:pt x="938151" y="950026"/>
                </a:lnTo>
                <a:cubicBezTo>
                  <a:pt x="982948" y="935093"/>
                  <a:pt x="1004199" y="931479"/>
                  <a:pt x="1045029" y="890649"/>
                </a:cubicBezTo>
                <a:lnTo>
                  <a:pt x="1187533" y="748145"/>
                </a:lnTo>
                <a:cubicBezTo>
                  <a:pt x="1199408" y="736270"/>
                  <a:pt x="1213843" y="726493"/>
                  <a:pt x="1223159" y="712519"/>
                </a:cubicBezTo>
                <a:lnTo>
                  <a:pt x="1270660" y="641267"/>
                </a:lnTo>
                <a:lnTo>
                  <a:pt x="1294411" y="570015"/>
                </a:lnTo>
                <a:cubicBezTo>
                  <a:pt x="1298369" y="558140"/>
                  <a:pt x="1304228" y="546736"/>
                  <a:pt x="1306286" y="534389"/>
                </a:cubicBezTo>
                <a:lnTo>
                  <a:pt x="1318161" y="463138"/>
                </a:lnTo>
                <a:cubicBezTo>
                  <a:pt x="1314203" y="391886"/>
                  <a:pt x="1313052" y="320422"/>
                  <a:pt x="1306286" y="249382"/>
                </a:cubicBezTo>
                <a:cubicBezTo>
                  <a:pt x="1305099" y="236921"/>
                  <a:pt x="1302096" y="223637"/>
                  <a:pt x="1294411" y="213756"/>
                </a:cubicBezTo>
                <a:cubicBezTo>
                  <a:pt x="1245178" y="150457"/>
                  <a:pt x="1215240" y="137224"/>
                  <a:pt x="1151907" y="95002"/>
                </a:cubicBezTo>
                <a:cubicBezTo>
                  <a:pt x="1105122" y="63812"/>
                  <a:pt x="1112855" y="64457"/>
                  <a:pt x="1045029" y="47501"/>
                </a:cubicBezTo>
                <a:cubicBezTo>
                  <a:pt x="1029195" y="43543"/>
                  <a:pt x="1013812" y="36712"/>
                  <a:pt x="997527" y="35626"/>
                </a:cubicBezTo>
                <a:cubicBezTo>
                  <a:pt x="894760" y="28775"/>
                  <a:pt x="791688" y="27709"/>
                  <a:pt x="688769" y="23750"/>
                </a:cubicBezTo>
                <a:lnTo>
                  <a:pt x="617517" y="11875"/>
                </a:lnTo>
                <a:cubicBezTo>
                  <a:pt x="597658" y="8264"/>
                  <a:pt x="578324" y="0"/>
                  <a:pt x="558140" y="0"/>
                </a:cubicBezTo>
                <a:cubicBezTo>
                  <a:pt x="494681" y="0"/>
                  <a:pt x="431470" y="7917"/>
                  <a:pt x="368135" y="11875"/>
                </a:cubicBezTo>
                <a:cubicBezTo>
                  <a:pt x="361797" y="13460"/>
                  <a:pt x="295232" y="28810"/>
                  <a:pt x="285008" y="35626"/>
                </a:cubicBezTo>
                <a:cubicBezTo>
                  <a:pt x="281714" y="37822"/>
                  <a:pt x="273132" y="61356"/>
                  <a:pt x="261257" y="7125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429000" y="2133600"/>
            <a:ext cx="762000" cy="1009402"/>
          </a:xfrm>
          <a:custGeom>
            <a:avLst/>
            <a:gdLst>
              <a:gd name="connsiteX0" fmla="*/ 261257 w 1318161"/>
              <a:gd name="connsiteY0" fmla="*/ 71252 h 1009402"/>
              <a:gd name="connsiteX1" fmla="*/ 213756 w 1318161"/>
              <a:gd name="connsiteY1" fmla="*/ 95002 h 1009402"/>
              <a:gd name="connsiteX2" fmla="*/ 118753 w 1318161"/>
              <a:gd name="connsiteY2" fmla="*/ 178130 h 1009402"/>
              <a:gd name="connsiteX3" fmla="*/ 95003 w 1318161"/>
              <a:gd name="connsiteY3" fmla="*/ 225631 h 1009402"/>
              <a:gd name="connsiteX4" fmla="*/ 71252 w 1318161"/>
              <a:gd name="connsiteY4" fmla="*/ 261257 h 1009402"/>
              <a:gd name="connsiteX5" fmla="*/ 35626 w 1318161"/>
              <a:gd name="connsiteY5" fmla="*/ 332509 h 1009402"/>
              <a:gd name="connsiteX6" fmla="*/ 11875 w 1318161"/>
              <a:gd name="connsiteY6" fmla="*/ 415636 h 1009402"/>
              <a:gd name="connsiteX7" fmla="*/ 0 w 1318161"/>
              <a:gd name="connsiteY7" fmla="*/ 463138 h 1009402"/>
              <a:gd name="connsiteX8" fmla="*/ 11875 w 1318161"/>
              <a:gd name="connsiteY8" fmla="*/ 700644 h 1009402"/>
              <a:gd name="connsiteX9" fmla="*/ 23751 w 1318161"/>
              <a:gd name="connsiteY9" fmla="*/ 748145 h 1009402"/>
              <a:gd name="connsiteX10" fmla="*/ 71252 w 1318161"/>
              <a:gd name="connsiteY10" fmla="*/ 819397 h 1009402"/>
              <a:gd name="connsiteX11" fmla="*/ 213756 w 1318161"/>
              <a:gd name="connsiteY11" fmla="*/ 938150 h 1009402"/>
              <a:gd name="connsiteX12" fmla="*/ 285008 w 1318161"/>
              <a:gd name="connsiteY12" fmla="*/ 961901 h 1009402"/>
              <a:gd name="connsiteX13" fmla="*/ 320634 w 1318161"/>
              <a:gd name="connsiteY13" fmla="*/ 985652 h 1009402"/>
              <a:gd name="connsiteX14" fmla="*/ 522514 w 1318161"/>
              <a:gd name="connsiteY14" fmla="*/ 1009402 h 1009402"/>
              <a:gd name="connsiteX15" fmla="*/ 831273 w 1318161"/>
              <a:gd name="connsiteY15" fmla="*/ 985652 h 1009402"/>
              <a:gd name="connsiteX16" fmla="*/ 902525 w 1318161"/>
              <a:gd name="connsiteY16" fmla="*/ 961901 h 1009402"/>
              <a:gd name="connsiteX17" fmla="*/ 938151 w 1318161"/>
              <a:gd name="connsiteY17" fmla="*/ 950026 h 1009402"/>
              <a:gd name="connsiteX18" fmla="*/ 1045029 w 1318161"/>
              <a:gd name="connsiteY18" fmla="*/ 890649 h 1009402"/>
              <a:gd name="connsiteX19" fmla="*/ 1187533 w 1318161"/>
              <a:gd name="connsiteY19" fmla="*/ 748145 h 1009402"/>
              <a:gd name="connsiteX20" fmla="*/ 1223159 w 1318161"/>
              <a:gd name="connsiteY20" fmla="*/ 712519 h 1009402"/>
              <a:gd name="connsiteX21" fmla="*/ 1270660 w 1318161"/>
              <a:gd name="connsiteY21" fmla="*/ 641267 h 1009402"/>
              <a:gd name="connsiteX22" fmla="*/ 1294411 w 1318161"/>
              <a:gd name="connsiteY22" fmla="*/ 570015 h 1009402"/>
              <a:gd name="connsiteX23" fmla="*/ 1306286 w 1318161"/>
              <a:gd name="connsiteY23" fmla="*/ 534389 h 1009402"/>
              <a:gd name="connsiteX24" fmla="*/ 1318161 w 1318161"/>
              <a:gd name="connsiteY24" fmla="*/ 463138 h 1009402"/>
              <a:gd name="connsiteX25" fmla="*/ 1306286 w 1318161"/>
              <a:gd name="connsiteY25" fmla="*/ 249382 h 1009402"/>
              <a:gd name="connsiteX26" fmla="*/ 1294411 w 1318161"/>
              <a:gd name="connsiteY26" fmla="*/ 213756 h 1009402"/>
              <a:gd name="connsiteX27" fmla="*/ 1151907 w 1318161"/>
              <a:gd name="connsiteY27" fmla="*/ 95002 h 1009402"/>
              <a:gd name="connsiteX28" fmla="*/ 1045029 w 1318161"/>
              <a:gd name="connsiteY28" fmla="*/ 47501 h 1009402"/>
              <a:gd name="connsiteX29" fmla="*/ 997527 w 1318161"/>
              <a:gd name="connsiteY29" fmla="*/ 35626 h 1009402"/>
              <a:gd name="connsiteX30" fmla="*/ 688769 w 1318161"/>
              <a:gd name="connsiteY30" fmla="*/ 23750 h 1009402"/>
              <a:gd name="connsiteX31" fmla="*/ 617517 w 1318161"/>
              <a:gd name="connsiteY31" fmla="*/ 11875 h 1009402"/>
              <a:gd name="connsiteX32" fmla="*/ 558140 w 1318161"/>
              <a:gd name="connsiteY32" fmla="*/ 0 h 1009402"/>
              <a:gd name="connsiteX33" fmla="*/ 368135 w 1318161"/>
              <a:gd name="connsiteY33" fmla="*/ 11875 h 1009402"/>
              <a:gd name="connsiteX34" fmla="*/ 285008 w 1318161"/>
              <a:gd name="connsiteY34" fmla="*/ 35626 h 1009402"/>
              <a:gd name="connsiteX35" fmla="*/ 261257 w 1318161"/>
              <a:gd name="connsiteY35" fmla="*/ 71252 h 10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18161" h="1009402">
                <a:moveTo>
                  <a:pt x="261257" y="71252"/>
                </a:moveTo>
                <a:cubicBezTo>
                  <a:pt x="249382" y="81148"/>
                  <a:pt x="228485" y="85182"/>
                  <a:pt x="213756" y="95002"/>
                </a:cubicBezTo>
                <a:cubicBezTo>
                  <a:pt x="170263" y="123997"/>
                  <a:pt x="153088" y="143795"/>
                  <a:pt x="118753" y="178130"/>
                </a:cubicBezTo>
                <a:cubicBezTo>
                  <a:pt x="110836" y="193964"/>
                  <a:pt x="103786" y="210261"/>
                  <a:pt x="95003" y="225631"/>
                </a:cubicBezTo>
                <a:cubicBezTo>
                  <a:pt x="87922" y="238023"/>
                  <a:pt x="77635" y="248491"/>
                  <a:pt x="71252" y="261257"/>
                </a:cubicBezTo>
                <a:cubicBezTo>
                  <a:pt x="22086" y="359589"/>
                  <a:pt x="103693" y="230409"/>
                  <a:pt x="35626" y="332509"/>
                </a:cubicBezTo>
                <a:cubicBezTo>
                  <a:pt x="-1501" y="481018"/>
                  <a:pt x="45951" y="296370"/>
                  <a:pt x="11875" y="415636"/>
                </a:cubicBezTo>
                <a:cubicBezTo>
                  <a:pt x="7391" y="431329"/>
                  <a:pt x="3958" y="447304"/>
                  <a:pt x="0" y="463138"/>
                </a:cubicBezTo>
                <a:cubicBezTo>
                  <a:pt x="3958" y="542307"/>
                  <a:pt x="5292" y="621650"/>
                  <a:pt x="11875" y="700644"/>
                </a:cubicBezTo>
                <a:cubicBezTo>
                  <a:pt x="13230" y="716909"/>
                  <a:pt x="16452" y="733547"/>
                  <a:pt x="23751" y="748145"/>
                </a:cubicBezTo>
                <a:cubicBezTo>
                  <a:pt x="36517" y="773676"/>
                  <a:pt x="51068" y="799213"/>
                  <a:pt x="71252" y="819397"/>
                </a:cubicBezTo>
                <a:cubicBezTo>
                  <a:pt x="104325" y="852470"/>
                  <a:pt x="164155" y="921616"/>
                  <a:pt x="213756" y="938150"/>
                </a:cubicBezTo>
                <a:lnTo>
                  <a:pt x="285008" y="961901"/>
                </a:lnTo>
                <a:cubicBezTo>
                  <a:pt x="296883" y="969818"/>
                  <a:pt x="307270" y="980641"/>
                  <a:pt x="320634" y="985652"/>
                </a:cubicBezTo>
                <a:cubicBezTo>
                  <a:pt x="363079" y="1001569"/>
                  <a:pt x="510260" y="1008381"/>
                  <a:pt x="522514" y="1009402"/>
                </a:cubicBezTo>
                <a:cubicBezTo>
                  <a:pt x="579070" y="1006574"/>
                  <a:pt x="744102" y="1007445"/>
                  <a:pt x="831273" y="985652"/>
                </a:cubicBezTo>
                <a:cubicBezTo>
                  <a:pt x="855561" y="979580"/>
                  <a:pt x="878774" y="969818"/>
                  <a:pt x="902525" y="961901"/>
                </a:cubicBezTo>
                <a:lnTo>
                  <a:pt x="938151" y="950026"/>
                </a:lnTo>
                <a:cubicBezTo>
                  <a:pt x="982948" y="935093"/>
                  <a:pt x="1004199" y="931479"/>
                  <a:pt x="1045029" y="890649"/>
                </a:cubicBezTo>
                <a:lnTo>
                  <a:pt x="1187533" y="748145"/>
                </a:lnTo>
                <a:cubicBezTo>
                  <a:pt x="1199408" y="736270"/>
                  <a:pt x="1213843" y="726493"/>
                  <a:pt x="1223159" y="712519"/>
                </a:cubicBezTo>
                <a:lnTo>
                  <a:pt x="1270660" y="641267"/>
                </a:lnTo>
                <a:lnTo>
                  <a:pt x="1294411" y="570015"/>
                </a:lnTo>
                <a:cubicBezTo>
                  <a:pt x="1298369" y="558140"/>
                  <a:pt x="1304228" y="546736"/>
                  <a:pt x="1306286" y="534389"/>
                </a:cubicBezTo>
                <a:lnTo>
                  <a:pt x="1318161" y="463138"/>
                </a:lnTo>
                <a:cubicBezTo>
                  <a:pt x="1314203" y="391886"/>
                  <a:pt x="1313052" y="320422"/>
                  <a:pt x="1306286" y="249382"/>
                </a:cubicBezTo>
                <a:cubicBezTo>
                  <a:pt x="1305099" y="236921"/>
                  <a:pt x="1302096" y="223637"/>
                  <a:pt x="1294411" y="213756"/>
                </a:cubicBezTo>
                <a:cubicBezTo>
                  <a:pt x="1245178" y="150457"/>
                  <a:pt x="1215240" y="137224"/>
                  <a:pt x="1151907" y="95002"/>
                </a:cubicBezTo>
                <a:cubicBezTo>
                  <a:pt x="1105122" y="63812"/>
                  <a:pt x="1112855" y="64457"/>
                  <a:pt x="1045029" y="47501"/>
                </a:cubicBezTo>
                <a:cubicBezTo>
                  <a:pt x="1029195" y="43543"/>
                  <a:pt x="1013812" y="36712"/>
                  <a:pt x="997527" y="35626"/>
                </a:cubicBezTo>
                <a:cubicBezTo>
                  <a:pt x="894760" y="28775"/>
                  <a:pt x="791688" y="27709"/>
                  <a:pt x="688769" y="23750"/>
                </a:cubicBezTo>
                <a:lnTo>
                  <a:pt x="617517" y="11875"/>
                </a:lnTo>
                <a:cubicBezTo>
                  <a:pt x="597658" y="8264"/>
                  <a:pt x="578324" y="0"/>
                  <a:pt x="558140" y="0"/>
                </a:cubicBezTo>
                <a:cubicBezTo>
                  <a:pt x="494681" y="0"/>
                  <a:pt x="431470" y="7917"/>
                  <a:pt x="368135" y="11875"/>
                </a:cubicBezTo>
                <a:cubicBezTo>
                  <a:pt x="361797" y="13460"/>
                  <a:pt x="295232" y="28810"/>
                  <a:pt x="285008" y="35626"/>
                </a:cubicBezTo>
                <a:cubicBezTo>
                  <a:pt x="281714" y="37822"/>
                  <a:pt x="273132" y="61356"/>
                  <a:pt x="261257" y="7125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581400" y="4820393"/>
            <a:ext cx="762000" cy="1009402"/>
          </a:xfrm>
          <a:custGeom>
            <a:avLst/>
            <a:gdLst>
              <a:gd name="connsiteX0" fmla="*/ 261257 w 1318161"/>
              <a:gd name="connsiteY0" fmla="*/ 71252 h 1009402"/>
              <a:gd name="connsiteX1" fmla="*/ 213756 w 1318161"/>
              <a:gd name="connsiteY1" fmla="*/ 95002 h 1009402"/>
              <a:gd name="connsiteX2" fmla="*/ 118753 w 1318161"/>
              <a:gd name="connsiteY2" fmla="*/ 178130 h 1009402"/>
              <a:gd name="connsiteX3" fmla="*/ 95003 w 1318161"/>
              <a:gd name="connsiteY3" fmla="*/ 225631 h 1009402"/>
              <a:gd name="connsiteX4" fmla="*/ 71252 w 1318161"/>
              <a:gd name="connsiteY4" fmla="*/ 261257 h 1009402"/>
              <a:gd name="connsiteX5" fmla="*/ 35626 w 1318161"/>
              <a:gd name="connsiteY5" fmla="*/ 332509 h 1009402"/>
              <a:gd name="connsiteX6" fmla="*/ 11875 w 1318161"/>
              <a:gd name="connsiteY6" fmla="*/ 415636 h 1009402"/>
              <a:gd name="connsiteX7" fmla="*/ 0 w 1318161"/>
              <a:gd name="connsiteY7" fmla="*/ 463138 h 1009402"/>
              <a:gd name="connsiteX8" fmla="*/ 11875 w 1318161"/>
              <a:gd name="connsiteY8" fmla="*/ 700644 h 1009402"/>
              <a:gd name="connsiteX9" fmla="*/ 23751 w 1318161"/>
              <a:gd name="connsiteY9" fmla="*/ 748145 h 1009402"/>
              <a:gd name="connsiteX10" fmla="*/ 71252 w 1318161"/>
              <a:gd name="connsiteY10" fmla="*/ 819397 h 1009402"/>
              <a:gd name="connsiteX11" fmla="*/ 213756 w 1318161"/>
              <a:gd name="connsiteY11" fmla="*/ 938150 h 1009402"/>
              <a:gd name="connsiteX12" fmla="*/ 285008 w 1318161"/>
              <a:gd name="connsiteY12" fmla="*/ 961901 h 1009402"/>
              <a:gd name="connsiteX13" fmla="*/ 320634 w 1318161"/>
              <a:gd name="connsiteY13" fmla="*/ 985652 h 1009402"/>
              <a:gd name="connsiteX14" fmla="*/ 522514 w 1318161"/>
              <a:gd name="connsiteY14" fmla="*/ 1009402 h 1009402"/>
              <a:gd name="connsiteX15" fmla="*/ 831273 w 1318161"/>
              <a:gd name="connsiteY15" fmla="*/ 985652 h 1009402"/>
              <a:gd name="connsiteX16" fmla="*/ 902525 w 1318161"/>
              <a:gd name="connsiteY16" fmla="*/ 961901 h 1009402"/>
              <a:gd name="connsiteX17" fmla="*/ 938151 w 1318161"/>
              <a:gd name="connsiteY17" fmla="*/ 950026 h 1009402"/>
              <a:gd name="connsiteX18" fmla="*/ 1045029 w 1318161"/>
              <a:gd name="connsiteY18" fmla="*/ 890649 h 1009402"/>
              <a:gd name="connsiteX19" fmla="*/ 1187533 w 1318161"/>
              <a:gd name="connsiteY19" fmla="*/ 748145 h 1009402"/>
              <a:gd name="connsiteX20" fmla="*/ 1223159 w 1318161"/>
              <a:gd name="connsiteY20" fmla="*/ 712519 h 1009402"/>
              <a:gd name="connsiteX21" fmla="*/ 1270660 w 1318161"/>
              <a:gd name="connsiteY21" fmla="*/ 641267 h 1009402"/>
              <a:gd name="connsiteX22" fmla="*/ 1294411 w 1318161"/>
              <a:gd name="connsiteY22" fmla="*/ 570015 h 1009402"/>
              <a:gd name="connsiteX23" fmla="*/ 1306286 w 1318161"/>
              <a:gd name="connsiteY23" fmla="*/ 534389 h 1009402"/>
              <a:gd name="connsiteX24" fmla="*/ 1318161 w 1318161"/>
              <a:gd name="connsiteY24" fmla="*/ 463138 h 1009402"/>
              <a:gd name="connsiteX25" fmla="*/ 1306286 w 1318161"/>
              <a:gd name="connsiteY25" fmla="*/ 249382 h 1009402"/>
              <a:gd name="connsiteX26" fmla="*/ 1294411 w 1318161"/>
              <a:gd name="connsiteY26" fmla="*/ 213756 h 1009402"/>
              <a:gd name="connsiteX27" fmla="*/ 1151907 w 1318161"/>
              <a:gd name="connsiteY27" fmla="*/ 95002 h 1009402"/>
              <a:gd name="connsiteX28" fmla="*/ 1045029 w 1318161"/>
              <a:gd name="connsiteY28" fmla="*/ 47501 h 1009402"/>
              <a:gd name="connsiteX29" fmla="*/ 997527 w 1318161"/>
              <a:gd name="connsiteY29" fmla="*/ 35626 h 1009402"/>
              <a:gd name="connsiteX30" fmla="*/ 688769 w 1318161"/>
              <a:gd name="connsiteY30" fmla="*/ 23750 h 1009402"/>
              <a:gd name="connsiteX31" fmla="*/ 617517 w 1318161"/>
              <a:gd name="connsiteY31" fmla="*/ 11875 h 1009402"/>
              <a:gd name="connsiteX32" fmla="*/ 558140 w 1318161"/>
              <a:gd name="connsiteY32" fmla="*/ 0 h 1009402"/>
              <a:gd name="connsiteX33" fmla="*/ 368135 w 1318161"/>
              <a:gd name="connsiteY33" fmla="*/ 11875 h 1009402"/>
              <a:gd name="connsiteX34" fmla="*/ 285008 w 1318161"/>
              <a:gd name="connsiteY34" fmla="*/ 35626 h 1009402"/>
              <a:gd name="connsiteX35" fmla="*/ 261257 w 1318161"/>
              <a:gd name="connsiteY35" fmla="*/ 71252 h 10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18161" h="1009402">
                <a:moveTo>
                  <a:pt x="261257" y="71252"/>
                </a:moveTo>
                <a:cubicBezTo>
                  <a:pt x="249382" y="81148"/>
                  <a:pt x="228485" y="85182"/>
                  <a:pt x="213756" y="95002"/>
                </a:cubicBezTo>
                <a:cubicBezTo>
                  <a:pt x="170263" y="123997"/>
                  <a:pt x="153088" y="143795"/>
                  <a:pt x="118753" y="178130"/>
                </a:cubicBezTo>
                <a:cubicBezTo>
                  <a:pt x="110836" y="193964"/>
                  <a:pt x="103786" y="210261"/>
                  <a:pt x="95003" y="225631"/>
                </a:cubicBezTo>
                <a:cubicBezTo>
                  <a:pt x="87922" y="238023"/>
                  <a:pt x="77635" y="248491"/>
                  <a:pt x="71252" y="261257"/>
                </a:cubicBezTo>
                <a:cubicBezTo>
                  <a:pt x="22086" y="359589"/>
                  <a:pt x="103693" y="230409"/>
                  <a:pt x="35626" y="332509"/>
                </a:cubicBezTo>
                <a:cubicBezTo>
                  <a:pt x="-1501" y="481018"/>
                  <a:pt x="45951" y="296370"/>
                  <a:pt x="11875" y="415636"/>
                </a:cubicBezTo>
                <a:cubicBezTo>
                  <a:pt x="7391" y="431329"/>
                  <a:pt x="3958" y="447304"/>
                  <a:pt x="0" y="463138"/>
                </a:cubicBezTo>
                <a:cubicBezTo>
                  <a:pt x="3958" y="542307"/>
                  <a:pt x="5292" y="621650"/>
                  <a:pt x="11875" y="700644"/>
                </a:cubicBezTo>
                <a:cubicBezTo>
                  <a:pt x="13230" y="716909"/>
                  <a:pt x="16452" y="733547"/>
                  <a:pt x="23751" y="748145"/>
                </a:cubicBezTo>
                <a:cubicBezTo>
                  <a:pt x="36517" y="773676"/>
                  <a:pt x="51068" y="799213"/>
                  <a:pt x="71252" y="819397"/>
                </a:cubicBezTo>
                <a:cubicBezTo>
                  <a:pt x="104325" y="852470"/>
                  <a:pt x="164155" y="921616"/>
                  <a:pt x="213756" y="938150"/>
                </a:cubicBezTo>
                <a:lnTo>
                  <a:pt x="285008" y="961901"/>
                </a:lnTo>
                <a:cubicBezTo>
                  <a:pt x="296883" y="969818"/>
                  <a:pt x="307270" y="980641"/>
                  <a:pt x="320634" y="985652"/>
                </a:cubicBezTo>
                <a:cubicBezTo>
                  <a:pt x="363079" y="1001569"/>
                  <a:pt x="510260" y="1008381"/>
                  <a:pt x="522514" y="1009402"/>
                </a:cubicBezTo>
                <a:cubicBezTo>
                  <a:pt x="579070" y="1006574"/>
                  <a:pt x="744102" y="1007445"/>
                  <a:pt x="831273" y="985652"/>
                </a:cubicBezTo>
                <a:cubicBezTo>
                  <a:pt x="855561" y="979580"/>
                  <a:pt x="878774" y="969818"/>
                  <a:pt x="902525" y="961901"/>
                </a:cubicBezTo>
                <a:lnTo>
                  <a:pt x="938151" y="950026"/>
                </a:lnTo>
                <a:cubicBezTo>
                  <a:pt x="982948" y="935093"/>
                  <a:pt x="1004199" y="931479"/>
                  <a:pt x="1045029" y="890649"/>
                </a:cubicBezTo>
                <a:lnTo>
                  <a:pt x="1187533" y="748145"/>
                </a:lnTo>
                <a:cubicBezTo>
                  <a:pt x="1199408" y="736270"/>
                  <a:pt x="1213843" y="726493"/>
                  <a:pt x="1223159" y="712519"/>
                </a:cubicBezTo>
                <a:lnTo>
                  <a:pt x="1270660" y="641267"/>
                </a:lnTo>
                <a:lnTo>
                  <a:pt x="1294411" y="570015"/>
                </a:lnTo>
                <a:cubicBezTo>
                  <a:pt x="1298369" y="558140"/>
                  <a:pt x="1304228" y="546736"/>
                  <a:pt x="1306286" y="534389"/>
                </a:cubicBezTo>
                <a:lnTo>
                  <a:pt x="1318161" y="463138"/>
                </a:lnTo>
                <a:cubicBezTo>
                  <a:pt x="1314203" y="391886"/>
                  <a:pt x="1313052" y="320422"/>
                  <a:pt x="1306286" y="249382"/>
                </a:cubicBezTo>
                <a:cubicBezTo>
                  <a:pt x="1305099" y="236921"/>
                  <a:pt x="1302096" y="223637"/>
                  <a:pt x="1294411" y="213756"/>
                </a:cubicBezTo>
                <a:cubicBezTo>
                  <a:pt x="1245178" y="150457"/>
                  <a:pt x="1215240" y="137224"/>
                  <a:pt x="1151907" y="95002"/>
                </a:cubicBezTo>
                <a:cubicBezTo>
                  <a:pt x="1105122" y="63812"/>
                  <a:pt x="1112855" y="64457"/>
                  <a:pt x="1045029" y="47501"/>
                </a:cubicBezTo>
                <a:cubicBezTo>
                  <a:pt x="1029195" y="43543"/>
                  <a:pt x="1013812" y="36712"/>
                  <a:pt x="997527" y="35626"/>
                </a:cubicBezTo>
                <a:cubicBezTo>
                  <a:pt x="894760" y="28775"/>
                  <a:pt x="791688" y="27709"/>
                  <a:pt x="688769" y="23750"/>
                </a:cubicBezTo>
                <a:lnTo>
                  <a:pt x="617517" y="11875"/>
                </a:lnTo>
                <a:cubicBezTo>
                  <a:pt x="597658" y="8264"/>
                  <a:pt x="578324" y="0"/>
                  <a:pt x="558140" y="0"/>
                </a:cubicBezTo>
                <a:cubicBezTo>
                  <a:pt x="494681" y="0"/>
                  <a:pt x="431470" y="7917"/>
                  <a:pt x="368135" y="11875"/>
                </a:cubicBezTo>
                <a:cubicBezTo>
                  <a:pt x="361797" y="13460"/>
                  <a:pt x="295232" y="28810"/>
                  <a:pt x="285008" y="35626"/>
                </a:cubicBezTo>
                <a:cubicBezTo>
                  <a:pt x="281714" y="37822"/>
                  <a:pt x="273132" y="61356"/>
                  <a:pt x="261257" y="7125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172200" y="3048000"/>
            <a:ext cx="762000" cy="1009402"/>
          </a:xfrm>
          <a:custGeom>
            <a:avLst/>
            <a:gdLst>
              <a:gd name="connsiteX0" fmla="*/ 261257 w 1318161"/>
              <a:gd name="connsiteY0" fmla="*/ 71252 h 1009402"/>
              <a:gd name="connsiteX1" fmla="*/ 213756 w 1318161"/>
              <a:gd name="connsiteY1" fmla="*/ 95002 h 1009402"/>
              <a:gd name="connsiteX2" fmla="*/ 118753 w 1318161"/>
              <a:gd name="connsiteY2" fmla="*/ 178130 h 1009402"/>
              <a:gd name="connsiteX3" fmla="*/ 95003 w 1318161"/>
              <a:gd name="connsiteY3" fmla="*/ 225631 h 1009402"/>
              <a:gd name="connsiteX4" fmla="*/ 71252 w 1318161"/>
              <a:gd name="connsiteY4" fmla="*/ 261257 h 1009402"/>
              <a:gd name="connsiteX5" fmla="*/ 35626 w 1318161"/>
              <a:gd name="connsiteY5" fmla="*/ 332509 h 1009402"/>
              <a:gd name="connsiteX6" fmla="*/ 11875 w 1318161"/>
              <a:gd name="connsiteY6" fmla="*/ 415636 h 1009402"/>
              <a:gd name="connsiteX7" fmla="*/ 0 w 1318161"/>
              <a:gd name="connsiteY7" fmla="*/ 463138 h 1009402"/>
              <a:gd name="connsiteX8" fmla="*/ 11875 w 1318161"/>
              <a:gd name="connsiteY8" fmla="*/ 700644 h 1009402"/>
              <a:gd name="connsiteX9" fmla="*/ 23751 w 1318161"/>
              <a:gd name="connsiteY9" fmla="*/ 748145 h 1009402"/>
              <a:gd name="connsiteX10" fmla="*/ 71252 w 1318161"/>
              <a:gd name="connsiteY10" fmla="*/ 819397 h 1009402"/>
              <a:gd name="connsiteX11" fmla="*/ 213756 w 1318161"/>
              <a:gd name="connsiteY11" fmla="*/ 938150 h 1009402"/>
              <a:gd name="connsiteX12" fmla="*/ 285008 w 1318161"/>
              <a:gd name="connsiteY12" fmla="*/ 961901 h 1009402"/>
              <a:gd name="connsiteX13" fmla="*/ 320634 w 1318161"/>
              <a:gd name="connsiteY13" fmla="*/ 985652 h 1009402"/>
              <a:gd name="connsiteX14" fmla="*/ 522514 w 1318161"/>
              <a:gd name="connsiteY14" fmla="*/ 1009402 h 1009402"/>
              <a:gd name="connsiteX15" fmla="*/ 831273 w 1318161"/>
              <a:gd name="connsiteY15" fmla="*/ 985652 h 1009402"/>
              <a:gd name="connsiteX16" fmla="*/ 902525 w 1318161"/>
              <a:gd name="connsiteY16" fmla="*/ 961901 h 1009402"/>
              <a:gd name="connsiteX17" fmla="*/ 938151 w 1318161"/>
              <a:gd name="connsiteY17" fmla="*/ 950026 h 1009402"/>
              <a:gd name="connsiteX18" fmla="*/ 1045029 w 1318161"/>
              <a:gd name="connsiteY18" fmla="*/ 890649 h 1009402"/>
              <a:gd name="connsiteX19" fmla="*/ 1187533 w 1318161"/>
              <a:gd name="connsiteY19" fmla="*/ 748145 h 1009402"/>
              <a:gd name="connsiteX20" fmla="*/ 1223159 w 1318161"/>
              <a:gd name="connsiteY20" fmla="*/ 712519 h 1009402"/>
              <a:gd name="connsiteX21" fmla="*/ 1270660 w 1318161"/>
              <a:gd name="connsiteY21" fmla="*/ 641267 h 1009402"/>
              <a:gd name="connsiteX22" fmla="*/ 1294411 w 1318161"/>
              <a:gd name="connsiteY22" fmla="*/ 570015 h 1009402"/>
              <a:gd name="connsiteX23" fmla="*/ 1306286 w 1318161"/>
              <a:gd name="connsiteY23" fmla="*/ 534389 h 1009402"/>
              <a:gd name="connsiteX24" fmla="*/ 1318161 w 1318161"/>
              <a:gd name="connsiteY24" fmla="*/ 463138 h 1009402"/>
              <a:gd name="connsiteX25" fmla="*/ 1306286 w 1318161"/>
              <a:gd name="connsiteY25" fmla="*/ 249382 h 1009402"/>
              <a:gd name="connsiteX26" fmla="*/ 1294411 w 1318161"/>
              <a:gd name="connsiteY26" fmla="*/ 213756 h 1009402"/>
              <a:gd name="connsiteX27" fmla="*/ 1151907 w 1318161"/>
              <a:gd name="connsiteY27" fmla="*/ 95002 h 1009402"/>
              <a:gd name="connsiteX28" fmla="*/ 1045029 w 1318161"/>
              <a:gd name="connsiteY28" fmla="*/ 47501 h 1009402"/>
              <a:gd name="connsiteX29" fmla="*/ 997527 w 1318161"/>
              <a:gd name="connsiteY29" fmla="*/ 35626 h 1009402"/>
              <a:gd name="connsiteX30" fmla="*/ 688769 w 1318161"/>
              <a:gd name="connsiteY30" fmla="*/ 23750 h 1009402"/>
              <a:gd name="connsiteX31" fmla="*/ 617517 w 1318161"/>
              <a:gd name="connsiteY31" fmla="*/ 11875 h 1009402"/>
              <a:gd name="connsiteX32" fmla="*/ 558140 w 1318161"/>
              <a:gd name="connsiteY32" fmla="*/ 0 h 1009402"/>
              <a:gd name="connsiteX33" fmla="*/ 368135 w 1318161"/>
              <a:gd name="connsiteY33" fmla="*/ 11875 h 1009402"/>
              <a:gd name="connsiteX34" fmla="*/ 285008 w 1318161"/>
              <a:gd name="connsiteY34" fmla="*/ 35626 h 1009402"/>
              <a:gd name="connsiteX35" fmla="*/ 261257 w 1318161"/>
              <a:gd name="connsiteY35" fmla="*/ 71252 h 10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18161" h="1009402">
                <a:moveTo>
                  <a:pt x="261257" y="71252"/>
                </a:moveTo>
                <a:cubicBezTo>
                  <a:pt x="249382" y="81148"/>
                  <a:pt x="228485" y="85182"/>
                  <a:pt x="213756" y="95002"/>
                </a:cubicBezTo>
                <a:cubicBezTo>
                  <a:pt x="170263" y="123997"/>
                  <a:pt x="153088" y="143795"/>
                  <a:pt x="118753" y="178130"/>
                </a:cubicBezTo>
                <a:cubicBezTo>
                  <a:pt x="110836" y="193964"/>
                  <a:pt x="103786" y="210261"/>
                  <a:pt x="95003" y="225631"/>
                </a:cubicBezTo>
                <a:cubicBezTo>
                  <a:pt x="87922" y="238023"/>
                  <a:pt x="77635" y="248491"/>
                  <a:pt x="71252" y="261257"/>
                </a:cubicBezTo>
                <a:cubicBezTo>
                  <a:pt x="22086" y="359589"/>
                  <a:pt x="103693" y="230409"/>
                  <a:pt x="35626" y="332509"/>
                </a:cubicBezTo>
                <a:cubicBezTo>
                  <a:pt x="-1501" y="481018"/>
                  <a:pt x="45951" y="296370"/>
                  <a:pt x="11875" y="415636"/>
                </a:cubicBezTo>
                <a:cubicBezTo>
                  <a:pt x="7391" y="431329"/>
                  <a:pt x="3958" y="447304"/>
                  <a:pt x="0" y="463138"/>
                </a:cubicBezTo>
                <a:cubicBezTo>
                  <a:pt x="3958" y="542307"/>
                  <a:pt x="5292" y="621650"/>
                  <a:pt x="11875" y="700644"/>
                </a:cubicBezTo>
                <a:cubicBezTo>
                  <a:pt x="13230" y="716909"/>
                  <a:pt x="16452" y="733547"/>
                  <a:pt x="23751" y="748145"/>
                </a:cubicBezTo>
                <a:cubicBezTo>
                  <a:pt x="36517" y="773676"/>
                  <a:pt x="51068" y="799213"/>
                  <a:pt x="71252" y="819397"/>
                </a:cubicBezTo>
                <a:cubicBezTo>
                  <a:pt x="104325" y="852470"/>
                  <a:pt x="164155" y="921616"/>
                  <a:pt x="213756" y="938150"/>
                </a:cubicBezTo>
                <a:lnTo>
                  <a:pt x="285008" y="961901"/>
                </a:lnTo>
                <a:cubicBezTo>
                  <a:pt x="296883" y="969818"/>
                  <a:pt x="307270" y="980641"/>
                  <a:pt x="320634" y="985652"/>
                </a:cubicBezTo>
                <a:cubicBezTo>
                  <a:pt x="363079" y="1001569"/>
                  <a:pt x="510260" y="1008381"/>
                  <a:pt x="522514" y="1009402"/>
                </a:cubicBezTo>
                <a:cubicBezTo>
                  <a:pt x="579070" y="1006574"/>
                  <a:pt x="744102" y="1007445"/>
                  <a:pt x="831273" y="985652"/>
                </a:cubicBezTo>
                <a:cubicBezTo>
                  <a:pt x="855561" y="979580"/>
                  <a:pt x="878774" y="969818"/>
                  <a:pt x="902525" y="961901"/>
                </a:cubicBezTo>
                <a:lnTo>
                  <a:pt x="938151" y="950026"/>
                </a:lnTo>
                <a:cubicBezTo>
                  <a:pt x="982948" y="935093"/>
                  <a:pt x="1004199" y="931479"/>
                  <a:pt x="1045029" y="890649"/>
                </a:cubicBezTo>
                <a:lnTo>
                  <a:pt x="1187533" y="748145"/>
                </a:lnTo>
                <a:cubicBezTo>
                  <a:pt x="1199408" y="736270"/>
                  <a:pt x="1213843" y="726493"/>
                  <a:pt x="1223159" y="712519"/>
                </a:cubicBezTo>
                <a:lnTo>
                  <a:pt x="1270660" y="641267"/>
                </a:lnTo>
                <a:lnTo>
                  <a:pt x="1294411" y="570015"/>
                </a:lnTo>
                <a:cubicBezTo>
                  <a:pt x="1298369" y="558140"/>
                  <a:pt x="1304228" y="546736"/>
                  <a:pt x="1306286" y="534389"/>
                </a:cubicBezTo>
                <a:lnTo>
                  <a:pt x="1318161" y="463138"/>
                </a:lnTo>
                <a:cubicBezTo>
                  <a:pt x="1314203" y="391886"/>
                  <a:pt x="1313052" y="320422"/>
                  <a:pt x="1306286" y="249382"/>
                </a:cubicBezTo>
                <a:cubicBezTo>
                  <a:pt x="1305099" y="236921"/>
                  <a:pt x="1302096" y="223637"/>
                  <a:pt x="1294411" y="213756"/>
                </a:cubicBezTo>
                <a:cubicBezTo>
                  <a:pt x="1245178" y="150457"/>
                  <a:pt x="1215240" y="137224"/>
                  <a:pt x="1151907" y="95002"/>
                </a:cubicBezTo>
                <a:cubicBezTo>
                  <a:pt x="1105122" y="63812"/>
                  <a:pt x="1112855" y="64457"/>
                  <a:pt x="1045029" y="47501"/>
                </a:cubicBezTo>
                <a:cubicBezTo>
                  <a:pt x="1029195" y="43543"/>
                  <a:pt x="1013812" y="36712"/>
                  <a:pt x="997527" y="35626"/>
                </a:cubicBezTo>
                <a:cubicBezTo>
                  <a:pt x="894760" y="28775"/>
                  <a:pt x="791688" y="27709"/>
                  <a:pt x="688769" y="23750"/>
                </a:cubicBezTo>
                <a:lnTo>
                  <a:pt x="617517" y="11875"/>
                </a:lnTo>
                <a:cubicBezTo>
                  <a:pt x="597658" y="8264"/>
                  <a:pt x="578324" y="0"/>
                  <a:pt x="558140" y="0"/>
                </a:cubicBezTo>
                <a:cubicBezTo>
                  <a:pt x="494681" y="0"/>
                  <a:pt x="431470" y="7917"/>
                  <a:pt x="368135" y="11875"/>
                </a:cubicBezTo>
                <a:cubicBezTo>
                  <a:pt x="361797" y="13460"/>
                  <a:pt x="295232" y="28810"/>
                  <a:pt x="285008" y="35626"/>
                </a:cubicBezTo>
                <a:cubicBezTo>
                  <a:pt x="281714" y="37822"/>
                  <a:pt x="273132" y="61356"/>
                  <a:pt x="261257" y="7125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0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3" grpId="0" animBg="1"/>
      <p:bldP spid="16" grpId="0" animBg="1"/>
      <p:bldP spid="2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C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onvolutional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Many of the remarkable breakthroughs in tasks such as face recognition use a type of DNN called a </a:t>
            </a:r>
            <a:r>
              <a:rPr lang="en-US" dirty="0">
                <a:solidFill>
                  <a:srgbClr val="0033CC"/>
                </a:solidFill>
              </a:rPr>
              <a:t>convolutional neural network</a:t>
            </a:r>
            <a:r>
              <a:rPr lang="en-US" dirty="0"/>
              <a:t> (CNN).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CNNs are </a:t>
            </a:r>
            <a:r>
              <a:rPr lang="en-US" i="1" dirty="0">
                <a:solidFill>
                  <a:srgbClr val="0033CC"/>
                </a:solidFill>
              </a:rPr>
              <a:t>functions</a:t>
            </a:r>
            <a:r>
              <a:rPr lang="en-US" dirty="0"/>
              <a:t> that compress data and classify objects using their compressed representations using a fully connected NN. The compression dramatically reduces the dimensionality of the space to be searched.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/>
              <a:t>Source: </a:t>
            </a:r>
            <a:r>
              <a:rPr lang="en-US" sz="2000" dirty="0">
                <a:hlinkClick r:id="rId2"/>
              </a:rPr>
              <a:t>https://www.clarifai.com/technology</a:t>
            </a:r>
            <a:endParaRPr lang="en-US" sz="2000" dirty="0"/>
          </a:p>
        </p:txBody>
      </p:sp>
      <p:pic>
        <p:nvPicPr>
          <p:cNvPr id="327682" name="Picture 2" descr="onvolutional Neural Networ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76725"/>
            <a:ext cx="6858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7A2B91-B3D0-964B-8698-5877D8249C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961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future of 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333838020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CFBB51-8999-374E-8917-E7653E9F3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 of Machine Learning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466C23-7F26-B045-9E5E-0010B98C8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In Particle Physics</a:t>
            </a:r>
          </a:p>
          <a:p>
            <a:pPr lvl="1"/>
            <a:r>
              <a:rPr lang="en-US" dirty="0"/>
              <a:t>The standard approach to classification and regression problems is to use physical insight to arrive at suitable variables and functions.</a:t>
            </a:r>
          </a:p>
          <a:p>
            <a:pPr lvl="1"/>
            <a:r>
              <a:rPr lang="en-US" dirty="0"/>
              <a:t>However, in recent work, machine learning has matched or </a:t>
            </a:r>
            <a:r>
              <a:rPr lang="en-US" i="1" dirty="0">
                <a:solidFill>
                  <a:srgbClr val="0033CC"/>
                </a:solidFill>
              </a:rPr>
              <a:t>outperformed</a:t>
            </a:r>
            <a:r>
              <a:rPr lang="en-US" dirty="0"/>
              <a:t> the work of expert physicists.</a:t>
            </a:r>
            <a:br>
              <a:rPr lang="en-US" dirty="0"/>
            </a:br>
            <a:r>
              <a:rPr lang="en-US" dirty="0"/>
              <a:t> </a:t>
            </a:r>
          </a:p>
          <a:p>
            <a:r>
              <a:rPr lang="en-US" dirty="0">
                <a:solidFill>
                  <a:srgbClr val="0033CC"/>
                </a:solidFill>
              </a:rPr>
              <a:t>In Society</a:t>
            </a:r>
          </a:p>
          <a:p>
            <a:pPr lvl="1"/>
            <a:r>
              <a:rPr lang="en-US" dirty="0"/>
              <a:t>The most far-reaching application of machine learning is </a:t>
            </a:r>
            <a:r>
              <a:rPr lang="en-US" i="1" dirty="0">
                <a:solidFill>
                  <a:srgbClr val="0033CC"/>
                </a:solidFill>
              </a:rPr>
              <a:t>artificial intelligence</a:t>
            </a:r>
            <a:r>
              <a:rPr lang="en-US" i="1" dirty="0"/>
              <a:t> </a:t>
            </a:r>
            <a:r>
              <a:rPr lang="en-US" dirty="0"/>
              <a:t>(AI), a technological development that could transform our societies more profoundly than did the Industrial Revolution. 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90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2E71D0D-0576-7A43-80F6-E6AC00102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Example: Pileup Mitigation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2F192C-C56D-B547-AF1F-C2487BAE18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56382F-8CF9-0C42-8082-E8A39D4D7AC4}"/>
              </a:ext>
            </a:extLst>
          </p:cNvPr>
          <p:cNvSpPr txBox="1"/>
          <p:nvPr/>
        </p:nvSpPr>
        <p:spPr>
          <a:xfrm>
            <a:off x="1295400" y="1524000"/>
            <a:ext cx="7375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>
                <a:solidFill>
                  <a:schemeClr val="bg1"/>
                </a:solidFill>
              </a:rPr>
              <a:t>Pileup</a:t>
            </a:r>
            <a:r>
              <a:rPr lang="en-US" sz="2800" dirty="0">
                <a:solidFill>
                  <a:schemeClr val="bg1"/>
                </a:solidFill>
              </a:rPr>
              <a:t>: additional interactions per bunch crossing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E1CFD4-7E97-7F4D-8536-565293DC5439}"/>
              </a:ext>
            </a:extLst>
          </p:cNvPr>
          <p:cNvSpPr txBox="1"/>
          <p:nvPr/>
        </p:nvSpPr>
        <p:spPr>
          <a:xfrm>
            <a:off x="2252711" y="4963180"/>
            <a:ext cx="5214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Only one interaction is of interest!</a:t>
            </a:r>
          </a:p>
        </p:txBody>
      </p:sp>
    </p:spTree>
    <p:extLst>
      <p:ext uri="{BB962C8B-B14F-4D97-AF65-F5344CB8AC3E}">
        <p14:creationId xmlns:p14="http://schemas.microsoft.com/office/powerpoint/2010/main" val="30612056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F7FB3-7DAE-4045-9A64-BCEDF1B6C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Pileup Mitigation Example: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PUMML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8CA585-8649-8A4F-96DD-2D2B88FC9B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9D3D75-3A95-B24F-8A49-CA78D1DB1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150" y="914400"/>
            <a:ext cx="6235700" cy="4991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4A0DB1-865D-D647-A1E4-661F11E58AD1}"/>
              </a:ext>
            </a:extLst>
          </p:cNvPr>
          <p:cNvSpPr txBox="1"/>
          <p:nvPr/>
        </p:nvSpPr>
        <p:spPr>
          <a:xfrm>
            <a:off x="708024" y="5791200"/>
            <a:ext cx="790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33CC"/>
                </a:solidFill>
              </a:rPr>
              <a:t>* P</a:t>
            </a:r>
            <a:r>
              <a:rPr lang="en-US" sz="1800" dirty="0"/>
              <a:t>ileup</a:t>
            </a:r>
            <a:r>
              <a:rPr lang="en-US" sz="1800" dirty="0">
                <a:solidFill>
                  <a:srgbClr val="0033CC"/>
                </a:solidFill>
              </a:rPr>
              <a:t> M</a:t>
            </a:r>
            <a:r>
              <a:rPr lang="en-US" sz="1800" dirty="0"/>
              <a:t>itigation</a:t>
            </a:r>
            <a:r>
              <a:rPr lang="en-US" sz="1800" dirty="0">
                <a:solidFill>
                  <a:srgbClr val="0033CC"/>
                </a:solidFill>
              </a:rPr>
              <a:t> </a:t>
            </a:r>
            <a:r>
              <a:rPr lang="en-US" sz="1800" dirty="0"/>
              <a:t>with</a:t>
            </a:r>
            <a:r>
              <a:rPr lang="en-US" sz="1800" dirty="0">
                <a:solidFill>
                  <a:srgbClr val="0033CC"/>
                </a:solidFill>
              </a:rPr>
              <a:t> M</a:t>
            </a:r>
            <a:r>
              <a:rPr lang="en-US" sz="1800" dirty="0"/>
              <a:t>achine</a:t>
            </a:r>
            <a:r>
              <a:rPr lang="en-US" sz="1800" dirty="0">
                <a:solidFill>
                  <a:srgbClr val="0033CC"/>
                </a:solidFill>
              </a:rPr>
              <a:t> L</a:t>
            </a:r>
            <a:r>
              <a:rPr lang="en-US" sz="1800" dirty="0"/>
              <a:t>earning</a:t>
            </a:r>
            <a:r>
              <a:rPr lang="en-US" sz="1800" dirty="0">
                <a:solidFill>
                  <a:srgbClr val="0033CC"/>
                </a:solidFill>
              </a:rPr>
              <a:t> </a:t>
            </a:r>
            <a:r>
              <a:rPr lang="en-US" sz="1800" dirty="0"/>
              <a:t>(PUMML)</a:t>
            </a:r>
            <a:br>
              <a:rPr lang="en-US" sz="1800" dirty="0"/>
            </a:br>
            <a:r>
              <a:rPr lang="en-US" sz="1800" dirty="0" err="1"/>
              <a:t>Metodiev</a:t>
            </a:r>
            <a:r>
              <a:rPr lang="en-US" sz="1800" dirty="0"/>
              <a:t>, </a:t>
            </a:r>
            <a:r>
              <a:rPr lang="en-US" sz="1800" dirty="0" err="1"/>
              <a:t>Komiske</a:t>
            </a:r>
            <a:r>
              <a:rPr lang="en-US" sz="1800" dirty="0"/>
              <a:t>, </a:t>
            </a:r>
            <a:r>
              <a:rPr lang="en-US" sz="1800" dirty="0" err="1"/>
              <a:t>Nachman</a:t>
            </a:r>
            <a:r>
              <a:rPr lang="en-US" sz="1800" dirty="0"/>
              <a:t>, Schwarz, JHEP 12 (2017) 051, arXiv:1707.08600</a:t>
            </a:r>
          </a:p>
        </p:txBody>
      </p:sp>
    </p:spTree>
    <p:extLst>
      <p:ext uri="{BB962C8B-B14F-4D97-AF65-F5344CB8AC3E}">
        <p14:creationId xmlns:p14="http://schemas.microsoft.com/office/powerpoint/2010/main" val="39331372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F7FB3-7DAE-4045-9A64-BCEDF1B6C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Pileup Mitigation Example: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PUMML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8CA585-8649-8A4F-96DD-2D2B88FC9B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BDD75E-71D7-AC40-8C6D-DF16E4A51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23" y="991431"/>
            <a:ext cx="7695477" cy="50239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095AE6-9C87-3D40-8697-D047DAA5B64C}"/>
              </a:ext>
            </a:extLst>
          </p:cNvPr>
          <p:cNvSpPr txBox="1"/>
          <p:nvPr/>
        </p:nvSpPr>
        <p:spPr>
          <a:xfrm>
            <a:off x="708024" y="5791200"/>
            <a:ext cx="790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33CC"/>
                </a:solidFill>
              </a:rPr>
              <a:t>* P</a:t>
            </a:r>
            <a:r>
              <a:rPr lang="en-US" sz="1800" dirty="0"/>
              <a:t>ileup</a:t>
            </a:r>
            <a:r>
              <a:rPr lang="en-US" sz="1800" dirty="0">
                <a:solidFill>
                  <a:srgbClr val="0033CC"/>
                </a:solidFill>
              </a:rPr>
              <a:t> M</a:t>
            </a:r>
            <a:r>
              <a:rPr lang="en-US" sz="1800" dirty="0"/>
              <a:t>itigation</a:t>
            </a:r>
            <a:r>
              <a:rPr lang="en-US" sz="1800" dirty="0">
                <a:solidFill>
                  <a:srgbClr val="0033CC"/>
                </a:solidFill>
              </a:rPr>
              <a:t> </a:t>
            </a:r>
            <a:r>
              <a:rPr lang="en-US" sz="1800" dirty="0"/>
              <a:t>with</a:t>
            </a:r>
            <a:r>
              <a:rPr lang="en-US" sz="1800" dirty="0">
                <a:solidFill>
                  <a:srgbClr val="0033CC"/>
                </a:solidFill>
              </a:rPr>
              <a:t> M</a:t>
            </a:r>
            <a:r>
              <a:rPr lang="en-US" sz="1800" dirty="0"/>
              <a:t>achine</a:t>
            </a:r>
            <a:r>
              <a:rPr lang="en-US" sz="1800" dirty="0">
                <a:solidFill>
                  <a:srgbClr val="0033CC"/>
                </a:solidFill>
              </a:rPr>
              <a:t> L</a:t>
            </a:r>
            <a:r>
              <a:rPr lang="en-US" sz="1800" dirty="0"/>
              <a:t>earning</a:t>
            </a:r>
            <a:r>
              <a:rPr lang="en-US" sz="1800" dirty="0">
                <a:solidFill>
                  <a:srgbClr val="0033CC"/>
                </a:solidFill>
              </a:rPr>
              <a:t> </a:t>
            </a:r>
            <a:r>
              <a:rPr lang="en-US" sz="1800" dirty="0"/>
              <a:t>(PUMML)</a:t>
            </a:r>
            <a:br>
              <a:rPr lang="en-US" sz="1800" dirty="0"/>
            </a:br>
            <a:r>
              <a:rPr lang="en-US" sz="1800" dirty="0" err="1"/>
              <a:t>Metodiev</a:t>
            </a:r>
            <a:r>
              <a:rPr lang="en-US" sz="1800" dirty="0"/>
              <a:t>, </a:t>
            </a:r>
            <a:r>
              <a:rPr lang="en-US" sz="1800" dirty="0" err="1"/>
              <a:t>Komiske</a:t>
            </a:r>
            <a:r>
              <a:rPr lang="en-US" sz="1800" dirty="0"/>
              <a:t>, </a:t>
            </a:r>
            <a:r>
              <a:rPr lang="en-US" sz="1800" dirty="0" err="1"/>
              <a:t>Nachman</a:t>
            </a:r>
            <a:r>
              <a:rPr lang="en-US" sz="1800" dirty="0"/>
              <a:t>, Schwarz, JHEP 12 (2017) 051, arXiv:1707.08600</a:t>
            </a:r>
          </a:p>
        </p:txBody>
      </p:sp>
    </p:spTree>
    <p:extLst>
      <p:ext uri="{BB962C8B-B14F-4D97-AF65-F5344CB8AC3E}">
        <p14:creationId xmlns:p14="http://schemas.microsoft.com/office/powerpoint/2010/main" val="2708228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AlphaGo 4, Homo sapiens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2016 </a:t>
            </a:r>
            <a:r>
              <a:rPr lang="mr-IN" dirty="0"/>
              <a:t>–</a:t>
            </a:r>
            <a:r>
              <a:rPr lang="en-US" dirty="0"/>
              <a:t> Google’s </a:t>
            </a:r>
            <a:r>
              <a:rPr lang="en-US" dirty="0">
                <a:solidFill>
                  <a:srgbClr val="0033CC"/>
                </a:solidFill>
              </a:rPr>
              <a:t>AlphaGo </a:t>
            </a:r>
            <a:r>
              <a:rPr lang="en-US" dirty="0"/>
              <a:t>program beats Go champion Lee </a:t>
            </a:r>
            <a:r>
              <a:rPr lang="en-US" dirty="0" err="1"/>
              <a:t>Sodol</a:t>
            </a:r>
            <a:r>
              <a:rPr lang="en-US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124200"/>
            <a:ext cx="2286000" cy="2286000"/>
          </a:xfrm>
          <a:prstGeom prst="rect">
            <a:avLst/>
          </a:prstGeom>
        </p:spPr>
      </p:pic>
      <p:pic>
        <p:nvPicPr>
          <p:cNvPr id="1028" name="Picture 4" descr="https://i.guim.co.uk/img/media/bf6fb60631b24c32b0c61309ed625103e6caca90/0_56_1035_621/master/1035.jpg?w=700&amp;q=55&amp;auto=format&amp;usm=12&amp;fit=max&amp;s=7f0d37f0a9ec238b95522e9b2b3771b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2400300"/>
            <a:ext cx="66675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4600" y="64008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Photograph: </a:t>
            </a:r>
            <a:r>
              <a:rPr lang="en-US" sz="1800" dirty="0" err="1"/>
              <a:t>Yonhap</a:t>
            </a:r>
            <a:r>
              <a:rPr lang="en-US" sz="1800" dirty="0"/>
              <a:t>/Reuters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90A90C-9E27-3C48-AD58-2E1F01DDE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790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838200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What is Machine Learning?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1295400"/>
            <a:ext cx="7772400" cy="5105400"/>
          </a:xfrm>
        </p:spPr>
        <p:txBody>
          <a:bodyPr/>
          <a:lstStyle/>
          <a:p>
            <a:pPr>
              <a:buFont typeface="Marlett" pitchFamily="26" charset="0"/>
              <a:buNone/>
            </a:pPr>
            <a:r>
              <a:rPr lang="en-US" dirty="0"/>
              <a:t>The use of computer-based algorithms for constructing useful </a:t>
            </a:r>
            <a:r>
              <a:rPr lang="en-US" i="1" dirty="0">
                <a:solidFill>
                  <a:srgbClr val="0033CC"/>
                </a:solidFill>
              </a:rPr>
              <a:t>models</a:t>
            </a:r>
            <a:r>
              <a:rPr lang="en-US" dirty="0"/>
              <a:t> of data.</a:t>
            </a:r>
            <a:br>
              <a:rPr lang="en-US" dirty="0"/>
            </a:br>
            <a:endParaRPr lang="en-US" dirty="0"/>
          </a:p>
          <a:p>
            <a:pPr>
              <a:buFont typeface="Marlett" pitchFamily="26" charset="0"/>
              <a:buNone/>
            </a:pPr>
            <a:r>
              <a:rPr lang="en-US" dirty="0"/>
              <a:t>Machine learning algorithms fall into five broad categories: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33CC"/>
                </a:solidFill>
              </a:rPr>
              <a:t>Supervised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Semi-supervised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Unsupervised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Reinforcement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Generative Learning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F80A6F-BF37-FA44-A0D9-26AE02D4A4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050"/>
            <a:ext cx="9144000" cy="54119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98631" y="6019800"/>
            <a:ext cx="503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356 | NATURE | VOL 550 | 19 OCTOBER 2017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E01A45-0F4F-D74F-9814-B01F93124B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967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B4C596-340F-5E4E-A30C-BBCA31BAD5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1026" name="Picture 2" descr="https://en.chessbase.com/Portals/all/2017/_eng/misc/alphazero-chess-TrainingTime-Graph-171019-r01.gif">
            <a:extLst>
              <a:ext uri="{FF2B5EF4-FFF2-40B4-BE49-F238E27FC236}">
                <a16:creationId xmlns:a16="http://schemas.microsoft.com/office/drawing/2014/main" id="{26A1CDE4-0D8D-004D-B7D6-4555312A9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7100"/>
            <a:ext cx="9144000" cy="500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DF0D45-1288-DF4B-8129-3C5615C999E4}"/>
              </a:ext>
            </a:extLst>
          </p:cNvPr>
          <p:cNvSpPr txBox="1"/>
          <p:nvPr/>
        </p:nvSpPr>
        <p:spPr>
          <a:xfrm>
            <a:off x="962123" y="381000"/>
            <a:ext cx="7343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deepmind.com</a:t>
            </a:r>
            <a:r>
              <a:rPr lang="en-US" dirty="0"/>
              <a:t>/blog/</a:t>
            </a:r>
            <a:r>
              <a:rPr lang="en-US" dirty="0" err="1"/>
              <a:t>alphago</a:t>
            </a:r>
            <a:r>
              <a:rPr lang="en-US" dirty="0"/>
              <a:t>-zero-learning-scratch/</a:t>
            </a:r>
          </a:p>
        </p:txBody>
      </p:sp>
    </p:spTree>
    <p:extLst>
      <p:ext uri="{BB962C8B-B14F-4D97-AF65-F5344CB8AC3E}">
        <p14:creationId xmlns:p14="http://schemas.microsoft.com/office/powerpoint/2010/main" val="29297257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C35E3A-39CD-264D-A000-999DD76F91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5B39C7-D2B5-7240-8251-53AAF7481C34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BB5311-C456-D74B-8EAF-DE6B6648D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522" y="0"/>
            <a:ext cx="76109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0118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C3329-E91A-074B-B5CB-2ABFD914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AlphaZero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59C62A-AA19-5D49-AF25-0781EBA3EB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5B39C7-D2B5-7240-8251-53AAF7481C34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795F1C-F215-0942-BBA9-81AC06E7C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295400"/>
            <a:ext cx="6311900" cy="2628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FB18AC-FD8D-1A4E-B717-B43D4C410175}"/>
              </a:ext>
            </a:extLst>
          </p:cNvPr>
          <p:cNvSpPr txBox="1"/>
          <p:nvPr/>
        </p:nvSpPr>
        <p:spPr>
          <a:xfrm>
            <a:off x="6629400" y="3409890"/>
            <a:ext cx="2313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arXiv:1712.01815v1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F76454-0EED-234E-8F38-FBBFB69C3078}"/>
              </a:ext>
            </a:extLst>
          </p:cNvPr>
          <p:cNvSpPr txBox="1"/>
          <p:nvPr/>
        </p:nvSpPr>
        <p:spPr>
          <a:xfrm>
            <a:off x="304800" y="4038600"/>
            <a:ext cx="86228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“Starting from </a:t>
            </a:r>
            <a:r>
              <a:rPr lang="en-US" dirty="0">
                <a:solidFill>
                  <a:srgbClr val="0033CC"/>
                </a:solidFill>
              </a:rPr>
              <a:t>random play</a:t>
            </a:r>
            <a:r>
              <a:rPr lang="en-US" dirty="0"/>
              <a:t>, and given </a:t>
            </a:r>
            <a:r>
              <a:rPr lang="en-US" dirty="0">
                <a:solidFill>
                  <a:srgbClr val="0033CC"/>
                </a:solidFill>
              </a:rPr>
              <a:t>no domain knowledge </a:t>
            </a:r>
          </a:p>
          <a:p>
            <a:r>
              <a:rPr lang="en-US" dirty="0"/>
              <a:t>except the game rules, </a:t>
            </a:r>
            <a:r>
              <a:rPr lang="en-US" i="1" dirty="0" err="1"/>
              <a:t>AlphaZero</a:t>
            </a:r>
            <a:r>
              <a:rPr lang="en-US" i="1" dirty="0"/>
              <a:t> </a:t>
            </a:r>
            <a:r>
              <a:rPr lang="en-US" dirty="0"/>
              <a:t>achieved within 24 hours a </a:t>
            </a:r>
          </a:p>
          <a:p>
            <a:r>
              <a:rPr lang="en-US" dirty="0">
                <a:solidFill>
                  <a:srgbClr val="0033CC"/>
                </a:solidFill>
              </a:rPr>
              <a:t>superhuman level of play </a:t>
            </a:r>
            <a:r>
              <a:rPr lang="en-US" dirty="0"/>
              <a:t>in the games of chess and shogi (Japanese </a:t>
            </a:r>
          </a:p>
          <a:p>
            <a:r>
              <a:rPr lang="en-US" dirty="0"/>
              <a:t>chess) as well as Go, and convincingly defeated a world-champion </a:t>
            </a:r>
          </a:p>
          <a:p>
            <a:r>
              <a:rPr lang="en-US" dirty="0"/>
              <a:t>program in each case.” </a:t>
            </a:r>
          </a:p>
        </p:txBody>
      </p:sp>
    </p:spTree>
    <p:extLst>
      <p:ext uri="{BB962C8B-B14F-4D97-AF65-F5344CB8AC3E}">
        <p14:creationId xmlns:p14="http://schemas.microsoft.com/office/powerpoint/2010/main" val="38131208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390650"/>
            <a:ext cx="7010400" cy="40767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98B552-A008-944B-84C9-8DC24C215E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9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None/>
            </a:pPr>
            <a:r>
              <a:rPr lang="en-US" dirty="0"/>
              <a:t>“Almost half the activities people are paid almost </a:t>
            </a:r>
            <a:r>
              <a:rPr lang="en-US" dirty="0">
                <a:solidFill>
                  <a:srgbClr val="0033CC"/>
                </a:solidFill>
              </a:rPr>
              <a:t>$16 trillion </a:t>
            </a:r>
            <a:r>
              <a:rPr lang="en-US" dirty="0"/>
              <a:t>in wages to do in the global economy have </a:t>
            </a:r>
            <a:r>
              <a:rPr lang="en-US" dirty="0">
                <a:solidFill>
                  <a:srgbClr val="0033CC"/>
                </a:solidFill>
              </a:rPr>
              <a:t>the potential to be automated by adapting currently demonstrated technology</a:t>
            </a:r>
            <a:r>
              <a:rPr lang="en-US" dirty="0"/>
              <a:t>, according to our analysis of more than 2,000 work activities across 800 occupations.”</a:t>
            </a:r>
          </a:p>
          <a:p>
            <a:pPr marL="68263" indent="0">
              <a:buNone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					McKinsey &amp; Company,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/>
              <a:t>A FUTURE THAT WORKS: AUTOMATION, EMPLOYMENT, AND PRODUCTIVITY</a:t>
            </a:r>
            <a:endParaRPr lang="en-US" sz="1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/>
              <a:t>Executive Summary January 2017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9199F2-6D3A-C84E-8D5C-C0B7349CBA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235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 of Machine Learning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By </a:t>
            </a:r>
            <a:r>
              <a:rPr lang="en-US" dirty="0">
                <a:solidFill>
                  <a:srgbClr val="0033CC"/>
                </a:solidFill>
              </a:rPr>
              <a:t>2050</a:t>
            </a:r>
            <a:r>
              <a:rPr lang="en-US" dirty="0"/>
              <a:t>, the following AI systems might be in routine use: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personal predictive medical systems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personal tutors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autonomous house servants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autonomous vehicles that can drive safely in Cairo!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 potential of machine learning and AI is vast and exciting.</a:t>
            </a:r>
          </a:p>
          <a:p>
            <a:pPr marL="0" indent="0">
              <a:buNone/>
            </a:pPr>
            <a:r>
              <a:rPr lang="en-US" dirty="0"/>
              <a:t>But, some have argued (</a:t>
            </a:r>
            <a:r>
              <a:rPr lang="en-US" dirty="0" err="1"/>
              <a:t>e.g</a:t>
            </a:r>
            <a:r>
              <a:rPr lang="en-US" dirty="0"/>
              <a:t>, Henry Kissinger, Bill Gates, Elon Musk, the late Stephen Hawking) that the </a:t>
            </a:r>
            <a:r>
              <a:rPr lang="en-US" i="1" dirty="0">
                <a:solidFill>
                  <a:srgbClr val="0033CC"/>
                </a:solidFill>
              </a:rPr>
              <a:t>dangers</a:t>
            </a:r>
            <a:r>
              <a:rPr lang="en-US" dirty="0"/>
              <a:t> are also vast: autonomous drone soldiers, AI computer viruses… 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Your lives may well come to depend on AI systems…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FFEB2A-9D80-5A44-B86A-A1C37B680E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276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B0838A-A27F-7A44-A9E9-FBA282083F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711B93-8128-4F43-B650-5CAB5BC252AE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4" name="2001- A Space Odyssey #3 Movie CLIP - Hal 9000 (1968) HD">
            <a:hlinkClick r:id="" action="ppaction://media"/>
            <a:extLst>
              <a:ext uri="{FF2B5EF4-FFF2-40B4-BE49-F238E27FC236}">
                <a16:creationId xmlns:a16="http://schemas.microsoft.com/office/drawing/2014/main" id="{C6CA96FC-E414-B240-94D7-19C6CD45681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4191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05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				</a:t>
            </a:r>
            <a:r>
              <a:rPr lang="en-US" dirty="0">
                <a:solidFill>
                  <a:srgbClr val="660066"/>
                </a:solidFill>
              </a:rPr>
              <a:t>Thank You!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821CEF-B6FB-024E-B52A-BFEA9CF6FAB0}"/>
              </a:ext>
            </a:extLst>
          </p:cNvPr>
          <p:cNvSpPr txBox="1"/>
          <p:nvPr/>
        </p:nvSpPr>
        <p:spPr>
          <a:xfrm>
            <a:off x="533400" y="609600"/>
            <a:ext cx="70551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“Doubt is not a pleasant condition, but certainty</a:t>
            </a:r>
          </a:p>
          <a:p>
            <a:r>
              <a:rPr lang="en-US" sz="2800" dirty="0"/>
              <a:t> is an absurd one”</a:t>
            </a:r>
          </a:p>
          <a:p>
            <a:r>
              <a:rPr lang="en-US" sz="2800" dirty="0"/>
              <a:t>						Voltaire</a:t>
            </a:r>
          </a:p>
        </p:txBody>
      </p:sp>
    </p:spTree>
    <p:extLst>
      <p:ext uri="{BB962C8B-B14F-4D97-AF65-F5344CB8AC3E}">
        <p14:creationId xmlns:p14="http://schemas.microsoft.com/office/powerpoint/2010/main" val="4190189079"/>
      </p:ext>
    </p:extLst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54252D-9C20-8648-BD74-47BD3CBEC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7D2661-B51E-8642-BEB2-FCBEF872C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Dependencies</a:t>
            </a:r>
          </a:p>
          <a:p>
            <a:pPr marL="0" indent="0">
              <a:buNone/>
            </a:pPr>
            <a:r>
              <a:rPr lang="en-US" dirty="0"/>
              <a:t>	python 2.7.x, x &gt; 9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numpy</a:t>
            </a:r>
            <a:r>
              <a:rPr lang="en-US" dirty="0"/>
              <a:t>		array manipulation</a:t>
            </a:r>
          </a:p>
          <a:p>
            <a:pPr marL="0" indent="0">
              <a:buNone/>
            </a:pPr>
            <a:r>
              <a:rPr lang="en-US" dirty="0"/>
              <a:t>	pandas		</a:t>
            </a:r>
            <a:r>
              <a:rPr lang="en-US" dirty="0" err="1"/>
              <a:t>DataFrame</a:t>
            </a:r>
            <a:r>
              <a:rPr lang="en-US" dirty="0"/>
              <a:t> manipulation</a:t>
            </a:r>
          </a:p>
          <a:p>
            <a:pPr marL="0" indent="0">
              <a:buNone/>
            </a:pPr>
            <a:r>
              <a:rPr lang="en-US" dirty="0"/>
              <a:t>	matplotlib	plotting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scikit</a:t>
            </a:r>
            <a:r>
              <a:rPr lang="en-US" dirty="0"/>
              <a:t>-learn	simple machine learning toolkit	</a:t>
            </a:r>
          </a:p>
          <a:p>
            <a:pPr marL="0" indent="0">
              <a:buNone/>
            </a:pPr>
            <a:r>
              <a:rPr lang="en-US" dirty="0"/>
              <a:t>Also useful: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scipy</a:t>
            </a:r>
            <a:r>
              <a:rPr lang="en-US" dirty="0"/>
              <a:t>		mathematical stuff for scientists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sympy</a:t>
            </a:r>
            <a:r>
              <a:rPr lang="en-US" dirty="0"/>
              <a:t>		amazing symbolic algebra package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Installation</a:t>
            </a:r>
          </a:p>
          <a:p>
            <a:pPr marL="0" indent="0">
              <a:buNone/>
            </a:pPr>
            <a:r>
              <a:rPr lang="en-US" dirty="0"/>
              <a:t>	git clone 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hbprosper</a:t>
            </a:r>
            <a:r>
              <a:rPr lang="en-US" dirty="0"/>
              <a:t>/ENHEP</a:t>
            </a:r>
          </a:p>
        </p:txBody>
      </p:sp>
    </p:spTree>
    <p:extLst>
      <p:ext uri="{BB962C8B-B14F-4D97-AF65-F5344CB8AC3E}">
        <p14:creationId xmlns:p14="http://schemas.microsoft.com/office/powerpoint/2010/main" val="3821894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b="1" dirty="0">
                    <a:solidFill>
                      <a:srgbClr val="0033CC"/>
                    </a:solidFill>
                  </a:rPr>
                  <a:t>Method</a:t>
                </a:r>
              </a:p>
              <a:p>
                <a:pPr>
                  <a:lnSpc>
                    <a:spcPct val="90000"/>
                  </a:lnSpc>
                  <a:buNone/>
                </a:pPr>
                <a:r>
                  <a:rPr lang="en-US" dirty="0"/>
                  <a:t>	Choose </a:t>
                </a:r>
                <a:r>
                  <a:rPr lang="en-US" i="1" dirty="0"/>
                  <a:t>f </a:t>
                </a:r>
                <a:r>
                  <a:rPr lang="en-US" dirty="0"/>
                  <a:t>(</a:t>
                </a:r>
                <a:r>
                  <a:rPr lang="en-US" i="1" dirty="0"/>
                  <a:t>x</a:t>
                </a:r>
                <a:r>
                  <a:rPr lang="en-US" dirty="0"/>
                  <a:t>,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w</a:t>
                </a:r>
                <a:r>
                  <a:rPr lang="en-US" dirty="0"/>
                  <a:t>*) from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F</a:t>
                </a:r>
                <a:r>
                  <a:rPr lang="en-US" dirty="0"/>
                  <a:t> by minimizing the </a:t>
                </a:r>
                <a:br>
                  <a:rPr lang="en-US" dirty="0"/>
                </a:br>
                <a:r>
                  <a:rPr lang="en-US" i="1" dirty="0">
                    <a:solidFill>
                      <a:srgbClr val="0033CC"/>
                    </a:solidFill>
                  </a:rPr>
                  <a:t>average loss </a:t>
                </a:r>
                <a:r>
                  <a:rPr lang="en-US" dirty="0"/>
                  <a:t>(or </a:t>
                </a:r>
                <a:r>
                  <a:rPr lang="en-US" i="1" dirty="0">
                    <a:solidFill>
                      <a:srgbClr val="0033CC"/>
                    </a:solidFill>
                  </a:rPr>
                  <a:t>empirical risk</a:t>
                </a:r>
                <a:r>
                  <a:rPr lang="en-US" dirty="0"/>
                  <a:t>)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  <m:d>
                          <m:dPr>
                            <m:ctrlP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),</m:t>
                        </m:r>
                      </m:e>
                    </m:nary>
                  </m:oMath>
                </a14:m>
                <a:r>
                  <a:rPr lang="en-US" b="0" dirty="0">
                    <a:latin typeface="Cambria Math" panose="02040503050406030204" pitchFamily="18" charset="0"/>
                  </a:rPr>
                  <a:t> 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b="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b="0" dirty="0">
                    <a:latin typeface="Cambria Math" panose="02040503050406030204" pitchFamily="18" charset="0"/>
                  </a:rPr>
                  <a:t>where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b="0" dirty="0"/>
                  <a:t>	</a:t>
                </a:r>
                <a:r>
                  <a:rPr lang="en-US" i="1" dirty="0"/>
                  <a:t>T</a:t>
                </a:r>
                <a:r>
                  <a:rPr lang="en-US" dirty="0"/>
                  <a:t> = {(</a:t>
                </a:r>
                <a:r>
                  <a:rPr lang="en-US" i="1" dirty="0" err="1"/>
                  <a:t>y</a:t>
                </a:r>
                <a:r>
                  <a:rPr lang="en-US" baseline="-25000" dirty="0" err="1"/>
                  <a:t>i</a:t>
                </a:r>
                <a:r>
                  <a:rPr lang="en-US" dirty="0"/>
                  <a:t> , </a:t>
                </a:r>
                <a:r>
                  <a:rPr lang="en-US" i="1" dirty="0"/>
                  <a:t>x</a:t>
                </a:r>
                <a:r>
                  <a:rPr lang="en-US" baseline="-25000" dirty="0"/>
                  <a:t>i</a:t>
                </a:r>
                <a:r>
                  <a:rPr lang="en-US" dirty="0"/>
                  <a:t>)} </a:t>
                </a:r>
                <a:r>
                  <a:rPr lang="en-US" b="1" dirty="0">
                    <a:solidFill>
                      <a:srgbClr val="7030A0"/>
                    </a:solidFill>
                  </a:rPr>
                  <a:t>	</a:t>
                </a:r>
                <a:r>
                  <a:rPr lang="en-US" b="0" dirty="0"/>
                  <a:t>are training data, 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b="0" dirty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		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</m:d>
                  </m:oMath>
                </a14:m>
                <a:r>
                  <a:rPr lang="en-US" dirty="0"/>
                  <a:t> evaluated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, and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b="1" dirty="0">
                    <a:solidFill>
                      <a:srgbClr val="C00000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𝑳</m:t>
                    </m:r>
                    <m:d>
                      <m:dPr>
                        <m:ctrlP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, 		the </a:t>
                </a:r>
                <a:r>
                  <a:rPr lang="en-US" i="1" dirty="0">
                    <a:solidFill>
                      <a:srgbClr val="0033CC"/>
                    </a:solidFill>
                  </a:rPr>
                  <a:t>loss function</a:t>
                </a:r>
                <a:r>
                  <a:rPr lang="en-US" dirty="0"/>
                  <a:t>, is a measure of the 				quality of the choice of function.	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dirty="0"/>
              </a:p>
              <a:p>
                <a:pPr>
                  <a:lnSpc>
                    <a:spcPct val="90000"/>
                  </a:lnSpc>
                  <a:buNone/>
                </a:pPr>
                <a:r>
                  <a:rPr lang="en-US" i="1" dirty="0"/>
                  <a:t>C</a:t>
                </a:r>
                <a:r>
                  <a:rPr lang="en-US" dirty="0"/>
                  <a:t>(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w</a:t>
                </a:r>
                <a:r>
                  <a:rPr lang="en-US" dirty="0"/>
                  <a:t>) is a constraint that guides the choice of </a:t>
                </a:r>
                <a:r>
                  <a:rPr lang="en-US" i="1" dirty="0"/>
                  <a:t>f </a:t>
                </a:r>
                <a:r>
                  <a:rPr lang="en-US" dirty="0"/>
                  <a:t>(</a:t>
                </a:r>
                <a:r>
                  <a:rPr lang="en-US" i="1" dirty="0"/>
                  <a:t>x</a:t>
                </a:r>
                <a:r>
                  <a:rPr lang="en-US" dirty="0"/>
                  <a:t>,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w</a:t>
                </a:r>
                <a:r>
                  <a:rPr lang="en-US" dirty="0"/>
                  <a:t>).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142" t="-1575" b="-36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92" name="Freeform 4"/>
          <p:cNvSpPr>
            <a:spLocks/>
          </p:cNvSpPr>
          <p:nvPr/>
        </p:nvSpPr>
        <p:spPr bwMode="auto">
          <a:xfrm>
            <a:off x="6337300" y="685800"/>
            <a:ext cx="2654300" cy="2667000"/>
          </a:xfrm>
          <a:custGeom>
            <a:avLst/>
            <a:gdLst/>
            <a:ahLst/>
            <a:cxnLst>
              <a:cxn ang="0">
                <a:pos x="496" y="496"/>
              </a:cxn>
              <a:cxn ang="0">
                <a:pos x="16" y="928"/>
              </a:cxn>
              <a:cxn ang="0">
                <a:pos x="400" y="1600"/>
              </a:cxn>
              <a:cxn ang="0">
                <a:pos x="1408" y="1408"/>
              </a:cxn>
              <a:cxn ang="0">
                <a:pos x="1600" y="928"/>
              </a:cxn>
              <a:cxn ang="0">
                <a:pos x="1552" y="112"/>
              </a:cxn>
              <a:cxn ang="0">
                <a:pos x="880" y="256"/>
              </a:cxn>
              <a:cxn ang="0">
                <a:pos x="496" y="496"/>
              </a:cxn>
            </a:cxnLst>
            <a:rect l="0" t="0" r="r" b="b"/>
            <a:pathLst>
              <a:path w="1672" h="1680">
                <a:moveTo>
                  <a:pt x="496" y="496"/>
                </a:moveTo>
                <a:cubicBezTo>
                  <a:pt x="352" y="608"/>
                  <a:pt x="32" y="744"/>
                  <a:pt x="16" y="928"/>
                </a:cubicBezTo>
                <a:cubicBezTo>
                  <a:pt x="0" y="1112"/>
                  <a:pt x="168" y="1520"/>
                  <a:pt x="400" y="1600"/>
                </a:cubicBezTo>
                <a:cubicBezTo>
                  <a:pt x="632" y="1680"/>
                  <a:pt x="1208" y="1520"/>
                  <a:pt x="1408" y="1408"/>
                </a:cubicBezTo>
                <a:cubicBezTo>
                  <a:pt x="1608" y="1296"/>
                  <a:pt x="1576" y="1144"/>
                  <a:pt x="1600" y="928"/>
                </a:cubicBezTo>
                <a:cubicBezTo>
                  <a:pt x="1624" y="712"/>
                  <a:pt x="1672" y="224"/>
                  <a:pt x="1552" y="112"/>
                </a:cubicBezTo>
                <a:cubicBezTo>
                  <a:pt x="1432" y="0"/>
                  <a:pt x="1056" y="192"/>
                  <a:pt x="880" y="256"/>
                </a:cubicBezTo>
                <a:cubicBezTo>
                  <a:pt x="704" y="320"/>
                  <a:pt x="640" y="384"/>
                  <a:pt x="496" y="496"/>
                </a:cubicBezTo>
                <a:close/>
              </a:path>
            </a:pathLst>
          </a:custGeom>
          <a:solidFill>
            <a:schemeClr val="accent2"/>
          </a:solidFill>
          <a:ln w="1270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b="1" i="1" dirty="0">
                <a:solidFill>
                  <a:srgbClr val="0033CC"/>
                </a:solidFill>
              </a:rPr>
              <a:t>F </a:t>
            </a:r>
            <a:r>
              <a:rPr lang="en-US" dirty="0"/>
              <a:t>= Function class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EBB7FE-2DA4-CE4D-B84A-77BA63BD32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18E9FD75-AB9C-F447-BD1E-E2F1376EE622}"/>
              </a:ext>
            </a:extLst>
          </p:cNvPr>
          <p:cNvSpPr/>
          <p:nvPr/>
        </p:nvSpPr>
        <p:spPr bwMode="auto">
          <a:xfrm>
            <a:off x="2566219" y="1106129"/>
            <a:ext cx="5058697" cy="884903"/>
          </a:xfrm>
          <a:custGeom>
            <a:avLst/>
            <a:gdLst>
              <a:gd name="connsiteX0" fmla="*/ 5058697 w 5058697"/>
              <a:gd name="connsiteY0" fmla="*/ 884903 h 884903"/>
              <a:gd name="connsiteX1" fmla="*/ 4881716 w 5058697"/>
              <a:gd name="connsiteY1" fmla="*/ 722671 h 884903"/>
              <a:gd name="connsiteX2" fmla="*/ 4822723 w 5058697"/>
              <a:gd name="connsiteY2" fmla="*/ 663677 h 884903"/>
              <a:gd name="connsiteX3" fmla="*/ 4778478 w 5058697"/>
              <a:gd name="connsiteY3" fmla="*/ 634181 h 884903"/>
              <a:gd name="connsiteX4" fmla="*/ 4704736 w 5058697"/>
              <a:gd name="connsiteY4" fmla="*/ 560439 h 884903"/>
              <a:gd name="connsiteX5" fmla="*/ 4572000 w 5058697"/>
              <a:gd name="connsiteY5" fmla="*/ 457200 h 884903"/>
              <a:gd name="connsiteX6" fmla="*/ 4454013 w 5058697"/>
              <a:gd name="connsiteY6" fmla="*/ 368710 h 884903"/>
              <a:gd name="connsiteX7" fmla="*/ 4395020 w 5058697"/>
              <a:gd name="connsiteY7" fmla="*/ 339213 h 884903"/>
              <a:gd name="connsiteX8" fmla="*/ 4350775 w 5058697"/>
              <a:gd name="connsiteY8" fmla="*/ 309716 h 884903"/>
              <a:gd name="connsiteX9" fmla="*/ 4291781 w 5058697"/>
              <a:gd name="connsiteY9" fmla="*/ 294968 h 884903"/>
              <a:gd name="connsiteX10" fmla="*/ 4188542 w 5058697"/>
              <a:gd name="connsiteY10" fmla="*/ 235974 h 884903"/>
              <a:gd name="connsiteX11" fmla="*/ 4144297 w 5058697"/>
              <a:gd name="connsiteY11" fmla="*/ 221226 h 884903"/>
              <a:gd name="connsiteX12" fmla="*/ 4041058 w 5058697"/>
              <a:gd name="connsiteY12" fmla="*/ 176981 h 884903"/>
              <a:gd name="connsiteX13" fmla="*/ 3982065 w 5058697"/>
              <a:gd name="connsiteY13" fmla="*/ 147484 h 884903"/>
              <a:gd name="connsiteX14" fmla="*/ 3849329 w 5058697"/>
              <a:gd name="connsiteY14" fmla="*/ 103239 h 884903"/>
              <a:gd name="connsiteX15" fmla="*/ 3760839 w 5058697"/>
              <a:gd name="connsiteY15" fmla="*/ 73742 h 884903"/>
              <a:gd name="connsiteX16" fmla="*/ 3524865 w 5058697"/>
              <a:gd name="connsiteY16" fmla="*/ 44245 h 884903"/>
              <a:gd name="connsiteX17" fmla="*/ 3170904 w 5058697"/>
              <a:gd name="connsiteY17" fmla="*/ 29497 h 884903"/>
              <a:gd name="connsiteX18" fmla="*/ 3038168 w 5058697"/>
              <a:gd name="connsiteY18" fmla="*/ 14748 h 884903"/>
              <a:gd name="connsiteX19" fmla="*/ 2934929 w 5058697"/>
              <a:gd name="connsiteY19" fmla="*/ 0 h 884903"/>
              <a:gd name="connsiteX20" fmla="*/ 2625213 w 5058697"/>
              <a:gd name="connsiteY20" fmla="*/ 14748 h 884903"/>
              <a:gd name="connsiteX21" fmla="*/ 2433484 w 5058697"/>
              <a:gd name="connsiteY21" fmla="*/ 44245 h 884903"/>
              <a:gd name="connsiteX22" fmla="*/ 2330246 w 5058697"/>
              <a:gd name="connsiteY22" fmla="*/ 58994 h 884903"/>
              <a:gd name="connsiteX23" fmla="*/ 2123768 w 5058697"/>
              <a:gd name="connsiteY23" fmla="*/ 88490 h 884903"/>
              <a:gd name="connsiteX24" fmla="*/ 1858297 w 5058697"/>
              <a:gd name="connsiteY24" fmla="*/ 103239 h 884903"/>
              <a:gd name="connsiteX25" fmla="*/ 1578078 w 5058697"/>
              <a:gd name="connsiteY25" fmla="*/ 132736 h 884903"/>
              <a:gd name="connsiteX26" fmla="*/ 1327355 w 5058697"/>
              <a:gd name="connsiteY26" fmla="*/ 147484 h 884903"/>
              <a:gd name="connsiteX27" fmla="*/ 855407 w 5058697"/>
              <a:gd name="connsiteY27" fmla="*/ 176981 h 884903"/>
              <a:gd name="connsiteX28" fmla="*/ 781665 w 5058697"/>
              <a:gd name="connsiteY28" fmla="*/ 191729 h 884903"/>
              <a:gd name="connsiteX29" fmla="*/ 634181 w 5058697"/>
              <a:gd name="connsiteY29" fmla="*/ 221226 h 884903"/>
              <a:gd name="connsiteX30" fmla="*/ 545691 w 5058697"/>
              <a:gd name="connsiteY30" fmla="*/ 250723 h 884903"/>
              <a:gd name="connsiteX31" fmla="*/ 501446 w 5058697"/>
              <a:gd name="connsiteY31" fmla="*/ 265471 h 884903"/>
              <a:gd name="connsiteX32" fmla="*/ 457200 w 5058697"/>
              <a:gd name="connsiteY32" fmla="*/ 280219 h 884903"/>
              <a:gd name="connsiteX33" fmla="*/ 398207 w 5058697"/>
              <a:gd name="connsiteY33" fmla="*/ 309716 h 884903"/>
              <a:gd name="connsiteX34" fmla="*/ 339213 w 5058697"/>
              <a:gd name="connsiteY34" fmla="*/ 324465 h 884903"/>
              <a:gd name="connsiteX35" fmla="*/ 221226 w 5058697"/>
              <a:gd name="connsiteY35" fmla="*/ 383458 h 884903"/>
              <a:gd name="connsiteX36" fmla="*/ 132736 w 5058697"/>
              <a:gd name="connsiteY36" fmla="*/ 442452 h 884903"/>
              <a:gd name="connsiteX37" fmla="*/ 73742 w 5058697"/>
              <a:gd name="connsiteY37" fmla="*/ 530942 h 884903"/>
              <a:gd name="connsiteX38" fmla="*/ 14749 w 5058697"/>
              <a:gd name="connsiteY38" fmla="*/ 663677 h 884903"/>
              <a:gd name="connsiteX39" fmla="*/ 0 w 5058697"/>
              <a:gd name="connsiteY39" fmla="*/ 678426 h 884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058697" h="884903">
                <a:moveTo>
                  <a:pt x="5058697" y="884903"/>
                </a:moveTo>
                <a:cubicBezTo>
                  <a:pt x="4794959" y="621167"/>
                  <a:pt x="5082877" y="901482"/>
                  <a:pt x="4881716" y="722671"/>
                </a:cubicBezTo>
                <a:cubicBezTo>
                  <a:pt x="4860931" y="704195"/>
                  <a:pt x="4843838" y="681775"/>
                  <a:pt x="4822723" y="663677"/>
                </a:cubicBezTo>
                <a:cubicBezTo>
                  <a:pt x="4809265" y="652142"/>
                  <a:pt x="4791818" y="645853"/>
                  <a:pt x="4778478" y="634181"/>
                </a:cubicBezTo>
                <a:cubicBezTo>
                  <a:pt x="4752317" y="611290"/>
                  <a:pt x="4731130" y="583062"/>
                  <a:pt x="4704736" y="560439"/>
                </a:cubicBezTo>
                <a:cubicBezTo>
                  <a:pt x="4662178" y="523960"/>
                  <a:pt x="4616429" y="491376"/>
                  <a:pt x="4572000" y="457200"/>
                </a:cubicBezTo>
                <a:lnTo>
                  <a:pt x="4454013" y="368710"/>
                </a:lnTo>
                <a:cubicBezTo>
                  <a:pt x="4434349" y="358878"/>
                  <a:pt x="4414109" y="350121"/>
                  <a:pt x="4395020" y="339213"/>
                </a:cubicBezTo>
                <a:cubicBezTo>
                  <a:pt x="4379630" y="330419"/>
                  <a:pt x="4367067" y="316698"/>
                  <a:pt x="4350775" y="309716"/>
                </a:cubicBezTo>
                <a:cubicBezTo>
                  <a:pt x="4332144" y="301731"/>
                  <a:pt x="4311446" y="299884"/>
                  <a:pt x="4291781" y="294968"/>
                </a:cubicBezTo>
                <a:cubicBezTo>
                  <a:pt x="4247346" y="265344"/>
                  <a:pt x="4240936" y="258428"/>
                  <a:pt x="4188542" y="235974"/>
                </a:cubicBezTo>
                <a:cubicBezTo>
                  <a:pt x="4174253" y="229850"/>
                  <a:pt x="4159045" y="226142"/>
                  <a:pt x="4144297" y="221226"/>
                </a:cubicBezTo>
                <a:cubicBezTo>
                  <a:pt x="4054632" y="161448"/>
                  <a:pt x="4149902" y="217797"/>
                  <a:pt x="4041058" y="176981"/>
                </a:cubicBezTo>
                <a:cubicBezTo>
                  <a:pt x="4020472" y="169261"/>
                  <a:pt x="4002478" y="155649"/>
                  <a:pt x="3982065" y="147484"/>
                </a:cubicBezTo>
                <a:cubicBezTo>
                  <a:pt x="3982026" y="147468"/>
                  <a:pt x="3871471" y="110620"/>
                  <a:pt x="3849329" y="103239"/>
                </a:cubicBezTo>
                <a:lnTo>
                  <a:pt x="3760839" y="73742"/>
                </a:lnTo>
                <a:cubicBezTo>
                  <a:pt x="3693752" y="64158"/>
                  <a:pt x="3589416" y="48157"/>
                  <a:pt x="3524865" y="44245"/>
                </a:cubicBezTo>
                <a:cubicBezTo>
                  <a:pt x="3406992" y="37101"/>
                  <a:pt x="3288891" y="34413"/>
                  <a:pt x="3170904" y="29497"/>
                </a:cubicBezTo>
                <a:lnTo>
                  <a:pt x="3038168" y="14748"/>
                </a:lnTo>
                <a:cubicBezTo>
                  <a:pt x="3003674" y="10436"/>
                  <a:pt x="2969691" y="0"/>
                  <a:pt x="2934929" y="0"/>
                </a:cubicBezTo>
                <a:cubicBezTo>
                  <a:pt x="2831573" y="0"/>
                  <a:pt x="2728452" y="9832"/>
                  <a:pt x="2625213" y="14748"/>
                </a:cubicBezTo>
                <a:cubicBezTo>
                  <a:pt x="2325859" y="57515"/>
                  <a:pt x="2699506" y="3318"/>
                  <a:pt x="2433484" y="44245"/>
                </a:cubicBezTo>
                <a:cubicBezTo>
                  <a:pt x="2399126" y="49531"/>
                  <a:pt x="2364604" y="53708"/>
                  <a:pt x="2330246" y="58994"/>
                </a:cubicBezTo>
                <a:cubicBezTo>
                  <a:pt x="2251029" y="71181"/>
                  <a:pt x="2207317" y="82063"/>
                  <a:pt x="2123768" y="88490"/>
                </a:cubicBezTo>
                <a:cubicBezTo>
                  <a:pt x="2035402" y="95287"/>
                  <a:pt x="1946787" y="98323"/>
                  <a:pt x="1858297" y="103239"/>
                </a:cubicBezTo>
                <a:cubicBezTo>
                  <a:pt x="1739980" y="118028"/>
                  <a:pt x="1706417" y="123569"/>
                  <a:pt x="1578078" y="132736"/>
                </a:cubicBezTo>
                <a:cubicBezTo>
                  <a:pt x="1494572" y="138701"/>
                  <a:pt x="1410888" y="141915"/>
                  <a:pt x="1327355" y="147484"/>
                </a:cubicBezTo>
                <a:cubicBezTo>
                  <a:pt x="834048" y="180370"/>
                  <a:pt x="1503623" y="142863"/>
                  <a:pt x="855407" y="176981"/>
                </a:cubicBezTo>
                <a:lnTo>
                  <a:pt x="781665" y="191729"/>
                </a:lnTo>
                <a:cubicBezTo>
                  <a:pt x="714195" y="203996"/>
                  <a:pt x="694385" y="203165"/>
                  <a:pt x="634181" y="221226"/>
                </a:cubicBezTo>
                <a:cubicBezTo>
                  <a:pt x="604400" y="230160"/>
                  <a:pt x="575188" y="240891"/>
                  <a:pt x="545691" y="250723"/>
                </a:cubicBezTo>
                <a:lnTo>
                  <a:pt x="501446" y="265471"/>
                </a:lnTo>
                <a:cubicBezTo>
                  <a:pt x="486697" y="270387"/>
                  <a:pt x="471105" y="273266"/>
                  <a:pt x="457200" y="280219"/>
                </a:cubicBezTo>
                <a:cubicBezTo>
                  <a:pt x="437536" y="290051"/>
                  <a:pt x="418793" y="301996"/>
                  <a:pt x="398207" y="309716"/>
                </a:cubicBezTo>
                <a:cubicBezTo>
                  <a:pt x="379228" y="316833"/>
                  <a:pt x="357924" y="316669"/>
                  <a:pt x="339213" y="324465"/>
                </a:cubicBezTo>
                <a:cubicBezTo>
                  <a:pt x="298624" y="341377"/>
                  <a:pt x="257812" y="359067"/>
                  <a:pt x="221226" y="383458"/>
                </a:cubicBezTo>
                <a:lnTo>
                  <a:pt x="132736" y="442452"/>
                </a:lnTo>
                <a:cubicBezTo>
                  <a:pt x="113071" y="471949"/>
                  <a:pt x="84952" y="497310"/>
                  <a:pt x="73742" y="530942"/>
                </a:cubicBezTo>
                <a:cubicBezTo>
                  <a:pt x="46840" y="611651"/>
                  <a:pt x="56819" y="607585"/>
                  <a:pt x="14749" y="663677"/>
                </a:cubicBezTo>
                <a:cubicBezTo>
                  <a:pt x="10577" y="669239"/>
                  <a:pt x="4916" y="673510"/>
                  <a:pt x="0" y="678426"/>
                </a:cubicBezTo>
              </a:path>
            </a:pathLst>
          </a:cu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8692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54252D-9C20-8648-BD74-47BD3CBEC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77D2661-B51E-8642-BEB2-FCBEF872C7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8051800" cy="481965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Use a BDT to separate VBF produced Higgs boson events from events produced via </a:t>
                </a:r>
                <a:r>
                  <a:rPr lang="en-US" dirty="0" err="1"/>
                  <a:t>ggF</a:t>
                </a:r>
                <a:r>
                  <a:rPr lang="en-US" dirty="0"/>
                  <a:t>. If </a:t>
                </a:r>
                <a:r>
                  <a:rPr lang="en-US" i="1" dirty="0">
                    <a:solidFill>
                      <a:srgbClr val="0033CC"/>
                    </a:solidFill>
                  </a:rPr>
                  <a:t>F</a:t>
                </a:r>
                <a:r>
                  <a:rPr lang="en-US" dirty="0">
                    <a:solidFill>
                      <a:srgbClr val="0033CC"/>
                    </a:solidFill>
                  </a:rPr>
                  <a:t>(</a:t>
                </a:r>
                <a:r>
                  <a:rPr lang="en-US" i="1" dirty="0">
                    <a:solidFill>
                      <a:srgbClr val="0033CC"/>
                    </a:solidFill>
                  </a:rPr>
                  <a:t>x</a:t>
                </a:r>
                <a:r>
                  <a:rPr lang="en-US" dirty="0">
                    <a:solidFill>
                      <a:srgbClr val="0033CC"/>
                    </a:solidFill>
                  </a:rPr>
                  <a:t>)</a:t>
                </a:r>
                <a:r>
                  <a:rPr lang="en-US" dirty="0"/>
                  <a:t> is the output of a BDT trained using the </a:t>
                </a:r>
                <a:r>
                  <a:rPr lang="en-US" dirty="0">
                    <a:solidFill>
                      <a:srgbClr val="0033CC"/>
                    </a:solidFill>
                  </a:rPr>
                  <a:t>AdaBoost</a:t>
                </a:r>
                <a:r>
                  <a:rPr lang="en-US" dirty="0"/>
                  <a:t> algorithm then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+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[−2</m:t>
                          </m:r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where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vbf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vbf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 + 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ggf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br>
                  <a:rPr lang="en-US" dirty="0"/>
                </a:br>
                <a:endParaRPr lang="en-US" dirty="0"/>
              </a:p>
              <a:p>
                <a:pPr marL="457200" indent="-457200">
                  <a:buFont typeface="+mj-lt"/>
                  <a:buAutoNum type="arabicPeriod" startAt="2"/>
                </a:pPr>
                <a:endParaRPr lang="en-US" dirty="0"/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US" dirty="0"/>
                  <a:t>Repeat, but using a DNN. Note: a DNN approximates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directly. </a:t>
                </a:r>
                <a:br>
                  <a:rPr lang="en-US" dirty="0"/>
                </a:br>
                <a:r>
                  <a:rPr lang="en-US" dirty="0"/>
                  <a:t> </a:t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77D2661-B51E-8642-BEB2-FCBEF872C7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8051800" cy="4819650"/>
              </a:xfrm>
              <a:blipFill>
                <a:blip r:embed="rId2"/>
                <a:stretch>
                  <a:fillRect l="-1102" t="-1050" r="-1732" b="-13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65723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001326045"/>
      </p:ext>
    </p:extLst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6F1B5-7443-B44F-AFB1-21FB1A7FD453}" type="slidenum">
              <a:rPr lang="en-US"/>
              <a:pPr/>
              <a:t>52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Ensemble Methods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53400" cy="4419600"/>
          </a:xfrm>
        </p:spPr>
        <p:txBody>
          <a:bodyPr/>
          <a:lstStyle/>
          <a:p>
            <a:pPr>
              <a:buFont typeface="Marlett" pitchFamily="26" charset="0"/>
              <a:buNone/>
            </a:pPr>
            <a:r>
              <a:rPr lang="en-US" dirty="0"/>
              <a:t>Suppose you have an </a:t>
            </a:r>
            <a:r>
              <a:rPr lang="en-US" dirty="0">
                <a:solidFill>
                  <a:srgbClr val="0033CC"/>
                </a:solidFill>
              </a:rPr>
              <a:t>ensemble</a:t>
            </a:r>
            <a:r>
              <a:rPr lang="en-US" dirty="0"/>
              <a:t> of classifiers </a:t>
            </a:r>
            <a:r>
              <a:rPr lang="en-US" i="1" dirty="0">
                <a:solidFill>
                  <a:srgbClr val="0000FF"/>
                </a:solidFill>
              </a:rPr>
              <a:t>f </a:t>
            </a:r>
            <a:r>
              <a:rPr lang="en-US" dirty="0">
                <a:solidFill>
                  <a:srgbClr val="0000FF"/>
                </a:solidFill>
              </a:rPr>
              <a:t>(</a:t>
            </a:r>
            <a:r>
              <a:rPr lang="en-US" i="1" dirty="0">
                <a:solidFill>
                  <a:srgbClr val="0000FF"/>
                </a:solidFill>
              </a:rPr>
              <a:t>x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i="1" dirty="0">
                <a:solidFill>
                  <a:srgbClr val="0000FF"/>
                </a:solidFill>
              </a:rPr>
              <a:t>w</a:t>
            </a:r>
            <a:r>
              <a:rPr lang="en-US" baseline="-25000" dirty="0">
                <a:solidFill>
                  <a:srgbClr val="0000FF"/>
                </a:solidFill>
              </a:rPr>
              <a:t>k</a:t>
            </a:r>
            <a:r>
              <a:rPr lang="en-US" dirty="0">
                <a:solidFill>
                  <a:srgbClr val="0000FF"/>
                </a:solidFill>
              </a:rPr>
              <a:t>)</a:t>
            </a:r>
            <a:r>
              <a:rPr lang="en-US" dirty="0"/>
              <a:t>, which, individually, perform only marginally better than random guessing. Such classifiers are called </a:t>
            </a:r>
            <a:r>
              <a:rPr lang="en-US" dirty="0">
                <a:solidFill>
                  <a:srgbClr val="0000FF"/>
                </a:solidFill>
              </a:rPr>
              <a:t>weak learners</a:t>
            </a:r>
            <a:r>
              <a:rPr lang="en-US" dirty="0"/>
              <a:t>.</a:t>
            </a:r>
          </a:p>
          <a:p>
            <a:pPr>
              <a:buFont typeface="Marlett" pitchFamily="26" charset="0"/>
              <a:buNone/>
            </a:pPr>
            <a:endParaRPr lang="en-US" dirty="0"/>
          </a:p>
          <a:p>
            <a:pPr>
              <a:buFont typeface="Marlett" pitchFamily="26" charset="0"/>
              <a:buNone/>
            </a:pPr>
            <a:r>
              <a:rPr lang="en-US" dirty="0"/>
              <a:t>It is possible to build highly effective classifiers by </a:t>
            </a:r>
            <a:r>
              <a:rPr lang="en-US" i="1" dirty="0">
                <a:solidFill>
                  <a:srgbClr val="0033CC"/>
                </a:solidFill>
              </a:rPr>
              <a:t>averaging</a:t>
            </a:r>
            <a:r>
              <a:rPr lang="en-US" dirty="0"/>
              <a:t> their outputs: 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733550" y="5334000"/>
            <a:ext cx="5678157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Jerome Friedman &amp; Bogdan </a:t>
            </a:r>
            <a:r>
              <a:rPr lang="en-US" dirty="0" err="1"/>
              <a:t>Popescu</a:t>
            </a:r>
            <a:r>
              <a:rPr lang="en-US" dirty="0"/>
              <a:t> (2008)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02B10EF-A957-FB4B-A5A0-FDE438AB7CCA}"/>
                  </a:ext>
                </a:extLst>
              </p:cNvPr>
              <p:cNvSpPr txBox="1"/>
              <p:nvPr/>
            </p:nvSpPr>
            <p:spPr>
              <a:xfrm>
                <a:off x="2209800" y="4084076"/>
                <a:ext cx="4055276" cy="10384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02B10EF-A957-FB4B-A5A0-FDE438AB7C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4084076"/>
                <a:ext cx="4055276" cy="1038489"/>
              </a:xfrm>
              <a:prstGeom prst="rect">
                <a:avLst/>
              </a:prstGeom>
              <a:blipFill>
                <a:blip r:embed="rId2"/>
                <a:stretch>
                  <a:fillRect l="-625" t="-115854" r="-625" b="-17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9044146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D2422B-3C4C-2C4F-AAAC-2F32C5F914BA}" type="slidenum">
              <a:rPr lang="en-US"/>
              <a:pPr/>
              <a:t>53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1295400"/>
            <a:ext cx="7899400" cy="4819650"/>
          </a:xfrm>
          <a:noFill/>
          <a:ln/>
        </p:spPr>
        <p:txBody>
          <a:bodyPr/>
          <a:lstStyle/>
          <a:p>
            <a:pPr marL="514350" indent="-457200">
              <a:buFont typeface="Marlett" pitchFamily="26" charset="0"/>
              <a:buNone/>
            </a:pPr>
            <a:r>
              <a:rPr lang="en-US" dirty="0"/>
              <a:t>The </a:t>
            </a:r>
            <a:r>
              <a:rPr lang="en-US" b="1" dirty="0">
                <a:solidFill>
                  <a:srgbClr val="0033CC"/>
                </a:solidFill>
              </a:rPr>
              <a:t>AdaBoost</a:t>
            </a:r>
            <a:r>
              <a:rPr lang="en-US" dirty="0"/>
              <a:t> algorithm of Freund and </a:t>
            </a:r>
            <a:r>
              <a:rPr lang="en-US" dirty="0" err="1"/>
              <a:t>Schapire</a:t>
            </a:r>
            <a:r>
              <a:rPr lang="en-US" dirty="0"/>
              <a:t> uses decision trees 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f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00FF"/>
                </a:solidFill>
                <a:ea typeface="Times New Roman" pitchFamily="26" charset="0"/>
                <a:cs typeface="Times New Roman" pitchFamily="26" charset="0"/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with weights</a:t>
            </a:r>
            <a:r>
              <a:rPr lang="en-US" dirty="0"/>
              <a:t> </a:t>
            </a:r>
            <a:r>
              <a:rPr lang="en-US" b="1" i="1" dirty="0">
                <a:solidFill>
                  <a:srgbClr val="0000FF"/>
                </a:solidFill>
                <a:ea typeface="Times New Roman" pitchFamily="26" charset="0"/>
                <a:cs typeface="Times New Roman" pitchFamily="26" charset="0"/>
              </a:rPr>
              <a:t>w </a:t>
            </a:r>
            <a:r>
              <a:rPr lang="en-US" dirty="0"/>
              <a:t>assigned to each object to be classified, and each assigned a target value of either </a:t>
            </a:r>
            <a:r>
              <a:rPr lang="en-US" b="1" i="1" dirty="0">
                <a:solidFill>
                  <a:srgbClr val="0033CC"/>
                </a:solidFill>
              </a:rPr>
              <a:t>y</a:t>
            </a:r>
            <a:r>
              <a:rPr lang="en-US" b="1" dirty="0">
                <a:solidFill>
                  <a:srgbClr val="0033CC"/>
                </a:solidFill>
              </a:rPr>
              <a:t> = +1</a:t>
            </a:r>
            <a:r>
              <a:rPr lang="en-US" dirty="0"/>
              <a:t>, or </a:t>
            </a:r>
            <a:r>
              <a:rPr lang="en-US" b="1" dirty="0">
                <a:solidFill>
                  <a:srgbClr val="0033CC"/>
                </a:solidFill>
              </a:rPr>
              <a:t>–1</a:t>
            </a:r>
            <a:r>
              <a:rPr lang="en-US" dirty="0"/>
              <a:t>, e.g., +1 for signal, –1 for background.</a:t>
            </a:r>
          </a:p>
          <a:p>
            <a:pPr marL="514350" indent="-457200">
              <a:buFont typeface="Marlett" pitchFamily="26" charset="0"/>
              <a:buNone/>
            </a:pPr>
            <a:endParaRPr lang="en-US" dirty="0"/>
          </a:p>
          <a:p>
            <a:pPr marL="514350" indent="-457200">
              <a:buFont typeface="Marlett" pitchFamily="26" charset="0"/>
              <a:buNone/>
            </a:pPr>
            <a:r>
              <a:rPr lang="en-US" dirty="0"/>
              <a:t>The value assigned to each leaf of 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f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00FF"/>
                </a:solidFill>
                <a:ea typeface="Times New Roman" pitchFamily="26" charset="0"/>
                <a:cs typeface="Times New Roman" pitchFamily="26" charset="0"/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</a:t>
            </a:r>
            <a:r>
              <a:rPr lang="en-US" dirty="0"/>
              <a:t>is also ±1. </a:t>
            </a:r>
          </a:p>
          <a:p>
            <a:pPr marL="514350" indent="-457200">
              <a:buFont typeface="Marlett" pitchFamily="26" charset="0"/>
              <a:buNone/>
            </a:pPr>
            <a:endParaRPr lang="en-US" dirty="0"/>
          </a:p>
          <a:p>
            <a:pPr marL="514350" indent="-457200">
              <a:buFont typeface="Marlett" pitchFamily="26" charset="0"/>
              <a:buNone/>
            </a:pPr>
            <a:r>
              <a:rPr lang="en-US" dirty="0"/>
              <a:t>Consequently, for object </a:t>
            </a:r>
            <a:r>
              <a:rPr lang="en-US" b="1" i="1" dirty="0">
                <a:solidFill>
                  <a:srgbClr val="0000FF"/>
                </a:solidFill>
              </a:rPr>
              <a:t>n</a:t>
            </a:r>
            <a:r>
              <a:rPr lang="en-US" dirty="0"/>
              <a:t>, associated with values (</a:t>
            </a:r>
            <a:r>
              <a:rPr lang="en-US" i="1" dirty="0" err="1"/>
              <a:t>y</a:t>
            </a:r>
            <a:r>
              <a:rPr lang="en-US" i="1" baseline="-25000" dirty="0" err="1"/>
              <a:t>n</a:t>
            </a:r>
            <a:r>
              <a:rPr lang="en-US" dirty="0"/>
              <a:t>, </a:t>
            </a:r>
            <a:r>
              <a:rPr lang="en-US" i="1" dirty="0" err="1"/>
              <a:t>x</a:t>
            </a:r>
            <a:r>
              <a:rPr lang="en-US" i="1" baseline="-25000" dirty="0" err="1"/>
              <a:t>n</a:t>
            </a:r>
            <a:r>
              <a:rPr lang="en-US" dirty="0"/>
              <a:t>)</a:t>
            </a:r>
          </a:p>
          <a:p>
            <a:pPr marL="514350" indent="-457200">
              <a:buFont typeface="Marlett" pitchFamily="26" charset="0"/>
              <a:buNone/>
            </a:pPr>
            <a:r>
              <a:rPr lang="en-US" i="1" dirty="0">
                <a:ea typeface="Times New Roman" pitchFamily="26" charset="0"/>
                <a:cs typeface="Times New Roman" pitchFamily="26" charset="0"/>
              </a:rPr>
              <a:t>		f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 err="1"/>
              <a:t>x</a:t>
            </a:r>
            <a:r>
              <a:rPr lang="en-US" i="1" baseline="-25000" dirty="0" err="1"/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33CC"/>
                </a:solidFill>
                <a:ea typeface="Times New Roman" pitchFamily="26" charset="0"/>
                <a:cs typeface="Times New Roman" pitchFamily="26" charset="0"/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y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 &gt; 0		for a correct classification		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f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 err="1"/>
              <a:t>x</a:t>
            </a:r>
            <a:r>
              <a:rPr lang="en-US" i="1" baseline="-25000" dirty="0" err="1"/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33CC"/>
                </a:solidFill>
                <a:ea typeface="Times New Roman" pitchFamily="26" charset="0"/>
                <a:cs typeface="Times New Roman" pitchFamily="26" charset="0"/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y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 &lt; 0		for an incorrect classification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6000690"/>
            <a:ext cx="8839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Y. Freund and R.E. </a:t>
            </a:r>
            <a:r>
              <a:rPr lang="en-US" sz="2000" dirty="0" err="1"/>
              <a:t>Schapire</a:t>
            </a:r>
            <a:r>
              <a:rPr lang="en-US" sz="2000" dirty="0"/>
              <a:t>. Journal of Computer and  Sys. Sci. </a:t>
            </a:r>
            <a:r>
              <a:rPr lang="en-US" sz="2000" b="1" dirty="0"/>
              <a:t>55</a:t>
            </a:r>
            <a:r>
              <a:rPr lang="en-US" sz="2000" dirty="0"/>
              <a:t> (1), 119 (1997)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Ada</a:t>
            </a:r>
            <a:r>
              <a:rPr lang="en-US" dirty="0">
                <a:solidFill>
                  <a:srgbClr val="22A5FF"/>
                </a:solidFill>
              </a:rPr>
              <a:t>ptive</a:t>
            </a:r>
            <a:r>
              <a:rPr lang="en-US" dirty="0">
                <a:solidFill>
                  <a:srgbClr val="0033CC"/>
                </a:solidFill>
              </a:rPr>
              <a:t> Boost</a:t>
            </a:r>
            <a:r>
              <a:rPr lang="en-US" dirty="0">
                <a:solidFill>
                  <a:srgbClr val="22A5FF"/>
                </a:solidFill>
              </a:rPr>
              <a:t>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590514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D2422B-3C4C-2C4F-AAAC-2F32C5F914BA}" type="slidenum">
              <a:rPr lang="en-US"/>
              <a:pPr/>
              <a:t>54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1295400"/>
            <a:ext cx="7899400" cy="4819650"/>
          </a:xfrm>
          <a:noFill/>
          <a:ln/>
        </p:spPr>
        <p:txBody>
          <a:bodyPr/>
          <a:lstStyle/>
          <a:p>
            <a:pPr marL="514350" indent="-457200">
              <a:buFont typeface="Marlett" pitchFamily="26" charset="0"/>
              <a:buNone/>
            </a:pPr>
            <a:r>
              <a:rPr lang="en-US" dirty="0"/>
              <a:t>Initialize weights </a:t>
            </a:r>
            <a:r>
              <a:rPr lang="en-US" b="1" i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/>
              <a:t>in training set (e.g., setting each to </a:t>
            </a:r>
            <a:r>
              <a:rPr lang="en-US" b="1" dirty="0">
                <a:solidFill>
                  <a:srgbClr val="0033CC"/>
                </a:solidFill>
              </a:rPr>
              <a:t>1/</a:t>
            </a:r>
            <a:r>
              <a:rPr lang="en-US" b="1" i="1" dirty="0">
                <a:solidFill>
                  <a:srgbClr val="0033CC"/>
                </a:solidFill>
              </a:rPr>
              <a:t>N</a:t>
            </a:r>
            <a:r>
              <a:rPr lang="en-US" dirty="0"/>
              <a:t>)</a:t>
            </a:r>
          </a:p>
          <a:p>
            <a:pPr marL="514350" indent="-457200">
              <a:buFont typeface="Marlett" pitchFamily="26" charset="0"/>
              <a:buNone/>
            </a:pPr>
            <a:r>
              <a:rPr lang="en-US" b="1" dirty="0">
                <a:solidFill>
                  <a:srgbClr val="0033CC"/>
                </a:solidFill>
              </a:rPr>
              <a:t>for </a:t>
            </a:r>
            <a:r>
              <a:rPr lang="en-US" b="1" i="1" dirty="0">
                <a:solidFill>
                  <a:srgbClr val="0033CC"/>
                </a:solidFill>
              </a:rPr>
              <a:t>k</a:t>
            </a:r>
            <a:r>
              <a:rPr lang="en-US" b="1" dirty="0">
                <a:solidFill>
                  <a:srgbClr val="0033CC"/>
                </a:solidFill>
              </a:rPr>
              <a:t> = 1 to </a:t>
            </a:r>
            <a:r>
              <a:rPr lang="en-US" b="1" i="1" dirty="0">
                <a:solidFill>
                  <a:srgbClr val="0033CC"/>
                </a:solidFill>
              </a:rPr>
              <a:t>K</a:t>
            </a:r>
            <a:r>
              <a:rPr lang="en-US" b="1" dirty="0">
                <a:solidFill>
                  <a:srgbClr val="0033CC"/>
                </a:solidFill>
              </a:rPr>
              <a:t>:</a:t>
            </a:r>
          </a:p>
          <a:p>
            <a:pPr marL="514350" indent="-457200">
              <a:buFont typeface="Marlett" pitchFamily="26" charset="0"/>
              <a:buAutoNum type="arabicPeriod"/>
            </a:pPr>
            <a:r>
              <a:rPr lang="en-US" dirty="0"/>
              <a:t>Create a decision tree </a:t>
            </a:r>
            <a:r>
              <a:rPr lang="en-US" i="1" dirty="0" err="1"/>
              <a:t>f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i="1" dirty="0" err="1"/>
              <a:t>x</a:t>
            </a:r>
            <a:r>
              <a:rPr lang="en-US" dirty="0"/>
              <a:t>, </a:t>
            </a:r>
            <a:r>
              <a:rPr lang="en-US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dirty="0"/>
              <a:t>) using the current weights.</a:t>
            </a:r>
          </a:p>
          <a:p>
            <a:pPr marL="514350" indent="-457200">
              <a:buFont typeface="Marlett" pitchFamily="26" charset="0"/>
              <a:buAutoNum type="arabicPeriod"/>
            </a:pPr>
            <a:r>
              <a:rPr lang="en-US" dirty="0"/>
              <a:t>Compute its error rate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ε</a:t>
            </a:r>
            <a:r>
              <a:rPr lang="en-US" dirty="0"/>
              <a:t> on the </a:t>
            </a:r>
            <a:r>
              <a:rPr lang="en-US" b="1" i="1" dirty="0">
                <a:solidFill>
                  <a:srgbClr val="0033CC"/>
                </a:solidFill>
              </a:rPr>
              <a:t>weighted</a:t>
            </a:r>
            <a:r>
              <a:rPr lang="en-US" dirty="0">
                <a:solidFill>
                  <a:srgbClr val="0033CC"/>
                </a:solidFill>
              </a:rPr>
              <a:t> </a:t>
            </a:r>
            <a:r>
              <a:rPr lang="en-US" dirty="0"/>
              <a:t>training set.</a:t>
            </a:r>
          </a:p>
          <a:p>
            <a:pPr marL="514350" indent="-457200">
              <a:buFont typeface="Marlett" pitchFamily="26" charset="0"/>
              <a:buAutoNum type="arabicPeriod"/>
            </a:pPr>
            <a:r>
              <a:rPr lang="en-US" dirty="0"/>
              <a:t>Compute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α</a:t>
            </a:r>
            <a:r>
              <a:rPr lang="en-US" dirty="0"/>
              <a:t> = </a:t>
            </a:r>
            <a:r>
              <a:rPr lang="en-US" dirty="0" err="1"/>
              <a:t>ln</a:t>
            </a:r>
            <a:r>
              <a:rPr lang="en-US" dirty="0"/>
              <a:t> (1–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ε</a:t>
            </a:r>
            <a:r>
              <a:rPr lang="en-US" dirty="0"/>
              <a:t>) /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ε</a:t>
            </a:r>
            <a:r>
              <a:rPr lang="en-US" b="1" i="1" dirty="0">
                <a:solidFill>
                  <a:srgbClr val="0033CC"/>
                </a:solidFill>
                <a:latin typeface="Symbol" pitchFamily="26" charset="2"/>
              </a:rPr>
              <a:t> </a:t>
            </a:r>
            <a:r>
              <a:rPr lang="en-US" dirty="0">
                <a:solidFill>
                  <a:srgbClr val="0033CC"/>
                </a:solidFill>
                <a:latin typeface="Symbol" pitchFamily="26" charset="2"/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and store as 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α</a:t>
            </a:r>
            <a:r>
              <a:rPr lang="en-US" b="1" i="1" dirty="0">
                <a:solidFill>
                  <a:srgbClr val="0033CC"/>
                </a:solidFill>
                <a:latin typeface="Symbol" pitchFamily="26" charset="2"/>
              </a:rPr>
              <a:t> </a:t>
            </a:r>
            <a:r>
              <a:rPr lang="en-US" i="1" baseline="-25000" dirty="0" err="1">
                <a:solidFill>
                  <a:srgbClr val="000000"/>
                </a:solidFill>
              </a:rPr>
              <a:t>k</a:t>
            </a:r>
            <a:r>
              <a:rPr lang="en-US" b="1" i="1" dirty="0">
                <a:solidFill>
                  <a:srgbClr val="0033CC"/>
                </a:solidFill>
                <a:latin typeface="Symbol" pitchFamily="26" charset="2"/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α</a:t>
            </a:r>
            <a:endParaRPr lang="en-US" b="1" i="1" dirty="0">
              <a:solidFill>
                <a:srgbClr val="000000"/>
              </a:solidFill>
            </a:endParaRPr>
          </a:p>
          <a:p>
            <a:pPr marL="514350" indent="-457200">
              <a:buFont typeface="Marlett" pitchFamily="26" charset="0"/>
              <a:buAutoNum type="arabicPeriod"/>
            </a:pPr>
            <a:r>
              <a:rPr lang="en-US" dirty="0"/>
              <a:t>Update each weight </a:t>
            </a:r>
            <a:r>
              <a:rPr lang="en-US" b="1" i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b="1" i="1" baseline="-25000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  <a:r>
              <a:rPr lang="en-US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/>
              <a:t>in the training set as follows: </a:t>
            </a:r>
            <a:br>
              <a:rPr lang="en-US" dirty="0"/>
            </a:br>
            <a:r>
              <a:rPr lang="en-US" b="1" i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b="1" i="1" baseline="-25000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  <a:r>
              <a:rPr lang="en-US" dirty="0"/>
              <a:t> = </a:t>
            </a:r>
            <a:r>
              <a:rPr lang="en-US" b="1" i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b="1" i="1" baseline="-25000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  <a:r>
              <a:rPr lang="en-US" b="1" i="1" baseline="-25000" dirty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 err="1"/>
              <a:t>exp</a:t>
            </a:r>
            <a:r>
              <a:rPr lang="en-US" dirty="0"/>
              <a:t>[–</a:t>
            </a:r>
            <a:r>
              <a:rPr lang="en-US" b="1" i="1" dirty="0">
                <a:solidFill>
                  <a:srgbClr val="0033CC"/>
                </a:solidFill>
                <a:latin typeface="Symbol" pitchFamily="26" charset="2"/>
              </a:rPr>
              <a:t>α </a:t>
            </a:r>
            <a:r>
              <a:rPr lang="en-US" i="1" baseline="-25000" dirty="0">
                <a:solidFill>
                  <a:srgbClr val="000000"/>
                </a:solidFill>
              </a:rPr>
              <a:t>k</a:t>
            </a:r>
            <a:r>
              <a:rPr lang="en-US" b="1" i="1" dirty="0">
                <a:solidFill>
                  <a:srgbClr val="0033CC"/>
                </a:solidFill>
                <a:latin typeface="Symbol" pitchFamily="26" charset="2"/>
              </a:rPr>
              <a:t>  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f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y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] /A, where A is a normalization constant such that ∑</a:t>
            </a:r>
            <a:r>
              <a:rPr lang="en-US" b="1" i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b="1" i="1" baseline="-25000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  <a:r>
              <a:rPr lang="en-US" dirty="0"/>
              <a:t> = 1. Since  </a:t>
            </a:r>
            <a:br>
              <a:rPr lang="en-US" dirty="0"/>
            </a:b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f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y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i="1" baseline="-25000" dirty="0">
                <a:ea typeface="Times New Roman" pitchFamily="26" charset="0"/>
                <a:cs typeface="Times New Roman" pitchFamily="26" charset="0"/>
              </a:rPr>
              <a:t>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&lt; 0 for an incorrect classification, the weight of misclassified objects is </a:t>
            </a:r>
            <a:r>
              <a:rPr lang="en-US" b="1" i="1" dirty="0">
                <a:solidFill>
                  <a:srgbClr val="0033CC"/>
                </a:solidFill>
                <a:ea typeface="Times New Roman" pitchFamily="26" charset="0"/>
                <a:cs typeface="Times New Roman" pitchFamily="26" charset="0"/>
              </a:rPr>
              <a:t>increased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. </a:t>
            </a:r>
            <a:endParaRPr lang="en-US" dirty="0"/>
          </a:p>
          <a:p>
            <a:pPr marL="514350" indent="-457200">
              <a:buNone/>
            </a:pPr>
            <a:r>
              <a:rPr lang="en-US" dirty="0"/>
              <a:t>At the end, compute the average </a:t>
            </a:r>
            <a:r>
              <a:rPr lang="en-US" i="1" dirty="0" err="1"/>
              <a:t>f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i="1" dirty="0" err="1"/>
              <a:t>x</a:t>
            </a:r>
            <a:r>
              <a:rPr lang="en-US" dirty="0"/>
              <a:t>) =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∑ </a:t>
            </a:r>
            <a:r>
              <a:rPr lang="en-US" i="1" dirty="0" err="1">
                <a:latin typeface="Symbol" pitchFamily="26" charset="2"/>
                <a:ea typeface="Times New Roman" pitchFamily="26" charset="0"/>
                <a:cs typeface="Times New Roman" pitchFamily="26" charset="0"/>
              </a:rPr>
              <a:t>α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k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 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f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00FF"/>
                </a:solidFill>
                <a:ea typeface="Times New Roman" pitchFamily="26" charset="0"/>
                <a:cs typeface="Times New Roman" pitchFamily="26" charset="0"/>
              </a:rPr>
              <a:t>w</a:t>
            </a:r>
            <a:r>
              <a:rPr lang="en-US" b="1" baseline="-25000" dirty="0">
                <a:solidFill>
                  <a:srgbClr val="0000FF"/>
                </a:solidFill>
                <a:ea typeface="Times New Roman" pitchFamily="26" charset="0"/>
                <a:cs typeface="Times New Roman" pitchFamily="26" charset="0"/>
              </a:rPr>
              <a:t>k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6000690"/>
            <a:ext cx="8839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Y. Freund and R.E. </a:t>
            </a:r>
            <a:r>
              <a:rPr lang="en-US" sz="2000" dirty="0" err="1"/>
              <a:t>Schapire</a:t>
            </a:r>
            <a:r>
              <a:rPr lang="en-US" sz="2000" dirty="0"/>
              <a:t>. Journal of Computer and  Sys. Sci. </a:t>
            </a:r>
            <a:r>
              <a:rPr lang="en-US" sz="2000" b="1" dirty="0"/>
              <a:t>55</a:t>
            </a:r>
            <a:r>
              <a:rPr lang="en-US" sz="2000" dirty="0"/>
              <a:t> (1), 119 (1997)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Ada</a:t>
            </a:r>
            <a:r>
              <a:rPr lang="en-US" dirty="0">
                <a:solidFill>
                  <a:srgbClr val="22A5FF"/>
                </a:solidFill>
              </a:rPr>
              <a:t>ptive</a:t>
            </a:r>
            <a:r>
              <a:rPr lang="en-US" dirty="0">
                <a:solidFill>
                  <a:srgbClr val="0033CC"/>
                </a:solidFill>
              </a:rPr>
              <a:t> Boost</a:t>
            </a:r>
            <a:r>
              <a:rPr lang="en-US" dirty="0">
                <a:solidFill>
                  <a:srgbClr val="22A5FF"/>
                </a:solidFill>
              </a:rPr>
              <a:t>ing</a:t>
            </a:r>
          </a:p>
        </p:txBody>
      </p:sp>
    </p:spTree>
    <p:extLst>
      <p:ext uri="{BB962C8B-B14F-4D97-AF65-F5344CB8AC3E}">
        <p14:creationId xmlns:p14="http://schemas.microsoft.com/office/powerpoint/2010/main" val="1668479177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4DE2902-6211-7B46-A828-10A8ABFE1C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6347" y="1295400"/>
            <a:ext cx="5422106" cy="48196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26A9C00-6F1E-334E-9D15-61D6C899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Run 2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Simulated </a:t>
            </a:r>
            <a:r>
              <a:rPr lang="en-US" dirty="0"/>
              <a:t>Dataset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341E9B-80DF-F142-AC2D-4067F24DE4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687F95-580E-8146-971C-85A494388BE4}"/>
                  </a:ext>
                </a:extLst>
              </p:cNvPr>
              <p:cNvSpPr txBox="1"/>
              <p:nvPr/>
            </p:nvSpPr>
            <p:spPr>
              <a:xfrm>
                <a:off x="6858000" y="1676400"/>
                <a:ext cx="2312364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=150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fb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Jet</a:t>
                </a:r>
                <a:r>
                  <a:rPr lang="en-US" baseline="-25000" dirty="0"/>
                  <a:t>1</a:t>
                </a:r>
              </a:p>
              <a:p>
                <a:r>
                  <a:rPr lang="en-US" dirty="0"/>
                  <a:t>pseudo-rapidity</a:t>
                </a:r>
              </a:p>
              <a:p>
                <a:r>
                  <a:rPr lang="en-US" dirty="0"/>
                  <a:t>distributions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687F95-580E-8146-971C-85A494388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1676400"/>
                <a:ext cx="2312364" cy="1569660"/>
              </a:xfrm>
              <a:prstGeom prst="rect">
                <a:avLst/>
              </a:prstGeom>
              <a:blipFill>
                <a:blip r:embed="rId3"/>
                <a:stretch>
                  <a:fillRect l="-4396" b="-8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52481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D2422B-3C4C-2C4F-AAAC-2F32C5F914BA}" type="slidenum">
              <a:rPr lang="en-US"/>
              <a:pPr/>
              <a:t>56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7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11200" y="1295400"/>
                <a:ext cx="7899400" cy="4819650"/>
              </a:xfrm>
              <a:noFill/>
              <a:ln/>
            </p:spPr>
            <p:txBody>
              <a:bodyPr/>
              <a:lstStyle/>
              <a:p>
                <a:pPr marL="514350" indent="-457200">
                  <a:buFont typeface="Marlett" pitchFamily="26" charset="0"/>
                  <a:buNone/>
                </a:pPr>
                <a:r>
                  <a:rPr lang="en-US" dirty="0" err="1">
                    <a:solidFill>
                      <a:srgbClr val="0033CC"/>
                    </a:solidFill>
                  </a:rPr>
                  <a:t>AdaBoost</a:t>
                </a:r>
                <a:r>
                  <a:rPr lang="en-US" dirty="0"/>
                  <a:t> is a highly non-intuitive algorithm. However, soon after its invention, Friedman, Hastie and </a:t>
                </a:r>
                <a:r>
                  <a:rPr lang="en-US" dirty="0" err="1"/>
                  <a:t>Tibshirani</a:t>
                </a:r>
                <a:r>
                  <a:rPr lang="en-US" dirty="0"/>
                  <a:t> showed that the algorithm is mathematically equivalent to minimizing the following average loss function</a:t>
                </a:r>
              </a:p>
              <a:p>
                <a:pPr marL="514350" indent="-457200">
                  <a:buFont typeface="Marlett" pitchFamily="26" charset="0"/>
                  <a:buNone/>
                </a:pPr>
                <a:endParaRPr lang="en-US" dirty="0"/>
              </a:p>
              <a:p>
                <a:pPr marL="514350" indent="-457200">
                  <a:buFont typeface="Marlett" pitchFamily="26" charset="0"/>
                  <a:buNone/>
                </a:pPr>
                <a:endParaRPr lang="en-US" dirty="0"/>
              </a:p>
              <a:p>
                <a:pPr marL="514350" indent="-457200">
                  <a:buFont typeface="Marlett" pitchFamily="26" charset="0"/>
                  <a:buNone/>
                </a:pPr>
                <a:endParaRPr lang="en-US" dirty="0"/>
              </a:p>
              <a:p>
                <a:pPr marL="514350" indent="-457200">
                  <a:buNone/>
                </a:pPr>
                <a:r>
                  <a:rPr lang="en-US" dirty="0"/>
                  <a:t>Minimizing this loss function yields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marL="514350" indent="-45720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logistic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=1/(1+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⁡(−2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US" dirty="0"/>
              </a:p>
              <a:p>
                <a:pPr marL="514350" indent="-457200">
                  <a:buFont typeface="Marlett" pitchFamily="26" charset="0"/>
                  <a:buNone/>
                </a:pPr>
                <a:r>
                  <a:rPr lang="en-US" dirty="0"/>
                  <a:t>which can be interpreted as a probability, even though </a:t>
                </a:r>
                <a:r>
                  <a:rPr lang="en-US" i="1" dirty="0"/>
                  <a:t>F</a:t>
                </a:r>
                <a:r>
                  <a:rPr lang="en-US" dirty="0"/>
                  <a:t> cannot!</a:t>
                </a:r>
              </a:p>
              <a:p>
                <a:pPr marL="514350" indent="-457200">
                  <a:buFont typeface="Marlett" pitchFamily="26" charset="0"/>
                  <a:buNone/>
                </a:pPr>
                <a:endParaRPr lang="en-US" dirty="0"/>
              </a:p>
              <a:p>
                <a:pPr marL="514350" indent="-457200">
                  <a:buFont typeface="Marlett" pitchFamily="26" charset="0"/>
                  <a:buNone/>
                </a:pPr>
                <a:endParaRPr lang="en-US" dirty="0"/>
              </a:p>
              <a:p>
                <a:pPr marL="514350" indent="-457200">
                  <a:buFont typeface="Marlett" pitchFamily="26" charset="0"/>
                  <a:buNone/>
                </a:pP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457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11200" y="1295400"/>
                <a:ext cx="7899400" cy="4819650"/>
              </a:xfrm>
              <a:blipFill>
                <a:blip r:embed="rId2"/>
                <a:stretch>
                  <a:fillRect l="-482" t="-1050" r="-321" b="-23097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5715000"/>
            <a:ext cx="8839200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J. Friedman, T. Hastie and R. </a:t>
            </a:r>
            <a:r>
              <a:rPr lang="en-US" sz="2000" dirty="0" err="1"/>
              <a:t>Tibshirani</a:t>
            </a:r>
            <a:r>
              <a:rPr lang="en-US" sz="2000" dirty="0"/>
              <a:t>, “Additive logistic regression: a statistical view of boosting,” The Annals of Statistics, 28(2), 377-386, (2000)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Ada</a:t>
            </a:r>
            <a:r>
              <a:rPr lang="en-US" dirty="0">
                <a:solidFill>
                  <a:srgbClr val="22A5FF"/>
                </a:solidFill>
              </a:rPr>
              <a:t>ptive</a:t>
            </a:r>
            <a:r>
              <a:rPr lang="en-US" dirty="0">
                <a:solidFill>
                  <a:srgbClr val="0033CC"/>
                </a:solidFill>
              </a:rPr>
              <a:t> Boost</a:t>
            </a:r>
            <a:r>
              <a:rPr lang="en-US" dirty="0">
                <a:solidFill>
                  <a:srgbClr val="22A5FF"/>
                </a:solidFill>
              </a:rPr>
              <a:t>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A2FE450-D5E8-0A4B-8D9F-A9A21984B821}"/>
                  </a:ext>
                </a:extLst>
              </p:cNvPr>
              <p:cNvSpPr txBox="1"/>
              <p:nvPr/>
            </p:nvSpPr>
            <p:spPr>
              <a:xfrm>
                <a:off x="1981200" y="2747335"/>
                <a:ext cx="5122749" cy="13443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unc>
                            <m:funcPr>
                              <m:ctrlP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  <m:d>
                            <m:dPr>
                              <m:ctrlP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d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𝑑𝑦</m:t>
                          </m:r>
                        </m:e>
                      </m:nary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where</m:t>
                    </m:r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b="0" dirty="0"/>
                  <a:t>,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A2FE450-D5E8-0A4B-8D9F-A9A21984B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2747335"/>
                <a:ext cx="5122749" cy="1344342"/>
              </a:xfrm>
              <a:prstGeom prst="rect">
                <a:avLst/>
              </a:prstGeom>
              <a:blipFill>
                <a:blip r:embed="rId3"/>
                <a:stretch>
                  <a:fillRect l="-3722" t="-114151" r="-993" b="-129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5377581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82" name="Picture 2" descr="onvolutional Neural Netwo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505325"/>
            <a:ext cx="6858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8706" name="Picture 2" descr="onvolution_schemat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2819400"/>
            <a:ext cx="25527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C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onvolutional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 </a:t>
            </a:r>
            <a:r>
              <a:rPr lang="en-US" dirty="0">
                <a:solidFill>
                  <a:srgbClr val="0033CC"/>
                </a:solidFill>
              </a:rPr>
              <a:t>CNN </a:t>
            </a:r>
            <a:r>
              <a:rPr lang="en-US" dirty="0"/>
              <a:t>comprises three types of processing layers: 1. </a:t>
            </a:r>
            <a:r>
              <a:rPr lang="en-US" dirty="0">
                <a:solidFill>
                  <a:srgbClr val="0033CC"/>
                </a:solidFill>
              </a:rPr>
              <a:t>convolution</a:t>
            </a:r>
            <a:r>
              <a:rPr lang="en-US" dirty="0"/>
              <a:t>, 2. </a:t>
            </a:r>
            <a:r>
              <a:rPr lang="en-US" dirty="0">
                <a:solidFill>
                  <a:srgbClr val="0033CC"/>
                </a:solidFill>
              </a:rPr>
              <a:t>pooling</a:t>
            </a:r>
            <a:r>
              <a:rPr lang="en-US" dirty="0"/>
              <a:t>, and 3. </a:t>
            </a:r>
            <a:r>
              <a:rPr lang="en-US" dirty="0">
                <a:solidFill>
                  <a:srgbClr val="0033CC"/>
                </a:solidFill>
              </a:rPr>
              <a:t>classification</a:t>
            </a:r>
            <a:r>
              <a:rPr lang="en-US" dirty="0"/>
              <a:t>.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="1" dirty="0">
                <a:solidFill>
                  <a:srgbClr val="0033CC"/>
                </a:solidFill>
              </a:rPr>
              <a:t>Convolution layers</a:t>
            </a:r>
            <a:br>
              <a:rPr lang="en-US" dirty="0"/>
            </a:br>
            <a:r>
              <a:rPr lang="en-US" dirty="0"/>
              <a:t>The input layer is “convolved” with one or more matrices using element-wise products that</a:t>
            </a:r>
            <a:br>
              <a:rPr lang="en-US" dirty="0"/>
            </a:br>
            <a:r>
              <a:rPr lang="en-US" dirty="0"/>
              <a:t>are then summed. In this example,</a:t>
            </a:r>
            <a:br>
              <a:rPr lang="en-US" dirty="0"/>
            </a:br>
            <a:r>
              <a:rPr lang="en-US" dirty="0"/>
              <a:t>since the sliding matrix fits 9</a:t>
            </a:r>
            <a:br>
              <a:rPr lang="en-US" dirty="0"/>
            </a:br>
            <a:r>
              <a:rPr lang="en-US" dirty="0"/>
              <a:t>times, we compress the input from</a:t>
            </a:r>
            <a:br>
              <a:rPr lang="en-US" dirty="0"/>
            </a:br>
            <a:r>
              <a:rPr lang="en-US" dirty="0"/>
              <a:t>a 5 x 5 to a to a 3 x 3 matrix.</a:t>
            </a:r>
            <a:br>
              <a:rPr lang="en-US" dirty="0"/>
            </a:br>
            <a:r>
              <a:rPr lang="en-US" dirty="0"/>
              <a:t>	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ADE0E7-FD2B-214C-896E-9E13026CE6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564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82" name="Picture 2" descr="onvolutional Neural Netwo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505325"/>
            <a:ext cx="6858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9730" name="Picture 2" descr="creen Shot 2016-08-10 at 3.38.39 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752435"/>
            <a:ext cx="3124200" cy="266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+mj-lt"/>
              <a:buAutoNum type="arabicPeriod" startAt="2"/>
            </a:pPr>
            <a:r>
              <a:rPr lang="en-US" b="1" dirty="0">
                <a:solidFill>
                  <a:srgbClr val="0033CC"/>
                </a:solidFill>
              </a:rPr>
              <a:t>Pooling Layers</a:t>
            </a:r>
            <a:br>
              <a:rPr lang="en-US" dirty="0"/>
            </a:br>
            <a:r>
              <a:rPr lang="en-US" dirty="0"/>
              <a:t>After convolution, and a pixel by pixel non-linear map  (using, e.g., the function </a:t>
            </a:r>
            <a:r>
              <a:rPr lang="en-US" i="1" dirty="0">
                <a:solidFill>
                  <a:srgbClr val="0033CC"/>
                </a:solidFill>
              </a:rPr>
              <a:t>y</a:t>
            </a:r>
            <a:r>
              <a:rPr lang="en-US" dirty="0">
                <a:solidFill>
                  <a:srgbClr val="0033CC"/>
                </a:solidFill>
              </a:rPr>
              <a:t> = max(0, </a:t>
            </a:r>
            <a:r>
              <a:rPr lang="en-US" i="1" dirty="0">
                <a:solidFill>
                  <a:srgbClr val="0033CC"/>
                </a:solidFill>
              </a:rPr>
              <a:t>x</a:t>
            </a:r>
            <a:r>
              <a:rPr lang="en-US" dirty="0">
                <a:solidFill>
                  <a:srgbClr val="0033CC"/>
                </a:solidFill>
              </a:rPr>
              <a:t>) </a:t>
            </a:r>
            <a:r>
              <a:rPr lang="en-US" dirty="0"/>
              <a:t>= </a:t>
            </a:r>
            <a:r>
              <a:rPr lang="en-US" dirty="0" err="1"/>
              <a:t>ReLU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)), a coarse-graining of the layer is performed </a:t>
            </a:r>
            <a:br>
              <a:rPr lang="en-US" dirty="0"/>
            </a:br>
            <a:r>
              <a:rPr lang="en-US" dirty="0"/>
              <a:t>called </a:t>
            </a:r>
            <a:r>
              <a:rPr lang="en-US" dirty="0">
                <a:solidFill>
                  <a:srgbClr val="0033CC"/>
                </a:solidFill>
              </a:rPr>
              <a:t>max pooling </a:t>
            </a:r>
            <a:r>
              <a:rPr lang="en-US" dirty="0"/>
              <a:t>in which the maximum </a:t>
            </a:r>
            <a:br>
              <a:rPr lang="en-US" dirty="0"/>
            </a:br>
            <a:r>
              <a:rPr lang="en-US" dirty="0"/>
              <a:t>values within a series of small windows</a:t>
            </a:r>
            <a:br>
              <a:rPr lang="en-US" dirty="0"/>
            </a:br>
            <a:r>
              <a:rPr lang="en-US" dirty="0"/>
              <a:t>are selected and become the output of</a:t>
            </a:r>
            <a:br>
              <a:rPr lang="en-US" dirty="0"/>
            </a:br>
            <a:r>
              <a:rPr lang="en-US" dirty="0"/>
              <a:t>a pooling layer.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C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onvolutional </a:t>
            </a:r>
            <a:r>
              <a:rPr lang="en-US" dirty="0"/>
              <a:t>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7F6235-E07B-5B4F-8F90-915523FA67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0878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8051800" cy="4819650"/>
              </a:xfrm>
            </p:spPr>
            <p:txBody>
              <a:bodyPr/>
              <a:lstStyle/>
              <a:p>
                <a:pPr marL="457200" indent="-457200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Font typeface="+mj-lt"/>
                  <a:buAutoNum type="arabicPeriod" startAt="3"/>
                </a:pPr>
                <a:r>
                  <a:rPr lang="en-US" b="1" dirty="0">
                    <a:solidFill>
                      <a:srgbClr val="0033CC"/>
                    </a:solidFill>
                  </a:rPr>
                  <a:t>Classification Layers</a:t>
                </a:r>
                <a:br>
                  <a:rPr lang="en-US" dirty="0"/>
                </a:br>
                <a:r>
                  <a:rPr lang="en-US" dirty="0"/>
                  <a:t>After an alternating sequence of convolution and pooling layers, the outputs go to a standard neural network, either shallow or deep. The final outputs correspond to the different classes and like all flexible classifiers, a CNN approximates,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</a:rPr>
                              <m:t>𝑘</m:t>
                            </m:r>
                          </m:sub>
                        </m:sSub>
                      </m:e>
                      <m:e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r>
                      <a:rPr lang="en-US" b="0" i="1" smtClean="0">
                        <a:latin typeface="Cambria Math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</m: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charset="0"/>
                      </a:rPr>
                      <m:t>𝑝</m:t>
                    </m:r>
                    <m:r>
                      <a:rPr lang="en-US" b="0" i="1" smtClean="0">
                        <a:latin typeface="Cambria Math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𝑘</m:t>
                        </m:r>
                      </m:sub>
                    </m:sSub>
                    <m:r>
                      <a:rPr lang="en-US" b="0" i="0" smtClean="0">
                        <a:latin typeface="Cambria Math" charset="0"/>
                      </a:rPr>
                      <m:t>)/</m:t>
                    </m:r>
                    <m:nary>
                      <m:naryPr>
                        <m:chr m:val="∑"/>
                        <m:ctrlPr>
                          <a:rPr lang="is-I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</a:rPr>
                          <m:t>𝑀</m:t>
                        </m:r>
                      </m:sup>
                      <m:e>
                        <m:r>
                          <a:rPr lang="en-US" i="1">
                            <a:latin typeface="Cambria Math" charset="0"/>
                          </a:rPr>
                          <m:t>𝑝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charset="0"/>
                              </a:rPr>
                              <m:t>𝑥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charset="0"/>
                          </a:rPr>
                          <m:t>𝑝</m:t>
                        </m:r>
                        <m:r>
                          <a:rPr lang="en-US" i="1">
                            <a:latin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</a:rPr>
                              <m:t>𝑚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/>
                          <m:t>)</m:t>
                        </m:r>
                      </m:e>
                    </m:nary>
                  </m:oMath>
                </a14:m>
                <a:endParaRPr lang="en-US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2000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2000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8051800" cy="4819650"/>
              </a:xfrm>
              <a:blipFill>
                <a:blip r:embed="rId2"/>
                <a:stretch>
                  <a:fillRect l="-945" t="-1050" b="-6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7682" name="Picture 2" descr="onvolutional Neural Networ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581525"/>
            <a:ext cx="6858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C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onvolutional </a:t>
            </a:r>
            <a:r>
              <a:rPr lang="en-US" dirty="0"/>
              <a:t>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B29486-1287-474D-B2AB-30A82210A7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11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dirty="0"/>
                  <a:t>The average loss function defines a “landscape” in the </a:t>
                </a:r>
                <a:r>
                  <a:rPr lang="en-US" i="1" dirty="0">
                    <a:solidFill>
                      <a:srgbClr val="0033CC"/>
                    </a:solidFill>
                  </a:rPr>
                  <a:t>space of functions</a:t>
                </a:r>
                <a:r>
                  <a:rPr lang="en-US" dirty="0"/>
                  <a:t>, or, equivalently, the space of parameters.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dirty="0"/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dirty="0"/>
                  <a:t>The goal is to find the lowest point in that landscape, by moving in the direction of the </a:t>
                </a:r>
                <a:r>
                  <a:rPr lang="en-US" i="1" dirty="0">
                    <a:solidFill>
                      <a:srgbClr val="0033CC"/>
                    </a:solidFill>
                  </a:rPr>
                  <a:t>negative</a:t>
                </a:r>
                <a:r>
                  <a:rPr lang="en-US" dirty="0">
                    <a:solidFill>
                      <a:srgbClr val="0033CC"/>
                    </a:solidFill>
                  </a:rPr>
                  <a:t> gradient</a:t>
                </a:r>
                <a:r>
                  <a:rPr lang="en-US" dirty="0"/>
                  <a:t>:</a:t>
                </a:r>
                <a:br>
                  <a:rPr lang="en-US" dirty="0"/>
                </a:br>
                <a:endParaRPr lang="en-US" dirty="0">
                  <a:solidFill>
                    <a:srgbClr val="0033CC"/>
                  </a:solidFill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←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0033CC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𝜌</m:t>
                      </m:r>
                      <m:f>
                        <m:fPr>
                          <m:ctrlPr>
                            <a:rPr lang="mr-IN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𝑅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𝑤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mr-IN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Most minimization algorithms are variations on this theme. 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b="1" dirty="0">
                    <a:solidFill>
                      <a:srgbClr val="0033CC"/>
                    </a:solidFill>
                  </a:rPr>
                  <a:t>S</a:t>
                </a:r>
                <a:r>
                  <a:rPr lang="en-US" dirty="0">
                    <a:solidFill>
                      <a:srgbClr val="0033CC"/>
                    </a:solidFill>
                  </a:rPr>
                  <a:t>tochastic </a:t>
                </a:r>
                <a:r>
                  <a:rPr lang="en-US" b="1" dirty="0">
                    <a:solidFill>
                      <a:srgbClr val="0033CC"/>
                    </a:solidFill>
                  </a:rPr>
                  <a:t>G</a:t>
                </a:r>
                <a:r>
                  <a:rPr lang="en-US" dirty="0">
                    <a:solidFill>
                      <a:srgbClr val="0033CC"/>
                    </a:solidFill>
                  </a:rPr>
                  <a:t>radient </a:t>
                </a:r>
                <a:r>
                  <a:rPr lang="en-US" b="1" dirty="0">
                    <a:solidFill>
                      <a:srgbClr val="0033CC"/>
                    </a:solidFill>
                  </a:rPr>
                  <a:t>D</a:t>
                </a:r>
                <a:r>
                  <a:rPr lang="en-US" dirty="0">
                    <a:solidFill>
                      <a:srgbClr val="0033CC"/>
                    </a:solidFill>
                  </a:rPr>
                  <a:t>escent </a:t>
                </a:r>
                <a:r>
                  <a:rPr lang="en-US" dirty="0">
                    <a:solidFill>
                      <a:srgbClr val="000000"/>
                    </a:solidFill>
                  </a:rPr>
                  <a:t>(SGD) uses 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	random subsets (</a:t>
                </a:r>
                <a:r>
                  <a:rPr lang="en-US" i="1" dirty="0">
                    <a:solidFill>
                      <a:srgbClr val="0033CC"/>
                    </a:solidFill>
                  </a:rPr>
                  <a:t>batches</a:t>
                </a:r>
                <a:r>
                  <a:rPr lang="en-US" dirty="0">
                    <a:solidFill>
                      <a:srgbClr val="000000"/>
                    </a:solidFill>
                  </a:rPr>
                  <a:t>) of the training 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	data to provide </a:t>
                </a:r>
                <a:r>
                  <a:rPr lang="en-US" i="1" dirty="0">
                    <a:solidFill>
                      <a:srgbClr val="0033CC"/>
                    </a:solidFill>
                  </a:rPr>
                  <a:t>noisy</a:t>
                </a:r>
                <a:r>
                  <a:rPr lang="en-US" dirty="0">
                    <a:solidFill>
                      <a:srgbClr val="000000"/>
                    </a:solidFill>
                  </a:rPr>
                  <a:t> estimates of 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	the gradient.</a:t>
                </a:r>
              </a:p>
              <a:p>
                <a:pPr>
                  <a:lnSpc>
                    <a:spcPct val="90000"/>
                  </a:lnSpc>
                  <a:buNone/>
                </a:pPr>
                <a:endParaRPr lang="en-US" sz="2000" dirty="0"/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dirty="0"/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b="1" dirty="0">
                  <a:solidFill>
                    <a:srgbClr val="0033CC"/>
                  </a:solidFill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b="1" dirty="0">
                    <a:solidFill>
                      <a:srgbClr val="0033CC"/>
                    </a:solidFill>
                  </a:rPr>
                  <a:t>	</a:t>
                </a:r>
                <a:r>
                  <a:rPr lang="en-US" dirty="0"/>
                  <a:t>	</a:t>
                </a:r>
              </a:p>
            </p:txBody>
          </p:sp>
        </mc:Choice>
        <mc:Fallback xmlns=""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142" t="-1575" b="-4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Minimizing the Average Loss</a:t>
            </a:r>
            <a:endParaRPr lang="en-US" dirty="0"/>
          </a:p>
        </p:txBody>
      </p:sp>
      <p:sp>
        <p:nvSpPr>
          <p:cNvPr id="2" name="Freeform 1"/>
          <p:cNvSpPr/>
          <p:nvPr/>
        </p:nvSpPr>
        <p:spPr bwMode="auto">
          <a:xfrm>
            <a:off x="1803400" y="2235200"/>
            <a:ext cx="3365514" cy="1549400"/>
          </a:xfrm>
          <a:custGeom>
            <a:avLst/>
            <a:gdLst>
              <a:gd name="connsiteX0" fmla="*/ 1549400 w 3365514"/>
              <a:gd name="connsiteY0" fmla="*/ 114300 h 1549400"/>
              <a:gd name="connsiteX1" fmla="*/ 1549400 w 3365514"/>
              <a:gd name="connsiteY1" fmla="*/ 114300 h 1549400"/>
              <a:gd name="connsiteX2" fmla="*/ 1422400 w 3365514"/>
              <a:gd name="connsiteY2" fmla="*/ 127000 h 1549400"/>
              <a:gd name="connsiteX3" fmla="*/ 1181100 w 3365514"/>
              <a:gd name="connsiteY3" fmla="*/ 139700 h 1549400"/>
              <a:gd name="connsiteX4" fmla="*/ 1054100 w 3365514"/>
              <a:gd name="connsiteY4" fmla="*/ 165100 h 1549400"/>
              <a:gd name="connsiteX5" fmla="*/ 990600 w 3365514"/>
              <a:gd name="connsiteY5" fmla="*/ 177800 h 1549400"/>
              <a:gd name="connsiteX6" fmla="*/ 800100 w 3365514"/>
              <a:gd name="connsiteY6" fmla="*/ 254000 h 1549400"/>
              <a:gd name="connsiteX7" fmla="*/ 736600 w 3365514"/>
              <a:gd name="connsiteY7" fmla="*/ 279400 h 1549400"/>
              <a:gd name="connsiteX8" fmla="*/ 673100 w 3365514"/>
              <a:gd name="connsiteY8" fmla="*/ 317500 h 1549400"/>
              <a:gd name="connsiteX9" fmla="*/ 558800 w 3365514"/>
              <a:gd name="connsiteY9" fmla="*/ 368300 h 1549400"/>
              <a:gd name="connsiteX10" fmla="*/ 508000 w 3365514"/>
              <a:gd name="connsiteY10" fmla="*/ 406400 h 1549400"/>
              <a:gd name="connsiteX11" fmla="*/ 469900 w 3365514"/>
              <a:gd name="connsiteY11" fmla="*/ 431800 h 1549400"/>
              <a:gd name="connsiteX12" fmla="*/ 368300 w 3365514"/>
              <a:gd name="connsiteY12" fmla="*/ 508000 h 1549400"/>
              <a:gd name="connsiteX13" fmla="*/ 317500 w 3365514"/>
              <a:gd name="connsiteY13" fmla="*/ 533400 h 1549400"/>
              <a:gd name="connsiteX14" fmla="*/ 292100 w 3365514"/>
              <a:gd name="connsiteY14" fmla="*/ 571500 h 1549400"/>
              <a:gd name="connsiteX15" fmla="*/ 254000 w 3365514"/>
              <a:gd name="connsiteY15" fmla="*/ 596900 h 1549400"/>
              <a:gd name="connsiteX16" fmla="*/ 114300 w 3365514"/>
              <a:gd name="connsiteY16" fmla="*/ 711200 h 1549400"/>
              <a:gd name="connsiteX17" fmla="*/ 63500 w 3365514"/>
              <a:gd name="connsiteY17" fmla="*/ 787400 h 1549400"/>
              <a:gd name="connsiteX18" fmla="*/ 25400 w 3365514"/>
              <a:gd name="connsiteY18" fmla="*/ 914400 h 1549400"/>
              <a:gd name="connsiteX19" fmla="*/ 12700 w 3365514"/>
              <a:gd name="connsiteY19" fmla="*/ 952500 h 1549400"/>
              <a:gd name="connsiteX20" fmla="*/ 0 w 3365514"/>
              <a:gd name="connsiteY20" fmla="*/ 1028700 h 1549400"/>
              <a:gd name="connsiteX21" fmla="*/ 12700 w 3365514"/>
              <a:gd name="connsiteY21" fmla="*/ 1206500 h 1549400"/>
              <a:gd name="connsiteX22" fmla="*/ 38100 w 3365514"/>
              <a:gd name="connsiteY22" fmla="*/ 1244600 h 1549400"/>
              <a:gd name="connsiteX23" fmla="*/ 76200 w 3365514"/>
              <a:gd name="connsiteY23" fmla="*/ 1295400 h 1549400"/>
              <a:gd name="connsiteX24" fmla="*/ 165100 w 3365514"/>
              <a:gd name="connsiteY24" fmla="*/ 1371600 h 1549400"/>
              <a:gd name="connsiteX25" fmla="*/ 355600 w 3365514"/>
              <a:gd name="connsiteY25" fmla="*/ 1473200 h 1549400"/>
              <a:gd name="connsiteX26" fmla="*/ 393700 w 3365514"/>
              <a:gd name="connsiteY26" fmla="*/ 1485900 h 1549400"/>
              <a:gd name="connsiteX27" fmla="*/ 571500 w 3365514"/>
              <a:gd name="connsiteY27" fmla="*/ 1511300 h 1549400"/>
              <a:gd name="connsiteX28" fmla="*/ 749300 w 3365514"/>
              <a:gd name="connsiteY28" fmla="*/ 1536700 h 1549400"/>
              <a:gd name="connsiteX29" fmla="*/ 952500 w 3365514"/>
              <a:gd name="connsiteY29" fmla="*/ 1549400 h 1549400"/>
              <a:gd name="connsiteX30" fmla="*/ 1422400 w 3365514"/>
              <a:gd name="connsiteY30" fmla="*/ 1536700 h 1549400"/>
              <a:gd name="connsiteX31" fmla="*/ 1473200 w 3365514"/>
              <a:gd name="connsiteY31" fmla="*/ 1524000 h 1549400"/>
              <a:gd name="connsiteX32" fmla="*/ 1562100 w 3365514"/>
              <a:gd name="connsiteY32" fmla="*/ 1511300 h 1549400"/>
              <a:gd name="connsiteX33" fmla="*/ 1701800 w 3365514"/>
              <a:gd name="connsiteY33" fmla="*/ 1485900 h 1549400"/>
              <a:gd name="connsiteX34" fmla="*/ 1943100 w 3365514"/>
              <a:gd name="connsiteY34" fmla="*/ 1460500 h 1549400"/>
              <a:gd name="connsiteX35" fmla="*/ 2082800 w 3365514"/>
              <a:gd name="connsiteY35" fmla="*/ 1435100 h 1549400"/>
              <a:gd name="connsiteX36" fmla="*/ 2133600 w 3365514"/>
              <a:gd name="connsiteY36" fmla="*/ 1422400 h 1549400"/>
              <a:gd name="connsiteX37" fmla="*/ 2235200 w 3365514"/>
              <a:gd name="connsiteY37" fmla="*/ 1409700 h 1549400"/>
              <a:gd name="connsiteX38" fmla="*/ 2387600 w 3365514"/>
              <a:gd name="connsiteY38" fmla="*/ 1358900 h 1549400"/>
              <a:gd name="connsiteX39" fmla="*/ 2451100 w 3365514"/>
              <a:gd name="connsiteY39" fmla="*/ 1346200 h 1549400"/>
              <a:gd name="connsiteX40" fmla="*/ 2552700 w 3365514"/>
              <a:gd name="connsiteY40" fmla="*/ 1295400 h 1549400"/>
              <a:gd name="connsiteX41" fmla="*/ 2692400 w 3365514"/>
              <a:gd name="connsiteY41" fmla="*/ 1231900 h 1549400"/>
              <a:gd name="connsiteX42" fmla="*/ 2743200 w 3365514"/>
              <a:gd name="connsiteY42" fmla="*/ 1193800 h 1549400"/>
              <a:gd name="connsiteX43" fmla="*/ 2870200 w 3365514"/>
              <a:gd name="connsiteY43" fmla="*/ 1130300 h 1549400"/>
              <a:gd name="connsiteX44" fmla="*/ 2921000 w 3365514"/>
              <a:gd name="connsiteY44" fmla="*/ 1079500 h 1549400"/>
              <a:gd name="connsiteX45" fmla="*/ 2971800 w 3365514"/>
              <a:gd name="connsiteY45" fmla="*/ 1041400 h 1549400"/>
              <a:gd name="connsiteX46" fmla="*/ 3022600 w 3365514"/>
              <a:gd name="connsiteY46" fmla="*/ 990600 h 1549400"/>
              <a:gd name="connsiteX47" fmla="*/ 3073400 w 3365514"/>
              <a:gd name="connsiteY47" fmla="*/ 952500 h 1549400"/>
              <a:gd name="connsiteX48" fmla="*/ 3124200 w 3365514"/>
              <a:gd name="connsiteY48" fmla="*/ 901700 h 1549400"/>
              <a:gd name="connsiteX49" fmla="*/ 3251200 w 3365514"/>
              <a:gd name="connsiteY49" fmla="*/ 787400 h 1549400"/>
              <a:gd name="connsiteX50" fmla="*/ 3289300 w 3365514"/>
              <a:gd name="connsiteY50" fmla="*/ 723900 h 1549400"/>
              <a:gd name="connsiteX51" fmla="*/ 3302000 w 3365514"/>
              <a:gd name="connsiteY51" fmla="*/ 685800 h 1549400"/>
              <a:gd name="connsiteX52" fmla="*/ 3340100 w 3365514"/>
              <a:gd name="connsiteY52" fmla="*/ 635000 h 1549400"/>
              <a:gd name="connsiteX53" fmla="*/ 3365500 w 3365514"/>
              <a:gd name="connsiteY53" fmla="*/ 533400 h 1549400"/>
              <a:gd name="connsiteX54" fmla="*/ 3352800 w 3365514"/>
              <a:gd name="connsiteY54" fmla="*/ 254000 h 1549400"/>
              <a:gd name="connsiteX55" fmla="*/ 3314700 w 3365514"/>
              <a:gd name="connsiteY55" fmla="*/ 190500 h 1549400"/>
              <a:gd name="connsiteX56" fmla="*/ 3187700 w 3365514"/>
              <a:gd name="connsiteY56" fmla="*/ 76200 h 1549400"/>
              <a:gd name="connsiteX57" fmla="*/ 3124200 w 3365514"/>
              <a:gd name="connsiteY57" fmla="*/ 38100 h 1549400"/>
              <a:gd name="connsiteX58" fmla="*/ 2984500 w 3365514"/>
              <a:gd name="connsiteY58" fmla="*/ 12700 h 1549400"/>
              <a:gd name="connsiteX59" fmla="*/ 2946400 w 3365514"/>
              <a:gd name="connsiteY59" fmla="*/ 0 h 1549400"/>
              <a:gd name="connsiteX60" fmla="*/ 2006600 w 3365514"/>
              <a:gd name="connsiteY60" fmla="*/ 12700 h 1549400"/>
              <a:gd name="connsiteX61" fmla="*/ 1625600 w 3365514"/>
              <a:gd name="connsiteY61" fmla="*/ 38100 h 1549400"/>
              <a:gd name="connsiteX62" fmla="*/ 1536700 w 3365514"/>
              <a:gd name="connsiteY62" fmla="*/ 63500 h 1549400"/>
              <a:gd name="connsiteX63" fmla="*/ 1473200 w 3365514"/>
              <a:gd name="connsiteY63" fmla="*/ 114300 h 1549400"/>
              <a:gd name="connsiteX64" fmla="*/ 1473200 w 3365514"/>
              <a:gd name="connsiteY64" fmla="*/ 114300 h 1549400"/>
              <a:gd name="connsiteX65" fmla="*/ 1473200 w 3365514"/>
              <a:gd name="connsiteY65" fmla="*/ 114300 h 15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3365514" h="1549400">
                <a:moveTo>
                  <a:pt x="1549400" y="114300"/>
                </a:moveTo>
                <a:lnTo>
                  <a:pt x="1549400" y="114300"/>
                </a:lnTo>
                <a:cubicBezTo>
                  <a:pt x="1507067" y="118533"/>
                  <a:pt x="1464844" y="124073"/>
                  <a:pt x="1422400" y="127000"/>
                </a:cubicBezTo>
                <a:cubicBezTo>
                  <a:pt x="1342046" y="132542"/>
                  <a:pt x="1261388" y="133277"/>
                  <a:pt x="1181100" y="139700"/>
                </a:cubicBezTo>
                <a:cubicBezTo>
                  <a:pt x="1122773" y="144366"/>
                  <a:pt x="1106096" y="153545"/>
                  <a:pt x="1054100" y="165100"/>
                </a:cubicBezTo>
                <a:cubicBezTo>
                  <a:pt x="1033028" y="169783"/>
                  <a:pt x="1011078" y="170974"/>
                  <a:pt x="990600" y="177800"/>
                </a:cubicBezTo>
                <a:lnTo>
                  <a:pt x="800100" y="254000"/>
                </a:lnTo>
                <a:cubicBezTo>
                  <a:pt x="778933" y="262467"/>
                  <a:pt x="756148" y="267671"/>
                  <a:pt x="736600" y="279400"/>
                </a:cubicBezTo>
                <a:cubicBezTo>
                  <a:pt x="715433" y="292100"/>
                  <a:pt x="695178" y="306461"/>
                  <a:pt x="673100" y="317500"/>
                </a:cubicBezTo>
                <a:cubicBezTo>
                  <a:pt x="612884" y="347608"/>
                  <a:pt x="612665" y="334634"/>
                  <a:pt x="558800" y="368300"/>
                </a:cubicBezTo>
                <a:cubicBezTo>
                  <a:pt x="540851" y="379518"/>
                  <a:pt x="525224" y="394097"/>
                  <a:pt x="508000" y="406400"/>
                </a:cubicBezTo>
                <a:cubicBezTo>
                  <a:pt x="495580" y="415272"/>
                  <a:pt x="482244" y="422822"/>
                  <a:pt x="469900" y="431800"/>
                </a:cubicBezTo>
                <a:cubicBezTo>
                  <a:pt x="435664" y="456699"/>
                  <a:pt x="406164" y="489068"/>
                  <a:pt x="368300" y="508000"/>
                </a:cubicBezTo>
                <a:lnTo>
                  <a:pt x="317500" y="533400"/>
                </a:lnTo>
                <a:cubicBezTo>
                  <a:pt x="309033" y="546100"/>
                  <a:pt x="302893" y="560707"/>
                  <a:pt x="292100" y="571500"/>
                </a:cubicBezTo>
                <a:cubicBezTo>
                  <a:pt x="281307" y="582293"/>
                  <a:pt x="266344" y="587922"/>
                  <a:pt x="254000" y="596900"/>
                </a:cubicBezTo>
                <a:cubicBezTo>
                  <a:pt x="224795" y="618140"/>
                  <a:pt x="145524" y="671055"/>
                  <a:pt x="114300" y="711200"/>
                </a:cubicBezTo>
                <a:cubicBezTo>
                  <a:pt x="95558" y="735297"/>
                  <a:pt x="73153" y="758440"/>
                  <a:pt x="63500" y="787400"/>
                </a:cubicBezTo>
                <a:cubicBezTo>
                  <a:pt x="3139" y="968484"/>
                  <a:pt x="63787" y="780045"/>
                  <a:pt x="25400" y="914400"/>
                </a:cubicBezTo>
                <a:cubicBezTo>
                  <a:pt x="21722" y="927272"/>
                  <a:pt x="15604" y="939432"/>
                  <a:pt x="12700" y="952500"/>
                </a:cubicBezTo>
                <a:cubicBezTo>
                  <a:pt x="7114" y="977637"/>
                  <a:pt x="4233" y="1003300"/>
                  <a:pt x="0" y="1028700"/>
                </a:cubicBezTo>
                <a:cubicBezTo>
                  <a:pt x="4233" y="1087967"/>
                  <a:pt x="2374" y="1147986"/>
                  <a:pt x="12700" y="1206500"/>
                </a:cubicBezTo>
                <a:cubicBezTo>
                  <a:pt x="15353" y="1221531"/>
                  <a:pt x="29228" y="1232180"/>
                  <a:pt x="38100" y="1244600"/>
                </a:cubicBezTo>
                <a:cubicBezTo>
                  <a:pt x="50403" y="1261824"/>
                  <a:pt x="62425" y="1279329"/>
                  <a:pt x="76200" y="1295400"/>
                </a:cubicBezTo>
                <a:cubicBezTo>
                  <a:pt x="101071" y="1324417"/>
                  <a:pt x="133161" y="1351068"/>
                  <a:pt x="165100" y="1371600"/>
                </a:cubicBezTo>
                <a:cubicBezTo>
                  <a:pt x="266101" y="1436530"/>
                  <a:pt x="267295" y="1440086"/>
                  <a:pt x="355600" y="1473200"/>
                </a:cubicBezTo>
                <a:cubicBezTo>
                  <a:pt x="368135" y="1477900"/>
                  <a:pt x="380517" y="1483574"/>
                  <a:pt x="393700" y="1485900"/>
                </a:cubicBezTo>
                <a:cubicBezTo>
                  <a:pt x="452657" y="1496304"/>
                  <a:pt x="512446" y="1501458"/>
                  <a:pt x="571500" y="1511300"/>
                </a:cubicBezTo>
                <a:cubicBezTo>
                  <a:pt x="633400" y="1521617"/>
                  <a:pt x="685724" y="1531402"/>
                  <a:pt x="749300" y="1536700"/>
                </a:cubicBezTo>
                <a:cubicBezTo>
                  <a:pt x="816931" y="1542336"/>
                  <a:pt x="884767" y="1545167"/>
                  <a:pt x="952500" y="1549400"/>
                </a:cubicBezTo>
                <a:cubicBezTo>
                  <a:pt x="1109133" y="1545167"/>
                  <a:pt x="1265896" y="1544334"/>
                  <a:pt x="1422400" y="1536700"/>
                </a:cubicBezTo>
                <a:cubicBezTo>
                  <a:pt x="1439834" y="1535850"/>
                  <a:pt x="1456027" y="1527122"/>
                  <a:pt x="1473200" y="1524000"/>
                </a:cubicBezTo>
                <a:cubicBezTo>
                  <a:pt x="1502651" y="1518645"/>
                  <a:pt x="1532467" y="1515533"/>
                  <a:pt x="1562100" y="1511300"/>
                </a:cubicBezTo>
                <a:cubicBezTo>
                  <a:pt x="1629762" y="1488746"/>
                  <a:pt x="1594097" y="1497867"/>
                  <a:pt x="1701800" y="1485900"/>
                </a:cubicBezTo>
                <a:lnTo>
                  <a:pt x="1943100" y="1460500"/>
                </a:lnTo>
                <a:cubicBezTo>
                  <a:pt x="2058319" y="1431695"/>
                  <a:pt x="1915947" y="1465437"/>
                  <a:pt x="2082800" y="1435100"/>
                </a:cubicBezTo>
                <a:cubicBezTo>
                  <a:pt x="2099973" y="1431978"/>
                  <a:pt x="2116383" y="1425269"/>
                  <a:pt x="2133600" y="1422400"/>
                </a:cubicBezTo>
                <a:cubicBezTo>
                  <a:pt x="2167266" y="1416789"/>
                  <a:pt x="2201654" y="1415990"/>
                  <a:pt x="2235200" y="1409700"/>
                </a:cubicBezTo>
                <a:cubicBezTo>
                  <a:pt x="2476603" y="1364437"/>
                  <a:pt x="2239719" y="1408194"/>
                  <a:pt x="2387600" y="1358900"/>
                </a:cubicBezTo>
                <a:cubicBezTo>
                  <a:pt x="2408078" y="1352074"/>
                  <a:pt x="2429933" y="1350433"/>
                  <a:pt x="2451100" y="1346200"/>
                </a:cubicBezTo>
                <a:cubicBezTo>
                  <a:pt x="2484967" y="1329267"/>
                  <a:pt x="2517544" y="1309462"/>
                  <a:pt x="2552700" y="1295400"/>
                </a:cubicBezTo>
                <a:cubicBezTo>
                  <a:pt x="2603797" y="1274961"/>
                  <a:pt x="2644105" y="1260877"/>
                  <a:pt x="2692400" y="1231900"/>
                </a:cubicBezTo>
                <a:cubicBezTo>
                  <a:pt x="2710550" y="1221010"/>
                  <a:pt x="2724697" y="1204079"/>
                  <a:pt x="2743200" y="1193800"/>
                </a:cubicBezTo>
                <a:cubicBezTo>
                  <a:pt x="2828753" y="1146271"/>
                  <a:pt x="2788089" y="1194164"/>
                  <a:pt x="2870200" y="1130300"/>
                </a:cubicBezTo>
                <a:cubicBezTo>
                  <a:pt x="2889103" y="1115598"/>
                  <a:pt x="2902978" y="1095269"/>
                  <a:pt x="2921000" y="1079500"/>
                </a:cubicBezTo>
                <a:cubicBezTo>
                  <a:pt x="2936930" y="1065562"/>
                  <a:pt x="2955870" y="1055338"/>
                  <a:pt x="2971800" y="1041400"/>
                </a:cubicBezTo>
                <a:cubicBezTo>
                  <a:pt x="2989822" y="1025631"/>
                  <a:pt x="3004578" y="1006369"/>
                  <a:pt x="3022600" y="990600"/>
                </a:cubicBezTo>
                <a:cubicBezTo>
                  <a:pt x="3038530" y="976662"/>
                  <a:pt x="3057470" y="966438"/>
                  <a:pt x="3073400" y="952500"/>
                </a:cubicBezTo>
                <a:cubicBezTo>
                  <a:pt x="3091422" y="936731"/>
                  <a:pt x="3106178" y="917469"/>
                  <a:pt x="3124200" y="901700"/>
                </a:cubicBezTo>
                <a:cubicBezTo>
                  <a:pt x="3171057" y="860700"/>
                  <a:pt x="3215493" y="846912"/>
                  <a:pt x="3251200" y="787400"/>
                </a:cubicBezTo>
                <a:cubicBezTo>
                  <a:pt x="3263900" y="766233"/>
                  <a:pt x="3278261" y="745978"/>
                  <a:pt x="3289300" y="723900"/>
                </a:cubicBezTo>
                <a:cubicBezTo>
                  <a:pt x="3295287" y="711926"/>
                  <a:pt x="3295358" y="697423"/>
                  <a:pt x="3302000" y="685800"/>
                </a:cubicBezTo>
                <a:cubicBezTo>
                  <a:pt x="3312502" y="667422"/>
                  <a:pt x="3327400" y="651933"/>
                  <a:pt x="3340100" y="635000"/>
                </a:cubicBezTo>
                <a:cubicBezTo>
                  <a:pt x="3350122" y="604935"/>
                  <a:pt x="3365500" y="564051"/>
                  <a:pt x="3365500" y="533400"/>
                </a:cubicBezTo>
                <a:cubicBezTo>
                  <a:pt x="3365500" y="440171"/>
                  <a:pt x="3366463" y="346223"/>
                  <a:pt x="3352800" y="254000"/>
                </a:cubicBezTo>
                <a:cubicBezTo>
                  <a:pt x="3349183" y="229582"/>
                  <a:pt x="3328856" y="210722"/>
                  <a:pt x="3314700" y="190500"/>
                </a:cubicBezTo>
                <a:cubicBezTo>
                  <a:pt x="3263934" y="117977"/>
                  <a:pt x="3264940" y="125353"/>
                  <a:pt x="3187700" y="76200"/>
                </a:cubicBezTo>
                <a:cubicBezTo>
                  <a:pt x="3166875" y="62948"/>
                  <a:pt x="3148549" y="42158"/>
                  <a:pt x="3124200" y="38100"/>
                </a:cubicBezTo>
                <a:cubicBezTo>
                  <a:pt x="3090231" y="32439"/>
                  <a:pt x="3020000" y="21575"/>
                  <a:pt x="2984500" y="12700"/>
                </a:cubicBezTo>
                <a:cubicBezTo>
                  <a:pt x="2971513" y="9453"/>
                  <a:pt x="2959100" y="4233"/>
                  <a:pt x="2946400" y="0"/>
                </a:cubicBezTo>
                <a:lnTo>
                  <a:pt x="2006600" y="12700"/>
                </a:lnTo>
                <a:cubicBezTo>
                  <a:pt x="1791578" y="17227"/>
                  <a:pt x="1789605" y="19877"/>
                  <a:pt x="1625600" y="38100"/>
                </a:cubicBezTo>
                <a:cubicBezTo>
                  <a:pt x="1609324" y="42169"/>
                  <a:pt x="1554920" y="54390"/>
                  <a:pt x="1536700" y="63500"/>
                </a:cubicBezTo>
                <a:cubicBezTo>
                  <a:pt x="1504658" y="79521"/>
                  <a:pt x="1496825" y="90675"/>
                  <a:pt x="1473200" y="114300"/>
                </a:cubicBezTo>
                <a:lnTo>
                  <a:pt x="1473200" y="114300"/>
                </a:lnTo>
                <a:lnTo>
                  <a:pt x="1473200" y="114300"/>
                </a:lnTo>
              </a:path>
            </a:pathLst>
          </a:cu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65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791200" y="3705225"/>
            <a:ext cx="3505200" cy="2569172"/>
            <a:chOff x="5334000" y="1524000"/>
            <a:chExt cx="3505200" cy="2569172"/>
          </a:xfrm>
        </p:grpSpPr>
        <p:grpSp>
          <p:nvGrpSpPr>
            <p:cNvPr id="4" name="Group 3"/>
            <p:cNvGrpSpPr/>
            <p:nvPr/>
          </p:nvGrpSpPr>
          <p:grpSpPr>
            <a:xfrm>
              <a:off x="5334000" y="1524000"/>
              <a:ext cx="3505200" cy="2569172"/>
              <a:chOff x="5334000" y="1524000"/>
              <a:chExt cx="3505200" cy="2569172"/>
            </a:xfrm>
          </p:grpSpPr>
          <p:sp>
            <p:nvSpPr>
              <p:cNvPr id="3" name="Freeform 2"/>
              <p:cNvSpPr/>
              <p:nvPr/>
            </p:nvSpPr>
            <p:spPr bwMode="auto">
              <a:xfrm>
                <a:off x="5334000" y="1524000"/>
                <a:ext cx="3505200" cy="2569172"/>
              </a:xfrm>
              <a:custGeom>
                <a:avLst/>
                <a:gdLst>
                  <a:gd name="connsiteX0" fmla="*/ 1408790 w 2772688"/>
                  <a:gd name="connsiteY0" fmla="*/ 623327 h 1908772"/>
                  <a:gd name="connsiteX1" fmla="*/ 392790 w 2772688"/>
                  <a:gd name="connsiteY1" fmla="*/ 877327 h 1908772"/>
                  <a:gd name="connsiteX2" fmla="*/ 392790 w 2772688"/>
                  <a:gd name="connsiteY2" fmla="*/ 877327 h 1908772"/>
                  <a:gd name="connsiteX3" fmla="*/ 49890 w 2772688"/>
                  <a:gd name="connsiteY3" fmla="*/ 1690127 h 1908772"/>
                  <a:gd name="connsiteX4" fmla="*/ 1624690 w 2772688"/>
                  <a:gd name="connsiteY4" fmla="*/ 1893327 h 1908772"/>
                  <a:gd name="connsiteX5" fmla="*/ 2615290 w 2772688"/>
                  <a:gd name="connsiteY5" fmla="*/ 1372627 h 1908772"/>
                  <a:gd name="connsiteX6" fmla="*/ 2729590 w 2772688"/>
                  <a:gd name="connsiteY6" fmla="*/ 407427 h 1908772"/>
                  <a:gd name="connsiteX7" fmla="*/ 2196190 w 2772688"/>
                  <a:gd name="connsiteY7" fmla="*/ 1027 h 1908772"/>
                  <a:gd name="connsiteX8" fmla="*/ 1777090 w 2772688"/>
                  <a:gd name="connsiteY8" fmla="*/ 509027 h 1908772"/>
                  <a:gd name="connsiteX9" fmla="*/ 1408790 w 2772688"/>
                  <a:gd name="connsiteY9" fmla="*/ 623327 h 190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72688" h="1908772">
                    <a:moveTo>
                      <a:pt x="1408790" y="623327"/>
                    </a:moveTo>
                    <a:lnTo>
                      <a:pt x="392790" y="877327"/>
                    </a:lnTo>
                    <a:lnTo>
                      <a:pt x="392790" y="877327"/>
                    </a:lnTo>
                    <a:cubicBezTo>
                      <a:pt x="335640" y="1012794"/>
                      <a:pt x="-155427" y="1520794"/>
                      <a:pt x="49890" y="1690127"/>
                    </a:cubicBezTo>
                    <a:cubicBezTo>
                      <a:pt x="255207" y="1859460"/>
                      <a:pt x="1197123" y="1946244"/>
                      <a:pt x="1624690" y="1893327"/>
                    </a:cubicBezTo>
                    <a:cubicBezTo>
                      <a:pt x="2052257" y="1840410"/>
                      <a:pt x="2431140" y="1620277"/>
                      <a:pt x="2615290" y="1372627"/>
                    </a:cubicBezTo>
                    <a:cubicBezTo>
                      <a:pt x="2799440" y="1124977"/>
                      <a:pt x="2799440" y="636027"/>
                      <a:pt x="2729590" y="407427"/>
                    </a:cubicBezTo>
                    <a:cubicBezTo>
                      <a:pt x="2659740" y="178827"/>
                      <a:pt x="2354940" y="-15906"/>
                      <a:pt x="2196190" y="1027"/>
                    </a:cubicBezTo>
                    <a:cubicBezTo>
                      <a:pt x="2037440" y="17960"/>
                      <a:pt x="1910440" y="401077"/>
                      <a:pt x="1777090" y="509027"/>
                    </a:cubicBezTo>
                    <a:cubicBezTo>
                      <a:pt x="1643740" y="616977"/>
                      <a:pt x="1519915" y="632852"/>
                      <a:pt x="1408790" y="623327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65" charset="0"/>
                </a:endParaRPr>
              </a:p>
            </p:txBody>
          </p:sp>
          <p:sp>
            <p:nvSpPr>
              <p:cNvPr id="12" name="Freeform 11"/>
              <p:cNvSpPr/>
              <p:nvPr/>
            </p:nvSpPr>
            <p:spPr bwMode="auto">
              <a:xfrm>
                <a:off x="5793455" y="1935013"/>
                <a:ext cx="2772688" cy="1908772"/>
              </a:xfrm>
              <a:custGeom>
                <a:avLst/>
                <a:gdLst>
                  <a:gd name="connsiteX0" fmla="*/ 1408790 w 2772688"/>
                  <a:gd name="connsiteY0" fmla="*/ 623327 h 1908772"/>
                  <a:gd name="connsiteX1" fmla="*/ 392790 w 2772688"/>
                  <a:gd name="connsiteY1" fmla="*/ 877327 h 1908772"/>
                  <a:gd name="connsiteX2" fmla="*/ 392790 w 2772688"/>
                  <a:gd name="connsiteY2" fmla="*/ 877327 h 1908772"/>
                  <a:gd name="connsiteX3" fmla="*/ 49890 w 2772688"/>
                  <a:gd name="connsiteY3" fmla="*/ 1690127 h 1908772"/>
                  <a:gd name="connsiteX4" fmla="*/ 1624690 w 2772688"/>
                  <a:gd name="connsiteY4" fmla="*/ 1893327 h 1908772"/>
                  <a:gd name="connsiteX5" fmla="*/ 2615290 w 2772688"/>
                  <a:gd name="connsiteY5" fmla="*/ 1372627 h 1908772"/>
                  <a:gd name="connsiteX6" fmla="*/ 2729590 w 2772688"/>
                  <a:gd name="connsiteY6" fmla="*/ 407427 h 1908772"/>
                  <a:gd name="connsiteX7" fmla="*/ 2196190 w 2772688"/>
                  <a:gd name="connsiteY7" fmla="*/ 1027 h 1908772"/>
                  <a:gd name="connsiteX8" fmla="*/ 1777090 w 2772688"/>
                  <a:gd name="connsiteY8" fmla="*/ 509027 h 1908772"/>
                  <a:gd name="connsiteX9" fmla="*/ 1408790 w 2772688"/>
                  <a:gd name="connsiteY9" fmla="*/ 623327 h 190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72688" h="1908772">
                    <a:moveTo>
                      <a:pt x="1408790" y="623327"/>
                    </a:moveTo>
                    <a:lnTo>
                      <a:pt x="392790" y="877327"/>
                    </a:lnTo>
                    <a:lnTo>
                      <a:pt x="392790" y="877327"/>
                    </a:lnTo>
                    <a:cubicBezTo>
                      <a:pt x="335640" y="1012794"/>
                      <a:pt x="-155427" y="1520794"/>
                      <a:pt x="49890" y="1690127"/>
                    </a:cubicBezTo>
                    <a:cubicBezTo>
                      <a:pt x="255207" y="1859460"/>
                      <a:pt x="1197123" y="1946244"/>
                      <a:pt x="1624690" y="1893327"/>
                    </a:cubicBezTo>
                    <a:cubicBezTo>
                      <a:pt x="2052257" y="1840410"/>
                      <a:pt x="2431140" y="1620277"/>
                      <a:pt x="2615290" y="1372627"/>
                    </a:cubicBezTo>
                    <a:cubicBezTo>
                      <a:pt x="2799440" y="1124977"/>
                      <a:pt x="2799440" y="636027"/>
                      <a:pt x="2729590" y="407427"/>
                    </a:cubicBezTo>
                    <a:cubicBezTo>
                      <a:pt x="2659740" y="178827"/>
                      <a:pt x="2354940" y="-15906"/>
                      <a:pt x="2196190" y="1027"/>
                    </a:cubicBezTo>
                    <a:cubicBezTo>
                      <a:pt x="2037440" y="17960"/>
                      <a:pt x="1910440" y="401077"/>
                      <a:pt x="1777090" y="509027"/>
                    </a:cubicBezTo>
                    <a:cubicBezTo>
                      <a:pt x="1643740" y="616977"/>
                      <a:pt x="1519915" y="632852"/>
                      <a:pt x="1408790" y="623327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65" charset="0"/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 bwMode="auto">
              <a:xfrm>
                <a:off x="7066753" y="2701877"/>
                <a:ext cx="1291087" cy="666452"/>
              </a:xfrm>
              <a:custGeom>
                <a:avLst/>
                <a:gdLst>
                  <a:gd name="connsiteX0" fmla="*/ 1408790 w 2772688"/>
                  <a:gd name="connsiteY0" fmla="*/ 623327 h 1908772"/>
                  <a:gd name="connsiteX1" fmla="*/ 392790 w 2772688"/>
                  <a:gd name="connsiteY1" fmla="*/ 877327 h 1908772"/>
                  <a:gd name="connsiteX2" fmla="*/ 392790 w 2772688"/>
                  <a:gd name="connsiteY2" fmla="*/ 877327 h 1908772"/>
                  <a:gd name="connsiteX3" fmla="*/ 49890 w 2772688"/>
                  <a:gd name="connsiteY3" fmla="*/ 1690127 h 1908772"/>
                  <a:gd name="connsiteX4" fmla="*/ 1624690 w 2772688"/>
                  <a:gd name="connsiteY4" fmla="*/ 1893327 h 1908772"/>
                  <a:gd name="connsiteX5" fmla="*/ 2615290 w 2772688"/>
                  <a:gd name="connsiteY5" fmla="*/ 1372627 h 1908772"/>
                  <a:gd name="connsiteX6" fmla="*/ 2729590 w 2772688"/>
                  <a:gd name="connsiteY6" fmla="*/ 407427 h 1908772"/>
                  <a:gd name="connsiteX7" fmla="*/ 2196190 w 2772688"/>
                  <a:gd name="connsiteY7" fmla="*/ 1027 h 1908772"/>
                  <a:gd name="connsiteX8" fmla="*/ 1777090 w 2772688"/>
                  <a:gd name="connsiteY8" fmla="*/ 509027 h 1908772"/>
                  <a:gd name="connsiteX9" fmla="*/ 1408790 w 2772688"/>
                  <a:gd name="connsiteY9" fmla="*/ 623327 h 190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72688" h="1908772">
                    <a:moveTo>
                      <a:pt x="1408790" y="623327"/>
                    </a:moveTo>
                    <a:lnTo>
                      <a:pt x="392790" y="877327"/>
                    </a:lnTo>
                    <a:lnTo>
                      <a:pt x="392790" y="877327"/>
                    </a:lnTo>
                    <a:cubicBezTo>
                      <a:pt x="335640" y="1012794"/>
                      <a:pt x="-155427" y="1520794"/>
                      <a:pt x="49890" y="1690127"/>
                    </a:cubicBezTo>
                    <a:cubicBezTo>
                      <a:pt x="255207" y="1859460"/>
                      <a:pt x="1197123" y="1946244"/>
                      <a:pt x="1624690" y="1893327"/>
                    </a:cubicBezTo>
                    <a:cubicBezTo>
                      <a:pt x="2052257" y="1840410"/>
                      <a:pt x="2431140" y="1620277"/>
                      <a:pt x="2615290" y="1372627"/>
                    </a:cubicBezTo>
                    <a:cubicBezTo>
                      <a:pt x="2799440" y="1124977"/>
                      <a:pt x="2799440" y="636027"/>
                      <a:pt x="2729590" y="407427"/>
                    </a:cubicBezTo>
                    <a:cubicBezTo>
                      <a:pt x="2659740" y="178827"/>
                      <a:pt x="2354940" y="-15906"/>
                      <a:pt x="2196190" y="1027"/>
                    </a:cubicBezTo>
                    <a:cubicBezTo>
                      <a:pt x="2037440" y="17960"/>
                      <a:pt x="1910440" y="401077"/>
                      <a:pt x="1777090" y="509027"/>
                    </a:cubicBezTo>
                    <a:cubicBezTo>
                      <a:pt x="1643740" y="616977"/>
                      <a:pt x="1519915" y="632852"/>
                      <a:pt x="1408790" y="623327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65" charset="0"/>
                </a:endParaRPr>
              </a:p>
            </p:txBody>
          </p:sp>
          <p:sp>
            <p:nvSpPr>
              <p:cNvPr id="14" name="Freeform 13"/>
              <p:cNvSpPr/>
              <p:nvPr/>
            </p:nvSpPr>
            <p:spPr bwMode="auto">
              <a:xfrm>
                <a:off x="5948011" y="2362200"/>
                <a:ext cx="2510189" cy="1273325"/>
              </a:xfrm>
              <a:custGeom>
                <a:avLst/>
                <a:gdLst>
                  <a:gd name="connsiteX0" fmla="*/ 1408790 w 2772688"/>
                  <a:gd name="connsiteY0" fmla="*/ 623327 h 1908772"/>
                  <a:gd name="connsiteX1" fmla="*/ 392790 w 2772688"/>
                  <a:gd name="connsiteY1" fmla="*/ 877327 h 1908772"/>
                  <a:gd name="connsiteX2" fmla="*/ 392790 w 2772688"/>
                  <a:gd name="connsiteY2" fmla="*/ 877327 h 1908772"/>
                  <a:gd name="connsiteX3" fmla="*/ 49890 w 2772688"/>
                  <a:gd name="connsiteY3" fmla="*/ 1690127 h 1908772"/>
                  <a:gd name="connsiteX4" fmla="*/ 1624690 w 2772688"/>
                  <a:gd name="connsiteY4" fmla="*/ 1893327 h 1908772"/>
                  <a:gd name="connsiteX5" fmla="*/ 2615290 w 2772688"/>
                  <a:gd name="connsiteY5" fmla="*/ 1372627 h 1908772"/>
                  <a:gd name="connsiteX6" fmla="*/ 2729590 w 2772688"/>
                  <a:gd name="connsiteY6" fmla="*/ 407427 h 1908772"/>
                  <a:gd name="connsiteX7" fmla="*/ 2196190 w 2772688"/>
                  <a:gd name="connsiteY7" fmla="*/ 1027 h 1908772"/>
                  <a:gd name="connsiteX8" fmla="*/ 1777090 w 2772688"/>
                  <a:gd name="connsiteY8" fmla="*/ 509027 h 1908772"/>
                  <a:gd name="connsiteX9" fmla="*/ 1408790 w 2772688"/>
                  <a:gd name="connsiteY9" fmla="*/ 623327 h 190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72688" h="1908772">
                    <a:moveTo>
                      <a:pt x="1408790" y="623327"/>
                    </a:moveTo>
                    <a:lnTo>
                      <a:pt x="392790" y="877327"/>
                    </a:lnTo>
                    <a:lnTo>
                      <a:pt x="392790" y="877327"/>
                    </a:lnTo>
                    <a:cubicBezTo>
                      <a:pt x="335640" y="1012794"/>
                      <a:pt x="-155427" y="1520794"/>
                      <a:pt x="49890" y="1690127"/>
                    </a:cubicBezTo>
                    <a:cubicBezTo>
                      <a:pt x="255207" y="1859460"/>
                      <a:pt x="1197123" y="1946244"/>
                      <a:pt x="1624690" y="1893327"/>
                    </a:cubicBezTo>
                    <a:cubicBezTo>
                      <a:pt x="2052257" y="1840410"/>
                      <a:pt x="2431140" y="1620277"/>
                      <a:pt x="2615290" y="1372627"/>
                    </a:cubicBezTo>
                    <a:cubicBezTo>
                      <a:pt x="2799440" y="1124977"/>
                      <a:pt x="2799440" y="636027"/>
                      <a:pt x="2729590" y="407427"/>
                    </a:cubicBezTo>
                    <a:cubicBezTo>
                      <a:pt x="2659740" y="178827"/>
                      <a:pt x="2354940" y="-15906"/>
                      <a:pt x="2196190" y="1027"/>
                    </a:cubicBezTo>
                    <a:cubicBezTo>
                      <a:pt x="2037440" y="17960"/>
                      <a:pt x="1910440" y="401077"/>
                      <a:pt x="1777090" y="509027"/>
                    </a:cubicBezTo>
                    <a:cubicBezTo>
                      <a:pt x="1643740" y="616977"/>
                      <a:pt x="1519915" y="632852"/>
                      <a:pt x="1408790" y="623327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65" charset="0"/>
                </a:endParaRPr>
              </a:p>
            </p:txBody>
          </p:sp>
        </p:grpSp>
        <p:cxnSp>
          <p:nvCxnSpPr>
            <p:cNvPr id="6" name="Curved Connector 5"/>
            <p:cNvCxnSpPr/>
            <p:nvPr/>
          </p:nvCxnSpPr>
          <p:spPr bwMode="auto">
            <a:xfrm flipV="1">
              <a:off x="5948011" y="3124200"/>
              <a:ext cx="1764285" cy="838205"/>
            </a:xfrm>
            <a:prstGeom prst="curvedConnector3">
              <a:avLst/>
            </a:prstGeom>
            <a:ln w="28575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7DF3EE-72C0-AB44-BE5A-FE4079B54B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327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07B8DAEE-59AC-F74D-B4F5-F822C648E9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6347" y="1295400"/>
            <a:ext cx="5422106" cy="48196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26A9C00-6F1E-334E-9D15-61D6C899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Run 2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Simulated</a:t>
            </a:r>
            <a:r>
              <a:rPr lang="en-US" dirty="0"/>
              <a:t> Dataset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341E9B-80DF-F142-AC2D-4067F24DE4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713C7C1-5EEB-9A45-8873-8BFCC13E7566}"/>
                  </a:ext>
                </a:extLst>
              </p:cNvPr>
              <p:cNvSpPr txBox="1"/>
              <p:nvPr/>
            </p:nvSpPr>
            <p:spPr>
              <a:xfrm>
                <a:off x="6858000" y="1676400"/>
                <a:ext cx="2312364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=150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fb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Higgs</a:t>
                </a:r>
                <a:r>
                  <a:rPr lang="en-US" baseline="-25000" dirty="0"/>
                  <a:t> </a:t>
                </a:r>
                <a:r>
                  <a:rPr lang="en-US" dirty="0"/>
                  <a:t>boson</a:t>
                </a:r>
              </a:p>
              <a:p>
                <a:r>
                  <a:rPr lang="en-US" dirty="0"/>
                  <a:t>pseudo-rapidity</a:t>
                </a:r>
              </a:p>
              <a:p>
                <a:r>
                  <a:rPr lang="en-US" dirty="0"/>
                  <a:t>distributions.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713C7C1-5EEB-9A45-8873-8BFCC13E7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1676400"/>
                <a:ext cx="2312364" cy="1569660"/>
              </a:xfrm>
              <a:prstGeom prst="rect">
                <a:avLst/>
              </a:prstGeom>
              <a:blipFill>
                <a:blip r:embed="rId3"/>
                <a:stretch>
                  <a:fillRect l="-4396" b="-8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1637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F3B80DA0-B641-D24A-8B9B-3D6E6B695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6347" y="1295400"/>
            <a:ext cx="5422106" cy="48196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26A9C00-6F1E-334E-9D15-61D6C899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Run 2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Simulated </a:t>
            </a:r>
            <a:r>
              <a:rPr lang="en-US" dirty="0"/>
              <a:t>Dataset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341E9B-80DF-F142-AC2D-4067F24DE4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687F95-580E-8146-971C-85A494388BE4}"/>
                  </a:ext>
                </a:extLst>
              </p:cNvPr>
              <p:cNvSpPr txBox="1"/>
              <p:nvPr/>
            </p:nvSpPr>
            <p:spPr>
              <a:xfrm>
                <a:off x="6858000" y="1676400"/>
                <a:ext cx="231236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=150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fb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jet multiplicity</a:t>
                </a:r>
              </a:p>
              <a:p>
                <a:r>
                  <a:rPr lang="en-US" dirty="0"/>
                  <a:t>distributions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687F95-580E-8146-971C-85A494388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1676400"/>
                <a:ext cx="2312364" cy="1200329"/>
              </a:xfrm>
              <a:prstGeom prst="rect">
                <a:avLst/>
              </a:prstGeom>
              <a:blipFill>
                <a:blip r:embed="rId3"/>
                <a:stretch>
                  <a:fillRect l="-4396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902447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6A9C00-6F1E-334E-9D15-61D6C899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Run 2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Simulated </a:t>
            </a:r>
            <a:r>
              <a:rPr lang="en-US" dirty="0"/>
              <a:t>Dataset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341E9B-80DF-F142-AC2D-4067F24DE4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8D4BB56-7BEE-3D48-A426-0E2BF69917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6347" y="1295400"/>
            <a:ext cx="5422106" cy="481965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E43A5E-42D6-A54A-9F85-87F227989883}"/>
                  </a:ext>
                </a:extLst>
              </p:cNvPr>
              <p:cNvSpPr txBox="1"/>
              <p:nvPr/>
            </p:nvSpPr>
            <p:spPr>
              <a:xfrm>
                <a:off x="6858000" y="1676400"/>
                <a:ext cx="2312364" cy="2308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=150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fb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signal/bkg.</a:t>
                </a:r>
              </a:p>
              <a:p>
                <a:r>
                  <a:rPr lang="en-US" dirty="0"/>
                  <a:t>discriminant</a:t>
                </a:r>
              </a:p>
              <a:p>
                <a:r>
                  <a:rPr lang="en-US" dirty="0"/>
                  <a:t>distributions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E43A5E-42D6-A54A-9F85-87F227989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1676400"/>
                <a:ext cx="2312364" cy="2308324"/>
              </a:xfrm>
              <a:prstGeom prst="rect">
                <a:avLst/>
              </a:prstGeom>
              <a:blipFill>
                <a:blip r:embed="rId3"/>
                <a:stretch>
                  <a:fillRect l="-4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01252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0BF8E11-EC32-4645-B520-2C8F61A7A2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6347" y="1295400"/>
            <a:ext cx="5422106" cy="48196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26A9C00-6F1E-334E-9D15-61D6C899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Run 2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Simulated </a:t>
            </a:r>
            <a:r>
              <a:rPr lang="en-US" dirty="0"/>
              <a:t>Dataset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341E9B-80DF-F142-AC2D-4067F24DE4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687F95-580E-8146-971C-85A494388BE4}"/>
                  </a:ext>
                </a:extLst>
              </p:cNvPr>
              <p:cNvSpPr txBox="1"/>
              <p:nvPr/>
            </p:nvSpPr>
            <p:spPr>
              <a:xfrm>
                <a:off x="6858000" y="1676400"/>
                <a:ext cx="231236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=150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fb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4-lepton mass</a:t>
                </a:r>
              </a:p>
              <a:p>
                <a:r>
                  <a:rPr lang="en-US" dirty="0"/>
                  <a:t>distributions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687F95-580E-8146-971C-85A494388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1676400"/>
                <a:ext cx="2312364" cy="1200329"/>
              </a:xfrm>
              <a:prstGeom prst="rect">
                <a:avLst/>
              </a:prstGeom>
              <a:blipFill>
                <a:blip r:embed="rId3"/>
                <a:stretch>
                  <a:fillRect l="-4396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204228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F7FB3-7DAE-4045-9A64-BCEDF1B6C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Pileup Mitigation Example: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PUMML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61073D-2FB2-A14E-BC39-FF6BAE22B23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0033CC"/>
                    </a:solidFill>
                  </a:rPr>
                  <a:t>Basic idea*</a:t>
                </a:r>
              </a:p>
              <a:p>
                <a:pPr marL="0" indent="0">
                  <a:buNone/>
                </a:pPr>
                <a:r>
                  <a:rPr lang="en-US" dirty="0"/>
                  <a:t>Treat a jet as a 3-color image in the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-plane</a:t>
                </a:r>
                <a:r>
                  <a:rPr lang="en-US" dirty="0"/>
                  <a:t>, where each color corresponds to be different category of particle.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>
                    <a:solidFill>
                      <a:srgbClr val="C00000"/>
                    </a:solidFill>
                  </a:rPr>
                  <a:t>Red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of </a:t>
                </a:r>
                <a:r>
                  <a:rPr lang="en-US" i="1" u="sng" dirty="0">
                    <a:solidFill>
                      <a:srgbClr val="C00000"/>
                    </a:solidFill>
                  </a:rPr>
                  <a:t>all</a:t>
                </a:r>
                <a:r>
                  <a:rPr lang="en-US" dirty="0">
                    <a:solidFill>
                      <a:srgbClr val="C00000"/>
                    </a:solidFill>
                  </a:rPr>
                  <a:t> neutral particles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>
                    <a:solidFill>
                      <a:schemeClr val="accent2">
                        <a:lumMod val="25000"/>
                      </a:schemeClr>
                    </a:solidFill>
                  </a:rPr>
                  <a:t>Green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chemeClr val="accent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2">
                        <a:lumMod val="25000"/>
                      </a:schemeClr>
                    </a:solidFill>
                  </a:rPr>
                  <a:t> of charged particles from pileup (PU) 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>
                    <a:solidFill>
                      <a:srgbClr val="0033CC"/>
                    </a:solidFill>
                  </a:rPr>
                  <a:t>Blue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of charged particles from the primary 			interaction, i.e., leading vertex (LV)</a:t>
                </a:r>
              </a:p>
              <a:p>
                <a:pPr marL="0" indent="0">
                  <a:buNone/>
                </a:pPr>
                <a:r>
                  <a:rPr lang="en-US" dirty="0"/>
                  <a:t>Use machine learning to map the 3-color image to an image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of neutral particles from the leading vertex. </a:t>
                </a:r>
                <a:r>
                  <a:rPr lang="en-US" dirty="0"/>
                  <a:t>The jet is then formed from the </a:t>
                </a:r>
                <a:r>
                  <a:rPr lang="en-US" dirty="0">
                    <a:solidFill>
                      <a:schemeClr val="accent2">
                        <a:lumMod val="25000"/>
                      </a:schemeClr>
                    </a:solidFill>
                  </a:rPr>
                  <a:t>charged </a:t>
                </a:r>
                <a:r>
                  <a:rPr lang="en-US" dirty="0"/>
                  <a:t>and</a:t>
                </a:r>
                <a:r>
                  <a:rPr lang="en-US" dirty="0">
                    <a:solidFill>
                      <a:schemeClr val="accent2">
                        <a:lumMod val="25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neutral</a:t>
                </a:r>
                <a:r>
                  <a:rPr lang="en-US" dirty="0">
                    <a:solidFill>
                      <a:schemeClr val="accent2">
                        <a:lumMod val="25000"/>
                      </a:schemeClr>
                    </a:solidFill>
                  </a:rPr>
                  <a:t> </a:t>
                </a:r>
                <a:r>
                  <a:rPr lang="en-US" dirty="0"/>
                  <a:t>particles from the leading vertex.</a:t>
                </a:r>
              </a:p>
              <a:p>
                <a:pPr marL="0" indent="0">
                  <a:buNone/>
                </a:pPr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61073D-2FB2-A14E-BC39-FF6BAE22B2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2" t="-1050" r="-1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8CA585-8649-8A4F-96DD-2D2B88FC9B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B596ED-AF99-344A-BBFA-F44996A44F09}"/>
              </a:ext>
            </a:extLst>
          </p:cNvPr>
          <p:cNvSpPr txBox="1"/>
          <p:nvPr/>
        </p:nvSpPr>
        <p:spPr>
          <a:xfrm>
            <a:off x="708024" y="5791200"/>
            <a:ext cx="790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33CC"/>
                </a:solidFill>
              </a:rPr>
              <a:t>* P</a:t>
            </a:r>
            <a:r>
              <a:rPr lang="en-US" sz="1800" dirty="0"/>
              <a:t>ileup</a:t>
            </a:r>
            <a:r>
              <a:rPr lang="en-US" sz="1800" dirty="0">
                <a:solidFill>
                  <a:srgbClr val="0033CC"/>
                </a:solidFill>
              </a:rPr>
              <a:t> M</a:t>
            </a:r>
            <a:r>
              <a:rPr lang="en-US" sz="1800" dirty="0"/>
              <a:t>itigation</a:t>
            </a:r>
            <a:r>
              <a:rPr lang="en-US" sz="1800" dirty="0">
                <a:solidFill>
                  <a:srgbClr val="0033CC"/>
                </a:solidFill>
              </a:rPr>
              <a:t> </a:t>
            </a:r>
            <a:r>
              <a:rPr lang="en-US" sz="1800" dirty="0"/>
              <a:t>with</a:t>
            </a:r>
            <a:r>
              <a:rPr lang="en-US" sz="1800" dirty="0">
                <a:solidFill>
                  <a:srgbClr val="0033CC"/>
                </a:solidFill>
              </a:rPr>
              <a:t> M</a:t>
            </a:r>
            <a:r>
              <a:rPr lang="en-US" sz="1800" dirty="0"/>
              <a:t>achine</a:t>
            </a:r>
            <a:r>
              <a:rPr lang="en-US" sz="1800" dirty="0">
                <a:solidFill>
                  <a:srgbClr val="0033CC"/>
                </a:solidFill>
              </a:rPr>
              <a:t> L</a:t>
            </a:r>
            <a:r>
              <a:rPr lang="en-US" sz="1800" dirty="0"/>
              <a:t>earning</a:t>
            </a:r>
            <a:r>
              <a:rPr lang="en-US" sz="1800" dirty="0">
                <a:solidFill>
                  <a:srgbClr val="0033CC"/>
                </a:solidFill>
              </a:rPr>
              <a:t> </a:t>
            </a:r>
            <a:r>
              <a:rPr lang="en-US" sz="1800" dirty="0"/>
              <a:t>(PUMML)</a:t>
            </a:r>
            <a:br>
              <a:rPr lang="en-US" sz="1800" dirty="0"/>
            </a:br>
            <a:r>
              <a:rPr lang="en-US" sz="1800" dirty="0" err="1"/>
              <a:t>Metodiev</a:t>
            </a:r>
            <a:r>
              <a:rPr lang="en-US" sz="1800" dirty="0"/>
              <a:t>, </a:t>
            </a:r>
            <a:r>
              <a:rPr lang="en-US" sz="1800" dirty="0" err="1"/>
              <a:t>Komiske</a:t>
            </a:r>
            <a:r>
              <a:rPr lang="en-US" sz="1800" dirty="0"/>
              <a:t>, </a:t>
            </a:r>
            <a:r>
              <a:rPr lang="en-US" sz="1800" dirty="0" err="1"/>
              <a:t>Nachman</a:t>
            </a:r>
            <a:r>
              <a:rPr lang="en-US" sz="1800" dirty="0"/>
              <a:t>, Schwarz, JHEP 12 (2017) 051, arXiv:1707.08600</a:t>
            </a:r>
          </a:p>
        </p:txBody>
      </p:sp>
    </p:spTree>
    <p:extLst>
      <p:ext uri="{BB962C8B-B14F-4D97-AF65-F5344CB8AC3E}">
        <p14:creationId xmlns:p14="http://schemas.microsoft.com/office/powerpoint/2010/main" val="336339823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</a:t>
            </a:r>
            <a:endParaRPr lang="en-US" dirty="0">
              <a:solidFill>
                <a:srgbClr val="22A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7975600" cy="4819650"/>
              </a:xfrm>
              <a:noFill/>
            </p:spPr>
            <p:txBody>
              <a:bodyPr/>
              <a:lstStyle/>
              <a:p>
                <a:pPr>
                  <a:buNone/>
                </a:pPr>
                <a:r>
                  <a:rPr lang="en-US" dirty="0"/>
                  <a:t>The result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>
                  <a:buNone/>
                </a:pPr>
                <a:r>
                  <a:rPr lang="en-US" dirty="0"/>
                  <a:t>was derived in 1990* in the context of </a:t>
                </a:r>
                <a:r>
                  <a:rPr lang="en-US" i="1" dirty="0">
                    <a:solidFill>
                      <a:srgbClr val="0033CC"/>
                    </a:solidFill>
                  </a:rPr>
                  <a:t>neural networks</a:t>
                </a:r>
                <a:r>
                  <a:rPr lang="en-US" dirty="0"/>
                  <a:t>. 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But notice, our discussion so far made </a:t>
                </a:r>
                <a:r>
                  <a:rPr lang="en-US" i="1" dirty="0"/>
                  <a:t>no</a:t>
                </a:r>
                <a:r>
                  <a:rPr lang="en-US" dirty="0"/>
                  <a:t> mention of neural networks!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* </a:t>
                </a:r>
                <a:r>
                  <a:rPr lang="en-US" sz="1800" dirty="0"/>
                  <a:t>Ruck et al., </a:t>
                </a:r>
                <a:r>
                  <a:rPr lang="en-US" sz="1800" i="1" dirty="0"/>
                  <a:t>IEEE Trans. Neural Networks </a:t>
                </a:r>
                <a:r>
                  <a:rPr lang="en-US" sz="1800" dirty="0"/>
                  <a:t>4, 296-298 (1990); Wan, </a:t>
                </a:r>
                <a:r>
                  <a:rPr lang="en-US" sz="1800" i="1" dirty="0"/>
                  <a:t>IEEE Trans. Neural Networks </a:t>
                </a:r>
                <a:r>
                  <a:rPr lang="en-US" sz="1800" dirty="0"/>
                  <a:t>4, 303-305 (1990);</a:t>
                </a:r>
              </a:p>
              <a:p>
                <a:pPr>
                  <a:buNone/>
                </a:pPr>
                <a:r>
                  <a:rPr lang="en-US" sz="1800" dirty="0"/>
                  <a:t>	Richard and Lippmann, </a:t>
                </a:r>
                <a:r>
                  <a:rPr lang="en-US" sz="1800" i="1" dirty="0"/>
                  <a:t>Neural Computation. </a:t>
                </a:r>
                <a:r>
                  <a:rPr lang="en-US" sz="1800" dirty="0"/>
                  <a:t>3, 461-483 (1991)</a:t>
                </a:r>
              </a:p>
              <a:p>
                <a:pPr marL="400050" lvl="1" indent="0"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7975600" cy="4819650"/>
              </a:xfrm>
              <a:blipFill>
                <a:blip r:embed="rId2"/>
                <a:stretch>
                  <a:fillRect l="-1113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1207A1-41C4-3842-8A7A-6EE06A33BE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89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Minimizing the Average Loss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3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85800" y="1295400"/>
                <a:ext cx="7772400" cy="5105400"/>
              </a:xfrm>
            </p:spPr>
            <p:txBody>
              <a:bodyPr/>
              <a:lstStyle/>
              <a:p>
                <a:pPr>
                  <a:buFont typeface="Marlett" pitchFamily="26" charset="0"/>
                  <a:buNone/>
                </a:pPr>
                <a:r>
                  <a:rPr lang="en-US" dirty="0"/>
                  <a:t>Consider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charset="0"/>
                      </a:rPr>
                      <m:t>𝑅</m:t>
                    </m:r>
                    <m:d>
                      <m:d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/>
                  <a:t> in the limit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𝑁</m:t>
                    </m:r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→∞</m:t>
                    </m:r>
                  </m:oMath>
                </a14:m>
                <a:r>
                  <a:rPr lang="en-US" dirty="0"/>
                  <a:t> </a:t>
                </a:r>
              </a:p>
              <a:p>
                <a:pPr>
                  <a:buFont typeface="Marlett" pitchFamily="26" charset="0"/>
                  <a:buNone/>
                </a:pPr>
                <a:endParaRPr lang="en-US" b="1" dirty="0">
                  <a:solidFill>
                    <a:srgbClr val="0033CC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charset="0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charset="0"/>
                            </a:rPr>
                            <m:t>𝑤</m:t>
                          </m:r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is-I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𝑖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𝑁</m:t>
                          </m:r>
                        </m:sup>
                        <m:e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d>
                            <m:dPr>
                              <m:ctrlP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n-US" b="1" i="1" baseline="-2500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+ 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charset="0"/>
                            </a:rPr>
                            <m:t>𝑤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br>
                  <a:rPr lang="en-US" b="0" dirty="0">
                    <a:solidFill>
                      <a:srgbClr val="000000"/>
                    </a:solidFill>
                  </a:rPr>
                </a:br>
                <a:endParaRPr lang="en-US" b="0" dirty="0">
                  <a:solidFill>
                    <a:srgbClr val="000000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:r>
                  <a:rPr lang="is-IS" dirty="0">
                    <a:solidFill>
                      <a:srgbClr val="000000"/>
                    </a:solidFill>
                    <a:ea typeface="Cambria Math" charset="0"/>
                    <a:cs typeface="Cambria Math" charset="0"/>
                  </a:rPr>
                  <a:t> 			  </a:t>
                </a:r>
                <a14:m>
                  <m:oMath xmlns:m="http://schemas.openxmlformats.org/officeDocument/2006/math">
                    <m:r>
                      <a:rPr lang="is-IS" i="1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s-I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𝑑𝑥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𝑑𝑦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𝑳</m:t>
                            </m:r>
                            <m:d>
                              <m:dPr>
                                <m:ctrlP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𝒚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𝒇</m:t>
                                </m:r>
                              </m:e>
                            </m:d>
                            <m: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𝑝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(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𝑦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endParaRPr lang="en-US" b="0" dirty="0">
                  <a:solidFill>
                    <a:srgbClr val="000000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Since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𝑦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|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charset="0"/>
                      </a:rPr>
                      <m:t>=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𝑝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𝑦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,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𝑥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)/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𝑝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𝑥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we can write</a:t>
                </a:r>
                <a:endParaRPr lang="en-US" b="0" dirty="0"/>
              </a:p>
              <a:p>
                <a:pPr>
                  <a:buFont typeface="Marlett" pitchFamily="26" charset="0"/>
                  <a:buNone/>
                </a:pPr>
                <a:r>
                  <a:rPr lang="is-IS" dirty="0">
                    <a:solidFill>
                      <a:srgbClr val="000000"/>
                    </a:solidFill>
                    <a:ea typeface="Cambria Math" charset="0"/>
                    <a:cs typeface="Cambria Math" charset="0"/>
                  </a:rPr>
                  <a:t>			 </a:t>
                </a:r>
                <a14:m>
                  <m:oMath xmlns:m="http://schemas.openxmlformats.org/officeDocument/2006/math">
                    <m:r>
                      <a:rPr lang="is-IS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	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s-I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𝑑𝑥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𝑥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mr-IN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𝑑𝑦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𝑳</m:t>
                                </m:r>
                                <m:d>
                                  <m:dPr>
                                    <m:ctrlPr>
                                      <a:rPr lang="en-US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  <m:t>𝒚</m:t>
                                    </m:r>
                                    <m:r>
                                      <a:rPr lang="en-US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  <m:t>, </m:t>
                                    </m:r>
                                    <m:r>
                                      <a:rPr lang="en-US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  <m:t>𝒇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𝑝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𝑦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|</m:t>
                                </m:r>
                                <m:r>
                                  <a:rPr lang="en-US" b="0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nary>
                          </m:e>
                        </m:d>
                      </m:e>
                    </m:nary>
                  </m:oMath>
                </a14:m>
                <a:endParaRPr lang="en-US" dirty="0"/>
              </a:p>
              <a:p>
                <a:pPr>
                  <a:buFont typeface="Marlett" pitchFamily="26" charset="0"/>
                  <a:buNone/>
                </a:pPr>
                <a:endParaRPr lang="en-US" dirty="0"/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We have assumed the influence of the constraint to be negligible in this limit.</a:t>
                </a:r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 </a:t>
                </a:r>
                <a:endParaRPr lang="en-US" i="1" dirty="0"/>
              </a:p>
            </p:txBody>
          </p:sp>
        </mc:Choice>
        <mc:Fallback xmlns="">
          <p:sp>
            <p:nvSpPr>
              <p:cNvPr id="143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85800" y="1295400"/>
                <a:ext cx="7772400" cy="5105400"/>
              </a:xfrm>
              <a:blipFill>
                <a:blip r:embed="rId2"/>
                <a:stretch>
                  <a:fillRect l="-1142" t="-6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6BFF42-7CFB-644B-AA84-E53A412A43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613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Minimizing the Average Loss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3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85800" y="1295400"/>
                <a:ext cx="7772400" cy="5105400"/>
              </a:xfrm>
            </p:spPr>
            <p:txBody>
              <a:bodyPr/>
              <a:lstStyle/>
              <a:p>
                <a:pPr>
                  <a:buFont typeface="Marlett" pitchFamily="26" charset="0"/>
                  <a:buNone/>
                </a:pPr>
                <a:r>
                  <a:rPr lang="en-US" dirty="0"/>
                  <a:t>Now, consider the </a:t>
                </a:r>
                <a:r>
                  <a:rPr lang="en-US" i="1" dirty="0">
                    <a:solidFill>
                      <a:srgbClr val="0033CC"/>
                    </a:solidFill>
                  </a:rPr>
                  <a:t>quadratic</a:t>
                </a:r>
                <a:r>
                  <a:rPr lang="en-US" dirty="0"/>
                  <a:t> loss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𝑳</m:t>
                    </m:r>
                    <m:d>
                      <m:dPr>
                        <m:ctrlP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𝒚</m:t>
                        </m:r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, </m:t>
                        </m:r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𝒇</m:t>
                        </m:r>
                      </m:e>
                    </m:d>
                    <m:r>
                      <a:rPr lang="en-US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=</m:t>
                    </m:r>
                    <m:sSup>
                      <m:sSupPr>
                        <m:ctrlP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charset="0"/>
                              </a:rPr>
                              <m:t>𝒚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charset="0"/>
                              </a:rPr>
                              <m:t>𝒇</m:t>
                            </m:r>
                          </m:e>
                        </m:d>
                      </m:e>
                      <m:sup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buFont typeface="Marlett" pitchFamily="26" charset="0"/>
                  <a:buNone/>
                </a:pPr>
                <a:endParaRPr lang="en-US" b="1" dirty="0">
                  <a:solidFill>
                    <a:srgbClr val="0033CC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charset="0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charset="0"/>
                            </a:rPr>
                            <m:t>𝑤</m:t>
                          </m:r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is-I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𝑑𝑥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𝑑𝑦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  <m:t> </m:t>
                                  </m:r>
                                  <m:r>
                                    <a:rPr lang="en-US" b="1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  <m:t>𝑳</m:t>
                                  </m:r>
                                  <m:d>
                                    <m:dPr>
                                      <m:ctrlP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𝒚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, 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𝒇</m:t>
                                      </m:r>
                                    </m:e>
                                  </m:d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  <m:t> 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|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d>
                        </m:e>
                      </m:nary>
                    </m:oMath>
                  </m:oMathPara>
                </a14:m>
                <a:br>
                  <a:rPr lang="en-US" b="0" dirty="0">
                    <a:solidFill>
                      <a:srgbClr val="000000"/>
                    </a:solidFill>
                  </a:rPr>
                </a:br>
                <a:endParaRPr lang="en-US" b="0" dirty="0">
                  <a:solidFill>
                    <a:srgbClr val="000000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is-I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𝑑𝑥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𝑑𝑦</m:t>
                                  </m:r>
                                  <m:sSup>
                                    <m:sSupPr>
                                      <m:ctrlPr>
                                        <a:rPr lang="en-US" b="1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1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charset="0"/>
                                            </a:rPr>
                                            <m:t>𝒚</m:t>
                                          </m:r>
                                          <m:r>
                                            <a:rPr lang="en-US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charset="0"/>
                                            </a:rPr>
                                            <m:t>𝒇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𝑦</m:t>
                                  </m:r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|</m:t>
                                  </m:r>
                                  <m:r>
                                    <a:rPr lang="en-US" b="0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and its minimization with respect to the choice of function </a:t>
                </a:r>
                <a:r>
                  <a:rPr lang="en-US" b="1" i="1" dirty="0">
                    <a:solidFill>
                      <a:srgbClr val="7030A0"/>
                    </a:solidFill>
                  </a:rPr>
                  <a:t>f</a:t>
                </a: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143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85800" y="1295400"/>
                <a:ext cx="7772400" cy="5105400"/>
              </a:xfrm>
              <a:blipFill>
                <a:blip r:embed="rId2"/>
                <a:stretch>
                  <a:fillRect l="-1142" t="-12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6BFF42-7CFB-644B-AA84-E53A412A43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5210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Minimizing the Average Loss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39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Marlett" pitchFamily="26" charset="0"/>
                  <a:buNone/>
                </a:pPr>
                <a:r>
                  <a:rPr lang="en-US" dirty="0"/>
                  <a:t>If we change the function </a:t>
                </a:r>
                <a:r>
                  <a:rPr lang="en-US" b="1" i="1" dirty="0">
                    <a:solidFill>
                      <a:srgbClr val="7030A0"/>
                    </a:solidFill>
                  </a:rPr>
                  <a:t>f</a:t>
                </a:r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  <a:r>
                  <a:rPr lang="en-US" dirty="0"/>
                  <a:t> by a small </a:t>
                </a:r>
                <a:r>
                  <a:rPr lang="en-US" i="1" dirty="0">
                    <a:solidFill>
                      <a:srgbClr val="0033CC"/>
                    </a:solidFill>
                  </a:rPr>
                  <a:t>arbitrary</a:t>
                </a:r>
                <a:r>
                  <a:rPr lang="en-US" dirty="0"/>
                  <a:t> function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𝒇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/>
                  <a:t>a small change</a:t>
                </a:r>
                <a:endParaRPr lang="en-US" b="0" dirty="0">
                  <a:solidFill>
                    <a:srgbClr val="000000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:r>
                  <a:rPr lang="is-IS" dirty="0">
                    <a:solidFill>
                      <a:srgbClr val="000000"/>
                    </a:solidFill>
                    <a:ea typeface="Cambria Math" charset="0"/>
                    <a:cs typeface="Cambria Math" charset="0"/>
                  </a:rPr>
                  <a:t>	 </a:t>
                </a:r>
                <a14:m>
                  <m:oMath xmlns:m="http://schemas.openxmlformats.org/officeDocument/2006/math">
                    <m:r>
                      <a:rPr lang="is-IS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	</m:t>
                    </m:r>
                    <m:r>
                      <a:rPr lang="is-IS" b="1" i="1" dirty="0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𝑹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=2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s-I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𝑑𝑥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  <m:r>
                          <a:rPr lang="is-IS" b="1" i="1" dirty="0" smtClean="0">
                            <a:solidFill>
                              <a:srgbClr val="7030A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𝜹</m:t>
                        </m:r>
                        <m:r>
                          <a:rPr lang="en-US" b="1" i="1" dirty="0" smtClean="0">
                            <a:solidFill>
                              <a:srgbClr val="7030A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𝒇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mr-I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𝑑𝑦</m:t>
                                </m:r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𝑦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)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𝑝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𝑦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|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)</m:t>
                                </m:r>
                              </m:e>
                            </m:nary>
                          </m:e>
                        </m:d>
                      </m:e>
                    </m:nary>
                  </m:oMath>
                </a14:m>
                <a:endParaRPr lang="en-US" b="0" dirty="0">
                  <a:solidFill>
                    <a:srgbClr val="000000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will be induced in </a:t>
                </a:r>
                <a:r>
                  <a:rPr lang="en-US" i="1" dirty="0"/>
                  <a:t>R</a:t>
                </a:r>
                <a:r>
                  <a:rPr lang="en-US" dirty="0"/>
                  <a:t>. In general, </a:t>
                </a:r>
                <a14:m>
                  <m:oMath xmlns:m="http://schemas.openxmlformats.org/officeDocument/2006/math">
                    <m:r>
                      <a:rPr lang="is-IS" b="1" i="1" dirty="0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dirty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𝑹</m:t>
                    </m:r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≠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</m:oMath>
                </a14:m>
                <a:r>
                  <a:rPr lang="en-US" dirty="0"/>
                  <a:t>. </a:t>
                </a:r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However, if the function </a:t>
                </a:r>
                <a:r>
                  <a:rPr lang="en-US" b="1" i="1" dirty="0">
                    <a:solidFill>
                      <a:srgbClr val="7030A0"/>
                    </a:solidFill>
                  </a:rPr>
                  <a:t>f</a:t>
                </a:r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  <a:r>
                  <a:rPr lang="en-US" dirty="0"/>
                  <a:t>is flexible enough then we shall be able to reach the minimum of </a:t>
                </a:r>
                <a:r>
                  <a:rPr lang="en-US" i="1" dirty="0"/>
                  <a:t>R</a:t>
                </a:r>
                <a:r>
                  <a:rPr lang="en-US" dirty="0"/>
                  <a:t>, where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is-IS" b="1" i="1" dirty="0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dirty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𝑹</m:t>
                    </m:r>
                    <m:r>
                      <a:rPr lang="en-US" b="1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</m:oMath>
                </a14:m>
                <a:r>
                  <a:rPr lang="en-US" dirty="0"/>
                  <a:t>. </a:t>
                </a:r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But, in order to guarantee that </a:t>
                </a:r>
                <a14:m>
                  <m:oMath xmlns:m="http://schemas.openxmlformats.org/officeDocument/2006/math">
                    <m:r>
                      <a:rPr lang="is-IS" b="1" i="1" dirty="0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dirty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𝑹</m:t>
                    </m:r>
                    <m:r>
                      <a:rPr lang="en-US" b="1" i="1" dirty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</m:oMath>
                </a14:m>
                <a:r>
                  <a:rPr lang="en-US" dirty="0"/>
                  <a:t> </a:t>
                </a:r>
                <a:r>
                  <a:rPr lang="en-US" i="1" dirty="0">
                    <a:solidFill>
                      <a:srgbClr val="0033CC"/>
                    </a:solidFill>
                  </a:rPr>
                  <a:t>for all </a:t>
                </a:r>
                <a14:m>
                  <m:oMath xmlns:m="http://schemas.openxmlformats.org/officeDocument/2006/math">
                    <m:r>
                      <a:rPr lang="is-IS" b="1" i="1" dirty="0" smtClean="0">
                        <a:solidFill>
                          <a:srgbClr val="7030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dirty="0">
                        <a:solidFill>
                          <a:srgbClr val="7030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𝒇</m:t>
                    </m:r>
                  </m:oMath>
                </a14:m>
                <a:r>
                  <a:rPr lang="en-US" b="1" dirty="0">
                    <a:solidFill>
                      <a:srgbClr val="7030A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i="1" dirty="0">
                    <a:solidFill>
                      <a:srgbClr val="0033CC"/>
                    </a:solidFill>
                  </a:rPr>
                  <a:t>for all</a:t>
                </a:r>
                <a:r>
                  <a:rPr lang="en-US" dirty="0"/>
                  <a:t> </a:t>
                </a:r>
                <a:r>
                  <a:rPr lang="en-US" b="1" i="1" dirty="0"/>
                  <a:t>x</a:t>
                </a:r>
                <a:r>
                  <a:rPr lang="en-US" dirty="0"/>
                  <a:t> the quantity in brackets must be </a:t>
                </a:r>
                <a:r>
                  <a:rPr lang="en-US" i="1" dirty="0">
                    <a:solidFill>
                      <a:srgbClr val="0033CC"/>
                    </a:solidFill>
                  </a:rPr>
                  <a:t>zero</a:t>
                </a:r>
                <a:r>
                  <a:rPr lang="en-US" dirty="0"/>
                  <a:t>. This implies:</a:t>
                </a:r>
              </a:p>
              <a:p>
                <a:pPr>
                  <a:buFont typeface="Marlett" pitchFamily="26" charset="0"/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43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2" t="-1050" r="-9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6">
                <a:extLst>
                  <a:ext uri="{FF2B5EF4-FFF2-40B4-BE49-F238E27FC236}">
                    <a16:creationId xmlns:a16="http://schemas.microsoft.com/office/drawing/2014/main" id="{1235259E-18E0-8E4F-9F89-EFA0C9CFD0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19400" y="4800600"/>
                <a:ext cx="3864135" cy="1060931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i="1" dirty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𝑑𝑦</m:t>
                          </m:r>
                        </m:e>
                      </m:nary>
                    </m:oMath>
                  </m:oMathPara>
                </a14:m>
                <a:endParaRPr lang="en-US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Text Box 6">
                <a:extLst>
                  <a:ext uri="{FF2B5EF4-FFF2-40B4-BE49-F238E27FC236}">
                    <a16:creationId xmlns:a16="http://schemas.microsoft.com/office/drawing/2014/main" id="{1235259E-18E0-8E4F-9F89-EFA0C9CFD0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19400" y="4800600"/>
                <a:ext cx="3864135" cy="1060931"/>
              </a:xfrm>
              <a:prstGeom prst="rect">
                <a:avLst/>
              </a:prstGeom>
              <a:blipFill>
                <a:blip r:embed="rId3"/>
                <a:stretch>
                  <a:fillRect l="-974" t="-131818" b="-181818"/>
                </a:stretch>
              </a:blipFill>
              <a:ln w="3810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FFA5AC-3876-DD4C-B172-5C3F7AFF1E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46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43371</TotalTime>
  <Words>2103</Words>
  <Application>Microsoft Macintosh PowerPoint</Application>
  <PresentationFormat>Letter Paper (8.5x11 in)</PresentationFormat>
  <Paragraphs>532</Paragraphs>
  <Slides>65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2" baseType="lpstr">
      <vt:lpstr>ＭＳ Ｐゴシック</vt:lpstr>
      <vt:lpstr>Arial</vt:lpstr>
      <vt:lpstr>Cambria Math</vt:lpstr>
      <vt:lpstr>Marlett</vt:lpstr>
      <vt:lpstr>Symbol</vt:lpstr>
      <vt:lpstr>Times New Roman</vt:lpstr>
      <vt:lpstr>Default Design</vt:lpstr>
      <vt:lpstr>Machine Learning in Particle Physics</vt:lpstr>
      <vt:lpstr>Topics</vt:lpstr>
      <vt:lpstr>Introduction</vt:lpstr>
      <vt:lpstr>What is Machine Learning?</vt:lpstr>
      <vt:lpstr>Machine Learning</vt:lpstr>
      <vt:lpstr>Minimizing the Average Loss</vt:lpstr>
      <vt:lpstr>Minimizing the Average Loss</vt:lpstr>
      <vt:lpstr>Minimizing the Average Loss</vt:lpstr>
      <vt:lpstr>Minimizing the Average Loss</vt:lpstr>
      <vt:lpstr>Classification</vt:lpstr>
      <vt:lpstr>Classification</vt:lpstr>
      <vt:lpstr>decision trees pp→H→ZZ→4l</vt:lpstr>
      <vt:lpstr>PowerPoint Presentation</vt:lpstr>
      <vt:lpstr>Higgs Boson Production</vt:lpstr>
      <vt:lpstr>VBF vs. ggF Higgs Boson Production</vt:lpstr>
      <vt:lpstr>PowerPoint Presentation</vt:lpstr>
      <vt:lpstr>Decision Trees</vt:lpstr>
      <vt:lpstr>Decision Trees</vt:lpstr>
      <vt:lpstr> </vt:lpstr>
      <vt:lpstr>Decision Trees</vt:lpstr>
      <vt:lpstr>Boosted decision trees</vt:lpstr>
      <vt:lpstr>Boosted Decision Trees: AdaBoost  </vt:lpstr>
      <vt:lpstr>Averaging Methods</vt:lpstr>
      <vt:lpstr>Example: pp→H→ZZ→4l</vt:lpstr>
      <vt:lpstr>VBF vs. ggF: First 6 Decision Trees</vt:lpstr>
      <vt:lpstr>VBF vs. ggF: &lt;Decision Trees&gt;</vt:lpstr>
      <vt:lpstr>VBF vs. ggF: Results</vt:lpstr>
      <vt:lpstr>Deep neural networks</vt:lpstr>
      <vt:lpstr>Deep Neural Networks</vt:lpstr>
      <vt:lpstr>Deep Neural Networks</vt:lpstr>
      <vt:lpstr>Deep Neural Networks</vt:lpstr>
      <vt:lpstr>(784, 2500, 2000, 1500, 1000, 500, 10)</vt:lpstr>
      <vt:lpstr>Convolutional Neural Networks</vt:lpstr>
      <vt:lpstr>The future of machine learning</vt:lpstr>
      <vt:lpstr>The Future of Machine Learning</vt:lpstr>
      <vt:lpstr>Example: Pileup Mitigation</vt:lpstr>
      <vt:lpstr>Pileup Mitigation Example: PUMML</vt:lpstr>
      <vt:lpstr>Pileup Mitigation Example: PUMML</vt:lpstr>
      <vt:lpstr>AlphaGo 4, Homo sapiens 1</vt:lpstr>
      <vt:lpstr>PowerPoint Presentation</vt:lpstr>
      <vt:lpstr>PowerPoint Presentation</vt:lpstr>
      <vt:lpstr>PowerPoint Presentation</vt:lpstr>
      <vt:lpstr>AlphaZero</vt:lpstr>
      <vt:lpstr>PowerPoint Presentation</vt:lpstr>
      <vt:lpstr>PowerPoint Presentation</vt:lpstr>
      <vt:lpstr>The Future of Machine Learning</vt:lpstr>
      <vt:lpstr>PowerPoint Presentation</vt:lpstr>
      <vt:lpstr>      Thank You!</vt:lpstr>
      <vt:lpstr>Tutorials</vt:lpstr>
      <vt:lpstr>Tutorials</vt:lpstr>
      <vt:lpstr>backup</vt:lpstr>
      <vt:lpstr>Ensemble Methods</vt:lpstr>
      <vt:lpstr>Adaptive Boosting</vt:lpstr>
      <vt:lpstr>Adaptive Boosting</vt:lpstr>
      <vt:lpstr>CMS Run 2 Simulated Dataset</vt:lpstr>
      <vt:lpstr>Adaptive Boosting</vt:lpstr>
      <vt:lpstr>Convolutional Neural Networks</vt:lpstr>
      <vt:lpstr>Convolutional Neural Networks</vt:lpstr>
      <vt:lpstr>Convolutional Neural Networks</vt:lpstr>
      <vt:lpstr>CMS Run 2 Simulated Dataset</vt:lpstr>
      <vt:lpstr>CMS Run 2 Simulated Dataset</vt:lpstr>
      <vt:lpstr>CMS Run 2 Simulated Dataset</vt:lpstr>
      <vt:lpstr>CMS Run 2 Simulated Dataset</vt:lpstr>
      <vt:lpstr>Pileup Mitigation Example: PUMML</vt:lpstr>
      <vt:lpstr>Classification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/>
  <cp:lastModifiedBy>Harrison Prosper</cp:lastModifiedBy>
  <cp:revision>986</cp:revision>
  <cp:lastPrinted>2019-01-07T00:35:58Z</cp:lastPrinted>
  <dcterms:created xsi:type="dcterms:W3CDTF">2016-06-02T17:30:41Z</dcterms:created>
  <dcterms:modified xsi:type="dcterms:W3CDTF">2019-01-29T17:37:59Z</dcterms:modified>
</cp:coreProperties>
</file>