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300" r:id="rId2"/>
    <p:sldId id="918" r:id="rId3"/>
    <p:sldId id="626" r:id="rId4"/>
    <p:sldId id="931" r:id="rId5"/>
    <p:sldId id="830" r:id="rId6"/>
    <p:sldId id="941" r:id="rId7"/>
    <p:sldId id="943" r:id="rId8"/>
    <p:sldId id="944" r:id="rId9"/>
    <p:sldId id="837" r:id="rId10"/>
    <p:sldId id="932" r:id="rId11"/>
    <p:sldId id="826" r:id="rId12"/>
    <p:sldId id="839" r:id="rId13"/>
    <p:sldId id="827" r:id="rId14"/>
    <p:sldId id="828" r:id="rId15"/>
    <p:sldId id="840" r:id="rId16"/>
    <p:sldId id="858" r:id="rId17"/>
    <p:sldId id="959" r:id="rId18"/>
    <p:sldId id="928" r:id="rId19"/>
    <p:sldId id="910" r:id="rId20"/>
    <p:sldId id="800" r:id="rId21"/>
    <p:sldId id="857" r:id="rId22"/>
    <p:sldId id="899" r:id="rId23"/>
    <p:sldId id="801" r:id="rId24"/>
    <p:sldId id="960" r:id="rId25"/>
    <p:sldId id="802" r:id="rId26"/>
    <p:sldId id="914" r:id="rId27"/>
    <p:sldId id="803" r:id="rId28"/>
    <p:sldId id="815" r:id="rId29"/>
    <p:sldId id="963" r:id="rId30"/>
    <p:sldId id="964" r:id="rId31"/>
    <p:sldId id="948" r:id="rId32"/>
    <p:sldId id="957" r:id="rId33"/>
    <p:sldId id="961" r:id="rId34"/>
    <p:sldId id="949" r:id="rId35"/>
    <p:sldId id="950" r:id="rId36"/>
    <p:sldId id="909" r:id="rId37"/>
    <p:sldId id="951" r:id="rId38"/>
    <p:sldId id="952" r:id="rId39"/>
    <p:sldId id="911" r:id="rId40"/>
    <p:sldId id="915" r:id="rId41"/>
    <p:sldId id="890" r:id="rId42"/>
    <p:sldId id="894" r:id="rId43"/>
    <p:sldId id="896" r:id="rId44"/>
    <p:sldId id="897" r:id="rId45"/>
    <p:sldId id="898" r:id="rId46"/>
    <p:sldId id="854" r:id="rId47"/>
    <p:sldId id="965" r:id="rId48"/>
    <p:sldId id="966" r:id="rId49"/>
    <p:sldId id="967" r:id="rId50"/>
    <p:sldId id="958" r:id="rId51"/>
    <p:sldId id="962" r:id="rId52"/>
    <p:sldId id="912" r:id="rId53"/>
    <p:sldId id="768" r:id="rId54"/>
    <p:sldId id="864" r:id="rId55"/>
    <p:sldId id="865" r:id="rId56"/>
    <p:sldId id="866" r:id="rId57"/>
    <p:sldId id="867" r:id="rId58"/>
    <p:sldId id="868" r:id="rId59"/>
    <p:sldId id="869" r:id="rId60"/>
    <p:sldId id="879" r:id="rId61"/>
    <p:sldId id="917" r:id="rId62"/>
    <p:sldId id="875" r:id="rId63"/>
    <p:sldId id="876" r:id="rId64"/>
    <p:sldId id="955" r:id="rId65"/>
    <p:sldId id="956" r:id="rId66"/>
  </p:sldIdLst>
  <p:sldSz cx="9144000" cy="6858000" type="letter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58" userDrawn="1">
          <p15:clr>
            <a:srgbClr val="A4A3A4"/>
          </p15:clr>
        </p15:guide>
        <p15:guide id="2" pos="295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98CA00"/>
    <a:srgbClr val="4032A1"/>
    <a:srgbClr val="6BEEE1"/>
    <a:srgbClr val="99CA00"/>
    <a:srgbClr val="A0CA5B"/>
    <a:srgbClr val="4734A0"/>
    <a:srgbClr val="4B36A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9"/>
    <p:restoredTop sz="86837"/>
  </p:normalViewPr>
  <p:slideViewPr>
    <p:cSldViewPr>
      <p:cViewPr>
        <p:scale>
          <a:sx n="80" d="100"/>
          <a:sy n="80" d="100"/>
        </p:scale>
        <p:origin x="1400" y="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4536"/>
    </p:cViewPr>
  </p:sorterViewPr>
  <p:notesViewPr>
    <p:cSldViewPr>
      <p:cViewPr varScale="1">
        <p:scale>
          <a:sx n="44" d="100"/>
          <a:sy n="44" d="100"/>
        </p:scale>
        <p:origin x="-1392" y="-72"/>
      </p:cViewPr>
      <p:guideLst>
        <p:guide orient="horz" pos="2258"/>
        <p:guide pos="295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210"/>
            <a:ext cx="4160937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265" y="-1210"/>
            <a:ext cx="4160936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81325" y="560388"/>
            <a:ext cx="3635375" cy="27257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3494" y="3473753"/>
            <a:ext cx="7034213" cy="329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42" tIns="51377" rIns="101042" bIns="51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5086"/>
            <a:ext cx="4160937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265" y="6945086"/>
            <a:ext cx="4160936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fld id="{887413D6-4D90-094B-878C-C9B479C8F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109" charset="-128"/>
        <a:cs typeface="ＭＳ Ｐゴシック" pitchFamily="-109" charset="-128"/>
      </a:defRPr>
    </a:lvl1pPr>
    <a:lvl2pPr marL="46831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35038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40176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70075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35" charset="0"/>
              </a:rPr>
              <a:t>Multivariate Analysis        Harrison B. Prosper       Durham, UK 2002</a:t>
            </a:r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4F6685-6BEE-8F4F-B4F8-3D6A26F443D0}" type="slidenum">
              <a:rPr lang="en-US">
                <a:latin typeface="Times New Roman" pitchFamily="35" charset="0"/>
              </a:rPr>
              <a:pPr/>
              <a:t>1</a:t>
            </a:fld>
            <a:endParaRPr lang="en-US">
              <a:latin typeface="Times New Roman" pitchFamily="35" charset="0"/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35" charset="0"/>
              <a:ea typeface="ＭＳ Ｐゴシック" pitchFamily="35" charset="-128"/>
              <a:cs typeface="ＭＳ Ｐゴシック" pitchFamily="3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332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443B50-C219-2D4B-99A1-EBCE7B69699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14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Multivariate Analysis        Harrison B. Prosper       Durham, UK 2002</a:t>
            </a:r>
          </a:p>
        </p:txBody>
      </p:sp>
      <p:sp>
        <p:nvSpPr>
          <p:cNvPr id="706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24407F-4094-FC4D-B866-03943FED1892}" type="slidenum">
              <a:rPr lang="en-US">
                <a:latin typeface="Times New Roman" charset="0"/>
              </a:rPr>
              <a:pPr/>
              <a:t>5</a:t>
            </a:fld>
            <a:endParaRPr lang="en-US">
              <a:latin typeface="Times New Roman" charset="0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7075"/>
            <a:ext cx="4781550" cy="3586163"/>
          </a:xfrm>
          <a:ln cap="flat"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 lIns="97213" tIns="48607" rIns="97213" bIns="48607"/>
          <a:lstStyle/>
          <a:p>
            <a:pPr defTabSz="965200"/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1142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443B50-C219-2D4B-99A1-EBCE7B69699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66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Multivariate Analysis        Harrison B. Prosper       Durham, UK 2002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0040A0-927A-104B-95AF-169D6F6B1ED4}" type="slidenum">
              <a:rPr lang="en-US" smtClean="0">
                <a:latin typeface="Times New Roman" charset="0"/>
              </a:rPr>
              <a:pPr/>
              <a:t>45</a:t>
            </a:fld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40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B2595-11D7-FC4A-9936-6E9E997DA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87E0-6C48-9842-89A3-09BD27C70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7A4C-8D73-9C4E-9537-8F1A603B3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95400"/>
            <a:ext cx="3810000" cy="4819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95400"/>
            <a:ext cx="3810000" cy="4819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EE8D3-405F-8246-8864-9DF28E2D2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77DE6-90BF-C746-B16A-970C50683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B39C7-D2B5-7240-8251-53AAF7481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AI, What Lies Beneath                                                           Harrison B. Prosper                        Bari, 2017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1B93-8128-4F43-B650-5CAB5BC25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2825496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2750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77724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477000"/>
            <a:ext cx="800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/>
                <a:cs typeface="Times New Roman"/>
              </a:defRPr>
            </a:lvl1pPr>
          </a:lstStyle>
          <a:p>
            <a:pPr>
              <a:defRPr/>
            </a:pPr>
            <a:r>
              <a:rPr lang="en-US"/>
              <a:t>AI, What Lies Beneath                                                           Harrison B. Prosper                        Bari, 2017</a:t>
            </a:r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/>
                <a:cs typeface="Times New Roman"/>
              </a:defRPr>
            </a:lvl1pPr>
          </a:lstStyle>
          <a:p>
            <a:pPr>
              <a:defRPr/>
            </a:pPr>
            <a:fld id="{171793D4-CF29-4A4F-9409-4FE4F483A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95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/>
          <a:ea typeface="ＭＳ Ｐゴシック" pitchFamily="-109" charset="-128"/>
          <a:cs typeface="Times New Roman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109" charset="-128"/>
          <a:cs typeface="Times New Roman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90.png"/><Relationship Id="rId7" Type="http://schemas.openxmlformats.org/officeDocument/2006/relationships/image" Target="../media/image70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0.png"/><Relationship Id="rId5" Type="http://schemas.openxmlformats.org/officeDocument/2006/relationships/image" Target="../media/image111.png"/><Relationship Id="rId4" Type="http://schemas.openxmlformats.org/officeDocument/2006/relationships/image" Target="../media/image100.png"/><Relationship Id="rId9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1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00.png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350.png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7" Type="http://schemas.openxmlformats.org/officeDocument/2006/relationships/image" Target="../media/image41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380.png"/><Relationship Id="rId7" Type="http://schemas.openxmlformats.org/officeDocument/2006/relationships/image" Target="../media/image40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39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4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5" Type="http://schemas.openxmlformats.org/officeDocument/2006/relationships/image" Target="../media/image490.png"/><Relationship Id="rId4" Type="http://schemas.openxmlformats.org/officeDocument/2006/relationships/image" Target="../media/image48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root.cern.ch/" TargetMode="External"/><Relationship Id="rId2" Type="http://schemas.openxmlformats.org/officeDocument/2006/relationships/hyperlink" Target="https://github.com/hbprosper/ENHEP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7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95400"/>
            <a:ext cx="8637588" cy="11430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Introduction to Statistics </a:t>
            </a:r>
            <a:br>
              <a:rPr lang="en-US" dirty="0">
                <a:ea typeface="ＭＳ Ｐゴシック" pitchFamily="-111" charset="-128"/>
                <a:cs typeface="ＭＳ Ｐゴシック" pitchFamily="-111" charset="-128"/>
              </a:rPr>
            </a:b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in Particle Physics</a:t>
            </a:r>
            <a:endParaRPr lang="en-US" sz="2800" b="0" dirty="0">
              <a:solidFill>
                <a:srgbClr val="3366FF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971800"/>
            <a:ext cx="7772400" cy="2286000"/>
          </a:xfrm>
          <a:noFill/>
        </p:spPr>
        <p:txBody>
          <a:bodyPr/>
          <a:lstStyle/>
          <a:p>
            <a:pPr algn="ctr">
              <a:buFont typeface="Marlett" pitchFamily="35" charset="0"/>
              <a:buNone/>
            </a:pPr>
            <a:r>
              <a:rPr lang="en-US" sz="2800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Harrison B. Prosper</a:t>
            </a:r>
          </a:p>
          <a:p>
            <a:pPr algn="ctr">
              <a:buFont typeface="Marlett" pitchFamily="35" charset="0"/>
              <a:buNone/>
            </a:pPr>
            <a: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Florida State University</a:t>
            </a:r>
            <a:b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</a:br>
            <a:endParaRPr lang="en-US" dirty="0">
              <a:latin typeface="Times New Roman" pitchFamily="35" charset="0"/>
              <a:ea typeface="ＭＳ Ｐゴシック" pitchFamily="35" charset="-128"/>
              <a:cs typeface="ＭＳ Ｐゴシック" pitchFamily="35" charset="-128"/>
            </a:endParaRPr>
          </a:p>
          <a:p>
            <a:pPr algn="ctr">
              <a:buFont typeface="Marlett" pitchFamily="35" charset="0"/>
              <a:buNone/>
            </a:pPr>
            <a:r>
              <a:rPr lang="en-US" sz="2800" b="1" dirty="0">
                <a:solidFill>
                  <a:srgbClr val="0033CC"/>
                </a:solidFill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ENHEP 19, Ain Shams University, Egypt</a:t>
            </a:r>
          </a:p>
          <a:p>
            <a:pPr algn="ctr">
              <a:buFont typeface="Marlett" pitchFamily="35" charset="0"/>
              <a:buNone/>
            </a:pPr>
            <a: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29 January, 2019</a:t>
            </a:r>
          </a:p>
        </p:txBody>
      </p:sp>
    </p:spTree>
    <p:extLst>
      <p:ext uri="{BB962C8B-B14F-4D97-AF65-F5344CB8AC3E}">
        <p14:creationId xmlns:p14="http://schemas.microsoft.com/office/powerpoint/2010/main" val="9294602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B373D0E-FEBC-4241-ADDC-4485EC490427}" type="slidenum">
              <a:rPr lang="en-US">
                <a:latin typeface="Times New Roman" charset="0"/>
                <a:ea typeface="Times New Roman" charset="0"/>
                <a:cs typeface="Times New Roman" charset="0"/>
              </a:rPr>
              <a:pPr/>
              <a:t>10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8018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Probability Model: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baseline="30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5980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2954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Marlett" pitchFamily="-111" charset="0"/>
              <a:buNone/>
              <a:defRPr/>
            </a:pPr>
            <a:r>
              <a:rPr lang="en-US" dirty="0">
                <a:solidFill>
                  <a:srgbClr val="0033CC"/>
                </a:solidFill>
              </a:rPr>
              <a:t>Goals</a:t>
            </a:r>
            <a:r>
              <a:rPr lang="en-US" dirty="0"/>
              <a:t>: 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/>
              <a:t>Estimate (i.e., measure) the mean signal, </a:t>
            </a:r>
            <a:r>
              <a:rPr lang="en-US" b="1" i="1" dirty="0">
                <a:solidFill>
                  <a:srgbClr val="0033CC"/>
                </a:solidFill>
              </a:rPr>
              <a:t>s</a:t>
            </a:r>
            <a:r>
              <a:rPr lang="en-US" dirty="0"/>
              <a:t>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/>
              <a:t>Quantify the accuracy of the estimate.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/>
              <a:t>Quantify the significance of the signal.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endParaRPr lang="en-US" dirty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/>
              <a:t>In order to do the above, we need first to construct a </a:t>
            </a:r>
            <a:r>
              <a:rPr lang="en-US" i="1" dirty="0">
                <a:solidFill>
                  <a:srgbClr val="0033CC"/>
                </a:solidFill>
              </a:rPr>
              <a:t>probability model </a:t>
            </a:r>
            <a:r>
              <a:rPr lang="en-US" dirty="0"/>
              <a:t>of the </a:t>
            </a:r>
            <a:r>
              <a:rPr lang="en-US" i="1" dirty="0">
                <a:solidFill>
                  <a:srgbClr val="0033CC"/>
                </a:solidFill>
              </a:rPr>
              <a:t>data generation mechanism</a:t>
            </a:r>
            <a:r>
              <a:rPr lang="en-US" dirty="0"/>
              <a:t>.</a:t>
            </a:r>
            <a:br>
              <a:rPr lang="en-US" sz="2000" dirty="0"/>
            </a:br>
            <a:endParaRPr lang="en-US" sz="2000" dirty="0"/>
          </a:p>
          <a:p>
            <a:pPr>
              <a:lnSpc>
                <a:spcPct val="90000"/>
              </a:lnSpc>
              <a:buFont typeface="Marlett" pitchFamily="-111" charset="0"/>
              <a:buNone/>
              <a:defRPr/>
            </a:pPr>
            <a:r>
              <a:rPr lang="en-US" dirty="0"/>
              <a:t>	</a:t>
            </a:r>
          </a:p>
          <a:p>
            <a:pPr>
              <a:lnSpc>
                <a:spcPct val="90000"/>
              </a:lnSpc>
              <a:buFont typeface="Marlett" pitchFamily="-111" charset="0"/>
              <a:buNone/>
              <a:defRPr/>
            </a:pPr>
            <a:r>
              <a:rPr lang="en-US" dirty="0"/>
              <a:t>Let’s start from scratch…</a:t>
            </a:r>
          </a:p>
        </p:txBody>
      </p:sp>
    </p:spTree>
    <p:extLst>
      <p:ext uri="{BB962C8B-B14F-4D97-AF65-F5344CB8AC3E}">
        <p14:creationId xmlns:p14="http://schemas.microsoft.com/office/powerpoint/2010/main" val="49388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Bernoulli Trial (1):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966" name="Content Placeholder 2"/>
          <p:cNvSpPr>
            <a:spLocks noGrp="1"/>
          </p:cNvSpPr>
          <p:nvPr>
            <p:ph idx="1"/>
          </p:nvPr>
        </p:nvSpPr>
        <p:spPr>
          <a:xfrm>
            <a:off x="711200" y="1219200"/>
            <a:ext cx="7772400" cy="4819650"/>
          </a:xfrm>
        </p:spPr>
        <p:txBody>
          <a:bodyPr/>
          <a:lstStyle/>
          <a:p>
            <a:pPr>
              <a:buFont typeface="Marlett" pitchFamily="-111" charset="0"/>
              <a:buNone/>
              <a:defRPr/>
            </a:pPr>
            <a:r>
              <a:rPr lang="en-US" dirty="0"/>
              <a:t>A </a:t>
            </a:r>
            <a:r>
              <a:rPr lang="en-US" dirty="0">
                <a:solidFill>
                  <a:srgbClr val="0000FF"/>
                </a:solidFill>
              </a:rPr>
              <a:t>Bernoulli</a:t>
            </a:r>
            <a:r>
              <a:rPr lang="en-US" dirty="0"/>
              <a:t> trial has two outcomes: </a:t>
            </a:r>
          </a:p>
          <a:p>
            <a:pPr>
              <a:buFont typeface="Marlett" pitchFamily="-111" charset="0"/>
              <a:buNone/>
              <a:defRPr/>
            </a:pP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/>
              <a:t>= success or </a:t>
            </a:r>
            <a:r>
              <a:rPr lang="en-US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dirty="0"/>
              <a:t> = failure. </a:t>
            </a:r>
          </a:p>
          <a:p>
            <a:pPr>
              <a:buFont typeface="Marlett" pitchFamily="-111" charset="0"/>
              <a:buNone/>
              <a:defRPr/>
            </a:pPr>
            <a:endParaRPr lang="en-US" dirty="0"/>
          </a:p>
          <a:p>
            <a:pPr>
              <a:buFont typeface="Marlett" pitchFamily="-111" charset="0"/>
              <a:buNone/>
              <a:defRPr/>
            </a:pPr>
            <a:r>
              <a:rPr lang="en-US" b="1" dirty="0">
                <a:solidFill>
                  <a:srgbClr val="0000FF"/>
                </a:solidFill>
              </a:rPr>
              <a:t>Example</a:t>
            </a:r>
            <a:r>
              <a:rPr lang="en-US" dirty="0"/>
              <a:t>: Each collision between protons at the LHC is a Bernoulli trial in which either something interesting happens (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dirty="0"/>
              <a:t>) or does not happen (</a:t>
            </a:r>
            <a:r>
              <a:rPr lang="en-US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dirty="0"/>
              <a:t>)</a:t>
            </a:r>
            <a:r>
              <a:rPr lang="en-US" dirty="0">
                <a:latin typeface=""/>
                <a:cs typeface=""/>
              </a:rPr>
              <a:t>.</a:t>
            </a:r>
          </a:p>
          <a:p>
            <a:pPr>
              <a:buFont typeface="Marlett" pitchFamily="-111" charset="0"/>
              <a:buNone/>
              <a:defRPr/>
            </a:pPr>
            <a:endParaRPr lang="en-US" dirty="0">
              <a:latin typeface=""/>
              <a:cs typeface=""/>
            </a:endParaRPr>
          </a:p>
          <a:p>
            <a:pPr>
              <a:buFont typeface="Marlett" pitchFamily="-111" charset="0"/>
              <a:buNone/>
              <a:defRPr/>
            </a:pPr>
            <a:r>
              <a:rPr lang="en-US" dirty="0">
                <a:latin typeface=""/>
                <a:cs typeface=""/>
              </a:rPr>
              <a:t> </a:t>
            </a:r>
          </a:p>
          <a:p>
            <a:pPr>
              <a:buFont typeface="Marlett" pitchFamily="-111" charset="0"/>
              <a:buNone/>
              <a:defRPr/>
            </a:pPr>
            <a:endParaRPr lang="en-US" dirty="0">
              <a:latin typeface=""/>
              <a:cs typeface=""/>
            </a:endParaRPr>
          </a:p>
          <a:p>
            <a:pPr>
              <a:buFont typeface="Marlett" pitchFamily="-111" charset="0"/>
              <a:buNone/>
              <a:defRPr/>
            </a:pPr>
            <a:r>
              <a:rPr lang="en-US" dirty="0"/>
              <a:t>What is the probability of this sequence of events? </a:t>
            </a:r>
          </a:p>
          <a:p>
            <a:pPr>
              <a:buFont typeface="Marlett" pitchFamily="-111" charset="0"/>
              <a:buNone/>
              <a:defRPr/>
            </a:pPr>
            <a:r>
              <a:rPr lang="en-US" dirty="0">
                <a:solidFill>
                  <a:srgbClr val="0033CC"/>
                </a:solidFill>
              </a:rPr>
              <a:t>Without assumptions, there is </a:t>
            </a:r>
            <a:r>
              <a:rPr lang="en-US" b="1" i="1" u="sng" dirty="0">
                <a:solidFill>
                  <a:srgbClr val="0033CC"/>
                </a:solidFill>
              </a:rPr>
              <a:t>no</a:t>
            </a:r>
            <a:r>
              <a:rPr lang="en-US" dirty="0">
                <a:solidFill>
                  <a:srgbClr val="0033CC"/>
                </a:solidFill>
              </a:rPr>
              <a:t> answer!</a:t>
            </a:r>
            <a:endParaRPr lang="en-US" dirty="0">
              <a:latin typeface=""/>
              <a:cs typeface=""/>
            </a:endParaRPr>
          </a:p>
        </p:txBody>
      </p:sp>
      <p:sp>
        <p:nvSpPr>
          <p:cNvPr id="6554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9D9BF77-0738-964D-9545-F3F8F07C9D3E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11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23" name="Group 4"/>
          <p:cNvGrpSpPr>
            <a:grpSpLocks/>
          </p:cNvGrpSpPr>
          <p:nvPr/>
        </p:nvGrpSpPr>
        <p:grpSpPr bwMode="auto">
          <a:xfrm>
            <a:off x="1143000" y="4343400"/>
            <a:ext cx="7162800" cy="228600"/>
            <a:chOff x="528" y="1824"/>
            <a:chExt cx="4512" cy="144"/>
          </a:xfrm>
        </p:grpSpPr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52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"/>
            <p:cNvSpPr>
              <a:spLocks noChangeArrowheads="1"/>
            </p:cNvSpPr>
            <p:nvPr/>
          </p:nvSpPr>
          <p:spPr bwMode="auto">
            <a:xfrm>
              <a:off x="86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115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148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177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201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30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259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2880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3120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6"/>
            <p:cNvSpPr>
              <a:spLocks noChangeArrowheads="1"/>
            </p:cNvSpPr>
            <p:nvPr/>
          </p:nvSpPr>
          <p:spPr bwMode="auto">
            <a:xfrm>
              <a:off x="3408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7"/>
            <p:cNvSpPr>
              <a:spLocks noChangeArrowheads="1"/>
            </p:cNvSpPr>
            <p:nvPr/>
          </p:nvSpPr>
          <p:spPr bwMode="auto">
            <a:xfrm>
              <a:off x="374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8"/>
            <p:cNvSpPr>
              <a:spLocks noChangeArrowheads="1"/>
            </p:cNvSpPr>
            <p:nvPr/>
          </p:nvSpPr>
          <p:spPr bwMode="auto">
            <a:xfrm>
              <a:off x="403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7" name="Oval 19"/>
            <p:cNvSpPr>
              <a:spLocks noChangeArrowheads="1"/>
            </p:cNvSpPr>
            <p:nvPr/>
          </p:nvSpPr>
          <p:spPr bwMode="auto">
            <a:xfrm>
              <a:off x="436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20"/>
            <p:cNvSpPr>
              <a:spLocks noChangeArrowheads="1"/>
            </p:cNvSpPr>
            <p:nvPr/>
          </p:nvSpPr>
          <p:spPr bwMode="auto">
            <a:xfrm>
              <a:off x="465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>
              <a:off x="489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68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Bernoulli Trial (2) 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96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19200"/>
                <a:ext cx="7772400" cy="4819650"/>
              </a:xfrm>
            </p:spPr>
            <p:txBody>
              <a:bodyPr/>
              <a:lstStyle/>
              <a:p>
                <a:pPr>
                  <a:buFont typeface="Marlett" pitchFamily="-111" charset="0"/>
                  <a:buNone/>
                  <a:defRPr/>
                </a:pPr>
                <a:r>
                  <a:rPr lang="en-US" b="1" dirty="0">
                    <a:solidFill>
                      <a:srgbClr val="0033CC"/>
                    </a:solidFill>
                  </a:rPr>
                  <a:t>Assumption 1</a:t>
                </a:r>
                <a:r>
                  <a:rPr lang="en-US" dirty="0"/>
                  <a:t>: Let </a:t>
                </a:r>
                <a:r>
                  <a:rPr lang="en-US" b="1" i="1" dirty="0">
                    <a:solidFill>
                      <a:srgbClr val="0000FF"/>
                    </a:solidFill>
                  </a:rPr>
                  <a:t>p</a:t>
                </a:r>
                <a:r>
                  <a:rPr lang="en-US" i="1" dirty="0"/>
                  <a:t> </a:t>
                </a:r>
                <a:r>
                  <a:rPr lang="en-US" dirty="0"/>
                  <a:t>be the probability of a success. </a:t>
                </a:r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b="1" dirty="0">
                    <a:solidFill>
                      <a:srgbClr val="0033CC"/>
                    </a:solidFill>
                  </a:rPr>
                  <a:t>Assumption 2</a:t>
                </a:r>
                <a:r>
                  <a:rPr lang="en-US" dirty="0"/>
                  <a:t>: Let </a:t>
                </a:r>
                <a:r>
                  <a:rPr lang="en-US" b="1" i="1" dirty="0">
                    <a:solidFill>
                      <a:srgbClr val="0000FF"/>
                    </a:solidFill>
                  </a:rPr>
                  <a:t>p</a:t>
                </a:r>
                <a:r>
                  <a:rPr lang="en-US" dirty="0"/>
                  <a:t> be the same for every collision (trial)</a:t>
                </a:r>
                <a:r>
                  <a:rPr lang="en-US" i="1" dirty="0"/>
                  <a:t>. </a:t>
                </a:r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b="1" dirty="0">
                    <a:solidFill>
                      <a:srgbClr val="0033CC"/>
                    </a:solidFill>
                  </a:rPr>
                  <a:t>Assumption 3</a:t>
                </a:r>
                <a:r>
                  <a:rPr lang="en-US" dirty="0"/>
                  <a:t>:</a:t>
                </a:r>
                <a:r>
                  <a:rPr lang="en-US" i="1" dirty="0"/>
                  <a:t> </a:t>
                </a:r>
                <a:r>
                  <a:rPr lang="en-US" dirty="0"/>
                  <a:t>Let</a:t>
                </a:r>
                <a:r>
                  <a:rPr lang="en-US" i="1" dirty="0"/>
                  <a:t> </a:t>
                </a:r>
                <a:r>
                  <a:rPr lang="en-US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S</a:t>
                </a:r>
                <a:r>
                  <a:rPr lang="en-US" dirty="0"/>
                  <a:t> and </a:t>
                </a:r>
                <a:r>
                  <a:rPr lang="en-US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F</a:t>
                </a:r>
                <a:r>
                  <a:rPr lang="en-US" dirty="0"/>
                  <a:t> be </a:t>
                </a:r>
                <a:r>
                  <a:rPr lang="en-US" i="1" dirty="0">
                    <a:solidFill>
                      <a:srgbClr val="0033CC"/>
                    </a:solidFill>
                  </a:rPr>
                  <a:t>exhaustive</a:t>
                </a:r>
                <a:r>
                  <a:rPr lang="en-US" dirty="0"/>
                  <a:t> and </a:t>
                </a:r>
                <a:r>
                  <a:rPr lang="en-US" i="1" dirty="0">
                    <a:solidFill>
                      <a:srgbClr val="0033CC"/>
                    </a:solidFill>
                  </a:rPr>
                  <a:t>mutually exclusive</a:t>
                </a:r>
                <a:r>
                  <a:rPr lang="en-US" dirty="0"/>
                  <a:t>. Therefore, the probability of a failure is </a:t>
                </a:r>
                <a:r>
                  <a:rPr lang="en-US" b="1" dirty="0">
                    <a:solidFill>
                      <a:srgbClr val="0000FF"/>
                    </a:solidFill>
                  </a:rPr>
                  <a:t>1</a:t>
                </a:r>
                <a:r>
                  <a:rPr lang="en-US" b="1" i="1" dirty="0">
                    <a:solidFill>
                      <a:srgbClr val="0000FF"/>
                    </a:solidFill>
                  </a:rPr>
                  <a:t> – p</a:t>
                </a:r>
                <a:r>
                  <a:rPr lang="en-US" dirty="0"/>
                  <a:t>. </a:t>
                </a:r>
              </a:p>
              <a:p>
                <a:pPr>
                  <a:buFont typeface="Marlett" pitchFamily="-111" charset="0"/>
                  <a:buNone/>
                  <a:defRPr/>
                </a:pPr>
                <a:endParaRPr lang="en-US" dirty="0"/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dirty="0"/>
                  <a:t>Consequently, for a sequence</a:t>
                </a:r>
                <a:r>
                  <a:rPr lang="en-US" b="1" dirty="0">
                    <a:solidFill>
                      <a:srgbClr val="0033CC"/>
                    </a:solidFill>
                  </a:rPr>
                  <a:t>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Q</a:t>
                </a:r>
                <a:r>
                  <a:rPr lang="en-US" dirty="0"/>
                  <a:t> of</a:t>
                </a:r>
                <a:r>
                  <a:rPr lang="en-US" b="1" dirty="0">
                    <a:solidFill>
                      <a:srgbClr val="0033CC"/>
                    </a:solidFill>
                  </a:rPr>
                  <a:t>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n</a:t>
                </a:r>
                <a:r>
                  <a:rPr lang="en-US" dirty="0"/>
                  <a:t> trials, the probability </a:t>
                </a:r>
                <a:br>
                  <a:rPr lang="en-US" dirty="0"/>
                </a:br>
                <a:r>
                  <a:rPr lang="en-US" i="1" dirty="0"/>
                  <a:t>P</a:t>
                </a:r>
                <a:r>
                  <a:rPr lang="en-US" dirty="0"/>
                  <a:t>(</a:t>
                </a:r>
                <a:r>
                  <a:rPr lang="en-US" b="1" i="1" dirty="0">
                    <a:solidFill>
                      <a:srgbClr val="0000FF"/>
                    </a:solidFill>
                  </a:rPr>
                  <a:t>k</a:t>
                </a:r>
                <a:r>
                  <a:rPr lang="en-US" dirty="0"/>
                  <a:t> |</a:t>
                </a:r>
                <a:r>
                  <a:rPr lang="en-US" i="1" dirty="0"/>
                  <a:t>Q</a:t>
                </a:r>
                <a:r>
                  <a:rPr lang="en-US" dirty="0"/>
                  <a:t>, </a:t>
                </a:r>
                <a:r>
                  <a:rPr lang="en-US" i="1" dirty="0"/>
                  <a:t>p</a:t>
                </a:r>
                <a:r>
                  <a:rPr lang="en-US" dirty="0"/>
                  <a:t>, </a:t>
                </a:r>
                <a:r>
                  <a:rPr lang="en-US" i="1" dirty="0"/>
                  <a:t>n</a:t>
                </a:r>
                <a:r>
                  <a:rPr lang="en-US" dirty="0"/>
                  <a:t>) of </a:t>
                </a:r>
                <a:r>
                  <a:rPr lang="en-US" i="1" dirty="0">
                    <a:solidFill>
                      <a:srgbClr val="0033CC"/>
                    </a:solidFill>
                  </a:rPr>
                  <a:t>exactly</a:t>
                </a:r>
                <a:r>
                  <a:rPr lang="en-US" dirty="0"/>
                  <a:t> </a:t>
                </a:r>
                <a:r>
                  <a:rPr lang="en-US" b="1" i="1" dirty="0">
                    <a:solidFill>
                      <a:srgbClr val="0000FF"/>
                    </a:solidFill>
                  </a:rPr>
                  <a:t>k</a:t>
                </a:r>
                <a:r>
                  <a:rPr lang="en-US" dirty="0"/>
                  <a:t> successes and </a:t>
                </a:r>
                <a:r>
                  <a:rPr lang="en-US" i="1" dirty="0">
                    <a:solidFill>
                      <a:srgbClr val="0033CC"/>
                    </a:solidFill>
                  </a:rPr>
                  <a:t>exactly</a:t>
                </a:r>
                <a:r>
                  <a:rPr lang="en-US" dirty="0"/>
                  <a:t> </a:t>
                </a:r>
                <a:r>
                  <a:rPr lang="en-US" b="1" i="1" dirty="0">
                    <a:solidFill>
                      <a:srgbClr val="0000FF"/>
                    </a:solidFill>
                  </a:rPr>
                  <a:t>n – k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failures is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>
                  <a:buFont typeface="Marlett" pitchFamily="-111" charset="0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dirty="0">
                    <a:latin typeface=""/>
                    <a:cs typeface=""/>
                  </a:rPr>
                  <a:t> </a:t>
                </a:r>
              </a:p>
            </p:txBody>
          </p:sp>
        </mc:Choice>
        <mc:Fallback>
          <p:sp>
            <p:nvSpPr>
              <p:cNvPr id="4096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19200"/>
                <a:ext cx="7772400" cy="4819650"/>
              </a:xfrm>
              <a:blipFill>
                <a:blip r:embed="rId3"/>
                <a:stretch>
                  <a:fillRect l="-1142" t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54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9D9BF77-0738-964D-9545-F3F8F07C9D3E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12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143000" y="5334000"/>
            <a:ext cx="7162800" cy="228600"/>
            <a:chOff x="528" y="1824"/>
            <a:chExt cx="4512" cy="144"/>
          </a:xfrm>
        </p:grpSpPr>
        <p:sp>
          <p:nvSpPr>
            <p:cNvPr id="65543" name="Oval 5"/>
            <p:cNvSpPr>
              <a:spLocks noChangeArrowheads="1"/>
            </p:cNvSpPr>
            <p:nvPr/>
          </p:nvSpPr>
          <p:spPr bwMode="auto">
            <a:xfrm>
              <a:off x="52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4" name="Oval 6"/>
            <p:cNvSpPr>
              <a:spLocks noChangeArrowheads="1"/>
            </p:cNvSpPr>
            <p:nvPr/>
          </p:nvSpPr>
          <p:spPr bwMode="auto">
            <a:xfrm>
              <a:off x="86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5" name="Oval 7"/>
            <p:cNvSpPr>
              <a:spLocks noChangeArrowheads="1"/>
            </p:cNvSpPr>
            <p:nvPr/>
          </p:nvSpPr>
          <p:spPr bwMode="auto">
            <a:xfrm>
              <a:off x="115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546" name="Oval 8"/>
            <p:cNvSpPr>
              <a:spLocks noChangeArrowheads="1"/>
            </p:cNvSpPr>
            <p:nvPr/>
          </p:nvSpPr>
          <p:spPr bwMode="auto">
            <a:xfrm>
              <a:off x="148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7" name="Oval 9"/>
            <p:cNvSpPr>
              <a:spLocks noChangeArrowheads="1"/>
            </p:cNvSpPr>
            <p:nvPr/>
          </p:nvSpPr>
          <p:spPr bwMode="auto">
            <a:xfrm>
              <a:off x="177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8" name="Oval 10"/>
            <p:cNvSpPr>
              <a:spLocks noChangeArrowheads="1"/>
            </p:cNvSpPr>
            <p:nvPr/>
          </p:nvSpPr>
          <p:spPr bwMode="auto">
            <a:xfrm>
              <a:off x="201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9" name="Oval 11"/>
            <p:cNvSpPr>
              <a:spLocks noChangeArrowheads="1"/>
            </p:cNvSpPr>
            <p:nvPr/>
          </p:nvSpPr>
          <p:spPr bwMode="auto">
            <a:xfrm>
              <a:off x="230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0" name="Oval 12"/>
            <p:cNvSpPr>
              <a:spLocks noChangeArrowheads="1"/>
            </p:cNvSpPr>
            <p:nvPr/>
          </p:nvSpPr>
          <p:spPr bwMode="auto">
            <a:xfrm>
              <a:off x="259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1" name="Oval 13"/>
            <p:cNvSpPr>
              <a:spLocks noChangeArrowheads="1"/>
            </p:cNvSpPr>
            <p:nvPr/>
          </p:nvSpPr>
          <p:spPr bwMode="auto">
            <a:xfrm>
              <a:off x="2880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2" name="Oval 14"/>
            <p:cNvSpPr>
              <a:spLocks noChangeArrowheads="1"/>
            </p:cNvSpPr>
            <p:nvPr/>
          </p:nvSpPr>
          <p:spPr bwMode="auto">
            <a:xfrm>
              <a:off x="3120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3" name="Oval 16"/>
            <p:cNvSpPr>
              <a:spLocks noChangeArrowheads="1"/>
            </p:cNvSpPr>
            <p:nvPr/>
          </p:nvSpPr>
          <p:spPr bwMode="auto">
            <a:xfrm>
              <a:off x="3408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4" name="Oval 17"/>
            <p:cNvSpPr>
              <a:spLocks noChangeArrowheads="1"/>
            </p:cNvSpPr>
            <p:nvPr/>
          </p:nvSpPr>
          <p:spPr bwMode="auto">
            <a:xfrm>
              <a:off x="374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5" name="Oval 18"/>
            <p:cNvSpPr>
              <a:spLocks noChangeArrowheads="1"/>
            </p:cNvSpPr>
            <p:nvPr/>
          </p:nvSpPr>
          <p:spPr bwMode="auto">
            <a:xfrm>
              <a:off x="403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556" name="Oval 19"/>
            <p:cNvSpPr>
              <a:spLocks noChangeArrowheads="1"/>
            </p:cNvSpPr>
            <p:nvPr/>
          </p:nvSpPr>
          <p:spPr bwMode="auto">
            <a:xfrm>
              <a:off x="436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7" name="Oval 20"/>
            <p:cNvSpPr>
              <a:spLocks noChangeArrowheads="1"/>
            </p:cNvSpPr>
            <p:nvPr/>
          </p:nvSpPr>
          <p:spPr bwMode="auto">
            <a:xfrm>
              <a:off x="465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58" name="Oval 21"/>
            <p:cNvSpPr>
              <a:spLocks noChangeArrowheads="1"/>
            </p:cNvSpPr>
            <p:nvPr/>
          </p:nvSpPr>
          <p:spPr bwMode="auto">
            <a:xfrm>
              <a:off x="489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0851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Binomial Distribution: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56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19200"/>
                <a:ext cx="7899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Note: the sequence </a:t>
                </a:r>
                <a:r>
                  <a:rPr lang="en-US" b="1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Q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 of successes at the LHC is unknown!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According to the rules of probability theory, we can eliminate the unknown (discrete) parameter </a:t>
                </a:r>
                <a:r>
                  <a:rPr lang="en-US" b="1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Q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 from the problem by </a:t>
                </a:r>
                <a:r>
                  <a:rPr lang="en-US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summing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 over all sequences that are possible </a:t>
                </a:r>
                <a:r>
                  <a:rPr lang="en-US" i="1" dirty="0">
                    <a:latin typeface="Times New Roman" charset="0"/>
                    <a:ea typeface="ＭＳ Ｐゴシック" charset="-128"/>
                  </a:rPr>
                  <a:t>a priori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: 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1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latin typeface="Times New Roman" charset="0"/>
                  <a:ea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b="1" dirty="0">
                  <a:solidFill>
                    <a:srgbClr val="0033CC"/>
                  </a:solidFill>
                  <a:latin typeface="Times New Roman" charset="0"/>
                  <a:ea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Each sequence has the same probability and there are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𝑘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>
                    <a:latin typeface="Times New Roman" charset="0"/>
                    <a:ea typeface="ＭＳ Ｐゴシック" charset="-128"/>
                  </a:rPr>
                  <a:t> of them in the sum. Therefore,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 </a:t>
                </a:r>
                <a:r>
                  <a:rPr lang="en-US" b="0" dirty="0">
                    <a:solidFill>
                      <a:schemeClr val="tx1"/>
                    </a:solidFill>
                    <a:ea typeface="ＭＳ Ｐゴシック" charset="-128"/>
                  </a:rPr>
                  <a:t>	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|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𝑝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𝑘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charset="0"/>
                    <a:ea typeface="ＭＳ Ｐゴシック" charset="-128"/>
                  </a:rPr>
                  <a:t>,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which is the </a:t>
                </a:r>
                <a:r>
                  <a:rPr lang="en-US" i="1" dirty="0">
                    <a:solidFill>
                      <a:srgbClr val="0000FF"/>
                    </a:solidFill>
                    <a:latin typeface="Times New Roman" charset="0"/>
                    <a:ea typeface="ＭＳ Ｐゴシック" charset="-128"/>
                  </a:rPr>
                  <a:t>binomial distribution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ＭＳ Ｐゴシック" charset="-128"/>
                      </a:rPr>
                      <m:t>Binomial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dirty="0">
                    <a:latin typeface="Times New Roman" charset="0"/>
                    <a:ea typeface="ＭＳ Ｐゴシック" charset="-128"/>
                  </a:rPr>
                  <a:t>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rgbClr val="0033CC"/>
                  </a:solidFill>
                  <a:latin typeface="Times New Roman" charset="0"/>
                  <a:ea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latin typeface="Times New Roman" charset="0"/>
                  <a:ea typeface="ＭＳ Ｐゴシック" charset="-128"/>
                </a:endParaRPr>
              </a:p>
            </p:txBody>
          </p:sp>
        </mc:Choice>
        <mc:Fallback>
          <p:sp>
            <p:nvSpPr>
              <p:cNvPr id="6656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19200"/>
                <a:ext cx="7899400" cy="4819650"/>
              </a:xfrm>
              <a:blipFill>
                <a:blip r:embed="rId3"/>
                <a:stretch>
                  <a:fillRect l="-1124" t="-1053" b="-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5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44F4DD-83E4-1640-9949-FE69E6A4247A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13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143000" y="3962400"/>
            <a:ext cx="7162800" cy="228600"/>
            <a:chOff x="528" y="1824"/>
            <a:chExt cx="4512" cy="144"/>
          </a:xfrm>
        </p:grpSpPr>
        <p:sp>
          <p:nvSpPr>
            <p:cNvPr id="66569" name="Oval 5"/>
            <p:cNvSpPr>
              <a:spLocks noChangeArrowheads="1"/>
            </p:cNvSpPr>
            <p:nvPr/>
          </p:nvSpPr>
          <p:spPr bwMode="auto">
            <a:xfrm>
              <a:off x="52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0" name="Oval 6"/>
            <p:cNvSpPr>
              <a:spLocks noChangeArrowheads="1"/>
            </p:cNvSpPr>
            <p:nvPr/>
          </p:nvSpPr>
          <p:spPr bwMode="auto">
            <a:xfrm>
              <a:off x="86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1" name="Oval 7"/>
            <p:cNvSpPr>
              <a:spLocks noChangeArrowheads="1"/>
            </p:cNvSpPr>
            <p:nvPr/>
          </p:nvSpPr>
          <p:spPr bwMode="auto">
            <a:xfrm>
              <a:off x="115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6572" name="Oval 8"/>
            <p:cNvSpPr>
              <a:spLocks noChangeArrowheads="1"/>
            </p:cNvSpPr>
            <p:nvPr/>
          </p:nvSpPr>
          <p:spPr bwMode="auto">
            <a:xfrm>
              <a:off x="148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3" name="Oval 9"/>
            <p:cNvSpPr>
              <a:spLocks noChangeArrowheads="1"/>
            </p:cNvSpPr>
            <p:nvPr/>
          </p:nvSpPr>
          <p:spPr bwMode="auto">
            <a:xfrm>
              <a:off x="177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4" name="Oval 10"/>
            <p:cNvSpPr>
              <a:spLocks noChangeArrowheads="1"/>
            </p:cNvSpPr>
            <p:nvPr/>
          </p:nvSpPr>
          <p:spPr bwMode="auto">
            <a:xfrm>
              <a:off x="201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5" name="Oval 11"/>
            <p:cNvSpPr>
              <a:spLocks noChangeArrowheads="1"/>
            </p:cNvSpPr>
            <p:nvPr/>
          </p:nvSpPr>
          <p:spPr bwMode="auto">
            <a:xfrm>
              <a:off x="230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6" name="Oval 12"/>
            <p:cNvSpPr>
              <a:spLocks noChangeArrowheads="1"/>
            </p:cNvSpPr>
            <p:nvPr/>
          </p:nvSpPr>
          <p:spPr bwMode="auto">
            <a:xfrm>
              <a:off x="259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7" name="Oval 13"/>
            <p:cNvSpPr>
              <a:spLocks noChangeArrowheads="1"/>
            </p:cNvSpPr>
            <p:nvPr/>
          </p:nvSpPr>
          <p:spPr bwMode="auto">
            <a:xfrm>
              <a:off x="2880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8" name="Oval 14"/>
            <p:cNvSpPr>
              <a:spLocks noChangeArrowheads="1"/>
            </p:cNvSpPr>
            <p:nvPr/>
          </p:nvSpPr>
          <p:spPr bwMode="auto">
            <a:xfrm>
              <a:off x="3120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9" name="Oval 16"/>
            <p:cNvSpPr>
              <a:spLocks noChangeArrowheads="1"/>
            </p:cNvSpPr>
            <p:nvPr/>
          </p:nvSpPr>
          <p:spPr bwMode="auto">
            <a:xfrm>
              <a:off x="3408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0" name="Oval 17"/>
            <p:cNvSpPr>
              <a:spLocks noChangeArrowheads="1"/>
            </p:cNvSpPr>
            <p:nvPr/>
          </p:nvSpPr>
          <p:spPr bwMode="auto">
            <a:xfrm>
              <a:off x="3744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1" name="Oval 18"/>
            <p:cNvSpPr>
              <a:spLocks noChangeArrowheads="1"/>
            </p:cNvSpPr>
            <p:nvPr/>
          </p:nvSpPr>
          <p:spPr bwMode="auto">
            <a:xfrm>
              <a:off x="4032" y="1824"/>
              <a:ext cx="144" cy="14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6582" name="Oval 19"/>
            <p:cNvSpPr>
              <a:spLocks noChangeArrowheads="1"/>
            </p:cNvSpPr>
            <p:nvPr/>
          </p:nvSpPr>
          <p:spPr bwMode="auto">
            <a:xfrm>
              <a:off x="4368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3" name="Oval 20"/>
            <p:cNvSpPr>
              <a:spLocks noChangeArrowheads="1"/>
            </p:cNvSpPr>
            <p:nvPr/>
          </p:nvSpPr>
          <p:spPr bwMode="auto">
            <a:xfrm>
              <a:off x="465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4" name="Oval 21"/>
            <p:cNvSpPr>
              <a:spLocks noChangeArrowheads="1"/>
            </p:cNvSpPr>
            <p:nvPr/>
          </p:nvSpPr>
          <p:spPr bwMode="auto">
            <a:xfrm>
              <a:off x="4896" y="182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16493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Poisson Distribution: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96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19200"/>
                <a:ext cx="7772400" cy="4819650"/>
              </a:xfrm>
            </p:spPr>
            <p:txBody>
              <a:bodyPr/>
              <a:lstStyle/>
              <a:p>
                <a:pPr>
                  <a:buFont typeface="Marlett" pitchFamily="-111" charset="0"/>
                  <a:buNone/>
                  <a:defRPr/>
                </a:pPr>
                <a:r>
                  <a:rPr lang="en-US" dirty="0"/>
                  <a:t>The mean number of successes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a </a:t>
                </a:r>
                <a:r>
                  <a:rPr lang="en-US" dirty="0"/>
                  <a:t>is </a:t>
                </a:r>
                <a:endParaRPr lang="en-US" b="1" i="1" dirty="0">
                  <a:solidFill>
                    <a:srgbClr val="0033CC"/>
                  </a:solidFill>
                </a:endParaRPr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b="1" i="1" dirty="0">
                    <a:solidFill>
                      <a:srgbClr val="0033CC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𝒑𝒏</m:t>
                    </m:r>
                  </m:oMath>
                </a14:m>
                <a:r>
                  <a:rPr lang="en-US" i="1" dirty="0"/>
                  <a:t>.</a:t>
                </a:r>
              </a:p>
              <a:p>
                <a:pPr>
                  <a:buFont typeface="Marlett" pitchFamily="-111" charset="0"/>
                  <a:buNone/>
                  <a:defRPr/>
                </a:pPr>
                <a:endParaRPr lang="en-US" i="1" dirty="0"/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dirty="0"/>
                  <a:t>For the Higgs boson outcomes,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n</a:t>
                </a:r>
                <a:r>
                  <a:rPr lang="en-US" b="1" dirty="0">
                    <a:solidFill>
                      <a:srgbClr val="0033CC"/>
                    </a:solidFill>
                  </a:rPr>
                  <a:t> &gt;&gt; 10</a:t>
                </a:r>
                <a:r>
                  <a:rPr lang="en-US" b="1" baseline="30000" dirty="0">
                    <a:solidFill>
                      <a:srgbClr val="0033CC"/>
                    </a:solidFill>
                  </a:rPr>
                  <a:t>12</a:t>
                </a:r>
                <a:r>
                  <a:rPr lang="en-US" dirty="0"/>
                  <a:t>.</a:t>
                </a:r>
                <a:endParaRPr lang="en-US" baseline="30000" dirty="0"/>
              </a:p>
              <a:p>
                <a:pPr>
                  <a:buFont typeface="Marlett" pitchFamily="-111" charset="0"/>
                  <a:buNone/>
                  <a:defRPr/>
                </a:pPr>
                <a:endParaRPr lang="en-US" dirty="0"/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dirty="0"/>
                  <a:t>So, let’s consider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p</a:t>
                </a:r>
                <a:r>
                  <a:rPr lang="en-US" dirty="0"/>
                  <a:t> </a:t>
                </a:r>
                <a:r>
                  <a:rPr lang="en-US" dirty="0">
                    <a:ea typeface="Times New Roman" pitchFamily="-111" charset="0"/>
                  </a:rPr>
                  <a:t>→ 0 and </a:t>
                </a:r>
                <a:r>
                  <a:rPr lang="en-US" b="1" i="1" dirty="0">
                    <a:solidFill>
                      <a:srgbClr val="0033CC"/>
                    </a:solidFill>
                    <a:ea typeface="Times New Roman" pitchFamily="-111" charset="0"/>
                  </a:rPr>
                  <a:t>n</a:t>
                </a:r>
                <a:r>
                  <a:rPr lang="en-US" dirty="0">
                    <a:ea typeface="Times New Roman" pitchFamily="-111" charset="0"/>
                  </a:rPr>
                  <a:t> → </a:t>
                </a:r>
                <a:r>
                  <a:rPr lang="en-US" dirty="0"/>
                  <a:t>∞, with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a</a:t>
                </a:r>
                <a:r>
                  <a:rPr lang="en-US" dirty="0"/>
                  <a:t> </a:t>
                </a:r>
                <a:r>
                  <a:rPr lang="en-US" i="1" dirty="0">
                    <a:solidFill>
                      <a:srgbClr val="0000FF"/>
                    </a:solidFill>
                  </a:rPr>
                  <a:t>constan</a:t>
                </a:r>
                <a:r>
                  <a:rPr lang="en-US" i="1" dirty="0">
                    <a:solidFill>
                      <a:srgbClr val="0033CC"/>
                    </a:solidFill>
                  </a:rPr>
                  <a:t>t</a:t>
                </a:r>
                <a:r>
                  <a:rPr lang="en-US" dirty="0"/>
                  <a:t>,</a:t>
                </a:r>
                <a:r>
                  <a:rPr lang="en-US" i="1" dirty="0">
                    <a:ea typeface="Times New Roman" pitchFamily="-111" charset="0"/>
                  </a:rPr>
                  <a:t> </a:t>
                </a:r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b="1" i="1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Times New Roman" pitchFamily="-111" charset="0"/>
                  </a:rPr>
                  <a:t>	</a:t>
                </a:r>
                <a:r>
                  <a:rPr lang="en-US" b="1" dirty="0">
                    <a:solidFill>
                      <a:srgbClr val="0033CC"/>
                    </a:solidFill>
                    <a:ea typeface="Times New Roman" pitchFamily="-111" charset="0"/>
                  </a:rPr>
                  <a:t>Binomial</a:t>
                </a:r>
                <a:r>
                  <a:rPr lang="en-US" dirty="0">
                    <a:ea typeface="Times New Roman" pitchFamily="-111" charset="0"/>
                  </a:rPr>
                  <a:t>(</a:t>
                </a:r>
                <a:r>
                  <a:rPr lang="en-US" i="1" dirty="0">
                    <a:ea typeface="Times New Roman" pitchFamily="-111" charset="0"/>
                  </a:rPr>
                  <a:t>k</a:t>
                </a:r>
                <a:r>
                  <a:rPr lang="en-US" dirty="0">
                    <a:ea typeface="Times New Roman" pitchFamily="-111" charset="0"/>
                  </a:rPr>
                  <a:t>, </a:t>
                </a:r>
                <a:r>
                  <a:rPr lang="en-US" i="1" dirty="0">
                    <a:ea typeface="Times New Roman" pitchFamily="-111" charset="0"/>
                  </a:rPr>
                  <a:t>n, p</a:t>
                </a:r>
                <a:r>
                  <a:rPr lang="en-US" dirty="0">
                    <a:ea typeface="Times New Roman" pitchFamily="-111" charset="0"/>
                  </a:rPr>
                  <a:t>) </a:t>
                </a:r>
                <a:r>
                  <a:rPr lang="en-US" dirty="0"/>
                  <a:t>→ </a:t>
                </a:r>
                <a:r>
                  <a:rPr lang="en-US" b="1" dirty="0">
                    <a:solidFill>
                      <a:srgbClr val="0033CC"/>
                    </a:solidFill>
                    <a:ea typeface="Times New Roman" pitchFamily="-111" charset="0"/>
                  </a:rPr>
                  <a:t>Poisson</a:t>
                </a:r>
                <a:r>
                  <a:rPr lang="en-US" dirty="0">
                    <a:ea typeface="Times New Roman" pitchFamily="-111" charset="0"/>
                  </a:rPr>
                  <a:t>(</a:t>
                </a:r>
                <a:r>
                  <a:rPr lang="en-US" i="1" dirty="0">
                    <a:ea typeface="Times New Roman" pitchFamily="-111" charset="0"/>
                  </a:rPr>
                  <a:t>k</a:t>
                </a:r>
                <a:r>
                  <a:rPr lang="en-US" dirty="0">
                    <a:ea typeface="Times New Roman" pitchFamily="-111" charset="0"/>
                  </a:rPr>
                  <a:t>, </a:t>
                </a:r>
                <a:r>
                  <a:rPr lang="en-US" i="1" dirty="0">
                    <a:ea typeface="Times New Roman" pitchFamily="-111" charset="0"/>
                  </a:rPr>
                  <a:t>a</a:t>
                </a:r>
                <a:r>
                  <a:rPr lang="en-US" dirty="0">
                    <a:ea typeface="Times New Roman" pitchFamily="-111" charset="0"/>
                  </a:rPr>
                  <a:t>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br>
                  <a:rPr lang="en-US" dirty="0">
                    <a:ea typeface="Times New Roman" pitchFamily="-111" charset="0"/>
                  </a:rPr>
                </a:br>
                <a:endParaRPr lang="en-US" dirty="0">
                  <a:ea typeface="Times New Roman" pitchFamily="-111" charset="0"/>
                </a:endParaRPr>
              </a:p>
              <a:p>
                <a:pPr>
                  <a:buFont typeface="Marlett" pitchFamily="-111" charset="0"/>
                  <a:buNone/>
                  <a:defRPr/>
                </a:pPr>
                <a:endParaRPr lang="en-US" dirty="0"/>
              </a:p>
              <a:p>
                <a:pPr>
                  <a:buFont typeface="Marlett" pitchFamily="-111" charset="0"/>
                  <a:buNone/>
                  <a:defRPr/>
                </a:pPr>
                <a:endParaRPr lang="en-US" b="1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4096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19200"/>
                <a:ext cx="7772400" cy="4819650"/>
              </a:xfrm>
              <a:blipFill>
                <a:blip r:embed="rId3"/>
                <a:stretch>
                  <a:fillRect l="-1142" t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5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2DE1D8-7237-9046-86BE-358712E71BC8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14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7590" name="Text Box 8"/>
          <p:cNvSpPr txBox="1">
            <a:spLocks noChangeArrowheads="1"/>
          </p:cNvSpPr>
          <p:nvPr/>
        </p:nvSpPr>
        <p:spPr bwMode="auto">
          <a:xfrm>
            <a:off x="842963" y="4724400"/>
            <a:ext cx="7474354" cy="461665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Exercise 2</a:t>
            </a:r>
            <a:r>
              <a:rPr lang="en-US" dirty="0"/>
              <a:t>: Show that </a:t>
            </a:r>
            <a:r>
              <a:rPr lang="en-US" dirty="0">
                <a:ea typeface="Times New Roman" charset="0"/>
                <a:cs typeface="Times New Roman" charset="0"/>
              </a:rPr>
              <a:t>Binomial(</a:t>
            </a:r>
            <a:r>
              <a:rPr lang="en-US" i="1" dirty="0">
                <a:ea typeface="Times New Roman" charset="0"/>
                <a:cs typeface="Times New Roman" charset="0"/>
              </a:rPr>
              <a:t>k</a:t>
            </a:r>
            <a:r>
              <a:rPr lang="en-US" dirty="0">
                <a:ea typeface="Times New Roman" charset="0"/>
                <a:cs typeface="Times New Roman" charset="0"/>
              </a:rPr>
              <a:t>, </a:t>
            </a:r>
            <a:r>
              <a:rPr lang="en-US" i="1" dirty="0">
                <a:ea typeface="Times New Roman" charset="0"/>
                <a:cs typeface="Times New Roman" charset="0"/>
              </a:rPr>
              <a:t>n, p</a:t>
            </a:r>
            <a:r>
              <a:rPr lang="en-US" dirty="0">
                <a:ea typeface="Times New Roman" charset="0"/>
                <a:cs typeface="Times New Roman" charset="0"/>
              </a:rPr>
              <a:t>) </a:t>
            </a:r>
            <a:r>
              <a:rPr lang="en-US" dirty="0"/>
              <a:t>→ </a:t>
            </a:r>
            <a:r>
              <a:rPr lang="en-US" dirty="0">
                <a:ea typeface="Times New Roman" charset="0"/>
                <a:cs typeface="Times New Roman" charset="0"/>
              </a:rPr>
              <a:t>Poisson(</a:t>
            </a:r>
            <a:r>
              <a:rPr lang="en-US" i="1" dirty="0">
                <a:ea typeface="Times New Roman" charset="0"/>
                <a:cs typeface="Times New Roman" charset="0"/>
              </a:rPr>
              <a:t>k</a:t>
            </a:r>
            <a:r>
              <a:rPr lang="en-US" dirty="0">
                <a:ea typeface="Times New Roman" charset="0"/>
                <a:cs typeface="Times New Roman" charset="0"/>
              </a:rPr>
              <a:t>, </a:t>
            </a:r>
            <a:r>
              <a:rPr lang="en-US" i="1" dirty="0">
                <a:ea typeface="Times New Roman" charset="0"/>
                <a:cs typeface="Times New Roman" charset="0"/>
              </a:rPr>
              <a:t>a</a:t>
            </a:r>
            <a:r>
              <a:rPr lang="en-US" dirty="0">
                <a:ea typeface="Times New Roman" charset="0"/>
                <a:cs typeface="Times New Roman" charset="0"/>
              </a:rPr>
              <a:t>)</a:t>
            </a:r>
            <a:r>
              <a:rPr lang="en-US" dirty="0"/>
              <a:t> </a:t>
            </a:r>
          </a:p>
        </p:txBody>
      </p:sp>
      <p:sp>
        <p:nvSpPr>
          <p:cNvPr id="67591" name="Text Box 8"/>
          <p:cNvSpPr txBox="1">
            <a:spLocks noChangeArrowheads="1"/>
          </p:cNvSpPr>
          <p:nvPr/>
        </p:nvSpPr>
        <p:spPr bwMode="auto">
          <a:xfrm>
            <a:off x="2590800" y="1676400"/>
            <a:ext cx="2904193" cy="461665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Exercise 1</a:t>
            </a:r>
            <a:r>
              <a:rPr lang="en-US" dirty="0"/>
              <a:t>: Show this</a:t>
            </a:r>
          </a:p>
        </p:txBody>
      </p:sp>
    </p:spTree>
    <p:extLst>
      <p:ext uri="{BB962C8B-B14F-4D97-AF65-F5344CB8AC3E}">
        <p14:creationId xmlns:p14="http://schemas.microsoft.com/office/powerpoint/2010/main" val="178285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557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b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Probability Function:</a:t>
                </a:r>
              </a:p>
              <a:p>
                <a:pPr>
                  <a:buFont typeface="Marlett" charset="0"/>
                  <a:buNone/>
                </a:pPr>
                <a:r>
                  <a:rPr lang="en-US" b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The</a:t>
                </a:r>
                <a:r>
                  <a:rPr lang="en-US" b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probability to observe a count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n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is, therefore,</a:t>
                </a:r>
              </a:p>
              <a:p>
                <a:pPr>
                  <a:buFont typeface="Marlett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𝑛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  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Poisson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𝑛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−(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b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Likelihood Function: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  <a:r>
                  <a:rPr lang="en-US" i="1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p</a:t>
                </a: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(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N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|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, 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b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), </a:t>
                </a: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  <a:r>
                  <a:rPr lang="en-US" i="1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N </a:t>
                </a: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=25</a:t>
                </a:r>
                <a:endParaRPr lang="en-US" dirty="0"/>
              </a:p>
              <a:p>
                <a:pPr>
                  <a:buNone/>
                </a:pPr>
                <a:r>
                  <a:rPr lang="en-US" dirty="0"/>
                  <a:t>The </a:t>
                </a:r>
                <a:r>
                  <a:rPr lang="en-US" i="1" dirty="0">
                    <a:solidFill>
                      <a:srgbClr val="0033CC"/>
                    </a:solidFill>
                  </a:rPr>
                  <a:t>likelihood function </a:t>
                </a:r>
                <a:r>
                  <a:rPr lang="en-US" dirty="0"/>
                  <a:t>is simply the </a:t>
                </a:r>
                <a:r>
                  <a:rPr lang="en-US" i="1" dirty="0">
                    <a:solidFill>
                      <a:srgbClr val="0033CC"/>
                    </a:solidFill>
                  </a:rPr>
                  <a:t>probability function </a:t>
                </a:r>
                <a:r>
                  <a:rPr lang="en-US" dirty="0"/>
                  <a:t>evaluated at the observed data. </a:t>
                </a:r>
              </a:p>
              <a:p>
                <a:pPr>
                  <a:buFont typeface="Marlett" charset="0"/>
                  <a:buNone/>
                </a:pPr>
                <a:endParaRPr lang="en-US" dirty="0"/>
              </a:p>
              <a:p>
                <a:pPr>
                  <a:buFont typeface="Marlett" charset="0"/>
                  <a:buNone/>
                </a:pPr>
                <a:r>
                  <a:rPr lang="en-US" dirty="0"/>
                  <a:t>What about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=9.4 ±0.5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?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355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8FFE91-2127-5C43-8327-734EE84A172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15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baseline="30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9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707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5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55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One way to proceed is to suppose that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=9.4 ±0.5 </m:t>
                    </m:r>
                  </m:oMath>
                </a14:m>
                <a:endParaRPr lang="en-US" dirty="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is the result of </a:t>
                </a:r>
                <a:r>
                  <a:rPr lang="en-US" i="1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scaling</a:t>
                </a: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 down a count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 by some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factor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k</a:t>
                </a:r>
                <a:r>
                  <a:rPr lang="en-US" b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endParaRPr lang="en-US" b="1" i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	B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=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/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k, 	</a:t>
                </a:r>
                <a:r>
                  <a:rPr lang="en-US" i="1" dirty="0" err="1">
                    <a:ea typeface="ＭＳ Ｐゴシック" charset="-128"/>
                    <a:cs typeface="ＭＳ Ｐゴシック" charset="-128"/>
                  </a:rPr>
                  <a:t>δB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= √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/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k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,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and that the count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is sampled from a Poisson distribution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with variance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≈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𝑀</m:t>
                    </m:r>
                  </m:oMath>
                </a14:m>
                <a:r>
                  <a:rPr lang="en-US" dirty="0">
                    <a:ea typeface="ＭＳ Ｐゴシック" charset="-128"/>
                    <a:cs typeface="ＭＳ Ｐゴシック" charset="-128"/>
                  </a:rPr>
                  <a:t> (perhaps from a Monte Carlo simulation).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We can then solve for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and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k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to get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= 353.4,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k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= 37.6.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355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  <a:blipFill>
                <a:blip r:embed="rId2"/>
                <a:stretch>
                  <a:fillRect l="-1124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8FFE91-2127-5C43-8327-734EE84A172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16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baseline="30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9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51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55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Therefore, the likelihood for the count </a:t>
                </a:r>
                <a:r>
                  <a:rPr lang="en-US" i="1" dirty="0">
                    <a:solidFill>
                      <a:srgbClr val="C00000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is</a:t>
                </a:r>
                <a:br>
                  <a:rPr lang="en-US" dirty="0">
                    <a:ea typeface="ＭＳ Ｐゴシック" charset="-128"/>
                    <a:cs typeface="ＭＳ Ｐゴシック" charset="-128"/>
                  </a:rPr>
                </a:b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Poisson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  <a:cs typeface="ＭＳ Ｐゴシック" charset="-128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  <a:cs typeface="ＭＳ Ｐゴシック" charset="-128"/>
                              </a:rPr>
                              <m:t>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  <a:cs typeface="ＭＳ Ｐゴシック" charset="-128"/>
                              </a:rPr>
                              <m:t>,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ＭＳ Ｐゴシック" charset="-128"/>
                                <a:cs typeface="ＭＳ Ｐゴシック" charset="-128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  <a:cs typeface="ＭＳ Ｐゴシック" charset="-128"/>
                              </a:rPr>
                              <m:t>𝑏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=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𝑘𝑏</m:t>
                            </m:r>
                          </m:e>
                        </m:d>
                      </m:e>
                      <m:sup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𝑀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𝑘𝑏</m:t>
                        </m:r>
                      </m:sup>
                    </m:sSup>
                  </m:oMath>
                </a14:m>
                <a:r>
                  <a:rPr lang="en-US" dirty="0">
                    <a:ea typeface="ＭＳ Ｐゴシック" charset="-128"/>
                    <a:cs typeface="ＭＳ Ｐゴシック" charset="-128"/>
                  </a:rPr>
                  <a:t>/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en-US" dirty="0">
                    <a:ea typeface="ＭＳ Ｐゴシック" charset="-128"/>
                    <a:cs typeface="ＭＳ Ｐゴシック" charset="-128"/>
                  </a:rPr>
                  <a:t>, 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where we have continued the function to non-integer </a:t>
                </a:r>
                <a:r>
                  <a:rPr lang="en-US" i="1" dirty="0">
                    <a:solidFill>
                      <a:srgbClr val="C00000"/>
                    </a:solidFill>
                    <a:ea typeface="ＭＳ Ｐゴシック" charset="-128"/>
                    <a:cs typeface="ＭＳ Ｐゴシック" charset="-128"/>
                  </a:rPr>
                  <a:t>M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.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The full likelihood for the data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=(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, </m:t>
                    </m:r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𝑀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)</m:t>
                    </m:r>
                  </m:oMath>
                </a14:m>
                <a:r>
                  <a:rPr lang="en-US" dirty="0">
                    <a:ea typeface="ＭＳ Ｐゴシック" charset="-128"/>
                    <a:cs typeface="ＭＳ Ｐゴシック" charset="-128"/>
                  </a:rPr>
                  <a:t> is, therefore,</a:t>
                </a:r>
                <a:br>
                  <a:rPr lang="en-US" dirty="0">
                    <a:ea typeface="ＭＳ Ｐゴシック" charset="-128"/>
                    <a:cs typeface="ＭＳ Ｐゴシック" charset="-128"/>
                  </a:rPr>
                </a:b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𝐷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  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Poisson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𝑏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Poisson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𝑘𝑏</m:t>
                          </m:r>
                        </m:e>
                      </m:d>
                    </m:oMath>
                  </m:oMathPara>
                </a14:m>
                <a:br>
                  <a:rPr lang="en-US" dirty="0">
                    <a:ea typeface="ＭＳ Ｐゴシック" charset="-128"/>
                    <a:cs typeface="ＭＳ Ｐゴシック" charset="-128"/>
                  </a:rPr>
                </a:b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		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𝑠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+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𝑏</m:t>
                                </m:r>
                              </m:e>
                            </m:d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𝑁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−(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+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𝑏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)</m:t>
                            </m:r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𝑁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sz="2800" dirty="0"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𝑘𝑏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𝑀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𝑘𝑏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l-G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+1)</m:t>
                        </m:r>
                      </m:den>
                    </m:f>
                  </m:oMath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355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  <a:blipFill>
                <a:blip r:embed="rId2"/>
                <a:stretch>
                  <a:fillRect l="-1124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8FFE91-2127-5C43-8327-734EE84A172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17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baseline="30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9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6082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ADC3762-A2BE-6147-8BD2-B0002D1DD034}" type="slidenum">
              <a:rPr lang="en-US">
                <a:latin typeface="Times New Roman" charset="0"/>
                <a:ea typeface="Times New Roman" charset="0"/>
                <a:cs typeface="Times New Roman" charset="0"/>
              </a:rPr>
              <a:pPr/>
              <a:t>18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8018" name="Rectangle 2"/>
              <p:cNvSpPr>
                <a:spLocks noGrp="1" noChangeArrowheads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Summary</a:t>
                </a:r>
                <a:endParaRPr lang="en-US" dirty="0"/>
              </a:p>
            </p:txBody>
          </p:sp>
        </mc:Choice>
        <mc:Fallback xmlns="">
          <p:sp>
            <p:nvSpPr>
              <p:cNvPr id="5980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73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11200" y="1295400"/>
                <a:ext cx="7772400" cy="5105400"/>
              </a:xfrm>
            </p:spPr>
            <p:txBody>
              <a:bodyPr/>
              <a:lstStyle/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Given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𝐷</m:t>
                        </m:r>
                      </m:e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,  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, we can answer:</a:t>
                </a:r>
              </a:p>
              <a:p>
                <a:pPr marL="857250" lvl="1" indent="-457200">
                  <a:lnSpc>
                    <a:spcPct val="90000"/>
                  </a:lnSpc>
                  <a:buFont typeface="Times New Roman" charset="0"/>
                  <a:buAutoNum type="arabicPeriod"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How does one estimate (measure) the mean signal, </a:t>
                </a:r>
                <a:r>
                  <a:rPr lang="en-US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s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?</a:t>
                </a:r>
              </a:p>
              <a:p>
                <a:pPr marL="857250" lvl="1" indent="-457200">
                  <a:lnSpc>
                    <a:spcPct val="90000"/>
                  </a:lnSpc>
                  <a:buFont typeface="Times New Roman" charset="0"/>
                  <a:buAutoNum type="arabicPeriod"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How does one quantify the accuracy of the estimate?</a:t>
                </a:r>
              </a:p>
              <a:p>
                <a:pPr marL="857250" lvl="1" indent="-457200">
                  <a:lnSpc>
                    <a:spcPct val="90000"/>
                  </a:lnSpc>
                  <a:buFont typeface="Times New Roman" charset="0"/>
                  <a:buAutoNum type="arabicPeriod"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How does one decide if a signal has been found? </a:t>
                </a:r>
              </a:p>
              <a:p>
                <a:pPr marL="857250" lvl="1" indent="-457200"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latin typeface="Times New Roman" charset="0"/>
                  <a:ea typeface="ＭＳ Ｐゴシック" charset="-128"/>
                </a:endParaRPr>
              </a:p>
              <a:p>
                <a:pPr marL="457200" indent="-457200">
                  <a:lnSpc>
                    <a:spcPct val="90000"/>
                  </a:lnSpc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A common way to estimate a parameter is to choose the value that maximizes the likelihood.</a:t>
                </a:r>
              </a:p>
              <a:p>
                <a:pPr marL="457200" indent="-457200">
                  <a:lnSpc>
                    <a:spcPct val="90000"/>
                  </a:lnSpc>
                  <a:buNone/>
                </a:pPr>
                <a:endParaRPr lang="en-US" dirty="0">
                  <a:latin typeface="Times New Roman" charset="0"/>
                  <a:ea typeface="ＭＳ Ｐゴシック" charset="-128"/>
                </a:endParaRPr>
              </a:p>
              <a:p>
                <a:pPr marL="457200" indent="-457200">
                  <a:lnSpc>
                    <a:spcPct val="90000"/>
                  </a:lnSpc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Estimates obtained this way are called </a:t>
                </a:r>
                <a:r>
                  <a:rPr lang="en-US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maximum likelihood estimates</a:t>
                </a:r>
                <a:r>
                  <a:rPr lang="en-US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 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(MLE).</a:t>
                </a:r>
                <a:br>
                  <a:rPr lang="en-US" dirty="0">
                    <a:latin typeface="Times New Roman" charset="0"/>
                    <a:ea typeface="ＭＳ Ｐゴシック" charset="-128"/>
                  </a:rPr>
                </a:br>
                <a:endParaRPr lang="en-US" dirty="0">
                  <a:latin typeface="Times New Roman" charset="0"/>
                  <a:ea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7373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11200" y="1295400"/>
                <a:ext cx="7772400" cy="5105400"/>
              </a:xfrm>
              <a:blipFill>
                <a:blip r:embed="rId3"/>
                <a:stretch>
                  <a:fillRect l="-1142" t="-1489" r="-16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42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Nuisance Parameters </a:t>
            </a:r>
            <a:r>
              <a:rPr lang="en-US" dirty="0">
                <a:solidFill>
                  <a:schemeClr val="accent1"/>
                </a:solidFill>
              </a:rPr>
              <a:t>are a Nuisance</a:t>
            </a:r>
            <a:r>
              <a:rPr lang="en-US" dirty="0"/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But, there is a problem! The likelihood</a:t>
                </a:r>
                <a:endParaRPr lang="en-US" i="1" dirty="0">
                  <a:latin typeface="Cambria Math" panose="02040503050406030204" pitchFamily="18" charset="0"/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𝐷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 </m:t>
                          </m:r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  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Poisson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𝑏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Poisson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𝑘𝑏</m:t>
                          </m:r>
                        </m:e>
                      </m:d>
                    </m:oMath>
                  </m:oMathPara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dirty="0"/>
              </a:p>
              <a:p>
                <a:pPr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contains two parameters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and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b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only one of which,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, is of interest to us, that is, only one is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parameter of interest. </a:t>
                </a: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The parameter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b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is an example of a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nuisance parameter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.</a:t>
                </a:r>
              </a:p>
              <a:p>
                <a:pPr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/>
                  <a:t>If we wish to make inferences about the parameter of interest, we must rid our probability model of </a:t>
                </a:r>
                <a:r>
                  <a:rPr lang="en-US" i="1" u="sng" dirty="0">
                    <a:solidFill>
                      <a:srgbClr val="0033CC"/>
                    </a:solidFill>
                  </a:rPr>
                  <a:t>all</a:t>
                </a:r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nuisance parameters.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 r="-1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5F0747-050E-FF40-97DF-2F802DA0657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0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Topics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772400" cy="4648200"/>
          </a:xfrm>
        </p:spPr>
        <p:txBody>
          <a:bodyPr/>
          <a:lstStyle/>
          <a:p>
            <a: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Introduction</a:t>
            </a:r>
          </a:p>
          <a:p>
            <a:r>
              <a:rPr lang="en-US" dirty="0"/>
              <a:t>Frequentist Analysis: An Example </a:t>
            </a:r>
          </a:p>
          <a:p>
            <a: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Hypothesis Tests: An Example</a:t>
            </a:r>
            <a:endParaRPr lang="en-US" dirty="0">
              <a:solidFill>
                <a:srgbClr val="0033CC"/>
              </a:solidFill>
              <a:latin typeface="Times New Roman" pitchFamily="35" charset="0"/>
              <a:ea typeface="ＭＳ Ｐゴシック" pitchFamily="35" charset="-128"/>
              <a:cs typeface="ＭＳ Ｐゴシック" pitchFamily="35" charset="-128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Summary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 pitchFamily="35" charset="0"/>
              <a:ea typeface="ＭＳ Ｐゴシック" pitchFamily="35" charset="-128"/>
              <a:cs typeface="ＭＳ Ｐゴシック" pitchFamily="35" charset="-128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Bibliography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Tutorials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 pitchFamily="35" charset="0"/>
              <a:ea typeface="ＭＳ Ｐゴシック" pitchFamily="35" charset="-128"/>
              <a:cs typeface="ＭＳ Ｐゴシック" pitchFamily="35" charset="-128"/>
            </a:endParaRP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8BFA41-EE8E-E343-9E1C-398587649071}" type="slidenum">
              <a:rPr lang="en-US" smtClean="0">
                <a:latin typeface="Times New Roman" pitchFamily="35" charset="0"/>
                <a:ea typeface="Times New Roman" pitchFamily="35" charset="0"/>
                <a:cs typeface="Times New Roman" pitchFamily="35" charset="0"/>
              </a:rPr>
              <a:pPr/>
              <a:t>2</a:t>
            </a:fld>
            <a:endParaRPr lang="en-US">
              <a:latin typeface="Times New Roman" pitchFamily="35" charset="0"/>
              <a:ea typeface="Times New Roman" pitchFamily="35" charset="0"/>
              <a:cs typeface="Times New Roman" pitchFamily="3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529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4B795F-B064-9D48-A981-7F20CC91C518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20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81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This means, we must transform the  2-parameter function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𝑁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−(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!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𝑘𝑏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𝑀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𝑘𝑏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into one involving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only.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Moreover, in principle, this should be done while respecting the foundational principle of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frequentist statistics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namely,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frequentist principle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.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458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3"/>
                <a:stretch>
                  <a:fillRect l="-1142" t="-1050" r="-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46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</a:t>
            </a:r>
            <a:r>
              <a:rPr lang="en-US" dirty="0" err="1"/>
              <a:t>Frequentist</a:t>
            </a:r>
            <a:r>
              <a:rPr lang="en-US" dirty="0"/>
              <a:t> Principle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711200" y="1295400"/>
            <a:ext cx="7899400" cy="4819650"/>
          </a:xfrm>
        </p:spPr>
        <p:txBody>
          <a:bodyPr/>
          <a:lstStyle/>
          <a:p>
            <a:pPr>
              <a:buFont typeface="Marlett" charset="0"/>
              <a:buNone/>
            </a:pPr>
            <a:r>
              <a:rPr lang="en-US" dirty="0">
                <a:solidFill>
                  <a:srgbClr val="0033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The Frequentist Principle (FP) 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(Jerzy </a:t>
            </a:r>
            <a:r>
              <a:rPr lang="en-US" dirty="0" err="1">
                <a:latin typeface="Times New Roman" charset="0"/>
                <a:ea typeface="ＭＳ Ｐゴシック" charset="-128"/>
                <a:cs typeface="ＭＳ Ｐゴシック" charset="-128"/>
              </a:rPr>
              <a:t>Neyman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, 1937)</a:t>
            </a:r>
            <a:b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</a:br>
            <a:endParaRPr lang="en-US" dirty="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>
              <a:buFont typeface="Marlett" charset="0"/>
              <a:buNone/>
            </a:pP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Given a probability </a:t>
            </a:r>
            <a:r>
              <a:rPr lang="en-US" b="1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, statements should be constructed so that we can guarantee that a fraction</a:t>
            </a:r>
            <a:r>
              <a:rPr lang="en-US" b="1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f 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 ≥  </a:t>
            </a:r>
            <a:r>
              <a:rPr lang="en-US" b="1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 of them are true over an </a:t>
            </a:r>
            <a:r>
              <a:rPr lang="en-US" i="1" dirty="0">
                <a:solidFill>
                  <a:srgbClr val="0033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ensemble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 of statements, even if we do not know which ones are true and which are false.</a:t>
            </a:r>
          </a:p>
          <a:p>
            <a:pPr>
              <a:buFont typeface="Marlett" charset="0"/>
              <a:buNone/>
            </a:pPr>
            <a:endParaRPr lang="en-US" dirty="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>
              <a:buFont typeface="Marlett" charset="0"/>
              <a:buNone/>
            </a:pP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The fraction </a:t>
            </a:r>
            <a:r>
              <a:rPr lang="en-US" b="1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f 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is called the </a:t>
            </a:r>
            <a:r>
              <a:rPr lang="en-US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coverage probability 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(or </a:t>
            </a:r>
            <a:r>
              <a:rPr lang="en-US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coverage</a:t>
            </a:r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for short) 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and </a:t>
            </a:r>
            <a:r>
              <a:rPr lang="en-US" b="1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 is called the </a:t>
            </a:r>
            <a:r>
              <a:rPr lang="en-US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confidence level 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(C.L.).</a:t>
            </a:r>
          </a:p>
          <a:p>
            <a:pPr>
              <a:buFont typeface="Marlett" charset="0"/>
              <a:buNone/>
            </a:pP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Statements that obey the frequentist principle are said </a:t>
            </a:r>
            <a:r>
              <a:rPr lang="en-US" i="1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to cover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.</a:t>
            </a:r>
          </a:p>
          <a:p>
            <a:pPr>
              <a:buFont typeface="Marlett" charset="0"/>
              <a:buNone/>
            </a:pPr>
            <a:endParaRPr lang="en-US" dirty="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>
              <a:buFont typeface="Marlett" charset="0"/>
              <a:buNone/>
            </a:pPr>
            <a:b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</a:b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>
              <a:buFont typeface="Marlett" charset="0"/>
              <a:buNone/>
            </a:pPr>
            <a:b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</a:br>
            <a:endParaRPr lang="en-US" dirty="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>
              <a:buFont typeface="Marlett" charset="0"/>
              <a:buNone/>
            </a:pP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	</a:t>
            </a:r>
          </a:p>
          <a:p>
            <a:pPr>
              <a:buFont typeface="Marlett" charset="0"/>
              <a:buNone/>
            </a:pPr>
            <a:endParaRPr lang="en-US" dirty="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>
              <a:buFont typeface="Marlett" charset="0"/>
              <a:buNone/>
            </a:pP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		</a:t>
            </a:r>
          </a:p>
          <a:p>
            <a:pPr>
              <a:buFont typeface="Marlett" charset="0"/>
              <a:buNone/>
            </a:pPr>
            <a:endParaRPr lang="en-US" dirty="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>
              <a:buFont typeface="Marlett" charset="0"/>
              <a:buNone/>
            </a:pPr>
            <a:endParaRPr lang="en-US" dirty="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>
              <a:buFont typeface="Marlett" charset="0"/>
              <a:buNone/>
            </a:pP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	</a:t>
            </a:r>
          </a:p>
          <a:p>
            <a:pPr>
              <a:buFont typeface="Marlett" charset="0"/>
              <a:buNone/>
            </a:pP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	</a:t>
            </a:r>
            <a:endParaRPr lang="en-US" b="1" dirty="0">
              <a:solidFill>
                <a:srgbClr val="0033CC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782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ADAEC8A-8FAE-BD45-923E-2BAB24078EF2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21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05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</a:t>
            </a:r>
            <a:r>
              <a:rPr lang="en-US" dirty="0" err="1"/>
              <a:t>Frequentist</a:t>
            </a:r>
            <a:r>
              <a:rPr lang="en-US" dirty="0"/>
              <a:t> Principle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827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b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  <a:cs typeface="ＭＳ Ｐゴシック" charset="-128"/>
                  </a:rPr>
                  <a:t>Example</a:t>
                </a:r>
              </a:p>
              <a:p>
                <a:pPr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Consider an ensemble of statements, each associated with a pair of numbers, a mean count </a:t>
                </a:r>
                <a:r>
                  <a:rPr lang="en-US" i="1" dirty="0" err="1">
                    <a:solidFill>
                      <a:srgbClr val="0000FF"/>
                    </a:solidFill>
                    <a:latin typeface="Times New Roman" charset="0"/>
                    <a:ea typeface="ＭＳ Ｐゴシック" charset="-128"/>
                    <a:cs typeface="ＭＳ Ｐゴシック" charset="-128"/>
                  </a:rPr>
                  <a:t>θ</a:t>
                </a: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 randomly sampled from </a:t>
                </a:r>
                <a:r>
                  <a:rPr lang="en-US" b="1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uniform</a:t>
                </a: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(0, 3) and a count </a:t>
                </a:r>
                <a:r>
                  <a:rPr lang="en-US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  <a:cs typeface="ＭＳ Ｐゴシック" charset="-128"/>
                  </a:rPr>
                  <a:t>N</a:t>
                </a: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 randomly sampled from a </a:t>
                </a:r>
                <a:r>
                  <a:rPr lang="en-US" b="1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Poisson</a:t>
                </a: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 distribution with mean </a:t>
                </a:r>
                <a:r>
                  <a:rPr lang="en-US" i="1" dirty="0" err="1">
                    <a:solidFill>
                      <a:srgbClr val="0000FF"/>
                    </a:solidFill>
                    <a:latin typeface="Times New Roman" charset="0"/>
                    <a:ea typeface="ＭＳ Ｐゴシック" charset="-128"/>
                    <a:cs typeface="ＭＳ Ｐゴシック" charset="-128"/>
                  </a:rPr>
                  <a:t>θ</a:t>
                </a:r>
                <a:r>
                  <a:rPr lang="en-US" i="1" dirty="0">
                    <a:solidFill>
                      <a:srgbClr val="0000FF"/>
                    </a:solidFill>
                    <a:latin typeface="Times New Roman" charset="0"/>
                    <a:ea typeface="ＭＳ Ｐゴシック" charset="-128"/>
                    <a:cs typeface="ＭＳ Ｐゴシック" charset="-128"/>
                  </a:rPr>
                  <a:t>. </a:t>
                </a:r>
              </a:p>
              <a:p>
                <a:pPr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In a simulation, both numbers are known. Therefore, we can compute the coverage probability </a:t>
                </a:r>
                <a:r>
                  <a:rPr lang="en-US" b="1" i="1" dirty="0">
                    <a:solidFill>
                      <a:srgbClr val="0000FF"/>
                    </a:solidFill>
                    <a:latin typeface="Times New Roman" charset="0"/>
                    <a:ea typeface="ＭＳ Ｐゴシック" charset="-128"/>
                    <a:cs typeface="ＭＳ Ｐゴシック" charset="-128"/>
                  </a:rPr>
                  <a:t>f</a:t>
                </a: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 of statements of the form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𝑁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i="1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.</a:t>
                </a:r>
              </a:p>
              <a:p>
                <a:pPr>
                  <a:buFont typeface="Marlett" charset="0"/>
                  <a:buNone/>
                </a:pPr>
                <a:r>
                  <a:rPr lang="en-US" i="1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	</a:t>
                </a: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			</a:t>
                </a:r>
              </a:p>
              <a:p>
                <a:pPr>
                  <a:buFont typeface="Marlett" charset="0"/>
                  <a:buNone/>
                </a:pPr>
                <a:b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</a:br>
                <a:endParaRPr lang="en-US" dirty="0"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	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>
          <p:sp>
            <p:nvSpPr>
              <p:cNvPr id="778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4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82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ADAEC8A-8FAE-BD45-923E-2BAB24078EF2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22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600200" y="4724400"/>
            <a:ext cx="5650906" cy="1200329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Exercise 3</a:t>
            </a:r>
            <a:r>
              <a:rPr lang="en-US" dirty="0"/>
              <a:t>: 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What is the c</a:t>
            </a:r>
            <a:r>
              <a:rPr lang="en-US" dirty="0">
                <a:ea typeface="ＭＳ Ｐゴシック" charset="-128"/>
              </a:rPr>
              <a:t>overage probability of these </a:t>
            </a:r>
          </a:p>
          <a:p>
            <a:r>
              <a:rPr lang="en-US" dirty="0">
                <a:ea typeface="ＭＳ Ｐゴシック" charset="-128"/>
              </a:rPr>
              <a:t>statements? Repeat using </a:t>
            </a:r>
            <a:r>
              <a:rPr lang="en-US" b="1" dirty="0">
                <a:latin typeface="Times New Roman" charset="0"/>
                <a:ea typeface="ＭＳ Ｐゴシック" charset="-128"/>
                <a:cs typeface="ＭＳ Ｐゴシック" charset="-128"/>
              </a:rPr>
              <a:t>uniform</a:t>
            </a:r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(0, 3000).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78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Profile Likelihood: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60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DB1934-54BB-8E4C-8C63-4B75D43D1BA0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23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As noted, in order to make an inference about the parameter of interest, we must get rid of the nuisance parameters.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The common practice, is to replace the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nuisance parameters in the likelihood function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by their conditional </a:t>
                </a: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MLEs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, that is, their MLE for given values of the parameter (or parameters) of interest.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The resulting function is called the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profile likelihood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.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560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3"/>
                <a:stretch>
                  <a:fillRect l="-1142" t="-1050" r="-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9808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Profile Likelihood: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60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DB1934-54BB-8E4C-8C63-4B75D43D1BA0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24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In our example, this means replacing the unknown parameter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b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by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its MLE</a:t>
                </a:r>
                <a:endParaRPr lang="en-US" i="1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br>
                  <a:rPr lang="en-US" dirty="0"/>
                </a:b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for a given value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𝑝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𝐷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|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𝑠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Replacing the true value of a parameter by an estimate of it is an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approximation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.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Consequently, if we use the profile likelihood as if it were a likelihood then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frequentist principle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is not guaranteed to be satisfied exactly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.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Nevertheless,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profiling</a:t>
                </a:r>
                <a:r>
                  <a:rPr lang="en-US" dirty="0">
                    <a:solidFill>
                      <a:srgbClr val="000000"/>
                    </a:solidFill>
                    <a:ea typeface="ＭＳ Ｐゴシック" charset="-128"/>
                    <a:cs typeface="ＭＳ Ｐゴシック" charset="-128"/>
                  </a:rPr>
                  <a:t> has a sound justification…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560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3"/>
                <a:stretch>
                  <a:fillRect l="-1142" t="-1050" r="-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062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Wald Approximation: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62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CDF464-B1F9-1D45-BFA0-B89575C1982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25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2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80772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Consider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profile likelihood ratio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			 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𝜆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1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acc>
                            </m:e>
                          </m:d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where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acc>
                  </m:oMath>
                </a14:m>
                <a:r>
                  <a:rPr lang="en-US" b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is the MLE of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. Taylor expand the quantity 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𝑡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𝑠</m:t>
                          </m:r>
                        </m:e>
                      </m:d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−2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ln</m:t>
                          </m:r>
                        </m:fName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𝜆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ＭＳ Ｐゴシック" charset="-128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ＭＳ Ｐゴシック" charset="-128"/>
                                </a:rPr>
                                <m:t>𝑠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about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: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𝑡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</m:acc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−</m:t>
                          </m:r>
                          <m:acc>
                            <m:accPr>
                              <m:chr m:val="̂"/>
                              <m:ctrlP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𝑡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</m:acc>
                        </m:e>
                      </m:d>
                      <m:d>
                        <m:d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̂"/>
                              <m:ctrlP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1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acc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b="1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𝒔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None/>
                </a:pPr>
                <a:r>
                  <a:rPr lang="en-US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			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en-US" b="1" i="1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/</a:t>
                </a:r>
                <a:r>
                  <a:rPr lang="en-US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</m:rad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≈2/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</m:acc>
                      </m:e>
                    </m:d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</m:oMath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This approximation is called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Wald approximation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(1943).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662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8077200" cy="4819650"/>
              </a:xfrm>
              <a:blipFill>
                <a:blip r:embed="rId3"/>
                <a:stretch>
                  <a:fillRect l="-1099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91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Wilks’ Theorem: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62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CDF464-B1F9-1D45-BFA0-B89575C1982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26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2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848600" cy="481965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does not occur on the boundary of the parameter space, and the data sample is large enough (typically, when the density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is approximately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G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aussian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acc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1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), and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is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true value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of the mean signal, then </a:t>
                </a:r>
                <a:endParaRPr lang="en-US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None/>
                </a:pPr>
                <a:r>
                  <a:rPr lang="en-US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−2</m:t>
                    </m:r>
                    <m:func>
                      <m:func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ＭＳ Ｐゴシック" charset="-128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ＭＳ Ｐゴシック" charset="-128"/>
                          </a:rPr>
                          <m:t>ln</m:t>
                        </m:r>
                      </m:fName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ＭＳ Ｐゴシック" charset="-128"/>
                          </a:rPr>
                          <m:t>𝜆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ＭＳ Ｐゴシック" charset="-128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ＭＳ Ｐゴシック" charset="-128"/>
                              </a:rPr>
                              <m:t>𝑠</m:t>
                            </m:r>
                          </m:e>
                        </m:d>
                      </m:e>
                    </m:func>
                  </m:oMath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has a χ</a:t>
                </a:r>
                <a:r>
                  <a:rPr lang="en-US" baseline="30000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2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density of one degree of freedom. </a:t>
                </a:r>
              </a:p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This result is called </a:t>
                </a:r>
                <a:r>
                  <a:rPr lang="en-US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Wilks’ Theorem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(1938)*. </a:t>
                </a:r>
              </a:p>
              <a:p>
                <a:pPr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Note, this theorem implies that the probability density of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d>
                      <m:d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is independent of </a:t>
                </a:r>
                <a:r>
                  <a:rPr lang="en-US" i="1" u="sng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all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the parameters of the problem! </a:t>
                </a:r>
              </a:p>
              <a:p>
                <a:pPr>
                  <a:buNone/>
                </a:pPr>
                <a:endParaRPr lang="en-US" sz="2000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None/>
                </a:pPr>
                <a:r>
                  <a:rPr lang="en-US" sz="1800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(*</a:t>
                </a:r>
                <a:r>
                  <a:rPr lang="en-US" sz="1800" dirty="0"/>
                  <a:t>Glen Cowan, Kyle Cranmer, </a:t>
                </a:r>
                <a:r>
                  <a:rPr lang="en-US" sz="1800" dirty="0" err="1"/>
                  <a:t>Eilam</a:t>
                </a:r>
                <a:r>
                  <a:rPr lang="en-US" sz="1800" dirty="0"/>
                  <a:t> Gross, </a:t>
                </a:r>
                <a:r>
                  <a:rPr lang="en-US" sz="1800" dirty="0" err="1"/>
                  <a:t>Ofer</a:t>
                </a:r>
                <a:r>
                  <a:rPr lang="en-US" sz="1800" dirty="0"/>
                  <a:t> </a:t>
                </a:r>
                <a:r>
                  <a:rPr lang="en-US" sz="1800" dirty="0" err="1"/>
                  <a:t>Vitells</a:t>
                </a:r>
                <a:r>
                  <a:rPr lang="en-US" sz="1800" dirty="0"/>
                  <a:t> “Asymptotic formulae for likelihood-based tests of new physics.” Eur.Phys.J.C71: 1554, 2011)</a:t>
                </a:r>
                <a:r>
                  <a:rPr lang="en-US" sz="2000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	 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662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848600" cy="4819650"/>
              </a:xfrm>
              <a:blipFill>
                <a:blip r:embed="rId3"/>
                <a:stretch>
                  <a:fillRect l="-1131" t="-1050" r="-969" b="-76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9">
            <a:extLst>
              <a:ext uri="{FF2B5EF4-FFF2-40B4-BE49-F238E27FC236}">
                <a16:creationId xmlns:a16="http://schemas.microsoft.com/office/drawing/2014/main" id="{6A76BBE4-33C6-6A4F-BA35-B93684AA3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186535"/>
            <a:ext cx="6539354" cy="461665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  <a:ea typeface="Times New Roman" charset="0"/>
                <a:cs typeface="Times New Roman" charset="0"/>
              </a:rPr>
              <a:t>Exercise 4</a:t>
            </a:r>
            <a:r>
              <a:rPr lang="en-US" dirty="0">
                <a:ea typeface="Times New Roman" charset="0"/>
                <a:cs typeface="Times New Roman" charset="0"/>
              </a:rPr>
              <a:t>:</a:t>
            </a:r>
            <a:r>
              <a:rPr lang="en-US" b="1" dirty="0">
                <a:ea typeface="Times New Roman" charset="0"/>
                <a:cs typeface="Times New Roman" charset="0"/>
              </a:rPr>
              <a:t> </a:t>
            </a:r>
            <a:r>
              <a:rPr lang="en-US" dirty="0">
                <a:ea typeface="Times New Roman" charset="0"/>
                <a:cs typeface="Times New Roman" charset="0"/>
              </a:rPr>
              <a:t>Verify this theorem through simulation </a:t>
            </a:r>
          </a:p>
        </p:txBody>
      </p:sp>
    </p:spTree>
    <p:extLst>
      <p:ext uri="{BB962C8B-B14F-4D97-AF65-F5344CB8AC3E}">
        <p14:creationId xmlns:p14="http://schemas.microsoft.com/office/powerpoint/2010/main" val="180711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CAAE89-7F00-0044-B1F7-5984BB475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219200"/>
            <a:ext cx="4971728" cy="47321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MLE: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653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The MLE of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b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given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is</a:t>
                </a:r>
              </a:p>
              <a:p>
                <a:pPr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𝑏</m:t>
                        </m:r>
                      </m:e>
                    </m:acc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𝑔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+4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1+</m:t>
                                </m:r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𝑘</m:t>
                                </m:r>
                              </m:e>
                            </m:d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𝑀𝑠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2(1+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𝑔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𝑁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𝑀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1+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𝑠</m:t>
                      </m:r>
                    </m:oMath>
                  </m:oMathPara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Note,</a:t>
                </a:r>
              </a:p>
              <a:p>
                <a:pPr>
                  <a:buFont typeface="Marlett" charset="0"/>
                  <a:buNone/>
                </a:pP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s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= 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N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– 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B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= 15.6 events</a:t>
                </a:r>
              </a:p>
              <a:p>
                <a:pPr>
                  <a:buFont typeface="Marlett" charset="0"/>
                  <a:buNone/>
                </a:pP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b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= 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B 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is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mode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(location of the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peak) of the likelihood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function.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765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4"/>
                <a:stretch>
                  <a:fillRect l="-114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54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E9BB3F2-E823-A54D-8576-5A695E27B63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27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88796E76-EFBD-7A4D-BD82-B0060D8C5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375" y="5558135"/>
            <a:ext cx="2904193" cy="461665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  <a:ea typeface="Times New Roman" charset="0"/>
                <a:cs typeface="Times New Roman" charset="0"/>
              </a:rPr>
              <a:t>Exercise 5</a:t>
            </a:r>
            <a:r>
              <a:rPr lang="en-US" dirty="0">
                <a:ea typeface="Times New Roman" charset="0"/>
                <a:cs typeface="Times New Roman" charset="0"/>
              </a:rPr>
              <a:t>:</a:t>
            </a:r>
            <a:r>
              <a:rPr lang="en-US" b="1" dirty="0">
                <a:ea typeface="Times New Roman" charset="0"/>
                <a:cs typeface="Times New Roman" charset="0"/>
              </a:rPr>
              <a:t> </a:t>
            </a:r>
            <a:r>
              <a:rPr lang="en-US" dirty="0">
                <a:ea typeface="Times New Roman" charset="0"/>
                <a:cs typeface="Times New Roman" charset="0"/>
              </a:rPr>
              <a:t>Show this</a:t>
            </a:r>
          </a:p>
        </p:txBody>
      </p:sp>
    </p:spTree>
    <p:extLst>
      <p:ext uri="{BB962C8B-B14F-4D97-AF65-F5344CB8AC3E}">
        <p14:creationId xmlns:p14="http://schemas.microsoft.com/office/powerpoint/2010/main" val="4169691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7F5F17-517C-3241-907B-607021BC9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306" y="1295400"/>
            <a:ext cx="4803494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Confidence Interval: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678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𝑠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we can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compute an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approximate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68% confidence interval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by solving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𝑡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𝑠</m:t>
                          </m:r>
                        </m:e>
                      </m:d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=−2</m:t>
                      </m:r>
                      <m:func>
                        <m:func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ln</m:t>
                          </m:r>
                        </m:fName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𝜆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ＭＳ Ｐゴシック" charset="-128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ＭＳ Ｐゴシック" charset="-128"/>
                                </a:rPr>
                                <m:t>𝑠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ＭＳ Ｐゴシック" charset="-128"/>
                            </a:rPr>
                            <m:t>=1</m:t>
                          </m:r>
                        </m:e>
                      </m:func>
                    </m:oMath>
                  </m:oMathPara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for </a:t>
                </a:r>
                <a:r>
                  <a:rPr lang="en-US" b="1" i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.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The result is the statement </a:t>
                </a:r>
              </a:p>
              <a:p>
                <a:pPr>
                  <a:buFont typeface="Marlett" charset="0"/>
                  <a:buNone/>
                </a:pPr>
                <a:r>
                  <a:rPr lang="en-US" b="0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𝑠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10.9, 21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@ ~ 68%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confidence level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(CL).  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867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4"/>
                <a:stretch>
                  <a:fillRect l="-114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679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7BEACE-35CC-DB43-83E5-19FFD29906A3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28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9">
                <a:extLst>
                  <a:ext uri="{FF2B5EF4-FFF2-40B4-BE49-F238E27FC236}">
                    <a16:creationId xmlns:a16="http://schemas.microsoft.com/office/drawing/2014/main" id="{A8B42701-FF7D-384F-A365-C93A60A26D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7375" y="5786735"/>
                <a:ext cx="6996018" cy="461665"/>
              </a:xfrm>
              <a:prstGeom prst="rect">
                <a:avLst/>
              </a:prstGeom>
              <a:noFill/>
              <a:ln w="28575">
                <a:solidFill>
                  <a:srgbClr val="339933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>
                    <a:solidFill>
                      <a:srgbClr val="339933"/>
                    </a:solidFill>
                    <a:ea typeface="Times New Roman" charset="0"/>
                    <a:cs typeface="Times New Roman" charset="0"/>
                  </a:rPr>
                  <a:t>Exercise 6</a:t>
                </a:r>
                <a:r>
                  <a:rPr lang="en-US" dirty="0">
                    <a:ea typeface="Times New Roman" charset="0"/>
                    <a:cs typeface="Times New Roman" charset="0"/>
                  </a:rPr>
                  <a:t>:</a:t>
                </a:r>
                <a:r>
                  <a:rPr lang="en-US" b="1" dirty="0">
                    <a:ea typeface="Times New Roman" charset="0"/>
                    <a:cs typeface="Times New Roman" charset="0"/>
                  </a:rPr>
                  <a:t> </a:t>
                </a:r>
                <a:r>
                  <a:rPr lang="en-US" dirty="0">
                    <a:ea typeface="Times New Roman" charset="0"/>
                    <a:cs typeface="Times New Roman" charset="0"/>
                  </a:rPr>
                  <a:t>Show this by solving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𝑡</m:t>
                    </m:r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ＭＳ Ｐゴシック" charset="-128"/>
                          </a:rPr>
                          <m:t>𝑠</m:t>
                        </m:r>
                      </m:e>
                    </m:d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=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1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numerically</a:t>
                </a:r>
              </a:p>
            </p:txBody>
          </p:sp>
        </mc:Choice>
        <mc:Fallback xmlns="">
          <p:sp>
            <p:nvSpPr>
              <p:cNvPr id="7" name="Text Box 9">
                <a:extLst>
                  <a:ext uri="{FF2B5EF4-FFF2-40B4-BE49-F238E27FC236}">
                    <a16:creationId xmlns:a16="http://schemas.microsoft.com/office/drawing/2014/main" id="{A8B42701-FF7D-384F-A365-C93A60A26D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375" y="5786735"/>
                <a:ext cx="6996018" cy="461665"/>
              </a:xfrm>
              <a:prstGeom prst="rect">
                <a:avLst/>
              </a:prstGeom>
              <a:blipFill>
                <a:blip r:embed="rId5"/>
                <a:stretch>
                  <a:fillRect l="-1083" t="-7692" r="-181" b="-25641"/>
                </a:stretch>
              </a:blipFill>
              <a:ln w="28575">
                <a:solidFill>
                  <a:srgbClr val="339933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20174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en-US" dirty="0"/>
                  <a:t>Confidence Interval: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678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But what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exactly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does the statement </a:t>
                </a:r>
              </a:p>
              <a:p>
                <a:pPr>
                  <a:buFont typeface="Marlett" charset="0"/>
                  <a:buNone/>
                </a:pPr>
                <a:r>
                  <a:rPr lang="en-US" b="0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𝑠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10.9, 21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@ 68% CL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mean? First note that this statement is either </a:t>
                </a:r>
                <a:r>
                  <a:rPr lang="en-US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true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or </a:t>
                </a:r>
                <a:r>
                  <a:rPr lang="en-US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false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While we do not know the truth value of this particular statement, we can assert that this statement is a member of an ensemble of statements for which it is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guaranteed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that (approximately) 68% are true.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If the frequentist principle were satisfied exactly, we could remove the word “approximately”.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>
          <p:sp>
            <p:nvSpPr>
              <p:cNvPr id="2867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4"/>
                <a:stretch>
                  <a:fillRect l="-1142" t="-1050" r="-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679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7BEACE-35CC-DB43-83E5-19FFD29906A3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29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66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514742883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55714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0" y="228600"/>
                <a:ext cx="9144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Confidence Interval: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75571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28600"/>
                <a:ext cx="9144000" cy="838200"/>
              </a:xfrm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0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930F436-A0B8-9E47-9436-B9AA36661D21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30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5023" name="Line 5"/>
          <p:cNvSpPr>
            <a:spLocks noChangeShapeType="1"/>
          </p:cNvSpPr>
          <p:nvPr/>
        </p:nvSpPr>
        <p:spPr bwMode="auto">
          <a:xfrm>
            <a:off x="1600200" y="2073198"/>
            <a:ext cx="0" cy="38859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024" name="Line 6"/>
          <p:cNvSpPr>
            <a:spLocks noChangeShapeType="1"/>
          </p:cNvSpPr>
          <p:nvPr/>
        </p:nvSpPr>
        <p:spPr bwMode="auto">
          <a:xfrm>
            <a:off x="914400" y="5257800"/>
            <a:ext cx="662939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026" name="Rectangle 20"/>
          <p:cNvSpPr>
            <a:spLocks noChangeArrowheads="1"/>
          </p:cNvSpPr>
          <p:nvPr/>
        </p:nvSpPr>
        <p:spPr bwMode="auto">
          <a:xfrm rot="16200000">
            <a:off x="-617452" y="3450077"/>
            <a:ext cx="2606503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dirty="0"/>
              <a:t>parameter space</a:t>
            </a:r>
          </a:p>
        </p:txBody>
      </p:sp>
      <p:grpSp>
        <p:nvGrpSpPr>
          <p:cNvPr id="2" name="Group 102"/>
          <p:cNvGrpSpPr>
            <a:grpSpLocks/>
          </p:cNvGrpSpPr>
          <p:nvPr/>
        </p:nvGrpSpPr>
        <p:grpSpPr bwMode="auto">
          <a:xfrm>
            <a:off x="1600200" y="2057324"/>
            <a:ext cx="5589587" cy="3581164"/>
            <a:chOff x="1008" y="1046"/>
            <a:chExt cx="3521" cy="2256"/>
          </a:xfrm>
        </p:grpSpPr>
        <p:grpSp>
          <p:nvGrpSpPr>
            <p:cNvPr id="3" name="Group 103"/>
            <p:cNvGrpSpPr>
              <a:grpSpLocks/>
            </p:cNvGrpSpPr>
            <p:nvPr/>
          </p:nvGrpSpPr>
          <p:grpSpPr bwMode="auto">
            <a:xfrm>
              <a:off x="1008" y="1046"/>
              <a:ext cx="3504" cy="2256"/>
              <a:chOff x="1008" y="1046"/>
              <a:chExt cx="3504" cy="2256"/>
            </a:xfrm>
          </p:grpSpPr>
          <p:sp>
            <p:nvSpPr>
              <p:cNvPr id="85035" name="Line 104"/>
              <p:cNvSpPr>
                <a:spLocks noChangeShapeType="1"/>
              </p:cNvSpPr>
              <p:nvPr/>
            </p:nvSpPr>
            <p:spPr bwMode="auto">
              <a:xfrm>
                <a:off x="1008" y="2448"/>
                <a:ext cx="3504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6" name="Line 105"/>
              <p:cNvSpPr>
                <a:spLocks noChangeShapeType="1"/>
              </p:cNvSpPr>
              <p:nvPr/>
            </p:nvSpPr>
            <p:spPr bwMode="auto">
              <a:xfrm>
                <a:off x="3936" y="1046"/>
                <a:ext cx="0" cy="22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7" name="Line 106"/>
              <p:cNvSpPr>
                <a:spLocks noChangeShapeType="1"/>
              </p:cNvSpPr>
              <p:nvPr/>
            </p:nvSpPr>
            <p:spPr bwMode="auto">
              <a:xfrm>
                <a:off x="2616" y="1046"/>
                <a:ext cx="0" cy="22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85029" name="Text Box 112"/>
          <p:cNvSpPr txBox="1">
            <a:spLocks noChangeArrowheads="1"/>
          </p:cNvSpPr>
          <p:nvPr/>
        </p:nvSpPr>
        <p:spPr bwMode="auto">
          <a:xfrm>
            <a:off x="914400" y="1142985"/>
            <a:ext cx="7848599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/>
              <a:t>The confidence interval algorithm just described approximates the method devised by </a:t>
            </a:r>
            <a:r>
              <a:rPr lang="en-US" dirty="0" err="1"/>
              <a:t>Neyman</a:t>
            </a:r>
            <a:r>
              <a:rPr lang="en-US" dirty="0"/>
              <a:t> (1937):</a:t>
            </a:r>
          </a:p>
          <a:p>
            <a:r>
              <a:rPr lang="en-US" dirty="0"/>
              <a:t>         For every </a:t>
            </a:r>
            <a:r>
              <a:rPr lang="en-US" i="1" dirty="0">
                <a:solidFill>
                  <a:srgbClr val="0000FF"/>
                </a:solidFill>
              </a:rPr>
              <a:t>n</a:t>
            </a:r>
            <a:r>
              <a:rPr lang="en-US" dirty="0"/>
              <a:t> solve,</a:t>
            </a:r>
          </a:p>
          <a:p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1295400" y="2362200"/>
            <a:ext cx="4827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>
                <a:solidFill>
                  <a:srgbClr val="0000FF"/>
                </a:solidFill>
              </a:rPr>
              <a:t>s</a:t>
            </a:r>
            <a:endParaRPr lang="en-US" sz="3200" i="1" dirty="0">
              <a:solidFill>
                <a:srgbClr val="0000FF"/>
              </a:solidFill>
            </a:endParaRPr>
          </a:p>
        </p:txBody>
      </p:sp>
      <p:grpSp>
        <p:nvGrpSpPr>
          <p:cNvPr id="4" name="Group 49"/>
          <p:cNvGrpSpPr/>
          <p:nvPr/>
        </p:nvGrpSpPr>
        <p:grpSpPr>
          <a:xfrm>
            <a:off x="1600200" y="1220768"/>
            <a:ext cx="7315200" cy="4046270"/>
            <a:chOff x="1600200" y="1220768"/>
            <a:chExt cx="7315200" cy="4046270"/>
          </a:xfrm>
        </p:grpSpPr>
        <p:grpSp>
          <p:nvGrpSpPr>
            <p:cNvPr id="5" name="Group 100"/>
            <p:cNvGrpSpPr>
              <a:grpSpLocks/>
            </p:cNvGrpSpPr>
            <p:nvPr/>
          </p:nvGrpSpPr>
          <p:grpSpPr bwMode="auto">
            <a:xfrm>
              <a:off x="1600200" y="1220768"/>
              <a:ext cx="7315202" cy="4046270"/>
              <a:chOff x="1008" y="519"/>
              <a:chExt cx="4608" cy="2549"/>
            </a:xfrm>
          </p:grpSpPr>
          <p:grpSp>
            <p:nvGrpSpPr>
              <p:cNvPr id="6" name="Group 99"/>
              <p:cNvGrpSpPr>
                <a:grpSpLocks/>
              </p:cNvGrpSpPr>
              <p:nvPr/>
            </p:nvGrpSpPr>
            <p:grpSpPr bwMode="auto">
              <a:xfrm>
                <a:off x="1056" y="519"/>
                <a:ext cx="2952" cy="2208"/>
                <a:chOff x="1056" y="519"/>
                <a:chExt cx="2952" cy="2208"/>
              </a:xfrm>
            </p:grpSpPr>
            <p:sp>
              <p:nvSpPr>
                <p:cNvPr id="115" name="Arc 78"/>
                <p:cNvSpPr>
                  <a:spLocks/>
                </p:cNvSpPr>
                <p:nvPr/>
              </p:nvSpPr>
              <p:spPr bwMode="auto">
                <a:xfrm>
                  <a:off x="1056" y="519"/>
                  <a:ext cx="2952" cy="2208"/>
                </a:xfrm>
                <a:custGeom>
                  <a:avLst/>
                  <a:gdLst>
                    <a:gd name="T0" fmla="*/ 0 w 20439"/>
                    <a:gd name="T1" fmla="*/ 0 h 21600"/>
                    <a:gd name="T2" fmla="*/ 0 w 20439"/>
                    <a:gd name="T3" fmla="*/ 0 h 21600"/>
                    <a:gd name="T4" fmla="*/ 0 w 2043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0439"/>
                    <a:gd name="T10" fmla="*/ 0 h 21600"/>
                    <a:gd name="T11" fmla="*/ 20439 w 2043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439" h="21600" fill="none" extrusionOk="0">
                      <a:moveTo>
                        <a:pt x="20439" y="6986"/>
                      </a:moveTo>
                      <a:cubicBezTo>
                        <a:pt x="17451" y="15726"/>
                        <a:pt x="9236" y="21600"/>
                        <a:pt x="-1" y="21600"/>
                      </a:cubicBezTo>
                    </a:path>
                    <a:path w="20439" h="21600" stroke="0" extrusionOk="0">
                      <a:moveTo>
                        <a:pt x="20439" y="6986"/>
                      </a:moveTo>
                      <a:cubicBezTo>
                        <a:pt x="17451" y="15726"/>
                        <a:pt x="9236" y="21600"/>
                        <a:pt x="-1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57150" cap="rnd">
                  <a:solidFill>
                    <a:srgbClr val="0033CC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98"/>
              <p:cNvGrpSpPr>
                <a:grpSpLocks/>
              </p:cNvGrpSpPr>
              <p:nvPr/>
            </p:nvGrpSpPr>
            <p:grpSpPr bwMode="auto">
              <a:xfrm>
                <a:off x="1008" y="812"/>
                <a:ext cx="4608" cy="2256"/>
                <a:chOff x="1008" y="812"/>
                <a:chExt cx="4608" cy="2256"/>
              </a:xfrm>
            </p:grpSpPr>
            <p:sp>
              <p:nvSpPr>
                <p:cNvPr id="90" name="Arc 84"/>
                <p:cNvSpPr>
                  <a:spLocks/>
                </p:cNvSpPr>
                <p:nvPr/>
              </p:nvSpPr>
              <p:spPr bwMode="auto">
                <a:xfrm>
                  <a:off x="1008" y="812"/>
                  <a:ext cx="4017" cy="2256"/>
                </a:xfrm>
                <a:custGeom>
                  <a:avLst/>
                  <a:gdLst>
                    <a:gd name="T0" fmla="*/ 0 w 20542"/>
                    <a:gd name="T1" fmla="*/ 0 h 21600"/>
                    <a:gd name="T2" fmla="*/ 0 w 20542"/>
                    <a:gd name="T3" fmla="*/ 0 h 21600"/>
                    <a:gd name="T4" fmla="*/ 0 w 2054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0542"/>
                    <a:gd name="T10" fmla="*/ 0 h 21600"/>
                    <a:gd name="T11" fmla="*/ 20542 w 2054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542" h="21600" fill="none" extrusionOk="0">
                      <a:moveTo>
                        <a:pt x="20541" y="6677"/>
                      </a:moveTo>
                      <a:cubicBezTo>
                        <a:pt x="17659" y="15545"/>
                        <a:pt x="9411" y="21562"/>
                        <a:pt x="86" y="21599"/>
                      </a:cubicBezTo>
                    </a:path>
                    <a:path w="20542" h="21600" stroke="0" extrusionOk="0">
                      <a:moveTo>
                        <a:pt x="20541" y="6677"/>
                      </a:moveTo>
                      <a:cubicBezTo>
                        <a:pt x="17659" y="15545"/>
                        <a:pt x="9411" y="21562"/>
                        <a:pt x="86" y="2159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57150" cap="rnd">
                  <a:solidFill>
                    <a:srgbClr val="037C03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AutoShape 89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752" y="1728"/>
                  <a:ext cx="864" cy="4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4" name="Group 66"/>
          <p:cNvGrpSpPr/>
          <p:nvPr/>
        </p:nvGrpSpPr>
        <p:grpSpPr>
          <a:xfrm>
            <a:off x="1485900" y="4152900"/>
            <a:ext cx="6743700" cy="266700"/>
            <a:chOff x="1485900" y="4152900"/>
            <a:chExt cx="6743700" cy="266700"/>
          </a:xfrm>
        </p:grpSpPr>
        <p:sp>
          <p:nvSpPr>
            <p:cNvPr id="55" name="Oval 42"/>
            <p:cNvSpPr>
              <a:spLocks noChangeArrowheads="1"/>
            </p:cNvSpPr>
            <p:nvPr/>
          </p:nvSpPr>
          <p:spPr bwMode="auto">
            <a:xfrm>
              <a:off x="4343400" y="4191000"/>
              <a:ext cx="228600" cy="2286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4724400" y="4191000"/>
              <a:ext cx="228600" cy="2286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42"/>
            <p:cNvSpPr>
              <a:spLocks noChangeArrowheads="1"/>
            </p:cNvSpPr>
            <p:nvPr/>
          </p:nvSpPr>
          <p:spPr bwMode="auto">
            <a:xfrm>
              <a:off x="5105400" y="4191000"/>
              <a:ext cx="228600" cy="2286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42"/>
            <p:cNvSpPr>
              <a:spLocks noChangeArrowheads="1"/>
            </p:cNvSpPr>
            <p:nvPr/>
          </p:nvSpPr>
          <p:spPr bwMode="auto">
            <a:xfrm>
              <a:off x="5435600" y="4191000"/>
              <a:ext cx="228600" cy="2286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42"/>
            <p:cNvSpPr>
              <a:spLocks noChangeArrowheads="1"/>
            </p:cNvSpPr>
            <p:nvPr/>
          </p:nvSpPr>
          <p:spPr bwMode="auto">
            <a:xfrm>
              <a:off x="5791200" y="4191000"/>
              <a:ext cx="228600" cy="2286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0" name="Group 48"/>
            <p:cNvGrpSpPr/>
            <p:nvPr/>
          </p:nvGrpSpPr>
          <p:grpSpPr>
            <a:xfrm>
              <a:off x="1485900" y="4152900"/>
              <a:ext cx="6743700" cy="266700"/>
              <a:chOff x="1485900" y="4152900"/>
              <a:chExt cx="6743700" cy="266700"/>
            </a:xfrm>
          </p:grpSpPr>
          <p:grpSp>
            <p:nvGrpSpPr>
              <p:cNvPr id="61" name="Group 45"/>
              <p:cNvGrpSpPr>
                <a:grpSpLocks/>
              </p:cNvGrpSpPr>
              <p:nvPr/>
            </p:nvGrpSpPr>
            <p:grpSpPr bwMode="auto">
              <a:xfrm>
                <a:off x="4025900" y="4168560"/>
                <a:ext cx="2362200" cy="228585"/>
                <a:chOff x="2544" y="2400"/>
                <a:chExt cx="1488" cy="144"/>
              </a:xfrm>
            </p:grpSpPr>
            <p:sp>
              <p:nvSpPr>
                <p:cNvPr id="74" name="Oval 42"/>
                <p:cNvSpPr>
                  <a:spLocks noChangeArrowheads="1"/>
                </p:cNvSpPr>
                <p:nvPr/>
              </p:nvSpPr>
              <p:spPr bwMode="auto">
                <a:xfrm>
                  <a:off x="2544" y="2400"/>
                  <a:ext cx="144" cy="144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Oval 43"/>
                <p:cNvSpPr>
                  <a:spLocks noChangeArrowheads="1"/>
                </p:cNvSpPr>
                <p:nvPr/>
              </p:nvSpPr>
              <p:spPr bwMode="auto">
                <a:xfrm>
                  <a:off x="3888" y="2400"/>
                  <a:ext cx="144" cy="144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2" name="Oval 42"/>
              <p:cNvSpPr>
                <a:spLocks noChangeArrowheads="1"/>
              </p:cNvSpPr>
              <p:nvPr/>
            </p:nvSpPr>
            <p:spPr bwMode="auto">
              <a:xfrm>
                <a:off x="1485900" y="41529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42"/>
              <p:cNvSpPr>
                <a:spLocks noChangeArrowheads="1"/>
              </p:cNvSpPr>
              <p:nvPr/>
            </p:nvSpPr>
            <p:spPr bwMode="auto">
              <a:xfrm>
                <a:off x="1866900" y="41529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42"/>
              <p:cNvSpPr>
                <a:spLocks noChangeArrowheads="1"/>
              </p:cNvSpPr>
              <p:nvPr/>
            </p:nvSpPr>
            <p:spPr bwMode="auto">
              <a:xfrm>
                <a:off x="2247900" y="41529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Oval 42"/>
              <p:cNvSpPr>
                <a:spLocks noChangeArrowheads="1"/>
              </p:cNvSpPr>
              <p:nvPr/>
            </p:nvSpPr>
            <p:spPr bwMode="auto">
              <a:xfrm>
                <a:off x="2578100" y="41529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Oval 42"/>
              <p:cNvSpPr>
                <a:spLocks noChangeArrowheads="1"/>
              </p:cNvSpPr>
              <p:nvPr/>
            </p:nvSpPr>
            <p:spPr bwMode="auto">
              <a:xfrm>
                <a:off x="2933700" y="41529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Oval 42"/>
              <p:cNvSpPr>
                <a:spLocks noChangeArrowheads="1"/>
              </p:cNvSpPr>
              <p:nvPr/>
            </p:nvSpPr>
            <p:spPr bwMode="auto">
              <a:xfrm>
                <a:off x="6553200" y="41910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Oval 42"/>
              <p:cNvSpPr>
                <a:spLocks noChangeArrowheads="1"/>
              </p:cNvSpPr>
              <p:nvPr/>
            </p:nvSpPr>
            <p:spPr bwMode="auto">
              <a:xfrm>
                <a:off x="6934200" y="41910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Oval 47"/>
              <p:cNvSpPr>
                <a:spLocks noChangeArrowheads="1"/>
              </p:cNvSpPr>
              <p:nvPr/>
            </p:nvSpPr>
            <p:spPr bwMode="auto">
              <a:xfrm>
                <a:off x="7315200" y="41910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Oval 42"/>
              <p:cNvSpPr>
                <a:spLocks noChangeArrowheads="1"/>
              </p:cNvSpPr>
              <p:nvPr/>
            </p:nvSpPr>
            <p:spPr bwMode="auto">
              <a:xfrm>
                <a:off x="7645400" y="41910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Oval 42"/>
              <p:cNvSpPr>
                <a:spLocks noChangeArrowheads="1"/>
              </p:cNvSpPr>
              <p:nvPr/>
            </p:nvSpPr>
            <p:spPr bwMode="auto">
              <a:xfrm>
                <a:off x="8001000" y="41910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Oval 42"/>
              <p:cNvSpPr>
                <a:spLocks noChangeArrowheads="1"/>
              </p:cNvSpPr>
              <p:nvPr/>
            </p:nvSpPr>
            <p:spPr bwMode="auto">
              <a:xfrm>
                <a:off x="3302000" y="41656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Oval 42"/>
              <p:cNvSpPr>
                <a:spLocks noChangeArrowheads="1"/>
              </p:cNvSpPr>
              <p:nvPr/>
            </p:nvSpPr>
            <p:spPr bwMode="auto">
              <a:xfrm>
                <a:off x="3657600" y="4165600"/>
                <a:ext cx="228600" cy="228600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1219200" y="3581400"/>
            <a:ext cx="6914072" cy="1422976"/>
            <a:chOff x="1219200" y="3581400"/>
            <a:chExt cx="6914072" cy="1422976"/>
          </a:xfrm>
        </p:grpSpPr>
        <p:sp>
          <p:nvSpPr>
            <p:cNvPr id="78" name="Line 106"/>
            <p:cNvSpPr>
              <a:spLocks noChangeShapeType="1"/>
            </p:cNvSpPr>
            <p:nvPr/>
          </p:nvSpPr>
          <p:spPr bwMode="auto">
            <a:xfrm>
              <a:off x="1600200" y="3962400"/>
              <a:ext cx="3225800" cy="0"/>
            </a:xfrm>
            <a:prstGeom prst="line">
              <a:avLst/>
            </a:prstGeom>
            <a:noFill/>
            <a:ln w="38100" cap="flat" cmpd="sng" algn="ctr">
              <a:solidFill>
                <a:srgbClr val="0033CC"/>
              </a:solidFill>
              <a:prstDash val="sysDash"/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106"/>
            <p:cNvSpPr>
              <a:spLocks noChangeShapeType="1"/>
            </p:cNvSpPr>
            <p:nvPr/>
          </p:nvSpPr>
          <p:spPr bwMode="auto">
            <a:xfrm>
              <a:off x="4838700" y="3937000"/>
              <a:ext cx="0" cy="9144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106"/>
            <p:cNvSpPr>
              <a:spLocks noChangeShapeType="1"/>
            </p:cNvSpPr>
            <p:nvPr/>
          </p:nvSpPr>
          <p:spPr bwMode="auto">
            <a:xfrm>
              <a:off x="4864100" y="4826000"/>
              <a:ext cx="2844800" cy="0"/>
            </a:xfrm>
            <a:prstGeom prst="line">
              <a:avLst/>
            </a:prstGeom>
            <a:noFill/>
            <a:ln w="38100" cap="flat" cmpd="sng" algn="ctr">
              <a:solidFill>
                <a:srgbClr val="008000"/>
              </a:solidFill>
              <a:prstDash val="sysDash"/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219200" y="3581400"/>
              <a:ext cx="52824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 err="1">
                  <a:solidFill>
                    <a:srgbClr val="0033CC"/>
                  </a:solidFill>
                </a:rPr>
                <a:t>u</a:t>
              </a:r>
              <a:endParaRPr lang="en-US" sz="3200" i="1" dirty="0">
                <a:solidFill>
                  <a:srgbClr val="0033CC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696200" y="4419600"/>
              <a:ext cx="43707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 err="1">
                  <a:solidFill>
                    <a:srgbClr val="008000"/>
                  </a:solidFill>
                </a:rPr>
                <a:t>l</a:t>
              </a:r>
              <a:endParaRPr lang="en-US" sz="3200" i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1CCF4CF1-5C20-EA40-B151-3FFB5F6FDF51}"/>
              </a:ext>
            </a:extLst>
          </p:cNvPr>
          <p:cNvSpPr txBox="1"/>
          <p:nvPr/>
        </p:nvSpPr>
        <p:spPr>
          <a:xfrm>
            <a:off x="6487025" y="5257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3D235258-03FC-6346-AAA5-F2CB920288A0}"/>
                  </a:ext>
                </a:extLst>
              </p:cNvPr>
              <p:cNvSpPr txBox="1"/>
              <p:nvPr/>
            </p:nvSpPr>
            <p:spPr>
              <a:xfrm>
                <a:off x="4572000" y="2217003"/>
                <a:ext cx="10176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3D235258-03FC-6346-AAA5-F2CB92028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217003"/>
                <a:ext cx="1017651" cy="461665"/>
              </a:xfrm>
              <a:prstGeom prst="rect">
                <a:avLst/>
              </a:prstGeom>
              <a:blipFill>
                <a:blip r:embed="rId3"/>
                <a:stretch>
                  <a:fillRect l="-1250" b="-1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8AB844-0CE1-2941-902A-F7873B509EAF}"/>
                  </a:ext>
                </a:extLst>
              </p:cNvPr>
              <p:cNvSpPr txBox="1"/>
              <p:nvPr/>
            </p:nvSpPr>
            <p:spPr>
              <a:xfrm>
                <a:off x="1651001" y="2511775"/>
                <a:ext cx="25154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b="1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8AB844-0CE1-2941-902A-F7873B509E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1" y="2511775"/>
                <a:ext cx="2515432" cy="461665"/>
              </a:xfrm>
              <a:prstGeom prst="rect">
                <a:avLst/>
              </a:prstGeom>
              <a:blipFill>
                <a:blip r:embed="rId4"/>
                <a:stretch>
                  <a:fillRect b="-1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DE6C771-D95D-5F47-9699-55FD6A476514}"/>
                  </a:ext>
                </a:extLst>
              </p:cNvPr>
              <p:cNvSpPr txBox="1"/>
              <p:nvPr/>
            </p:nvSpPr>
            <p:spPr>
              <a:xfrm>
                <a:off x="1638301" y="3119735"/>
                <a:ext cx="24546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DE6C771-D95D-5F47-9699-55FD6A476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8301" y="3119735"/>
                <a:ext cx="2454646" cy="461665"/>
              </a:xfrm>
              <a:prstGeom prst="rect">
                <a:avLst/>
              </a:prstGeom>
              <a:blipFill>
                <a:blip r:embed="rId5"/>
                <a:stretch>
                  <a:fillRect b="-1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BB01255-DA3F-7B4D-B8A3-B0076D3A8643}"/>
                  </a:ext>
                </a:extLst>
              </p:cNvPr>
              <p:cNvSpPr txBox="1"/>
              <p:nvPr/>
            </p:nvSpPr>
            <p:spPr>
              <a:xfrm>
                <a:off x="1764756" y="5276780"/>
                <a:ext cx="22110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= 1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BB01255-DA3F-7B4D-B8A3-B0076D3A8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756" y="5276780"/>
                <a:ext cx="2211055" cy="461665"/>
              </a:xfrm>
              <a:prstGeom prst="rect">
                <a:avLst/>
              </a:prstGeom>
              <a:blipFill>
                <a:blip r:embed="rId6"/>
                <a:stretch>
                  <a:fillRect t="-7895" r="-2857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D92AC52-0C90-7042-B2F0-FC0D1E59C795}"/>
                  </a:ext>
                </a:extLst>
              </p:cNvPr>
              <p:cNvSpPr txBox="1"/>
              <p:nvPr/>
            </p:nvSpPr>
            <p:spPr>
              <a:xfrm>
                <a:off x="7955791" y="2510135"/>
                <a:ext cx="8072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D92AC52-0C90-7042-B2F0-FC0D1E59C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5791" y="2510135"/>
                <a:ext cx="807209" cy="461665"/>
              </a:xfrm>
              <a:prstGeom prst="rect">
                <a:avLst/>
              </a:prstGeom>
              <a:blipFill>
                <a:blip r:embed="rId7"/>
                <a:stretch>
                  <a:fillRect b="-1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773845EA-7E99-F840-9028-6155C784AD48}"/>
                  </a:ext>
                </a:extLst>
              </p:cNvPr>
              <p:cNvSpPr txBox="1"/>
              <p:nvPr/>
            </p:nvSpPr>
            <p:spPr>
              <a:xfrm>
                <a:off x="6324600" y="1828800"/>
                <a:ext cx="7766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i="1" dirty="0"/>
                  <a:t>u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773845EA-7E99-F840-9028-6155C784AD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1828800"/>
                <a:ext cx="776623" cy="461665"/>
              </a:xfrm>
              <a:prstGeom prst="rect">
                <a:avLst/>
              </a:prstGeom>
              <a:blipFill>
                <a:blip r:embed="rId8"/>
                <a:stretch>
                  <a:fillRect l="-11290" t="-11111" r="-4839" b="-30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D0A7686-6010-D24B-BA7A-1ADD4590A1A5}"/>
                  </a:ext>
                </a:extLst>
              </p:cNvPr>
              <p:cNvSpPr txBox="1"/>
              <p:nvPr/>
            </p:nvSpPr>
            <p:spPr>
              <a:xfrm>
                <a:off x="948168" y="5959141"/>
                <a:ext cx="78148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dirty="0"/>
                  <a:t> the resulting intervals are called </a:t>
                </a:r>
                <a:r>
                  <a:rPr lang="en-US" i="1" dirty="0">
                    <a:solidFill>
                      <a:srgbClr val="0033CC"/>
                    </a:solidFill>
                  </a:rPr>
                  <a:t>central intervals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D0A7686-6010-D24B-BA7A-1ADD4590A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168" y="5959141"/>
                <a:ext cx="7814832" cy="461665"/>
              </a:xfrm>
              <a:prstGeom prst="rect">
                <a:avLst/>
              </a:prstGeom>
              <a:blipFill>
                <a:blip r:embed="rId9"/>
                <a:stretch>
                  <a:fillRect l="-1136" t="-7895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88296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Is The Signal Real?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In the real world, we can never know for sure.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We can, however, make a </a:t>
            </a:r>
            <a:r>
              <a:rPr lang="en-US" i="1" dirty="0">
                <a:solidFill>
                  <a:srgbClr val="0033CC"/>
                </a:solidFill>
              </a:rPr>
              <a:t>probabilistic statement </a:t>
            </a:r>
            <a:r>
              <a:rPr lang="en-US" dirty="0"/>
              <a:t>about whether the signal is real or the result of a fluctuation of the background.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In particle physics, the broad consensus is that we declare a signal real if the background-only hypothesis is extremely unlikely.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But, to be quantitative, we need a way to test </a:t>
            </a:r>
            <a:r>
              <a:rPr lang="en-US" i="1" dirty="0">
                <a:solidFill>
                  <a:srgbClr val="0033CC"/>
                </a:solidFill>
              </a:rPr>
              <a:t>hypotheses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5F0747-050E-FF40-97DF-2F802DA0657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7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Hypothesis tests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An example</a:t>
            </a:r>
          </a:p>
        </p:txBody>
      </p:sp>
    </p:spTree>
    <p:extLst>
      <p:ext uri="{BB962C8B-B14F-4D97-AF65-F5344CB8AC3E}">
        <p14:creationId xmlns:p14="http://schemas.microsoft.com/office/powerpoint/2010/main" val="2747335460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Tests –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Decide which hypothesis is to be </a:t>
            </a:r>
            <a:r>
              <a:rPr lang="en-US" i="1" dirty="0">
                <a:solidFill>
                  <a:srgbClr val="0033CC"/>
                </a:solidFill>
              </a:rPr>
              <a:t>rejected</a:t>
            </a:r>
            <a:r>
              <a:rPr lang="en-US" dirty="0"/>
              <a:t> and call it the </a:t>
            </a:r>
            <a:r>
              <a:rPr lang="en-US" i="1" dirty="0">
                <a:solidFill>
                  <a:srgbClr val="0033CC"/>
                </a:solidFill>
              </a:rPr>
              <a:t>null</a:t>
            </a:r>
            <a:r>
              <a:rPr lang="en-US" dirty="0"/>
              <a:t> hypothesis, denoted by </a:t>
            </a:r>
            <a:r>
              <a:rPr lang="en-US" i="1" dirty="0">
                <a:solidFill>
                  <a:srgbClr val="0033CC"/>
                </a:solidFill>
              </a:rPr>
              <a:t>H</a:t>
            </a:r>
            <a:r>
              <a:rPr lang="en-US" baseline="-25000" dirty="0">
                <a:solidFill>
                  <a:srgbClr val="0033CC"/>
                </a:solidFill>
              </a:rPr>
              <a:t>0</a:t>
            </a:r>
            <a:r>
              <a:rPr lang="en-US" dirty="0"/>
              <a:t>. At the LHC, this is usually the </a:t>
            </a:r>
            <a:r>
              <a:rPr lang="en-US" i="1" dirty="0">
                <a:solidFill>
                  <a:srgbClr val="0033CC"/>
                </a:solidFill>
              </a:rPr>
              <a:t>background-only</a:t>
            </a:r>
            <a:r>
              <a:rPr lang="en-US" dirty="0"/>
              <a:t> hypothesis.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2"/>
            </a:pPr>
            <a:r>
              <a:rPr lang="en-US" dirty="0"/>
              <a:t>Construct a function of the data called a </a:t>
            </a:r>
            <a:r>
              <a:rPr lang="en-US" i="1" dirty="0">
                <a:solidFill>
                  <a:srgbClr val="0033CC"/>
                </a:solidFill>
              </a:rPr>
              <a:t>test statistic</a:t>
            </a:r>
            <a:r>
              <a:rPr lang="en-US" dirty="0"/>
              <a:t> such that large values of it would cast doubt on the truth of the null hypothesis.</a:t>
            </a:r>
          </a:p>
          <a:p>
            <a:pPr marL="457200" indent="-457200">
              <a:buFont typeface="+mj-lt"/>
              <a:buAutoNum type="arabicPeriod" startAt="2"/>
            </a:pPr>
            <a:endParaRPr lang="en-US" dirty="0"/>
          </a:p>
          <a:p>
            <a:pPr marL="457200" indent="-457200">
              <a:buFont typeface="+mj-lt"/>
              <a:buAutoNum type="arabicPeriod" startAt="2"/>
            </a:pPr>
            <a:r>
              <a:rPr lang="en-US" dirty="0"/>
              <a:t>Choose a test statistic threshold above which we are inclined to </a:t>
            </a:r>
            <a:r>
              <a:rPr lang="en-US" i="1" dirty="0">
                <a:solidFill>
                  <a:srgbClr val="0033CC"/>
                </a:solidFill>
              </a:rPr>
              <a:t>reject</a:t>
            </a:r>
            <a:r>
              <a:rPr lang="en-US" dirty="0"/>
              <a:t> the null. Do the experiment, compute the statistic, and reject the null if the threshold is exceeded.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5F0747-050E-FF40-97DF-2F802DA0657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63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Tests –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two related variations on this general procedure:</a:t>
            </a:r>
            <a:br>
              <a:rPr lang="en-US" dirty="0"/>
            </a:b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33CC"/>
                </a:solidFill>
              </a:rPr>
              <a:t>Fisher</a:t>
            </a:r>
            <a:r>
              <a:rPr lang="en-US" dirty="0"/>
              <a:t>: reject the null if the test statistic is large enough.</a:t>
            </a:r>
            <a:br>
              <a:rPr lang="en-US" dirty="0"/>
            </a:b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>
                <a:solidFill>
                  <a:srgbClr val="0033CC"/>
                </a:solidFill>
              </a:rPr>
              <a:t>Neyman</a:t>
            </a:r>
            <a:r>
              <a:rPr lang="en-US" dirty="0"/>
              <a:t>: compare the null to an </a:t>
            </a:r>
            <a:r>
              <a:rPr lang="en-US" i="1" dirty="0">
                <a:solidFill>
                  <a:srgbClr val="0033CC"/>
                </a:solidFill>
              </a:rPr>
              <a:t>alternative hypothesis </a:t>
            </a:r>
            <a:r>
              <a:rPr lang="en-US" dirty="0"/>
              <a:t>using a statistic that depends on </a:t>
            </a:r>
            <a:r>
              <a:rPr lang="en-US" i="1" dirty="0">
                <a:solidFill>
                  <a:srgbClr val="0033CC"/>
                </a:solidFill>
              </a:rPr>
              <a:t>both</a:t>
            </a:r>
            <a:r>
              <a:rPr lang="en-US" dirty="0"/>
              <a:t> hypotheses.  Reject the null if the alternative is preferred.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particle physics, we do a mixture of both!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5F0747-050E-FF40-97DF-2F802DA0657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5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Hypothesis Tests – 3</a:t>
            </a:r>
          </a:p>
        </p:txBody>
      </p:sp>
      <p:sp>
        <p:nvSpPr>
          <p:cNvPr id="307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59A879E-B39A-3B4A-83C9-DB1669DF126A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35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0728" name="Oval 8"/>
          <p:cNvSpPr>
            <a:spLocks noChangeArrowheads="1"/>
          </p:cNvSpPr>
          <p:nvPr/>
        </p:nvSpPr>
        <p:spPr bwMode="auto">
          <a:xfrm>
            <a:off x="1676400" y="2209800"/>
            <a:ext cx="2895600" cy="649288"/>
          </a:xfrm>
          <a:prstGeom prst="ellips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9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0730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</p:cxnSp>
      <p:sp>
        <p:nvSpPr>
          <p:cNvPr id="30731" name="Freeform 14"/>
          <p:cNvSpPr>
            <a:spLocks noChangeArrowheads="1"/>
          </p:cNvSpPr>
          <p:nvPr/>
        </p:nvSpPr>
        <p:spPr bwMode="auto">
          <a:xfrm>
            <a:off x="1282700" y="2024063"/>
            <a:ext cx="5029200" cy="1938337"/>
          </a:xfrm>
          <a:custGeom>
            <a:avLst/>
            <a:gdLst>
              <a:gd name="T0" fmla="*/ 0 w 5029200"/>
              <a:gd name="T1" fmla="*/ 1932516 h 1938867"/>
              <a:gd name="T2" fmla="*/ 546100 w 5029200"/>
              <a:gd name="T3" fmla="*/ 1843908 h 1938867"/>
              <a:gd name="T4" fmla="*/ 889000 w 5029200"/>
              <a:gd name="T5" fmla="*/ 1426181 h 1938867"/>
              <a:gd name="T6" fmla="*/ 1231900 w 5029200"/>
              <a:gd name="T7" fmla="*/ 780601 h 1938867"/>
              <a:gd name="T8" fmla="*/ 1714500 w 5029200"/>
              <a:gd name="T9" fmla="*/ 46411 h 1938867"/>
              <a:gd name="T10" fmla="*/ 2298700 w 5029200"/>
              <a:gd name="T11" fmla="*/ 502117 h 1938867"/>
              <a:gd name="T12" fmla="*/ 2540000 w 5029200"/>
              <a:gd name="T13" fmla="*/ 1021111 h 1938867"/>
              <a:gd name="T14" fmla="*/ 2806700 w 5029200"/>
              <a:gd name="T15" fmla="*/ 1362888 h 1938867"/>
              <a:gd name="T16" fmla="*/ 3035300 w 5029200"/>
              <a:gd name="T17" fmla="*/ 1565423 h 1938867"/>
              <a:gd name="T18" fmla="*/ 3314700 w 5029200"/>
              <a:gd name="T19" fmla="*/ 1704666 h 1938867"/>
              <a:gd name="T20" fmla="*/ 3721100 w 5029200"/>
              <a:gd name="T21" fmla="*/ 1755300 h 1938867"/>
              <a:gd name="T22" fmla="*/ 4445000 w 5029200"/>
              <a:gd name="T23" fmla="*/ 1894542 h 1938867"/>
              <a:gd name="T24" fmla="*/ 5029200 w 5029200"/>
              <a:gd name="T25" fmla="*/ 1907200 h 1938867"/>
              <a:gd name="T26" fmla="*/ 5029200 w 5029200"/>
              <a:gd name="T27" fmla="*/ 1907200 h 19388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29200"/>
              <a:gd name="T43" fmla="*/ 0 h 1938867"/>
              <a:gd name="T44" fmla="*/ 5029200 w 5029200"/>
              <a:gd name="T45" fmla="*/ 1938867 h 19388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29200" h="1938867">
                <a:moveTo>
                  <a:pt x="0" y="1938867"/>
                </a:moveTo>
                <a:cubicBezTo>
                  <a:pt x="198966" y="1936750"/>
                  <a:pt x="397933" y="1934634"/>
                  <a:pt x="546100" y="1849967"/>
                </a:cubicBezTo>
                <a:cubicBezTo>
                  <a:pt x="694267" y="1765300"/>
                  <a:pt x="774700" y="1608667"/>
                  <a:pt x="889000" y="1430867"/>
                </a:cubicBezTo>
                <a:cubicBezTo>
                  <a:pt x="1003300" y="1253067"/>
                  <a:pt x="1094317" y="1013884"/>
                  <a:pt x="1231900" y="783167"/>
                </a:cubicBezTo>
                <a:cubicBezTo>
                  <a:pt x="1369483" y="552450"/>
                  <a:pt x="1536700" y="93134"/>
                  <a:pt x="1714500" y="46567"/>
                </a:cubicBezTo>
                <a:cubicBezTo>
                  <a:pt x="1892300" y="0"/>
                  <a:pt x="2161117" y="340784"/>
                  <a:pt x="2298700" y="503767"/>
                </a:cubicBezTo>
                <a:cubicBezTo>
                  <a:pt x="2436283" y="666750"/>
                  <a:pt x="2455333" y="880534"/>
                  <a:pt x="2540000" y="1024467"/>
                </a:cubicBezTo>
                <a:cubicBezTo>
                  <a:pt x="2624667" y="1168400"/>
                  <a:pt x="2724150" y="1276350"/>
                  <a:pt x="2806700" y="1367367"/>
                </a:cubicBezTo>
                <a:cubicBezTo>
                  <a:pt x="2889250" y="1458384"/>
                  <a:pt x="2950633" y="1513417"/>
                  <a:pt x="3035300" y="1570567"/>
                </a:cubicBezTo>
                <a:cubicBezTo>
                  <a:pt x="3119967" y="1627717"/>
                  <a:pt x="3200400" y="1678517"/>
                  <a:pt x="3314700" y="1710267"/>
                </a:cubicBezTo>
                <a:cubicBezTo>
                  <a:pt x="3429000" y="1742017"/>
                  <a:pt x="3532717" y="1729317"/>
                  <a:pt x="3721100" y="1761067"/>
                </a:cubicBezTo>
                <a:cubicBezTo>
                  <a:pt x="3909483" y="1792817"/>
                  <a:pt x="4226983" y="1875367"/>
                  <a:pt x="4445000" y="1900767"/>
                </a:cubicBezTo>
                <a:cubicBezTo>
                  <a:pt x="4663017" y="1926167"/>
                  <a:pt x="5029200" y="1913467"/>
                  <a:pt x="5029200" y="191346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3" name="TextBox 34"/>
          <p:cNvSpPr txBox="1">
            <a:spLocks noChangeArrowheads="1"/>
          </p:cNvSpPr>
          <p:nvPr/>
        </p:nvSpPr>
        <p:spPr bwMode="auto">
          <a:xfrm>
            <a:off x="838200" y="1143000"/>
            <a:ext cx="80943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33CC"/>
                </a:solidFill>
              </a:rPr>
              <a:t>Fisher’s Approach</a:t>
            </a:r>
            <a:r>
              <a:rPr lang="en-US" dirty="0"/>
              <a:t>:</a:t>
            </a:r>
            <a:r>
              <a:rPr lang="en-US" b="1" i="1" dirty="0"/>
              <a:t> </a:t>
            </a:r>
            <a:r>
              <a:rPr lang="en-US" i="1" dirty="0">
                <a:solidFill>
                  <a:srgbClr val="0033CC"/>
                </a:solidFill>
              </a:rPr>
              <a:t>Null</a:t>
            </a:r>
            <a:r>
              <a:rPr lang="en-US" dirty="0"/>
              <a:t> hypothesis (</a:t>
            </a:r>
            <a:r>
              <a:rPr lang="en-US" i="1" dirty="0">
                <a:solidFill>
                  <a:srgbClr val="0000FF"/>
                </a:solidFill>
              </a:rPr>
              <a:t>H</a:t>
            </a:r>
            <a:r>
              <a:rPr lang="en-US" baseline="-25000" dirty="0">
                <a:solidFill>
                  <a:srgbClr val="0000FF"/>
                </a:solidFill>
              </a:rPr>
              <a:t>0</a:t>
            </a:r>
            <a:r>
              <a:rPr lang="en-US" dirty="0"/>
              <a:t>), e.g., </a:t>
            </a:r>
            <a:r>
              <a:rPr lang="en-US" dirty="0">
                <a:solidFill>
                  <a:srgbClr val="0033CC"/>
                </a:solidFill>
              </a:rPr>
              <a:t>background-only</a:t>
            </a:r>
          </a:p>
        </p:txBody>
      </p:sp>
      <p:sp>
        <p:nvSpPr>
          <p:cNvPr id="30734" name="TextBox 16"/>
          <p:cNvSpPr txBox="1">
            <a:spLocks noChangeArrowheads="1"/>
          </p:cNvSpPr>
          <p:nvPr/>
        </p:nvSpPr>
        <p:spPr bwMode="auto">
          <a:xfrm>
            <a:off x="892175" y="5257800"/>
            <a:ext cx="75019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The null hypothesis is </a:t>
            </a:r>
            <a:r>
              <a:rPr lang="en-US" i="1" dirty="0">
                <a:solidFill>
                  <a:srgbClr val="0033CC"/>
                </a:solidFill>
              </a:rPr>
              <a:t>rejected</a:t>
            </a:r>
            <a:r>
              <a:rPr lang="en-US" dirty="0"/>
              <a:t> if the </a:t>
            </a:r>
            <a:r>
              <a:rPr lang="en-US" dirty="0">
                <a:solidFill>
                  <a:srgbClr val="0033CC"/>
                </a:solidFill>
              </a:rPr>
              <a:t>p-value </a:t>
            </a:r>
            <a:r>
              <a:rPr lang="en-US" dirty="0"/>
              <a:t>is judged </a:t>
            </a:r>
          </a:p>
          <a:p>
            <a:r>
              <a:rPr lang="en-US" dirty="0"/>
              <a:t>to be small enough, i.e., if </a:t>
            </a:r>
            <a:r>
              <a:rPr lang="en-US" i="1" dirty="0"/>
              <a:t>x</a:t>
            </a:r>
            <a:r>
              <a:rPr lang="en-US" baseline="-25000" dirty="0"/>
              <a:t>0 </a:t>
            </a:r>
            <a:r>
              <a:rPr lang="en-US" dirty="0"/>
              <a:t>is large enough.</a:t>
            </a:r>
          </a:p>
        </p:txBody>
      </p:sp>
      <p:sp>
        <p:nvSpPr>
          <p:cNvPr id="18" name="TextBox 16"/>
          <p:cNvSpPr txBox="1">
            <a:spLocks noChangeArrowheads="1"/>
          </p:cNvSpPr>
          <p:nvPr/>
        </p:nvSpPr>
        <p:spPr bwMode="auto">
          <a:xfrm>
            <a:off x="914400" y="4719557"/>
            <a:ext cx="57390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i="1" dirty="0"/>
              <a:t>x</a:t>
            </a:r>
            <a:r>
              <a:rPr lang="en-US" sz="2800" baseline="-25000" dirty="0"/>
              <a:t>0</a:t>
            </a:r>
            <a:r>
              <a:rPr lang="en-US" dirty="0"/>
              <a:t> is the </a:t>
            </a:r>
            <a:r>
              <a:rPr lang="en-US" i="1" dirty="0">
                <a:solidFill>
                  <a:srgbClr val="0033CC"/>
                </a:solidFill>
              </a:rPr>
              <a:t>observed</a:t>
            </a:r>
            <a:r>
              <a:rPr lang="en-US" dirty="0"/>
              <a:t> value of the test statistic </a:t>
            </a:r>
            <a:r>
              <a:rPr lang="en-US" i="1" dirty="0"/>
              <a:t>x</a:t>
            </a:r>
            <a:r>
              <a:rPr lang="en-US" dirty="0"/>
              <a:t>.</a:t>
            </a:r>
          </a:p>
        </p:txBody>
      </p:sp>
      <p:cxnSp>
        <p:nvCxnSpPr>
          <p:cNvPr id="19" name="Straight Arrow Connector 30"/>
          <p:cNvCxnSpPr>
            <a:cxnSpLocks noChangeShapeType="1"/>
          </p:cNvCxnSpPr>
          <p:nvPr/>
        </p:nvCxnSpPr>
        <p:spPr bwMode="auto">
          <a:xfrm rot="5400000">
            <a:off x="4800600" y="3505200"/>
            <a:ext cx="914400" cy="0"/>
          </a:xfrm>
          <a:prstGeom prst="straightConnector1">
            <a:avLst/>
          </a:prstGeom>
          <a:noFill/>
          <a:ln w="38100">
            <a:solidFill>
              <a:srgbClr val="008000"/>
            </a:solidFill>
            <a:round/>
            <a:headEnd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B512FB8-EA93-104B-9998-EAA0DE9FC87D}"/>
                  </a:ext>
                </a:extLst>
              </p:cNvPr>
              <p:cNvSpPr txBox="1"/>
              <p:nvPr/>
            </p:nvSpPr>
            <p:spPr>
              <a:xfrm>
                <a:off x="5084135" y="4107934"/>
                <a:ext cx="44416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B512FB8-EA93-104B-9998-EAA0DE9FC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135" y="4107934"/>
                <a:ext cx="444161" cy="430887"/>
              </a:xfrm>
              <a:prstGeom prst="rect">
                <a:avLst/>
              </a:prstGeom>
              <a:blipFill>
                <a:blip r:embed="rId2"/>
                <a:stretch>
                  <a:fillRect l="-5556" r="-5556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C7FF6DA-8D9D-7849-B83D-DAF25B9737CB}"/>
                  </a:ext>
                </a:extLst>
              </p:cNvPr>
              <p:cNvSpPr txBox="1"/>
              <p:nvPr/>
            </p:nvSpPr>
            <p:spPr>
              <a:xfrm>
                <a:off x="7696200" y="4004897"/>
                <a:ext cx="2914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C7FF6DA-8D9D-7849-B83D-DAF25B973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4004897"/>
                <a:ext cx="291426" cy="430887"/>
              </a:xfrm>
              <a:prstGeom prst="rect">
                <a:avLst/>
              </a:prstGeom>
              <a:blipFill>
                <a:blip r:embed="rId3"/>
                <a:stretch>
                  <a:fillRect l="-12500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5A470B0-0318-7C44-B309-C72057F02256}"/>
                  </a:ext>
                </a:extLst>
              </p:cNvPr>
              <p:cNvSpPr txBox="1"/>
              <p:nvPr/>
            </p:nvSpPr>
            <p:spPr>
              <a:xfrm>
                <a:off x="1320800" y="2209649"/>
                <a:ext cx="1315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5A470B0-0318-7C44-B309-C72057F022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800" y="2209649"/>
                <a:ext cx="1315553" cy="430887"/>
              </a:xfrm>
              <a:prstGeom prst="rect">
                <a:avLst/>
              </a:prstGeom>
              <a:blipFill>
                <a:blip r:embed="rId4"/>
                <a:stretch>
                  <a:fillRect l="-4762" r="-7619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92AD1F3-50F2-4B46-987A-635A35AB9497}"/>
                  </a:ext>
                </a:extLst>
              </p:cNvPr>
              <p:cNvSpPr txBox="1"/>
              <p:nvPr/>
            </p:nvSpPr>
            <p:spPr>
              <a:xfrm>
                <a:off x="4146397" y="2187865"/>
                <a:ext cx="374583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value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92AD1F3-50F2-4B46-987A-635A35AB9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97" y="2187865"/>
                <a:ext cx="3745834" cy="738664"/>
              </a:xfrm>
              <a:prstGeom prst="rect">
                <a:avLst/>
              </a:prstGeom>
              <a:blipFill>
                <a:blip r:embed="rId5"/>
                <a:stretch>
                  <a:fillRect l="-4730" t="-11864" b="-16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6667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4F1A6A8-3FB0-F34E-9BCA-9F05F3D9C02F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36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1751" name="Oval 8"/>
          <p:cNvSpPr>
            <a:spLocks noChangeArrowheads="1"/>
          </p:cNvSpPr>
          <p:nvPr/>
        </p:nvSpPr>
        <p:spPr bwMode="auto">
          <a:xfrm>
            <a:off x="1676400" y="2209800"/>
            <a:ext cx="2895600" cy="649288"/>
          </a:xfrm>
          <a:prstGeom prst="ellips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2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1753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</p:cxnSp>
      <p:sp>
        <p:nvSpPr>
          <p:cNvPr id="31754" name="Freeform 14"/>
          <p:cNvSpPr>
            <a:spLocks noChangeArrowheads="1"/>
          </p:cNvSpPr>
          <p:nvPr/>
        </p:nvSpPr>
        <p:spPr bwMode="auto">
          <a:xfrm>
            <a:off x="1282700" y="2024063"/>
            <a:ext cx="5029200" cy="1938337"/>
          </a:xfrm>
          <a:custGeom>
            <a:avLst/>
            <a:gdLst>
              <a:gd name="T0" fmla="*/ 0 w 5029200"/>
              <a:gd name="T1" fmla="*/ 1932516 h 1938867"/>
              <a:gd name="T2" fmla="*/ 546100 w 5029200"/>
              <a:gd name="T3" fmla="*/ 1843908 h 1938867"/>
              <a:gd name="T4" fmla="*/ 889000 w 5029200"/>
              <a:gd name="T5" fmla="*/ 1426181 h 1938867"/>
              <a:gd name="T6" fmla="*/ 1231900 w 5029200"/>
              <a:gd name="T7" fmla="*/ 780601 h 1938867"/>
              <a:gd name="T8" fmla="*/ 1714500 w 5029200"/>
              <a:gd name="T9" fmla="*/ 46411 h 1938867"/>
              <a:gd name="T10" fmla="*/ 2298700 w 5029200"/>
              <a:gd name="T11" fmla="*/ 502117 h 1938867"/>
              <a:gd name="T12" fmla="*/ 2540000 w 5029200"/>
              <a:gd name="T13" fmla="*/ 1021111 h 1938867"/>
              <a:gd name="T14" fmla="*/ 2806700 w 5029200"/>
              <a:gd name="T15" fmla="*/ 1362888 h 1938867"/>
              <a:gd name="T16" fmla="*/ 3035300 w 5029200"/>
              <a:gd name="T17" fmla="*/ 1565423 h 1938867"/>
              <a:gd name="T18" fmla="*/ 3314700 w 5029200"/>
              <a:gd name="T19" fmla="*/ 1704666 h 1938867"/>
              <a:gd name="T20" fmla="*/ 3721100 w 5029200"/>
              <a:gd name="T21" fmla="*/ 1755300 h 1938867"/>
              <a:gd name="T22" fmla="*/ 4445000 w 5029200"/>
              <a:gd name="T23" fmla="*/ 1894542 h 1938867"/>
              <a:gd name="T24" fmla="*/ 5029200 w 5029200"/>
              <a:gd name="T25" fmla="*/ 1907200 h 1938867"/>
              <a:gd name="T26" fmla="*/ 5029200 w 5029200"/>
              <a:gd name="T27" fmla="*/ 1907200 h 19388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29200"/>
              <a:gd name="T43" fmla="*/ 0 h 1938867"/>
              <a:gd name="T44" fmla="*/ 5029200 w 5029200"/>
              <a:gd name="T45" fmla="*/ 1938867 h 19388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29200" h="1938867">
                <a:moveTo>
                  <a:pt x="0" y="1938867"/>
                </a:moveTo>
                <a:cubicBezTo>
                  <a:pt x="198966" y="1936750"/>
                  <a:pt x="397933" y="1934634"/>
                  <a:pt x="546100" y="1849967"/>
                </a:cubicBezTo>
                <a:cubicBezTo>
                  <a:pt x="694267" y="1765300"/>
                  <a:pt x="774700" y="1608667"/>
                  <a:pt x="889000" y="1430867"/>
                </a:cubicBezTo>
                <a:cubicBezTo>
                  <a:pt x="1003300" y="1253067"/>
                  <a:pt x="1094317" y="1013884"/>
                  <a:pt x="1231900" y="783167"/>
                </a:cubicBezTo>
                <a:cubicBezTo>
                  <a:pt x="1369483" y="552450"/>
                  <a:pt x="1536700" y="93134"/>
                  <a:pt x="1714500" y="46567"/>
                </a:cubicBezTo>
                <a:cubicBezTo>
                  <a:pt x="1892300" y="0"/>
                  <a:pt x="2161117" y="340784"/>
                  <a:pt x="2298700" y="503767"/>
                </a:cubicBezTo>
                <a:cubicBezTo>
                  <a:pt x="2436283" y="666750"/>
                  <a:pt x="2455333" y="880534"/>
                  <a:pt x="2540000" y="1024467"/>
                </a:cubicBezTo>
                <a:cubicBezTo>
                  <a:pt x="2624667" y="1168400"/>
                  <a:pt x="2724150" y="1276350"/>
                  <a:pt x="2806700" y="1367367"/>
                </a:cubicBezTo>
                <a:cubicBezTo>
                  <a:pt x="2889250" y="1458384"/>
                  <a:pt x="2950633" y="1513417"/>
                  <a:pt x="3035300" y="1570567"/>
                </a:cubicBezTo>
                <a:cubicBezTo>
                  <a:pt x="3119967" y="1627717"/>
                  <a:pt x="3200400" y="1678517"/>
                  <a:pt x="3314700" y="1710267"/>
                </a:cubicBezTo>
                <a:cubicBezTo>
                  <a:pt x="3429000" y="1742017"/>
                  <a:pt x="3532717" y="1729317"/>
                  <a:pt x="3721100" y="1761067"/>
                </a:cubicBezTo>
                <a:cubicBezTo>
                  <a:pt x="3909483" y="1792817"/>
                  <a:pt x="4226983" y="1875367"/>
                  <a:pt x="4445000" y="1900767"/>
                </a:cubicBezTo>
                <a:cubicBezTo>
                  <a:pt x="4663017" y="1926167"/>
                  <a:pt x="5029200" y="1913467"/>
                  <a:pt x="5029200" y="191346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TextBox 34"/>
          <p:cNvSpPr txBox="1">
            <a:spLocks noChangeArrowheads="1"/>
          </p:cNvSpPr>
          <p:nvPr/>
        </p:nvSpPr>
        <p:spPr bwMode="auto">
          <a:xfrm>
            <a:off x="533400" y="1304925"/>
            <a:ext cx="82317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Background, </a:t>
            </a:r>
            <a:r>
              <a:rPr lang="en-US" i="1" dirty="0"/>
              <a:t>B</a:t>
            </a:r>
            <a:r>
              <a:rPr lang="en-US" dirty="0"/>
              <a:t> = 9.4 events (</a:t>
            </a:r>
            <a:r>
              <a:rPr lang="en-US" dirty="0">
                <a:solidFill>
                  <a:srgbClr val="0033CC"/>
                </a:solidFill>
              </a:rPr>
              <a:t>ignoring uncertainty in background</a:t>
            </a:r>
            <a:r>
              <a:rPr lang="en-US" dirty="0"/>
              <a:t>)</a:t>
            </a:r>
          </a:p>
        </p:txBody>
      </p:sp>
      <p:cxnSp>
        <p:nvCxnSpPr>
          <p:cNvPr id="31756" name="Straight Arrow Connector 30"/>
          <p:cNvCxnSpPr>
            <a:cxnSpLocks noChangeShapeType="1"/>
          </p:cNvCxnSpPr>
          <p:nvPr/>
        </p:nvCxnSpPr>
        <p:spPr bwMode="auto">
          <a:xfrm rot="5400000">
            <a:off x="4800600" y="3505200"/>
            <a:ext cx="914400" cy="0"/>
          </a:xfrm>
          <a:prstGeom prst="straightConnector1">
            <a:avLst/>
          </a:prstGeom>
          <a:noFill/>
          <a:ln w="38100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1757" name="TextBox 21"/>
          <p:cNvSpPr txBox="1">
            <a:spLocks noChangeArrowheads="1"/>
          </p:cNvSpPr>
          <p:nvPr/>
        </p:nvSpPr>
        <p:spPr bwMode="auto">
          <a:xfrm>
            <a:off x="5865812" y="4110037"/>
            <a:ext cx="20569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observed count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B32782-D2BF-B748-A3BB-DBDE37F50C40}"/>
                  </a:ext>
                </a:extLst>
              </p:cNvPr>
              <p:cNvSpPr txBox="1"/>
              <p:nvPr/>
            </p:nvSpPr>
            <p:spPr>
              <a:xfrm>
                <a:off x="3781896" y="2461875"/>
                <a:ext cx="49223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Poisson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=9.4)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B32782-D2BF-B748-A3BB-DBDE37F50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1896" y="2461875"/>
                <a:ext cx="4922373" cy="369332"/>
              </a:xfrm>
              <a:prstGeom prst="rect">
                <a:avLst/>
              </a:prstGeom>
              <a:blipFill>
                <a:blip r:embed="rId3"/>
                <a:stretch>
                  <a:fillRect l="-773" r="-1546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624D69-6ADF-064A-A53D-F264E46D7346}"/>
                  </a:ext>
                </a:extLst>
              </p:cNvPr>
              <p:cNvSpPr txBox="1"/>
              <p:nvPr/>
            </p:nvSpPr>
            <p:spPr>
              <a:xfrm>
                <a:off x="4732560" y="4164568"/>
                <a:ext cx="105048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624D69-6ADF-064A-A53D-F264E46D7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560" y="4164568"/>
                <a:ext cx="1050480" cy="369332"/>
              </a:xfrm>
              <a:prstGeom prst="rect">
                <a:avLst/>
              </a:prstGeom>
              <a:blipFill>
                <a:blip r:embed="rId4"/>
                <a:stretch>
                  <a:fillRect l="-6024" r="-6024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07C7EC0-7DDE-FF49-A4EC-5EC3281E0533}"/>
                  </a:ext>
                </a:extLst>
              </p:cNvPr>
              <p:cNvSpPr txBox="1"/>
              <p:nvPr/>
            </p:nvSpPr>
            <p:spPr>
              <a:xfrm>
                <a:off x="1778000" y="4419600"/>
                <a:ext cx="5918736" cy="10070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value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Poisson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9.4)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=1.76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07C7EC0-7DDE-FF49-A4EC-5EC3281E0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8000" y="4419600"/>
                <a:ext cx="5918736" cy="1007007"/>
              </a:xfrm>
              <a:prstGeom prst="rect">
                <a:avLst/>
              </a:prstGeom>
              <a:blipFill>
                <a:blip r:embed="rId5"/>
                <a:stretch>
                  <a:fillRect l="-1285" t="-124051" b="-184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FE1ECD9-2DA6-B04D-AAA5-9829ECF36E88}"/>
                  </a:ext>
                </a:extLst>
              </p:cNvPr>
              <p:cNvSpPr txBox="1"/>
              <p:nvPr/>
            </p:nvSpPr>
            <p:spPr>
              <a:xfrm>
                <a:off x="166467" y="5681639"/>
                <a:ext cx="8811066" cy="563872"/>
              </a:xfrm>
              <a:prstGeom prst="rect">
                <a:avLst/>
              </a:prstGeom>
              <a:noFill/>
              <a:ln w="31750">
                <a:solidFill>
                  <a:srgbClr val="0033CC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Poisson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TMath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Gamma</m:t>
                    </m:r>
                  </m:oMath>
                </a14:m>
                <a:r>
                  <a:rPr lang="en-US" dirty="0"/>
                  <a:t>(</a:t>
                </a:r>
                <a:r>
                  <a:rPr lang="en-US" i="1" dirty="0"/>
                  <a:t>N</a:t>
                </a:r>
                <a:r>
                  <a:rPr lang="en-US" dirty="0"/>
                  <a:t>, </a:t>
                </a:r>
                <a:r>
                  <a:rPr lang="en-US" i="1" dirty="0"/>
                  <a:t>a</a:t>
                </a:r>
                <a:r>
                  <a:rPr lang="en-US" dirty="0"/>
                  <a:t>)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FE1ECD9-2DA6-B04D-AAA5-9829ECF36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467" y="5681639"/>
                <a:ext cx="8811066" cy="563872"/>
              </a:xfrm>
              <a:prstGeom prst="rect">
                <a:avLst/>
              </a:prstGeom>
              <a:blipFill>
                <a:blip r:embed="rId6"/>
                <a:stretch>
                  <a:fillRect l="-5165" t="-106122" b="-165306"/>
                </a:stretch>
              </a:blipFill>
              <a:ln w="31750">
                <a:solidFill>
                  <a:srgbClr val="0033CC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3280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4F1A6A8-3FB0-F34E-9BCA-9F05F3D9C02F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37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1751" name="Oval 8"/>
          <p:cNvSpPr>
            <a:spLocks noChangeArrowheads="1"/>
          </p:cNvSpPr>
          <p:nvPr/>
        </p:nvSpPr>
        <p:spPr bwMode="auto">
          <a:xfrm>
            <a:off x="1676400" y="2209800"/>
            <a:ext cx="2895600" cy="649288"/>
          </a:xfrm>
          <a:prstGeom prst="ellips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2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1753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</p:cxnSp>
      <p:sp>
        <p:nvSpPr>
          <p:cNvPr id="31754" name="Freeform 14"/>
          <p:cNvSpPr>
            <a:spLocks noChangeArrowheads="1"/>
          </p:cNvSpPr>
          <p:nvPr/>
        </p:nvSpPr>
        <p:spPr bwMode="auto">
          <a:xfrm>
            <a:off x="1282700" y="2024063"/>
            <a:ext cx="5029200" cy="1938337"/>
          </a:xfrm>
          <a:custGeom>
            <a:avLst/>
            <a:gdLst>
              <a:gd name="T0" fmla="*/ 0 w 5029200"/>
              <a:gd name="T1" fmla="*/ 1932516 h 1938867"/>
              <a:gd name="T2" fmla="*/ 546100 w 5029200"/>
              <a:gd name="T3" fmla="*/ 1843908 h 1938867"/>
              <a:gd name="T4" fmla="*/ 889000 w 5029200"/>
              <a:gd name="T5" fmla="*/ 1426181 h 1938867"/>
              <a:gd name="T6" fmla="*/ 1231900 w 5029200"/>
              <a:gd name="T7" fmla="*/ 780601 h 1938867"/>
              <a:gd name="T8" fmla="*/ 1714500 w 5029200"/>
              <a:gd name="T9" fmla="*/ 46411 h 1938867"/>
              <a:gd name="T10" fmla="*/ 2298700 w 5029200"/>
              <a:gd name="T11" fmla="*/ 502117 h 1938867"/>
              <a:gd name="T12" fmla="*/ 2540000 w 5029200"/>
              <a:gd name="T13" fmla="*/ 1021111 h 1938867"/>
              <a:gd name="T14" fmla="*/ 2806700 w 5029200"/>
              <a:gd name="T15" fmla="*/ 1362888 h 1938867"/>
              <a:gd name="T16" fmla="*/ 3035300 w 5029200"/>
              <a:gd name="T17" fmla="*/ 1565423 h 1938867"/>
              <a:gd name="T18" fmla="*/ 3314700 w 5029200"/>
              <a:gd name="T19" fmla="*/ 1704666 h 1938867"/>
              <a:gd name="T20" fmla="*/ 3721100 w 5029200"/>
              <a:gd name="T21" fmla="*/ 1755300 h 1938867"/>
              <a:gd name="T22" fmla="*/ 4445000 w 5029200"/>
              <a:gd name="T23" fmla="*/ 1894542 h 1938867"/>
              <a:gd name="T24" fmla="*/ 5029200 w 5029200"/>
              <a:gd name="T25" fmla="*/ 1907200 h 1938867"/>
              <a:gd name="T26" fmla="*/ 5029200 w 5029200"/>
              <a:gd name="T27" fmla="*/ 1907200 h 19388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29200"/>
              <a:gd name="T43" fmla="*/ 0 h 1938867"/>
              <a:gd name="T44" fmla="*/ 5029200 w 5029200"/>
              <a:gd name="T45" fmla="*/ 1938867 h 19388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29200" h="1938867">
                <a:moveTo>
                  <a:pt x="0" y="1938867"/>
                </a:moveTo>
                <a:cubicBezTo>
                  <a:pt x="198966" y="1936750"/>
                  <a:pt x="397933" y="1934634"/>
                  <a:pt x="546100" y="1849967"/>
                </a:cubicBezTo>
                <a:cubicBezTo>
                  <a:pt x="694267" y="1765300"/>
                  <a:pt x="774700" y="1608667"/>
                  <a:pt x="889000" y="1430867"/>
                </a:cubicBezTo>
                <a:cubicBezTo>
                  <a:pt x="1003300" y="1253067"/>
                  <a:pt x="1094317" y="1013884"/>
                  <a:pt x="1231900" y="783167"/>
                </a:cubicBezTo>
                <a:cubicBezTo>
                  <a:pt x="1369483" y="552450"/>
                  <a:pt x="1536700" y="93134"/>
                  <a:pt x="1714500" y="46567"/>
                </a:cubicBezTo>
                <a:cubicBezTo>
                  <a:pt x="1892300" y="0"/>
                  <a:pt x="2161117" y="340784"/>
                  <a:pt x="2298700" y="503767"/>
                </a:cubicBezTo>
                <a:cubicBezTo>
                  <a:pt x="2436283" y="666750"/>
                  <a:pt x="2455333" y="880534"/>
                  <a:pt x="2540000" y="1024467"/>
                </a:cubicBezTo>
                <a:cubicBezTo>
                  <a:pt x="2624667" y="1168400"/>
                  <a:pt x="2724150" y="1276350"/>
                  <a:pt x="2806700" y="1367367"/>
                </a:cubicBezTo>
                <a:cubicBezTo>
                  <a:pt x="2889250" y="1458384"/>
                  <a:pt x="2950633" y="1513417"/>
                  <a:pt x="3035300" y="1570567"/>
                </a:cubicBezTo>
                <a:cubicBezTo>
                  <a:pt x="3119967" y="1627717"/>
                  <a:pt x="3200400" y="1678517"/>
                  <a:pt x="3314700" y="1710267"/>
                </a:cubicBezTo>
                <a:cubicBezTo>
                  <a:pt x="3429000" y="1742017"/>
                  <a:pt x="3532717" y="1729317"/>
                  <a:pt x="3721100" y="1761067"/>
                </a:cubicBezTo>
                <a:cubicBezTo>
                  <a:pt x="3909483" y="1792817"/>
                  <a:pt x="4226983" y="1875367"/>
                  <a:pt x="4445000" y="1900767"/>
                </a:cubicBezTo>
                <a:cubicBezTo>
                  <a:pt x="4663017" y="1926167"/>
                  <a:pt x="5029200" y="1913467"/>
                  <a:pt x="5029200" y="191346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TextBox 34"/>
          <p:cNvSpPr txBox="1">
            <a:spLocks noChangeArrowheads="1"/>
          </p:cNvSpPr>
          <p:nvPr/>
        </p:nvSpPr>
        <p:spPr bwMode="auto">
          <a:xfrm>
            <a:off x="533400" y="1304925"/>
            <a:ext cx="6427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Background, </a:t>
            </a:r>
            <a:r>
              <a:rPr lang="en-US" i="1" dirty="0"/>
              <a:t>B</a:t>
            </a:r>
            <a:r>
              <a:rPr lang="en-US" dirty="0"/>
              <a:t> = 9.4 events (</a:t>
            </a:r>
            <a:r>
              <a:rPr lang="en-US" dirty="0">
                <a:solidFill>
                  <a:srgbClr val="0033CC"/>
                </a:solidFill>
              </a:rPr>
              <a:t>ignoring uncertainty</a:t>
            </a:r>
            <a:r>
              <a:rPr lang="en-US" dirty="0"/>
              <a:t>)</a:t>
            </a:r>
          </a:p>
        </p:txBody>
      </p:sp>
      <p:cxnSp>
        <p:nvCxnSpPr>
          <p:cNvPr id="31756" name="Straight Arrow Connector 30"/>
          <p:cNvCxnSpPr>
            <a:cxnSpLocks noChangeShapeType="1"/>
          </p:cNvCxnSpPr>
          <p:nvPr/>
        </p:nvCxnSpPr>
        <p:spPr bwMode="auto">
          <a:xfrm rot="5400000">
            <a:off x="4800600" y="3505200"/>
            <a:ext cx="914400" cy="0"/>
          </a:xfrm>
          <a:prstGeom prst="straightConnector1">
            <a:avLst/>
          </a:prstGeom>
          <a:noFill/>
          <a:ln w="38100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1757" name="TextBox 21"/>
          <p:cNvSpPr txBox="1">
            <a:spLocks noChangeArrowheads="1"/>
          </p:cNvSpPr>
          <p:nvPr/>
        </p:nvSpPr>
        <p:spPr bwMode="auto">
          <a:xfrm>
            <a:off x="5865812" y="4110037"/>
            <a:ext cx="20569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observed count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58" name="TextBox 22"/>
              <p:cNvSpPr txBox="1">
                <a:spLocks noChangeArrowheads="1"/>
              </p:cNvSpPr>
              <p:nvPr/>
            </p:nvSpPr>
            <p:spPr bwMode="auto">
              <a:xfrm>
                <a:off x="663450" y="4648200"/>
                <a:ext cx="7567906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ea typeface="ＭＳ Ｐゴシック" charset="-128"/>
                    <a:cs typeface="ＭＳ Ｐゴシック" charset="-128"/>
                  </a:rPr>
                  <a:t>We often map a p-value to a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Z</a:t>
                </a:r>
                <a:r>
                  <a:rPr lang="en-US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-value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that is, to the number </a:t>
                </a:r>
              </a:p>
              <a:p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of standard deviations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away from the null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if the distribution </a:t>
                </a:r>
              </a:p>
              <a:p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were a Gaussian. </a:t>
                </a:r>
                <a:r>
                  <a:rPr lang="en-US" dirty="0"/>
                  <a:t>This yields </a:t>
                </a:r>
                <a:r>
                  <a:rPr lang="en-US" i="1" dirty="0">
                    <a:solidFill>
                      <a:srgbClr val="0033CC"/>
                    </a:solidFill>
                  </a:rPr>
                  <a:t>Z</a:t>
                </a:r>
                <a:r>
                  <a:rPr lang="en-US" i="1" dirty="0"/>
                  <a:t> </a:t>
                </a:r>
                <a:r>
                  <a:rPr lang="en-US" dirty="0"/>
                  <a:t>= </a:t>
                </a:r>
                <a:r>
                  <a:rPr lang="en-US" dirty="0">
                    <a:solidFill>
                      <a:srgbClr val="0033CC"/>
                    </a:solidFill>
                  </a:rPr>
                  <a:t>4.14. </a:t>
                </a:r>
              </a:p>
              <a:p>
                <a:r>
                  <a:rPr lang="en-US" dirty="0">
                    <a:solidFill>
                      <a:srgbClr val="0033CC"/>
                    </a:solidFill>
                  </a:rPr>
                  <a:t>		We say we have a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4.14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signal.</a:t>
                </a:r>
                <a:endParaRPr lang="en-US" dirty="0"/>
              </a:p>
            </p:txBody>
          </p:sp>
        </mc:Choice>
        <mc:Fallback xmlns="">
          <p:sp>
            <p:nvSpPr>
              <p:cNvPr id="31758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3450" y="4648200"/>
                <a:ext cx="7567906" cy="1569660"/>
              </a:xfrm>
              <a:prstGeom prst="rect">
                <a:avLst/>
              </a:prstGeom>
              <a:blipFill>
                <a:blip r:embed="rId2"/>
                <a:stretch>
                  <a:fillRect l="-1173" t="-3200" r="-168" b="-8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B32782-D2BF-B748-A3BB-DBDE37F50C40}"/>
                  </a:ext>
                </a:extLst>
              </p:cNvPr>
              <p:cNvSpPr txBox="1"/>
              <p:nvPr/>
            </p:nvSpPr>
            <p:spPr>
              <a:xfrm>
                <a:off x="3781896" y="2461875"/>
                <a:ext cx="382130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Poisson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(25, 9.4)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B32782-D2BF-B748-A3BB-DBDE37F50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1896" y="2461875"/>
                <a:ext cx="3821303" cy="369332"/>
              </a:xfrm>
              <a:prstGeom prst="rect">
                <a:avLst/>
              </a:prstGeom>
              <a:blipFill>
                <a:blip r:embed="rId4"/>
                <a:stretch>
                  <a:fillRect l="-1325" r="-198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624D69-6ADF-064A-A53D-F264E46D7346}"/>
                  </a:ext>
                </a:extLst>
              </p:cNvPr>
              <p:cNvSpPr txBox="1"/>
              <p:nvPr/>
            </p:nvSpPr>
            <p:spPr>
              <a:xfrm>
                <a:off x="4732560" y="4164568"/>
                <a:ext cx="105048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624D69-6ADF-064A-A53D-F264E46D7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560" y="4164568"/>
                <a:ext cx="1050480" cy="369332"/>
              </a:xfrm>
              <a:prstGeom prst="rect">
                <a:avLst/>
              </a:prstGeom>
              <a:blipFill>
                <a:blip r:embed="rId5"/>
                <a:stretch>
                  <a:fillRect l="-6024" r="-6024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07C7EC0-7DDE-FF49-A4EC-5EC3281E0533}"/>
                  </a:ext>
                </a:extLst>
              </p:cNvPr>
              <p:cNvSpPr txBox="1"/>
              <p:nvPr/>
            </p:nvSpPr>
            <p:spPr>
              <a:xfrm>
                <a:off x="5329242" y="3202682"/>
                <a:ext cx="3019416" cy="373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value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=1.76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07C7EC0-7DDE-FF49-A4EC-5EC3281E0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9242" y="3202682"/>
                <a:ext cx="3019416" cy="373500"/>
              </a:xfrm>
              <a:prstGeom prst="rect">
                <a:avLst/>
              </a:prstGeom>
              <a:blipFill>
                <a:blip r:embed="rId6"/>
                <a:stretch>
                  <a:fillRect l="-3376" r="-42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55332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Hypothesis Tests – 4</a:t>
            </a:r>
          </a:p>
        </p:txBody>
      </p:sp>
      <p:sp>
        <p:nvSpPr>
          <p:cNvPr id="3277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0A6DF2-42A7-354B-9E1C-976F271705B0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38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2777" name="Oval 8"/>
          <p:cNvSpPr>
            <a:spLocks noChangeArrowheads="1"/>
          </p:cNvSpPr>
          <p:nvPr/>
        </p:nvSpPr>
        <p:spPr bwMode="auto">
          <a:xfrm>
            <a:off x="1676400" y="2209800"/>
            <a:ext cx="2895600" cy="649288"/>
          </a:xfrm>
          <a:prstGeom prst="ellips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2779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</p:cxnSp>
      <p:sp>
        <p:nvSpPr>
          <p:cNvPr id="32780" name="Freeform 14"/>
          <p:cNvSpPr>
            <a:spLocks noChangeArrowheads="1"/>
          </p:cNvSpPr>
          <p:nvPr/>
        </p:nvSpPr>
        <p:spPr bwMode="auto">
          <a:xfrm>
            <a:off x="1282700" y="2024063"/>
            <a:ext cx="5029200" cy="1938337"/>
          </a:xfrm>
          <a:custGeom>
            <a:avLst/>
            <a:gdLst>
              <a:gd name="T0" fmla="*/ 0 w 5029200"/>
              <a:gd name="T1" fmla="*/ 1932516 h 1938867"/>
              <a:gd name="T2" fmla="*/ 546100 w 5029200"/>
              <a:gd name="T3" fmla="*/ 1843908 h 1938867"/>
              <a:gd name="T4" fmla="*/ 889000 w 5029200"/>
              <a:gd name="T5" fmla="*/ 1426181 h 1938867"/>
              <a:gd name="T6" fmla="*/ 1231900 w 5029200"/>
              <a:gd name="T7" fmla="*/ 780601 h 1938867"/>
              <a:gd name="T8" fmla="*/ 1714500 w 5029200"/>
              <a:gd name="T9" fmla="*/ 46411 h 1938867"/>
              <a:gd name="T10" fmla="*/ 2298700 w 5029200"/>
              <a:gd name="T11" fmla="*/ 502117 h 1938867"/>
              <a:gd name="T12" fmla="*/ 2540000 w 5029200"/>
              <a:gd name="T13" fmla="*/ 1021111 h 1938867"/>
              <a:gd name="T14" fmla="*/ 2806700 w 5029200"/>
              <a:gd name="T15" fmla="*/ 1362888 h 1938867"/>
              <a:gd name="T16" fmla="*/ 3035300 w 5029200"/>
              <a:gd name="T17" fmla="*/ 1565423 h 1938867"/>
              <a:gd name="T18" fmla="*/ 3314700 w 5029200"/>
              <a:gd name="T19" fmla="*/ 1704666 h 1938867"/>
              <a:gd name="T20" fmla="*/ 3721100 w 5029200"/>
              <a:gd name="T21" fmla="*/ 1755300 h 1938867"/>
              <a:gd name="T22" fmla="*/ 4445000 w 5029200"/>
              <a:gd name="T23" fmla="*/ 1894542 h 1938867"/>
              <a:gd name="T24" fmla="*/ 5029200 w 5029200"/>
              <a:gd name="T25" fmla="*/ 1907200 h 1938867"/>
              <a:gd name="T26" fmla="*/ 5029200 w 5029200"/>
              <a:gd name="T27" fmla="*/ 1907200 h 19388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29200"/>
              <a:gd name="T43" fmla="*/ 0 h 1938867"/>
              <a:gd name="T44" fmla="*/ 5029200 w 5029200"/>
              <a:gd name="T45" fmla="*/ 1938867 h 19388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29200" h="1938867">
                <a:moveTo>
                  <a:pt x="0" y="1938867"/>
                </a:moveTo>
                <a:cubicBezTo>
                  <a:pt x="198966" y="1936750"/>
                  <a:pt x="397933" y="1934634"/>
                  <a:pt x="546100" y="1849967"/>
                </a:cubicBezTo>
                <a:cubicBezTo>
                  <a:pt x="694267" y="1765300"/>
                  <a:pt x="774700" y="1608667"/>
                  <a:pt x="889000" y="1430867"/>
                </a:cubicBezTo>
                <a:cubicBezTo>
                  <a:pt x="1003300" y="1253067"/>
                  <a:pt x="1094317" y="1013884"/>
                  <a:pt x="1231900" y="783167"/>
                </a:cubicBezTo>
                <a:cubicBezTo>
                  <a:pt x="1369483" y="552450"/>
                  <a:pt x="1536700" y="93134"/>
                  <a:pt x="1714500" y="46567"/>
                </a:cubicBezTo>
                <a:cubicBezTo>
                  <a:pt x="1892300" y="0"/>
                  <a:pt x="2161117" y="340784"/>
                  <a:pt x="2298700" y="503767"/>
                </a:cubicBezTo>
                <a:cubicBezTo>
                  <a:pt x="2436283" y="666750"/>
                  <a:pt x="2455333" y="880534"/>
                  <a:pt x="2540000" y="1024467"/>
                </a:cubicBezTo>
                <a:cubicBezTo>
                  <a:pt x="2624667" y="1168400"/>
                  <a:pt x="2724150" y="1276350"/>
                  <a:pt x="2806700" y="1367367"/>
                </a:cubicBezTo>
                <a:cubicBezTo>
                  <a:pt x="2889250" y="1458384"/>
                  <a:pt x="2950633" y="1513417"/>
                  <a:pt x="3035300" y="1570567"/>
                </a:cubicBezTo>
                <a:cubicBezTo>
                  <a:pt x="3119967" y="1627717"/>
                  <a:pt x="3200400" y="1678517"/>
                  <a:pt x="3314700" y="1710267"/>
                </a:cubicBezTo>
                <a:cubicBezTo>
                  <a:pt x="3429000" y="1742017"/>
                  <a:pt x="3532717" y="1729317"/>
                  <a:pt x="3721100" y="1761067"/>
                </a:cubicBezTo>
                <a:cubicBezTo>
                  <a:pt x="3909483" y="1792817"/>
                  <a:pt x="4226983" y="1875367"/>
                  <a:pt x="4445000" y="1900767"/>
                </a:cubicBezTo>
                <a:cubicBezTo>
                  <a:pt x="4663017" y="1926167"/>
                  <a:pt x="5029200" y="1913467"/>
                  <a:pt x="5029200" y="191346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8" name="Freeform 9"/>
          <p:cNvSpPr>
            <a:spLocks noChangeArrowheads="1"/>
          </p:cNvSpPr>
          <p:nvPr/>
        </p:nvSpPr>
        <p:spPr bwMode="auto">
          <a:xfrm>
            <a:off x="3352800" y="2597150"/>
            <a:ext cx="4800600" cy="1377950"/>
          </a:xfrm>
          <a:custGeom>
            <a:avLst/>
            <a:gdLst>
              <a:gd name="T0" fmla="*/ 0 w 4800600"/>
              <a:gd name="T1" fmla="*/ 1339850 h 1377950"/>
              <a:gd name="T2" fmla="*/ 660400 w 4800600"/>
              <a:gd name="T3" fmla="*/ 1263650 h 1377950"/>
              <a:gd name="T4" fmla="*/ 1333500 w 4800600"/>
              <a:gd name="T5" fmla="*/ 933450 h 1377950"/>
              <a:gd name="T6" fmla="*/ 1701800 w 4800600"/>
              <a:gd name="T7" fmla="*/ 603250 h 1377950"/>
              <a:gd name="T8" fmla="*/ 2717800 w 4800600"/>
              <a:gd name="T9" fmla="*/ 69850 h 1377950"/>
              <a:gd name="T10" fmla="*/ 3225800 w 4800600"/>
              <a:gd name="T11" fmla="*/ 184150 h 1377950"/>
              <a:gd name="T12" fmla="*/ 3860800 w 4800600"/>
              <a:gd name="T13" fmla="*/ 984250 h 1377950"/>
              <a:gd name="T14" fmla="*/ 4216400 w 4800600"/>
              <a:gd name="T15" fmla="*/ 1212850 h 1377950"/>
              <a:gd name="T16" fmla="*/ 4800600 w 4800600"/>
              <a:gd name="T17" fmla="*/ 1377950 h 13779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800600"/>
              <a:gd name="T28" fmla="*/ 0 h 1377950"/>
              <a:gd name="T29" fmla="*/ 4800600 w 4800600"/>
              <a:gd name="T30" fmla="*/ 1377950 h 13779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800600" h="1377950">
                <a:moveTo>
                  <a:pt x="0" y="1339850"/>
                </a:moveTo>
                <a:cubicBezTo>
                  <a:pt x="219075" y="1335616"/>
                  <a:pt x="438150" y="1331383"/>
                  <a:pt x="660400" y="1263650"/>
                </a:cubicBezTo>
                <a:cubicBezTo>
                  <a:pt x="882650" y="1195917"/>
                  <a:pt x="1159933" y="1043517"/>
                  <a:pt x="1333500" y="933450"/>
                </a:cubicBezTo>
                <a:cubicBezTo>
                  <a:pt x="1507067" y="823383"/>
                  <a:pt x="1471083" y="747183"/>
                  <a:pt x="1701800" y="603250"/>
                </a:cubicBezTo>
                <a:cubicBezTo>
                  <a:pt x="1932517" y="459317"/>
                  <a:pt x="2463800" y="139700"/>
                  <a:pt x="2717800" y="69850"/>
                </a:cubicBezTo>
                <a:cubicBezTo>
                  <a:pt x="2971800" y="0"/>
                  <a:pt x="3035300" y="31750"/>
                  <a:pt x="3225800" y="184150"/>
                </a:cubicBezTo>
                <a:cubicBezTo>
                  <a:pt x="3416300" y="336550"/>
                  <a:pt x="3695700" y="812800"/>
                  <a:pt x="3860800" y="984250"/>
                </a:cubicBezTo>
                <a:cubicBezTo>
                  <a:pt x="4025900" y="1155700"/>
                  <a:pt x="4059767" y="1147233"/>
                  <a:pt x="4216400" y="1212850"/>
                </a:cubicBezTo>
                <a:cubicBezTo>
                  <a:pt x="4373033" y="1278467"/>
                  <a:pt x="4800600" y="1377950"/>
                  <a:pt x="4800600" y="1377950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2782" name="Straight Arrow Connector 30"/>
          <p:cNvCxnSpPr>
            <a:cxnSpLocks noChangeShapeType="1"/>
          </p:cNvCxnSpPr>
          <p:nvPr/>
        </p:nvCxnSpPr>
        <p:spPr bwMode="auto">
          <a:xfrm rot="5400000">
            <a:off x="4305300" y="3390900"/>
            <a:ext cx="1143000" cy="0"/>
          </a:xfrm>
          <a:prstGeom prst="straightConnector1">
            <a:avLst/>
          </a:prstGeom>
          <a:noFill/>
          <a:ln w="12700">
            <a:solidFill>
              <a:srgbClr val="000090"/>
            </a:solidFill>
            <a:round/>
            <a:headEnd/>
            <a:tailEnd type="arrow" w="med" len="med"/>
          </a:ln>
        </p:spPr>
      </p:cxnSp>
      <p:sp>
        <p:nvSpPr>
          <p:cNvPr id="32783" name="TextBox 18"/>
          <p:cNvSpPr txBox="1">
            <a:spLocks noChangeArrowheads="1"/>
          </p:cNvSpPr>
          <p:nvPr/>
        </p:nvSpPr>
        <p:spPr bwMode="auto">
          <a:xfrm>
            <a:off x="5562600" y="1676400"/>
            <a:ext cx="297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Alternative hypothesis</a:t>
            </a:r>
          </a:p>
        </p:txBody>
      </p:sp>
      <p:sp>
        <p:nvSpPr>
          <p:cNvPr id="32785" name="TextBox 20"/>
          <p:cNvSpPr txBox="1">
            <a:spLocks noChangeArrowheads="1"/>
          </p:cNvSpPr>
          <p:nvPr/>
        </p:nvSpPr>
        <p:spPr bwMode="auto">
          <a:xfrm>
            <a:off x="875197" y="4648200"/>
            <a:ext cx="755687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Choose a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33CC"/>
                </a:solidFill>
              </a:rPr>
              <a:t>fixed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/>
              <a:t>value of </a:t>
            </a:r>
            <a:r>
              <a:rPr lang="en-US" i="1" dirty="0">
                <a:solidFill>
                  <a:srgbClr val="0033CC"/>
                </a:solidFill>
              </a:rPr>
              <a:t>α</a:t>
            </a:r>
            <a:r>
              <a:rPr lang="en-US" b="1" dirty="0"/>
              <a:t> </a:t>
            </a:r>
            <a:r>
              <a:rPr lang="en-US" i="1" dirty="0">
                <a:solidFill>
                  <a:srgbClr val="0033CC"/>
                </a:solidFill>
              </a:rPr>
              <a:t>before</a:t>
            </a:r>
            <a:r>
              <a:rPr lang="en-US" dirty="0"/>
              <a:t> data are analyzed. Reject </a:t>
            </a:r>
          </a:p>
          <a:p>
            <a:r>
              <a:rPr lang="en-US" dirty="0"/>
              <a:t>the null in favor of the alternative if the p-value &lt; </a:t>
            </a:r>
            <a:r>
              <a:rPr lang="en-US" i="1" dirty="0">
                <a:solidFill>
                  <a:srgbClr val="0033CC"/>
                </a:solidFill>
              </a:rPr>
              <a:t>α</a:t>
            </a:r>
            <a:r>
              <a:rPr lang="en-US" dirty="0"/>
              <a:t>. </a:t>
            </a:r>
          </a:p>
          <a:p>
            <a:r>
              <a:rPr lang="en-US" dirty="0"/>
              <a:t>Statisticians call </a:t>
            </a:r>
            <a:r>
              <a:rPr lang="en-US" i="1" dirty="0">
                <a:solidFill>
                  <a:srgbClr val="0033CC"/>
                </a:solidFill>
              </a:rPr>
              <a:t>α</a:t>
            </a:r>
            <a:r>
              <a:rPr lang="en-US" dirty="0"/>
              <a:t> the </a:t>
            </a:r>
            <a:r>
              <a:rPr lang="en-US" i="1" dirty="0">
                <a:solidFill>
                  <a:srgbClr val="0033CC"/>
                </a:solidFill>
              </a:rPr>
              <a:t>significance</a:t>
            </a:r>
            <a:r>
              <a:rPr lang="en-US" dirty="0"/>
              <a:t> (or size) of the test, </a:t>
            </a:r>
          </a:p>
          <a:p>
            <a:r>
              <a:rPr lang="en-US" dirty="0"/>
              <a:t>while particle physicists call the Z-value the significance!</a:t>
            </a:r>
          </a:p>
        </p:txBody>
      </p:sp>
      <p:sp>
        <p:nvSpPr>
          <p:cNvPr id="32786" name="TextBox 19"/>
          <p:cNvSpPr txBox="1">
            <a:spLocks noChangeArrowheads="1"/>
          </p:cNvSpPr>
          <p:nvPr/>
        </p:nvSpPr>
        <p:spPr bwMode="auto">
          <a:xfrm>
            <a:off x="304800" y="1600200"/>
            <a:ext cx="218095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Neyman</a:t>
            </a:r>
            <a:r>
              <a:rPr lang="en-US" dirty="0"/>
              <a:t> argued </a:t>
            </a:r>
          </a:p>
          <a:p>
            <a:r>
              <a:rPr lang="en-US" dirty="0"/>
              <a:t>that it is </a:t>
            </a:r>
          </a:p>
          <a:p>
            <a:r>
              <a:rPr lang="en-US" i="1" dirty="0">
                <a:solidFill>
                  <a:srgbClr val="0033CC"/>
                </a:solidFill>
              </a:rPr>
              <a:t>necessary</a:t>
            </a:r>
            <a:r>
              <a:rPr lang="en-US" dirty="0"/>
              <a:t> to </a:t>
            </a:r>
          </a:p>
          <a:p>
            <a:r>
              <a:rPr lang="en-US" dirty="0"/>
              <a:t>consider </a:t>
            </a:r>
          </a:p>
          <a:p>
            <a:r>
              <a:rPr lang="en-US" dirty="0"/>
              <a:t>alternative </a:t>
            </a:r>
          </a:p>
          <a:p>
            <a:r>
              <a:rPr lang="en-US" dirty="0"/>
              <a:t>hypotheses </a:t>
            </a:r>
          </a:p>
          <a:p>
            <a:r>
              <a:rPr lang="en-US" sz="2800" i="1" dirty="0">
                <a:solidFill>
                  <a:srgbClr val="0000FF"/>
                </a:solidFill>
              </a:rPr>
              <a:t>H</a:t>
            </a:r>
            <a:r>
              <a:rPr lang="en-US" sz="2800" baseline="-25000" dirty="0">
                <a:solidFill>
                  <a:srgbClr val="0000FF"/>
                </a:solidFill>
              </a:rPr>
              <a:t>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2787" name="TextBox 34"/>
          <p:cNvSpPr txBox="1">
            <a:spLocks noChangeArrowheads="1"/>
          </p:cNvSpPr>
          <p:nvPr/>
        </p:nvSpPr>
        <p:spPr bwMode="auto">
          <a:xfrm>
            <a:off x="838200" y="1143000"/>
            <a:ext cx="7854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err="1">
                <a:solidFill>
                  <a:srgbClr val="0033CC"/>
                </a:solidFill>
              </a:rPr>
              <a:t>Neyman’s</a:t>
            </a:r>
            <a:r>
              <a:rPr lang="en-US" b="1" dirty="0">
                <a:solidFill>
                  <a:srgbClr val="0033CC"/>
                </a:solidFill>
              </a:rPr>
              <a:t> Approach</a:t>
            </a:r>
            <a:r>
              <a:rPr lang="en-US" dirty="0"/>
              <a:t>:</a:t>
            </a:r>
            <a:r>
              <a:rPr lang="en-US" b="1" i="1" dirty="0"/>
              <a:t> </a:t>
            </a:r>
            <a:r>
              <a:rPr lang="en-US" i="1" dirty="0">
                <a:solidFill>
                  <a:srgbClr val="0033CC"/>
                </a:solidFill>
              </a:rPr>
              <a:t>Null</a:t>
            </a:r>
            <a:r>
              <a:rPr lang="en-US" dirty="0"/>
              <a:t> hypothesis (</a:t>
            </a:r>
            <a:r>
              <a:rPr lang="en-US" i="1" dirty="0">
                <a:solidFill>
                  <a:srgbClr val="0000FF"/>
                </a:solidFill>
              </a:rPr>
              <a:t>H</a:t>
            </a:r>
            <a:r>
              <a:rPr lang="en-US" baseline="-25000" dirty="0">
                <a:solidFill>
                  <a:srgbClr val="0000FF"/>
                </a:solidFill>
              </a:rPr>
              <a:t>0</a:t>
            </a:r>
            <a:r>
              <a:rPr lang="en-US" dirty="0"/>
              <a:t>) + alternative (</a:t>
            </a:r>
            <a:r>
              <a:rPr lang="en-US" i="1" dirty="0">
                <a:solidFill>
                  <a:srgbClr val="0000FF"/>
                </a:solidFill>
              </a:rPr>
              <a:t>H</a:t>
            </a:r>
            <a:r>
              <a:rPr lang="en-US" baseline="-25000" dirty="0">
                <a:solidFill>
                  <a:srgbClr val="0000FF"/>
                </a:solidFill>
              </a:rPr>
              <a:t>1</a:t>
            </a:r>
            <a:r>
              <a:rPr lang="en-US" dirty="0"/>
              <a:t>) 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21" name="Straight Arrow Connector 30"/>
          <p:cNvCxnSpPr>
            <a:cxnSpLocks noChangeShapeType="1"/>
          </p:cNvCxnSpPr>
          <p:nvPr/>
        </p:nvCxnSpPr>
        <p:spPr bwMode="auto">
          <a:xfrm rot="5400000">
            <a:off x="4800600" y="3505200"/>
            <a:ext cx="914400" cy="0"/>
          </a:xfrm>
          <a:prstGeom prst="straightConnector1">
            <a:avLst/>
          </a:prstGeom>
          <a:noFill/>
          <a:ln w="38100">
            <a:solidFill>
              <a:srgbClr val="008000"/>
            </a:solidFill>
            <a:round/>
            <a:headEnd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47BBD22-2169-834A-9F09-3C51827291E4}"/>
                  </a:ext>
                </a:extLst>
              </p:cNvPr>
              <p:cNvSpPr txBox="1"/>
              <p:nvPr/>
            </p:nvSpPr>
            <p:spPr>
              <a:xfrm>
                <a:off x="3379721" y="1867357"/>
                <a:ext cx="1315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47BBD22-2169-834A-9F09-3C5182729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9721" y="1867357"/>
                <a:ext cx="1315553" cy="430887"/>
              </a:xfrm>
              <a:prstGeom prst="rect">
                <a:avLst/>
              </a:prstGeom>
              <a:blipFill>
                <a:blip r:embed="rId3"/>
                <a:stretch>
                  <a:fillRect l="-4762" r="-7619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DBD8863-607E-F443-9065-F7BDA1ABA50F}"/>
                  </a:ext>
                </a:extLst>
              </p:cNvPr>
              <p:cNvSpPr txBox="1"/>
              <p:nvPr/>
            </p:nvSpPr>
            <p:spPr>
              <a:xfrm>
                <a:off x="7056437" y="3053676"/>
                <a:ext cx="130728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DBD8863-607E-F443-9065-F7BDA1ABA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6437" y="3053676"/>
                <a:ext cx="1307281" cy="430887"/>
              </a:xfrm>
              <a:prstGeom prst="rect">
                <a:avLst/>
              </a:prstGeom>
              <a:blipFill>
                <a:blip r:embed="rId4"/>
                <a:stretch>
                  <a:fillRect l="-4808" r="-7692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BBBF6E0-A138-3C4F-88C1-F66B9DF3B729}"/>
                  </a:ext>
                </a:extLst>
              </p:cNvPr>
              <p:cNvSpPr txBox="1"/>
              <p:nvPr/>
            </p:nvSpPr>
            <p:spPr>
              <a:xfrm>
                <a:off x="5084135" y="4114800"/>
                <a:ext cx="44416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BBBF6E0-A138-3C4F-88C1-F66B9DF3B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135" y="4114800"/>
                <a:ext cx="444161" cy="430887"/>
              </a:xfrm>
              <a:prstGeom prst="rect">
                <a:avLst/>
              </a:prstGeom>
              <a:blipFill>
                <a:blip r:embed="rId5"/>
                <a:stretch>
                  <a:fillRect l="-5556" r="-5556" b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9D1B5DD-9841-BC41-96CA-C980DACBAEE5}"/>
                  </a:ext>
                </a:extLst>
              </p:cNvPr>
              <p:cNvSpPr txBox="1"/>
              <p:nvPr/>
            </p:nvSpPr>
            <p:spPr>
              <a:xfrm>
                <a:off x="7508689" y="4076026"/>
                <a:ext cx="2914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9D1B5DD-9841-BC41-96CA-C980DACBAE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689" y="4076026"/>
                <a:ext cx="291426" cy="430887"/>
              </a:xfrm>
              <a:prstGeom prst="rect">
                <a:avLst/>
              </a:prstGeom>
              <a:blipFill>
                <a:blip r:embed="rId6"/>
                <a:stretch>
                  <a:fillRect l="-8333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CE2629B-A081-CE46-9411-570396FF81ED}"/>
                  </a:ext>
                </a:extLst>
              </p:cNvPr>
              <p:cNvSpPr txBox="1"/>
              <p:nvPr/>
            </p:nvSpPr>
            <p:spPr>
              <a:xfrm>
                <a:off x="4717900" y="2191902"/>
                <a:ext cx="345171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value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CE2629B-A081-CE46-9411-570396FF8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7900" y="2191902"/>
                <a:ext cx="3451714" cy="430887"/>
              </a:xfrm>
              <a:prstGeom prst="rect">
                <a:avLst/>
              </a:prstGeom>
              <a:blipFill>
                <a:blip r:embed="rId7"/>
                <a:stretch>
                  <a:fillRect l="-366" t="-5714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55988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</a:t>
            </a:r>
            <a:r>
              <a:rPr lang="en-US" dirty="0" err="1"/>
              <a:t>Neyman</a:t>
            </a:r>
            <a:r>
              <a:rPr lang="en-US" dirty="0"/>
              <a:t>-Pearson Test</a:t>
            </a:r>
          </a:p>
        </p:txBody>
      </p:sp>
      <p:sp>
        <p:nvSpPr>
          <p:cNvPr id="338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170D7D-0997-0747-AD7D-88AD214FF682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39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3803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3804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</p:cxnSp>
      <p:sp>
        <p:nvSpPr>
          <p:cNvPr id="33805" name="Freeform 14"/>
          <p:cNvSpPr>
            <a:spLocks noChangeArrowheads="1"/>
          </p:cNvSpPr>
          <p:nvPr/>
        </p:nvSpPr>
        <p:spPr bwMode="auto">
          <a:xfrm>
            <a:off x="1282700" y="2024063"/>
            <a:ext cx="5029200" cy="1938337"/>
          </a:xfrm>
          <a:custGeom>
            <a:avLst/>
            <a:gdLst>
              <a:gd name="T0" fmla="*/ 0 w 5029200"/>
              <a:gd name="T1" fmla="*/ 1932516 h 1938867"/>
              <a:gd name="T2" fmla="*/ 546100 w 5029200"/>
              <a:gd name="T3" fmla="*/ 1843908 h 1938867"/>
              <a:gd name="T4" fmla="*/ 889000 w 5029200"/>
              <a:gd name="T5" fmla="*/ 1426181 h 1938867"/>
              <a:gd name="T6" fmla="*/ 1231900 w 5029200"/>
              <a:gd name="T7" fmla="*/ 780601 h 1938867"/>
              <a:gd name="T8" fmla="*/ 1714500 w 5029200"/>
              <a:gd name="T9" fmla="*/ 46411 h 1938867"/>
              <a:gd name="T10" fmla="*/ 2298700 w 5029200"/>
              <a:gd name="T11" fmla="*/ 502117 h 1938867"/>
              <a:gd name="T12" fmla="*/ 2540000 w 5029200"/>
              <a:gd name="T13" fmla="*/ 1021111 h 1938867"/>
              <a:gd name="T14" fmla="*/ 2806700 w 5029200"/>
              <a:gd name="T15" fmla="*/ 1362888 h 1938867"/>
              <a:gd name="T16" fmla="*/ 3035300 w 5029200"/>
              <a:gd name="T17" fmla="*/ 1565423 h 1938867"/>
              <a:gd name="T18" fmla="*/ 3314700 w 5029200"/>
              <a:gd name="T19" fmla="*/ 1704666 h 1938867"/>
              <a:gd name="T20" fmla="*/ 3721100 w 5029200"/>
              <a:gd name="T21" fmla="*/ 1755300 h 1938867"/>
              <a:gd name="T22" fmla="*/ 4445000 w 5029200"/>
              <a:gd name="T23" fmla="*/ 1894542 h 1938867"/>
              <a:gd name="T24" fmla="*/ 5029200 w 5029200"/>
              <a:gd name="T25" fmla="*/ 1907200 h 1938867"/>
              <a:gd name="T26" fmla="*/ 5029200 w 5029200"/>
              <a:gd name="T27" fmla="*/ 1907200 h 19388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29200"/>
              <a:gd name="T43" fmla="*/ 0 h 1938867"/>
              <a:gd name="T44" fmla="*/ 5029200 w 5029200"/>
              <a:gd name="T45" fmla="*/ 1938867 h 19388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29200" h="1938867">
                <a:moveTo>
                  <a:pt x="0" y="1938867"/>
                </a:moveTo>
                <a:cubicBezTo>
                  <a:pt x="198966" y="1936750"/>
                  <a:pt x="397933" y="1934634"/>
                  <a:pt x="546100" y="1849967"/>
                </a:cubicBezTo>
                <a:cubicBezTo>
                  <a:pt x="694267" y="1765300"/>
                  <a:pt x="774700" y="1608667"/>
                  <a:pt x="889000" y="1430867"/>
                </a:cubicBezTo>
                <a:cubicBezTo>
                  <a:pt x="1003300" y="1253067"/>
                  <a:pt x="1094317" y="1013884"/>
                  <a:pt x="1231900" y="783167"/>
                </a:cubicBezTo>
                <a:cubicBezTo>
                  <a:pt x="1369483" y="552450"/>
                  <a:pt x="1536700" y="93134"/>
                  <a:pt x="1714500" y="46567"/>
                </a:cubicBezTo>
                <a:cubicBezTo>
                  <a:pt x="1892300" y="0"/>
                  <a:pt x="2161117" y="340784"/>
                  <a:pt x="2298700" y="503767"/>
                </a:cubicBezTo>
                <a:cubicBezTo>
                  <a:pt x="2436283" y="666750"/>
                  <a:pt x="2455333" y="880534"/>
                  <a:pt x="2540000" y="1024467"/>
                </a:cubicBezTo>
                <a:cubicBezTo>
                  <a:pt x="2624667" y="1168400"/>
                  <a:pt x="2724150" y="1276350"/>
                  <a:pt x="2806700" y="1367367"/>
                </a:cubicBezTo>
                <a:cubicBezTo>
                  <a:pt x="2889250" y="1458384"/>
                  <a:pt x="2950633" y="1513417"/>
                  <a:pt x="3035300" y="1570567"/>
                </a:cubicBezTo>
                <a:cubicBezTo>
                  <a:pt x="3119967" y="1627717"/>
                  <a:pt x="3200400" y="1678517"/>
                  <a:pt x="3314700" y="1710267"/>
                </a:cubicBezTo>
                <a:cubicBezTo>
                  <a:pt x="3429000" y="1742017"/>
                  <a:pt x="3532717" y="1729317"/>
                  <a:pt x="3721100" y="1761067"/>
                </a:cubicBezTo>
                <a:cubicBezTo>
                  <a:pt x="3909483" y="1792817"/>
                  <a:pt x="4226983" y="1875367"/>
                  <a:pt x="4445000" y="1900767"/>
                </a:cubicBezTo>
                <a:cubicBezTo>
                  <a:pt x="4663017" y="1926167"/>
                  <a:pt x="5029200" y="1913467"/>
                  <a:pt x="5029200" y="191346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806" name="Freeform 9"/>
          <p:cNvSpPr>
            <a:spLocks noChangeArrowheads="1"/>
          </p:cNvSpPr>
          <p:nvPr/>
        </p:nvSpPr>
        <p:spPr bwMode="auto">
          <a:xfrm>
            <a:off x="1219200" y="2597150"/>
            <a:ext cx="4800600" cy="1377950"/>
          </a:xfrm>
          <a:custGeom>
            <a:avLst/>
            <a:gdLst>
              <a:gd name="T0" fmla="*/ 0 w 4800600"/>
              <a:gd name="T1" fmla="*/ 1339850 h 1377950"/>
              <a:gd name="T2" fmla="*/ 660400 w 4800600"/>
              <a:gd name="T3" fmla="*/ 1263650 h 1377950"/>
              <a:gd name="T4" fmla="*/ 1333500 w 4800600"/>
              <a:gd name="T5" fmla="*/ 933450 h 1377950"/>
              <a:gd name="T6" fmla="*/ 1701800 w 4800600"/>
              <a:gd name="T7" fmla="*/ 603250 h 1377950"/>
              <a:gd name="T8" fmla="*/ 2717800 w 4800600"/>
              <a:gd name="T9" fmla="*/ 69850 h 1377950"/>
              <a:gd name="T10" fmla="*/ 3225800 w 4800600"/>
              <a:gd name="T11" fmla="*/ 184150 h 1377950"/>
              <a:gd name="T12" fmla="*/ 3860800 w 4800600"/>
              <a:gd name="T13" fmla="*/ 984250 h 1377950"/>
              <a:gd name="T14" fmla="*/ 4216400 w 4800600"/>
              <a:gd name="T15" fmla="*/ 1212850 h 1377950"/>
              <a:gd name="T16" fmla="*/ 4800600 w 4800600"/>
              <a:gd name="T17" fmla="*/ 1377950 h 13779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800600"/>
              <a:gd name="T28" fmla="*/ 0 h 1377950"/>
              <a:gd name="T29" fmla="*/ 4800600 w 4800600"/>
              <a:gd name="T30" fmla="*/ 1377950 h 13779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800600" h="1377950">
                <a:moveTo>
                  <a:pt x="0" y="1339850"/>
                </a:moveTo>
                <a:cubicBezTo>
                  <a:pt x="219075" y="1335616"/>
                  <a:pt x="438150" y="1331383"/>
                  <a:pt x="660400" y="1263650"/>
                </a:cubicBezTo>
                <a:cubicBezTo>
                  <a:pt x="882650" y="1195917"/>
                  <a:pt x="1159933" y="1043517"/>
                  <a:pt x="1333500" y="933450"/>
                </a:cubicBezTo>
                <a:cubicBezTo>
                  <a:pt x="1507067" y="823383"/>
                  <a:pt x="1471083" y="747183"/>
                  <a:pt x="1701800" y="603250"/>
                </a:cubicBezTo>
                <a:cubicBezTo>
                  <a:pt x="1932517" y="459317"/>
                  <a:pt x="2463800" y="139700"/>
                  <a:pt x="2717800" y="69850"/>
                </a:cubicBezTo>
                <a:cubicBezTo>
                  <a:pt x="2971800" y="0"/>
                  <a:pt x="3035300" y="31750"/>
                  <a:pt x="3225800" y="184150"/>
                </a:cubicBezTo>
                <a:cubicBezTo>
                  <a:pt x="3416300" y="336550"/>
                  <a:pt x="3695700" y="812800"/>
                  <a:pt x="3860800" y="984250"/>
                </a:cubicBezTo>
                <a:cubicBezTo>
                  <a:pt x="4025900" y="1155700"/>
                  <a:pt x="4059767" y="1147233"/>
                  <a:pt x="4216400" y="1212850"/>
                </a:cubicBezTo>
                <a:cubicBezTo>
                  <a:pt x="4373033" y="1278467"/>
                  <a:pt x="4800600" y="1377950"/>
                  <a:pt x="4800600" y="1377950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807" name="TextBox 19"/>
          <p:cNvSpPr txBox="1">
            <a:spLocks noChangeArrowheads="1"/>
          </p:cNvSpPr>
          <p:nvPr/>
        </p:nvSpPr>
        <p:spPr bwMode="auto">
          <a:xfrm>
            <a:off x="5192772" y="1276729"/>
            <a:ext cx="308770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In </a:t>
            </a:r>
            <a:r>
              <a:rPr lang="en-US" dirty="0" err="1"/>
              <a:t>Neyman’s</a:t>
            </a:r>
            <a:r>
              <a:rPr lang="en-US" dirty="0"/>
              <a:t> approach,</a:t>
            </a:r>
          </a:p>
          <a:p>
            <a:r>
              <a:rPr lang="en-US" dirty="0"/>
              <a:t>hypothesis tests are</a:t>
            </a:r>
          </a:p>
          <a:p>
            <a:r>
              <a:rPr lang="en-US" dirty="0"/>
              <a:t>a contest between</a:t>
            </a:r>
          </a:p>
          <a:p>
            <a:r>
              <a:rPr lang="en-US" i="1" dirty="0">
                <a:solidFill>
                  <a:srgbClr val="0033CC"/>
                </a:solidFill>
              </a:rPr>
              <a:t>significance</a:t>
            </a:r>
            <a:r>
              <a:rPr lang="en-US" dirty="0"/>
              <a:t> and </a:t>
            </a:r>
          </a:p>
          <a:p>
            <a:r>
              <a:rPr lang="en-US" i="1" dirty="0">
                <a:solidFill>
                  <a:srgbClr val="0000FF"/>
                </a:solidFill>
              </a:rPr>
              <a:t>power</a:t>
            </a:r>
            <a:r>
              <a:rPr lang="en-US" dirty="0">
                <a:solidFill>
                  <a:srgbClr val="000000"/>
                </a:solidFill>
              </a:rPr>
              <a:t>, which is the </a:t>
            </a:r>
          </a:p>
          <a:p>
            <a:r>
              <a:rPr lang="en-US" i="1" dirty="0">
                <a:solidFill>
                  <a:srgbClr val="000000"/>
                </a:solidFill>
              </a:rPr>
              <a:t>probability to accept a </a:t>
            </a:r>
          </a:p>
          <a:p>
            <a:r>
              <a:rPr lang="en-US" i="1" dirty="0">
                <a:solidFill>
                  <a:srgbClr val="000000"/>
                </a:solidFill>
              </a:rPr>
              <a:t>	true alternative.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33808" name="TextBox 19"/>
          <p:cNvSpPr txBox="1">
            <a:spLocks noChangeArrowheads="1"/>
          </p:cNvSpPr>
          <p:nvPr/>
        </p:nvSpPr>
        <p:spPr bwMode="auto">
          <a:xfrm>
            <a:off x="5257800" y="5710535"/>
            <a:ext cx="1790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power of test</a:t>
            </a:r>
          </a:p>
        </p:txBody>
      </p:sp>
      <p:sp>
        <p:nvSpPr>
          <p:cNvPr id="33809" name="TextBox 20"/>
          <p:cNvSpPr txBox="1">
            <a:spLocks noChangeArrowheads="1"/>
          </p:cNvSpPr>
          <p:nvPr/>
        </p:nvSpPr>
        <p:spPr bwMode="auto">
          <a:xfrm>
            <a:off x="1062038" y="5715000"/>
            <a:ext cx="2595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significance of test</a:t>
            </a:r>
          </a:p>
        </p:txBody>
      </p:sp>
      <p:cxnSp>
        <p:nvCxnSpPr>
          <p:cNvPr id="33810" name="Straight Arrow Connector 30"/>
          <p:cNvCxnSpPr>
            <a:cxnSpLocks noChangeShapeType="1"/>
          </p:cNvCxnSpPr>
          <p:nvPr/>
        </p:nvCxnSpPr>
        <p:spPr bwMode="auto">
          <a:xfrm rot="5400000">
            <a:off x="4305300" y="3390900"/>
            <a:ext cx="1143000" cy="0"/>
          </a:xfrm>
          <a:prstGeom prst="straightConnector1">
            <a:avLst/>
          </a:prstGeom>
          <a:noFill/>
          <a:ln w="12700">
            <a:solidFill>
              <a:srgbClr val="000090"/>
            </a:solidFill>
            <a:round/>
            <a:headEnd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14A84E-F3D3-5D41-9B17-6C966E241FA9}"/>
                  </a:ext>
                </a:extLst>
              </p:cNvPr>
              <p:cNvSpPr txBox="1"/>
              <p:nvPr/>
            </p:nvSpPr>
            <p:spPr>
              <a:xfrm>
                <a:off x="1529247" y="1753056"/>
                <a:ext cx="1315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14A84E-F3D3-5D41-9B17-6C966E241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9247" y="1753056"/>
                <a:ext cx="1315553" cy="430887"/>
              </a:xfrm>
              <a:prstGeom prst="rect">
                <a:avLst/>
              </a:prstGeom>
              <a:blipFill>
                <a:blip r:embed="rId2"/>
                <a:stretch>
                  <a:fillRect l="-5769" r="-8654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E8C4C6-54F2-9546-860E-8FCE7A42F3DE}"/>
                  </a:ext>
                </a:extLst>
              </p:cNvPr>
              <p:cNvSpPr txBox="1"/>
              <p:nvPr/>
            </p:nvSpPr>
            <p:spPr>
              <a:xfrm>
                <a:off x="2490019" y="3390900"/>
                <a:ext cx="130728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E8C4C6-54F2-9546-860E-8FCE7A42F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019" y="3390900"/>
                <a:ext cx="1307281" cy="430887"/>
              </a:xfrm>
              <a:prstGeom prst="rect">
                <a:avLst/>
              </a:prstGeom>
              <a:blipFill>
                <a:blip r:embed="rId3"/>
                <a:stretch>
                  <a:fillRect l="-4808" r="-8654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26DCBE4-BA53-EA47-B05C-45E93C8ED595}"/>
                  </a:ext>
                </a:extLst>
              </p:cNvPr>
              <p:cNvSpPr txBox="1"/>
              <p:nvPr/>
            </p:nvSpPr>
            <p:spPr>
              <a:xfrm>
                <a:off x="2934180" y="4151590"/>
                <a:ext cx="2914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26DCBE4-BA53-EA47-B05C-45E93C8ED5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180" y="4151590"/>
                <a:ext cx="291426" cy="430887"/>
              </a:xfrm>
              <a:prstGeom prst="rect">
                <a:avLst/>
              </a:prstGeom>
              <a:blipFill>
                <a:blip r:embed="rId4"/>
                <a:stretch>
                  <a:fillRect l="-8333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BF732C-F09A-C645-B7B7-691BA6DBD85B}"/>
                  </a:ext>
                </a:extLst>
              </p:cNvPr>
              <p:cNvSpPr txBox="1"/>
              <p:nvPr/>
            </p:nvSpPr>
            <p:spPr>
              <a:xfrm>
                <a:off x="4718219" y="2248356"/>
                <a:ext cx="474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BF732C-F09A-C645-B7B7-691BA6DBD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219" y="2248356"/>
                <a:ext cx="474553" cy="430887"/>
              </a:xfrm>
              <a:prstGeom prst="rect">
                <a:avLst/>
              </a:prstGeom>
              <a:blipFill>
                <a:blip r:embed="rId5"/>
                <a:stretch>
                  <a:fillRect l="-10811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E31887-2534-CB4F-83DA-141265F9CD42}"/>
                  </a:ext>
                </a:extLst>
              </p:cNvPr>
              <p:cNvSpPr txBox="1"/>
              <p:nvPr/>
            </p:nvSpPr>
            <p:spPr>
              <a:xfrm>
                <a:off x="1069473" y="4717094"/>
                <a:ext cx="2949910" cy="985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E31887-2534-CB4F-83DA-141265F9C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473" y="4717094"/>
                <a:ext cx="2949910" cy="985206"/>
              </a:xfrm>
              <a:prstGeom prst="rect">
                <a:avLst/>
              </a:prstGeom>
              <a:blipFill>
                <a:blip r:embed="rId6"/>
                <a:stretch>
                  <a:fillRect l="-26724" t="-179747" r="-2155" b="-253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F59E27-2D36-514E-B957-DB6042C607CF}"/>
                  </a:ext>
                </a:extLst>
              </p:cNvPr>
              <p:cNvSpPr txBox="1"/>
              <p:nvPr/>
            </p:nvSpPr>
            <p:spPr>
              <a:xfrm>
                <a:off x="5305090" y="4729794"/>
                <a:ext cx="2920671" cy="985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F59E27-2D36-514E-B957-DB6042C60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090" y="4729794"/>
                <a:ext cx="2920671" cy="985206"/>
              </a:xfrm>
              <a:prstGeom prst="rect">
                <a:avLst/>
              </a:prstGeom>
              <a:blipFill>
                <a:blip r:embed="rId7"/>
                <a:stretch>
                  <a:fillRect l="-27273" t="-183333" r="-1732" b="-2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8475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Introduction: </a:t>
            </a:r>
            <a:r>
              <a:rPr lang="en-US" dirty="0">
                <a:solidFill>
                  <a:srgbClr val="3366FF"/>
                </a:solidFill>
              </a:rPr>
              <a:t>Statistical Inference</a:t>
            </a:r>
            <a:endParaRPr lang="en-US" dirty="0"/>
          </a:p>
        </p:txBody>
      </p:sp>
      <p:sp>
        <p:nvSpPr>
          <p:cNvPr id="52228" name="Content Placeholder 2"/>
          <p:cNvSpPr>
            <a:spLocks noGrp="1"/>
          </p:cNvSpPr>
          <p:nvPr>
            <p:ph idx="1"/>
          </p:nvPr>
        </p:nvSpPr>
        <p:spPr>
          <a:xfrm>
            <a:off x="711200" y="1295400"/>
            <a:ext cx="7772400" cy="4819650"/>
          </a:xfrm>
        </p:spPr>
        <p:txBody>
          <a:bodyPr/>
          <a:lstStyle/>
          <a:p>
            <a:pPr>
              <a:buNone/>
            </a:pPr>
            <a:r>
              <a:rPr lang="en-US" dirty="0">
                <a:latin typeface="Times New Roman" charset="0"/>
                <a:ea typeface="ＭＳ Ｐゴシック" charset="-128"/>
              </a:rPr>
              <a:t>The main goal of </a:t>
            </a:r>
            <a:r>
              <a:rPr lang="en-US" dirty="0">
                <a:solidFill>
                  <a:srgbClr val="0033CC"/>
                </a:solidFill>
                <a:latin typeface="Times New Roman" charset="0"/>
                <a:ea typeface="ＭＳ Ｐゴシック" charset="-128"/>
              </a:rPr>
              <a:t>statistical inference </a:t>
            </a:r>
            <a:r>
              <a:rPr lang="en-US" dirty="0">
                <a:latin typeface="Times New Roman" charset="0"/>
                <a:ea typeface="ＭＳ Ｐゴシック" charset="-128"/>
              </a:rPr>
              <a:t>is to use a </a:t>
            </a:r>
            <a:r>
              <a:rPr lang="en-US" i="1" dirty="0">
                <a:solidFill>
                  <a:srgbClr val="0033CC"/>
                </a:solidFill>
                <a:latin typeface="Times New Roman" charset="0"/>
                <a:ea typeface="ＭＳ Ｐゴシック" charset="-128"/>
              </a:rPr>
              <a:t>sample</a:t>
            </a:r>
            <a:r>
              <a:rPr lang="en-US" dirty="0">
                <a:latin typeface="Times New Roman" charset="0"/>
                <a:ea typeface="ＭＳ Ｐゴシック" charset="-128"/>
              </a:rPr>
              <a:t>, which is necessarily finite, to infer something about its associated </a:t>
            </a:r>
            <a:r>
              <a:rPr lang="en-US" i="1" dirty="0">
                <a:solidFill>
                  <a:srgbClr val="0033CC"/>
                </a:solidFill>
                <a:latin typeface="Times New Roman" charset="0"/>
                <a:ea typeface="ＭＳ Ｐゴシック" charset="-128"/>
              </a:rPr>
              <a:t>population</a:t>
            </a:r>
            <a:r>
              <a:rPr lang="en-US" dirty="0">
                <a:latin typeface="Times New Roman" charset="0"/>
                <a:ea typeface="ＭＳ Ｐゴシック" charset="-128"/>
              </a:rPr>
              <a:t>, which, by definition, is infinite.</a:t>
            </a:r>
            <a:br>
              <a:rPr lang="en-US" dirty="0">
                <a:latin typeface="Times New Roman" charset="0"/>
                <a:ea typeface="ＭＳ Ｐゴシック" charset="-128"/>
              </a:rPr>
            </a:br>
            <a:endParaRPr lang="en-US" dirty="0">
              <a:latin typeface="Times New Roman" charset="0"/>
              <a:ea typeface="ＭＳ Ｐゴシック" charset="-128"/>
            </a:endParaRPr>
          </a:p>
          <a:p>
            <a:pPr>
              <a:buNone/>
            </a:pPr>
            <a:r>
              <a:rPr lang="en-US" dirty="0">
                <a:latin typeface="Times New Roman" charset="0"/>
                <a:ea typeface="ＭＳ Ｐゴシック" charset="-128"/>
              </a:rPr>
              <a:t>Note:</a:t>
            </a:r>
          </a:p>
          <a:p>
            <a:r>
              <a:rPr lang="en-US" dirty="0">
                <a:latin typeface="Times New Roman" charset="0"/>
                <a:ea typeface="ＭＳ Ｐゴシック" charset="-128"/>
              </a:rPr>
              <a:t>The great thing about physics is that there is a </a:t>
            </a:r>
            <a:r>
              <a:rPr lang="en-US" i="1" dirty="0">
                <a:solidFill>
                  <a:srgbClr val="0033CC"/>
                </a:solidFill>
                <a:latin typeface="Times New Roman" charset="0"/>
                <a:ea typeface="ＭＳ Ｐゴシック" charset="-128"/>
              </a:rPr>
              <a:t>single</a:t>
            </a:r>
            <a:r>
              <a:rPr lang="en-US" dirty="0">
                <a:latin typeface="Times New Roman" charset="0"/>
                <a:ea typeface="ＭＳ Ｐゴシック" charset="-128"/>
              </a:rPr>
              <a:t> judge of its correctness (namely, </a:t>
            </a:r>
            <a:r>
              <a:rPr lang="en-US" i="1" dirty="0">
                <a:solidFill>
                  <a:srgbClr val="0033CC"/>
                </a:solidFill>
                <a:latin typeface="Times New Roman" charset="0"/>
                <a:ea typeface="ＭＳ Ｐゴシック" charset="-128"/>
              </a:rPr>
              <a:t>Nature</a:t>
            </a:r>
            <a:r>
              <a:rPr lang="en-US" dirty="0">
                <a:latin typeface="Times New Roman" charset="0"/>
                <a:ea typeface="ＭＳ Ｐゴシック" charset="-128"/>
              </a:rPr>
              <a:t>). The bad thing about statistics is that there too many judges!</a:t>
            </a:r>
          </a:p>
          <a:p>
            <a:r>
              <a:rPr lang="en-US" dirty="0">
                <a:latin typeface="Times New Roman" charset="0"/>
                <a:ea typeface="ＭＳ Ｐゴシック" charset="-128"/>
              </a:rPr>
              <a:t>Consequently, there is no such thing as “the right approach”; rather, there are different approaches, with different assumptions, and different opinions about them. </a:t>
            </a:r>
          </a:p>
          <a:p>
            <a:pPr>
              <a:buFont typeface="Marlett" charset="0"/>
              <a:buNone/>
            </a:pPr>
            <a:endParaRPr lang="en-US" dirty="0">
              <a:solidFill>
                <a:srgbClr val="0000FF"/>
              </a:solidFill>
              <a:latin typeface="Times New Roman" charset="0"/>
              <a:ea typeface="ＭＳ Ｐゴシック" charset="-128"/>
            </a:endParaRPr>
          </a:p>
          <a:p>
            <a:pPr>
              <a:buFont typeface="Marlett" charset="0"/>
              <a:buNone/>
            </a:pPr>
            <a:endParaRPr lang="en-US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5222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A3EDC93-14B9-A343-91F1-AFC14258C62A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4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13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</a:t>
            </a:r>
            <a:r>
              <a:rPr lang="en-US" dirty="0" err="1"/>
              <a:t>Neyman</a:t>
            </a:r>
            <a:r>
              <a:rPr lang="en-US" dirty="0"/>
              <a:t>-Pearson Test</a:t>
            </a:r>
          </a:p>
        </p:txBody>
      </p:sp>
      <p:sp>
        <p:nvSpPr>
          <p:cNvPr id="338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170D7D-0997-0747-AD7D-88AD214FF682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40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3803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3804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</p:cxnSp>
      <p:sp>
        <p:nvSpPr>
          <p:cNvPr id="33805" name="Freeform 14"/>
          <p:cNvSpPr>
            <a:spLocks noChangeArrowheads="1"/>
          </p:cNvSpPr>
          <p:nvPr/>
        </p:nvSpPr>
        <p:spPr bwMode="auto">
          <a:xfrm>
            <a:off x="1282700" y="2024063"/>
            <a:ext cx="5029200" cy="1938337"/>
          </a:xfrm>
          <a:custGeom>
            <a:avLst/>
            <a:gdLst>
              <a:gd name="T0" fmla="*/ 0 w 5029200"/>
              <a:gd name="T1" fmla="*/ 1932516 h 1938867"/>
              <a:gd name="T2" fmla="*/ 546100 w 5029200"/>
              <a:gd name="T3" fmla="*/ 1843908 h 1938867"/>
              <a:gd name="T4" fmla="*/ 889000 w 5029200"/>
              <a:gd name="T5" fmla="*/ 1426181 h 1938867"/>
              <a:gd name="T6" fmla="*/ 1231900 w 5029200"/>
              <a:gd name="T7" fmla="*/ 780601 h 1938867"/>
              <a:gd name="T8" fmla="*/ 1714500 w 5029200"/>
              <a:gd name="T9" fmla="*/ 46411 h 1938867"/>
              <a:gd name="T10" fmla="*/ 2298700 w 5029200"/>
              <a:gd name="T11" fmla="*/ 502117 h 1938867"/>
              <a:gd name="T12" fmla="*/ 2540000 w 5029200"/>
              <a:gd name="T13" fmla="*/ 1021111 h 1938867"/>
              <a:gd name="T14" fmla="*/ 2806700 w 5029200"/>
              <a:gd name="T15" fmla="*/ 1362888 h 1938867"/>
              <a:gd name="T16" fmla="*/ 3035300 w 5029200"/>
              <a:gd name="T17" fmla="*/ 1565423 h 1938867"/>
              <a:gd name="T18" fmla="*/ 3314700 w 5029200"/>
              <a:gd name="T19" fmla="*/ 1704666 h 1938867"/>
              <a:gd name="T20" fmla="*/ 3721100 w 5029200"/>
              <a:gd name="T21" fmla="*/ 1755300 h 1938867"/>
              <a:gd name="T22" fmla="*/ 4445000 w 5029200"/>
              <a:gd name="T23" fmla="*/ 1894542 h 1938867"/>
              <a:gd name="T24" fmla="*/ 5029200 w 5029200"/>
              <a:gd name="T25" fmla="*/ 1907200 h 1938867"/>
              <a:gd name="T26" fmla="*/ 5029200 w 5029200"/>
              <a:gd name="T27" fmla="*/ 1907200 h 19388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29200"/>
              <a:gd name="T43" fmla="*/ 0 h 1938867"/>
              <a:gd name="T44" fmla="*/ 5029200 w 5029200"/>
              <a:gd name="T45" fmla="*/ 1938867 h 19388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29200" h="1938867">
                <a:moveTo>
                  <a:pt x="0" y="1938867"/>
                </a:moveTo>
                <a:cubicBezTo>
                  <a:pt x="198966" y="1936750"/>
                  <a:pt x="397933" y="1934634"/>
                  <a:pt x="546100" y="1849967"/>
                </a:cubicBezTo>
                <a:cubicBezTo>
                  <a:pt x="694267" y="1765300"/>
                  <a:pt x="774700" y="1608667"/>
                  <a:pt x="889000" y="1430867"/>
                </a:cubicBezTo>
                <a:cubicBezTo>
                  <a:pt x="1003300" y="1253067"/>
                  <a:pt x="1094317" y="1013884"/>
                  <a:pt x="1231900" y="783167"/>
                </a:cubicBezTo>
                <a:cubicBezTo>
                  <a:pt x="1369483" y="552450"/>
                  <a:pt x="1536700" y="93134"/>
                  <a:pt x="1714500" y="46567"/>
                </a:cubicBezTo>
                <a:cubicBezTo>
                  <a:pt x="1892300" y="0"/>
                  <a:pt x="2161117" y="340784"/>
                  <a:pt x="2298700" y="503767"/>
                </a:cubicBezTo>
                <a:cubicBezTo>
                  <a:pt x="2436283" y="666750"/>
                  <a:pt x="2455333" y="880534"/>
                  <a:pt x="2540000" y="1024467"/>
                </a:cubicBezTo>
                <a:cubicBezTo>
                  <a:pt x="2624667" y="1168400"/>
                  <a:pt x="2724150" y="1276350"/>
                  <a:pt x="2806700" y="1367367"/>
                </a:cubicBezTo>
                <a:cubicBezTo>
                  <a:pt x="2889250" y="1458384"/>
                  <a:pt x="2950633" y="1513417"/>
                  <a:pt x="3035300" y="1570567"/>
                </a:cubicBezTo>
                <a:cubicBezTo>
                  <a:pt x="3119967" y="1627717"/>
                  <a:pt x="3200400" y="1678517"/>
                  <a:pt x="3314700" y="1710267"/>
                </a:cubicBezTo>
                <a:cubicBezTo>
                  <a:pt x="3429000" y="1742017"/>
                  <a:pt x="3532717" y="1729317"/>
                  <a:pt x="3721100" y="1761067"/>
                </a:cubicBezTo>
                <a:cubicBezTo>
                  <a:pt x="3909483" y="1792817"/>
                  <a:pt x="4226983" y="1875367"/>
                  <a:pt x="4445000" y="1900767"/>
                </a:cubicBezTo>
                <a:cubicBezTo>
                  <a:pt x="4663017" y="1926167"/>
                  <a:pt x="5029200" y="1913467"/>
                  <a:pt x="5029200" y="191346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806" name="Freeform 9"/>
          <p:cNvSpPr>
            <a:spLocks noChangeArrowheads="1"/>
          </p:cNvSpPr>
          <p:nvPr/>
        </p:nvSpPr>
        <p:spPr bwMode="auto">
          <a:xfrm>
            <a:off x="1219200" y="2597150"/>
            <a:ext cx="4800600" cy="1377950"/>
          </a:xfrm>
          <a:custGeom>
            <a:avLst/>
            <a:gdLst>
              <a:gd name="T0" fmla="*/ 0 w 4800600"/>
              <a:gd name="T1" fmla="*/ 1339850 h 1377950"/>
              <a:gd name="T2" fmla="*/ 660400 w 4800600"/>
              <a:gd name="T3" fmla="*/ 1263650 h 1377950"/>
              <a:gd name="T4" fmla="*/ 1333500 w 4800600"/>
              <a:gd name="T5" fmla="*/ 933450 h 1377950"/>
              <a:gd name="T6" fmla="*/ 1701800 w 4800600"/>
              <a:gd name="T7" fmla="*/ 603250 h 1377950"/>
              <a:gd name="T8" fmla="*/ 2717800 w 4800600"/>
              <a:gd name="T9" fmla="*/ 69850 h 1377950"/>
              <a:gd name="T10" fmla="*/ 3225800 w 4800600"/>
              <a:gd name="T11" fmla="*/ 184150 h 1377950"/>
              <a:gd name="T12" fmla="*/ 3860800 w 4800600"/>
              <a:gd name="T13" fmla="*/ 984250 h 1377950"/>
              <a:gd name="T14" fmla="*/ 4216400 w 4800600"/>
              <a:gd name="T15" fmla="*/ 1212850 h 1377950"/>
              <a:gd name="T16" fmla="*/ 4800600 w 4800600"/>
              <a:gd name="T17" fmla="*/ 1377950 h 13779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800600"/>
              <a:gd name="T28" fmla="*/ 0 h 1377950"/>
              <a:gd name="T29" fmla="*/ 4800600 w 4800600"/>
              <a:gd name="T30" fmla="*/ 1377950 h 13779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800600" h="1377950">
                <a:moveTo>
                  <a:pt x="0" y="1339850"/>
                </a:moveTo>
                <a:cubicBezTo>
                  <a:pt x="219075" y="1335616"/>
                  <a:pt x="438150" y="1331383"/>
                  <a:pt x="660400" y="1263650"/>
                </a:cubicBezTo>
                <a:cubicBezTo>
                  <a:pt x="882650" y="1195917"/>
                  <a:pt x="1159933" y="1043517"/>
                  <a:pt x="1333500" y="933450"/>
                </a:cubicBezTo>
                <a:cubicBezTo>
                  <a:pt x="1507067" y="823383"/>
                  <a:pt x="1471083" y="747183"/>
                  <a:pt x="1701800" y="603250"/>
                </a:cubicBezTo>
                <a:cubicBezTo>
                  <a:pt x="1932517" y="459317"/>
                  <a:pt x="2463800" y="139700"/>
                  <a:pt x="2717800" y="69850"/>
                </a:cubicBezTo>
                <a:cubicBezTo>
                  <a:pt x="2971800" y="0"/>
                  <a:pt x="3035300" y="31750"/>
                  <a:pt x="3225800" y="184150"/>
                </a:cubicBezTo>
                <a:cubicBezTo>
                  <a:pt x="3416300" y="336550"/>
                  <a:pt x="3695700" y="812800"/>
                  <a:pt x="3860800" y="984250"/>
                </a:cubicBezTo>
                <a:cubicBezTo>
                  <a:pt x="4025900" y="1155700"/>
                  <a:pt x="4059767" y="1147233"/>
                  <a:pt x="4216400" y="1212850"/>
                </a:cubicBezTo>
                <a:cubicBezTo>
                  <a:pt x="4373033" y="1278467"/>
                  <a:pt x="4800600" y="1377950"/>
                  <a:pt x="4800600" y="1377950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807" name="TextBox 19"/>
              <p:cNvSpPr txBox="1">
                <a:spLocks noChangeArrowheads="1"/>
              </p:cNvSpPr>
              <p:nvPr/>
            </p:nvSpPr>
            <p:spPr bwMode="auto">
              <a:xfrm>
                <a:off x="5467350" y="1144012"/>
                <a:ext cx="3464410" cy="3046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The optimal test for fully</a:t>
                </a:r>
              </a:p>
              <a:p>
                <a:r>
                  <a:rPr lang="en-US" dirty="0"/>
                  <a:t>specified hypotheses,</a:t>
                </a:r>
              </a:p>
              <a:p>
                <a:r>
                  <a:rPr lang="en-US" dirty="0"/>
                  <a:t>that is, </a:t>
                </a:r>
                <a:r>
                  <a:rPr lang="en-US" i="1" dirty="0">
                    <a:solidFill>
                      <a:srgbClr val="0033CC"/>
                    </a:solidFill>
                  </a:rPr>
                  <a:t>simple hypotheses</a:t>
                </a:r>
                <a:r>
                  <a:rPr lang="en-US" dirty="0"/>
                  <a:t>, </a:t>
                </a:r>
              </a:p>
              <a:p>
                <a:r>
                  <a:rPr lang="en-US" dirty="0"/>
                  <a:t>is to reject the null if the </a:t>
                </a:r>
              </a:p>
              <a:p>
                <a:r>
                  <a:rPr lang="en-US" dirty="0"/>
                  <a:t>ratio</a:t>
                </a:r>
              </a:p>
              <a:p>
                <a14:m>
                  <m:oMath xmlns:m="http://schemas.openxmlformats.org/officeDocument/2006/math"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/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>
                  <a:solidFill>
                    <a:srgbClr val="0033CC"/>
                  </a:solidFill>
                </a:endParaRPr>
              </a:p>
              <a:p>
                <a:r>
                  <a:rPr lang="en-US" dirty="0"/>
                  <a:t>f</a:t>
                </a:r>
                <a:r>
                  <a:rPr lang="en-US" dirty="0">
                    <a:solidFill>
                      <a:schemeClr val="tx1"/>
                    </a:solidFill>
                  </a:rPr>
                  <a:t>or some threshold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3807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67350" y="1144012"/>
                <a:ext cx="3464410" cy="3046988"/>
              </a:xfrm>
              <a:prstGeom prst="rect">
                <a:avLst/>
              </a:prstGeom>
              <a:blipFill>
                <a:blip r:embed="rId2"/>
                <a:stretch>
                  <a:fillRect l="-2930" t="-1245" r="-183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810" name="Straight Arrow Connector 30"/>
          <p:cNvCxnSpPr>
            <a:cxnSpLocks noChangeShapeType="1"/>
          </p:cNvCxnSpPr>
          <p:nvPr/>
        </p:nvCxnSpPr>
        <p:spPr bwMode="auto">
          <a:xfrm rot="5400000">
            <a:off x="4305300" y="3390900"/>
            <a:ext cx="1143000" cy="0"/>
          </a:xfrm>
          <a:prstGeom prst="straightConnector1">
            <a:avLst/>
          </a:prstGeom>
          <a:noFill/>
          <a:ln w="12700">
            <a:solidFill>
              <a:srgbClr val="000090"/>
            </a:solidFill>
            <a:round/>
            <a:headEnd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14A84E-F3D3-5D41-9B17-6C966E241FA9}"/>
                  </a:ext>
                </a:extLst>
              </p:cNvPr>
              <p:cNvSpPr txBox="1"/>
              <p:nvPr/>
            </p:nvSpPr>
            <p:spPr>
              <a:xfrm>
                <a:off x="1529247" y="1753056"/>
                <a:ext cx="1315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14A84E-F3D3-5D41-9B17-6C966E241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9247" y="1753056"/>
                <a:ext cx="1315553" cy="430887"/>
              </a:xfrm>
              <a:prstGeom prst="rect">
                <a:avLst/>
              </a:prstGeom>
              <a:blipFill>
                <a:blip r:embed="rId3"/>
                <a:stretch>
                  <a:fillRect l="-5769" r="-8654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E8C4C6-54F2-9546-860E-8FCE7A42F3DE}"/>
                  </a:ext>
                </a:extLst>
              </p:cNvPr>
              <p:cNvSpPr txBox="1"/>
              <p:nvPr/>
            </p:nvSpPr>
            <p:spPr>
              <a:xfrm>
                <a:off x="2490019" y="3390900"/>
                <a:ext cx="130728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E8C4C6-54F2-9546-860E-8FCE7A42F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019" y="3390900"/>
                <a:ext cx="1307281" cy="430887"/>
              </a:xfrm>
              <a:prstGeom prst="rect">
                <a:avLst/>
              </a:prstGeom>
              <a:blipFill>
                <a:blip r:embed="rId4"/>
                <a:stretch>
                  <a:fillRect l="-4808" r="-8654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26DCBE4-BA53-EA47-B05C-45E93C8ED595}"/>
                  </a:ext>
                </a:extLst>
              </p:cNvPr>
              <p:cNvSpPr txBox="1"/>
              <p:nvPr/>
            </p:nvSpPr>
            <p:spPr>
              <a:xfrm>
                <a:off x="2934180" y="4151590"/>
                <a:ext cx="2914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26DCBE4-BA53-EA47-B05C-45E93C8ED5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180" y="4151590"/>
                <a:ext cx="291426" cy="430887"/>
              </a:xfrm>
              <a:prstGeom prst="rect">
                <a:avLst/>
              </a:prstGeom>
              <a:blipFill>
                <a:blip r:embed="rId5"/>
                <a:stretch>
                  <a:fillRect l="-8333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BF732C-F09A-C645-B7B7-691BA6DBD85B}"/>
                  </a:ext>
                </a:extLst>
              </p:cNvPr>
              <p:cNvSpPr txBox="1"/>
              <p:nvPr/>
            </p:nvSpPr>
            <p:spPr>
              <a:xfrm>
                <a:off x="4718219" y="2248356"/>
                <a:ext cx="474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BF732C-F09A-C645-B7B7-691BA6DBD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219" y="2248356"/>
                <a:ext cx="474553" cy="430887"/>
              </a:xfrm>
              <a:prstGeom prst="rect">
                <a:avLst/>
              </a:prstGeom>
              <a:blipFill>
                <a:blip r:embed="rId6"/>
                <a:stretch>
                  <a:fillRect l="-10811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E31887-2534-CB4F-83DA-141265F9CD42}"/>
                  </a:ext>
                </a:extLst>
              </p:cNvPr>
              <p:cNvSpPr txBox="1"/>
              <p:nvPr/>
            </p:nvSpPr>
            <p:spPr>
              <a:xfrm>
                <a:off x="1069473" y="4717094"/>
                <a:ext cx="2949910" cy="985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E31887-2534-CB4F-83DA-141265F9C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473" y="4717094"/>
                <a:ext cx="2949910" cy="985206"/>
              </a:xfrm>
              <a:prstGeom prst="rect">
                <a:avLst/>
              </a:prstGeom>
              <a:blipFill>
                <a:blip r:embed="rId7"/>
                <a:stretch>
                  <a:fillRect l="-26724" t="-179747" r="-2155" b="-253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F59E27-2D36-514E-B957-DB6042C607CF}"/>
                  </a:ext>
                </a:extLst>
              </p:cNvPr>
              <p:cNvSpPr txBox="1"/>
              <p:nvPr/>
            </p:nvSpPr>
            <p:spPr>
              <a:xfrm>
                <a:off x="5305090" y="4729794"/>
                <a:ext cx="2920671" cy="985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F59E27-2D36-514E-B957-DB6042C60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090" y="4729794"/>
                <a:ext cx="2920671" cy="985206"/>
              </a:xfrm>
              <a:prstGeom prst="rect">
                <a:avLst/>
              </a:prstGeom>
              <a:blipFill>
                <a:blip r:embed="rId8"/>
                <a:stretch>
                  <a:fillRect l="-27273" t="-183333" r="-1732" b="-2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9">
            <a:extLst>
              <a:ext uri="{FF2B5EF4-FFF2-40B4-BE49-F238E27FC236}">
                <a16:creationId xmlns:a16="http://schemas.microsoft.com/office/drawing/2014/main" id="{C7F28775-0987-E34F-A94C-FD43FD152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5710535"/>
            <a:ext cx="1790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power of test</a:t>
            </a:r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id="{623CB3F5-EA43-994E-9F67-34A592C31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038" y="5715000"/>
            <a:ext cx="2595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significance of test</a:t>
            </a:r>
          </a:p>
        </p:txBody>
      </p:sp>
    </p:spTree>
    <p:extLst>
      <p:ext uri="{BB962C8B-B14F-4D97-AF65-F5344CB8AC3E}">
        <p14:creationId xmlns:p14="http://schemas.microsoft.com/office/powerpoint/2010/main" val="26751089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Tests –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All realistic analyses contain nuisance parameters that we must get rid of in order to perform an hypothesis test.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There two primary ways: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Profiling</a:t>
            </a:r>
            <a:r>
              <a:rPr lang="en-US" dirty="0"/>
              <a:t>:		Use the profile likelihood.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Marginalizing</a:t>
            </a:r>
            <a:r>
              <a:rPr lang="en-US" dirty="0"/>
              <a:t>:		Use the </a:t>
            </a:r>
            <a:r>
              <a:rPr lang="en-US" i="1" dirty="0">
                <a:solidFill>
                  <a:srgbClr val="0033CC"/>
                </a:solidFill>
              </a:rPr>
              <a:t>marginal</a:t>
            </a:r>
            <a:r>
              <a:rPr lang="en-US" dirty="0"/>
              <a:t> likelihood, i.e., a</a:t>
            </a:r>
          </a:p>
          <a:p>
            <a:pPr marL="0" indent="0">
              <a:buNone/>
            </a:pPr>
            <a:r>
              <a:rPr lang="en-US" dirty="0"/>
              <a:t>			likelihood integrated over the nuisance</a:t>
            </a:r>
          </a:p>
          <a:p>
            <a:pPr marL="0" indent="0">
              <a:buNone/>
            </a:pPr>
            <a:r>
              <a:rPr lang="en-US" dirty="0"/>
              <a:t>			parameters.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5F0747-050E-FF40-97DF-2F802DA0657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0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Example:</a:t>
                </a:r>
                <a:r>
                  <a:rPr lang="en-US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(Profiling)</a:t>
                </a:r>
                <a:endParaRPr lang="en-US" dirty="0">
                  <a:solidFill>
                    <a:srgbClr val="3366FF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dirty="0"/>
                  <a:t>In the 2-parameter likelihood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, </m:t>
                        </m:r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 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,  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𝒃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)</m:t>
                    </m:r>
                  </m:oMath>
                </a14:m>
                <a:r>
                  <a:rPr lang="en-US" dirty="0">
                    <a:ea typeface="ＭＳ Ｐゴシック" charset="-128"/>
                    <a:cs typeface="ＭＳ Ｐゴシック" charset="-128"/>
                  </a:rPr>
                  <a:t>, we replace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b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by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	to get the profile likelihood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We can use the quantity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as a </a:t>
                </a:r>
                <a:r>
                  <a:rPr lang="en-US" i="1" dirty="0">
                    <a:solidFill>
                      <a:srgbClr val="0033CC"/>
                    </a:solidFill>
                  </a:rPr>
                  <a:t>test statistic</a:t>
                </a:r>
                <a:r>
                  <a:rPr lang="en-US" dirty="0"/>
                  <a:t> to test the null hypothesis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s</a:t>
                </a:r>
                <a:r>
                  <a:rPr lang="en-US" b="1" dirty="0">
                    <a:solidFill>
                      <a:srgbClr val="0033CC"/>
                    </a:solidFill>
                  </a:rPr>
                  <a:t> =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s</a:t>
                </a:r>
                <a:r>
                  <a:rPr lang="en-US" b="1" baseline="-25000" dirty="0">
                    <a:solidFill>
                      <a:srgbClr val="0033CC"/>
                    </a:solidFill>
                  </a:rPr>
                  <a:t>0</a:t>
                </a:r>
                <a:r>
                  <a:rPr lang="en-US" dirty="0"/>
                  <a:t>. 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Note that the tests are </a:t>
                </a:r>
                <a:r>
                  <a:rPr lang="en-US" i="1" dirty="0">
                    <a:solidFill>
                      <a:srgbClr val="0033CC"/>
                    </a:solidFill>
                  </a:rPr>
                  <a:t>approximate</a:t>
                </a:r>
                <a:r>
                  <a:rPr lang="en-US" dirty="0"/>
                  <a:t> because we used an approximation to arrive at the profile likelihood.</a:t>
                </a:r>
              </a:p>
              <a:p>
                <a:pPr>
                  <a:buNone/>
                </a:pPr>
                <a:r>
                  <a:rPr lang="en-US" dirty="0"/>
                  <a:t>For HEP applications, however, the tests work very well. 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42" t="-1050" b="-5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CDF464-B1F9-1D45-BFA0-B89575C1982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43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2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For this example, Wilks’ theorem is equivalent to the statement that for large samples the density of the signal estimate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acc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is approximately Gaussian. 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If, furthermore,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s</a:t>
                </a:r>
                <a:r>
                  <a:rPr lang="en-US" b="1" baseline="-25000" dirty="0">
                    <a:solidFill>
                      <a:srgbClr val="0033CC"/>
                    </a:solidFill>
                  </a:rPr>
                  <a:t>0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is the true value of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s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then the distribution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d>
                      <m:d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will be approximately a </a:t>
                </a:r>
                <a:r>
                  <a:rPr lang="en-US" i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χ</a:t>
                </a:r>
                <a:r>
                  <a:rPr lang="en-US" baseline="30000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2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density of one degree of freedom. 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Therefore, for any value of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x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the associated p-value(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x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) can be computed using the </a:t>
                </a:r>
                <a:r>
                  <a:rPr lang="en-US" i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χ</a:t>
                </a:r>
                <a:r>
                  <a:rPr lang="en-US" baseline="30000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2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density. 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662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2"/>
                <a:stretch>
                  <a:fillRect l="-1142" t="-1050" r="-1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21BC45B5-3FB4-D34F-BF19-5F1CBD1DA1A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85800" y="228600"/>
                <a:ext cx="7772400" cy="838200"/>
              </a:xfrm>
            </p:spPr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Example:</a:t>
                </a:r>
                <a:r>
                  <a:rPr lang="en-US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(Profiling)</a:t>
                </a:r>
                <a:endParaRPr lang="en-US" dirty="0">
                  <a:solidFill>
                    <a:srgbClr val="3366FF"/>
                  </a:solidFill>
                </a:endParaRPr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21BC45B5-3FB4-D34F-BF19-5F1CBD1DA1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5800" y="228600"/>
                <a:ext cx="77724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043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CDF464-B1F9-1D45-BFA0-B89575C19825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44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2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1295400"/>
                <a:ext cx="78486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So, we need to compute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p-value = 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P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[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0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]</a:t>
                </a: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	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given the observed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. 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Then, if the p-value &lt;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α</a:t>
                </a:r>
                <a:r>
                  <a:rPr lang="en-US" b="1" i="1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we reject the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s = s</a:t>
                </a:r>
                <a:r>
                  <a:rPr lang="en-US" b="1" baseline="-25000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0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hypothesis. In addition, the p-value is reported.</a:t>
                </a:r>
                <a:b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</a:b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But, since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𝑍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, we can avoid the calculation of the p-value and just report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Z</a:t>
                </a:r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!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  <a:endParaRPr lang="en-US" b="1" dirty="0">
                  <a:solidFill>
                    <a:srgbClr val="0033CC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662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848600" cy="4819650"/>
              </a:xfrm>
              <a:blipFill>
                <a:blip r:embed="rId2"/>
                <a:stretch>
                  <a:fillRect l="-1131" t="-1050" r="-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12574CEB-3872-0042-9A70-CA9BCD178DC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85800" y="228600"/>
                <a:ext cx="7772400" cy="838200"/>
              </a:xfrm>
            </p:spPr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Example:</a:t>
                </a:r>
                <a:r>
                  <a:rPr lang="en-US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(Profiling)</a:t>
                </a:r>
                <a:endParaRPr lang="en-US" dirty="0">
                  <a:solidFill>
                    <a:srgbClr val="3366FF"/>
                  </a:solidFill>
                </a:endParaRPr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12574CEB-3872-0042-9A70-CA9BCD178D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5800" y="228600"/>
                <a:ext cx="77724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514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3" name="Oval 8"/>
          <p:cNvSpPr>
            <a:spLocks noChangeArrowheads="1"/>
          </p:cNvSpPr>
          <p:nvPr/>
        </p:nvSpPr>
        <p:spPr bwMode="auto">
          <a:xfrm>
            <a:off x="1676400" y="2209800"/>
            <a:ext cx="2895600" cy="649288"/>
          </a:xfrm>
          <a:prstGeom prst="ellips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184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50185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</p:cxnSp>
      <p:sp>
        <p:nvSpPr>
          <p:cNvPr id="50186" name="Freeform 14"/>
          <p:cNvSpPr>
            <a:spLocks noChangeArrowheads="1"/>
          </p:cNvSpPr>
          <p:nvPr/>
        </p:nvSpPr>
        <p:spPr bwMode="auto">
          <a:xfrm>
            <a:off x="1282700" y="2024063"/>
            <a:ext cx="5029200" cy="1938337"/>
          </a:xfrm>
          <a:custGeom>
            <a:avLst/>
            <a:gdLst>
              <a:gd name="T0" fmla="*/ 0 w 5029200"/>
              <a:gd name="T1" fmla="*/ 1933044 h 1938867"/>
              <a:gd name="T2" fmla="*/ 546100 w 5029200"/>
              <a:gd name="T3" fmla="*/ 1844412 h 1938867"/>
              <a:gd name="T4" fmla="*/ 889000 w 5029200"/>
              <a:gd name="T5" fmla="*/ 1426571 h 1938867"/>
              <a:gd name="T6" fmla="*/ 1231900 w 5029200"/>
              <a:gd name="T7" fmla="*/ 780814 h 1938867"/>
              <a:gd name="T8" fmla="*/ 1714500 w 5029200"/>
              <a:gd name="T9" fmla="*/ 46424 h 1938867"/>
              <a:gd name="T10" fmla="*/ 2298700 w 5029200"/>
              <a:gd name="T11" fmla="*/ 502254 h 1938867"/>
              <a:gd name="T12" fmla="*/ 2540000 w 5029200"/>
              <a:gd name="T13" fmla="*/ 1021390 h 1938867"/>
              <a:gd name="T14" fmla="*/ 2806700 w 5029200"/>
              <a:gd name="T15" fmla="*/ 1363261 h 1938867"/>
              <a:gd name="T16" fmla="*/ 3035300 w 5029200"/>
              <a:gd name="T17" fmla="*/ 1565851 h 1938867"/>
              <a:gd name="T18" fmla="*/ 3314700 w 5029200"/>
              <a:gd name="T19" fmla="*/ 1705132 h 1938867"/>
              <a:gd name="T20" fmla="*/ 3721100 w 5029200"/>
              <a:gd name="T21" fmla="*/ 1755780 h 1938867"/>
              <a:gd name="T22" fmla="*/ 4445000 w 5029200"/>
              <a:gd name="T23" fmla="*/ 1895060 h 1938867"/>
              <a:gd name="T24" fmla="*/ 5029200 w 5029200"/>
              <a:gd name="T25" fmla="*/ 1907721 h 1938867"/>
              <a:gd name="T26" fmla="*/ 5029200 w 5029200"/>
              <a:gd name="T27" fmla="*/ 1907721 h 193886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29200"/>
              <a:gd name="T43" fmla="*/ 0 h 1938867"/>
              <a:gd name="T44" fmla="*/ 5029200 w 5029200"/>
              <a:gd name="T45" fmla="*/ 1938867 h 193886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29200" h="1938867">
                <a:moveTo>
                  <a:pt x="0" y="1938867"/>
                </a:moveTo>
                <a:cubicBezTo>
                  <a:pt x="198966" y="1936750"/>
                  <a:pt x="397933" y="1934634"/>
                  <a:pt x="546100" y="1849967"/>
                </a:cubicBezTo>
                <a:cubicBezTo>
                  <a:pt x="694267" y="1765300"/>
                  <a:pt x="774700" y="1608667"/>
                  <a:pt x="889000" y="1430867"/>
                </a:cubicBezTo>
                <a:cubicBezTo>
                  <a:pt x="1003300" y="1253067"/>
                  <a:pt x="1094317" y="1013884"/>
                  <a:pt x="1231900" y="783167"/>
                </a:cubicBezTo>
                <a:cubicBezTo>
                  <a:pt x="1369483" y="552450"/>
                  <a:pt x="1536700" y="93134"/>
                  <a:pt x="1714500" y="46567"/>
                </a:cubicBezTo>
                <a:cubicBezTo>
                  <a:pt x="1892300" y="0"/>
                  <a:pt x="2161117" y="340784"/>
                  <a:pt x="2298700" y="503767"/>
                </a:cubicBezTo>
                <a:cubicBezTo>
                  <a:pt x="2436283" y="666750"/>
                  <a:pt x="2455333" y="880534"/>
                  <a:pt x="2540000" y="1024467"/>
                </a:cubicBezTo>
                <a:cubicBezTo>
                  <a:pt x="2624667" y="1168400"/>
                  <a:pt x="2724150" y="1276350"/>
                  <a:pt x="2806700" y="1367367"/>
                </a:cubicBezTo>
                <a:cubicBezTo>
                  <a:pt x="2889250" y="1458384"/>
                  <a:pt x="2950633" y="1513417"/>
                  <a:pt x="3035300" y="1570567"/>
                </a:cubicBezTo>
                <a:cubicBezTo>
                  <a:pt x="3119967" y="1627717"/>
                  <a:pt x="3200400" y="1678517"/>
                  <a:pt x="3314700" y="1710267"/>
                </a:cubicBezTo>
                <a:cubicBezTo>
                  <a:pt x="3429000" y="1742017"/>
                  <a:pt x="3532717" y="1729317"/>
                  <a:pt x="3721100" y="1761067"/>
                </a:cubicBezTo>
                <a:cubicBezTo>
                  <a:pt x="3909483" y="1792817"/>
                  <a:pt x="4226983" y="1875367"/>
                  <a:pt x="4445000" y="1900767"/>
                </a:cubicBezTo>
                <a:cubicBezTo>
                  <a:pt x="4663017" y="1926167"/>
                  <a:pt x="5029200" y="1913467"/>
                  <a:pt x="5029200" y="191346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187" name="TextBox 34"/>
              <p:cNvSpPr txBox="1">
                <a:spLocks noChangeArrowheads="1"/>
              </p:cNvSpPr>
              <p:nvPr/>
            </p:nvSpPr>
            <p:spPr bwMode="auto">
              <a:xfrm>
                <a:off x="914400" y="1236433"/>
                <a:ext cx="8026122" cy="16475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Background, </a:t>
                </a:r>
                <a:r>
                  <a:rPr lang="en-US" i="1" dirty="0"/>
                  <a:t>B</a:t>
                </a:r>
                <a:r>
                  <a:rPr lang="en-US" dirty="0"/>
                  <a:t> = 9.4 </a:t>
                </a:r>
                <a:r>
                  <a:rPr lang="en-US" b="1" dirty="0">
                    <a:solidFill>
                      <a:srgbClr val="0000FF"/>
                    </a:solidFill>
                  </a:rPr>
                  <a:t>± 0.5 </a:t>
                </a:r>
                <a:r>
                  <a:rPr lang="en-US" dirty="0"/>
                  <a:t>events. For this example,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i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			t</a:t>
                </a:r>
                <a:r>
                  <a:rPr lang="en-US" baseline="-25000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obs</a:t>
                </a:r>
                <a:r>
                  <a:rPr lang="en-US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(0) = 17.05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				</a:t>
                </a:r>
              </a:p>
              <a:p>
                <a:r>
                  <a:rPr lang="en-US" dirty="0"/>
                  <a:t>			    therefore,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(0)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4.13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0187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4400" y="1236433"/>
                <a:ext cx="8026122" cy="1647567"/>
              </a:xfrm>
              <a:prstGeom prst="rect">
                <a:avLst/>
              </a:prstGeom>
              <a:blipFill>
                <a:blip r:embed="rId3"/>
                <a:stretch>
                  <a:fillRect l="-1266" t="-2290" b="-610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64042" y="5791200"/>
            <a:ext cx="4388958" cy="461665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Exercise 7</a:t>
            </a:r>
            <a:r>
              <a:rPr lang="en-US" dirty="0"/>
              <a:t>: Verify this calculation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0201A0-0C5A-8D4E-8B6E-0F55B59177FD}"/>
                  </a:ext>
                </a:extLst>
              </p:cNvPr>
              <p:cNvSpPr/>
              <p:nvPr/>
            </p:nvSpPr>
            <p:spPr>
              <a:xfrm>
                <a:off x="4617559" y="4267200"/>
                <a:ext cx="4107342" cy="1127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𝑏</m:t>
                        </m:r>
                      </m:e>
                    </m:acc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𝑓</m:t>
                    </m:r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𝑠</m:t>
                        </m:r>
                      </m:e>
                    </m:d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𝑔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+4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1+</m:t>
                                </m:r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𝑘</m:t>
                                </m:r>
                              </m:e>
                            </m:d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𝑀𝑠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2(1+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𝑘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𝑔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=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𝑁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+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𝑀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1+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𝑘</m:t>
                          </m:r>
                        </m:e>
                      </m:d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𝑠</m:t>
                      </m:r>
                    </m:oMath>
                  </m:oMathPara>
                </a14:m>
                <a:endParaRPr lang="en-US" dirty="0">
                  <a:solidFill>
                    <a:schemeClr val="tx2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0201A0-0C5A-8D4E-8B6E-0F55B59177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7559" y="4267200"/>
                <a:ext cx="4107342" cy="1127553"/>
              </a:xfrm>
              <a:prstGeom prst="rect">
                <a:avLst/>
              </a:prstGeom>
              <a:blipFill>
                <a:blip r:embed="rId4"/>
                <a:stretch>
                  <a:fillRect l="-617" b="-2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64215F1-02CC-3747-80A3-D70286AAC9EB}"/>
                  </a:ext>
                </a:extLst>
              </p:cNvPr>
              <p:cNvSpPr/>
              <p:nvPr/>
            </p:nvSpPr>
            <p:spPr>
              <a:xfrm>
                <a:off x="571500" y="4428881"/>
                <a:ext cx="2657779" cy="4901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64215F1-02CC-3747-80A3-D70286AAC9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4428881"/>
                <a:ext cx="2657779" cy="490199"/>
              </a:xfrm>
              <a:prstGeom prst="rect">
                <a:avLst/>
              </a:prstGeom>
              <a:blipFill>
                <a:blip r:embed="rId5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8EC8EAB-B3C1-C141-AABD-5524B194AC6B}"/>
                  </a:ext>
                </a:extLst>
              </p:cNvPr>
              <p:cNvSpPr/>
              <p:nvPr/>
            </p:nvSpPr>
            <p:spPr>
              <a:xfrm>
                <a:off x="780488" y="5147364"/>
                <a:ext cx="3715312" cy="4901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=−2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8EC8EAB-B3C1-C141-AABD-5524B194AC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488" y="5147364"/>
                <a:ext cx="3715312" cy="490199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501D080D-8B7D-D744-9289-B213F36DAF9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85800" y="228600"/>
                <a:ext cx="7772400" cy="838200"/>
              </a:xfrm>
            </p:spPr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Example:</a:t>
                </a:r>
                <a:r>
                  <a:rPr lang="en-US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(Profiling)</a:t>
                </a:r>
                <a:endParaRPr lang="en-US" dirty="0">
                  <a:solidFill>
                    <a:srgbClr val="3366FF"/>
                  </a:solidFill>
                </a:endParaRPr>
              </a:p>
            </p:txBody>
          </p:sp>
        </mc:Choice>
        <mc:Fallback xmlns="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501D080D-8B7D-D744-9289-B213F36DAF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5800" y="228600"/>
                <a:ext cx="7772400" cy="838200"/>
              </a:xfrm>
              <a:blipFill>
                <a:blip r:embed="rId7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90130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Summary</a:t>
            </a:r>
          </a:p>
        </p:txBody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arlett" pitchFamily="27" charset="0"/>
              <a:buNone/>
              <a:defRPr/>
            </a:pPr>
            <a:r>
              <a:rPr lang="en-US" dirty="0">
                <a:solidFill>
                  <a:srgbClr val="0033CC"/>
                </a:solidFill>
                <a:ea typeface="ＭＳ Ｐゴシック" pitchFamily="27" charset="-128"/>
                <a:cs typeface="ＭＳ Ｐゴシック" pitchFamily="27" charset="-128"/>
              </a:rPr>
              <a:t>Probability</a:t>
            </a:r>
          </a:p>
          <a:p>
            <a:pPr lvl="1">
              <a:buFont typeface="Marlett" pitchFamily="27" charset="0"/>
              <a:buNone/>
              <a:defRPr/>
            </a:pPr>
            <a:r>
              <a:rPr lang="en-US" dirty="0">
                <a:ea typeface="ＭＳ Ｐゴシック" pitchFamily="27" charset="-128"/>
              </a:rPr>
              <a:t>Interpretations: degree of belief, </a:t>
            </a:r>
            <a:r>
              <a:rPr lang="en-US" dirty="0">
                <a:solidFill>
                  <a:srgbClr val="000000"/>
                </a:solidFill>
                <a:ea typeface="ＭＳ Ｐゴシック" pitchFamily="27" charset="-128"/>
              </a:rPr>
              <a:t>r</a:t>
            </a:r>
            <a:r>
              <a:rPr lang="en-US" dirty="0">
                <a:solidFill>
                  <a:srgbClr val="000000"/>
                </a:solidFill>
                <a:ea typeface="ＭＳ Ｐゴシック" pitchFamily="27" charset="-128"/>
                <a:cs typeface="ＭＳ Ｐゴシック" pitchFamily="27" charset="-128"/>
              </a:rPr>
              <a:t>elative frequency</a:t>
            </a:r>
            <a:endParaRPr lang="en-US" b="1" dirty="0">
              <a:solidFill>
                <a:srgbClr val="0033CC"/>
              </a:solidFill>
              <a:ea typeface="ＭＳ Ｐゴシック" pitchFamily="27" charset="-128"/>
              <a:cs typeface="ＭＳ Ｐゴシック" pitchFamily="27" charset="-128"/>
            </a:endParaRPr>
          </a:p>
          <a:p>
            <a:pPr>
              <a:buFont typeface="Marlett" pitchFamily="27" charset="0"/>
              <a:buNone/>
              <a:defRPr/>
            </a:pPr>
            <a:r>
              <a:rPr lang="en-US" dirty="0">
                <a:solidFill>
                  <a:srgbClr val="0033CC"/>
                </a:solidFill>
                <a:ea typeface="ＭＳ Ｐゴシック" pitchFamily="27" charset="-128"/>
                <a:cs typeface="ＭＳ Ｐゴシック" pitchFamily="27" charset="-128"/>
              </a:rPr>
              <a:t>Likelihood Function</a:t>
            </a:r>
          </a:p>
          <a:p>
            <a:pPr lvl="1">
              <a:buFont typeface="Marlett" pitchFamily="27" charset="0"/>
              <a:buNone/>
              <a:defRPr/>
            </a:pPr>
            <a:r>
              <a:rPr lang="en-US" dirty="0">
                <a:ea typeface="ＭＳ Ｐゴシック" pitchFamily="27" charset="-128"/>
              </a:rPr>
              <a:t>Probability function into which data have been inserted. </a:t>
            </a:r>
          </a:p>
          <a:p>
            <a:pPr>
              <a:buFont typeface="Marlett" pitchFamily="27" charset="0"/>
              <a:buNone/>
              <a:defRPr/>
            </a:pPr>
            <a:r>
              <a:rPr lang="en-US" dirty="0" err="1">
                <a:solidFill>
                  <a:srgbClr val="0033CC"/>
                </a:solidFill>
                <a:ea typeface="ＭＳ Ｐゴシック" pitchFamily="27" charset="-128"/>
                <a:cs typeface="ＭＳ Ｐゴシック" pitchFamily="27" charset="-128"/>
              </a:rPr>
              <a:t>Frequentist</a:t>
            </a:r>
            <a:r>
              <a:rPr lang="en-US" dirty="0">
                <a:solidFill>
                  <a:srgbClr val="0033CC"/>
                </a:solidFill>
                <a:ea typeface="ＭＳ Ｐゴシック" pitchFamily="27" charset="-128"/>
                <a:cs typeface="ＭＳ Ｐゴシック" pitchFamily="27" charset="-128"/>
              </a:rPr>
              <a:t> Principle</a:t>
            </a:r>
          </a:p>
          <a:p>
            <a:pPr lvl="1">
              <a:buFont typeface="Marlett" pitchFamily="27" charset="0"/>
              <a:buNone/>
              <a:defRPr/>
            </a:pPr>
            <a:r>
              <a:rPr lang="en-US" dirty="0">
                <a:ea typeface="ＭＳ Ｐゴシック" pitchFamily="27" charset="-128"/>
              </a:rPr>
              <a:t>Construct statements such that a fraction </a:t>
            </a:r>
            <a:r>
              <a:rPr lang="en-US" i="1" dirty="0">
                <a:ea typeface="ＭＳ Ｐゴシック" pitchFamily="27" charset="-128"/>
              </a:rPr>
              <a:t>f </a:t>
            </a:r>
            <a:r>
              <a:rPr lang="en-US" dirty="0">
                <a:ea typeface="ＭＳ Ｐゴシック" pitchFamily="27" charset="-128"/>
              </a:rPr>
              <a:t> ≥ C.L. of them are true over an </a:t>
            </a:r>
            <a:r>
              <a:rPr lang="en-US" i="1" dirty="0">
                <a:ea typeface="ＭＳ Ｐゴシック" pitchFamily="27" charset="-128"/>
              </a:rPr>
              <a:t>infinite</a:t>
            </a:r>
            <a:r>
              <a:rPr lang="en-US" dirty="0">
                <a:ea typeface="ＭＳ Ｐゴシック" pitchFamily="27" charset="-128"/>
              </a:rPr>
              <a:t> ensemble of statements.</a:t>
            </a:r>
          </a:p>
          <a:p>
            <a:pPr>
              <a:buFont typeface="Marlett" pitchFamily="-109" charset="0"/>
              <a:buNone/>
              <a:defRPr/>
            </a:pPr>
            <a:r>
              <a:rPr lang="en-US" dirty="0">
                <a:solidFill>
                  <a:srgbClr val="0033CC"/>
                </a:solidFill>
              </a:rPr>
              <a:t>Frequentist Analysis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>
                <a:solidFill>
                  <a:srgbClr val="000000"/>
                </a:solidFill>
              </a:rPr>
              <a:t>Eliminate nuisance parameters by profiling likelihood.</a:t>
            </a:r>
            <a:endParaRPr lang="en-US" dirty="0">
              <a:solidFill>
                <a:srgbClr val="0033CC"/>
              </a:solidFill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/>
              <a:t>Tests: decide on a fixed threshold </a:t>
            </a:r>
            <a:r>
              <a:rPr lang="en-US" i="1" dirty="0">
                <a:solidFill>
                  <a:srgbClr val="0033CC"/>
                </a:solidFill>
              </a:rPr>
              <a:t>α</a:t>
            </a:r>
            <a:r>
              <a:rPr lang="en-US" dirty="0"/>
              <a:t> and </a:t>
            </a:r>
            <a:r>
              <a:rPr lang="en-US" i="1" dirty="0">
                <a:solidFill>
                  <a:srgbClr val="0033CC"/>
                </a:solidFill>
              </a:rPr>
              <a:t>reject</a:t>
            </a:r>
            <a:r>
              <a:rPr lang="en-US" dirty="0"/>
              <a:t> null hypothesis if the p-value &lt; </a:t>
            </a:r>
            <a:r>
              <a:rPr lang="en-US" i="1" dirty="0"/>
              <a:t>α</a:t>
            </a:r>
            <a:r>
              <a:rPr lang="en-US" dirty="0"/>
              <a:t>; report the p-value.</a:t>
            </a:r>
          </a:p>
          <a:p>
            <a:pPr lvl="1">
              <a:buFont typeface="Marlett" pitchFamily="27" charset="0"/>
              <a:buNone/>
              <a:defRPr/>
            </a:pPr>
            <a:endParaRPr lang="en-US" dirty="0">
              <a:ea typeface="ＭＳ Ｐゴシック" pitchFamily="27" charset="-128"/>
            </a:endParaRPr>
          </a:p>
          <a:p>
            <a:pPr lvl="1">
              <a:buFont typeface="Marlett" pitchFamily="27" charset="0"/>
              <a:buNone/>
              <a:defRPr/>
            </a:pPr>
            <a:endParaRPr lang="en-US" dirty="0">
              <a:ea typeface="ＭＳ Ｐゴシック" pitchFamily="27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076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633AB-A20E-3C4E-A3F8-D0EF1889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8BEFE-D344-7240-8684-304E2D067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G. Cowan, </a:t>
            </a:r>
            <a:r>
              <a:rPr lang="en-US" i="1" dirty="0"/>
              <a:t>Statistical Data Analysis</a:t>
            </a:r>
            <a:r>
              <a:rPr lang="en-US" dirty="0"/>
              <a:t>, Oxford University Press, Oxford (1998).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L. Lyons, </a:t>
            </a:r>
            <a:r>
              <a:rPr lang="en-US" i="1" dirty="0"/>
              <a:t>Statistics for Nuclear and Particle Physicists</a:t>
            </a:r>
            <a:r>
              <a:rPr lang="en-US" dirty="0"/>
              <a:t>, Cambridge University Press, Cambridge (1989).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R. J. Barlow, </a:t>
            </a:r>
            <a:r>
              <a:rPr lang="en-US" i="1" dirty="0"/>
              <a:t>Statistics: A Guide To The Use Of Statistical Methods In The Physical Sciences</a:t>
            </a:r>
            <a:r>
              <a:rPr lang="en-US" dirty="0"/>
              <a:t>, The Manchester Physics Series, John Wiley and Sons, New York (1989).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F. James, </a:t>
            </a:r>
            <a:r>
              <a:rPr lang="en-US" i="1" dirty="0"/>
              <a:t>Statistical Methods in Experimental Physics</a:t>
            </a:r>
            <a:r>
              <a:rPr lang="en-US" dirty="0"/>
              <a:t>, 2nd Edition, World Scientific, Singapore (2006).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H. B. Prosper, </a:t>
            </a:r>
            <a:r>
              <a:rPr lang="en-US" i="1" dirty="0"/>
              <a:t>Practical Statistics for Particle Physicists</a:t>
            </a:r>
            <a:r>
              <a:rPr lang="en-US" dirty="0"/>
              <a:t>, CERN-2015-004 (2016).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6BE5F-D3EC-7148-BF33-C039E05C52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5802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633AB-A20E-3C4E-A3F8-D0EF1889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8BEFE-D344-7240-8684-304E2D067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Download</a:t>
            </a:r>
            <a:r>
              <a:rPr lang="en-US" dirty="0"/>
              <a:t> the tutorials from </a:t>
            </a:r>
            <a:r>
              <a:rPr lang="en-US" dirty="0" err="1"/>
              <a:t>github</a:t>
            </a:r>
            <a:r>
              <a:rPr lang="en-US" dirty="0"/>
              <a:t> using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0033CC"/>
                </a:solidFill>
              </a:rPr>
              <a:t>git clone </a:t>
            </a:r>
            <a:r>
              <a:rPr lang="en-US" dirty="0">
                <a:hlinkClick r:id="rId2"/>
              </a:rPr>
              <a:t>https://github.com/hbprosper/ENHEP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or update your local copy using </a:t>
            </a:r>
            <a:r>
              <a:rPr lang="en-US" dirty="0">
                <a:solidFill>
                  <a:srgbClr val="0033CC"/>
                </a:solidFill>
              </a:rPr>
              <a:t>git pull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Requirements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ROOT (from  </a:t>
            </a:r>
            <a:r>
              <a:rPr lang="en-US" dirty="0">
                <a:hlinkClick r:id="rId3"/>
              </a:rPr>
              <a:t>https://root.cern.ch</a:t>
            </a:r>
            <a:r>
              <a:rPr lang="en-US" dirty="0"/>
              <a:t>) 6.14/06 or greater.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jupyter</a:t>
            </a:r>
            <a:r>
              <a:rPr lang="en-US" dirty="0"/>
              <a:t>, which is needed to run the Python notebooks, with Python 2.7.X (X &gt; 9) or Python 3 provided you replace statements such as </a:t>
            </a:r>
            <a:r>
              <a:rPr lang="en-US" b="1" dirty="0">
                <a:solidFill>
                  <a:schemeClr val="accent2">
                    <a:lumMod val="25000"/>
                  </a:schemeClr>
                </a:solidFill>
              </a:rPr>
              <a:t>print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“hello” </a:t>
            </a:r>
            <a:r>
              <a:rPr lang="en-US" dirty="0"/>
              <a:t>by </a:t>
            </a:r>
            <a:r>
              <a:rPr lang="en-US" b="1" dirty="0">
                <a:solidFill>
                  <a:schemeClr val="accent2">
                    <a:lumMod val="25000"/>
                  </a:schemeClr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C00000"/>
                </a:solidFill>
              </a:rPr>
              <a:t>“hello”</a:t>
            </a:r>
            <a:r>
              <a:rPr lang="en-US" dirty="0"/>
              <a:t>) (thanks for testing this Ulrich!).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Python packages: </a:t>
            </a:r>
            <a:r>
              <a:rPr lang="en-US" dirty="0">
                <a:solidFill>
                  <a:srgbClr val="0033CC"/>
                </a:solidFill>
              </a:rPr>
              <a:t>pandas</a:t>
            </a:r>
            <a:r>
              <a:rPr lang="en-US" dirty="0"/>
              <a:t>, </a:t>
            </a:r>
            <a:r>
              <a:rPr lang="en-US" dirty="0" err="1">
                <a:solidFill>
                  <a:srgbClr val="0033CC"/>
                </a:solidFill>
              </a:rPr>
              <a:t>numpy</a:t>
            </a:r>
            <a:r>
              <a:rPr lang="en-US" dirty="0"/>
              <a:t>, </a:t>
            </a:r>
            <a:r>
              <a:rPr lang="en-US" dirty="0">
                <a:solidFill>
                  <a:srgbClr val="0033CC"/>
                </a:solidFill>
              </a:rPr>
              <a:t>matplotlib</a:t>
            </a:r>
            <a:r>
              <a:rPr lang="en-US" dirty="0"/>
              <a:t>, </a:t>
            </a:r>
            <a:r>
              <a:rPr lang="en-US" dirty="0" err="1">
                <a:solidFill>
                  <a:srgbClr val="0033CC"/>
                </a:solidFill>
              </a:rPr>
              <a:t>scipy</a:t>
            </a:r>
            <a:r>
              <a:rPr lang="en-US" dirty="0"/>
              <a:t>, and </a:t>
            </a:r>
            <a:r>
              <a:rPr lang="en-US" dirty="0" err="1">
                <a:solidFill>
                  <a:srgbClr val="0033CC"/>
                </a:solidFill>
              </a:rPr>
              <a:t>scikit</a:t>
            </a:r>
            <a:r>
              <a:rPr lang="en-US" dirty="0">
                <a:solidFill>
                  <a:srgbClr val="0033CC"/>
                </a:solidFill>
              </a:rPr>
              <a:t>-learn</a:t>
            </a:r>
            <a:r>
              <a:rPr lang="en-US" dirty="0"/>
              <a:t>; </a:t>
            </a:r>
            <a:r>
              <a:rPr lang="en-US" dirty="0" err="1">
                <a:solidFill>
                  <a:srgbClr val="0033CC"/>
                </a:solidFill>
              </a:rPr>
              <a:t>sympy</a:t>
            </a:r>
            <a:r>
              <a:rPr lang="en-US" dirty="0"/>
              <a:t> is also very handy.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6BE5F-D3EC-7148-BF33-C039E05C52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426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633AB-A20E-3C4E-A3F8-D0EF1889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58BEFE-D344-7240-8684-304E2D067F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Statistics notebooks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/>
                  <a:t>roofit</a:t>
                </a:r>
                <a:r>
                  <a:rPr lang="en-US" dirty="0"/>
                  <a:t>	basics of Python, </a:t>
                </a:r>
                <a:r>
                  <a:rPr lang="en-US" dirty="0" err="1"/>
                  <a:t>PyROOT</a:t>
                </a:r>
                <a:r>
                  <a:rPr lang="en-US" dirty="0"/>
                  <a:t>, and </a:t>
                </a:r>
                <a:r>
                  <a:rPr lang="en-US" dirty="0" err="1"/>
                  <a:t>RooFit</a:t>
                </a: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/>
                  <a:t>rootN</a:t>
                </a:r>
                <a:r>
                  <a:rPr lang="en-US" dirty="0"/>
                  <a:t>	coverage </a:t>
                </a:r>
                <a:r>
                  <a:rPr lang="en-US"/>
                  <a:t>of statements: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Poisson	Poisson confidence intervals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Wilks	demonstration of Wilks’ theorem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hzz4l	analysis of data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=25,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=9.4±0.5</m:t>
                    </m:r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Type1afit	fitting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dirty="0"/>
                  <a:t> model to Type1a </a:t>
                </a:r>
                <a:r>
                  <a:rPr lang="en-US" dirty="0" err="1"/>
                  <a:t>Sne</a:t>
                </a:r>
                <a:r>
                  <a:rPr lang="en-US" dirty="0"/>
                  <a:t> data.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Machine learning notebooks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/>
                  <a:t>higgs_vbf_ggf_bdt</a:t>
                </a:r>
                <a:r>
                  <a:rPr lang="en-US" dirty="0"/>
                  <a:t>	VBF vs. </a:t>
                </a:r>
                <a:r>
                  <a:rPr lang="en-US" dirty="0" err="1"/>
                  <a:t>ggF</a:t>
                </a:r>
                <a:r>
                  <a:rPr lang="en-US" dirty="0"/>
                  <a:t> Higgs production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/>
                  <a:t>higgs_vbf_ggf_dnn</a:t>
                </a:r>
                <a:r>
                  <a:rPr lang="en-US" dirty="0"/>
                  <a:t>	as above, but using a DNN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58BEFE-D344-7240-8684-304E2D067F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6BE5F-D3EC-7148-BF33-C039E05C52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01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BEB8DA0-4AAF-D540-9F8F-A99892AE0ABF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5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636" name="Content Placeholder 18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20015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Everyone at least agrees that the key concept is </a:t>
                </a:r>
                <a:r>
                  <a:rPr lang="en-US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  <a:cs typeface="ＭＳ Ｐゴシック" charset="-128"/>
                  </a:rPr>
                  <a:t>probability</a:t>
                </a:r>
                <a:r>
                  <a:rPr lang="en-US" dirty="0">
                    <a:latin typeface="Times New Roman" charset="0"/>
                    <a:ea typeface="ＭＳ Ｐゴシック" charset="-128"/>
                    <a:cs typeface="ＭＳ Ｐゴシック" charset="-128"/>
                  </a:rPr>
                  <a:t>. But, it is interpreted in at least two ways:</a:t>
                </a:r>
              </a:p>
              <a:p>
                <a:pPr marL="857250" lvl="1" indent="-457200">
                  <a:buFont typeface="Times New Roman" charset="0"/>
                  <a:buAutoNum type="arabicPeriod"/>
                </a:pPr>
                <a:r>
                  <a:rPr lang="en-US" b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Degree of belief 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in, or assigned to, a proposition e.g.:</a:t>
                </a:r>
              </a:p>
              <a:p>
                <a:pPr marL="1257300" lvl="2" indent="-457200"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	</a:t>
                </a:r>
                <a:r>
                  <a:rPr lang="en-US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proposition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: It will rain in Cairo tonight </a:t>
                </a:r>
                <a:br>
                  <a:rPr lang="en-US" dirty="0">
                    <a:latin typeface="Times New Roman" charset="0"/>
                    <a:ea typeface="ＭＳ Ｐゴシック" charset="-128"/>
                  </a:rPr>
                </a:br>
                <a:r>
                  <a:rPr lang="en-US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probability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=5×10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charset="0"/>
                  <a:ea typeface="ＭＳ Ｐゴシック" charset="-128"/>
                </a:endParaRPr>
              </a:p>
              <a:p>
                <a:pPr marL="1257300" lvl="2" indent="-457200">
                  <a:buFont typeface="Marlett" charset="0"/>
                  <a:buNone/>
                </a:pPr>
                <a:endParaRPr lang="en-US" dirty="0">
                  <a:latin typeface="Times New Roman" charset="0"/>
                  <a:ea typeface="ＭＳ Ｐゴシック" charset="-128"/>
                </a:endParaRPr>
              </a:p>
              <a:p>
                <a:pPr marL="857250" lvl="1" indent="-457200">
                  <a:buFont typeface="Times New Roman" charset="0"/>
                  <a:buAutoNum type="arabicPeriod"/>
                </a:pPr>
                <a:r>
                  <a:rPr lang="en-US" b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Relative frequency 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of outcomes in an </a:t>
                </a:r>
                <a:r>
                  <a:rPr lang="en-US" i="1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infinite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 sequence of trials, e.g.:</a:t>
                </a:r>
              </a:p>
              <a:p>
                <a:pPr marL="857250" lvl="1" indent="-457200"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		     </a:t>
                </a:r>
                <a:r>
                  <a:rPr lang="en-US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trial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: a proton-proton collision at the LHC</a:t>
                </a:r>
              </a:p>
              <a:p>
                <a:pPr marL="857250" lvl="1" indent="-457200"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		     </a:t>
                </a:r>
                <a:r>
                  <a:rPr lang="en-US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outcome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: creation of a Higgs boson</a:t>
                </a:r>
              </a:p>
              <a:p>
                <a:pPr marL="857250" lvl="1" indent="-457200">
                  <a:buFont typeface="Marlett" charset="0"/>
                  <a:buNone/>
                </a:pPr>
                <a:r>
                  <a:rPr lang="en-US" dirty="0">
                    <a:latin typeface="Times New Roman" charset="0"/>
                    <a:ea typeface="ＭＳ Ｐゴシック" charset="-128"/>
                  </a:rPr>
                  <a:t>		     </a:t>
                </a:r>
                <a:r>
                  <a:rPr lang="en-US" dirty="0">
                    <a:solidFill>
                      <a:srgbClr val="0033CC"/>
                    </a:solidFill>
                    <a:latin typeface="Times New Roman" charset="0"/>
                    <a:ea typeface="ＭＳ Ｐゴシック" charset="-128"/>
                  </a:rPr>
                  <a:t>probability</a:t>
                </a:r>
                <a:r>
                  <a:rPr lang="en-US" dirty="0">
                    <a:latin typeface="Times New Roman" charset="0"/>
                    <a:ea typeface="ＭＳ Ｐゴシック" charset="-128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=5×10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−10</m:t>
                        </m:r>
                      </m:sup>
                    </m:sSup>
                  </m:oMath>
                </a14:m>
                <a:endParaRPr lang="en-US" dirty="0">
                  <a:latin typeface="Times New Roman" charset="0"/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69636" name="Content Placeholder 1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00150"/>
                <a:ext cx="7772400" cy="4819650"/>
              </a:xfrm>
              <a:blipFill>
                <a:blip r:embed="rId3"/>
                <a:stretch>
                  <a:fillRect l="-1142" t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49AE0801-576E-9F45-8F2F-B315338B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en-US" dirty="0"/>
              <a:t>Introduction: </a:t>
            </a:r>
            <a:r>
              <a:rPr lang="en-US" dirty="0">
                <a:solidFill>
                  <a:srgbClr val="3366FF"/>
                </a:solidFill>
              </a:rPr>
              <a:t>Statistical Inference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5303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61496052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Poisson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6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19200"/>
                <a:ext cx="8128000" cy="4819650"/>
              </a:xfrm>
            </p:spPr>
            <p:txBody>
              <a:bodyPr/>
              <a:lstStyle/>
              <a:p>
                <a:pPr>
                  <a:buFont typeface="Marlett" pitchFamily="-111" charset="0"/>
                  <a:buNone/>
                  <a:defRPr/>
                </a:pPr>
                <a:r>
                  <a:rPr lang="en-US" dirty="0"/>
                  <a:t>The Poisson distribution is also the outcome of a </a:t>
                </a:r>
                <a:r>
                  <a:rPr lang="en-US" i="1" dirty="0">
                    <a:solidFill>
                      <a:srgbClr val="0033CC"/>
                    </a:solidFill>
                  </a:rPr>
                  <a:t>stochastic process</a:t>
                </a:r>
                <a:r>
                  <a:rPr lang="en-US" dirty="0"/>
                  <a:t>. Suppose that at time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+∆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there are </a:t>
                </a:r>
                <a:r>
                  <a:rPr lang="en-US" i="1" dirty="0">
                    <a:solidFill>
                      <a:srgbClr val="0033CC"/>
                    </a:solidFill>
                  </a:rPr>
                  <a:t>n</a:t>
                </a:r>
                <a:r>
                  <a:rPr lang="en-US" dirty="0"/>
                  <a:t> successes. </a:t>
                </a:r>
              </a:p>
              <a:p>
                <a:pPr>
                  <a:buFont typeface="Marlett" pitchFamily="-111" charset="0"/>
                  <a:buNone/>
                  <a:defRPr/>
                </a:pPr>
                <a:r>
                  <a:rPr lang="en-US" dirty="0"/>
                  <a:t>Assume the following:</a:t>
                </a:r>
              </a:p>
              <a:p>
                <a:pPr marL="457200" indent="-457200">
                  <a:buFont typeface="+mj-lt"/>
                  <a:buAutoNum type="arabicPeriod"/>
                  <a:defRPr/>
                </a:pPr>
                <a:r>
                  <a:rPr lang="en-US" dirty="0"/>
                  <a:t>The probability of </a:t>
                </a:r>
                <a:r>
                  <a:rPr lang="en-US" b="1" dirty="0">
                    <a:solidFill>
                      <a:srgbClr val="0033CC"/>
                    </a:solidFill>
                  </a:rPr>
                  <a:t>1</a:t>
                </a:r>
                <a:r>
                  <a:rPr lang="en-US" dirty="0"/>
                  <a:t> success in the interval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+∆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is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Font typeface="+mj-lt"/>
                  <a:buAutoNum type="arabicPeriod"/>
                  <a:defRPr/>
                </a:pPr>
                <a:r>
                  <a:rPr lang="en-US" dirty="0"/>
                  <a:t>The probability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successes is negligible.</a:t>
                </a:r>
              </a:p>
              <a:p>
                <a:pPr marL="0" indent="0">
                  <a:buNone/>
                  <a:defRPr/>
                </a:pPr>
                <a:r>
                  <a:rPr lang="en-US" dirty="0"/>
                  <a:t>The possible </a:t>
                </a:r>
                <a:r>
                  <a:rPr lang="en-US" i="1" dirty="0">
                    <a:solidFill>
                      <a:srgbClr val="0033CC"/>
                    </a:solidFill>
                  </a:rPr>
                  <a:t>state transitions</a:t>
                </a:r>
                <a:r>
                  <a:rPr lang="en-US" dirty="0"/>
                  <a:t>, and </a:t>
                </a:r>
                <a:r>
                  <a:rPr lang="en-US" i="1" dirty="0">
                    <a:solidFill>
                      <a:srgbClr val="0033CC"/>
                    </a:solidFill>
                  </a:rPr>
                  <a:t>transition probabilities</a:t>
                </a:r>
                <a:r>
                  <a:rPr lang="en-US" dirty="0"/>
                  <a:t>, are </a:t>
                </a:r>
              </a:p>
              <a:p>
                <a:pPr marL="457200" indent="-457200">
                  <a:buFont typeface="+mj-lt"/>
                  <a:buAutoNum type="arabicPeriod"/>
                  <a:defRPr/>
                </a:pP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rabicPeriod"/>
                  <a:defRPr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  <a:defRPr/>
                </a:pPr>
                <a:r>
                  <a:rPr lang="en-US" dirty="0"/>
                  <a:t>Therefore,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is the probability to have </a:t>
                </a:r>
                <a:r>
                  <a:rPr lang="en-US" i="1" dirty="0">
                    <a:solidFill>
                      <a:srgbClr val="0033CC"/>
                    </a:solidFill>
                  </a:rPr>
                  <a:t>n</a:t>
                </a:r>
                <a:r>
                  <a:rPr lang="en-US" dirty="0"/>
                  <a:t> successes by time </a:t>
                </a:r>
                <a:r>
                  <a:rPr lang="en-US" i="1" dirty="0">
                    <a:solidFill>
                      <a:srgbClr val="0033CC"/>
                    </a:solidFill>
                  </a:rPr>
                  <a:t>t</a:t>
                </a:r>
                <a:r>
                  <a:rPr lang="en-US" dirty="0"/>
                  <a:t>. </a:t>
                </a:r>
              </a:p>
              <a:p>
                <a:pPr marL="0" indent="0">
                  <a:buNone/>
                  <a:defRPr/>
                </a:pPr>
                <a:r>
                  <a:rPr lang="en-US" dirty="0"/>
                  <a:t>Solving the 1</a:t>
                </a:r>
                <a:r>
                  <a:rPr lang="en-US" baseline="30000" dirty="0"/>
                  <a:t>st</a:t>
                </a:r>
                <a:r>
                  <a:rPr lang="en-US" dirty="0"/>
                  <a:t> order ODE yields Poisson(</a:t>
                </a:r>
                <a:r>
                  <a:rPr lang="en-US" i="1" dirty="0"/>
                  <a:t>qt</a:t>
                </a:r>
                <a:r>
                  <a:rPr lang="en-US" dirty="0"/>
                  <a:t>) for constant </a:t>
                </a:r>
                <a:r>
                  <a:rPr lang="en-US" i="1" dirty="0"/>
                  <a:t>q</a:t>
                </a:r>
                <a:r>
                  <a:rPr lang="en-US" dirty="0"/>
                  <a:t>.</a:t>
                </a:r>
              </a:p>
              <a:p>
                <a:pPr marL="0" indent="0">
                  <a:buNone/>
                  <a:defRPr/>
                </a:pPr>
                <a:endParaRPr lang="en-US" dirty="0"/>
              </a:p>
              <a:p>
                <a:pPr marL="0" indent="0">
                  <a:buNone/>
                  <a:defRPr/>
                </a:pPr>
                <a:endParaRPr lang="en-US" dirty="0"/>
              </a:p>
              <a:p>
                <a:pPr marL="0" indent="0">
                  <a:buNone/>
                  <a:defRPr/>
                </a:pPr>
                <a:endParaRPr lang="en-US" dirty="0"/>
              </a:p>
              <a:p>
                <a:pPr marL="0" indent="0">
                  <a:buNone/>
                  <a:defRPr/>
                </a:pPr>
                <a:endParaRPr lang="en-US" dirty="0"/>
              </a:p>
              <a:p>
                <a:pPr marL="457200" indent="-457200">
                  <a:buFont typeface="+mj-lt"/>
                  <a:buAutoNum type="arabicPeriod"/>
                  <a:defRPr/>
                </a:pPr>
                <a:endParaRPr lang="en-US" dirty="0"/>
              </a:p>
            </p:txBody>
          </p:sp>
        </mc:Choice>
        <mc:Fallback xmlns="">
          <p:sp>
            <p:nvSpPr>
              <p:cNvPr id="4096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19200"/>
                <a:ext cx="8128000" cy="4819650"/>
              </a:xfrm>
              <a:blipFill>
                <a:blip r:embed="rId2"/>
                <a:stretch>
                  <a:fillRect l="-1092" t="-1053" r="-624" b="-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5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2DE1D8-7237-9046-86BE-358712E71BC8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51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7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</a:t>
            </a:r>
            <a:r>
              <a:rPr lang="en-US" dirty="0" err="1"/>
              <a:t>Neyman</a:t>
            </a:r>
            <a:r>
              <a:rPr lang="en-US" dirty="0"/>
              <a:t>-Pearson Test</a:t>
            </a:r>
          </a:p>
        </p:txBody>
      </p:sp>
      <p:sp>
        <p:nvSpPr>
          <p:cNvPr id="348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3F1C7E9-442A-994F-A9B9-77CAA749606B}" type="slidenum"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pPr/>
              <a:t>52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1676400" y="2209800"/>
            <a:ext cx="2895600" cy="649288"/>
          </a:xfrm>
          <a:prstGeom prst="ellips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825" name="Rectangle 10"/>
          <p:cNvSpPr>
            <a:spLocks noChangeArrowheads="1"/>
          </p:cNvSpPr>
          <p:nvPr/>
        </p:nvSpPr>
        <p:spPr bwMode="auto">
          <a:xfrm>
            <a:off x="1295400" y="1676400"/>
            <a:ext cx="4191000" cy="281940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4826" name="Straight Connector 12"/>
          <p:cNvCxnSpPr>
            <a:cxnSpLocks noChangeShapeType="1"/>
          </p:cNvCxnSpPr>
          <p:nvPr/>
        </p:nvCxnSpPr>
        <p:spPr bwMode="auto">
          <a:xfrm>
            <a:off x="914400" y="3962400"/>
            <a:ext cx="7239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sp>
        <p:nvSpPr>
          <p:cNvPr id="34827" name="TextBox 19"/>
          <p:cNvSpPr txBox="1">
            <a:spLocks noChangeArrowheads="1"/>
          </p:cNvSpPr>
          <p:nvPr/>
        </p:nvSpPr>
        <p:spPr bwMode="auto">
          <a:xfrm>
            <a:off x="5467350" y="1371600"/>
            <a:ext cx="32591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Power curve</a:t>
            </a:r>
          </a:p>
          <a:p>
            <a:r>
              <a:rPr lang="en-US" dirty="0"/>
              <a:t>power vs. significance. </a:t>
            </a:r>
          </a:p>
          <a:p>
            <a:r>
              <a:rPr lang="en-US" dirty="0"/>
              <a:t>Note: in general, </a:t>
            </a:r>
            <a:r>
              <a:rPr lang="en-US" i="1" dirty="0">
                <a:solidFill>
                  <a:srgbClr val="0033CC"/>
                </a:solidFill>
              </a:rPr>
              <a:t>no </a:t>
            </a:r>
          </a:p>
          <a:p>
            <a:r>
              <a:rPr lang="en-US" i="1" dirty="0">
                <a:solidFill>
                  <a:srgbClr val="0033CC"/>
                </a:solidFill>
              </a:rPr>
              <a:t>analysis</a:t>
            </a:r>
            <a:r>
              <a:rPr lang="en-US" i="1" dirty="0"/>
              <a:t> </a:t>
            </a:r>
            <a:r>
              <a:rPr lang="en-US" dirty="0"/>
              <a:t>is uniformly the </a:t>
            </a:r>
          </a:p>
          <a:p>
            <a:r>
              <a:rPr lang="en-US" dirty="0"/>
              <a:t>most powerful.</a:t>
            </a:r>
          </a:p>
        </p:txBody>
      </p:sp>
      <p:cxnSp>
        <p:nvCxnSpPr>
          <p:cNvPr id="34830" name="Straight Connector 12"/>
          <p:cNvCxnSpPr>
            <a:cxnSpLocks noChangeShapeType="1"/>
          </p:cNvCxnSpPr>
          <p:nvPr/>
        </p:nvCxnSpPr>
        <p:spPr bwMode="auto">
          <a:xfrm rot="5400000" flipH="1" flipV="1">
            <a:off x="-267493" y="2704306"/>
            <a:ext cx="3581400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sp>
        <p:nvSpPr>
          <p:cNvPr id="34831" name="Freeform 22"/>
          <p:cNvSpPr>
            <a:spLocks noChangeArrowheads="1"/>
          </p:cNvSpPr>
          <p:nvPr/>
        </p:nvSpPr>
        <p:spPr bwMode="auto">
          <a:xfrm>
            <a:off x="1511300" y="1104900"/>
            <a:ext cx="3441700" cy="2832100"/>
          </a:xfrm>
          <a:custGeom>
            <a:avLst/>
            <a:gdLst>
              <a:gd name="T0" fmla="*/ 0 w 2603500"/>
              <a:gd name="T1" fmla="*/ 2832100 h 2832100"/>
              <a:gd name="T2" fmla="*/ 939496 w 2603500"/>
              <a:gd name="T3" fmla="*/ 2311400 h 2832100"/>
              <a:gd name="T4" fmla="*/ 2035570 w 2603500"/>
              <a:gd name="T5" fmla="*/ 1854200 h 2832100"/>
              <a:gd name="T6" fmla="*/ 3444808 w 2603500"/>
              <a:gd name="T7" fmla="*/ 1422400 h 2832100"/>
              <a:gd name="T8" fmla="*/ 5010629 w 2603500"/>
              <a:gd name="T9" fmla="*/ 1054100 h 2832100"/>
              <a:gd name="T10" fmla="*/ 7046206 w 2603500"/>
              <a:gd name="T11" fmla="*/ 736600 h 2832100"/>
              <a:gd name="T12" fmla="*/ 9394939 w 2603500"/>
              <a:gd name="T13" fmla="*/ 546100 h 2832100"/>
              <a:gd name="T14" fmla="*/ 12056834 w 2603500"/>
              <a:gd name="T15" fmla="*/ 368300 h 2832100"/>
              <a:gd name="T16" fmla="*/ 16910883 w 2603500"/>
              <a:gd name="T17" fmla="*/ 203200 h 2832100"/>
              <a:gd name="T18" fmla="*/ 25209745 w 2603500"/>
              <a:gd name="T19" fmla="*/ 63500 h 2832100"/>
              <a:gd name="T20" fmla="*/ 32099368 w 2603500"/>
              <a:gd name="T21" fmla="*/ 0 h 2832100"/>
              <a:gd name="T22" fmla="*/ 32099368 w 2603500"/>
              <a:gd name="T23" fmla="*/ 0 h 28321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603500"/>
              <a:gd name="T37" fmla="*/ 0 h 2832100"/>
              <a:gd name="T38" fmla="*/ 2603500 w 2603500"/>
              <a:gd name="T39" fmla="*/ 2832100 h 28321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603500" h="2832100">
                <a:moveTo>
                  <a:pt x="0" y="2832100"/>
                </a:moveTo>
                <a:cubicBezTo>
                  <a:pt x="24341" y="2653241"/>
                  <a:pt x="48683" y="2474383"/>
                  <a:pt x="76200" y="2311400"/>
                </a:cubicBezTo>
                <a:cubicBezTo>
                  <a:pt x="103717" y="2148417"/>
                  <a:pt x="131233" y="2002367"/>
                  <a:pt x="165100" y="1854200"/>
                </a:cubicBezTo>
                <a:cubicBezTo>
                  <a:pt x="198967" y="1706033"/>
                  <a:pt x="239183" y="1555750"/>
                  <a:pt x="279400" y="1422400"/>
                </a:cubicBezTo>
                <a:cubicBezTo>
                  <a:pt x="319617" y="1289050"/>
                  <a:pt x="357717" y="1168400"/>
                  <a:pt x="406400" y="1054100"/>
                </a:cubicBezTo>
                <a:cubicBezTo>
                  <a:pt x="455083" y="939800"/>
                  <a:pt x="512233" y="821267"/>
                  <a:pt x="571500" y="736600"/>
                </a:cubicBezTo>
                <a:cubicBezTo>
                  <a:pt x="630767" y="651933"/>
                  <a:pt x="694267" y="607483"/>
                  <a:pt x="762000" y="546100"/>
                </a:cubicBezTo>
                <a:cubicBezTo>
                  <a:pt x="829733" y="484717"/>
                  <a:pt x="876300" y="425450"/>
                  <a:pt x="977900" y="368300"/>
                </a:cubicBezTo>
                <a:cubicBezTo>
                  <a:pt x="1079500" y="311150"/>
                  <a:pt x="1193800" y="254000"/>
                  <a:pt x="1371600" y="203200"/>
                </a:cubicBezTo>
                <a:cubicBezTo>
                  <a:pt x="1549400" y="152400"/>
                  <a:pt x="1839383" y="97367"/>
                  <a:pt x="2044700" y="63500"/>
                </a:cubicBezTo>
                <a:cubicBezTo>
                  <a:pt x="2250017" y="29633"/>
                  <a:pt x="2603500" y="0"/>
                  <a:pt x="2603500" y="0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4832" name="Straight Connector 25"/>
          <p:cNvCxnSpPr>
            <a:cxnSpLocks noChangeShapeType="1"/>
          </p:cNvCxnSpPr>
          <p:nvPr/>
        </p:nvCxnSpPr>
        <p:spPr bwMode="auto">
          <a:xfrm rot="5400000" flipH="1" flipV="1">
            <a:off x="1104901" y="2705100"/>
            <a:ext cx="2514600" cy="3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sp>
        <p:nvSpPr>
          <p:cNvPr id="34833" name="Freeform 26"/>
          <p:cNvSpPr>
            <a:spLocks noChangeArrowheads="1"/>
          </p:cNvSpPr>
          <p:nvPr/>
        </p:nvSpPr>
        <p:spPr bwMode="auto">
          <a:xfrm>
            <a:off x="1522413" y="1282700"/>
            <a:ext cx="3430587" cy="2679700"/>
          </a:xfrm>
          <a:custGeom>
            <a:avLst/>
            <a:gdLst>
              <a:gd name="T0" fmla="*/ 14801 w 3431117"/>
              <a:gd name="T1" fmla="*/ 2679700 h 2679700"/>
              <a:gd name="T2" fmla="*/ 14801 w 3431117"/>
              <a:gd name="T3" fmla="*/ 2222500 h 2679700"/>
              <a:gd name="T4" fmla="*/ 103589 w 3431117"/>
              <a:gd name="T5" fmla="*/ 1574800 h 2679700"/>
              <a:gd name="T6" fmla="*/ 243113 w 3431117"/>
              <a:gd name="T7" fmla="*/ 1054100 h 2679700"/>
              <a:gd name="T8" fmla="*/ 484117 w 3431117"/>
              <a:gd name="T9" fmla="*/ 355600 h 2679700"/>
              <a:gd name="T10" fmla="*/ 877329 w 3431117"/>
              <a:gd name="T11" fmla="*/ 114300 h 2679700"/>
              <a:gd name="T12" fmla="*/ 1536915 w 3431117"/>
              <a:gd name="T13" fmla="*/ 25400 h 2679700"/>
              <a:gd name="T14" fmla="*/ 2551662 w 3431117"/>
              <a:gd name="T15" fmla="*/ 25400 h 2679700"/>
              <a:gd name="T16" fmla="*/ 3426878 w 3431117"/>
              <a:gd name="T17" fmla="*/ 0 h 2679700"/>
              <a:gd name="T18" fmla="*/ 3426878 w 3431117"/>
              <a:gd name="T19" fmla="*/ 0 h 26797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431117"/>
              <a:gd name="T31" fmla="*/ 0 h 2679700"/>
              <a:gd name="T32" fmla="*/ 3431117 w 3431117"/>
              <a:gd name="T33" fmla="*/ 2679700 h 26797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431117" h="2679700">
                <a:moveTo>
                  <a:pt x="14817" y="2679700"/>
                </a:moveTo>
                <a:cubicBezTo>
                  <a:pt x="7408" y="2543175"/>
                  <a:pt x="0" y="2406650"/>
                  <a:pt x="14817" y="2222500"/>
                </a:cubicBezTo>
                <a:cubicBezTo>
                  <a:pt x="29634" y="2038350"/>
                  <a:pt x="65617" y="1769533"/>
                  <a:pt x="103717" y="1574800"/>
                </a:cubicBezTo>
                <a:cubicBezTo>
                  <a:pt x="141817" y="1380067"/>
                  <a:pt x="179917" y="1257300"/>
                  <a:pt x="243417" y="1054100"/>
                </a:cubicBezTo>
                <a:cubicBezTo>
                  <a:pt x="306917" y="850900"/>
                  <a:pt x="378884" y="512233"/>
                  <a:pt x="484717" y="355600"/>
                </a:cubicBezTo>
                <a:cubicBezTo>
                  <a:pt x="590550" y="198967"/>
                  <a:pt x="702734" y="169333"/>
                  <a:pt x="878417" y="114300"/>
                </a:cubicBezTo>
                <a:cubicBezTo>
                  <a:pt x="1054100" y="59267"/>
                  <a:pt x="1259417" y="40217"/>
                  <a:pt x="1538817" y="25400"/>
                </a:cubicBezTo>
                <a:cubicBezTo>
                  <a:pt x="1818217" y="10583"/>
                  <a:pt x="2239434" y="29633"/>
                  <a:pt x="2554817" y="25400"/>
                </a:cubicBezTo>
                <a:cubicBezTo>
                  <a:pt x="2870200" y="21167"/>
                  <a:pt x="3431117" y="0"/>
                  <a:pt x="3431117" y="0"/>
                </a:cubicBezTo>
              </a:path>
            </a:pathLst>
          </a:cu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834" name="TextBox 27"/>
          <p:cNvSpPr txBox="1">
            <a:spLocks noChangeArrowheads="1"/>
          </p:cNvSpPr>
          <p:nvPr/>
        </p:nvSpPr>
        <p:spPr bwMode="auto">
          <a:xfrm>
            <a:off x="2590800" y="1905000"/>
            <a:ext cx="296908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Blue is the more</a:t>
            </a:r>
          </a:p>
          <a:p>
            <a:r>
              <a:rPr lang="en-US" dirty="0"/>
              <a:t>powerful below</a:t>
            </a:r>
          </a:p>
          <a:p>
            <a:r>
              <a:rPr lang="en-US" dirty="0"/>
              <a:t>the cross-over point</a:t>
            </a:r>
          </a:p>
          <a:p>
            <a:r>
              <a:rPr lang="en-US" dirty="0"/>
              <a:t>and green is the </a:t>
            </a:r>
          </a:p>
          <a:p>
            <a:r>
              <a:rPr lang="en-US" dirty="0"/>
              <a:t>more powerful above. </a:t>
            </a:r>
          </a:p>
        </p:txBody>
      </p:sp>
      <p:cxnSp>
        <p:nvCxnSpPr>
          <p:cNvPr id="34835" name="Straight Arrow Connector 29"/>
          <p:cNvCxnSpPr>
            <a:cxnSpLocks noChangeShapeType="1"/>
          </p:cNvCxnSpPr>
          <p:nvPr/>
        </p:nvCxnSpPr>
        <p:spPr bwMode="auto">
          <a:xfrm rot="16200000" flipH="1">
            <a:off x="3162300" y="1485900"/>
            <a:ext cx="609600" cy="228600"/>
          </a:xfrm>
          <a:prstGeom prst="straightConnector1">
            <a:avLst/>
          </a:prstGeom>
          <a:noFill/>
          <a:ln w="38100">
            <a:solidFill>
              <a:srgbClr val="0033CC"/>
            </a:solidFill>
            <a:round/>
            <a:headEnd type="arrow" w="med" len="med"/>
            <a:tailEnd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E1A00A-F643-C240-BB0F-89647E022BE6}"/>
                  </a:ext>
                </a:extLst>
              </p:cNvPr>
              <p:cNvSpPr txBox="1"/>
              <p:nvPr/>
            </p:nvSpPr>
            <p:spPr>
              <a:xfrm>
                <a:off x="1069473" y="4717094"/>
                <a:ext cx="2949910" cy="985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E1A00A-F643-C240-BB0F-89647E022B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473" y="4717094"/>
                <a:ext cx="2949910" cy="985206"/>
              </a:xfrm>
              <a:prstGeom prst="rect">
                <a:avLst/>
              </a:prstGeom>
              <a:blipFill>
                <a:blip r:embed="rId5"/>
                <a:stretch>
                  <a:fillRect l="-26724" t="-179747" r="-2155" b="-253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1DB31C7-FC2A-F848-BF8B-B03451DA1177}"/>
                  </a:ext>
                </a:extLst>
              </p:cNvPr>
              <p:cNvSpPr txBox="1"/>
              <p:nvPr/>
            </p:nvSpPr>
            <p:spPr>
              <a:xfrm>
                <a:off x="5305090" y="4729794"/>
                <a:ext cx="2920671" cy="985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1DB31C7-FC2A-F848-BF8B-B03451DA1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090" y="4729794"/>
                <a:ext cx="2920671" cy="985206"/>
              </a:xfrm>
              <a:prstGeom prst="rect">
                <a:avLst/>
              </a:prstGeom>
              <a:blipFill>
                <a:blip r:embed="rId6"/>
                <a:stretch>
                  <a:fillRect l="-27273" t="-183333" r="-1732" b="-2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F812B80-4AE0-D546-A215-3AC9F8C20268}"/>
              </a:ext>
            </a:extLst>
          </p:cNvPr>
          <p:cNvSpPr txBox="1"/>
          <p:nvPr/>
        </p:nvSpPr>
        <p:spPr>
          <a:xfrm>
            <a:off x="1033046" y="19050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</a:t>
            </a:r>
          </a:p>
        </p:txBody>
      </p:sp>
      <p:sp>
        <p:nvSpPr>
          <p:cNvPr id="24" name="TextBox 19">
            <a:extLst>
              <a:ext uri="{FF2B5EF4-FFF2-40B4-BE49-F238E27FC236}">
                <a16:creationId xmlns:a16="http://schemas.microsoft.com/office/drawing/2014/main" id="{478BC0BD-98A3-3345-8C2B-DD6536BF7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5710535"/>
            <a:ext cx="1790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power of test</a:t>
            </a:r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id="{737405A5-4250-8A46-825B-9D8730865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038" y="5715000"/>
            <a:ext cx="2595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significance of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9C38F68-CEF0-D340-8D89-5C7DED0DF1FC}"/>
                  </a:ext>
                </a:extLst>
              </p:cNvPr>
              <p:cNvSpPr txBox="1"/>
              <p:nvPr/>
            </p:nvSpPr>
            <p:spPr>
              <a:xfrm>
                <a:off x="3022393" y="4003662"/>
                <a:ext cx="4552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9C38F68-CEF0-D340-8D89-5C7DED0DF1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393" y="4003662"/>
                <a:ext cx="45525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4083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27" charset="-128"/>
                <a:cs typeface="ＭＳ Ｐゴシック" pitchFamily="27" charset="-128"/>
              </a:rPr>
              <a:t>The Bayesian Approach in a Nutshell!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11200" y="1295400"/>
                <a:ext cx="7975600" cy="4819650"/>
              </a:xfrm>
            </p:spPr>
            <p:txBody>
              <a:bodyPr/>
              <a:lstStyle/>
              <a:p>
                <a:pPr>
                  <a:buFont typeface="Marlett" pitchFamily="27" charset="0"/>
                  <a:buNone/>
                </a:pPr>
                <a:r>
                  <a:rPr lang="en-US" dirty="0">
                    <a:ea typeface="ＭＳ Ｐゴシック" pitchFamily="27" charset="-128"/>
                    <a:cs typeface="ＭＳ Ｐゴシック" pitchFamily="27" charset="-128"/>
                  </a:rPr>
                  <a:t>Bayesian methods are</a:t>
                </a:r>
              </a:p>
              <a:p>
                <a:pPr marL="457200" indent="-457200">
                  <a:buFont typeface="Times New Roman" pitchFamily="27" charset="0"/>
                  <a:buAutoNum type="arabicPeriod"/>
                </a:pPr>
                <a:r>
                  <a:rPr lang="en-US" dirty="0"/>
                  <a:t>based on the </a:t>
                </a:r>
                <a:r>
                  <a:rPr lang="en-US" i="1" dirty="0">
                    <a:solidFill>
                      <a:srgbClr val="0033CC"/>
                    </a:solidFill>
                  </a:rPr>
                  <a:t>degree of belief</a:t>
                </a:r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interpretation of probability </a:t>
                </a:r>
              </a:p>
              <a:p>
                <a:pPr marL="457200" indent="-457200">
                  <a:buFont typeface="Times New Roman" pitchFamily="27" charset="0"/>
                  <a:buAutoNum type="arabicPeriod"/>
                </a:pPr>
                <a:r>
                  <a:rPr lang="en-US" dirty="0"/>
                  <a:t>and use Bayes’ theorem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en-US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pPr marL="857250" lvl="1" indent="-457200">
                  <a:buFont typeface="Marlett" pitchFamily="27" charset="0"/>
                  <a:buNone/>
                </a:pPr>
                <a:r>
                  <a:rPr lang="en-US" dirty="0"/>
                  <a:t>for </a:t>
                </a:r>
                <a:r>
                  <a:rPr lang="en-US" i="1" dirty="0">
                    <a:solidFill>
                      <a:srgbClr val="0033CC"/>
                    </a:solidFill>
                  </a:rPr>
                  <a:t>all</a:t>
                </a:r>
                <a:r>
                  <a:rPr lang="en-US" dirty="0"/>
                  <a:t> inferences, where</a:t>
                </a:r>
              </a:p>
              <a:p>
                <a:pPr marL="857250" lvl="1" indent="-457200">
                  <a:buFont typeface="Marlett" pitchFamily="27" charset="0"/>
                  <a:buNone/>
                </a:pPr>
                <a:r>
                  <a:rPr lang="en-US" dirty="0"/>
                  <a:t>	</a:t>
                </a:r>
                <a:r>
                  <a:rPr lang="en-US" i="1" dirty="0">
                    <a:solidFill>
                      <a:srgbClr val="FF0000"/>
                    </a:solidFill>
                  </a:rPr>
                  <a:t>D</a:t>
                </a:r>
                <a:r>
                  <a:rPr lang="en-US" dirty="0"/>
                  <a:t>	observed data			</a:t>
                </a:r>
              </a:p>
              <a:p>
                <a:pPr marL="857250" lvl="1" indent="-457200">
                  <a:buFont typeface="Marlett" pitchFamily="27" charset="0"/>
                  <a:buNone/>
                </a:pPr>
                <a:r>
                  <a:rPr lang="en-US" dirty="0"/>
                  <a:t>	</a:t>
                </a:r>
                <a:r>
                  <a:rPr lang="en-US" i="1" dirty="0" err="1"/>
                  <a:t>θ</a:t>
                </a:r>
                <a:r>
                  <a:rPr lang="en-US" baseline="-25000" dirty="0" err="1"/>
                  <a:t>H</a:t>
                </a:r>
                <a:r>
                  <a:rPr lang="en-US" dirty="0"/>
                  <a:t>	parameters pertaining to hypothesis </a:t>
                </a:r>
                <a:r>
                  <a:rPr lang="en-US" i="1" dirty="0"/>
                  <a:t>H</a:t>
                </a:r>
                <a:r>
                  <a:rPr lang="en-US" dirty="0"/>
                  <a:t>			(parameters of interest and nuisance parameters)</a:t>
                </a:r>
              </a:p>
              <a:p>
                <a:pPr marL="857250" lvl="1" indent="-457200">
                  <a:buNone/>
                </a:pPr>
                <a:r>
                  <a:rPr lang="en-US" dirty="0"/>
                  <a:t>	</a:t>
                </a:r>
                <a:r>
                  <a:rPr lang="en-US" i="1" dirty="0"/>
                  <a:t>H</a:t>
                </a:r>
                <a:r>
                  <a:rPr lang="en-US" dirty="0"/>
                  <a:t>	hypothesis  			</a:t>
                </a:r>
              </a:p>
              <a:p>
                <a:pPr marL="857250" lvl="1" indent="-457200">
                  <a:buFont typeface="Marlett" pitchFamily="27" charset="0"/>
                  <a:buNone/>
                </a:pPr>
                <a:r>
                  <a:rPr lang="en-US" dirty="0"/>
                  <a:t>	</a:t>
                </a:r>
                <a:r>
                  <a:rPr lang="en-US" i="1" dirty="0"/>
                  <a:t>π</a:t>
                </a:r>
                <a:r>
                  <a:rPr lang="en-US" dirty="0"/>
                  <a:t>	</a:t>
                </a:r>
                <a:r>
                  <a:rPr lang="en-US" i="1" dirty="0">
                    <a:solidFill>
                      <a:srgbClr val="0033CC"/>
                    </a:solidFill>
                  </a:rPr>
                  <a:t>prior density</a:t>
                </a:r>
              </a:p>
              <a:p>
                <a:pPr marL="857250" lvl="1" indent="-457200">
                  <a:buFont typeface="Marlett" pitchFamily="27" charset="0"/>
                  <a:buNone/>
                </a:pPr>
                <a:endParaRPr lang="en-US" i="1" dirty="0">
                  <a:solidFill>
                    <a:srgbClr val="0033CC"/>
                  </a:solidFill>
                </a:endParaRPr>
              </a:p>
              <a:p>
                <a:pPr>
                  <a:buFont typeface="Marlett" pitchFamily="27" charset="0"/>
                  <a:buNone/>
                </a:pPr>
                <a:r>
                  <a:rPr lang="en-US" dirty="0">
                    <a:ea typeface="ＭＳ Ｐゴシック" pitchFamily="27" charset="-128"/>
                    <a:cs typeface="ＭＳ Ｐゴシック" pitchFamily="27" charset="-128"/>
                  </a:rPr>
                  <a:t>			</a:t>
                </a:r>
                <a:endParaRPr lang="en-US" dirty="0">
                  <a:latin typeface="Symbol" pitchFamily="27" charset="2"/>
                  <a:ea typeface="ＭＳ Ｐゴシック" pitchFamily="27" charset="-128"/>
                  <a:cs typeface="ＭＳ Ｐゴシック" pitchFamily="27" charset="-128"/>
                </a:endParaRPr>
              </a:p>
            </p:txBody>
          </p:sp>
        </mc:Choice>
        <mc:Fallback xmlns="">
          <p:sp>
            <p:nvSpPr>
              <p:cNvPr id="2048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11200" y="1295400"/>
                <a:ext cx="7975600" cy="4819650"/>
              </a:xfrm>
              <a:blipFill>
                <a:blip r:embed="rId2"/>
                <a:stretch>
                  <a:fillRect l="-1113" t="-1050" r="-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98FF70-A16F-3448-B712-3CBCEC3F5B12}"/>
              </a:ext>
            </a:extLst>
          </p:cNvPr>
          <p:cNvSpPr txBox="1"/>
          <p:nvPr/>
        </p:nvSpPr>
        <p:spPr>
          <a:xfrm>
            <a:off x="5105400" y="5143321"/>
            <a:ext cx="2754280" cy="1200329"/>
          </a:xfrm>
          <a:prstGeom prst="rect">
            <a:avLst/>
          </a:prstGeom>
          <a:noFill/>
          <a:ln w="3492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Nuisance parameters</a:t>
            </a:r>
          </a:p>
          <a:p>
            <a:r>
              <a:rPr lang="en-US" dirty="0"/>
              <a:t>are removed by</a:t>
            </a:r>
          </a:p>
          <a:p>
            <a:r>
              <a:rPr lang="en-US" dirty="0"/>
              <a:t>marginalization.</a:t>
            </a:r>
          </a:p>
        </p:txBody>
      </p:sp>
    </p:spTree>
    <p:extLst>
      <p:ext uri="{BB962C8B-B14F-4D97-AF65-F5344CB8AC3E}">
        <p14:creationId xmlns:p14="http://schemas.microsoft.com/office/powerpoint/2010/main" val="31412159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403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b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Step 1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: Construct a probability model for the observations</a:t>
                </a:r>
                <a:endParaRPr lang="en-US" i="1" dirty="0">
                  <a:latin typeface="Cambria Math" panose="02040503050406030204" pitchFamily="18" charset="0"/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i="1" dirty="0">
                    <a:latin typeface="Cambria Math" panose="02040503050406030204" pitchFamily="18" charset="0"/>
                    <a:ea typeface="ＭＳ Ｐゴシック" charset="-128"/>
                    <a:cs typeface="ＭＳ Ｐゴシック" charset="-128"/>
                  </a:rPr>
                  <a:t>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𝐷</m:t>
                        </m:r>
                      </m:e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,  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𝑏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  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ＭＳ Ｐゴシック" charset="-128"/>
                                  </a:rPr>
                                  <m:t>𝑏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𝑁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−(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𝑏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)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𝑁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dirty="0">
                    <a:ea typeface="ＭＳ Ｐゴシック" charset="-128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𝑘𝑏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𝑀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𝑘𝑏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+1)</m:t>
                        </m:r>
                      </m:den>
                    </m:f>
                  </m:oMath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br>
                  <a:rPr lang="en-US" b="1" dirty="0">
                    <a:solidFill>
                      <a:srgbClr val="0033CC"/>
                    </a:solidFill>
                  </a:rPr>
                </a:br>
                <a:r>
                  <a:rPr lang="en-US" b="1" dirty="0">
                    <a:solidFill>
                      <a:srgbClr val="0033CC"/>
                    </a:solidFill>
                  </a:rPr>
                  <a:t>knowns</a:t>
                </a:r>
                <a:r>
                  <a:rPr lang="en-US" dirty="0"/>
                  <a:t>: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</a:t>
                </a:r>
                <a:r>
                  <a:rPr lang="en-US" i="1" dirty="0"/>
                  <a:t>N</a:t>
                </a:r>
                <a:r>
                  <a:rPr lang="en-US" dirty="0"/>
                  <a:t>  = 25 	observed event count	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=353.4</m:t>
                    </m:r>
                  </m:oMath>
                </a14:m>
                <a:r>
                  <a:rPr lang="en-US" dirty="0"/>
                  <a:t>	effective background event count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=37.6</m:t>
                    </m:r>
                  </m:oMath>
                </a14:m>
                <a:r>
                  <a:rPr lang="en-US" dirty="0"/>
                  <a:t>	effective background scale factor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b="1" dirty="0">
                    <a:solidFill>
                      <a:srgbClr val="0033CC"/>
                    </a:solidFill>
                  </a:rPr>
                  <a:t>	unknowns</a:t>
                </a:r>
                <a:r>
                  <a:rPr lang="en-US" dirty="0"/>
                  <a:t>: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i="1" dirty="0"/>
                  <a:t>		b</a:t>
                </a:r>
                <a:r>
                  <a:rPr lang="en-US" dirty="0"/>
                  <a:t>		expected background count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</a:t>
                </a:r>
                <a:r>
                  <a:rPr lang="en-US" i="1" dirty="0"/>
                  <a:t>s</a:t>
                </a:r>
                <a:r>
                  <a:rPr lang="en-US" dirty="0"/>
                  <a:t>		expected signal count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</a:t>
                </a:r>
                <a:r>
                  <a:rPr lang="en-US" i="1" dirty="0"/>
                  <a:t>d</a:t>
                </a:r>
                <a:r>
                  <a:rPr lang="en-US" dirty="0"/>
                  <a:t> = </a:t>
                </a:r>
                <a:r>
                  <a:rPr lang="en-US" i="1" dirty="0"/>
                  <a:t>s</a:t>
                </a:r>
                <a:r>
                  <a:rPr lang="en-US" dirty="0"/>
                  <a:t> + </a:t>
                </a:r>
                <a:r>
                  <a:rPr lang="en-US" i="1" dirty="0"/>
                  <a:t>b</a:t>
                </a:r>
                <a:r>
                  <a:rPr lang="en-US" dirty="0"/>
                  <a:t>	expected event count</a:t>
                </a:r>
                <a:br>
                  <a:rPr lang="en-US" dirty="0"/>
                </a:br>
                <a:endParaRPr lang="en-US" dirty="0"/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4403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2"/>
                <a:stretch>
                  <a:fillRect l="-1142" t="-1050" b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327025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327025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892934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506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b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Step 2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: Write down Bayes’ theorem:</a:t>
                </a:r>
              </a:p>
              <a:p>
                <a:pPr>
                  <a:buFont typeface="Marlett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and specify the prior: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		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a typeface="ＭＳ Ｐゴシック" charset="-128"/>
                    <a:cs typeface="ＭＳ Ｐゴシック" charset="-128"/>
                  </a:rPr>
                  <a:t>				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Sometimes it is convenient to compute the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marginal likelihood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of the parameters of interest by integrating over the nuisance parameters, here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b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(as we did earlier), </a:t>
                </a:r>
              </a:p>
              <a:p>
                <a:pPr>
                  <a:buFont typeface="Marlett" charset="0"/>
                  <a:buNone/>
                </a:pPr>
                <a:r>
                  <a:rPr lang="en-US" b="0" dirty="0">
                    <a:ea typeface="ＭＳ Ｐゴシック" charset="-128"/>
                    <a:cs typeface="ＭＳ Ｐゴシック" charset="-128"/>
                  </a:rPr>
                  <a:t>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𝐷</m:t>
                        </m:r>
                      </m: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d>
                          <m:dPr>
                            <m:begChr m:val="|"/>
                            <m:ctrlP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𝑑𝑏</m:t>
                        </m:r>
                      </m:e>
                    </m:nary>
                  </m:oMath>
                </a14:m>
                <a:endParaRPr lang="en-US" b="0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4506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2"/>
                <a:stretch>
                  <a:fillRect l="-1142" t="-1050" r="-326" b="-8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2">
                <a:extLst>
                  <a:ext uri="{FF2B5EF4-FFF2-40B4-BE49-F238E27FC236}">
                    <a16:creationId xmlns:a16="http://schemas.microsoft.com/office/drawing/2014/main" id="{2A70D575-B401-3648-8B0E-F36B56D4FFEC}"/>
                  </a:ext>
                </a:extLst>
              </p:cNvPr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327025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Rectangle 2">
                <a:extLst>
                  <a:ext uri="{FF2B5EF4-FFF2-40B4-BE49-F238E27FC236}">
                    <a16:creationId xmlns:a16="http://schemas.microsoft.com/office/drawing/2014/main" id="{2A70D575-B401-3648-8B0E-F36B56D4FF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327025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85255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08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</p:spPr>
            <p:txBody>
              <a:bodyPr/>
              <a:lstStyle/>
              <a:p>
                <a:pPr>
                  <a:buFont typeface="Marlett" charset="0"/>
                  <a:buNone/>
                </a:pPr>
                <a:r>
                  <a:rPr lang="en-US" b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The Prior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: 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What does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represent?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The prior encodes what we </a:t>
                </a:r>
                <a:r>
                  <a:rPr lang="en-US" i="1" u="sng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know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, or </a:t>
                </a:r>
                <a:r>
                  <a:rPr lang="en-US" i="1" u="sng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assume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, about the mean background and signal in the absence of </a:t>
                </a:r>
                <a:r>
                  <a:rPr lang="en-US" i="1" u="sng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new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observations.</a:t>
                </a: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We shall </a:t>
                </a:r>
                <a:r>
                  <a:rPr lang="en-US" i="1" u="sng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assume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that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and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b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are non-negative.</a:t>
                </a:r>
                <a:br>
                  <a:rPr lang="en-US" dirty="0">
                    <a:ea typeface="ＭＳ Ｐゴシック" charset="-128"/>
                    <a:cs typeface="ＭＳ Ｐゴシック" charset="-128"/>
                  </a:rPr>
                </a:b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Unfortunately, there is no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charset="-128"/>
                    <a:cs typeface="ＭＳ Ｐゴシック" charset="-128"/>
                  </a:rPr>
                  <a:t>unique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way to encode such vague information.</a:t>
                </a: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4608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7772400" cy="4819650"/>
              </a:xfrm>
              <a:blipFill>
                <a:blip r:embed="rId2"/>
                <a:stretch>
                  <a:fillRect l="-114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</a:t>
                </a:r>
                <a:r>
                  <a:rPr lang="en-US" dirty="0">
                    <a:solidFill>
                      <a:schemeClr val="accent1"/>
                    </a:solidFill>
                  </a:rPr>
                  <a:t> 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98246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710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11200" y="1276350"/>
                <a:ext cx="7772400" cy="4819650"/>
              </a:xfrm>
            </p:spPr>
            <p:txBody>
              <a:bodyPr/>
              <a:lstStyle/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For simplicity, we shall take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π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(</a:t>
                </a:r>
                <a:r>
                  <a:rPr lang="en-US" i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b 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| </a:t>
                </a:r>
                <a:r>
                  <a:rPr lang="en-US" i="1" dirty="0">
                    <a:ea typeface="ＭＳ Ｐゴシック" charset="-128"/>
                    <a:cs typeface="ＭＳ Ｐゴシック" charset="-128"/>
                  </a:rPr>
                  <a:t>s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) = 1, though one can do better*. </a:t>
                </a: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We have already calculated the marginal likelihood and found</a:t>
                </a:r>
                <a:br>
                  <a:rPr lang="en-US" dirty="0">
                    <a:ea typeface="ＭＳ Ｐゴシック" charset="-128"/>
                    <a:cs typeface="ＭＳ Ｐゴシック" charset="-128"/>
                  </a:rPr>
                </a:b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𝐷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 )=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 baseline="30000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𝑀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𝑁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beta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Poisson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r>
                  <a:rPr lang="en-US" dirty="0">
                    <a:ea typeface="ＭＳ Ｐゴシック" charset="-128"/>
                    <a:cs typeface="ＭＳ Ｐゴシック" charset="-128"/>
                  </a:rPr>
                  <a:t>	where,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𝑘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 </m:t>
                    </m:r>
                  </m:oMath>
                </a14:m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None/>
                </a:pPr>
                <a:r>
                  <a:rPr lang="en-US" sz="1800" dirty="0"/>
                  <a:t>*Luc Demortier, Supriya Jain, Harrison B. Prosper, </a:t>
                </a:r>
                <a:br>
                  <a:rPr lang="en-US" sz="1800" dirty="0"/>
                </a:br>
                <a:r>
                  <a:rPr lang="en-US" sz="1800" dirty="0"/>
                  <a:t>Reference priors for high energy physics, Phys.Rev.D82:034002 (2010)</a:t>
                </a:r>
                <a:endParaRPr lang="en-US" sz="1800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  <a:p>
                <a:pPr>
                  <a:lnSpc>
                    <a:spcPct val="90000"/>
                  </a:lnSpc>
                  <a:buFont typeface="Marlett" charset="0"/>
                  <a:buNone/>
                </a:pPr>
                <a:endParaRPr lang="en-US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4710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11200" y="1276350"/>
                <a:ext cx="7772400" cy="4819650"/>
              </a:xfrm>
              <a:blipFill>
                <a:blip r:embed="rId2"/>
                <a:stretch>
                  <a:fillRect l="-1142" t="-1842" r="-489" b="-6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 </a:t>
                </a:r>
                <a:r>
                  <a:rPr lang="en-US" dirty="0">
                    <a:solidFill>
                      <a:schemeClr val="accent1"/>
                    </a:solidFill>
                  </a:rPr>
                  <a:t>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73464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276350"/>
            <a:ext cx="7772400" cy="4819650"/>
          </a:xfrm>
        </p:spPr>
        <p:txBody>
          <a:bodyPr/>
          <a:lstStyle/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i="1" dirty="0">
                <a:ea typeface="ＭＳ Ｐゴシック" charset="-128"/>
                <a:cs typeface="ＭＳ Ｐゴシック" charset="-128"/>
              </a:rPr>
              <a:t>L</a:t>
            </a:r>
            <a:r>
              <a:rPr lang="en-US" dirty="0">
                <a:ea typeface="ＭＳ Ｐゴシック" charset="-128"/>
                <a:cs typeface="ＭＳ Ｐゴシック" charset="-128"/>
              </a:rPr>
              <a:t>(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s</a:t>
            </a:r>
            <a:r>
              <a:rPr lang="en-US" dirty="0">
                <a:ea typeface="ＭＳ Ｐゴシック" charset="-128"/>
                <a:cs typeface="ＭＳ Ｐゴシック" charset="-128"/>
              </a:rPr>
              <a:t>)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 = P</a:t>
            </a:r>
            <a:r>
              <a:rPr lang="en-US" dirty="0">
                <a:ea typeface="ＭＳ Ｐゴシック" charset="-128"/>
                <a:cs typeface="ＭＳ Ｐゴシック" charset="-128"/>
              </a:rPr>
              <a:t>(25 | </a:t>
            </a:r>
            <a:r>
              <a:rPr lang="en-US" b="1" i="1" dirty="0">
                <a:solidFill>
                  <a:srgbClr val="0033CC"/>
                </a:solidFill>
                <a:ea typeface="ＭＳ Ｐゴシック" charset="-128"/>
                <a:cs typeface="ＭＳ Ｐゴシック" charset="-128"/>
              </a:rPr>
              <a:t>s</a:t>
            </a:r>
            <a:r>
              <a:rPr lang="en-US" dirty="0">
                <a:ea typeface="ＭＳ Ｐゴシック" charset="-128"/>
                <a:cs typeface="ＭＳ Ｐゴシック" charset="-128"/>
              </a:rPr>
              <a:t>) is the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marginal likelihood for 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the expected signal </a:t>
            </a:r>
            <a:r>
              <a:rPr lang="en-US" b="1" i="1" dirty="0" err="1">
                <a:solidFill>
                  <a:srgbClr val="0033CC"/>
                </a:solidFill>
                <a:ea typeface="ＭＳ Ｐゴシック" charset="-128"/>
                <a:cs typeface="ＭＳ Ｐゴシック" charset="-128"/>
              </a:rPr>
              <a:t>s</a:t>
            </a:r>
            <a:r>
              <a:rPr lang="en-US" dirty="0">
                <a:ea typeface="ＭＳ Ｐゴシック" charset="-128"/>
                <a:cs typeface="ＭＳ Ｐゴシック" charset="-128"/>
              </a:rPr>
              <a:t>. 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Here, we compare the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solidFill>
                  <a:srgbClr val="0033CC"/>
                </a:solidFill>
                <a:ea typeface="ＭＳ Ｐゴシック" charset="-128"/>
                <a:cs typeface="ＭＳ Ｐゴシック" charset="-128"/>
              </a:rPr>
              <a:t>marginal</a:t>
            </a:r>
            <a:r>
              <a:rPr lang="en-US" dirty="0">
                <a:ea typeface="ＭＳ Ｐゴシック" charset="-128"/>
                <a:cs typeface="ＭＳ Ｐゴシック" charset="-128"/>
              </a:rPr>
              <a:t> and </a:t>
            </a:r>
            <a:r>
              <a:rPr lang="en-US" dirty="0">
                <a:solidFill>
                  <a:srgbClr val="0033CC"/>
                </a:solidFill>
                <a:ea typeface="ＭＳ Ｐゴシック" charset="-128"/>
                <a:cs typeface="ＭＳ Ｐゴシック" charset="-128"/>
              </a:rPr>
              <a:t>profile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likelihoods. For this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problem they are almost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identical. 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But, this does not always 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happen!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 </a:t>
                </a:r>
                <a:r>
                  <a:rPr lang="en-US" dirty="0">
                    <a:solidFill>
                      <a:schemeClr val="accent1"/>
                    </a:solidFill>
                  </a:rPr>
                  <a:t>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1A1967F-0630-F643-A544-4127E0E04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900" y="1066800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781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608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Given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</a:rPr>
                          <m:t> 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we can compute the </a:t>
                </a:r>
                <a:r>
                  <a:rPr lang="en-US" dirty="0">
                    <a:solidFill>
                      <a:srgbClr val="0033CC"/>
                    </a:solidFill>
                    <a:ea typeface="ＭＳ Ｐゴシック" pitchFamily="26" charset="-128"/>
                    <a:cs typeface="ＭＳ Ｐゴシック" pitchFamily="26" charset="-128"/>
                  </a:rPr>
                  <a:t>posterior density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of the signal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dirty="0">
                  <a:solidFill>
                    <a:srgbClr val="000000"/>
                  </a:solidFill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</a:rPr>
                        <m:t>𝐷</m:t>
                      </m:r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𝐷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)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dirty="0">
                              <a:ea typeface="ＭＳ Ｐゴシック" charset="-128"/>
                            </a:rPr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𝐷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dirty="0">
                              <a:ea typeface="ＭＳ Ｐゴシック" charset="-128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baseline="-25000" dirty="0">
                  <a:solidFill>
                    <a:srgbClr val="000000"/>
                  </a:solidFill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pitchFamily="26" charset="-128"/>
                    <a:cs typeface="ＭＳ Ｐゴシック" pitchFamily="26" charset="-128"/>
                  </a:rPr>
                  <a:t>Again, for simplicity, let’s assume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ea typeface="ＭＳ Ｐゴシック" pitchFamily="26" charset="-128"/>
                    <a:cs typeface="ＭＳ Ｐゴシック" pitchFamily="26" charset="-128"/>
                  </a:rPr>
                  <a:t>, then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𝐷</m:t>
                      </m:r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</a:rPr>
                        <m:t>)=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𝑁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beta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,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+1, 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𝑀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Poisson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 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)</m:t>
                              </m:r>
                            </m:e>
                          </m:nary>
                          <m:r>
                            <m:rPr>
                              <m:nor/>
                            </m:rPr>
                            <a:rPr lang="en-US" dirty="0">
                              <a:ea typeface="ＭＳ Ｐゴシック" charset="-128"/>
                            </a:rPr>
                            <m:t> </m:t>
                          </m:r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𝑟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𝑁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beta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,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𝑟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+1, 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  <m:t>𝑀</m:t>
                                  </m:r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n-US" baseline="-25000" dirty="0">
                  <a:solidFill>
                    <a:srgbClr val="000000"/>
                  </a:solidFill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26" charset="-128"/>
                  <a:cs typeface="ＭＳ Ｐゴシック" pitchFamily="26" charset="-128"/>
                </a:endParaRPr>
              </a:p>
            </p:txBody>
          </p:sp>
        </mc:Choice>
        <mc:Fallback xmlns="">
          <p:sp>
            <p:nvSpPr>
              <p:cNvPr id="2560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142" t="-1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 </a:t>
                </a:r>
                <a:r>
                  <a:rPr lang="en-US" dirty="0">
                    <a:solidFill>
                      <a:schemeClr val="accent1"/>
                    </a:solidFill>
                  </a:rPr>
                  <a:t>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9">
            <a:extLst>
              <a:ext uri="{FF2B5EF4-FFF2-40B4-BE49-F238E27FC236}">
                <a16:creationId xmlns:a16="http://schemas.microsoft.com/office/drawing/2014/main" id="{B79F0E99-93EB-884E-BB0A-991E10709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5095697"/>
            <a:ext cx="4277966" cy="1200329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  <a:ea typeface="Times New Roman" charset="0"/>
                <a:cs typeface="Times New Roman" charset="0"/>
              </a:rPr>
              <a:t>Exercise 9</a:t>
            </a:r>
            <a:r>
              <a:rPr lang="en-US" dirty="0">
                <a:ea typeface="Times New Roman" charset="0"/>
                <a:cs typeface="Times New Roman" charset="0"/>
              </a:rPr>
              <a:t>:</a:t>
            </a:r>
            <a:r>
              <a:rPr lang="en-US" b="1" dirty="0">
                <a:ea typeface="Times New Roman" charset="0"/>
                <a:cs typeface="Times New Roman" charset="0"/>
              </a:rPr>
              <a:t> </a:t>
            </a:r>
            <a:r>
              <a:rPr lang="en-US" dirty="0">
                <a:ea typeface="Times New Roman" charset="0"/>
                <a:cs typeface="Times New Roman" charset="0"/>
              </a:rPr>
              <a:t>Derive an expression</a:t>
            </a:r>
          </a:p>
          <a:p>
            <a:r>
              <a:rPr lang="en-US" dirty="0">
                <a:ea typeface="Times New Roman" charset="0"/>
                <a:cs typeface="Times New Roman" charset="0"/>
              </a:rPr>
              <a:t>for </a:t>
            </a:r>
            <a:r>
              <a:rPr lang="en-US" i="1" dirty="0">
                <a:ea typeface="Times New Roman" charset="0"/>
                <a:cs typeface="Times New Roman" charset="0"/>
              </a:rPr>
              <a:t>p</a:t>
            </a:r>
            <a:r>
              <a:rPr lang="en-US" dirty="0">
                <a:ea typeface="Times New Roman" charset="0"/>
                <a:cs typeface="Times New Roman" charset="0"/>
              </a:rPr>
              <a:t>(</a:t>
            </a:r>
            <a:r>
              <a:rPr lang="en-US" i="1" dirty="0">
                <a:ea typeface="Times New Roman" charset="0"/>
                <a:cs typeface="Times New Roman" charset="0"/>
              </a:rPr>
              <a:t>s</a:t>
            </a:r>
            <a:r>
              <a:rPr lang="en-US" dirty="0">
                <a:ea typeface="Times New Roman" charset="0"/>
                <a:cs typeface="Times New Roman" charset="0"/>
              </a:rPr>
              <a:t> | </a:t>
            </a:r>
            <a:r>
              <a:rPr lang="en-US" i="1" dirty="0">
                <a:ea typeface="Times New Roman" charset="0"/>
                <a:cs typeface="Times New Roman" charset="0"/>
              </a:rPr>
              <a:t>D</a:t>
            </a:r>
            <a:r>
              <a:rPr lang="en-US" dirty="0">
                <a:ea typeface="Times New Roman" charset="0"/>
                <a:cs typeface="Times New Roman" charset="0"/>
              </a:rPr>
              <a:t>) assuming a gamma</a:t>
            </a:r>
          </a:p>
          <a:p>
            <a:r>
              <a:rPr lang="en-US" dirty="0">
                <a:ea typeface="Times New Roman" charset="0"/>
                <a:cs typeface="Times New Roman" charset="0"/>
              </a:rPr>
              <a:t>prior Gamma(</a:t>
            </a:r>
            <a:r>
              <a:rPr lang="en-US" i="1" dirty="0" err="1">
                <a:ea typeface="Times New Roman" charset="0"/>
                <a:cs typeface="Times New Roman" charset="0"/>
              </a:rPr>
              <a:t>qs</a:t>
            </a:r>
            <a:r>
              <a:rPr lang="en-US" dirty="0">
                <a:ea typeface="Times New Roman" charset="0"/>
                <a:cs typeface="Times New Roman" charset="0"/>
              </a:rPr>
              <a:t>, </a:t>
            </a:r>
            <a:r>
              <a:rPr lang="en-US" i="1" dirty="0">
                <a:ea typeface="Times New Roman" charset="0"/>
                <a:cs typeface="Times New Roman" charset="0"/>
              </a:rPr>
              <a:t>U </a:t>
            </a:r>
            <a:r>
              <a:rPr lang="en-US" dirty="0">
                <a:ea typeface="Times New Roman" charset="0"/>
                <a:cs typeface="Times New Roman" charset="0"/>
              </a:rPr>
              <a:t>+ 1) for </a:t>
            </a:r>
            <a:r>
              <a:rPr lang="en-US" i="1" dirty="0">
                <a:ea typeface="ＭＳ Ｐゴシック" pitchFamily="26" charset="-128"/>
                <a:cs typeface="ＭＳ Ｐゴシック" pitchFamily="26" charset="-128"/>
              </a:rPr>
              <a:t>π</a:t>
            </a:r>
            <a:r>
              <a:rPr lang="en-US" dirty="0">
                <a:ea typeface="ＭＳ Ｐゴシック" pitchFamily="26" charset="-128"/>
                <a:cs typeface="ＭＳ Ｐゴシック" pitchFamily="26" charset="-128"/>
              </a:rPr>
              <a:t>(</a:t>
            </a:r>
            <a:r>
              <a:rPr lang="en-US" i="1" dirty="0">
                <a:ea typeface="ＭＳ Ｐゴシック" pitchFamily="26" charset="-128"/>
                <a:cs typeface="ＭＳ Ｐゴシック" pitchFamily="26" charset="-128"/>
              </a:rPr>
              <a:t>s</a:t>
            </a:r>
            <a:r>
              <a:rPr lang="en-US" dirty="0">
                <a:ea typeface="ＭＳ Ｐゴシック" pitchFamily="26" charset="-128"/>
                <a:cs typeface="ＭＳ Ｐゴシック" pitchFamily="26" charset="-128"/>
              </a:rPr>
              <a:t>)</a:t>
            </a:r>
            <a:endParaRPr lang="en-US" dirty="0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27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Frequentist Analysis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An Example</a:t>
            </a:r>
          </a:p>
        </p:txBody>
      </p:sp>
    </p:spTree>
    <p:extLst>
      <p:ext uri="{BB962C8B-B14F-4D97-AF65-F5344CB8AC3E}">
        <p14:creationId xmlns:p14="http://schemas.microsoft.com/office/powerpoint/2010/main" val="1124276622"/>
      </p:ext>
    </p:extLst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Computing Central Credible Intervals</a:t>
                </a:r>
              </a:p>
              <a:p>
                <a:pPr>
                  <a:buNone/>
                </a:pPr>
                <a:r>
                  <a:rPr lang="en-US" dirty="0"/>
                  <a:t>Solve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=(1−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)/2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=(1+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𝐶𝐿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)/2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with CL = 0.683, we obtain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11.5, 21.7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at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68%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CL</m:t>
                    </m:r>
                  </m:oMath>
                </a14:m>
                <a:r>
                  <a:rPr lang="en-US" dirty="0"/>
                  <a:t>. </a:t>
                </a:r>
              </a:p>
              <a:p>
                <a:pPr>
                  <a:buNone/>
                </a:pPr>
                <a:r>
                  <a:rPr lang="en-US" dirty="0"/>
                  <a:t>Since this is a Bayesian calculation, this statement means: </a:t>
                </a:r>
              </a:p>
              <a:p>
                <a:pPr>
                  <a:buNone/>
                </a:pPr>
                <a:r>
                  <a:rPr lang="en-US" i="1" dirty="0">
                    <a:solidFill>
                      <a:srgbClr val="0033CC"/>
                    </a:solidFill>
                  </a:rPr>
                  <a:t>	the probability that s lies in </a:t>
                </a:r>
                <a:r>
                  <a:rPr lang="en-US" dirty="0">
                    <a:solidFill>
                      <a:srgbClr val="0033CC"/>
                    </a:solidFill>
                  </a:rPr>
                  <a:t>[11.5, 21.7] </a:t>
                </a:r>
                <a:r>
                  <a:rPr lang="en-US" i="1" dirty="0">
                    <a:solidFill>
                      <a:srgbClr val="0033CC"/>
                    </a:solidFill>
                  </a:rPr>
                  <a:t>is </a:t>
                </a:r>
                <a:r>
                  <a:rPr lang="en-US" dirty="0">
                    <a:solidFill>
                      <a:srgbClr val="0033CC"/>
                    </a:solidFill>
                  </a:rPr>
                  <a:t>0.68.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	  </a:t>
                </a:r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093" t="-13648" b="-8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 </a:t>
                </a:r>
                <a:r>
                  <a:rPr lang="en-US" dirty="0">
                    <a:solidFill>
                      <a:schemeClr val="accent1"/>
                    </a:solidFill>
                  </a:rPr>
                  <a:t>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405413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 </a:t>
                </a:r>
                <a:r>
                  <a:rPr lang="en-US" dirty="0">
                    <a:solidFill>
                      <a:schemeClr val="accent1"/>
                    </a:solidFill>
                  </a:rPr>
                  <a:t>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6B1FA7E-BA5E-9E43-954F-7BBA41A0D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066800"/>
            <a:ext cx="6477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9365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675" name="Rectangle 3"/>
              <p:cNvSpPr txBox="1">
                <a:spLocks noChangeArrowheads="1"/>
              </p:cNvSpPr>
              <p:nvPr/>
            </p:nvSpPr>
            <p:spPr bwMode="auto">
              <a:xfrm>
                <a:off x="711200" y="1295400"/>
                <a:ext cx="7772400" cy="4819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</a:bodyPr>
              <a:lstStyle/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Finally, we can test different hypotheses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pitchFamily="26" charset="-128"/>
                        <a:cs typeface="ＭＳ Ｐゴシック" pitchFamily="26" charset="-128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pitchFamily="26" charset="-128"/>
                        <a:cs typeface="ＭＳ Ｐゴシック" pitchFamily="26" charset="-128"/>
                      </a:rPr>
                      <m:t> </m:t>
                    </m:r>
                  </m:oMath>
                </a14:m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about the signal </a:t>
                </a:r>
                <a:r>
                  <a:rPr lang="en-US" b="1" i="1" dirty="0">
                    <a:solidFill>
                      <a:srgbClr val="0033CC"/>
                    </a:solidFill>
                    <a:ea typeface="ＭＳ Ｐゴシック" pitchFamily="26" charset="-128"/>
                    <a:cs typeface="ＭＳ Ｐゴシック" pitchFamily="26" charset="-128"/>
                  </a:rPr>
                  <a:t>s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by marginalizing over the parameters of each hypothesis. In our case, the parameters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ＭＳ Ｐゴシック" pitchFamily="26" charset="-128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ＭＳ Ｐゴシック" pitchFamily="26" charset="-128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ＭＳ Ｐゴシック" pitchFamily="26" charset="-128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ＭＳ Ｐゴシック" pitchFamily="26" charset="-128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ＭＳ Ｐゴシック" pitchFamily="26" charset="-128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ＭＳ Ｐゴシック" pitchFamily="26" charset="-128"/>
                      </a:rPr>
                      <m:t>𝑏</m:t>
                    </m:r>
                  </m:oMath>
                </a14:m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pitchFamily="26" charset="-128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ＭＳ Ｐゴシック" pitchFamily="26" charset="-128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ＭＳ Ｐゴシック" pitchFamily="26" charset="-128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ＭＳ Ｐゴシック" pitchFamily="26" charset="-128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ＭＳ Ｐゴシック" pitchFamily="26" charset="-128"/>
                      </a:rPr>
                      <m:t>𝑠</m:t>
                    </m:r>
                  </m:oMath>
                </a14:m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for hypotheses 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H</a:t>
                </a:r>
                <a:r>
                  <a:rPr lang="en-US" baseline="-25000" dirty="0">
                    <a:ea typeface="ＭＳ Ｐゴシック" pitchFamily="26" charset="-128"/>
                    <a:cs typeface="ＭＳ Ｐゴシック" pitchFamily="26" charset="-128"/>
                  </a:rPr>
                  <a:t>0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and 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H</a:t>
                </a:r>
                <a:r>
                  <a:rPr lang="en-US" baseline="-25000" dirty="0">
                    <a:ea typeface="ＭＳ Ｐゴシック" pitchFamily="26" charset="-128"/>
                    <a:cs typeface="ＭＳ Ｐゴシック" pitchFamily="26" charset="-128"/>
                  </a:rPr>
                  <a:t>1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, respectively. 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Since we have already marginalized over b, we just need to compute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ＭＳ Ｐゴシック" pitchFamily="26" charset="-128"/>
                          <a:cs typeface="ＭＳ Ｐゴシック" pitchFamily="26" charset="-128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pitchFamily="26" charset="-128"/>
                              <a:cs typeface="ＭＳ Ｐゴシック" pitchFamily="26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pitchFamily="26" charset="-128"/>
                              <a:cs typeface="ＭＳ Ｐゴシック" pitchFamily="26" charset="-128"/>
                            </a:rPr>
                            <m:t>𝐷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pitchFamily="26" charset="-128"/>
                              <a:cs typeface="ＭＳ Ｐゴシック" pitchFamily="26" charset="-128"/>
                            </a:rPr>
                            <m:t>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ＭＳ Ｐゴシック" pitchFamily="26" charset="-128"/>
                          <a:cs typeface="ＭＳ Ｐゴシック" pitchFamily="26" charset="-128"/>
                        </a:rPr>
                        <m:t>𝐻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  <a:ea typeface="ＭＳ Ｐゴシック" pitchFamily="26" charset="-128"/>
                          <a:cs typeface="ＭＳ Ｐゴシック" pitchFamily="26" charset="-128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pitchFamily="26" charset="-128"/>
                        </a:rPr>
                        <m:t>)=</m:t>
                      </m:r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b="0" i="0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The simplest choice for the prior is </a:t>
                </a:r>
                <a:r>
                  <a:rPr lang="en-US" i="1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π</a:t>
                </a:r>
                <a:r>
                  <a:rPr lang="en-US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 (</a:t>
                </a:r>
                <a:r>
                  <a:rPr lang="en-US" i="1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s</a:t>
                </a:r>
                <a:r>
                  <a:rPr lang="en-US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 | </a:t>
                </a:r>
                <a:r>
                  <a:rPr lang="en-US" i="1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H</a:t>
                </a:r>
                <a:r>
                  <a:rPr lang="en-US" baseline="-25000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1</a:t>
                </a:r>
                <a:r>
                  <a:rPr lang="en-US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)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= </a:t>
                </a:r>
                <a:r>
                  <a:rPr lang="en-US" i="1" dirty="0" err="1">
                    <a:ea typeface="ＭＳ Ｐゴシック" pitchFamily="26" charset="-128"/>
                    <a:cs typeface="ＭＳ Ｐゴシック" pitchFamily="26" charset="-128"/>
                  </a:rPr>
                  <a:t>δ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(</a:t>
                </a:r>
                <a:r>
                  <a:rPr lang="en-US" i="1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s</a:t>
                </a:r>
                <a:r>
                  <a:rPr lang="en-US" dirty="0">
                    <a:solidFill>
                      <a:srgbClr val="0000FF"/>
                    </a:solidFill>
                    <a:ea typeface="ＭＳ Ｐゴシック" pitchFamily="26" charset="-128"/>
                    <a:cs typeface="ＭＳ Ｐゴシック" pitchFamily="26" charset="-128"/>
                  </a:rPr>
                  <a:t> – 15.6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), which yields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</a:pP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	</a:t>
                </a:r>
                <a:r>
                  <a:rPr lang="en-US" dirty="0">
                    <a:ea typeface="ＭＳ Ｐゴシック" charset="-128"/>
                    <a:cs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𝐷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≡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ＭＳ Ｐゴシック" charset="-128"/>
                            <a:cs typeface="ＭＳ Ｐゴシック" charset="-128"/>
                          </a:rPr>
                          <m:t>𝐷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 </m:t>
                    </m:r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𝒔</m:t>
                    </m:r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=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𝟏𝟓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.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𝟔</m:t>
                    </m:r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)=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7.91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. 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Note also that 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𝐷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≡</m:t>
                      </m:r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𝐷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 </m:t>
                      </m:r>
                      <m:r>
                        <a:rPr lang="en-US" b="1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𝒔</m:t>
                      </m:r>
                      <m:r>
                        <a:rPr lang="en-US" b="1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=</m:t>
                      </m:r>
                      <m:r>
                        <a:rPr lang="en-US" b="1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𝟎</m:t>
                      </m:r>
                      <m:r>
                        <a:rPr lang="en-US" i="1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=1.59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ＭＳ Ｐゴシック" charset="-128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baseline="30000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pitchFamily="26" charset="-128"/>
                    <a:cs typeface="ＭＳ Ｐゴシック" pitchFamily="26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2867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1200" y="1295400"/>
                <a:ext cx="7772400" cy="4819650"/>
              </a:xfrm>
              <a:prstGeom prst="rect">
                <a:avLst/>
              </a:prstGeom>
              <a:blipFill>
                <a:blip r:embed="rId2"/>
                <a:stretch>
                  <a:fillRect l="-1142" t="-1575" r="-326" b="-3464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 </a:t>
                </a:r>
                <a:r>
                  <a:rPr lang="en-US" dirty="0">
                    <a:solidFill>
                      <a:schemeClr val="accent1"/>
                    </a:solidFill>
                  </a:rPr>
                  <a:t>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5953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699" name="Rectangle 3"/>
              <p:cNvSpPr txBox="1">
                <a:spLocks noChangeArrowheads="1"/>
              </p:cNvSpPr>
              <p:nvPr/>
            </p:nvSpPr>
            <p:spPr bwMode="auto">
              <a:xfrm>
                <a:off x="711200" y="1295400"/>
                <a:ext cx="7899400" cy="4819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</a:bodyPr>
              <a:lstStyle/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From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</a:pP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	p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(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D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| 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H</a:t>
                </a:r>
                <a:r>
                  <a:rPr lang="en-US" baseline="-25000" dirty="0">
                    <a:ea typeface="ＭＳ Ｐゴシック" pitchFamily="26" charset="-128"/>
                    <a:cs typeface="ＭＳ Ｐゴシック" pitchFamily="26" charset="-128"/>
                  </a:rPr>
                  <a:t>1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)	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7.91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33CC"/>
                    </a:solidFill>
                    <a:ea typeface="ＭＳ Ｐゴシック" pitchFamily="26" charset="-128"/>
                    <a:cs typeface="ＭＳ Ｐゴシック" pitchFamily="26" charset="-128"/>
                  </a:rPr>
                  <a:t>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and</a:t>
                </a:r>
                <a:endParaRPr lang="en-US" i="1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</a:pP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	p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(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D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| 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H</a:t>
                </a:r>
                <a:r>
                  <a:rPr lang="en-US" baseline="-25000" dirty="0">
                    <a:ea typeface="ＭＳ Ｐゴシック" pitchFamily="26" charset="-128"/>
                    <a:cs typeface="ＭＳ Ｐゴシック" pitchFamily="26" charset="-128"/>
                  </a:rPr>
                  <a:t>0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)	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1.59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</a:pP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	</a:t>
                </a: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we conclude that the results increase the probability of hypothesis 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H</a:t>
                </a:r>
                <a:r>
                  <a:rPr lang="en-US" baseline="-25000" dirty="0">
                    <a:ea typeface="ＭＳ Ｐゴシック" pitchFamily="26" charset="-128"/>
                    <a:cs typeface="ＭＳ Ｐゴシック" pitchFamily="26" charset="-128"/>
                  </a:rPr>
                  <a:t>1  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relative to </a:t>
                </a:r>
                <a:r>
                  <a:rPr lang="en-US" i="1" dirty="0">
                    <a:ea typeface="ＭＳ Ｐゴシック" pitchFamily="26" charset="-128"/>
                    <a:cs typeface="ＭＳ Ｐゴシック" pitchFamily="26" charset="-128"/>
                  </a:rPr>
                  <a:t>H</a:t>
                </a:r>
                <a:r>
                  <a:rPr lang="en-US" baseline="-25000" dirty="0">
                    <a:ea typeface="ＭＳ Ｐゴシック" pitchFamily="26" charset="-128"/>
                    <a:cs typeface="ＭＳ Ｐゴシック" pitchFamily="26" charset="-128"/>
                  </a:rPr>
                  <a:t>0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by </a:t>
                </a:r>
                <a:r>
                  <a:rPr lang="en-US" dirty="0">
                    <a:solidFill>
                      <a:srgbClr val="0033CC"/>
                    </a:solidFill>
                    <a:ea typeface="ＭＳ Ｐゴシック" pitchFamily="26" charset="-128"/>
                    <a:cs typeface="ＭＳ Ｐゴシック" pitchFamily="26" charset="-128"/>
                  </a:rPr>
                  <a:t>~5000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. 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The increased odds can be converted to a </a:t>
                </a:r>
                <a:r>
                  <a:rPr lang="en-US" i="1" dirty="0">
                    <a:solidFill>
                      <a:srgbClr val="0033CC"/>
                    </a:solidFill>
                    <a:ea typeface="ＭＳ Ｐゴシック" pitchFamily="26" charset="-128"/>
                    <a:cs typeface="ＭＳ Ｐゴシック" pitchFamily="26" charset="-128"/>
                  </a:rPr>
                  <a:t>Z</a:t>
                </a:r>
                <a:r>
                  <a:rPr lang="en-US" dirty="0">
                    <a:solidFill>
                      <a:srgbClr val="0033CC"/>
                    </a:solidFill>
                    <a:ea typeface="ＭＳ Ｐゴシック" pitchFamily="26" charset="-128"/>
                    <a:cs typeface="ＭＳ Ｐゴシック" pitchFamily="26" charset="-128"/>
                  </a:rPr>
                  <a:t>-value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 (S. </a:t>
                </a:r>
                <a:r>
                  <a:rPr lang="en-US" dirty="0" err="1">
                    <a:ea typeface="ＭＳ Ｐゴシック" pitchFamily="26" charset="-128"/>
                    <a:cs typeface="ＭＳ Ｐゴシック" pitchFamily="26" charset="-128"/>
                  </a:rPr>
                  <a:t>Sekmen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, HBP) roughly equivalent to the frequentist measure using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sign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ＭＳ Ｐゴシック" charset="-128"/>
                          <a:cs typeface="ＭＳ Ｐゴシック" charset="-128"/>
                        </a:rPr>
                        <m:t>(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ＭＳ Ｐゴシック" charset="-128"/>
                              <a:cs typeface="ＭＳ Ｐゴシック" charset="-128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10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ＭＳ Ｐゴシック" charset="-128"/>
                            </a:rPr>
                            <m:t>)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ＭＳ Ｐゴシック" charset="-128"/>
                                </a:rPr>
                                <m:t>2</m:t>
                              </m:r>
                              <m:d>
                                <m:dPr>
                                  <m:begChr m:val="⌈"/>
                                  <m:endChr m:val="⌉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ＭＳ Ｐゴシック" charset="-128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ＭＳ Ｐゴシック" charset="-128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  <a:ea typeface="ＭＳ Ｐゴシック" charset="-128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ＭＳ Ｐゴシック" charset="-128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ＭＳ Ｐゴシック" charset="-128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ＭＳ Ｐゴシック" charset="-128"/>
                                            </a:rPr>
                                            <m:t>10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d>
                            </m:e>
                          </m:rad>
                        </m:e>
                      </m:func>
                    </m:oMath>
                  </m:oMathPara>
                </a14:m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This yields </a:t>
                </a:r>
                <a:r>
                  <a:rPr lang="en-US" dirty="0">
                    <a:solidFill>
                      <a:srgbClr val="0033CC"/>
                    </a:solidFill>
                    <a:ea typeface="ＭＳ Ｐゴシック" pitchFamily="26" charset="-128"/>
                    <a:cs typeface="ＭＳ Ｐゴシック" pitchFamily="26" charset="-128"/>
                  </a:rPr>
                  <a:t>Z = 4.13</a:t>
                </a:r>
                <a:r>
                  <a:rPr lang="en-US" dirty="0">
                    <a:ea typeface="ＭＳ Ｐゴシック" pitchFamily="26" charset="-128"/>
                    <a:cs typeface="ＭＳ Ｐゴシック" pitchFamily="26" charset="-128"/>
                  </a:rPr>
                  <a:t>. 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</a:pPr>
                <a:endParaRPr lang="en-US" baseline="30000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endParaRPr lang="en-US" dirty="0">
                  <a:ea typeface="ＭＳ Ｐゴシック" pitchFamily="26" charset="-128"/>
                  <a:cs typeface="ＭＳ Ｐゴシック" pitchFamily="26" charset="-128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ct val="20000"/>
                  </a:spcBef>
                  <a:buClr>
                    <a:srgbClr val="CC0000"/>
                  </a:buClr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ＭＳ Ｐゴシック" pitchFamily="26" charset="-128"/>
                    <a:cs typeface="ＭＳ Ｐゴシック" pitchFamily="26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2969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1200" y="1295400"/>
                <a:ext cx="7899400" cy="4819650"/>
              </a:xfrm>
              <a:prstGeom prst="rect">
                <a:avLst/>
              </a:prstGeom>
              <a:blipFill>
                <a:blip r:embed="rId2"/>
                <a:stretch>
                  <a:fillRect l="-1124" t="-1575" r="-321" b="-5590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817688" y="5791200"/>
            <a:ext cx="4139475" cy="461665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Exercise 10</a:t>
            </a:r>
            <a:r>
              <a:rPr lang="en-US" dirty="0"/>
              <a:t>: Verify this number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Example: </a:t>
                </a:r>
                <a:r>
                  <a:rPr lang="en-US" dirty="0">
                    <a:solidFill>
                      <a:schemeClr val="accent1"/>
                    </a:solidFill>
                  </a:rPr>
                  <a:t>Bayesian Analysis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3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747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A8601-D5EE-B343-BE43-B8FB086EE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Generalization to Multiple Bins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A3D18D-16BF-3A4D-988B-843BC6A0D2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generalization to so-called “shape” analyses, that is, to multiple bins introduces no new concepts.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Here is a model for </a:t>
                </a:r>
                <a:r>
                  <a:rPr lang="en-US" i="1" dirty="0">
                    <a:solidFill>
                      <a:srgbClr val="0033CC"/>
                    </a:solidFill>
                  </a:rPr>
                  <a:t>M</a:t>
                </a:r>
                <a:r>
                  <a:rPr lang="en-US" dirty="0"/>
                  <a:t> independent bins, each with </a:t>
                </a:r>
                <a:r>
                  <a:rPr lang="en-US" i="1" dirty="0">
                    <a:solidFill>
                      <a:srgbClr val="0033CC"/>
                    </a:solidFill>
                  </a:rPr>
                  <a:t>N</a:t>
                </a:r>
                <a:r>
                  <a:rPr lang="en-US" dirty="0"/>
                  <a:t> sources: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Mean count in i</a:t>
                </a:r>
                <a:r>
                  <a:rPr lang="en-US" baseline="30000" dirty="0"/>
                  <a:t>th</a:t>
                </a:r>
                <a:r>
                  <a:rPr lang="en-US" dirty="0"/>
                  <a:t> bin: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𝑗𝑖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, where each bin contains </a:t>
                </a:r>
                <a:r>
                  <a:rPr lang="en-US" i="1" dirty="0"/>
                  <a:t>N</a:t>
                </a:r>
                <a:r>
                  <a:rPr lang="en-US" dirty="0"/>
                  <a:t> sources with mean counts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</m:oMath>
                </a14:m>
                <a:r>
                  <a:rPr lang="en-US" dirty="0"/>
                  <a:t>.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are parameters such as the signal strength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Likelihood for </a:t>
                </a:r>
                <a:r>
                  <a:rPr lang="en-US" dirty="0" err="1"/>
                  <a:t>i</a:t>
                </a:r>
                <a:r>
                  <a:rPr lang="en-US" baseline="30000" dirty="0" err="1"/>
                  <a:t>th</a:t>
                </a:r>
                <a:r>
                  <a:rPr lang="en-US" dirty="0"/>
                  <a:t> bin: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Poisson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.</a:t>
                </a: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Likelihood for </a:t>
                </a:r>
                <a:r>
                  <a:rPr lang="en-US" dirty="0" err="1"/>
                  <a:t>i</a:t>
                </a:r>
                <a:r>
                  <a:rPr lang="en-US" baseline="30000" dirty="0" err="1"/>
                  <a:t>th</a:t>
                </a:r>
                <a:r>
                  <a:rPr lang="en-US" dirty="0"/>
                  <a:t> bin of </a:t>
                </a:r>
                <a:r>
                  <a:rPr lang="en-US" dirty="0" err="1"/>
                  <a:t>j</a:t>
                </a:r>
                <a:r>
                  <a:rPr lang="en-US" baseline="30000" dirty="0" err="1"/>
                  <a:t>th</a:t>
                </a:r>
                <a:r>
                  <a:rPr lang="en-US" dirty="0"/>
                  <a:t> source: </a:t>
                </a:r>
                <a:br>
                  <a:rPr lang="en-US" dirty="0"/>
                </a:b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Poisson</m:t>
                    </m:r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𝑗𝑖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𝑗𝑖</m:t>
                            </m:r>
                          </m:sub>
                        </m:sSub>
                      </m:e>
                    </m:d>
                    <m:r>
                      <a:rPr lang="en-US" b="0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are known scale factors.</a:t>
                </a:r>
                <a:endParaRPr lang="en-US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A3D18D-16BF-3A4D-988B-843BC6A0D2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 r="-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D7359-2445-5247-A5C0-BB5B19E1CE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4803D5-4392-7442-A8EA-0DBE5EB1F5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6664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A8601-D5EE-B343-BE43-B8FB086EE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Generalization to Multiple Bins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A3D18D-16BF-3A4D-988B-843BC6A0D2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overall probability model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nary>
                            <m:naryPr>
                              <m:chr m:val="∏"/>
                              <m:ctrlP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𝑗𝑖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33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0033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33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which can be marginalized with respect to</a:t>
                </a:r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𝒋𝒊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i="1" dirty="0"/>
                  <a:t>exactly</a:t>
                </a:r>
                <a:r>
                  <a:rPr lang="en-US" dirty="0"/>
                  <a:t>*: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𝑗𝑖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…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p>
                          <m:e>
                            <m:nary>
                              <m:naryPr>
                                <m:chr m:val="∏"/>
                                <m:limLoc m:val="subSup"/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5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p>
                              <m:e>
                                <m:d>
                                  <m:dPr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noBar"/>
                                        <m:ctrlPr>
                                          <a:rPr lang="en-US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𝐴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𝑗𝑖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f>
                                  <m:fPr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𝐴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𝑗𝑖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 </m:t>
                                                </m:r>
                                                <m: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𝑗𝑖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sup>
                                    </m:sSup>
                                  </m:den>
                                </m:f>
                              </m:e>
                            </m:nary>
                          </m:e>
                        </m:nary>
                      </m:e>
                    </m:nary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If the scale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</m:oMath>
                </a14:m>
                <a:r>
                  <a:rPr lang="en-US" dirty="0"/>
                  <a:t> are not known precisely, the above can be extended to incorporate the appropriate uncertainties.</a:t>
                </a:r>
                <a:r>
                  <a:rPr lang="en-US" dirty="0">
                    <a:solidFill>
                      <a:srgbClr val="0033CC"/>
                    </a:solidFill>
                  </a:rPr>
                  <a:t>	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0033CC"/>
                  </a:solidFill>
                </a:endParaRPr>
              </a:p>
              <a:p>
                <a:pPr marL="0" indent="0">
                  <a:buNone/>
                </a:pPr>
                <a:r>
                  <a:rPr lang="en-US" sz="2000" dirty="0"/>
                  <a:t>*Former FSU undergraduate Robert Orlando.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A3D18D-16BF-3A4D-988B-843BC6A0D2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6273" b="-7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D7359-2445-5247-A5C0-BB5B19E1CE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4803D5-4392-7442-A8EA-0DBE5EB1F5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203CB-9B12-9947-B49A-87F63822665F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22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D51A558-034A-2041-9EF1-69E3B18A95B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rgbClr val="0033CC"/>
                    </a:solidFill>
                  </a:rPr>
                  <a:t>Example: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𝒑𝒑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endParaRPr lang="en-US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D51A558-034A-2041-9EF1-69E3B18A95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A43082-0914-F143-803D-A3433776DF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Process</a:t>
                </a:r>
                <a:r>
                  <a:rPr lang="en-US" dirty="0">
                    <a:solidFill>
                      <a:srgbClr val="0033CC"/>
                    </a:solidFill>
                  </a:rPr>
                  <a:t>			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 × 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𝑩𝑹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b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𝐟</m:t>
                    </m:r>
                    <m:r>
                      <a:rPr lang="en-US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n-US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0033CC"/>
                  </a:solidFill>
                </a:endParaRPr>
              </a:p>
              <a:p>
                <a:pPr marL="457200" indent="-457200">
                  <a:buAutoNum type="alphaLcParenBoth"/>
                </a:pPr>
                <a:r>
                  <a:rPr lang="en-US" dirty="0"/>
                  <a:t>Gluon gluon fusion 	(</a:t>
                </a:r>
                <a:r>
                  <a:rPr lang="en-US" dirty="0" err="1">
                    <a:solidFill>
                      <a:srgbClr val="0033CC"/>
                    </a:solidFill>
                  </a:rPr>
                  <a:t>ggF</a:t>
                </a:r>
                <a:r>
                  <a:rPr lang="en-US" dirty="0"/>
                  <a:t>)		12.18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Vector boson fusion	(</a:t>
                </a:r>
                <a:r>
                  <a:rPr lang="en-US" dirty="0">
                    <a:solidFill>
                      <a:srgbClr val="0033CC"/>
                    </a:solidFill>
                  </a:rPr>
                  <a:t>VBF</a:t>
                </a:r>
                <a:r>
                  <a:rPr lang="en-US" dirty="0"/>
                  <a:t>)		1.044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Associated production	(VH)		1.047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Top anti-top fusion	(</a:t>
                </a:r>
                <a:r>
                  <a:rPr lang="en-US" dirty="0" err="1"/>
                  <a:t>ttH</a:t>
                </a:r>
                <a:r>
                  <a:rPr lang="en-US" dirty="0"/>
                  <a:t>)		0.393</a:t>
                </a:r>
              </a:p>
              <a:p>
                <a:pPr marL="0" indent="0">
                  <a:buNone/>
                </a:pPr>
                <a:r>
                  <a:rPr lang="en-US" dirty="0"/>
                  <a:t>Before event selection, the background ~ </a:t>
                </a:r>
                <a:r>
                  <a:rPr lang="en-US" b="1" dirty="0">
                    <a:solidFill>
                      <a:srgbClr val="0033CC"/>
                    </a:solidFill>
                  </a:rPr>
                  <a:t>1700</a:t>
                </a:r>
                <a:r>
                  <a:rPr lang="en-US" dirty="0"/>
                  <a:t> times larger!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A43082-0914-F143-803D-A3433776DF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  <a:blipFill>
                <a:blip r:embed="rId3"/>
                <a:stretch>
                  <a:fillRect l="-1124" b="-3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6A1EC-E62D-7049-A585-4E30249D21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074" name="Picture 2" descr="http://www.scholarpedia.org/w/images/9/9f/FeynmanDiagrams.png">
            <a:extLst>
              <a:ext uri="{FF2B5EF4-FFF2-40B4-BE49-F238E27FC236}">
                <a16:creationId xmlns:a16="http://schemas.microsoft.com/office/drawing/2014/main" id="{AC264714-66AE-CA4D-8BC2-FDCB6FB1C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23E0B6-4274-884F-A446-924834CDBF08}"/>
              </a:ext>
            </a:extLst>
          </p:cNvPr>
          <p:cNvSpPr txBox="1"/>
          <p:nvPr/>
        </p:nvSpPr>
        <p:spPr>
          <a:xfrm>
            <a:off x="457200" y="6488668"/>
            <a:ext cx="625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http://</a:t>
            </a:r>
            <a:r>
              <a:rPr lang="en-US" sz="1800" dirty="0" err="1"/>
              <a:t>www.scholarpedia.org</a:t>
            </a:r>
            <a:r>
              <a:rPr lang="en-US" sz="1800" dirty="0"/>
              <a:t>/article/</a:t>
            </a:r>
            <a:r>
              <a:rPr lang="en-US" sz="1800" dirty="0" err="1"/>
              <a:t>The_Higgs_Boson_discovery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41446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D1C665EB-7432-2543-9D52-32DB7CD84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86200" y="1447800"/>
            <a:ext cx="5070774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598D85-D88E-9945-8C13-A81D22504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71" y="4250906"/>
            <a:ext cx="2647555" cy="21498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78EB87-0255-B04E-9346-2A7A2EFDA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573" y="1752600"/>
            <a:ext cx="2919208" cy="21937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44B35EB-E1B4-7D48-9FD8-889C8B4B3B5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rgbClr val="0033CC"/>
                    </a:solidFill>
                  </a:rPr>
                  <a:t>CMS (2018)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𝒑𝒑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44B35EB-E1B4-7D48-9FD8-889C8B4B3B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DE412-867D-D747-AFD0-1CA3255294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09ED30F-6C8A-1540-A114-540BC66EDB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772400" cy="48196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main backgrounds: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endParaRPr lang="en-US" b="1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endParaRPr lang="en-US" b="1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09ED30F-6C8A-1540-A114-540BC66EDB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772400" cy="4819650"/>
              </a:xfrm>
              <a:blipFill>
                <a:blip r:embed="rId6"/>
                <a:stretch>
                  <a:fillRect l="-114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71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B373D0E-FEBC-4241-ADDC-4485EC490427}" type="slidenum">
              <a:rPr lang="en-US">
                <a:latin typeface="Times New Roman" charset="0"/>
                <a:ea typeface="Times New Roman" charset="0"/>
                <a:cs typeface="Times New Roman" charset="0"/>
              </a:rPr>
              <a:pPr/>
              <a:t>9</a:t>
            </a:fld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8018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dirty="0"/>
                  <a:t>Knowns and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Unknowns</a:t>
                </a:r>
                <a:r>
                  <a:rPr lang="en-US" dirty="0"/>
                  <a:t>: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baseline="30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5980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28600"/>
                <a:ext cx="8382000" cy="838200"/>
              </a:xfrm>
              <a:blipFill>
                <a:blip r:embed="rId2"/>
                <a:stretch>
                  <a:fillRect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11200" y="1295400"/>
                <a:ext cx="7772400" cy="5105400"/>
              </a:xfrm>
            </p:spPr>
            <p:txBody>
              <a:bodyPr/>
              <a:lstStyle/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In 2014, the CMS Collaboration published a summary of its work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dirty="0"/>
                  <a:t> (Phys. Rev. </a:t>
                </a:r>
                <a:r>
                  <a:rPr lang="en-US" sz="2000" b="1" dirty="0"/>
                  <a:t>D89</a:t>
                </a:r>
                <a:r>
                  <a:rPr lang="en-US" sz="2000" dirty="0"/>
                  <a:t>, 092007 (2014))</a:t>
                </a:r>
                <a:br>
                  <a:rPr lang="en-US" sz="2000" dirty="0"/>
                </a:br>
                <a:endParaRPr lang="en-US" sz="2000" dirty="0"/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</a:t>
                </a:r>
                <a:r>
                  <a:rPr lang="en-US" b="1" dirty="0" err="1">
                    <a:solidFill>
                      <a:srgbClr val="0033CC"/>
                    </a:solidFill>
                  </a:rPr>
                  <a:t>knowns</a:t>
                </a:r>
                <a:r>
                  <a:rPr lang="en-US" dirty="0"/>
                  <a:t>: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</a:t>
                </a:r>
                <a:r>
                  <a:rPr lang="en-US" i="1" dirty="0"/>
                  <a:t>N</a:t>
                </a:r>
                <a:r>
                  <a:rPr lang="en-US" dirty="0"/>
                  <a:t> = 25 			observed event count	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=9.4 ±0.5</m:t>
                    </m:r>
                  </m:oMath>
                </a14:m>
                <a:r>
                  <a:rPr lang="en-US" dirty="0"/>
                  <a:t>	background event count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±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=17.3 ±1.3</m:t>
                    </m:r>
                  </m:oMath>
                </a14:m>
                <a:r>
                  <a:rPr lang="en-US" dirty="0"/>
                  <a:t>	predicted signal count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	 		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=125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/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</a:t>
                </a:r>
                <a:r>
                  <a:rPr lang="en-US" b="1" dirty="0">
                    <a:solidFill>
                      <a:srgbClr val="0033CC"/>
                    </a:solidFill>
                  </a:rPr>
                  <a:t>unknowns</a:t>
                </a:r>
                <a:r>
                  <a:rPr lang="en-US" dirty="0"/>
                  <a:t>: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i="1" dirty="0"/>
                  <a:t>		b</a:t>
                </a:r>
                <a:r>
                  <a:rPr lang="en-US" dirty="0"/>
                  <a:t>			mean background count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</a:t>
                </a:r>
                <a:r>
                  <a:rPr lang="en-US" i="1" dirty="0"/>
                  <a:t>s</a:t>
                </a:r>
                <a:r>
                  <a:rPr lang="en-US" dirty="0"/>
                  <a:t>			mean signal count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r>
                  <a:rPr lang="en-US" dirty="0"/>
                  <a:t>		</a:t>
                </a:r>
                <a:r>
                  <a:rPr lang="en-US" i="1" dirty="0"/>
                  <a:t>d</a:t>
                </a:r>
                <a:r>
                  <a:rPr lang="en-US" dirty="0"/>
                  <a:t> = </a:t>
                </a:r>
                <a:r>
                  <a:rPr lang="en-US" i="1" dirty="0"/>
                  <a:t>s</a:t>
                </a:r>
                <a:r>
                  <a:rPr lang="en-US" dirty="0"/>
                  <a:t> + </a:t>
                </a:r>
                <a:r>
                  <a:rPr lang="en-US" i="1" dirty="0"/>
                  <a:t>b</a:t>
                </a:r>
                <a:r>
                  <a:rPr lang="en-US" dirty="0"/>
                  <a:t>		mean event count</a:t>
                </a:r>
              </a:p>
              <a:p>
                <a:pPr>
                  <a:lnSpc>
                    <a:spcPct val="90000"/>
                  </a:lnSpc>
                  <a:buFont typeface="Marlett" pitchFamily="-111" charset="0"/>
                  <a:buNone/>
                  <a:defRPr/>
                </a:pPr>
                <a:endParaRPr lang="en-US" dirty="0"/>
              </a:p>
            </p:txBody>
          </p:sp>
        </mc:Choice>
        <mc:Fallback xmlns="">
          <p:sp>
            <p:nvSpPr>
              <p:cNvPr id="2048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11200" y="1295400"/>
                <a:ext cx="7772400" cy="5105400"/>
              </a:xfrm>
              <a:blipFill>
                <a:blip r:embed="rId3"/>
                <a:stretch>
                  <a:fillRect l="-1142" t="-1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70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42829</TotalTime>
  <Words>2953</Words>
  <Application>Microsoft Macintosh PowerPoint</Application>
  <PresentationFormat>Letter Paper (8.5x11 in)</PresentationFormat>
  <Paragraphs>747</Paragraphs>
  <Slides>65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2" baseType="lpstr">
      <vt:lpstr>ＭＳ Ｐゴシック</vt:lpstr>
      <vt:lpstr>Arial</vt:lpstr>
      <vt:lpstr>Cambria Math</vt:lpstr>
      <vt:lpstr>Marlett</vt:lpstr>
      <vt:lpstr>Symbol</vt:lpstr>
      <vt:lpstr>Times New Roman</vt:lpstr>
      <vt:lpstr>Default Design</vt:lpstr>
      <vt:lpstr>Introduction to Statistics  in Particle Physics</vt:lpstr>
      <vt:lpstr>Topics</vt:lpstr>
      <vt:lpstr>Introduction</vt:lpstr>
      <vt:lpstr>Introduction: Statistical Inference</vt:lpstr>
      <vt:lpstr>Introduction: Statistical Inference</vt:lpstr>
      <vt:lpstr>Frequentist Analysis An Example</vt:lpstr>
      <vt:lpstr>Example: pp→H→ZZ→4l</vt:lpstr>
      <vt:lpstr>CMS (2018) pp→H→ZZ→4l</vt:lpstr>
      <vt:lpstr>Knowns and Unknowns: H→ZZ→4l </vt:lpstr>
      <vt:lpstr>Probability Model: H→ZZ→4l </vt:lpstr>
      <vt:lpstr>Bernoulli Trial (1): H→ZZ→4l </vt:lpstr>
      <vt:lpstr>Bernoulli Trial (2) : H→ZZ→4l </vt:lpstr>
      <vt:lpstr>Binomial Distribution: H→ZZ→4l </vt:lpstr>
      <vt:lpstr>Poisson Distribution: H→ZZ→4l </vt:lpstr>
      <vt:lpstr>Example: H→ZZ→4l </vt:lpstr>
      <vt:lpstr>Example: H→ZZ→4l </vt:lpstr>
      <vt:lpstr>Example: H→ZZ→4l </vt:lpstr>
      <vt:lpstr>Example: H→ZZ→4l Summary</vt:lpstr>
      <vt:lpstr>Nuisance Parameters are a Nuisance!</vt:lpstr>
      <vt:lpstr>Example: H→ZZ→4l </vt:lpstr>
      <vt:lpstr>The Frequentist Principle</vt:lpstr>
      <vt:lpstr>The Frequentist Principle</vt:lpstr>
      <vt:lpstr>Profile Likelihood: H→ZZ→4l </vt:lpstr>
      <vt:lpstr>Profile Likelihood: H→ZZ→4l </vt:lpstr>
      <vt:lpstr>Wald Approximation: H→ZZ→4l </vt:lpstr>
      <vt:lpstr>Wilks’ Theorem: H→ZZ→4l </vt:lpstr>
      <vt:lpstr>MLE: H→ZZ→4l </vt:lpstr>
      <vt:lpstr>Confidence Interval: H→ZZ→4l </vt:lpstr>
      <vt:lpstr>Confidence Interval: H→ZZ→4l </vt:lpstr>
      <vt:lpstr>Confidence Interval: H→ZZ→4l </vt:lpstr>
      <vt:lpstr>But Is The Signal Real?</vt:lpstr>
      <vt:lpstr>Hypothesis tests An example</vt:lpstr>
      <vt:lpstr>Hypothesis Tests – 1</vt:lpstr>
      <vt:lpstr>Hypothesis Tests – 2</vt:lpstr>
      <vt:lpstr>Hypothesis Tests – 3</vt:lpstr>
      <vt:lpstr>Example: H→ZZ→4l</vt:lpstr>
      <vt:lpstr>Example: H→ZZ→4l</vt:lpstr>
      <vt:lpstr>Hypothesis Tests – 4</vt:lpstr>
      <vt:lpstr>The Neyman-Pearson Test</vt:lpstr>
      <vt:lpstr>The Neyman-Pearson Test</vt:lpstr>
      <vt:lpstr>Hypothesis Tests – 5</vt:lpstr>
      <vt:lpstr>Example: H→ZZ→4l (Profiling)</vt:lpstr>
      <vt:lpstr>Example: H→ZZ→4l (Profiling)</vt:lpstr>
      <vt:lpstr>Example: H→ZZ→4l (Profiling)</vt:lpstr>
      <vt:lpstr>Example: H→ZZ→4l (Profiling)</vt:lpstr>
      <vt:lpstr>Summary</vt:lpstr>
      <vt:lpstr>Bibliography</vt:lpstr>
      <vt:lpstr>Tutorials</vt:lpstr>
      <vt:lpstr>Tutorials</vt:lpstr>
      <vt:lpstr>Backup slides</vt:lpstr>
      <vt:lpstr>The Poisson Process</vt:lpstr>
      <vt:lpstr>The Neyman-Pearson Test</vt:lpstr>
      <vt:lpstr>The Bayesian Approach in a Nutshell!</vt:lpstr>
      <vt:lpstr>Example: Bayesian Analysis H→4l </vt:lpstr>
      <vt:lpstr>Example: Bayesian Analysis H→4l </vt:lpstr>
      <vt:lpstr>Example: Bayesian Analysis H→4l </vt:lpstr>
      <vt:lpstr>Example: Bayesian Analysis H→4l </vt:lpstr>
      <vt:lpstr>Example: Bayesian Analysis H→4l </vt:lpstr>
      <vt:lpstr>Example: Bayesian Analysis H→4l </vt:lpstr>
      <vt:lpstr>Example: Bayesian Analysis H→4l </vt:lpstr>
      <vt:lpstr>Example: Bayesian Analysis H→4l </vt:lpstr>
      <vt:lpstr>Example: Bayesian Analysis H→4l </vt:lpstr>
      <vt:lpstr>Example: Bayesian Analysis H→4l </vt:lpstr>
      <vt:lpstr>Generalization to Multiple Bins</vt:lpstr>
      <vt:lpstr>Generalization to Multiple Bins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/>
  <cp:lastModifiedBy>Harrison Prosper</cp:lastModifiedBy>
  <cp:revision>1037</cp:revision>
  <cp:lastPrinted>2019-01-27T22:12:14Z</cp:lastPrinted>
  <dcterms:created xsi:type="dcterms:W3CDTF">2016-06-02T17:30:41Z</dcterms:created>
  <dcterms:modified xsi:type="dcterms:W3CDTF">2019-01-29T16:35:49Z</dcterms:modified>
</cp:coreProperties>
</file>