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7" r:id="rId2"/>
    <p:sldId id="280" r:id="rId3"/>
    <p:sldId id="306" r:id="rId4"/>
    <p:sldId id="307" r:id="rId5"/>
    <p:sldId id="308" r:id="rId6"/>
    <p:sldId id="304" r:id="rId7"/>
    <p:sldId id="300" r:id="rId8"/>
    <p:sldId id="299" r:id="rId9"/>
    <p:sldId id="309" r:id="rId10"/>
    <p:sldId id="283" r:id="rId11"/>
    <p:sldId id="290" r:id="rId12"/>
    <p:sldId id="310" r:id="rId13"/>
    <p:sldId id="311" r:id="rId14"/>
    <p:sldId id="408" r:id="rId15"/>
    <p:sldId id="375" r:id="rId16"/>
    <p:sldId id="409" r:id="rId17"/>
    <p:sldId id="410"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00"/>
    <p:restoredTop sz="94699"/>
  </p:normalViewPr>
  <p:slideViewPr>
    <p:cSldViewPr snapToGrid="0" snapToObjects="1">
      <p:cViewPr varScale="1">
        <p:scale>
          <a:sx n="103" d="100"/>
          <a:sy n="103" d="100"/>
        </p:scale>
        <p:origin x="164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32E76A-C85C-4C00-9DC9-BF0C9E3E241A}" type="datetimeFigureOut">
              <a:rPr lang="en-US" smtClean="0"/>
              <a:t>1/28/19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DAF88-6BC3-489F-9DA1-831BDD8F3978}" type="slidenum">
              <a:rPr lang="en-US" smtClean="0"/>
              <a:t>‹#›</a:t>
            </a:fld>
            <a:endParaRPr lang="en-US"/>
          </a:p>
        </p:txBody>
      </p:sp>
    </p:spTree>
    <p:extLst>
      <p:ext uri="{BB962C8B-B14F-4D97-AF65-F5344CB8AC3E}">
        <p14:creationId xmlns:p14="http://schemas.microsoft.com/office/powerpoint/2010/main" val="2675104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7879F20C-FEDB-944B-843A-E6A8F549CD3D}" type="datetimeFigureOut">
              <a:rPr lang="en-US" smtClean="0"/>
              <a:t>1/28/19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15753994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79F20C-FEDB-944B-843A-E6A8F549CD3D}" type="datetimeFigureOut">
              <a:rPr lang="en-US" smtClean="0"/>
              <a:t>1/28/19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88983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79F20C-FEDB-944B-843A-E6A8F549CD3D}" type="datetimeFigureOut">
              <a:rPr lang="en-US" smtClean="0"/>
              <a:t>1/28/19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139341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879F20C-FEDB-944B-843A-E6A8F549CD3D}" type="datetimeFigureOut">
              <a:rPr lang="en-US" smtClean="0"/>
              <a:t>1/28/19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1068269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79F20C-FEDB-944B-843A-E6A8F549CD3D}" type="datetimeFigureOut">
              <a:rPr lang="en-US" smtClean="0"/>
              <a:t>1/28/19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2102950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879F20C-FEDB-944B-843A-E6A8F549CD3D}" type="datetimeFigureOut">
              <a:rPr lang="en-US" smtClean="0"/>
              <a:t>1/28/19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3903928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879F20C-FEDB-944B-843A-E6A8F549CD3D}" type="datetimeFigureOut">
              <a:rPr lang="en-US" smtClean="0"/>
              <a:t>1/28/19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1542047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879F20C-FEDB-944B-843A-E6A8F549CD3D}" type="datetimeFigureOut">
              <a:rPr lang="en-US" smtClean="0"/>
              <a:t>1/28/19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29740340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79F20C-FEDB-944B-843A-E6A8F549CD3D}" type="datetimeFigureOut">
              <a:rPr lang="en-US" smtClean="0"/>
              <a:t>1/28/19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3095717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79F20C-FEDB-944B-843A-E6A8F549CD3D}" type="datetimeFigureOut">
              <a:rPr lang="en-US" smtClean="0"/>
              <a:t>1/28/19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32595784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879F20C-FEDB-944B-843A-E6A8F549CD3D}" type="datetimeFigureOut">
              <a:rPr lang="en-US" smtClean="0"/>
              <a:t>1/28/19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F69D23-7AFE-C543-8DB8-7807C3DE9C3C}" type="slidenum">
              <a:rPr lang="en-US" smtClean="0"/>
              <a:t>‹#›</a:t>
            </a:fld>
            <a:endParaRPr lang="en-US"/>
          </a:p>
        </p:txBody>
      </p:sp>
    </p:spTree>
    <p:extLst>
      <p:ext uri="{BB962C8B-B14F-4D97-AF65-F5344CB8AC3E}">
        <p14:creationId xmlns:p14="http://schemas.microsoft.com/office/powerpoint/2010/main" val="23189680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79F20C-FEDB-944B-843A-E6A8F549CD3D}" type="datetimeFigureOut">
              <a:rPr lang="en-US" smtClean="0"/>
              <a:t>1/28/19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F69D23-7AFE-C543-8DB8-7807C3DE9C3C}" type="slidenum">
              <a:rPr lang="en-US" smtClean="0"/>
              <a:t>‹#›</a:t>
            </a:fld>
            <a:endParaRPr lang="en-US"/>
          </a:p>
        </p:txBody>
      </p:sp>
    </p:spTree>
    <p:extLst>
      <p:ext uri="{BB962C8B-B14F-4D97-AF65-F5344CB8AC3E}">
        <p14:creationId xmlns:p14="http://schemas.microsoft.com/office/powerpoint/2010/main" val="3510339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tiff"/><Relationship Id="rId7" Type="http://schemas.openxmlformats.org/officeDocument/2006/relationships/image" Target="../media/image33.tiff"/><Relationship Id="rId2" Type="http://schemas.openxmlformats.org/officeDocument/2006/relationships/image" Target="../media/image28.tiff"/><Relationship Id="rId1" Type="http://schemas.openxmlformats.org/officeDocument/2006/relationships/slideLayout" Target="../slideLayouts/slideLayout2.xml"/><Relationship Id="rId6" Type="http://schemas.openxmlformats.org/officeDocument/2006/relationships/image" Target="../media/image32.tiff"/><Relationship Id="rId5" Type="http://schemas.openxmlformats.org/officeDocument/2006/relationships/image" Target="../media/image31.tiff"/><Relationship Id="rId4" Type="http://schemas.openxmlformats.org/officeDocument/2006/relationships/image" Target="../media/image30.tiff"/></Relationships>
</file>

<file path=ppt/slides/_rels/slide13.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tiff"/><Relationship Id="rId1" Type="http://schemas.openxmlformats.org/officeDocument/2006/relationships/slideLayout" Target="../slideLayouts/slideLayout2.xml"/><Relationship Id="rId4" Type="http://schemas.openxmlformats.org/officeDocument/2006/relationships/image" Target="../media/image36.tiff"/></Relationships>
</file>

<file path=ppt/slides/_rels/slide14.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tiff"/><Relationship Id="rId1" Type="http://schemas.openxmlformats.org/officeDocument/2006/relationships/slideLayout" Target="../slideLayouts/slideLayout2.xml"/><Relationship Id="rId4" Type="http://schemas.openxmlformats.org/officeDocument/2006/relationships/image" Target="../media/image5.tiff"/></Relationships>
</file>

<file path=ppt/slides/_rels/slide3.xml.rels><?xml version="1.0" encoding="UTF-8" standalone="yes"?>
<Relationships xmlns="http://schemas.openxmlformats.org/package/2006/relationships"><Relationship Id="rId8" Type="http://schemas.openxmlformats.org/officeDocument/2006/relationships/image" Target="../media/image12.tiff"/><Relationship Id="rId3" Type="http://schemas.openxmlformats.org/officeDocument/2006/relationships/image" Target="../media/image7.tiff"/><Relationship Id="rId7" Type="http://schemas.openxmlformats.org/officeDocument/2006/relationships/image" Target="../media/image11.tiff"/><Relationship Id="rId2" Type="http://schemas.openxmlformats.org/officeDocument/2006/relationships/image" Target="../media/image6.tiff"/><Relationship Id="rId1" Type="http://schemas.openxmlformats.org/officeDocument/2006/relationships/slideLayout" Target="../slideLayouts/slideLayout2.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tiff"/></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image" Target="../media/image13.tiff"/><Relationship Id="rId1" Type="http://schemas.openxmlformats.org/officeDocument/2006/relationships/slideLayout" Target="../slideLayouts/slideLayout2.xml"/><Relationship Id="rId5" Type="http://schemas.openxmlformats.org/officeDocument/2006/relationships/image" Target="../media/image16.tiff"/><Relationship Id="rId4" Type="http://schemas.openxmlformats.org/officeDocument/2006/relationships/image" Target="../media/image15.tiff"/></Relationships>
</file>

<file path=ppt/slides/_rels/slide5.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2.xml"/><Relationship Id="rId4" Type="http://schemas.openxmlformats.org/officeDocument/2006/relationships/image" Target="../media/image19.tiff"/></Relationships>
</file>

<file path=ppt/slides/_rels/slide6.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02772" y="1817502"/>
            <a:ext cx="8392885" cy="2276735"/>
          </a:xfrm>
        </p:spPr>
        <p:txBody>
          <a:bodyPr>
            <a:normAutofit/>
          </a:bodyPr>
          <a:lstStyle/>
          <a:p>
            <a:r>
              <a:rPr lang="en-US" b="1" dirty="0">
                <a:solidFill>
                  <a:schemeClr val="tx1">
                    <a:lumMod val="75000"/>
                    <a:lumOff val="25000"/>
                  </a:schemeClr>
                </a:solidFill>
                <a:effectLst>
                  <a:glow rad="63500">
                    <a:schemeClr val="accent5">
                      <a:satMod val="175000"/>
                      <a:alpha val="40000"/>
                    </a:schemeClr>
                  </a:glow>
                </a:effectLst>
              </a:rPr>
              <a:t>Beyond the Standard Model</a:t>
            </a:r>
            <a:br>
              <a:rPr lang="en-US" b="1" dirty="0">
                <a:solidFill>
                  <a:schemeClr val="tx1">
                    <a:lumMod val="75000"/>
                    <a:lumOff val="25000"/>
                  </a:schemeClr>
                </a:solidFill>
                <a:effectLst>
                  <a:glow rad="63500">
                    <a:schemeClr val="accent5">
                      <a:satMod val="175000"/>
                      <a:alpha val="40000"/>
                    </a:schemeClr>
                  </a:glow>
                </a:effectLst>
              </a:rPr>
            </a:br>
            <a:endParaRPr lang="en-US" sz="5300" b="1" baseline="-25000" dirty="0">
              <a:solidFill>
                <a:schemeClr val="tx1">
                  <a:lumMod val="75000"/>
                  <a:lumOff val="25000"/>
                </a:schemeClr>
              </a:solidFill>
              <a:effectLst>
                <a:glow rad="63500">
                  <a:schemeClr val="accent5">
                    <a:satMod val="175000"/>
                    <a:alpha val="40000"/>
                  </a:schemeClr>
                </a:glow>
              </a:effectLst>
              <a:latin typeface="+mn-lt"/>
            </a:endParaRPr>
          </a:p>
        </p:txBody>
      </p:sp>
      <p:sp>
        <p:nvSpPr>
          <p:cNvPr id="7" name="Subtitle 2"/>
          <p:cNvSpPr txBox="1">
            <a:spLocks/>
          </p:cNvSpPr>
          <p:nvPr/>
        </p:nvSpPr>
        <p:spPr>
          <a:xfrm>
            <a:off x="990600" y="4608349"/>
            <a:ext cx="7239000" cy="1009291"/>
          </a:xfrm>
          <a:prstGeom prst="rect">
            <a:avLst/>
          </a:prstGeom>
        </p:spPr>
        <p:txBody>
          <a:bodyPr vert="horz" lIns="91440" tIns="45720" rIns="91440" bIns="45720" rtlCol="0">
            <a:normAutofit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spcBef>
                <a:spcPts val="0"/>
              </a:spcBef>
              <a:spcAft>
                <a:spcPts val="600"/>
              </a:spcAft>
            </a:pPr>
            <a:r>
              <a:rPr lang="en-US" sz="2800" b="1" dirty="0">
                <a:solidFill>
                  <a:srgbClr val="820000"/>
                </a:solidFill>
                <a:latin typeface="Palatino Linotype" pitchFamily="18" charset="0"/>
                <a:cs typeface="Arial" charset="0"/>
              </a:rPr>
              <a:t>Center for Fundamental Physics </a:t>
            </a:r>
          </a:p>
          <a:p>
            <a:pPr>
              <a:spcBef>
                <a:spcPts val="0"/>
              </a:spcBef>
              <a:spcAft>
                <a:spcPts val="1200"/>
              </a:spcAft>
            </a:pPr>
            <a:r>
              <a:rPr lang="en-US" sz="2800" b="1" dirty="0">
                <a:solidFill>
                  <a:srgbClr val="820000"/>
                </a:solidFill>
                <a:latin typeface="Palatino Linotype" pitchFamily="18" charset="0"/>
                <a:cs typeface="Arial" charset="0"/>
              </a:rPr>
              <a:t>Zewail City of Science and Technology</a:t>
            </a:r>
            <a:endParaRPr lang="en-US" sz="2800" dirty="0">
              <a:solidFill>
                <a:srgbClr val="820000"/>
              </a:solidFill>
              <a:latin typeface="Palatino Linotype" pitchFamily="18" charset="0"/>
            </a:endParaRPr>
          </a:p>
        </p:txBody>
      </p:sp>
      <p:pic>
        <p:nvPicPr>
          <p:cNvPr id="4" name="Picture 3"/>
          <p:cNvPicPr>
            <a:picLocks noChangeAspect="1"/>
          </p:cNvPicPr>
          <p:nvPr/>
        </p:nvPicPr>
        <p:blipFill>
          <a:blip r:embed="rId2">
            <a:duotone>
              <a:schemeClr val="accent5">
                <a:shade val="45000"/>
                <a:satMod val="135000"/>
              </a:schemeClr>
              <a:prstClr val="white"/>
            </a:duotone>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943600" y="5457958"/>
            <a:ext cx="2895601" cy="1157588"/>
          </a:xfrm>
          <a:prstGeom prst="rect">
            <a:avLst/>
          </a:prstGeom>
        </p:spPr>
      </p:pic>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7857" t="27354" r="7024" b="25027"/>
          <a:stretch/>
        </p:blipFill>
        <p:spPr>
          <a:xfrm>
            <a:off x="304800" y="301070"/>
            <a:ext cx="3537857" cy="1113312"/>
          </a:xfrm>
          <a:prstGeom prst="rect">
            <a:avLst/>
          </a:prstGeom>
        </p:spPr>
      </p:pic>
      <p:sp>
        <p:nvSpPr>
          <p:cNvPr id="5" name="TextBox 4"/>
          <p:cNvSpPr txBox="1"/>
          <p:nvPr/>
        </p:nvSpPr>
        <p:spPr>
          <a:xfrm>
            <a:off x="2523017" y="3516093"/>
            <a:ext cx="4174166" cy="584775"/>
          </a:xfrm>
          <a:prstGeom prst="rect">
            <a:avLst/>
          </a:prstGeom>
          <a:noFill/>
        </p:spPr>
        <p:txBody>
          <a:bodyPr wrap="square" rtlCol="0">
            <a:spAutoFit/>
          </a:bodyPr>
          <a:lstStyle/>
          <a:p>
            <a:pPr algn="ctr"/>
            <a:r>
              <a:rPr lang="en-US" sz="3200" b="1" dirty="0">
                <a:solidFill>
                  <a:schemeClr val="tx1">
                    <a:lumMod val="75000"/>
                    <a:lumOff val="25000"/>
                  </a:schemeClr>
                </a:solidFill>
                <a:effectLst>
                  <a:glow rad="63500">
                    <a:schemeClr val="accent5">
                      <a:satMod val="175000"/>
                      <a:alpha val="40000"/>
                    </a:schemeClr>
                  </a:glow>
                </a:effectLst>
                <a:latin typeface="+mj-lt"/>
                <a:ea typeface="+mj-ea"/>
                <a:cs typeface="+mj-cs"/>
              </a:rPr>
              <a:t>Shaaban Khalil</a:t>
            </a:r>
          </a:p>
        </p:txBody>
      </p:sp>
    </p:spTree>
    <p:extLst>
      <p:ext uri="{BB962C8B-B14F-4D97-AF65-F5344CB8AC3E}">
        <p14:creationId xmlns:p14="http://schemas.microsoft.com/office/powerpoint/2010/main" val="42668263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2"/>
              <p:cNvSpPr>
                <a:spLocks noGrp="1"/>
              </p:cNvSpPr>
              <p:nvPr>
                <p:ph idx="1"/>
              </p:nvPr>
            </p:nvSpPr>
            <p:spPr>
              <a:xfrm>
                <a:off x="385549" y="1666514"/>
                <a:ext cx="8372901" cy="4368989"/>
              </a:xfrm>
            </p:spPr>
            <p:txBody>
              <a:bodyPr>
                <a:normAutofit/>
              </a:bodyPr>
              <a:lstStyle/>
              <a:p>
                <a:pPr marL="0" indent="0" algn="just">
                  <a:buNone/>
                </a:pPr>
                <a:r>
                  <a:rPr lang="en-US" sz="1800" b="1" u="sng" dirty="0">
                    <a:solidFill>
                      <a:srgbClr val="0070C0"/>
                    </a:solidFill>
                  </a:rPr>
                  <a:t>Spontaneous Symmetry Breaking in the LRSM</a:t>
                </a:r>
              </a:p>
              <a:p>
                <a:pPr algn="just">
                  <a:lnSpc>
                    <a:spcPct val="100000"/>
                  </a:lnSpc>
                  <a:buFont typeface="Wingdings" panose="05000000000000000000" pitchFamily="2" charset="2"/>
                  <a:buChar char="§"/>
                </a:pPr>
                <a:r>
                  <a:rPr lang="en-US" sz="1800" dirty="0"/>
                  <a:t>As a consequence of the LRM Lagrangian gauge invariance, all the fermions and gauge bosons are massless before SSB. The symmetry breaking of the LRSM is spontaneously achieved in two stages and the symmetry breaking mechanism is similar to that of the SM.</a:t>
                </a:r>
              </a:p>
              <a:p>
                <a:pPr algn="just">
                  <a:buFont typeface="Wingdings" panose="05000000000000000000" pitchFamily="2" charset="2"/>
                  <a:buChar char="§"/>
                </a:pPr>
                <a:r>
                  <a:rPr lang="en-US" sz="1800" dirty="0"/>
                  <a:t>The VEV’s of Higgs scalars are given to their neutral components</a:t>
                </a:r>
              </a:p>
              <a:p>
                <a:pPr marL="0" indent="0" algn="just">
                  <a:buNone/>
                </a:pPr>
                <a14:m>
                  <m:oMathPara xmlns:m="http://schemas.openxmlformats.org/officeDocument/2006/math">
                    <m:oMathParaPr>
                      <m:jc m:val="center"/>
                    </m:oMathParaPr>
                    <m:oMath xmlns:m="http://schemas.openxmlformats.org/officeDocument/2006/math">
                      <m:d>
                        <m:dPr>
                          <m:begChr m:val="⟨"/>
                          <m:endChr m:val="⟩"/>
                          <m:ctrlPr>
                            <a:rPr lang="pl-PL" sz="1800" i="1">
                              <a:solidFill>
                                <a:srgbClr val="7030A0"/>
                              </a:solidFill>
                            </a:rPr>
                          </m:ctrlPr>
                        </m:dPr>
                        <m:e>
                          <m:r>
                            <a:rPr lang="en-US" sz="1800" dirty="0">
                              <a:solidFill>
                                <a:srgbClr val="7030A0"/>
                              </a:solidFill>
                            </a:rPr>
                            <m:t>𝜙</m:t>
                          </m:r>
                        </m:e>
                      </m:d>
                      <m:r>
                        <a:rPr lang="en-US" sz="1800">
                          <a:solidFill>
                            <a:srgbClr val="7030A0"/>
                          </a:solidFill>
                        </a:rPr>
                        <m:t>=</m:t>
                      </m:r>
                      <m:d>
                        <m:dPr>
                          <m:ctrlPr>
                            <a:rPr lang="en-US" sz="1800" i="1">
                              <a:solidFill>
                                <a:srgbClr val="7030A0"/>
                              </a:solidFill>
                            </a:rPr>
                          </m:ctrlPr>
                        </m:dPr>
                        <m:e>
                          <m:m>
                            <m:mPr>
                              <m:mcs>
                                <m:mc>
                                  <m:mcPr>
                                    <m:count m:val="2"/>
                                    <m:mcJc m:val="center"/>
                                  </m:mcPr>
                                </m:mc>
                              </m:mcs>
                              <m:ctrlPr>
                                <a:rPr lang="en-US" sz="1800" i="1">
                                  <a:solidFill>
                                    <a:srgbClr val="7030A0"/>
                                  </a:solidFill>
                                </a:rPr>
                              </m:ctrlPr>
                            </m:mPr>
                            <m:mr>
                              <m:e>
                                <m:sSub>
                                  <m:sSubPr>
                                    <m:ctrlPr>
                                      <a:rPr lang="en-US" sz="1800" i="1">
                                        <a:solidFill>
                                          <a:srgbClr val="7030A0"/>
                                        </a:solidFill>
                                      </a:rPr>
                                    </m:ctrlPr>
                                  </m:sSubPr>
                                  <m:e>
                                    <m:r>
                                      <a:rPr lang="en-US" sz="1800" dirty="0">
                                        <a:solidFill>
                                          <a:srgbClr val="7030A0"/>
                                        </a:solidFill>
                                      </a:rPr>
                                      <m:t>𝓋</m:t>
                                    </m:r>
                                  </m:e>
                                  <m:sub>
                                    <m:r>
                                      <a:rPr lang="en-US" sz="1800">
                                        <a:solidFill>
                                          <a:srgbClr val="7030A0"/>
                                        </a:solidFill>
                                      </a:rPr>
                                      <m:t>𝑢</m:t>
                                    </m:r>
                                  </m:sub>
                                </m:sSub>
                              </m:e>
                              <m:e>
                                <m:r>
                                  <a:rPr lang="en-US" sz="1800">
                                    <a:solidFill>
                                      <a:srgbClr val="7030A0"/>
                                    </a:solidFill>
                                  </a:rPr>
                                  <m:t>0</m:t>
                                </m:r>
                              </m:e>
                            </m:mr>
                            <m:mr>
                              <m:e>
                                <m:r>
                                  <a:rPr lang="en-US" sz="1800">
                                    <a:solidFill>
                                      <a:srgbClr val="7030A0"/>
                                    </a:solidFill>
                                  </a:rPr>
                                  <m:t>0</m:t>
                                </m:r>
                              </m:e>
                              <m:e>
                                <m:sSub>
                                  <m:sSubPr>
                                    <m:ctrlPr>
                                      <a:rPr lang="en-US" sz="1800" i="1">
                                        <a:solidFill>
                                          <a:srgbClr val="7030A0"/>
                                        </a:solidFill>
                                      </a:rPr>
                                    </m:ctrlPr>
                                  </m:sSubPr>
                                  <m:e>
                                    <m:r>
                                      <a:rPr lang="en-US" sz="1800" dirty="0">
                                        <a:solidFill>
                                          <a:srgbClr val="7030A0"/>
                                        </a:solidFill>
                                      </a:rPr>
                                      <m:t>𝓋</m:t>
                                    </m:r>
                                  </m:e>
                                  <m:sub>
                                    <m:r>
                                      <a:rPr lang="en-US" sz="1800">
                                        <a:solidFill>
                                          <a:srgbClr val="7030A0"/>
                                        </a:solidFill>
                                      </a:rPr>
                                      <m:t>𝑑</m:t>
                                    </m:r>
                                  </m:sub>
                                </m:sSub>
                              </m:e>
                            </m:mr>
                          </m:m>
                        </m:e>
                      </m:d>
                      <m:r>
                        <a:rPr lang="en-US" sz="1800">
                          <a:solidFill>
                            <a:srgbClr val="7030A0"/>
                          </a:solidFill>
                        </a:rPr>
                        <m:t>        </m:t>
                      </m:r>
                      <m:d>
                        <m:dPr>
                          <m:begChr m:val="⟨"/>
                          <m:endChr m:val="⟩"/>
                          <m:ctrlPr>
                            <a:rPr lang="pl-PL" sz="1800" i="1">
                              <a:solidFill>
                                <a:srgbClr val="7030A0"/>
                              </a:solidFill>
                            </a:rPr>
                          </m:ctrlPr>
                        </m:dPr>
                        <m:e>
                          <m:r>
                            <m:rPr>
                              <m:nor/>
                            </m:rPr>
                            <a:rPr lang="en-US" sz="1800" dirty="0">
                              <a:solidFill>
                                <a:srgbClr val="7030A0"/>
                              </a:solidFill>
                            </a:rPr>
                            <m:t>∆</m:t>
                          </m:r>
                          <m:r>
                            <m:rPr>
                              <m:nor/>
                            </m:rPr>
                            <a:rPr lang="en-US" sz="1800" baseline="-25000" dirty="0">
                              <a:solidFill>
                                <a:srgbClr val="7030A0"/>
                              </a:solidFill>
                            </a:rPr>
                            <m:t>R</m:t>
                          </m:r>
                        </m:e>
                      </m:d>
                      <m:r>
                        <a:rPr lang="en-US" sz="1800">
                          <a:solidFill>
                            <a:srgbClr val="7030A0"/>
                          </a:solidFill>
                        </a:rPr>
                        <m:t>=</m:t>
                      </m:r>
                      <m:f>
                        <m:fPr>
                          <m:ctrlPr>
                            <a:rPr lang="en-US" sz="1800" i="1">
                              <a:solidFill>
                                <a:srgbClr val="7030A0"/>
                              </a:solidFill>
                            </a:rPr>
                          </m:ctrlPr>
                        </m:fPr>
                        <m:num>
                          <m:r>
                            <a:rPr lang="en-US" sz="1800">
                              <a:solidFill>
                                <a:srgbClr val="7030A0"/>
                              </a:solidFill>
                            </a:rPr>
                            <m:t>1</m:t>
                          </m:r>
                        </m:num>
                        <m:den>
                          <m:rad>
                            <m:radPr>
                              <m:degHide m:val="on"/>
                              <m:ctrlPr>
                                <a:rPr lang="en-US" sz="1800" i="1">
                                  <a:solidFill>
                                    <a:srgbClr val="7030A0"/>
                                  </a:solidFill>
                                </a:rPr>
                              </m:ctrlPr>
                            </m:radPr>
                            <m:deg/>
                            <m:e>
                              <m:r>
                                <a:rPr lang="en-US" sz="1800">
                                  <a:solidFill>
                                    <a:srgbClr val="7030A0"/>
                                  </a:solidFill>
                                </a:rPr>
                                <m:t>2</m:t>
                              </m:r>
                            </m:e>
                          </m:rad>
                        </m:den>
                      </m:f>
                      <m:d>
                        <m:dPr>
                          <m:ctrlPr>
                            <a:rPr lang="en-US" sz="1800" i="1">
                              <a:solidFill>
                                <a:srgbClr val="7030A0"/>
                              </a:solidFill>
                            </a:rPr>
                          </m:ctrlPr>
                        </m:dPr>
                        <m:e>
                          <m:m>
                            <m:mPr>
                              <m:mcs>
                                <m:mc>
                                  <m:mcPr>
                                    <m:count m:val="2"/>
                                    <m:mcJc m:val="center"/>
                                  </m:mcPr>
                                </m:mc>
                              </m:mcs>
                              <m:ctrlPr>
                                <a:rPr lang="en-US" sz="1800" i="1">
                                  <a:solidFill>
                                    <a:srgbClr val="7030A0"/>
                                  </a:solidFill>
                                </a:rPr>
                              </m:ctrlPr>
                            </m:mPr>
                            <m:mr>
                              <m:e>
                                <m:r>
                                  <a:rPr lang="en-US" sz="1800">
                                    <a:solidFill>
                                      <a:srgbClr val="7030A0"/>
                                    </a:solidFill>
                                  </a:rPr>
                                  <m:t>0</m:t>
                                </m:r>
                              </m:e>
                              <m:e>
                                <m:r>
                                  <a:rPr lang="en-US" sz="1800">
                                    <a:solidFill>
                                      <a:srgbClr val="7030A0"/>
                                    </a:solidFill>
                                  </a:rPr>
                                  <m:t>0</m:t>
                                </m:r>
                              </m:e>
                            </m:mr>
                            <m:mr>
                              <m:e>
                                <m:sSub>
                                  <m:sSubPr>
                                    <m:ctrlPr>
                                      <a:rPr lang="en-US" sz="1800" i="1">
                                        <a:solidFill>
                                          <a:srgbClr val="7030A0"/>
                                        </a:solidFill>
                                      </a:rPr>
                                    </m:ctrlPr>
                                  </m:sSubPr>
                                  <m:e>
                                    <m:r>
                                      <a:rPr lang="en-US" sz="1800" dirty="0">
                                        <a:solidFill>
                                          <a:srgbClr val="7030A0"/>
                                        </a:solidFill>
                                      </a:rPr>
                                      <m:t>𝓋</m:t>
                                    </m:r>
                                  </m:e>
                                  <m:sub>
                                    <m:r>
                                      <a:rPr lang="en-US" sz="1800">
                                        <a:solidFill>
                                          <a:srgbClr val="7030A0"/>
                                        </a:solidFill>
                                      </a:rPr>
                                      <m:t>𝑅</m:t>
                                    </m:r>
                                  </m:sub>
                                </m:sSub>
                              </m:e>
                              <m:e>
                                <m:r>
                                  <a:rPr lang="en-US" sz="1800">
                                    <a:solidFill>
                                      <a:srgbClr val="7030A0"/>
                                    </a:solidFill>
                                  </a:rPr>
                                  <m:t>0</m:t>
                                </m:r>
                              </m:e>
                            </m:mr>
                          </m:m>
                        </m:e>
                      </m:d>
                      <m:r>
                        <a:rPr lang="en-US" sz="1800">
                          <a:solidFill>
                            <a:srgbClr val="7030A0"/>
                          </a:solidFill>
                        </a:rPr>
                        <m:t>       </m:t>
                      </m:r>
                      <m:d>
                        <m:dPr>
                          <m:begChr m:val="⟨"/>
                          <m:endChr m:val="⟩"/>
                          <m:ctrlPr>
                            <a:rPr lang="pl-PL" sz="1800" i="1">
                              <a:solidFill>
                                <a:srgbClr val="7030A0"/>
                              </a:solidFill>
                            </a:rPr>
                          </m:ctrlPr>
                        </m:dPr>
                        <m:e>
                          <m:r>
                            <m:rPr>
                              <m:nor/>
                            </m:rPr>
                            <a:rPr lang="en-US" sz="1800" dirty="0">
                              <a:solidFill>
                                <a:srgbClr val="7030A0"/>
                              </a:solidFill>
                            </a:rPr>
                            <m:t>∆</m:t>
                          </m:r>
                          <m:r>
                            <m:rPr>
                              <m:nor/>
                            </m:rPr>
                            <a:rPr lang="en-US" sz="1800" baseline="-25000" dirty="0">
                              <a:solidFill>
                                <a:srgbClr val="7030A0"/>
                              </a:solidFill>
                            </a:rPr>
                            <m:t>L</m:t>
                          </m:r>
                        </m:e>
                      </m:d>
                      <m:r>
                        <a:rPr lang="en-US" sz="1800">
                          <a:solidFill>
                            <a:srgbClr val="7030A0"/>
                          </a:solidFill>
                        </a:rPr>
                        <m:t>=</m:t>
                      </m:r>
                      <m:f>
                        <m:fPr>
                          <m:ctrlPr>
                            <a:rPr lang="en-US" sz="1800" i="1">
                              <a:solidFill>
                                <a:srgbClr val="7030A0"/>
                              </a:solidFill>
                            </a:rPr>
                          </m:ctrlPr>
                        </m:fPr>
                        <m:num>
                          <m:r>
                            <a:rPr lang="en-US" sz="1800">
                              <a:solidFill>
                                <a:srgbClr val="7030A0"/>
                              </a:solidFill>
                            </a:rPr>
                            <m:t>1</m:t>
                          </m:r>
                        </m:num>
                        <m:den>
                          <m:rad>
                            <m:radPr>
                              <m:degHide m:val="on"/>
                              <m:ctrlPr>
                                <a:rPr lang="en-US" sz="1800" i="1">
                                  <a:solidFill>
                                    <a:srgbClr val="7030A0"/>
                                  </a:solidFill>
                                </a:rPr>
                              </m:ctrlPr>
                            </m:radPr>
                            <m:deg/>
                            <m:e>
                              <m:r>
                                <a:rPr lang="en-US" sz="1800">
                                  <a:solidFill>
                                    <a:srgbClr val="7030A0"/>
                                  </a:solidFill>
                                </a:rPr>
                                <m:t>2</m:t>
                              </m:r>
                            </m:e>
                          </m:rad>
                        </m:den>
                      </m:f>
                      <m:d>
                        <m:dPr>
                          <m:ctrlPr>
                            <a:rPr lang="en-US" sz="1800" i="1">
                              <a:solidFill>
                                <a:srgbClr val="7030A0"/>
                              </a:solidFill>
                            </a:rPr>
                          </m:ctrlPr>
                        </m:dPr>
                        <m:e>
                          <m:m>
                            <m:mPr>
                              <m:mcs>
                                <m:mc>
                                  <m:mcPr>
                                    <m:count m:val="2"/>
                                    <m:mcJc m:val="center"/>
                                  </m:mcPr>
                                </m:mc>
                              </m:mcs>
                              <m:ctrlPr>
                                <a:rPr lang="en-US" sz="1800" i="1">
                                  <a:solidFill>
                                    <a:srgbClr val="7030A0"/>
                                  </a:solidFill>
                                </a:rPr>
                              </m:ctrlPr>
                            </m:mPr>
                            <m:mr>
                              <m:e>
                                <m:r>
                                  <a:rPr lang="en-US" sz="1800">
                                    <a:solidFill>
                                      <a:srgbClr val="7030A0"/>
                                    </a:solidFill>
                                  </a:rPr>
                                  <m:t>0</m:t>
                                </m:r>
                              </m:e>
                              <m:e>
                                <m:r>
                                  <a:rPr lang="en-US" sz="1800">
                                    <a:solidFill>
                                      <a:srgbClr val="7030A0"/>
                                    </a:solidFill>
                                  </a:rPr>
                                  <m:t>0</m:t>
                                </m:r>
                              </m:e>
                            </m:mr>
                            <m:mr>
                              <m:e>
                                <m:sSub>
                                  <m:sSubPr>
                                    <m:ctrlPr>
                                      <a:rPr lang="en-US" sz="1800" i="1">
                                        <a:solidFill>
                                          <a:srgbClr val="7030A0"/>
                                        </a:solidFill>
                                      </a:rPr>
                                    </m:ctrlPr>
                                  </m:sSubPr>
                                  <m:e>
                                    <m:r>
                                      <a:rPr lang="en-US" sz="1800" dirty="0">
                                        <a:solidFill>
                                          <a:srgbClr val="7030A0"/>
                                        </a:solidFill>
                                      </a:rPr>
                                      <m:t>𝓋</m:t>
                                    </m:r>
                                  </m:e>
                                  <m:sub>
                                    <m:r>
                                      <a:rPr lang="en-US" sz="1800">
                                        <a:solidFill>
                                          <a:srgbClr val="7030A0"/>
                                        </a:solidFill>
                                      </a:rPr>
                                      <m:t>𝐿</m:t>
                                    </m:r>
                                  </m:sub>
                                </m:sSub>
                              </m:e>
                              <m:e>
                                <m:r>
                                  <a:rPr lang="en-US" sz="1800">
                                    <a:solidFill>
                                      <a:srgbClr val="7030A0"/>
                                    </a:solidFill>
                                  </a:rPr>
                                  <m:t>0</m:t>
                                </m:r>
                              </m:e>
                            </m:mr>
                          </m:m>
                        </m:e>
                      </m:d>
                    </m:oMath>
                  </m:oMathPara>
                </a14:m>
                <a:endParaRPr lang="en-US" sz="1800" dirty="0"/>
              </a:p>
              <a:p>
                <a:pPr marL="0" indent="0" algn="just">
                  <a:buNone/>
                </a:pPr>
                <a:r>
                  <a:rPr lang="en-US" sz="1800" dirty="0"/>
                  <a:t>Where  </a:t>
                </a:r>
                <a14:m>
                  <m:oMath xmlns:m="http://schemas.openxmlformats.org/officeDocument/2006/math">
                    <m:sSub>
                      <m:sSubPr>
                        <m:ctrlPr>
                          <a:rPr lang="en-US" sz="1800" i="1"/>
                        </m:ctrlPr>
                      </m:sSubPr>
                      <m:e>
                        <m:r>
                          <a:rPr lang="en-US" sz="1800" dirty="0"/>
                          <m:t>𝓋</m:t>
                        </m:r>
                      </m:e>
                      <m:sub>
                        <m:r>
                          <a:rPr lang="en-US" sz="1800"/>
                          <m:t>𝑅</m:t>
                        </m:r>
                      </m:sub>
                    </m:sSub>
                    <m:r>
                      <a:rPr lang="en-US" sz="1800"/>
                      <m:t> ≫</m:t>
                    </m:r>
                    <m:d>
                      <m:dPr>
                        <m:ctrlPr>
                          <a:rPr lang="en-US" sz="1800" i="1"/>
                        </m:ctrlPr>
                      </m:dPr>
                      <m:e>
                        <m:sSub>
                          <m:sSubPr>
                            <m:ctrlPr>
                              <a:rPr lang="en-US" sz="1800" i="1"/>
                            </m:ctrlPr>
                          </m:sSubPr>
                          <m:e>
                            <m:r>
                              <a:rPr lang="en-US" sz="1800" dirty="0"/>
                              <m:t>𝓋</m:t>
                            </m:r>
                          </m:e>
                          <m:sub>
                            <m:r>
                              <m:rPr>
                                <m:sty m:val="p"/>
                              </m:rPr>
                              <a:rPr lang="en-US" sz="1800"/>
                              <m:t>u</m:t>
                            </m:r>
                          </m:sub>
                        </m:sSub>
                        <m:r>
                          <a:rPr lang="en-US" sz="1800"/>
                          <m:t>,</m:t>
                        </m:r>
                        <m:sSub>
                          <m:sSubPr>
                            <m:ctrlPr>
                              <a:rPr lang="en-US" sz="1800" i="1"/>
                            </m:ctrlPr>
                          </m:sSubPr>
                          <m:e>
                            <m:r>
                              <a:rPr lang="en-US" sz="1800" dirty="0"/>
                              <m:t>𝓋</m:t>
                            </m:r>
                          </m:e>
                          <m:sub>
                            <m:r>
                              <m:rPr>
                                <m:sty m:val="p"/>
                              </m:rPr>
                              <a:rPr lang="en-US" sz="1800"/>
                              <m:t>d</m:t>
                            </m:r>
                          </m:sub>
                        </m:sSub>
                      </m:e>
                    </m:d>
                    <m:r>
                      <a:rPr lang="en-US" sz="1800"/>
                      <m:t> ≫</m:t>
                    </m:r>
                    <m:sSub>
                      <m:sSubPr>
                        <m:ctrlPr>
                          <a:rPr lang="en-US" sz="1800" i="1"/>
                        </m:ctrlPr>
                      </m:sSubPr>
                      <m:e>
                        <m:r>
                          <a:rPr lang="en-US" sz="1800" dirty="0"/>
                          <m:t>𝓋</m:t>
                        </m:r>
                      </m:e>
                      <m:sub>
                        <m:r>
                          <m:rPr>
                            <m:sty m:val="p"/>
                          </m:rPr>
                          <a:rPr lang="en-US" sz="1800"/>
                          <m:t>L</m:t>
                        </m:r>
                      </m:sub>
                    </m:sSub>
                  </m:oMath>
                </a14:m>
                <a:r>
                  <a:rPr lang="en-US" sz="1800" dirty="0"/>
                  <a:t>  Since the EW analysis lead to the constraint </a:t>
                </a:r>
              </a:p>
              <a:p>
                <a:pPr marL="0" indent="0" algn="just">
                  <a:buNone/>
                </a:pPr>
                <a14:m>
                  <m:oMath xmlns:m="http://schemas.openxmlformats.org/officeDocument/2006/math">
                    <m:sSub>
                      <m:sSubPr>
                        <m:ctrlPr>
                          <a:rPr lang="en-US" sz="1800" i="1"/>
                        </m:ctrlPr>
                      </m:sSubPr>
                      <m:e>
                        <m:r>
                          <a:rPr lang="en-US" sz="1800" dirty="0"/>
                          <m:t>𝓋</m:t>
                        </m:r>
                      </m:e>
                      <m:sub>
                        <m:r>
                          <m:rPr>
                            <m:sty m:val="p"/>
                          </m:rPr>
                          <a:rPr lang="en-US" sz="1800"/>
                          <m:t>L</m:t>
                        </m:r>
                      </m:sub>
                    </m:sSub>
                    <m:r>
                      <a:rPr lang="en-US" sz="1800"/>
                      <m:t> ≤10 </m:t>
                    </m:r>
                    <m:r>
                      <a:rPr lang="en-US" sz="1800"/>
                      <m:t>𝐺𝑒𝑉</m:t>
                    </m:r>
                  </m:oMath>
                </a14:m>
                <a:r>
                  <a:rPr lang="en-US" sz="1800" dirty="0"/>
                  <a:t>  and the seesaw mechanism for small LH neutrino</a:t>
                </a:r>
              </a:p>
              <a:p>
                <a:pPr marL="0" indent="0" algn="just">
                  <a:buNone/>
                </a:pPr>
                <a:r>
                  <a:rPr lang="en-US" sz="1800" dirty="0"/>
                  <a:t>masses requires </a:t>
                </a:r>
                <a14:m>
                  <m:oMath xmlns:m="http://schemas.openxmlformats.org/officeDocument/2006/math">
                    <m:sSub>
                      <m:sSubPr>
                        <m:ctrlPr>
                          <a:rPr lang="en-US" sz="1800" i="1"/>
                        </m:ctrlPr>
                      </m:sSubPr>
                      <m:e>
                        <m:r>
                          <a:rPr lang="en-US" sz="1800" dirty="0"/>
                          <m:t>𝓋</m:t>
                        </m:r>
                      </m:e>
                      <m:sub>
                        <m:r>
                          <m:rPr>
                            <m:sty m:val="p"/>
                          </m:rPr>
                          <a:rPr lang="en-US" sz="1800"/>
                          <m:t>L</m:t>
                        </m:r>
                      </m:sub>
                    </m:sSub>
                    <m:r>
                      <a:rPr lang="en-US" sz="1800"/>
                      <m:t> ≤</m:t>
                    </m:r>
                  </m:oMath>
                </a14:m>
                <a:r>
                  <a:rPr lang="en-US" sz="1800" dirty="0"/>
                  <a:t> a few </a:t>
                </a:r>
                <a:r>
                  <a:rPr lang="en-US" sz="1800" dirty="0" err="1"/>
                  <a:t>GeV</a:t>
                </a:r>
                <a:r>
                  <a:rPr lang="en-US" sz="1800" dirty="0"/>
                  <a:t>  If we work at the limit </a:t>
                </a:r>
                <a14:m>
                  <m:oMath xmlns:m="http://schemas.openxmlformats.org/officeDocument/2006/math">
                    <m:sSub>
                      <m:sSubPr>
                        <m:ctrlPr>
                          <a:rPr lang="en-US" sz="1800" i="1"/>
                        </m:ctrlPr>
                      </m:sSubPr>
                      <m:e>
                        <m:r>
                          <a:rPr lang="en-US" sz="1800" dirty="0"/>
                          <m:t>𝓋</m:t>
                        </m:r>
                      </m:e>
                      <m:sub>
                        <m:r>
                          <m:rPr>
                            <m:sty m:val="p"/>
                          </m:rPr>
                          <a:rPr lang="en-US" sz="1800"/>
                          <m:t>L</m:t>
                        </m:r>
                      </m:sub>
                    </m:sSub>
                  </m:oMath>
                </a14:m>
                <a:r>
                  <a:rPr lang="en-US" sz="1800" dirty="0"/>
                  <a:t> = 0 then</a:t>
                </a:r>
                <a:br>
                  <a:rPr lang="en-US" sz="1800" dirty="0"/>
                </a:br>
                <a:r>
                  <a:rPr lang="en-US" sz="1800" dirty="0"/>
                  <a:t> </a:t>
                </a:r>
                <a14:m>
                  <m:oMath xmlns:m="http://schemas.openxmlformats.org/officeDocument/2006/math">
                    <m:rad>
                      <m:radPr>
                        <m:degHide m:val="on"/>
                        <m:ctrlPr>
                          <a:rPr lang="en-US" sz="1800" i="1"/>
                        </m:ctrlPr>
                      </m:radPr>
                      <m:deg/>
                      <m:e>
                        <m:sSub>
                          <m:sSubPr>
                            <m:ctrlPr>
                              <a:rPr lang="en-US" sz="1800" i="1"/>
                            </m:ctrlPr>
                          </m:sSubPr>
                          <m:e>
                            <m:r>
                              <a:rPr lang="en-US" sz="1800" dirty="0"/>
                              <m:t>𝓋</m:t>
                            </m:r>
                          </m:e>
                          <m:sub>
                            <m:r>
                              <m:rPr>
                                <m:sty m:val="p"/>
                              </m:rPr>
                              <a:rPr lang="en-US" sz="1800"/>
                              <m:t>u</m:t>
                            </m:r>
                          </m:sub>
                        </m:sSub>
                        <m:r>
                          <a:rPr lang="en-US" sz="1800"/>
                          <m:t>2+</m:t>
                        </m:r>
                        <m:sSub>
                          <m:sSubPr>
                            <m:ctrlPr>
                              <a:rPr lang="en-US" sz="1800" i="1"/>
                            </m:ctrlPr>
                          </m:sSubPr>
                          <m:e>
                            <m:r>
                              <a:rPr lang="en-US" sz="1800" dirty="0"/>
                              <m:t>𝓋</m:t>
                            </m:r>
                          </m:e>
                          <m:sub>
                            <m:r>
                              <m:rPr>
                                <m:sty m:val="p"/>
                              </m:rPr>
                              <a:rPr lang="en-US" sz="1800"/>
                              <m:t>d</m:t>
                            </m:r>
                          </m:sub>
                        </m:sSub>
                        <m:r>
                          <a:rPr lang="en-US" sz="1800"/>
                          <m:t>2</m:t>
                        </m:r>
                      </m:e>
                    </m:rad>
                  </m:oMath>
                </a14:m>
                <a:r>
                  <a:rPr lang="en-US" sz="1800" dirty="0"/>
                  <a:t> = </a:t>
                </a:r>
                <a14:m>
                  <m:oMath xmlns:m="http://schemas.openxmlformats.org/officeDocument/2006/math">
                    <m:r>
                      <a:rPr lang="en-US" sz="1800" dirty="0"/>
                      <m:t>𝓋</m:t>
                    </m:r>
                    <m:r>
                      <a:rPr lang="en-US" sz="1800" dirty="0"/>
                      <m:t>=246 </m:t>
                    </m:r>
                    <m:r>
                      <m:rPr>
                        <m:sty m:val="p"/>
                      </m:rPr>
                      <a:rPr lang="en-US" sz="1800" dirty="0"/>
                      <m:t>GeV</m:t>
                    </m:r>
                    <m:r>
                      <a:rPr lang="en-US" sz="1800" dirty="0"/>
                      <m:t> </m:t>
                    </m:r>
                    <m:r>
                      <m:rPr>
                        <m:sty m:val="p"/>
                      </m:rPr>
                      <a:rPr lang="en-US" sz="1800" dirty="0"/>
                      <m:t>like</m:t>
                    </m:r>
                    <m:r>
                      <a:rPr lang="en-US" sz="1800" dirty="0"/>
                      <m:t> </m:t>
                    </m:r>
                    <m:r>
                      <m:rPr>
                        <m:sty m:val="p"/>
                      </m:rPr>
                      <a:rPr lang="en-US" sz="1800" dirty="0"/>
                      <m:t>in</m:t>
                    </m:r>
                    <m:r>
                      <a:rPr lang="en-US" sz="1800" dirty="0"/>
                      <m:t> </m:t>
                    </m:r>
                    <m:r>
                      <m:rPr>
                        <m:sty m:val="p"/>
                      </m:rPr>
                      <a:rPr lang="en-US" sz="1800" dirty="0"/>
                      <m:t>SM</m:t>
                    </m:r>
                  </m:oMath>
                </a14:m>
                <a:endParaRPr lang="pl-PL" sz="1800" dirty="0"/>
              </a:p>
            </p:txBody>
          </p:sp>
        </mc:Choice>
        <mc:Fallback>
          <p:sp>
            <p:nvSpPr>
              <p:cNvPr id="2" name="Content Placeholder 2"/>
              <p:cNvSpPr>
                <a:spLocks noGrp="1" noRot="1" noChangeAspect="1" noMove="1" noResize="1" noEditPoints="1" noAdjustHandles="1" noChangeArrowheads="1" noChangeShapeType="1" noTextEdit="1"/>
              </p:cNvSpPr>
              <p:nvPr>
                <p:ph idx="1"/>
              </p:nvPr>
            </p:nvSpPr>
            <p:spPr>
              <a:xfrm>
                <a:off x="385549" y="1666514"/>
                <a:ext cx="8372901" cy="4368989"/>
              </a:xfrm>
              <a:blipFill>
                <a:blip r:embed="rId2"/>
                <a:stretch>
                  <a:fillRect l="-454" t="-290" r="-454"/>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8E020444-29E0-3244-A345-92C34CAC832B}"/>
              </a:ext>
            </a:extLst>
          </p:cNvPr>
          <p:cNvSpPr/>
          <p:nvPr/>
        </p:nvSpPr>
        <p:spPr>
          <a:xfrm>
            <a:off x="2536699" y="352853"/>
            <a:ext cx="4070602"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Left Right Model</a:t>
            </a:r>
          </a:p>
        </p:txBody>
      </p:sp>
    </p:spTree>
    <p:extLst>
      <p:ext uri="{BB962C8B-B14F-4D97-AF65-F5344CB8AC3E}">
        <p14:creationId xmlns:p14="http://schemas.microsoft.com/office/powerpoint/2010/main" val="40055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2"/>
              <p:cNvSpPr>
                <a:spLocks noGrp="1"/>
              </p:cNvSpPr>
              <p:nvPr>
                <p:ph idx="1"/>
              </p:nvPr>
            </p:nvSpPr>
            <p:spPr>
              <a:xfrm>
                <a:off x="385548" y="1733701"/>
                <a:ext cx="8372901" cy="3851553"/>
              </a:xfrm>
            </p:spPr>
            <p:txBody>
              <a:bodyPr>
                <a:normAutofit/>
              </a:bodyPr>
              <a:lstStyle/>
              <a:p>
                <a:pPr algn="just">
                  <a:lnSpc>
                    <a:spcPct val="100000"/>
                  </a:lnSpc>
                  <a:buFont typeface="Wingdings" panose="05000000000000000000" pitchFamily="2" charset="2"/>
                  <a:buChar char="§"/>
                </a:pPr>
                <a:r>
                  <a:rPr lang="en-US" sz="1800" dirty="0"/>
                  <a:t>the Higgs sector of the LRM is very rich consists of one </a:t>
                </a:r>
                <a:r>
                  <a:rPr lang="en-US" sz="1800" dirty="0" err="1"/>
                  <a:t>bidoublet</a:t>
                </a:r>
                <a:r>
                  <a:rPr lang="en-US" sz="1800" dirty="0"/>
                  <a:t> (</a:t>
                </a:r>
                <a14:m>
                  <m:oMath xmlns:m="http://schemas.openxmlformats.org/officeDocument/2006/math">
                    <m:r>
                      <a:rPr lang="en-US" sz="1800" dirty="0"/>
                      <m:t>𝜙</m:t>
                    </m:r>
                  </m:oMath>
                </a14:m>
                <a:r>
                  <a:rPr lang="en-US" sz="1800" dirty="0"/>
                  <a:t>) and</a:t>
                </a:r>
              </a:p>
              <a:p>
                <a:pPr marL="0" indent="0" algn="just">
                  <a:buNone/>
                </a:pPr>
                <a:r>
                  <a:rPr lang="en-US" sz="1800" dirty="0"/>
                  <a:t>two triplets (</a:t>
                </a:r>
                <a14:m>
                  <m:oMath xmlns:m="http://schemas.openxmlformats.org/officeDocument/2006/math">
                    <m:r>
                      <m:rPr>
                        <m:nor/>
                      </m:rPr>
                      <a:rPr lang="en-US" sz="1800" dirty="0"/>
                      <m:t>∆</m:t>
                    </m:r>
                    <m:r>
                      <m:rPr>
                        <m:nor/>
                      </m:rPr>
                      <a:rPr lang="en-US" sz="1800" baseline="-25000" dirty="0"/>
                      <m:t>L</m:t>
                    </m:r>
                  </m:oMath>
                </a14:m>
                <a:r>
                  <a:rPr lang="en-US" sz="1800" baseline="-25000" dirty="0"/>
                  <a:t>,R</a:t>
                </a:r>
                <a:r>
                  <a:rPr lang="en-US" sz="1800" dirty="0"/>
                  <a:t>) complex scalar Higgs fields after breaking is go to doublet scalar field in SM</a:t>
                </a:r>
              </a:p>
              <a:p>
                <a:pPr algn="just">
                  <a:buFont typeface="Wingdings" panose="05000000000000000000" pitchFamily="2" charset="2"/>
                  <a:buChar char="§"/>
                </a:pPr>
                <a:r>
                  <a:rPr lang="en-US" sz="1800" dirty="0"/>
                  <a:t>Neutral component of Higgs fields are expanded around the vacuum as </a:t>
                </a:r>
                <a:br>
                  <a:rPr lang="en-US" sz="1800" dirty="0"/>
                </a:br>
                <a14:m>
                  <m:oMath xmlns:m="http://schemas.openxmlformats.org/officeDocument/2006/math">
                    <m:sSubSup>
                      <m:sSubSupPr>
                        <m:ctrlPr>
                          <a:rPr lang="en-US" sz="1800" i="1"/>
                        </m:ctrlPr>
                      </m:sSubSupPr>
                      <m:e>
                        <m:r>
                          <a:rPr lang="en-US" sz="1800" dirty="0"/>
                          <m:t>𝜙</m:t>
                        </m:r>
                      </m:e>
                      <m:sub>
                        <m:r>
                          <a:rPr lang="en-US" sz="1800"/>
                          <m:t>1</m:t>
                        </m:r>
                      </m:sub>
                      <m:sup>
                        <m:r>
                          <a:rPr lang="en-US" sz="1800"/>
                          <m:t>0</m:t>
                        </m:r>
                      </m:sup>
                    </m:sSubSup>
                    <m:r>
                      <a:rPr lang="en-US" sz="1800"/>
                      <m:t>=</m:t>
                    </m:r>
                    <m:f>
                      <m:fPr>
                        <m:ctrlPr>
                          <a:rPr lang="en-US" sz="1800" i="1"/>
                        </m:ctrlPr>
                      </m:fPr>
                      <m:num>
                        <m:sSub>
                          <m:sSubPr>
                            <m:ctrlPr>
                              <a:rPr lang="en-US" sz="1800" i="1"/>
                            </m:ctrlPr>
                          </m:sSubPr>
                          <m:e>
                            <m:r>
                              <a:rPr lang="en-US" sz="1800"/>
                              <m:t>𝓋</m:t>
                            </m:r>
                          </m:e>
                          <m:sub>
                            <m:r>
                              <a:rPr lang="en-US" sz="1800"/>
                              <m:t>𝑢</m:t>
                            </m:r>
                          </m:sub>
                        </m:sSub>
                        <m:r>
                          <a:rPr lang="en-US" sz="1800"/>
                          <m:t>+</m:t>
                        </m:r>
                        <m:sSubSup>
                          <m:sSubSupPr>
                            <m:ctrlPr>
                              <a:rPr lang="en-US" sz="1800" i="1"/>
                            </m:ctrlPr>
                          </m:sSubSupPr>
                          <m:e>
                            <m:r>
                              <a:rPr lang="en-US" sz="1800"/>
                              <m:t>h</m:t>
                            </m:r>
                          </m:e>
                          <m:sub>
                            <m:r>
                              <a:rPr lang="en-US" sz="1800"/>
                              <m:t>1</m:t>
                            </m:r>
                          </m:sub>
                          <m:sup>
                            <m:r>
                              <a:rPr lang="en-US" sz="1800"/>
                              <m:t>0</m:t>
                            </m:r>
                          </m:sup>
                        </m:sSubSup>
                        <m:r>
                          <a:rPr lang="en-US" sz="1800"/>
                          <m:t>+</m:t>
                        </m:r>
                        <m:r>
                          <a:rPr lang="en-US" sz="1800"/>
                          <m:t>𝑖</m:t>
                        </m:r>
                        <m:sSubSup>
                          <m:sSubSupPr>
                            <m:ctrlPr>
                              <a:rPr lang="en-US" sz="1800" i="1"/>
                            </m:ctrlPr>
                          </m:sSubSupPr>
                          <m:e>
                            <m:r>
                              <a:rPr lang="en-US" sz="1800"/>
                              <m:t>𝜑</m:t>
                            </m:r>
                          </m:e>
                          <m:sub>
                            <m:r>
                              <a:rPr lang="en-US" sz="1800"/>
                              <m:t>1</m:t>
                            </m:r>
                          </m:sub>
                          <m:sup>
                            <m:r>
                              <a:rPr lang="en-US" sz="1800"/>
                              <m:t>0</m:t>
                            </m:r>
                          </m:sup>
                        </m:sSubSup>
                      </m:num>
                      <m:den>
                        <m:rad>
                          <m:radPr>
                            <m:degHide m:val="on"/>
                            <m:ctrlPr>
                              <a:rPr lang="en-US" sz="1800" i="1"/>
                            </m:ctrlPr>
                          </m:radPr>
                          <m:deg/>
                          <m:e>
                            <m:r>
                              <a:rPr lang="en-US" sz="1800"/>
                              <m:t>2</m:t>
                            </m:r>
                          </m:e>
                        </m:rad>
                      </m:den>
                    </m:f>
                  </m:oMath>
                </a14:m>
                <a:r>
                  <a:rPr lang="en-US" sz="1800" dirty="0"/>
                  <a:t>  </a:t>
                </a:r>
                <a14:m>
                  <m:oMath xmlns:m="http://schemas.openxmlformats.org/officeDocument/2006/math">
                    <m:sSubSup>
                      <m:sSubSupPr>
                        <m:ctrlPr>
                          <a:rPr lang="en-US" sz="1800" i="1"/>
                        </m:ctrlPr>
                      </m:sSubSupPr>
                      <m:e>
                        <m:r>
                          <a:rPr lang="en-US" sz="1800" dirty="0"/>
                          <m:t>𝜙</m:t>
                        </m:r>
                      </m:e>
                      <m:sub>
                        <m:r>
                          <a:rPr lang="en-US" sz="1800"/>
                          <m:t>2</m:t>
                        </m:r>
                      </m:sub>
                      <m:sup>
                        <m:r>
                          <a:rPr lang="en-US" sz="1800"/>
                          <m:t>0</m:t>
                        </m:r>
                      </m:sup>
                    </m:sSubSup>
                    <m:r>
                      <a:rPr lang="en-US" sz="1800"/>
                      <m:t>=</m:t>
                    </m:r>
                    <m:f>
                      <m:fPr>
                        <m:ctrlPr>
                          <a:rPr lang="en-US" sz="1800" i="1"/>
                        </m:ctrlPr>
                      </m:fPr>
                      <m:num>
                        <m:sSub>
                          <m:sSubPr>
                            <m:ctrlPr>
                              <a:rPr lang="en-US" sz="1800" i="1"/>
                            </m:ctrlPr>
                          </m:sSubPr>
                          <m:e>
                            <m:r>
                              <a:rPr lang="en-US" sz="1800"/>
                              <m:t>𝓋</m:t>
                            </m:r>
                          </m:e>
                          <m:sub>
                            <m:r>
                              <a:rPr lang="en-US" sz="1800"/>
                              <m:t>𝑑</m:t>
                            </m:r>
                          </m:sub>
                        </m:sSub>
                        <m:r>
                          <a:rPr lang="en-US" sz="1800"/>
                          <m:t>+</m:t>
                        </m:r>
                        <m:sSubSup>
                          <m:sSubSupPr>
                            <m:ctrlPr>
                              <a:rPr lang="en-US" sz="1800" i="1"/>
                            </m:ctrlPr>
                          </m:sSubSupPr>
                          <m:e>
                            <m:r>
                              <a:rPr lang="en-US" sz="1800"/>
                              <m:t>h</m:t>
                            </m:r>
                          </m:e>
                          <m:sub>
                            <m:r>
                              <a:rPr lang="en-US" sz="1800"/>
                              <m:t>2</m:t>
                            </m:r>
                          </m:sub>
                          <m:sup>
                            <m:r>
                              <a:rPr lang="en-US" sz="1800"/>
                              <m:t>0</m:t>
                            </m:r>
                          </m:sup>
                        </m:sSubSup>
                        <m:r>
                          <a:rPr lang="en-US" sz="1800"/>
                          <m:t>+</m:t>
                        </m:r>
                        <m:r>
                          <a:rPr lang="en-US" sz="1800"/>
                          <m:t>𝑖</m:t>
                        </m:r>
                        <m:sSubSup>
                          <m:sSubSupPr>
                            <m:ctrlPr>
                              <a:rPr lang="en-US" sz="1800" i="1"/>
                            </m:ctrlPr>
                          </m:sSubSupPr>
                          <m:e>
                            <m:r>
                              <a:rPr lang="en-US" sz="1800"/>
                              <m:t>𝜑</m:t>
                            </m:r>
                          </m:e>
                          <m:sub>
                            <m:r>
                              <a:rPr lang="en-US" sz="1800"/>
                              <m:t>2</m:t>
                            </m:r>
                          </m:sub>
                          <m:sup>
                            <m:r>
                              <a:rPr lang="en-US" sz="1800"/>
                              <m:t>0</m:t>
                            </m:r>
                          </m:sup>
                        </m:sSubSup>
                      </m:num>
                      <m:den>
                        <m:rad>
                          <m:radPr>
                            <m:degHide m:val="on"/>
                            <m:ctrlPr>
                              <a:rPr lang="en-US" sz="1800" i="1"/>
                            </m:ctrlPr>
                          </m:radPr>
                          <m:deg/>
                          <m:e>
                            <m:r>
                              <a:rPr lang="en-US" sz="1800"/>
                              <m:t>2</m:t>
                            </m:r>
                          </m:e>
                        </m:rad>
                      </m:den>
                    </m:f>
                  </m:oMath>
                </a14:m>
                <a:r>
                  <a:rPr lang="en-US" sz="1800" dirty="0"/>
                  <a:t>  </a:t>
                </a:r>
                <a14:m>
                  <m:oMath xmlns:m="http://schemas.openxmlformats.org/officeDocument/2006/math">
                    <m:sSubSup>
                      <m:sSubSupPr>
                        <m:ctrlPr>
                          <a:rPr lang="en-US" sz="1800" i="1"/>
                        </m:ctrlPr>
                      </m:sSubSupPr>
                      <m:e>
                        <m:r>
                          <a:rPr lang="en-US" sz="1800" dirty="0"/>
                          <m:t>∆</m:t>
                        </m:r>
                      </m:e>
                      <m:sub>
                        <m:r>
                          <a:rPr lang="en-US" sz="1800"/>
                          <m:t>𝐻</m:t>
                        </m:r>
                      </m:sub>
                      <m:sup>
                        <m:r>
                          <a:rPr lang="en-US" sz="1800"/>
                          <m:t>0</m:t>
                        </m:r>
                      </m:sup>
                    </m:sSubSup>
                    <m:r>
                      <a:rPr lang="en-US" sz="1800"/>
                      <m:t>=</m:t>
                    </m:r>
                    <m:f>
                      <m:fPr>
                        <m:ctrlPr>
                          <a:rPr lang="en-US" sz="1800" i="1"/>
                        </m:ctrlPr>
                      </m:fPr>
                      <m:num>
                        <m:sSub>
                          <m:sSubPr>
                            <m:ctrlPr>
                              <a:rPr lang="en-US" sz="1800" i="1"/>
                            </m:ctrlPr>
                          </m:sSubPr>
                          <m:e>
                            <m:r>
                              <a:rPr lang="en-US" sz="1800"/>
                              <m:t>𝓋</m:t>
                            </m:r>
                          </m:e>
                          <m:sub>
                            <m:r>
                              <a:rPr lang="en-US" sz="1800"/>
                              <m:t>𝐻</m:t>
                            </m:r>
                          </m:sub>
                        </m:sSub>
                        <m:r>
                          <a:rPr lang="en-US" sz="1800"/>
                          <m:t>+</m:t>
                        </m:r>
                        <m:sSubSup>
                          <m:sSubSupPr>
                            <m:ctrlPr>
                              <a:rPr lang="en-US" sz="1800" i="1"/>
                            </m:ctrlPr>
                          </m:sSubSupPr>
                          <m:e>
                            <m:r>
                              <a:rPr lang="en-US" sz="1800"/>
                              <m:t>h</m:t>
                            </m:r>
                          </m:e>
                          <m:sub>
                            <m:r>
                              <a:rPr lang="en-US" sz="1800"/>
                              <m:t>𝐻</m:t>
                            </m:r>
                          </m:sub>
                          <m:sup>
                            <m:r>
                              <a:rPr lang="en-US" sz="1800"/>
                              <m:t>0</m:t>
                            </m:r>
                          </m:sup>
                        </m:sSubSup>
                        <m:r>
                          <a:rPr lang="en-US" sz="1800"/>
                          <m:t>+</m:t>
                        </m:r>
                        <m:r>
                          <a:rPr lang="en-US" sz="1800"/>
                          <m:t>𝑖</m:t>
                        </m:r>
                        <m:sSubSup>
                          <m:sSubSupPr>
                            <m:ctrlPr>
                              <a:rPr lang="en-US" sz="1800" i="1"/>
                            </m:ctrlPr>
                          </m:sSubSupPr>
                          <m:e>
                            <m:r>
                              <a:rPr lang="en-US" sz="1800"/>
                              <m:t>𝜑</m:t>
                            </m:r>
                          </m:e>
                          <m:sub>
                            <m:r>
                              <a:rPr lang="en-US" sz="1800"/>
                              <m:t>𝐻</m:t>
                            </m:r>
                          </m:sub>
                          <m:sup>
                            <m:r>
                              <a:rPr lang="en-US" sz="1800"/>
                              <m:t>0</m:t>
                            </m:r>
                          </m:sup>
                        </m:sSubSup>
                      </m:num>
                      <m:den>
                        <m:rad>
                          <m:radPr>
                            <m:degHide m:val="on"/>
                            <m:ctrlPr>
                              <a:rPr lang="en-US" sz="1800" i="1"/>
                            </m:ctrlPr>
                          </m:radPr>
                          <m:deg/>
                          <m:e>
                            <m:r>
                              <a:rPr lang="en-US" sz="1800"/>
                              <m:t>2</m:t>
                            </m:r>
                          </m:e>
                        </m:rad>
                      </m:den>
                    </m:f>
                  </m:oMath>
                </a14:m>
                <a:r>
                  <a:rPr lang="en-US" sz="1800" dirty="0"/>
                  <a:t> </a:t>
                </a:r>
              </a:p>
              <a:p>
                <a:pPr marL="0" indent="0" algn="just">
                  <a:buNone/>
                </a:pPr>
                <a:r>
                  <a:rPr lang="en-US" sz="1800" dirty="0"/>
                  <a:t>Where there are four neutral scalar (</a:t>
                </a:r>
                <a14:m>
                  <m:oMath xmlns:m="http://schemas.openxmlformats.org/officeDocument/2006/math">
                    <m:sSubSup>
                      <m:sSubSupPr>
                        <m:ctrlPr>
                          <a:rPr lang="en-US" sz="1800" i="1"/>
                        </m:ctrlPr>
                      </m:sSubSupPr>
                      <m:e>
                        <m:r>
                          <a:rPr lang="en-US" sz="1800"/>
                          <m:t>h</m:t>
                        </m:r>
                      </m:e>
                      <m:sub>
                        <m:r>
                          <a:rPr lang="en-US" sz="1800"/>
                          <m:t>1</m:t>
                        </m:r>
                      </m:sub>
                      <m:sup>
                        <m:r>
                          <a:rPr lang="en-US" sz="1800"/>
                          <m:t>0</m:t>
                        </m:r>
                      </m:sup>
                    </m:sSubSup>
                  </m:oMath>
                </a14:m>
                <a:r>
                  <a:rPr lang="en-US" sz="1800" dirty="0"/>
                  <a:t>, </a:t>
                </a:r>
                <a14:m>
                  <m:oMath xmlns:m="http://schemas.openxmlformats.org/officeDocument/2006/math">
                    <m:sSubSup>
                      <m:sSubSupPr>
                        <m:ctrlPr>
                          <a:rPr lang="en-US" sz="1800" i="1"/>
                        </m:ctrlPr>
                      </m:sSubSupPr>
                      <m:e>
                        <m:r>
                          <a:rPr lang="en-US" sz="1800"/>
                          <m:t>h</m:t>
                        </m:r>
                      </m:e>
                      <m:sub>
                        <m:r>
                          <a:rPr lang="en-US" sz="1800"/>
                          <m:t>2</m:t>
                        </m:r>
                      </m:sub>
                      <m:sup>
                        <m:r>
                          <a:rPr lang="en-US" sz="1800"/>
                          <m:t>0</m:t>
                        </m:r>
                      </m:sup>
                    </m:sSubSup>
                  </m:oMath>
                </a14:m>
                <a:r>
                  <a:rPr lang="en-US" sz="1800" dirty="0"/>
                  <a:t>, </a:t>
                </a:r>
                <a14:m>
                  <m:oMath xmlns:m="http://schemas.openxmlformats.org/officeDocument/2006/math">
                    <m:sSubSup>
                      <m:sSubSupPr>
                        <m:ctrlPr>
                          <a:rPr lang="en-US" sz="1800" i="1"/>
                        </m:ctrlPr>
                      </m:sSubSupPr>
                      <m:e>
                        <m:r>
                          <a:rPr lang="en-US" sz="1800"/>
                          <m:t>h</m:t>
                        </m:r>
                      </m:e>
                      <m:sub>
                        <m:r>
                          <a:rPr lang="en-US" sz="1800"/>
                          <m:t>𝐿</m:t>
                        </m:r>
                      </m:sub>
                      <m:sup>
                        <m:r>
                          <a:rPr lang="en-US" sz="1800"/>
                          <m:t>0</m:t>
                        </m:r>
                      </m:sup>
                    </m:sSubSup>
                  </m:oMath>
                </a14:m>
                <a:r>
                  <a:rPr lang="en-US" sz="1800" dirty="0"/>
                  <a:t>, </a:t>
                </a:r>
                <a14:m>
                  <m:oMath xmlns:m="http://schemas.openxmlformats.org/officeDocument/2006/math">
                    <m:sSubSup>
                      <m:sSubSupPr>
                        <m:ctrlPr>
                          <a:rPr lang="en-US" sz="1800" i="1"/>
                        </m:ctrlPr>
                      </m:sSubSupPr>
                      <m:e>
                        <m:r>
                          <a:rPr lang="en-US" sz="1800"/>
                          <m:t>h</m:t>
                        </m:r>
                      </m:e>
                      <m:sub>
                        <m:r>
                          <a:rPr lang="en-US" sz="1800"/>
                          <m:t>𝑅</m:t>
                        </m:r>
                      </m:sub>
                      <m:sup>
                        <m:r>
                          <a:rPr lang="en-US" sz="1800"/>
                          <m:t>0</m:t>
                        </m:r>
                      </m:sup>
                    </m:sSubSup>
                  </m:oMath>
                </a14:m>
                <a:r>
                  <a:rPr lang="en-US" sz="1800" dirty="0"/>
                  <a:t>)</a:t>
                </a:r>
              </a:p>
              <a:p>
                <a:pPr marL="0" indent="0" algn="just">
                  <a:buNone/>
                </a:pPr>
                <a:r>
                  <a:rPr lang="en-US" sz="1800" dirty="0"/>
                  <a:t>four neutral pseudo scalar (</a:t>
                </a:r>
                <a14:m>
                  <m:oMath xmlns:m="http://schemas.openxmlformats.org/officeDocument/2006/math">
                    <m:sSubSup>
                      <m:sSubSupPr>
                        <m:ctrlPr>
                          <a:rPr lang="en-US" sz="1800" i="1"/>
                        </m:ctrlPr>
                      </m:sSubSupPr>
                      <m:e>
                        <m:r>
                          <a:rPr lang="en-US" sz="1800"/>
                          <m:t>𝜑</m:t>
                        </m:r>
                      </m:e>
                      <m:sub>
                        <m:r>
                          <a:rPr lang="en-US" sz="1800"/>
                          <m:t>1</m:t>
                        </m:r>
                      </m:sub>
                      <m:sup>
                        <m:r>
                          <a:rPr lang="en-US" sz="1800"/>
                          <m:t>0</m:t>
                        </m:r>
                      </m:sup>
                    </m:sSubSup>
                  </m:oMath>
                </a14:m>
                <a:r>
                  <a:rPr lang="en-US" sz="1800" dirty="0"/>
                  <a:t>, </a:t>
                </a:r>
                <a14:m>
                  <m:oMath xmlns:m="http://schemas.openxmlformats.org/officeDocument/2006/math">
                    <m:sSubSup>
                      <m:sSubSupPr>
                        <m:ctrlPr>
                          <a:rPr lang="en-US" sz="1800" i="1"/>
                        </m:ctrlPr>
                      </m:sSubSupPr>
                      <m:e>
                        <m:r>
                          <a:rPr lang="en-US" sz="1800"/>
                          <m:t>𝜑</m:t>
                        </m:r>
                      </m:e>
                      <m:sub>
                        <m:r>
                          <a:rPr lang="en-US" sz="1800"/>
                          <m:t>2</m:t>
                        </m:r>
                      </m:sub>
                      <m:sup>
                        <m:r>
                          <a:rPr lang="en-US" sz="1800"/>
                          <m:t>0</m:t>
                        </m:r>
                      </m:sup>
                    </m:sSubSup>
                  </m:oMath>
                </a14:m>
                <a:r>
                  <a:rPr lang="en-US" sz="1800" dirty="0"/>
                  <a:t>,</a:t>
                </a:r>
                <a14:m>
                  <m:oMath xmlns:m="http://schemas.openxmlformats.org/officeDocument/2006/math">
                    <m:sSubSup>
                      <m:sSubSupPr>
                        <m:ctrlPr>
                          <a:rPr lang="en-US" sz="1800" i="1"/>
                        </m:ctrlPr>
                      </m:sSubSupPr>
                      <m:e>
                        <m:r>
                          <a:rPr lang="en-US" sz="1800"/>
                          <m:t>𝜑</m:t>
                        </m:r>
                      </m:e>
                      <m:sub>
                        <m:r>
                          <a:rPr lang="en-US" sz="1800"/>
                          <m:t>𝐿</m:t>
                        </m:r>
                      </m:sub>
                      <m:sup>
                        <m:r>
                          <a:rPr lang="en-US" sz="1800"/>
                          <m:t>0</m:t>
                        </m:r>
                      </m:sup>
                    </m:sSubSup>
                  </m:oMath>
                </a14:m>
                <a:r>
                  <a:rPr lang="en-US" sz="1800" dirty="0"/>
                  <a:t>,</a:t>
                </a:r>
                <a14:m>
                  <m:oMath xmlns:m="http://schemas.openxmlformats.org/officeDocument/2006/math">
                    <m:sSubSup>
                      <m:sSubSupPr>
                        <m:ctrlPr>
                          <a:rPr lang="en-US" sz="1800" i="1"/>
                        </m:ctrlPr>
                      </m:sSubSupPr>
                      <m:e>
                        <m:r>
                          <a:rPr lang="en-US" sz="1800"/>
                          <m:t>𝜑</m:t>
                        </m:r>
                      </m:e>
                      <m:sub>
                        <m:r>
                          <a:rPr lang="en-US" sz="1800"/>
                          <m:t>𝑅</m:t>
                        </m:r>
                      </m:sub>
                      <m:sup>
                        <m:r>
                          <a:rPr lang="en-US" sz="1800"/>
                          <m:t>0</m:t>
                        </m:r>
                      </m:sup>
                    </m:sSubSup>
                  </m:oMath>
                </a14:m>
                <a:r>
                  <a:rPr lang="en-US" sz="1800" dirty="0"/>
                  <a:t>)</a:t>
                </a:r>
              </a:p>
              <a:p>
                <a:pPr marL="0" indent="0" algn="just">
                  <a:buNone/>
                </a:pPr>
                <a:r>
                  <a:rPr lang="en-US" sz="1800" dirty="0"/>
                  <a:t>Singly Charged Scalars (</a:t>
                </a:r>
                <a14:m>
                  <m:oMath xmlns:m="http://schemas.openxmlformats.org/officeDocument/2006/math">
                    <m:sSubSup>
                      <m:sSubSupPr>
                        <m:ctrlPr>
                          <a:rPr lang="en-US" sz="1800" i="1"/>
                        </m:ctrlPr>
                      </m:sSubSupPr>
                      <m:e>
                        <m:r>
                          <a:rPr lang="en-US" sz="1800" dirty="0"/>
                          <m:t>𝜙</m:t>
                        </m:r>
                      </m:e>
                      <m:sub>
                        <m:r>
                          <a:rPr lang="en-US" sz="1800"/>
                          <m:t>1</m:t>
                        </m:r>
                      </m:sub>
                      <m:sup>
                        <m:r>
                          <a:rPr lang="en-US" sz="1800"/>
                          <m:t>+</m:t>
                        </m:r>
                      </m:sup>
                    </m:sSubSup>
                  </m:oMath>
                </a14:m>
                <a:r>
                  <a:rPr lang="en-US" sz="1800" dirty="0"/>
                  <a:t>,</a:t>
                </a:r>
                <a14:m>
                  <m:oMath xmlns:m="http://schemas.openxmlformats.org/officeDocument/2006/math">
                    <m:sSubSup>
                      <m:sSubSupPr>
                        <m:ctrlPr>
                          <a:rPr lang="en-US" sz="1800" i="1"/>
                        </m:ctrlPr>
                      </m:sSubSupPr>
                      <m:e>
                        <m:r>
                          <a:rPr lang="en-US" sz="1800" dirty="0"/>
                          <m:t>𝜙</m:t>
                        </m:r>
                      </m:e>
                      <m:sub>
                        <m:r>
                          <a:rPr lang="en-US" sz="1800"/>
                          <m:t>2</m:t>
                        </m:r>
                      </m:sub>
                      <m:sup>
                        <m:r>
                          <a:rPr lang="en-US" sz="1800"/>
                          <m:t>−∗</m:t>
                        </m:r>
                      </m:sup>
                    </m:sSubSup>
                    <m:sSubSup>
                      <m:sSubSupPr>
                        <m:ctrlPr>
                          <a:rPr lang="en-US" sz="1800" i="1"/>
                        </m:ctrlPr>
                      </m:sSubSupPr>
                      <m:e>
                        <m:r>
                          <a:rPr lang="en-US" sz="1800"/>
                          <m:t>,</m:t>
                        </m:r>
                        <m:r>
                          <a:rPr lang="en-US" sz="1800" dirty="0"/>
                          <m:t>∆</m:t>
                        </m:r>
                      </m:e>
                      <m:sub>
                        <m:r>
                          <a:rPr lang="en-US" sz="1800"/>
                          <m:t>𝐿</m:t>
                        </m:r>
                      </m:sub>
                      <m:sup>
                        <m:r>
                          <a:rPr lang="en-US" sz="1800"/>
                          <m:t>+</m:t>
                        </m:r>
                      </m:sup>
                    </m:sSubSup>
                    <m:r>
                      <a:rPr lang="en-US" sz="1800"/>
                      <m:t>,</m:t>
                    </m:r>
                    <m:sSubSup>
                      <m:sSubSupPr>
                        <m:ctrlPr>
                          <a:rPr lang="en-US" sz="1800" i="1"/>
                        </m:ctrlPr>
                      </m:sSubSupPr>
                      <m:e>
                        <m:r>
                          <a:rPr lang="en-US" sz="1800" dirty="0"/>
                          <m:t>∆</m:t>
                        </m:r>
                      </m:e>
                      <m:sub>
                        <m:r>
                          <a:rPr lang="en-US" sz="1800"/>
                          <m:t>𝑅</m:t>
                        </m:r>
                      </m:sub>
                      <m:sup>
                        <m:r>
                          <a:rPr lang="en-US" sz="1800"/>
                          <m:t>+</m:t>
                        </m:r>
                      </m:sup>
                    </m:sSubSup>
                  </m:oMath>
                </a14:m>
                <a:r>
                  <a:rPr lang="en-US" sz="1800" dirty="0"/>
                  <a:t>)</a:t>
                </a:r>
              </a:p>
              <a:p>
                <a:pPr marL="0" indent="0" algn="just">
                  <a:buNone/>
                </a:pPr>
                <a:r>
                  <a:rPr lang="en-US" sz="1800" dirty="0"/>
                  <a:t>Doubly Charged Scalars (</a:t>
                </a:r>
                <a14:m>
                  <m:oMath xmlns:m="http://schemas.openxmlformats.org/officeDocument/2006/math">
                    <m:sSubSup>
                      <m:sSubSupPr>
                        <m:ctrlPr>
                          <a:rPr lang="en-US" sz="1800" i="1"/>
                        </m:ctrlPr>
                      </m:sSubSupPr>
                      <m:e>
                        <m:r>
                          <a:rPr lang="en-US" sz="1800" dirty="0"/>
                          <m:t>∆</m:t>
                        </m:r>
                      </m:e>
                      <m:sub>
                        <m:r>
                          <a:rPr lang="en-US" sz="1800"/>
                          <m:t>𝐿</m:t>
                        </m:r>
                      </m:sub>
                      <m:sup>
                        <m:r>
                          <a:rPr lang="en-US" sz="1800"/>
                          <m:t>++</m:t>
                        </m:r>
                      </m:sup>
                    </m:sSubSup>
                    <m:r>
                      <a:rPr lang="en-US" sz="1800"/>
                      <m:t>,</m:t>
                    </m:r>
                    <m:sSubSup>
                      <m:sSubSupPr>
                        <m:ctrlPr>
                          <a:rPr lang="en-US" sz="1800" i="1"/>
                        </m:ctrlPr>
                      </m:sSubSupPr>
                      <m:e>
                        <m:r>
                          <a:rPr lang="en-US" sz="1800" dirty="0"/>
                          <m:t>∆</m:t>
                        </m:r>
                      </m:e>
                      <m:sub>
                        <m:r>
                          <a:rPr lang="en-US" sz="1800"/>
                          <m:t>𝑅</m:t>
                        </m:r>
                      </m:sub>
                      <m:sup>
                        <m:r>
                          <a:rPr lang="en-US" sz="1800"/>
                          <m:t>++</m:t>
                        </m:r>
                      </m:sup>
                    </m:sSubSup>
                  </m:oMath>
                </a14:m>
                <a:r>
                  <a:rPr lang="en-US" sz="1800" dirty="0"/>
                  <a:t>) </a:t>
                </a:r>
              </a:p>
              <a:p>
                <a:pPr algn="just">
                  <a:buFont typeface="Wingdings" panose="05000000000000000000" pitchFamily="2" charset="2"/>
                  <a:buChar char="§"/>
                </a:pPr>
                <a:r>
                  <a:rPr lang="en-US" sz="1800" dirty="0"/>
                  <a:t>But have problem (Changing neutral current )</a:t>
                </a:r>
              </a:p>
              <a:p>
                <a:pPr marL="0" indent="0">
                  <a:buNone/>
                </a:pPr>
                <a:endParaRPr lang="en-US" sz="1800" dirty="0"/>
              </a:p>
            </p:txBody>
          </p:sp>
        </mc:Choice>
        <mc:Fallback>
          <p:sp>
            <p:nvSpPr>
              <p:cNvPr id="2" name="Content Placeholder 2"/>
              <p:cNvSpPr>
                <a:spLocks noGrp="1" noRot="1" noChangeAspect="1" noMove="1" noResize="1" noEditPoints="1" noAdjustHandles="1" noChangeArrowheads="1" noChangeShapeType="1" noTextEdit="1"/>
              </p:cNvSpPr>
              <p:nvPr>
                <p:ph idx="1"/>
              </p:nvPr>
            </p:nvSpPr>
            <p:spPr>
              <a:xfrm>
                <a:off x="385548" y="1733701"/>
                <a:ext cx="8372901" cy="3851553"/>
              </a:xfrm>
              <a:blipFill>
                <a:blip r:embed="rId2"/>
                <a:stretch>
                  <a:fillRect l="-454" t="-658" r="-454"/>
                </a:stretch>
              </a:blipFill>
            </p:spPr>
            <p:txBody>
              <a:bodyPr/>
              <a:lstStyle/>
              <a:p>
                <a:r>
                  <a:rPr lang="en-US">
                    <a:noFill/>
                  </a:rPr>
                  <a:t> </a:t>
                </a:r>
              </a:p>
            </p:txBody>
          </p:sp>
        </mc:Fallback>
      </mc:AlternateContent>
      <p:sp>
        <p:nvSpPr>
          <p:cNvPr id="3" name="Rectangle 2">
            <a:extLst>
              <a:ext uri="{FF2B5EF4-FFF2-40B4-BE49-F238E27FC236}">
                <a16:creationId xmlns:a16="http://schemas.microsoft.com/office/drawing/2014/main" id="{4304FF7D-0111-2B47-8A17-DDE3EC4877A8}"/>
              </a:ext>
            </a:extLst>
          </p:cNvPr>
          <p:cNvSpPr/>
          <p:nvPr/>
        </p:nvSpPr>
        <p:spPr>
          <a:xfrm>
            <a:off x="1924095" y="476421"/>
            <a:ext cx="5295809"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Higgs sector of The LR</a:t>
            </a:r>
          </a:p>
        </p:txBody>
      </p:sp>
    </p:spTree>
    <p:extLst>
      <p:ext uri="{BB962C8B-B14F-4D97-AF65-F5344CB8AC3E}">
        <p14:creationId xmlns:p14="http://schemas.microsoft.com/office/powerpoint/2010/main" val="39171833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B84A8-2305-774A-88C8-C8C679BA3995}"/>
              </a:ext>
            </a:extLst>
          </p:cNvPr>
          <p:cNvSpPr>
            <a:spLocks noGrp="1"/>
          </p:cNvSpPr>
          <p:nvPr>
            <p:ph type="title"/>
          </p:nvPr>
        </p:nvSpPr>
        <p:spPr>
          <a:xfrm>
            <a:off x="457200" y="336421"/>
            <a:ext cx="8229600" cy="669709"/>
          </a:xfrm>
        </p:spPr>
        <p:txBody>
          <a:bodyPr>
            <a:normAutofit fontScale="90000"/>
          </a:bodyPr>
          <a:lstStyle/>
          <a:p>
            <a:br>
              <a:rPr lang="en-US" sz="4900" b="1" dirty="0">
                <a:solidFill>
                  <a:schemeClr val="tx1">
                    <a:lumMod val="75000"/>
                    <a:lumOff val="25000"/>
                  </a:schemeClr>
                </a:solidFill>
                <a:effectLst>
                  <a:glow rad="63500">
                    <a:schemeClr val="accent5">
                      <a:satMod val="175000"/>
                      <a:alpha val="40000"/>
                    </a:schemeClr>
                  </a:glow>
                </a:effectLst>
              </a:rPr>
            </a:br>
            <a:br>
              <a:rPr lang="en-US" sz="4900" b="1" dirty="0">
                <a:solidFill>
                  <a:schemeClr val="tx1">
                    <a:lumMod val="75000"/>
                    <a:lumOff val="25000"/>
                  </a:schemeClr>
                </a:solidFill>
                <a:effectLst>
                  <a:glow rad="63500">
                    <a:schemeClr val="accent5">
                      <a:satMod val="175000"/>
                      <a:alpha val="40000"/>
                    </a:schemeClr>
                  </a:glow>
                </a:effectLst>
              </a:rPr>
            </a:br>
            <a:r>
              <a:rPr lang="en-US" sz="4900" b="1" dirty="0">
                <a:solidFill>
                  <a:schemeClr val="tx1">
                    <a:lumMod val="75000"/>
                    <a:lumOff val="25000"/>
                  </a:schemeClr>
                </a:solidFill>
                <a:effectLst>
                  <a:glow rad="63500">
                    <a:schemeClr val="accent5">
                      <a:satMod val="175000"/>
                      <a:alpha val="40000"/>
                    </a:schemeClr>
                  </a:glow>
                </a:effectLst>
              </a:rPr>
              <a:t>SU(5) GUT Model</a:t>
            </a:r>
            <a:br>
              <a:rPr lang="en-US" sz="4900" b="1" dirty="0">
                <a:solidFill>
                  <a:schemeClr val="tx1">
                    <a:lumMod val="75000"/>
                    <a:lumOff val="25000"/>
                  </a:schemeClr>
                </a:solidFill>
                <a:effectLst>
                  <a:glow rad="63500">
                    <a:schemeClr val="accent5">
                      <a:satMod val="175000"/>
                      <a:alpha val="40000"/>
                    </a:schemeClr>
                  </a:glow>
                </a:effectLst>
              </a:rPr>
            </a:br>
            <a:br>
              <a:rPr lang="en-US" dirty="0"/>
            </a:br>
            <a:endParaRPr lang="en-US" dirty="0"/>
          </a:p>
        </p:txBody>
      </p:sp>
      <p:pic>
        <p:nvPicPr>
          <p:cNvPr id="5" name="Picture 4">
            <a:extLst>
              <a:ext uri="{FF2B5EF4-FFF2-40B4-BE49-F238E27FC236}">
                <a16:creationId xmlns:a16="http://schemas.microsoft.com/office/drawing/2014/main" id="{F8E67B9D-75E9-3747-AD2C-5C261BFF43C7}"/>
              </a:ext>
            </a:extLst>
          </p:cNvPr>
          <p:cNvPicPr>
            <a:picLocks noChangeAspect="1"/>
          </p:cNvPicPr>
          <p:nvPr/>
        </p:nvPicPr>
        <p:blipFill>
          <a:blip r:embed="rId2"/>
          <a:stretch>
            <a:fillRect/>
          </a:stretch>
        </p:blipFill>
        <p:spPr>
          <a:xfrm>
            <a:off x="274936" y="1404036"/>
            <a:ext cx="3518587" cy="479807"/>
          </a:xfrm>
          <a:prstGeom prst="rect">
            <a:avLst/>
          </a:prstGeom>
        </p:spPr>
      </p:pic>
      <p:pic>
        <p:nvPicPr>
          <p:cNvPr id="9" name="Picture 8">
            <a:extLst>
              <a:ext uri="{FF2B5EF4-FFF2-40B4-BE49-F238E27FC236}">
                <a16:creationId xmlns:a16="http://schemas.microsoft.com/office/drawing/2014/main" id="{FED57AFD-4849-CF4E-97E4-D8F2ACEAE96C}"/>
              </a:ext>
            </a:extLst>
          </p:cNvPr>
          <p:cNvPicPr>
            <a:picLocks noChangeAspect="1"/>
          </p:cNvPicPr>
          <p:nvPr/>
        </p:nvPicPr>
        <p:blipFill>
          <a:blip r:embed="rId3"/>
          <a:stretch>
            <a:fillRect/>
          </a:stretch>
        </p:blipFill>
        <p:spPr>
          <a:xfrm>
            <a:off x="457200" y="1970598"/>
            <a:ext cx="7883684" cy="772601"/>
          </a:xfrm>
          <a:prstGeom prst="rect">
            <a:avLst/>
          </a:prstGeom>
        </p:spPr>
      </p:pic>
      <p:pic>
        <p:nvPicPr>
          <p:cNvPr id="10" name="Picture 9">
            <a:extLst>
              <a:ext uri="{FF2B5EF4-FFF2-40B4-BE49-F238E27FC236}">
                <a16:creationId xmlns:a16="http://schemas.microsoft.com/office/drawing/2014/main" id="{D4AE66AE-4F64-044F-AF68-AB836B5B65C4}"/>
              </a:ext>
            </a:extLst>
          </p:cNvPr>
          <p:cNvPicPr>
            <a:picLocks noChangeAspect="1"/>
          </p:cNvPicPr>
          <p:nvPr/>
        </p:nvPicPr>
        <p:blipFill>
          <a:blip r:embed="rId4"/>
          <a:stretch>
            <a:fillRect/>
          </a:stretch>
        </p:blipFill>
        <p:spPr>
          <a:xfrm>
            <a:off x="3375625" y="2954369"/>
            <a:ext cx="2642115" cy="474631"/>
          </a:xfrm>
          <a:prstGeom prst="rect">
            <a:avLst/>
          </a:prstGeom>
        </p:spPr>
      </p:pic>
      <p:pic>
        <p:nvPicPr>
          <p:cNvPr id="11" name="Picture 10">
            <a:extLst>
              <a:ext uri="{FF2B5EF4-FFF2-40B4-BE49-F238E27FC236}">
                <a16:creationId xmlns:a16="http://schemas.microsoft.com/office/drawing/2014/main" id="{CB9B2EDC-00BC-7043-B813-39D81C795B25}"/>
              </a:ext>
            </a:extLst>
          </p:cNvPr>
          <p:cNvPicPr>
            <a:picLocks noChangeAspect="1"/>
          </p:cNvPicPr>
          <p:nvPr/>
        </p:nvPicPr>
        <p:blipFill>
          <a:blip r:embed="rId5"/>
          <a:stretch>
            <a:fillRect/>
          </a:stretch>
        </p:blipFill>
        <p:spPr>
          <a:xfrm>
            <a:off x="274936" y="3453147"/>
            <a:ext cx="4129478" cy="1637837"/>
          </a:xfrm>
          <a:prstGeom prst="rect">
            <a:avLst/>
          </a:prstGeom>
        </p:spPr>
      </p:pic>
      <p:pic>
        <p:nvPicPr>
          <p:cNvPr id="12" name="Picture 11">
            <a:extLst>
              <a:ext uri="{FF2B5EF4-FFF2-40B4-BE49-F238E27FC236}">
                <a16:creationId xmlns:a16="http://schemas.microsoft.com/office/drawing/2014/main" id="{55F2BDEB-DE39-5E49-9BF4-F7286D695F30}"/>
              </a:ext>
            </a:extLst>
          </p:cNvPr>
          <p:cNvPicPr>
            <a:picLocks noChangeAspect="1"/>
          </p:cNvPicPr>
          <p:nvPr/>
        </p:nvPicPr>
        <p:blipFill>
          <a:blip r:embed="rId6"/>
          <a:stretch>
            <a:fillRect/>
          </a:stretch>
        </p:blipFill>
        <p:spPr>
          <a:xfrm>
            <a:off x="4783944" y="3373957"/>
            <a:ext cx="4085120" cy="1848947"/>
          </a:xfrm>
          <a:prstGeom prst="rect">
            <a:avLst/>
          </a:prstGeom>
        </p:spPr>
      </p:pic>
      <p:pic>
        <p:nvPicPr>
          <p:cNvPr id="13" name="Picture 12">
            <a:extLst>
              <a:ext uri="{FF2B5EF4-FFF2-40B4-BE49-F238E27FC236}">
                <a16:creationId xmlns:a16="http://schemas.microsoft.com/office/drawing/2014/main" id="{E005C15F-CB53-104B-88FB-1B751BD1E62C}"/>
              </a:ext>
            </a:extLst>
          </p:cNvPr>
          <p:cNvPicPr>
            <a:picLocks noChangeAspect="1"/>
          </p:cNvPicPr>
          <p:nvPr/>
        </p:nvPicPr>
        <p:blipFill>
          <a:blip r:embed="rId7"/>
          <a:stretch>
            <a:fillRect/>
          </a:stretch>
        </p:blipFill>
        <p:spPr>
          <a:xfrm>
            <a:off x="457200" y="5427117"/>
            <a:ext cx="7364627" cy="739420"/>
          </a:xfrm>
          <a:prstGeom prst="rect">
            <a:avLst/>
          </a:prstGeom>
        </p:spPr>
      </p:pic>
    </p:spTree>
    <p:extLst>
      <p:ext uri="{BB962C8B-B14F-4D97-AF65-F5344CB8AC3E}">
        <p14:creationId xmlns:p14="http://schemas.microsoft.com/office/powerpoint/2010/main" val="1925776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A36DA96-19C9-C447-BC84-EA7C20A7C4D0}"/>
              </a:ext>
            </a:extLst>
          </p:cNvPr>
          <p:cNvPicPr>
            <a:picLocks noChangeAspect="1"/>
          </p:cNvPicPr>
          <p:nvPr/>
        </p:nvPicPr>
        <p:blipFill>
          <a:blip r:embed="rId2"/>
          <a:stretch>
            <a:fillRect/>
          </a:stretch>
        </p:blipFill>
        <p:spPr>
          <a:xfrm>
            <a:off x="1177262" y="437290"/>
            <a:ext cx="6366538" cy="4007387"/>
          </a:xfrm>
          <a:prstGeom prst="rect">
            <a:avLst/>
          </a:prstGeom>
        </p:spPr>
      </p:pic>
      <p:pic>
        <p:nvPicPr>
          <p:cNvPr id="5" name="Picture 4">
            <a:extLst>
              <a:ext uri="{FF2B5EF4-FFF2-40B4-BE49-F238E27FC236}">
                <a16:creationId xmlns:a16="http://schemas.microsoft.com/office/drawing/2014/main" id="{5D1A309C-F7E7-B84E-B7AB-00AD1A13443C}"/>
              </a:ext>
            </a:extLst>
          </p:cNvPr>
          <p:cNvPicPr>
            <a:picLocks noChangeAspect="1"/>
          </p:cNvPicPr>
          <p:nvPr/>
        </p:nvPicPr>
        <p:blipFill>
          <a:blip r:embed="rId3"/>
          <a:stretch>
            <a:fillRect/>
          </a:stretch>
        </p:blipFill>
        <p:spPr>
          <a:xfrm>
            <a:off x="528555" y="4865057"/>
            <a:ext cx="7623775" cy="636201"/>
          </a:xfrm>
          <a:prstGeom prst="rect">
            <a:avLst/>
          </a:prstGeom>
        </p:spPr>
      </p:pic>
      <p:pic>
        <p:nvPicPr>
          <p:cNvPr id="6" name="Picture 5">
            <a:extLst>
              <a:ext uri="{FF2B5EF4-FFF2-40B4-BE49-F238E27FC236}">
                <a16:creationId xmlns:a16="http://schemas.microsoft.com/office/drawing/2014/main" id="{4ED181A8-C787-E14C-90F4-E95B59BDA306}"/>
              </a:ext>
            </a:extLst>
          </p:cNvPr>
          <p:cNvPicPr>
            <a:picLocks noChangeAspect="1"/>
          </p:cNvPicPr>
          <p:nvPr/>
        </p:nvPicPr>
        <p:blipFill>
          <a:blip r:embed="rId4"/>
          <a:stretch>
            <a:fillRect/>
          </a:stretch>
        </p:blipFill>
        <p:spPr>
          <a:xfrm>
            <a:off x="2964246" y="5582281"/>
            <a:ext cx="3215506" cy="489534"/>
          </a:xfrm>
          <a:prstGeom prst="rect">
            <a:avLst/>
          </a:prstGeom>
        </p:spPr>
      </p:pic>
    </p:spTree>
    <p:extLst>
      <p:ext uri="{BB962C8B-B14F-4D97-AF65-F5344CB8AC3E}">
        <p14:creationId xmlns:p14="http://schemas.microsoft.com/office/powerpoint/2010/main" val="36637951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E1F5D261-A2BC-4FAD-BE27-CAAABF46F56A}" type="slidenum">
              <a:rPr lang="en-US" altLang="en-US" smtClean="0"/>
              <a:pPr>
                <a:defRPr/>
              </a:pPr>
              <a:t>14</a:t>
            </a:fld>
            <a:endParaRPr lang="en-US" altLang="en-US"/>
          </a:p>
        </p:txBody>
      </p:sp>
      <p:pic>
        <p:nvPicPr>
          <p:cNvPr id="95234" name="Picture 2"/>
          <p:cNvPicPr>
            <a:picLocks noChangeAspect="1" noChangeArrowheads="1"/>
          </p:cNvPicPr>
          <p:nvPr/>
        </p:nvPicPr>
        <p:blipFill>
          <a:blip r:embed="rId2" cstate="print"/>
          <a:srcRect/>
          <a:stretch>
            <a:fillRect/>
          </a:stretch>
        </p:blipFill>
        <p:spPr bwMode="auto">
          <a:xfrm>
            <a:off x="609600" y="533400"/>
            <a:ext cx="7754937" cy="2333625"/>
          </a:xfrm>
          <a:prstGeom prst="rect">
            <a:avLst/>
          </a:prstGeom>
          <a:noFill/>
          <a:ln w="9525">
            <a:noFill/>
            <a:miter lim="800000"/>
            <a:headEnd/>
            <a:tailEnd/>
          </a:ln>
          <a:effectLst/>
        </p:spPr>
      </p:pic>
      <p:pic>
        <p:nvPicPr>
          <p:cNvPr id="6" name="Picture 13" descr="susy1"/>
          <p:cNvPicPr>
            <a:picLocks noChangeAspect="1" noChangeArrowheads="1"/>
          </p:cNvPicPr>
          <p:nvPr/>
        </p:nvPicPr>
        <p:blipFill>
          <a:blip r:embed="rId3" cstate="print"/>
          <a:srcRect/>
          <a:stretch>
            <a:fillRect/>
          </a:stretch>
        </p:blipFill>
        <p:spPr bwMode="auto">
          <a:xfrm>
            <a:off x="3048000" y="3276600"/>
            <a:ext cx="5181600" cy="2836958"/>
          </a:xfrm>
          <a:prstGeom prst="rect">
            <a:avLst/>
          </a:prstGeom>
          <a:solidFill>
            <a:srgbClr val="FFFF00"/>
          </a:solidFill>
        </p:spPr>
      </p:pic>
      <p:sp>
        <p:nvSpPr>
          <p:cNvPr id="7" name="Rectangle 6"/>
          <p:cNvSpPr/>
          <p:nvPr/>
        </p:nvSpPr>
        <p:spPr>
          <a:xfrm>
            <a:off x="609600" y="2743200"/>
            <a:ext cx="8153400" cy="646331"/>
          </a:xfrm>
          <a:prstGeom prst="rect">
            <a:avLst/>
          </a:prstGeom>
        </p:spPr>
        <p:txBody>
          <a:bodyPr wrap="square">
            <a:spAutoFit/>
          </a:bodyPr>
          <a:lstStyle/>
          <a:p>
            <a:r>
              <a:rPr lang="en-US" dirty="0">
                <a:solidFill>
                  <a:srgbClr val="0033CC"/>
                </a:solidFill>
              </a:rPr>
              <a:t>With </a:t>
            </a:r>
            <a:r>
              <a:rPr lang="en-US" dirty="0" err="1">
                <a:solidFill>
                  <a:srgbClr val="0033CC"/>
                </a:solidFill>
              </a:rPr>
              <a:t>supersymmetry</a:t>
            </a:r>
            <a:r>
              <a:rPr lang="en-US" dirty="0">
                <a:solidFill>
                  <a:srgbClr val="0033CC"/>
                </a:solidFill>
              </a:rPr>
              <a:t>, the SM gauge couplings are unified at GUT scale M</a:t>
            </a:r>
            <a:r>
              <a:rPr lang="en-US" baseline="-25000" dirty="0">
                <a:solidFill>
                  <a:srgbClr val="0033CC"/>
                </a:solidFill>
              </a:rPr>
              <a:t>G</a:t>
            </a:r>
            <a:r>
              <a:rPr lang="en-US" dirty="0">
                <a:solidFill>
                  <a:srgbClr val="0033CC"/>
                </a:solidFill>
              </a:rPr>
              <a:t> ≈  2 x10</a:t>
            </a:r>
            <a:r>
              <a:rPr lang="en-US" baseline="30000" dirty="0">
                <a:solidFill>
                  <a:srgbClr val="0033CC"/>
                </a:solidFill>
              </a:rPr>
              <a:t>16</a:t>
            </a:r>
            <a:r>
              <a:rPr lang="en-US" dirty="0">
                <a:solidFill>
                  <a:srgbClr val="0033CC"/>
                </a:solidFill>
              </a:rPr>
              <a:t> </a:t>
            </a:r>
            <a:r>
              <a:rPr lang="en-US" dirty="0" err="1">
                <a:solidFill>
                  <a:srgbClr val="0033CC"/>
                </a:solidFill>
              </a:rPr>
              <a:t>GeV</a:t>
            </a:r>
            <a:r>
              <a:rPr lang="en-US" dirty="0">
                <a:solidFill>
                  <a:srgbClr val="0033CC"/>
                </a:solidFill>
              </a:rPr>
              <a:t>.</a:t>
            </a:r>
            <a:endParaRPr lang="en-GB" dirty="0">
              <a:solidFill>
                <a:srgbClr val="0033CC"/>
              </a:solidFill>
            </a:endParaRPr>
          </a:p>
        </p:txBody>
      </p:sp>
    </p:spTree>
    <p:extLst>
      <p:ext uri="{BB962C8B-B14F-4D97-AF65-F5344CB8AC3E}">
        <p14:creationId xmlns:p14="http://schemas.microsoft.com/office/powerpoint/2010/main" val="2057519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5234"/>
                                        </p:tgtEl>
                                        <p:attrNameLst>
                                          <p:attrName>style.visibility</p:attrName>
                                        </p:attrNameLst>
                                      </p:cBhvr>
                                      <p:to>
                                        <p:strVal val="visible"/>
                                      </p:to>
                                    </p:set>
                                    <p:anim calcmode="lin" valueType="num">
                                      <p:cBhvr additive="base">
                                        <p:cTn id="7" dur="500" fill="hold"/>
                                        <p:tgtEl>
                                          <p:spTgt spid="95234"/>
                                        </p:tgtEl>
                                        <p:attrNameLst>
                                          <p:attrName>ppt_x</p:attrName>
                                        </p:attrNameLst>
                                      </p:cBhvr>
                                      <p:tavLst>
                                        <p:tav tm="0">
                                          <p:val>
                                            <p:strVal val="#ppt_x"/>
                                          </p:val>
                                        </p:tav>
                                        <p:tav tm="100000">
                                          <p:val>
                                            <p:strVal val="#ppt_x"/>
                                          </p:val>
                                        </p:tav>
                                      </p:tavLst>
                                    </p:anim>
                                    <p:anim calcmode="lin" valueType="num">
                                      <p:cBhvr additive="base">
                                        <p:cTn id="8" dur="500" fill="hold"/>
                                        <p:tgtEl>
                                          <p:spTgt spid="952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2"/>
          <p:cNvSpPr>
            <a:spLocks noGrp="1" noChangeArrowheads="1"/>
          </p:cNvSpPr>
          <p:nvPr>
            <p:ph type="title"/>
          </p:nvPr>
        </p:nvSpPr>
        <p:spPr>
          <a:xfrm>
            <a:off x="395288" y="304800"/>
            <a:ext cx="8229600" cy="685800"/>
          </a:xfrm>
        </p:spPr>
        <p:txBody>
          <a:bodyPr>
            <a:normAutofit fontScale="90000"/>
          </a:bodyPr>
          <a:lstStyle/>
          <a:p>
            <a:r>
              <a:rPr lang="en-US" altLang="ja-JP" b="1" dirty="0">
                <a:solidFill>
                  <a:schemeClr val="tx1">
                    <a:lumMod val="75000"/>
                    <a:lumOff val="25000"/>
                  </a:schemeClr>
                </a:solidFill>
                <a:effectLst>
                  <a:glow rad="63500">
                    <a:schemeClr val="accent5">
                      <a:satMod val="175000"/>
                      <a:alpha val="40000"/>
                    </a:schemeClr>
                  </a:glow>
                </a:effectLst>
              </a:rPr>
              <a:t>What is </a:t>
            </a:r>
            <a:r>
              <a:rPr lang="en-US" altLang="ja-JP" b="1" dirty="0" err="1">
                <a:solidFill>
                  <a:schemeClr val="tx1">
                    <a:lumMod val="75000"/>
                    <a:lumOff val="25000"/>
                  </a:schemeClr>
                </a:solidFill>
                <a:effectLst>
                  <a:glow rad="63500">
                    <a:schemeClr val="accent5">
                      <a:satMod val="175000"/>
                      <a:alpha val="40000"/>
                    </a:schemeClr>
                  </a:glow>
                </a:effectLst>
              </a:rPr>
              <a:t>Supersymmetry</a:t>
            </a:r>
            <a:endParaRPr lang="en-US" b="1" dirty="0">
              <a:solidFill>
                <a:schemeClr val="tx1">
                  <a:lumMod val="75000"/>
                  <a:lumOff val="25000"/>
                </a:schemeClr>
              </a:solidFill>
              <a:effectLst>
                <a:glow rad="63500">
                  <a:schemeClr val="accent5">
                    <a:satMod val="175000"/>
                    <a:alpha val="40000"/>
                  </a:schemeClr>
                </a:glow>
              </a:effectLst>
            </a:endParaRPr>
          </a:p>
        </p:txBody>
      </p:sp>
      <p:sp>
        <p:nvSpPr>
          <p:cNvPr id="184324" name="Rectangle 4"/>
          <p:cNvSpPr>
            <a:spLocks noGrp="1" noChangeArrowheads="1"/>
          </p:cNvSpPr>
          <p:nvPr>
            <p:ph type="body" idx="1"/>
          </p:nvPr>
        </p:nvSpPr>
        <p:spPr>
          <a:xfrm>
            <a:off x="481913" y="1312905"/>
            <a:ext cx="8429367" cy="1563130"/>
          </a:xfrm>
          <a:noFill/>
          <a:ln/>
        </p:spPr>
        <p:txBody>
          <a:bodyPr>
            <a:normAutofit fontScale="92500" lnSpcReduction="20000"/>
          </a:bodyPr>
          <a:lstStyle/>
          <a:p>
            <a:pPr>
              <a:lnSpc>
                <a:spcPct val="80000"/>
              </a:lnSpc>
            </a:pPr>
            <a:r>
              <a:rPr lang="en-US" altLang="ja-JP" sz="2000" b="1" dirty="0" err="1">
                <a:solidFill>
                  <a:srgbClr val="0000CC"/>
                </a:solidFill>
                <a:ea typeface="ＭＳ Ｐゴシック" pitchFamily="50" charset="-128"/>
              </a:rPr>
              <a:t>Supersymmetry</a:t>
            </a:r>
            <a:r>
              <a:rPr lang="en-US" altLang="ja-JP" sz="2000" b="1" dirty="0">
                <a:solidFill>
                  <a:srgbClr val="0000CC"/>
                </a:solidFill>
                <a:ea typeface="ＭＳ Ｐゴシック" pitchFamily="50" charset="-128"/>
              </a:rPr>
              <a:t> (SUSY): a symmetry between bosons and fermions.</a:t>
            </a:r>
          </a:p>
          <a:p>
            <a:pPr>
              <a:lnSpc>
                <a:spcPct val="80000"/>
              </a:lnSpc>
            </a:pPr>
            <a:endParaRPr lang="en-US" altLang="ja-JP" sz="2000" b="1" dirty="0">
              <a:solidFill>
                <a:srgbClr val="0000CC"/>
              </a:solidFill>
              <a:ea typeface="ＭＳ Ｐゴシック" pitchFamily="50" charset="-128"/>
            </a:endParaRPr>
          </a:p>
          <a:p>
            <a:pPr>
              <a:lnSpc>
                <a:spcPct val="80000"/>
              </a:lnSpc>
            </a:pPr>
            <a:endParaRPr lang="en-US" altLang="ja-JP" sz="2000" b="1" dirty="0">
              <a:solidFill>
                <a:srgbClr val="0000CC"/>
              </a:solidFill>
              <a:ea typeface="ＭＳ Ｐゴシック" pitchFamily="50" charset="-128"/>
            </a:endParaRPr>
          </a:p>
          <a:p>
            <a:pPr>
              <a:lnSpc>
                <a:spcPct val="80000"/>
              </a:lnSpc>
            </a:pPr>
            <a:endParaRPr lang="en-US" altLang="ja-JP" sz="2000" b="1" dirty="0">
              <a:solidFill>
                <a:srgbClr val="0000CC"/>
              </a:solidFill>
              <a:ea typeface="ＭＳ Ｐゴシック" pitchFamily="50" charset="-128"/>
            </a:endParaRPr>
          </a:p>
          <a:p>
            <a:pPr>
              <a:lnSpc>
                <a:spcPct val="80000"/>
              </a:lnSpc>
            </a:pPr>
            <a:r>
              <a:rPr lang="en-US" altLang="ja-JP" sz="2000" b="1" dirty="0">
                <a:solidFill>
                  <a:srgbClr val="0000CC"/>
                </a:solidFill>
                <a:ea typeface="ＭＳ Ｐゴシック" pitchFamily="50" charset="-128"/>
              </a:rPr>
              <a:t>Introduced in 1973 as a part of an extension of the special relativity.</a:t>
            </a:r>
          </a:p>
          <a:p>
            <a:pPr>
              <a:lnSpc>
                <a:spcPct val="80000"/>
              </a:lnSpc>
            </a:pPr>
            <a:r>
              <a:rPr lang="en-US" altLang="ja-JP" sz="2000" b="1" dirty="0">
                <a:solidFill>
                  <a:srgbClr val="0000CC"/>
                </a:solidFill>
                <a:ea typeface="ＭＳ Ｐゴシック" pitchFamily="50" charset="-128"/>
              </a:rPr>
              <a:t>Super Poincare algebra.</a:t>
            </a:r>
          </a:p>
        </p:txBody>
      </p:sp>
      <p:pic>
        <p:nvPicPr>
          <p:cNvPr id="184325" name="Picture 5"/>
          <p:cNvPicPr>
            <a:picLocks noChangeAspect="1" noChangeArrowheads="1"/>
          </p:cNvPicPr>
          <p:nvPr/>
        </p:nvPicPr>
        <p:blipFill>
          <a:blip r:embed="rId2" cstate="print"/>
          <a:srcRect/>
          <a:stretch>
            <a:fillRect/>
          </a:stretch>
        </p:blipFill>
        <p:spPr bwMode="auto">
          <a:xfrm>
            <a:off x="796925" y="3298825"/>
            <a:ext cx="4321175" cy="936625"/>
          </a:xfrm>
          <a:prstGeom prst="rect">
            <a:avLst/>
          </a:prstGeom>
          <a:solidFill>
            <a:srgbClr val="FFFF00">
              <a:alpha val="96001"/>
            </a:srgbClr>
          </a:solidFill>
          <a:ln w="9525">
            <a:solidFill>
              <a:srgbClr val="FFFF00"/>
            </a:solidFill>
            <a:miter lim="800000"/>
            <a:headEnd/>
            <a:tailEnd/>
          </a:ln>
          <a:effectLst/>
        </p:spPr>
      </p:pic>
      <p:pic>
        <p:nvPicPr>
          <p:cNvPr id="184326" name="Picture 6"/>
          <p:cNvPicPr>
            <a:picLocks noChangeAspect="1" noChangeArrowheads="1"/>
          </p:cNvPicPr>
          <p:nvPr/>
        </p:nvPicPr>
        <p:blipFill>
          <a:blip r:embed="rId3" cstate="print"/>
          <a:srcRect/>
          <a:stretch>
            <a:fillRect/>
          </a:stretch>
        </p:blipFill>
        <p:spPr bwMode="auto">
          <a:xfrm>
            <a:off x="5838567" y="3716338"/>
            <a:ext cx="2590800" cy="519112"/>
          </a:xfrm>
          <a:prstGeom prst="rect">
            <a:avLst/>
          </a:prstGeom>
          <a:solidFill>
            <a:srgbClr val="FFFF00"/>
          </a:solidFill>
          <a:ln w="9525">
            <a:solidFill>
              <a:schemeClr val="hlink"/>
            </a:solidFill>
            <a:miter lim="800000"/>
            <a:headEnd/>
            <a:tailEnd/>
          </a:ln>
          <a:effectLst/>
        </p:spPr>
      </p:pic>
      <p:sp>
        <p:nvSpPr>
          <p:cNvPr id="184327" name="Text Box 7"/>
          <p:cNvSpPr txBox="1">
            <a:spLocks noChangeArrowheads="1"/>
          </p:cNvSpPr>
          <p:nvPr/>
        </p:nvSpPr>
        <p:spPr bwMode="auto">
          <a:xfrm>
            <a:off x="304800" y="4510216"/>
            <a:ext cx="4813300" cy="396875"/>
          </a:xfrm>
          <a:prstGeom prst="rect">
            <a:avLst/>
          </a:prstGeom>
          <a:noFill/>
          <a:ln w="9525">
            <a:noFill/>
            <a:miter lim="800000"/>
            <a:headEnd/>
            <a:tailEnd/>
          </a:ln>
          <a:effectLst/>
        </p:spPr>
        <p:txBody>
          <a:bodyPr wrap="none">
            <a:spAutoFit/>
          </a:bodyPr>
          <a:lstStyle/>
          <a:p>
            <a:pPr>
              <a:buFontTx/>
              <a:buChar char="•"/>
            </a:pPr>
            <a:r>
              <a:rPr kumimoji="1" lang="en-US" altLang="ja-JP" dirty="0">
                <a:ea typeface="ＭＳ Ｐゴシック" pitchFamily="50" charset="-128"/>
              </a:rPr>
              <a:t>   </a:t>
            </a:r>
            <a:r>
              <a:rPr kumimoji="1" lang="en-US" altLang="ja-JP" sz="2000" b="1" dirty="0">
                <a:solidFill>
                  <a:srgbClr val="CC9900"/>
                </a:solidFill>
                <a:ea typeface="ＭＳ Ｐゴシック" pitchFamily="50" charset="-128"/>
              </a:rPr>
              <a:t>SUSY = a translation in </a:t>
            </a:r>
            <a:r>
              <a:rPr kumimoji="1" lang="en-US" altLang="ja-JP" sz="2000" b="1" dirty="0" err="1">
                <a:solidFill>
                  <a:srgbClr val="CC9900"/>
                </a:solidFill>
                <a:ea typeface="ＭＳ Ｐゴシック" pitchFamily="50" charset="-128"/>
              </a:rPr>
              <a:t>Superspace</a:t>
            </a:r>
            <a:r>
              <a:rPr kumimoji="1" lang="en-US" altLang="ja-JP" dirty="0">
                <a:ea typeface="ＭＳ Ｐゴシック" pitchFamily="50" charset="-128"/>
              </a:rPr>
              <a:t>.</a:t>
            </a:r>
          </a:p>
        </p:txBody>
      </p:sp>
      <p:pic>
        <p:nvPicPr>
          <p:cNvPr id="184328" name="Picture 8"/>
          <p:cNvPicPr>
            <a:picLocks noChangeAspect="1" noChangeArrowheads="1"/>
          </p:cNvPicPr>
          <p:nvPr/>
        </p:nvPicPr>
        <p:blipFill>
          <a:blip r:embed="rId4" cstate="print"/>
          <a:srcRect/>
          <a:stretch>
            <a:fillRect/>
          </a:stretch>
        </p:blipFill>
        <p:spPr bwMode="auto">
          <a:xfrm>
            <a:off x="1738313" y="5113337"/>
            <a:ext cx="5543550" cy="1439863"/>
          </a:xfrm>
          <a:prstGeom prst="rect">
            <a:avLst/>
          </a:prstGeom>
          <a:noFill/>
          <a:ln w="9525">
            <a:solidFill>
              <a:schemeClr val="hlink"/>
            </a:solidFill>
            <a:miter lim="800000"/>
            <a:headEnd/>
            <a:tailEnd/>
          </a:ln>
          <a:effectLst/>
        </p:spPr>
      </p:pic>
      <p:pic>
        <p:nvPicPr>
          <p:cNvPr id="71681" name="Picture 1"/>
          <p:cNvPicPr>
            <a:picLocks noChangeAspect="1" noChangeArrowheads="1"/>
          </p:cNvPicPr>
          <p:nvPr/>
        </p:nvPicPr>
        <p:blipFill>
          <a:blip r:embed="rId5" cstate="print">
            <a:duotone>
              <a:prstClr val="black"/>
              <a:schemeClr val="accent1">
                <a:tint val="45000"/>
                <a:satMod val="400000"/>
              </a:schemeClr>
            </a:duotone>
          </a:blip>
          <a:stretch>
            <a:fillRect/>
          </a:stretch>
        </p:blipFill>
        <p:spPr bwMode="auto">
          <a:xfrm>
            <a:off x="1505037" y="1674340"/>
            <a:ext cx="6010102" cy="457200"/>
          </a:xfrm>
          <a:prstGeom prst="rect">
            <a:avLst/>
          </a:prstGeom>
          <a:noFill/>
          <a:ln>
            <a:noFill/>
          </a:ln>
        </p:spPr>
      </p:pic>
    </p:spTree>
    <p:extLst>
      <p:ext uri="{BB962C8B-B14F-4D97-AF65-F5344CB8AC3E}">
        <p14:creationId xmlns:p14="http://schemas.microsoft.com/office/powerpoint/2010/main" val="2422951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4324">
                                            <p:txEl>
                                              <p:pRg st="0" end="0"/>
                                            </p:txEl>
                                          </p:spTgt>
                                        </p:tgtEl>
                                        <p:attrNameLst>
                                          <p:attrName>style.visibility</p:attrName>
                                        </p:attrNameLst>
                                      </p:cBhvr>
                                      <p:to>
                                        <p:strVal val="visible"/>
                                      </p:to>
                                    </p:set>
                                    <p:anim calcmode="lin" valueType="num">
                                      <p:cBhvr additive="base">
                                        <p:cTn id="7" dur="500" fill="hold"/>
                                        <p:tgtEl>
                                          <p:spTgt spid="1843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2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1681"/>
                                        </p:tgtEl>
                                        <p:attrNameLst>
                                          <p:attrName>style.visibility</p:attrName>
                                        </p:attrNameLst>
                                      </p:cBhvr>
                                      <p:to>
                                        <p:strVal val="visible"/>
                                      </p:to>
                                    </p:set>
                                    <p:anim calcmode="lin" valueType="num">
                                      <p:cBhvr additive="base">
                                        <p:cTn id="11" dur="500" fill="hold"/>
                                        <p:tgtEl>
                                          <p:spTgt spid="71681"/>
                                        </p:tgtEl>
                                        <p:attrNameLst>
                                          <p:attrName>ppt_x</p:attrName>
                                        </p:attrNameLst>
                                      </p:cBhvr>
                                      <p:tavLst>
                                        <p:tav tm="0">
                                          <p:val>
                                            <p:strVal val="#ppt_x"/>
                                          </p:val>
                                        </p:tav>
                                        <p:tav tm="100000">
                                          <p:val>
                                            <p:strVal val="#ppt_x"/>
                                          </p:val>
                                        </p:tav>
                                      </p:tavLst>
                                    </p:anim>
                                    <p:anim calcmode="lin" valueType="num">
                                      <p:cBhvr additive="base">
                                        <p:cTn id="12" dur="500" fill="hold"/>
                                        <p:tgtEl>
                                          <p:spTgt spid="71681"/>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84324">
                                            <p:txEl>
                                              <p:pRg st="4" end="4"/>
                                            </p:txEl>
                                          </p:spTgt>
                                        </p:tgtEl>
                                        <p:attrNameLst>
                                          <p:attrName>style.visibility</p:attrName>
                                        </p:attrNameLst>
                                      </p:cBhvr>
                                      <p:to>
                                        <p:strVal val="visible"/>
                                      </p:to>
                                    </p:set>
                                    <p:anim calcmode="lin" valueType="num">
                                      <p:cBhvr additive="base">
                                        <p:cTn id="17" dur="500" fill="hold"/>
                                        <p:tgtEl>
                                          <p:spTgt spid="184324">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84324">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4324">
                                            <p:txEl>
                                              <p:pRg st="5" end="5"/>
                                            </p:txEl>
                                          </p:spTgt>
                                        </p:tgtEl>
                                        <p:attrNameLst>
                                          <p:attrName>style.visibility</p:attrName>
                                        </p:attrNameLst>
                                      </p:cBhvr>
                                      <p:to>
                                        <p:strVal val="visible"/>
                                      </p:to>
                                    </p:set>
                                    <p:anim calcmode="lin" valueType="num">
                                      <p:cBhvr additive="base">
                                        <p:cTn id="21" dur="500" fill="hold"/>
                                        <p:tgtEl>
                                          <p:spTgt spid="184324">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8432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84325"/>
                                        </p:tgtEl>
                                        <p:attrNameLst>
                                          <p:attrName>style.visibility</p:attrName>
                                        </p:attrNameLst>
                                      </p:cBhvr>
                                      <p:to>
                                        <p:strVal val="visible"/>
                                      </p:to>
                                    </p:set>
                                    <p:animEffect transition="in" filter="box(in)">
                                      <p:cBhvr>
                                        <p:cTn id="27" dur="500"/>
                                        <p:tgtEl>
                                          <p:spTgt spid="184325"/>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84326"/>
                                        </p:tgtEl>
                                        <p:attrNameLst>
                                          <p:attrName>style.visibility</p:attrName>
                                        </p:attrNameLst>
                                      </p:cBhvr>
                                      <p:to>
                                        <p:strVal val="visible"/>
                                      </p:to>
                                    </p:set>
                                    <p:animEffect transition="in" filter="box(in)">
                                      <p:cBhvr>
                                        <p:cTn id="32" dur="500"/>
                                        <p:tgtEl>
                                          <p:spTgt spid="184326"/>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84327"/>
                                        </p:tgtEl>
                                        <p:attrNameLst>
                                          <p:attrName>style.visibility</p:attrName>
                                        </p:attrNameLst>
                                      </p:cBhvr>
                                      <p:to>
                                        <p:strVal val="visible"/>
                                      </p:to>
                                    </p:set>
                                    <p:anim calcmode="lin" valueType="num">
                                      <p:cBhvr additive="base">
                                        <p:cTn id="37" dur="500" fill="hold"/>
                                        <p:tgtEl>
                                          <p:spTgt spid="184327"/>
                                        </p:tgtEl>
                                        <p:attrNameLst>
                                          <p:attrName>ppt_x</p:attrName>
                                        </p:attrNameLst>
                                      </p:cBhvr>
                                      <p:tavLst>
                                        <p:tav tm="0">
                                          <p:val>
                                            <p:strVal val="#ppt_x"/>
                                          </p:val>
                                        </p:tav>
                                        <p:tav tm="100000">
                                          <p:val>
                                            <p:strVal val="#ppt_x"/>
                                          </p:val>
                                        </p:tav>
                                      </p:tavLst>
                                    </p:anim>
                                    <p:anim calcmode="lin" valueType="num">
                                      <p:cBhvr additive="base">
                                        <p:cTn id="38" dur="500" fill="hold"/>
                                        <p:tgtEl>
                                          <p:spTgt spid="184327"/>
                                        </p:tgtEl>
                                        <p:attrNameLst>
                                          <p:attrName>ppt_y</p:attrName>
                                        </p:attrNameLst>
                                      </p:cBhvr>
                                      <p:tavLst>
                                        <p:tav tm="0">
                                          <p:val>
                                            <p:strVal val="1+#ppt_h/2"/>
                                          </p:val>
                                        </p:tav>
                                        <p:tav tm="100000">
                                          <p:val>
                                            <p:strVal val="#ppt_y"/>
                                          </p:val>
                                        </p:tav>
                                      </p:tavLst>
                                    </p:anim>
                                  </p:childTnLst>
                                </p:cTn>
                              </p:par>
                              <p:par>
                                <p:cTn id="39" presetID="4" presetClass="entr" presetSubtype="16" fill="hold" nodeType="withEffect">
                                  <p:stCondLst>
                                    <p:cond delay="0"/>
                                  </p:stCondLst>
                                  <p:childTnLst>
                                    <p:set>
                                      <p:cBhvr>
                                        <p:cTn id="40" dur="1" fill="hold">
                                          <p:stCondLst>
                                            <p:cond delay="0"/>
                                          </p:stCondLst>
                                        </p:cTn>
                                        <p:tgtEl>
                                          <p:spTgt spid="184328"/>
                                        </p:tgtEl>
                                        <p:attrNameLst>
                                          <p:attrName>style.visibility</p:attrName>
                                        </p:attrNameLst>
                                      </p:cBhvr>
                                      <p:to>
                                        <p:strVal val="visible"/>
                                      </p:to>
                                    </p:set>
                                    <p:animEffect transition="in" filter="box(in)">
                                      <p:cBhvr>
                                        <p:cTn id="41" dur="500"/>
                                        <p:tgtEl>
                                          <p:spTgt spid="1843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2" y="430213"/>
            <a:ext cx="8229600" cy="712787"/>
          </a:xfrm>
        </p:spPr>
        <p:txBody>
          <a:bodyPr>
            <a:normAutofit/>
          </a:bodyPr>
          <a:lstStyle/>
          <a:p>
            <a:r>
              <a:rPr lang="en-US" altLang="ja-JP" sz="4000" b="1" dirty="0">
                <a:solidFill>
                  <a:schemeClr val="tx1">
                    <a:lumMod val="75000"/>
                    <a:lumOff val="25000"/>
                  </a:schemeClr>
                </a:solidFill>
                <a:effectLst>
                  <a:glow rad="63500">
                    <a:schemeClr val="accent5">
                      <a:satMod val="175000"/>
                      <a:alpha val="40000"/>
                    </a:schemeClr>
                  </a:glow>
                </a:effectLst>
              </a:rPr>
              <a:t>Hierarchy problem</a:t>
            </a:r>
            <a:endParaRPr lang="en-US" sz="4000" b="1" dirty="0">
              <a:solidFill>
                <a:schemeClr val="tx1">
                  <a:lumMod val="75000"/>
                  <a:lumOff val="25000"/>
                </a:schemeClr>
              </a:solidFill>
              <a:effectLst>
                <a:glow rad="63500">
                  <a:schemeClr val="accent5">
                    <a:satMod val="175000"/>
                    <a:alpha val="40000"/>
                  </a:schemeClr>
                </a:glow>
              </a:effectLst>
            </a:endParaRPr>
          </a:p>
        </p:txBody>
      </p:sp>
      <p:sp>
        <p:nvSpPr>
          <p:cNvPr id="4" name="Slide Number Placeholder 3"/>
          <p:cNvSpPr>
            <a:spLocks noGrp="1"/>
          </p:cNvSpPr>
          <p:nvPr>
            <p:ph type="sldNum" sz="quarter" idx="12"/>
          </p:nvPr>
        </p:nvSpPr>
        <p:spPr/>
        <p:txBody>
          <a:bodyPr/>
          <a:lstStyle/>
          <a:p>
            <a:pPr>
              <a:defRPr/>
            </a:pPr>
            <a:fld id="{E1F5D261-A2BC-4FAD-BE27-CAAABF46F56A}" type="slidenum">
              <a:rPr lang="en-US" altLang="en-US" smtClean="0"/>
              <a:pPr>
                <a:defRPr/>
              </a:pPr>
              <a:t>16</a:t>
            </a:fld>
            <a:endParaRPr lang="en-US" altLang="en-US"/>
          </a:p>
        </p:txBody>
      </p:sp>
      <p:pic>
        <p:nvPicPr>
          <p:cNvPr id="96259" name="Picture 3"/>
          <p:cNvPicPr>
            <a:picLocks noChangeAspect="1" noChangeArrowheads="1"/>
          </p:cNvPicPr>
          <p:nvPr/>
        </p:nvPicPr>
        <p:blipFill>
          <a:blip r:embed="rId2" cstate="print"/>
          <a:srcRect/>
          <a:stretch>
            <a:fillRect/>
          </a:stretch>
        </p:blipFill>
        <p:spPr bwMode="auto">
          <a:xfrm>
            <a:off x="468312" y="1311275"/>
            <a:ext cx="8207375" cy="4876800"/>
          </a:xfrm>
          <a:prstGeom prst="rect">
            <a:avLst/>
          </a:prstGeom>
          <a:noFill/>
          <a:ln w="9525">
            <a:noFill/>
            <a:miter lim="800000"/>
            <a:headEnd/>
            <a:tailEnd/>
          </a:ln>
          <a:effectLst/>
        </p:spPr>
      </p:pic>
    </p:spTree>
    <p:extLst>
      <p:ext uri="{BB962C8B-B14F-4D97-AF65-F5344CB8AC3E}">
        <p14:creationId xmlns:p14="http://schemas.microsoft.com/office/powerpoint/2010/main" val="1656306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712787"/>
          </a:xfrm>
        </p:spPr>
        <p:txBody>
          <a:bodyPr>
            <a:normAutofit/>
          </a:bodyPr>
          <a:lstStyle/>
          <a:p>
            <a:r>
              <a:rPr lang="en-US" altLang="ja-JP" sz="4000" b="1" dirty="0">
                <a:solidFill>
                  <a:schemeClr val="tx1">
                    <a:lumMod val="75000"/>
                    <a:lumOff val="25000"/>
                  </a:schemeClr>
                </a:solidFill>
                <a:effectLst>
                  <a:glow rad="63500">
                    <a:schemeClr val="accent5">
                      <a:satMod val="175000"/>
                      <a:alpha val="40000"/>
                    </a:schemeClr>
                  </a:glow>
                </a:effectLst>
              </a:rPr>
              <a:t>Hierarchy problem and SUSY</a:t>
            </a:r>
            <a:endParaRPr lang="en-US" sz="4000" b="1" dirty="0">
              <a:solidFill>
                <a:schemeClr val="tx1">
                  <a:lumMod val="75000"/>
                  <a:lumOff val="25000"/>
                </a:schemeClr>
              </a:solidFill>
              <a:effectLst>
                <a:glow rad="63500">
                  <a:schemeClr val="accent5">
                    <a:satMod val="175000"/>
                    <a:alpha val="40000"/>
                  </a:schemeClr>
                </a:glow>
              </a:effectLst>
            </a:endParaRPr>
          </a:p>
        </p:txBody>
      </p:sp>
      <p:sp>
        <p:nvSpPr>
          <p:cNvPr id="4" name="Slide Number Placeholder 3"/>
          <p:cNvSpPr>
            <a:spLocks noGrp="1"/>
          </p:cNvSpPr>
          <p:nvPr>
            <p:ph type="sldNum" sz="quarter" idx="12"/>
          </p:nvPr>
        </p:nvSpPr>
        <p:spPr/>
        <p:txBody>
          <a:bodyPr/>
          <a:lstStyle/>
          <a:p>
            <a:pPr>
              <a:defRPr/>
            </a:pPr>
            <a:fld id="{E1F5D261-A2BC-4FAD-BE27-CAAABF46F56A}" type="slidenum">
              <a:rPr lang="en-US" altLang="en-US" smtClean="0"/>
              <a:pPr>
                <a:defRPr/>
              </a:pPr>
              <a:t>17</a:t>
            </a:fld>
            <a:endParaRPr lang="en-US" altLang="en-US"/>
          </a:p>
        </p:txBody>
      </p:sp>
      <p:pic>
        <p:nvPicPr>
          <p:cNvPr id="97282" name="Picture 2"/>
          <p:cNvPicPr>
            <a:picLocks noChangeAspect="1" noChangeArrowheads="1"/>
          </p:cNvPicPr>
          <p:nvPr/>
        </p:nvPicPr>
        <p:blipFill>
          <a:blip r:embed="rId2" cstate="print"/>
          <a:srcRect/>
          <a:stretch>
            <a:fillRect/>
          </a:stretch>
        </p:blipFill>
        <p:spPr bwMode="auto">
          <a:xfrm>
            <a:off x="338137" y="1272058"/>
            <a:ext cx="8467725" cy="3105150"/>
          </a:xfrm>
          <a:prstGeom prst="rect">
            <a:avLst/>
          </a:prstGeom>
          <a:noFill/>
          <a:ln w="9525">
            <a:noFill/>
            <a:miter lim="800000"/>
            <a:headEnd/>
            <a:tailEnd/>
          </a:ln>
          <a:effectLst/>
        </p:spPr>
      </p:pic>
      <p:pic>
        <p:nvPicPr>
          <p:cNvPr id="97283" name="Picture 3"/>
          <p:cNvPicPr>
            <a:picLocks noChangeAspect="1" noChangeArrowheads="1"/>
          </p:cNvPicPr>
          <p:nvPr/>
        </p:nvPicPr>
        <p:blipFill>
          <a:blip r:embed="rId3" cstate="print"/>
          <a:srcRect/>
          <a:stretch>
            <a:fillRect/>
          </a:stretch>
        </p:blipFill>
        <p:spPr bwMode="auto">
          <a:xfrm>
            <a:off x="981075" y="4710112"/>
            <a:ext cx="7181850" cy="1828800"/>
          </a:xfrm>
          <a:prstGeom prst="rect">
            <a:avLst/>
          </a:prstGeom>
          <a:noFill/>
          <a:ln w="9525">
            <a:noFill/>
            <a:miter lim="800000"/>
            <a:headEnd/>
            <a:tailEnd/>
          </a:ln>
          <a:effectLst/>
        </p:spPr>
      </p:pic>
    </p:spTree>
    <p:extLst>
      <p:ext uri="{BB962C8B-B14F-4D97-AF65-F5344CB8AC3E}">
        <p14:creationId xmlns:p14="http://schemas.microsoft.com/office/powerpoint/2010/main" val="3485023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B84A8-2305-774A-88C8-C8C679BA3995}"/>
              </a:ext>
            </a:extLst>
          </p:cNvPr>
          <p:cNvSpPr>
            <a:spLocks noGrp="1"/>
          </p:cNvSpPr>
          <p:nvPr>
            <p:ph type="title"/>
          </p:nvPr>
        </p:nvSpPr>
        <p:spPr>
          <a:xfrm>
            <a:off x="457200" y="336421"/>
            <a:ext cx="8229600" cy="669709"/>
          </a:xfrm>
        </p:spPr>
        <p:txBody>
          <a:bodyPr>
            <a:normAutofit fontScale="90000"/>
          </a:bodyPr>
          <a:lstStyle/>
          <a:p>
            <a:br>
              <a:rPr lang="en-US" sz="4900" b="1" dirty="0">
                <a:solidFill>
                  <a:schemeClr val="tx1">
                    <a:lumMod val="75000"/>
                    <a:lumOff val="25000"/>
                  </a:schemeClr>
                </a:solidFill>
                <a:effectLst>
                  <a:glow rad="63500">
                    <a:schemeClr val="accent5">
                      <a:satMod val="175000"/>
                      <a:alpha val="40000"/>
                    </a:schemeClr>
                  </a:glow>
                </a:effectLst>
              </a:rPr>
            </a:br>
            <a:br>
              <a:rPr lang="en-US" sz="4900" b="1" dirty="0">
                <a:solidFill>
                  <a:schemeClr val="tx1">
                    <a:lumMod val="75000"/>
                    <a:lumOff val="25000"/>
                  </a:schemeClr>
                </a:solidFill>
                <a:effectLst>
                  <a:glow rad="63500">
                    <a:schemeClr val="accent5">
                      <a:satMod val="175000"/>
                      <a:alpha val="40000"/>
                    </a:schemeClr>
                  </a:glow>
                </a:effectLst>
              </a:rPr>
            </a:br>
            <a:r>
              <a:rPr lang="en-US" b="1" dirty="0">
                <a:solidFill>
                  <a:schemeClr val="tx1">
                    <a:lumMod val="75000"/>
                    <a:lumOff val="25000"/>
                  </a:schemeClr>
                </a:solidFill>
                <a:effectLst>
                  <a:glow rad="63500">
                    <a:schemeClr val="accent5">
                      <a:satMod val="175000"/>
                      <a:alpha val="40000"/>
                    </a:schemeClr>
                  </a:glow>
                </a:effectLst>
              </a:rPr>
              <a:t>Two-Higgs Doublet Model</a:t>
            </a:r>
            <a:br>
              <a:rPr lang="en-US" sz="4900" b="1" dirty="0">
                <a:solidFill>
                  <a:schemeClr val="tx1">
                    <a:lumMod val="75000"/>
                    <a:lumOff val="25000"/>
                  </a:schemeClr>
                </a:solidFill>
                <a:effectLst>
                  <a:glow rad="63500">
                    <a:schemeClr val="accent5">
                      <a:satMod val="175000"/>
                      <a:alpha val="40000"/>
                    </a:schemeClr>
                  </a:glow>
                </a:effectLst>
              </a:rPr>
            </a:br>
            <a:br>
              <a:rPr lang="en-US" dirty="0"/>
            </a:br>
            <a:endParaRPr lang="en-US" dirty="0"/>
          </a:p>
        </p:txBody>
      </p:sp>
      <p:pic>
        <p:nvPicPr>
          <p:cNvPr id="6" name="Content Placeholder 5">
            <a:extLst>
              <a:ext uri="{FF2B5EF4-FFF2-40B4-BE49-F238E27FC236}">
                <a16:creationId xmlns:a16="http://schemas.microsoft.com/office/drawing/2014/main" id="{6858109C-23BC-ED43-B21C-A6F789346174}"/>
              </a:ext>
            </a:extLst>
          </p:cNvPr>
          <p:cNvPicPr>
            <a:picLocks noGrp="1" noChangeAspect="1"/>
          </p:cNvPicPr>
          <p:nvPr>
            <p:ph idx="1"/>
          </p:nvPr>
        </p:nvPicPr>
        <p:blipFill>
          <a:blip r:embed="rId2"/>
          <a:stretch>
            <a:fillRect/>
          </a:stretch>
        </p:blipFill>
        <p:spPr>
          <a:xfrm>
            <a:off x="820833" y="1468050"/>
            <a:ext cx="4710155" cy="2342875"/>
          </a:xfrm>
          <a:prstGeom prst="rect">
            <a:avLst/>
          </a:prstGeom>
        </p:spPr>
      </p:pic>
      <p:pic>
        <p:nvPicPr>
          <p:cNvPr id="7" name="Picture 6">
            <a:extLst>
              <a:ext uri="{FF2B5EF4-FFF2-40B4-BE49-F238E27FC236}">
                <a16:creationId xmlns:a16="http://schemas.microsoft.com/office/drawing/2014/main" id="{B39C490E-D06F-C141-89F7-06D734CCB3B9}"/>
              </a:ext>
            </a:extLst>
          </p:cNvPr>
          <p:cNvPicPr>
            <a:picLocks noChangeAspect="1"/>
          </p:cNvPicPr>
          <p:nvPr/>
        </p:nvPicPr>
        <p:blipFill>
          <a:blip r:embed="rId3"/>
          <a:stretch>
            <a:fillRect/>
          </a:stretch>
        </p:blipFill>
        <p:spPr>
          <a:xfrm>
            <a:off x="5683849" y="1616252"/>
            <a:ext cx="2920158" cy="1812748"/>
          </a:xfrm>
          <a:prstGeom prst="rect">
            <a:avLst/>
          </a:prstGeom>
        </p:spPr>
      </p:pic>
      <p:pic>
        <p:nvPicPr>
          <p:cNvPr id="8" name="Picture 7">
            <a:extLst>
              <a:ext uri="{FF2B5EF4-FFF2-40B4-BE49-F238E27FC236}">
                <a16:creationId xmlns:a16="http://schemas.microsoft.com/office/drawing/2014/main" id="{7D0A7846-5567-7A45-BA82-CD247F93D143}"/>
              </a:ext>
            </a:extLst>
          </p:cNvPr>
          <p:cNvPicPr>
            <a:picLocks noChangeAspect="1"/>
          </p:cNvPicPr>
          <p:nvPr/>
        </p:nvPicPr>
        <p:blipFill>
          <a:blip r:embed="rId4"/>
          <a:stretch>
            <a:fillRect/>
          </a:stretch>
        </p:blipFill>
        <p:spPr>
          <a:xfrm>
            <a:off x="820833" y="4039122"/>
            <a:ext cx="5468756" cy="2584099"/>
          </a:xfrm>
          <a:prstGeom prst="rect">
            <a:avLst/>
          </a:prstGeom>
        </p:spPr>
      </p:pic>
    </p:spTree>
    <p:extLst>
      <p:ext uri="{BB962C8B-B14F-4D97-AF65-F5344CB8AC3E}">
        <p14:creationId xmlns:p14="http://schemas.microsoft.com/office/powerpoint/2010/main" val="390061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astedGraphic-1.tiff">
            <a:extLst>
              <a:ext uri="{FF2B5EF4-FFF2-40B4-BE49-F238E27FC236}">
                <a16:creationId xmlns:a16="http://schemas.microsoft.com/office/drawing/2014/main" id="{147991B5-D6ED-E242-A731-1EB9954CA46B}"/>
              </a:ext>
            </a:extLst>
          </p:cNvPr>
          <p:cNvSpPr>
            <a:spLocks noChangeAspect="1" noChangeArrowheads="1"/>
          </p:cNvSpPr>
          <p:nvPr/>
        </p:nvSpPr>
        <p:spPr bwMode="auto">
          <a:xfrm>
            <a:off x="4457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8" name="Picture 7">
            <a:extLst>
              <a:ext uri="{FF2B5EF4-FFF2-40B4-BE49-F238E27FC236}">
                <a16:creationId xmlns:a16="http://schemas.microsoft.com/office/drawing/2014/main" id="{679BB448-F400-4845-81F4-8089F3C9939B}"/>
              </a:ext>
            </a:extLst>
          </p:cNvPr>
          <p:cNvPicPr>
            <a:picLocks noChangeAspect="1"/>
          </p:cNvPicPr>
          <p:nvPr/>
        </p:nvPicPr>
        <p:blipFill>
          <a:blip r:embed="rId2"/>
          <a:stretch>
            <a:fillRect/>
          </a:stretch>
        </p:blipFill>
        <p:spPr>
          <a:xfrm>
            <a:off x="431667" y="1037513"/>
            <a:ext cx="5388365" cy="676462"/>
          </a:xfrm>
          <a:prstGeom prst="rect">
            <a:avLst/>
          </a:prstGeom>
        </p:spPr>
      </p:pic>
      <p:pic>
        <p:nvPicPr>
          <p:cNvPr id="9" name="Picture 8">
            <a:extLst>
              <a:ext uri="{FF2B5EF4-FFF2-40B4-BE49-F238E27FC236}">
                <a16:creationId xmlns:a16="http://schemas.microsoft.com/office/drawing/2014/main" id="{0AC450EF-1B9B-6D44-B05C-E509D8DA7BEF}"/>
              </a:ext>
            </a:extLst>
          </p:cNvPr>
          <p:cNvPicPr>
            <a:picLocks noChangeAspect="1"/>
          </p:cNvPicPr>
          <p:nvPr/>
        </p:nvPicPr>
        <p:blipFill>
          <a:blip r:embed="rId3"/>
          <a:stretch>
            <a:fillRect/>
          </a:stretch>
        </p:blipFill>
        <p:spPr>
          <a:xfrm>
            <a:off x="1293560" y="1832427"/>
            <a:ext cx="4375773" cy="1705114"/>
          </a:xfrm>
          <a:prstGeom prst="rect">
            <a:avLst/>
          </a:prstGeom>
        </p:spPr>
      </p:pic>
      <p:pic>
        <p:nvPicPr>
          <p:cNvPr id="10" name="Picture 9">
            <a:extLst>
              <a:ext uri="{FF2B5EF4-FFF2-40B4-BE49-F238E27FC236}">
                <a16:creationId xmlns:a16="http://schemas.microsoft.com/office/drawing/2014/main" id="{0F7AEB87-4E0F-E440-93F7-68834E524839}"/>
              </a:ext>
            </a:extLst>
          </p:cNvPr>
          <p:cNvPicPr>
            <a:picLocks noChangeAspect="1"/>
          </p:cNvPicPr>
          <p:nvPr/>
        </p:nvPicPr>
        <p:blipFill>
          <a:blip r:embed="rId4"/>
          <a:stretch>
            <a:fillRect/>
          </a:stretch>
        </p:blipFill>
        <p:spPr>
          <a:xfrm>
            <a:off x="555041" y="3663203"/>
            <a:ext cx="5672763" cy="456036"/>
          </a:xfrm>
          <a:prstGeom prst="rect">
            <a:avLst/>
          </a:prstGeom>
        </p:spPr>
      </p:pic>
      <p:pic>
        <p:nvPicPr>
          <p:cNvPr id="11" name="Picture 10">
            <a:extLst>
              <a:ext uri="{FF2B5EF4-FFF2-40B4-BE49-F238E27FC236}">
                <a16:creationId xmlns:a16="http://schemas.microsoft.com/office/drawing/2014/main" id="{36F2D237-6C65-474F-A958-D5951892BE68}"/>
              </a:ext>
            </a:extLst>
          </p:cNvPr>
          <p:cNvPicPr>
            <a:picLocks noChangeAspect="1"/>
          </p:cNvPicPr>
          <p:nvPr/>
        </p:nvPicPr>
        <p:blipFill>
          <a:blip r:embed="rId5"/>
          <a:stretch>
            <a:fillRect/>
          </a:stretch>
        </p:blipFill>
        <p:spPr>
          <a:xfrm>
            <a:off x="611075" y="4107182"/>
            <a:ext cx="4702330" cy="662526"/>
          </a:xfrm>
          <a:prstGeom prst="rect">
            <a:avLst/>
          </a:prstGeom>
        </p:spPr>
      </p:pic>
      <p:pic>
        <p:nvPicPr>
          <p:cNvPr id="12" name="Picture 11">
            <a:extLst>
              <a:ext uri="{FF2B5EF4-FFF2-40B4-BE49-F238E27FC236}">
                <a16:creationId xmlns:a16="http://schemas.microsoft.com/office/drawing/2014/main" id="{8AC91EF5-2E3A-5A44-B9B1-F11276C9D2A3}"/>
              </a:ext>
            </a:extLst>
          </p:cNvPr>
          <p:cNvPicPr>
            <a:picLocks noChangeAspect="1"/>
          </p:cNvPicPr>
          <p:nvPr/>
        </p:nvPicPr>
        <p:blipFill>
          <a:blip r:embed="rId6"/>
          <a:stretch>
            <a:fillRect/>
          </a:stretch>
        </p:blipFill>
        <p:spPr>
          <a:xfrm>
            <a:off x="3697284" y="4633289"/>
            <a:ext cx="3486711" cy="367022"/>
          </a:xfrm>
          <a:prstGeom prst="rect">
            <a:avLst/>
          </a:prstGeom>
        </p:spPr>
      </p:pic>
      <p:pic>
        <p:nvPicPr>
          <p:cNvPr id="13" name="Picture 12">
            <a:extLst>
              <a:ext uri="{FF2B5EF4-FFF2-40B4-BE49-F238E27FC236}">
                <a16:creationId xmlns:a16="http://schemas.microsoft.com/office/drawing/2014/main" id="{6D1D8CE2-9176-6643-A0D4-B04CAFD37D63}"/>
              </a:ext>
            </a:extLst>
          </p:cNvPr>
          <p:cNvPicPr>
            <a:picLocks noChangeAspect="1"/>
          </p:cNvPicPr>
          <p:nvPr/>
        </p:nvPicPr>
        <p:blipFill>
          <a:blip r:embed="rId7"/>
          <a:stretch>
            <a:fillRect/>
          </a:stretch>
        </p:blipFill>
        <p:spPr>
          <a:xfrm>
            <a:off x="760252" y="5130086"/>
            <a:ext cx="4271058" cy="1095315"/>
          </a:xfrm>
          <a:prstGeom prst="rect">
            <a:avLst/>
          </a:prstGeom>
        </p:spPr>
      </p:pic>
      <p:pic>
        <p:nvPicPr>
          <p:cNvPr id="14" name="Picture 13">
            <a:extLst>
              <a:ext uri="{FF2B5EF4-FFF2-40B4-BE49-F238E27FC236}">
                <a16:creationId xmlns:a16="http://schemas.microsoft.com/office/drawing/2014/main" id="{8C70A36F-38DD-B948-A685-72302847DC9C}"/>
              </a:ext>
            </a:extLst>
          </p:cNvPr>
          <p:cNvPicPr>
            <a:picLocks noChangeAspect="1"/>
          </p:cNvPicPr>
          <p:nvPr/>
        </p:nvPicPr>
        <p:blipFill>
          <a:blip r:embed="rId8"/>
          <a:stretch>
            <a:fillRect/>
          </a:stretch>
        </p:blipFill>
        <p:spPr>
          <a:xfrm>
            <a:off x="5313405" y="5194965"/>
            <a:ext cx="3264911" cy="873502"/>
          </a:xfrm>
          <a:prstGeom prst="rect">
            <a:avLst/>
          </a:prstGeom>
        </p:spPr>
      </p:pic>
      <p:sp>
        <p:nvSpPr>
          <p:cNvPr id="7" name="Title 6">
            <a:extLst>
              <a:ext uri="{FF2B5EF4-FFF2-40B4-BE49-F238E27FC236}">
                <a16:creationId xmlns:a16="http://schemas.microsoft.com/office/drawing/2014/main" id="{0ED76795-8B5F-3940-87A7-D37FA0A1925E}"/>
              </a:ext>
            </a:extLst>
          </p:cNvPr>
          <p:cNvSpPr>
            <a:spLocks noGrp="1"/>
          </p:cNvSpPr>
          <p:nvPr>
            <p:ph type="title"/>
          </p:nvPr>
        </p:nvSpPr>
        <p:spPr>
          <a:xfrm>
            <a:off x="457200" y="117910"/>
            <a:ext cx="8229600" cy="762875"/>
          </a:xfrm>
        </p:spPr>
        <p:txBody>
          <a:bodyPr/>
          <a:lstStyle/>
          <a:p>
            <a:r>
              <a:rPr lang="en-US" b="1" dirty="0">
                <a:solidFill>
                  <a:schemeClr val="tx1">
                    <a:lumMod val="75000"/>
                    <a:lumOff val="25000"/>
                  </a:schemeClr>
                </a:solidFill>
                <a:effectLst>
                  <a:glow rad="63500">
                    <a:schemeClr val="accent5">
                      <a:satMod val="175000"/>
                      <a:alpha val="40000"/>
                    </a:schemeClr>
                  </a:glow>
                </a:effectLst>
              </a:rPr>
              <a:t>Two-Higgs-Doublet Model</a:t>
            </a:r>
            <a:endParaRPr lang="en-US" dirty="0"/>
          </a:p>
        </p:txBody>
      </p:sp>
    </p:spTree>
    <p:extLst>
      <p:ext uri="{BB962C8B-B14F-4D97-AF65-F5344CB8AC3E}">
        <p14:creationId xmlns:p14="http://schemas.microsoft.com/office/powerpoint/2010/main" val="1217576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astedGraphic-1.tiff">
            <a:extLst>
              <a:ext uri="{FF2B5EF4-FFF2-40B4-BE49-F238E27FC236}">
                <a16:creationId xmlns:a16="http://schemas.microsoft.com/office/drawing/2014/main" id="{147991B5-D6ED-E242-A731-1EB9954CA46B}"/>
              </a:ext>
            </a:extLst>
          </p:cNvPr>
          <p:cNvSpPr>
            <a:spLocks noChangeAspect="1" noChangeArrowheads="1"/>
          </p:cNvSpPr>
          <p:nvPr/>
        </p:nvSpPr>
        <p:spPr bwMode="auto">
          <a:xfrm>
            <a:off x="4457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3" name="Picture 2">
            <a:extLst>
              <a:ext uri="{FF2B5EF4-FFF2-40B4-BE49-F238E27FC236}">
                <a16:creationId xmlns:a16="http://schemas.microsoft.com/office/drawing/2014/main" id="{15616476-4444-7446-B4CE-A3DF6C789B38}"/>
              </a:ext>
            </a:extLst>
          </p:cNvPr>
          <p:cNvPicPr>
            <a:picLocks noChangeAspect="1"/>
          </p:cNvPicPr>
          <p:nvPr/>
        </p:nvPicPr>
        <p:blipFill>
          <a:blip r:embed="rId2"/>
          <a:stretch>
            <a:fillRect/>
          </a:stretch>
        </p:blipFill>
        <p:spPr>
          <a:xfrm>
            <a:off x="457200" y="1087847"/>
            <a:ext cx="5931243" cy="1540844"/>
          </a:xfrm>
          <a:prstGeom prst="rect">
            <a:avLst/>
          </a:prstGeom>
        </p:spPr>
      </p:pic>
      <p:pic>
        <p:nvPicPr>
          <p:cNvPr id="4" name="Picture 3">
            <a:extLst>
              <a:ext uri="{FF2B5EF4-FFF2-40B4-BE49-F238E27FC236}">
                <a16:creationId xmlns:a16="http://schemas.microsoft.com/office/drawing/2014/main" id="{EF9A8F42-F1D1-A14E-8805-52C3334073C2}"/>
              </a:ext>
            </a:extLst>
          </p:cNvPr>
          <p:cNvPicPr>
            <a:picLocks noChangeAspect="1"/>
          </p:cNvPicPr>
          <p:nvPr/>
        </p:nvPicPr>
        <p:blipFill>
          <a:blip r:embed="rId3"/>
          <a:stretch>
            <a:fillRect/>
          </a:stretch>
        </p:blipFill>
        <p:spPr>
          <a:xfrm>
            <a:off x="1122744" y="2749534"/>
            <a:ext cx="3968240" cy="823734"/>
          </a:xfrm>
          <a:prstGeom prst="rect">
            <a:avLst/>
          </a:prstGeom>
        </p:spPr>
      </p:pic>
      <p:pic>
        <p:nvPicPr>
          <p:cNvPr id="6" name="Picture 5">
            <a:extLst>
              <a:ext uri="{FF2B5EF4-FFF2-40B4-BE49-F238E27FC236}">
                <a16:creationId xmlns:a16="http://schemas.microsoft.com/office/drawing/2014/main" id="{5C2B3BDD-DEEB-8543-B76E-773ABA9CC319}"/>
              </a:ext>
            </a:extLst>
          </p:cNvPr>
          <p:cNvPicPr>
            <a:picLocks noChangeAspect="1"/>
          </p:cNvPicPr>
          <p:nvPr/>
        </p:nvPicPr>
        <p:blipFill>
          <a:blip r:embed="rId4"/>
          <a:stretch>
            <a:fillRect/>
          </a:stretch>
        </p:blipFill>
        <p:spPr>
          <a:xfrm>
            <a:off x="5720924" y="2820497"/>
            <a:ext cx="2300332" cy="407138"/>
          </a:xfrm>
          <a:prstGeom prst="rect">
            <a:avLst/>
          </a:prstGeom>
        </p:spPr>
      </p:pic>
      <p:pic>
        <p:nvPicPr>
          <p:cNvPr id="7" name="Picture 6">
            <a:extLst>
              <a:ext uri="{FF2B5EF4-FFF2-40B4-BE49-F238E27FC236}">
                <a16:creationId xmlns:a16="http://schemas.microsoft.com/office/drawing/2014/main" id="{84E7F295-64FC-744F-B30D-9BEAB56F53E8}"/>
              </a:ext>
            </a:extLst>
          </p:cNvPr>
          <p:cNvPicPr>
            <a:picLocks noChangeAspect="1"/>
          </p:cNvPicPr>
          <p:nvPr/>
        </p:nvPicPr>
        <p:blipFill>
          <a:blip r:embed="rId5"/>
          <a:stretch>
            <a:fillRect/>
          </a:stretch>
        </p:blipFill>
        <p:spPr>
          <a:xfrm>
            <a:off x="629809" y="3706868"/>
            <a:ext cx="5931243" cy="3033222"/>
          </a:xfrm>
          <a:prstGeom prst="rect">
            <a:avLst/>
          </a:prstGeom>
        </p:spPr>
      </p:pic>
      <p:sp>
        <p:nvSpPr>
          <p:cNvPr id="9" name="Title 6">
            <a:extLst>
              <a:ext uri="{FF2B5EF4-FFF2-40B4-BE49-F238E27FC236}">
                <a16:creationId xmlns:a16="http://schemas.microsoft.com/office/drawing/2014/main" id="{1B64EB39-9EF0-7947-A444-A9F1C325BF7C}"/>
              </a:ext>
            </a:extLst>
          </p:cNvPr>
          <p:cNvSpPr>
            <a:spLocks noGrp="1"/>
          </p:cNvSpPr>
          <p:nvPr>
            <p:ph type="title"/>
          </p:nvPr>
        </p:nvSpPr>
        <p:spPr>
          <a:xfrm>
            <a:off x="457200" y="117910"/>
            <a:ext cx="8229600" cy="762875"/>
          </a:xfrm>
        </p:spPr>
        <p:txBody>
          <a:bodyPr/>
          <a:lstStyle/>
          <a:p>
            <a:r>
              <a:rPr lang="en-US" b="1" dirty="0">
                <a:solidFill>
                  <a:schemeClr val="tx1">
                    <a:lumMod val="75000"/>
                    <a:lumOff val="25000"/>
                  </a:schemeClr>
                </a:solidFill>
                <a:effectLst>
                  <a:glow rad="63500">
                    <a:schemeClr val="accent5">
                      <a:satMod val="175000"/>
                      <a:alpha val="40000"/>
                    </a:schemeClr>
                  </a:glow>
                </a:effectLst>
              </a:rPr>
              <a:t>Two-Higgs-Doublet Model</a:t>
            </a:r>
            <a:endParaRPr lang="en-US" dirty="0"/>
          </a:p>
        </p:txBody>
      </p:sp>
    </p:spTree>
    <p:extLst>
      <p:ext uri="{BB962C8B-B14F-4D97-AF65-F5344CB8AC3E}">
        <p14:creationId xmlns:p14="http://schemas.microsoft.com/office/powerpoint/2010/main" val="4216762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0C3B3F3-63B4-A84F-A6DF-EB3F3C768D68}"/>
              </a:ext>
            </a:extLst>
          </p:cNvPr>
          <p:cNvPicPr>
            <a:picLocks noChangeAspect="1"/>
          </p:cNvPicPr>
          <p:nvPr/>
        </p:nvPicPr>
        <p:blipFill>
          <a:blip r:embed="rId2"/>
          <a:stretch>
            <a:fillRect/>
          </a:stretch>
        </p:blipFill>
        <p:spPr>
          <a:xfrm>
            <a:off x="457200" y="880786"/>
            <a:ext cx="5913297" cy="2548214"/>
          </a:xfrm>
          <a:prstGeom prst="rect">
            <a:avLst/>
          </a:prstGeom>
        </p:spPr>
      </p:pic>
      <p:pic>
        <p:nvPicPr>
          <p:cNvPr id="5" name="Picture 4">
            <a:extLst>
              <a:ext uri="{FF2B5EF4-FFF2-40B4-BE49-F238E27FC236}">
                <a16:creationId xmlns:a16="http://schemas.microsoft.com/office/drawing/2014/main" id="{A3D358E0-65CC-5041-9D83-D0F42642AD8A}"/>
              </a:ext>
            </a:extLst>
          </p:cNvPr>
          <p:cNvPicPr>
            <a:picLocks noChangeAspect="1"/>
          </p:cNvPicPr>
          <p:nvPr/>
        </p:nvPicPr>
        <p:blipFill>
          <a:blip r:embed="rId3"/>
          <a:stretch>
            <a:fillRect/>
          </a:stretch>
        </p:blipFill>
        <p:spPr>
          <a:xfrm>
            <a:off x="457200" y="3429000"/>
            <a:ext cx="6017741" cy="2106395"/>
          </a:xfrm>
          <a:prstGeom prst="rect">
            <a:avLst/>
          </a:prstGeom>
        </p:spPr>
      </p:pic>
      <p:pic>
        <p:nvPicPr>
          <p:cNvPr id="7" name="Picture 6">
            <a:extLst>
              <a:ext uri="{FF2B5EF4-FFF2-40B4-BE49-F238E27FC236}">
                <a16:creationId xmlns:a16="http://schemas.microsoft.com/office/drawing/2014/main" id="{560DE76D-67EC-EC4A-8BAB-B40327F4875B}"/>
              </a:ext>
            </a:extLst>
          </p:cNvPr>
          <p:cNvPicPr>
            <a:picLocks noChangeAspect="1"/>
          </p:cNvPicPr>
          <p:nvPr/>
        </p:nvPicPr>
        <p:blipFill>
          <a:blip r:embed="rId4"/>
          <a:stretch>
            <a:fillRect/>
          </a:stretch>
        </p:blipFill>
        <p:spPr>
          <a:xfrm>
            <a:off x="819982" y="5708822"/>
            <a:ext cx="4048580" cy="1031268"/>
          </a:xfrm>
          <a:prstGeom prst="rect">
            <a:avLst/>
          </a:prstGeom>
        </p:spPr>
      </p:pic>
      <p:sp>
        <p:nvSpPr>
          <p:cNvPr id="6" name="Title 6">
            <a:extLst>
              <a:ext uri="{FF2B5EF4-FFF2-40B4-BE49-F238E27FC236}">
                <a16:creationId xmlns:a16="http://schemas.microsoft.com/office/drawing/2014/main" id="{CE7C7E55-26DB-B14A-964F-A902C1359C73}"/>
              </a:ext>
            </a:extLst>
          </p:cNvPr>
          <p:cNvSpPr>
            <a:spLocks noGrp="1"/>
          </p:cNvSpPr>
          <p:nvPr>
            <p:ph type="title"/>
          </p:nvPr>
        </p:nvSpPr>
        <p:spPr>
          <a:xfrm>
            <a:off x="457200" y="117910"/>
            <a:ext cx="8229600" cy="762875"/>
          </a:xfrm>
        </p:spPr>
        <p:txBody>
          <a:bodyPr/>
          <a:lstStyle/>
          <a:p>
            <a:r>
              <a:rPr lang="en-US" b="1" dirty="0">
                <a:solidFill>
                  <a:schemeClr val="tx1">
                    <a:lumMod val="75000"/>
                    <a:lumOff val="25000"/>
                  </a:schemeClr>
                </a:solidFill>
                <a:effectLst>
                  <a:glow rad="63500">
                    <a:schemeClr val="accent5">
                      <a:satMod val="175000"/>
                      <a:alpha val="40000"/>
                    </a:schemeClr>
                  </a:glow>
                </a:effectLst>
              </a:rPr>
              <a:t>Two-Higgs-Doublet Model</a:t>
            </a:r>
            <a:endParaRPr lang="en-US" dirty="0"/>
          </a:p>
        </p:txBody>
      </p:sp>
    </p:spTree>
    <p:extLst>
      <p:ext uri="{BB962C8B-B14F-4D97-AF65-F5344CB8AC3E}">
        <p14:creationId xmlns:p14="http://schemas.microsoft.com/office/powerpoint/2010/main" val="13880886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PastedGraphic-1.tiff">
            <a:extLst>
              <a:ext uri="{FF2B5EF4-FFF2-40B4-BE49-F238E27FC236}">
                <a16:creationId xmlns:a16="http://schemas.microsoft.com/office/drawing/2014/main" id="{147991B5-D6ED-E242-A731-1EB9954CA46B}"/>
              </a:ext>
            </a:extLst>
          </p:cNvPr>
          <p:cNvSpPr>
            <a:spLocks noChangeAspect="1" noChangeArrowheads="1"/>
          </p:cNvSpPr>
          <p:nvPr/>
        </p:nvSpPr>
        <p:spPr bwMode="auto">
          <a:xfrm>
            <a:off x="4457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6" name="Content Placeholder 5">
            <a:extLst>
              <a:ext uri="{FF2B5EF4-FFF2-40B4-BE49-F238E27FC236}">
                <a16:creationId xmlns:a16="http://schemas.microsoft.com/office/drawing/2014/main" id="{85609C80-2D34-C14C-B7BF-C89281AA373A}"/>
              </a:ext>
            </a:extLst>
          </p:cNvPr>
          <p:cNvPicPr>
            <a:picLocks noGrp="1" noChangeAspect="1"/>
          </p:cNvPicPr>
          <p:nvPr>
            <p:ph idx="1"/>
          </p:nvPr>
        </p:nvPicPr>
        <p:blipFill>
          <a:blip r:embed="rId2"/>
          <a:stretch>
            <a:fillRect/>
          </a:stretch>
        </p:blipFill>
        <p:spPr>
          <a:xfrm>
            <a:off x="525367" y="1216719"/>
            <a:ext cx="7864665" cy="5483111"/>
          </a:xfrm>
          <a:prstGeom prst="rect">
            <a:avLst/>
          </a:prstGeom>
        </p:spPr>
      </p:pic>
      <p:sp>
        <p:nvSpPr>
          <p:cNvPr id="3" name="Rectangle 2">
            <a:extLst>
              <a:ext uri="{FF2B5EF4-FFF2-40B4-BE49-F238E27FC236}">
                <a16:creationId xmlns:a16="http://schemas.microsoft.com/office/drawing/2014/main" id="{FD9D96AE-B3BA-8B49-B028-1F24E5564F87}"/>
              </a:ext>
            </a:extLst>
          </p:cNvPr>
          <p:cNvSpPr/>
          <p:nvPr/>
        </p:nvSpPr>
        <p:spPr>
          <a:xfrm>
            <a:off x="639667" y="329903"/>
            <a:ext cx="7636065"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Left-Right Asymmetry in the SM</a:t>
            </a:r>
          </a:p>
        </p:txBody>
      </p:sp>
    </p:spTree>
    <p:extLst>
      <p:ext uri="{BB962C8B-B14F-4D97-AF65-F5344CB8AC3E}">
        <p14:creationId xmlns:p14="http://schemas.microsoft.com/office/powerpoint/2010/main" val="303039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Content Placeholder 2"/>
              <p:cNvSpPr>
                <a:spLocks noGrp="1"/>
              </p:cNvSpPr>
              <p:nvPr>
                <p:ph idx="1"/>
              </p:nvPr>
            </p:nvSpPr>
            <p:spPr>
              <a:xfrm>
                <a:off x="438434" y="1590956"/>
                <a:ext cx="8495731" cy="4522526"/>
              </a:xfrm>
            </p:spPr>
            <p:txBody>
              <a:bodyPr>
                <a:normAutofit fontScale="92500" lnSpcReduction="20000"/>
              </a:bodyPr>
              <a:lstStyle/>
              <a:p>
                <a:pPr>
                  <a:buFont typeface="Wingdings" panose="05000000000000000000" pitchFamily="2" charset="2"/>
                  <a:buChar char="§"/>
                </a:pPr>
                <a:r>
                  <a:rPr lang="en-US" sz="1950" dirty="0"/>
                  <a:t>Left Right Model of elementary particles is described by</a:t>
                </a:r>
              </a:p>
              <a:p>
                <a:pPr marL="0" indent="0">
                  <a:buNone/>
                </a:pPr>
                <a:r>
                  <a:rPr lang="en-US" sz="1950" dirty="0"/>
                  <a:t>  </a:t>
                </a:r>
                <a14:m>
                  <m:oMath xmlns:m="http://schemas.openxmlformats.org/officeDocument/2006/math">
                    <m:sSub>
                      <m:sSubPr>
                        <m:ctrlPr>
                          <a:rPr lang="en-US" sz="1950" i="1">
                            <a:latin typeface="Cambria Math" panose="02040503050406030204" pitchFamily="18" charset="0"/>
                          </a:rPr>
                        </m:ctrlPr>
                      </m:sSubPr>
                      <m:e>
                        <m:r>
                          <a:rPr lang="en-US" sz="1950">
                            <a:latin typeface="Cambria Math" panose="02040503050406030204" pitchFamily="18" charset="0"/>
                          </a:rPr>
                          <m:t>𝑆𝑈</m:t>
                        </m:r>
                        <m:r>
                          <a:rPr lang="en-US" sz="1950">
                            <a:latin typeface="Cambria Math" panose="02040503050406030204" pitchFamily="18" charset="0"/>
                          </a:rPr>
                          <m:t>(3)</m:t>
                        </m:r>
                      </m:e>
                      <m:sub>
                        <m:r>
                          <a:rPr lang="en-US" sz="1950">
                            <a:latin typeface="Cambria Math" panose="02040503050406030204" pitchFamily="18" charset="0"/>
                          </a:rPr>
                          <m:t>𝐶</m:t>
                        </m:r>
                      </m:sub>
                    </m:sSub>
                  </m:oMath>
                </a14:m>
                <a:r>
                  <a:rPr lang="en-US" sz="1950" dirty="0"/>
                  <a:t>⊗</a:t>
                </a:r>
                <a14:m>
                  <m:oMath xmlns:m="http://schemas.openxmlformats.org/officeDocument/2006/math">
                    <m:sSub>
                      <m:sSubPr>
                        <m:ctrlPr>
                          <a:rPr lang="en-US" sz="1950" i="1" dirty="0">
                            <a:latin typeface="Cambria Math" panose="02040503050406030204" pitchFamily="18" charset="0"/>
                          </a:rPr>
                        </m:ctrlPr>
                      </m:sSubPr>
                      <m:e>
                        <m:r>
                          <a:rPr lang="en-US" sz="1950" dirty="0">
                            <a:latin typeface="Cambria Math" panose="02040503050406030204" pitchFamily="18" charset="0"/>
                          </a:rPr>
                          <m:t>𝑆𝑈</m:t>
                        </m:r>
                        <m:r>
                          <a:rPr lang="en-US" sz="1950" dirty="0">
                            <a:latin typeface="Cambria Math" panose="02040503050406030204" pitchFamily="18" charset="0"/>
                          </a:rPr>
                          <m:t>(2)</m:t>
                        </m:r>
                      </m:e>
                      <m:sub>
                        <m:r>
                          <a:rPr lang="en-US" sz="1950" dirty="0">
                            <a:latin typeface="Cambria Math" panose="02040503050406030204" pitchFamily="18" charset="0"/>
                          </a:rPr>
                          <m:t>𝐿</m:t>
                        </m:r>
                      </m:sub>
                    </m:sSub>
                    <m:r>
                      <a:rPr lang="en-US" sz="1950" dirty="0">
                        <a:latin typeface="Cambria Math" panose="02040503050406030204" pitchFamily="18" charset="0"/>
                      </a:rPr>
                      <m:t>⊗</m:t>
                    </m:r>
                    <m:sSub>
                      <m:sSubPr>
                        <m:ctrlPr>
                          <a:rPr lang="en-US" sz="1950" i="1" dirty="0">
                            <a:latin typeface="Cambria Math" panose="02040503050406030204" pitchFamily="18" charset="0"/>
                          </a:rPr>
                        </m:ctrlPr>
                      </m:sSubPr>
                      <m:e>
                        <m:r>
                          <a:rPr lang="en-US" sz="1950" dirty="0">
                            <a:latin typeface="Cambria Math" panose="02040503050406030204" pitchFamily="18" charset="0"/>
                          </a:rPr>
                          <m:t>𝑆𝑈</m:t>
                        </m:r>
                        <m:r>
                          <a:rPr lang="en-US" sz="1950" dirty="0">
                            <a:latin typeface="Cambria Math" panose="02040503050406030204" pitchFamily="18" charset="0"/>
                          </a:rPr>
                          <m:t>(2)</m:t>
                        </m:r>
                      </m:e>
                      <m:sub>
                        <m:r>
                          <a:rPr lang="en-US" sz="1950" dirty="0">
                            <a:latin typeface="Cambria Math" panose="02040503050406030204" pitchFamily="18" charset="0"/>
                          </a:rPr>
                          <m:t>𝑅</m:t>
                        </m:r>
                      </m:sub>
                    </m:sSub>
                    <m:r>
                      <a:rPr lang="en-US" sz="1950" dirty="0">
                        <a:latin typeface="Cambria Math" panose="02040503050406030204" pitchFamily="18" charset="0"/>
                      </a:rPr>
                      <m:t>⊗</m:t>
                    </m:r>
                    <m:sSub>
                      <m:sSubPr>
                        <m:ctrlPr>
                          <a:rPr lang="en-US" sz="1950" i="1" dirty="0">
                            <a:latin typeface="Cambria Math" panose="02040503050406030204" pitchFamily="18" charset="0"/>
                          </a:rPr>
                        </m:ctrlPr>
                      </m:sSubPr>
                      <m:e>
                        <m:r>
                          <a:rPr lang="en-US" sz="1950" dirty="0">
                            <a:latin typeface="Cambria Math" panose="02040503050406030204" pitchFamily="18" charset="0"/>
                          </a:rPr>
                          <m:t>𝑈</m:t>
                        </m:r>
                        <m:r>
                          <a:rPr lang="en-US" sz="1950" dirty="0">
                            <a:latin typeface="Cambria Math" panose="02040503050406030204" pitchFamily="18" charset="0"/>
                          </a:rPr>
                          <m:t>(1)</m:t>
                        </m:r>
                      </m:e>
                      <m:sub>
                        <m:r>
                          <a:rPr lang="en-US" sz="1950" dirty="0">
                            <a:latin typeface="Cambria Math" panose="02040503050406030204" pitchFamily="18" charset="0"/>
                          </a:rPr>
                          <m:t>𝐵</m:t>
                        </m:r>
                        <m:r>
                          <a:rPr lang="en-US" sz="1950" dirty="0">
                            <a:latin typeface="Cambria Math" panose="02040503050406030204" pitchFamily="18" charset="0"/>
                          </a:rPr>
                          <m:t>−</m:t>
                        </m:r>
                        <m:r>
                          <a:rPr lang="en-US" sz="1950" dirty="0">
                            <a:latin typeface="Cambria Math" panose="02040503050406030204" pitchFamily="18" charset="0"/>
                          </a:rPr>
                          <m:t>𝐿</m:t>
                        </m:r>
                      </m:sub>
                    </m:sSub>
                  </m:oMath>
                </a14:m>
                <a:r>
                  <a:rPr lang="en-US" sz="1950" dirty="0"/>
                  <a:t> gauge invariant theory.</a:t>
                </a:r>
              </a:p>
              <a:p>
                <a:pPr marL="0" indent="0">
                  <a:lnSpc>
                    <a:spcPct val="110000"/>
                  </a:lnSpc>
                  <a:spcAft>
                    <a:spcPts val="900"/>
                  </a:spcAft>
                  <a:buNone/>
                </a:pPr>
                <a:r>
                  <a:rPr lang="en-US" sz="1950" dirty="0">
                    <a:solidFill>
                      <a:srgbClr val="7030A0"/>
                    </a:solidFill>
                  </a:rPr>
                  <a:t>Where </a:t>
                </a:r>
                <a:br>
                  <a:rPr lang="en-US" sz="1950" dirty="0"/>
                </a:br>
                <a:r>
                  <a:rPr lang="en-US" sz="1950" b="1" dirty="0"/>
                  <a:t>SU(2)</a:t>
                </a:r>
                <a:r>
                  <a:rPr lang="en-US" sz="1950" b="1" baseline="-25000" dirty="0"/>
                  <a:t>R</a:t>
                </a:r>
                <a:r>
                  <a:rPr lang="en-US" sz="1950" b="1" dirty="0"/>
                  <a:t> :</a:t>
                </a:r>
                <a:br>
                  <a:rPr lang="en-US" sz="1950" dirty="0"/>
                </a:br>
                <a:r>
                  <a:rPr lang="en-US" sz="1950" dirty="0"/>
                  <a:t>is describe RH particles same as SU(2)</a:t>
                </a:r>
                <a:r>
                  <a:rPr lang="en-US" sz="1950" baseline="-25000" dirty="0"/>
                  <a:t>L</a:t>
                </a:r>
                <a:r>
                  <a:rPr lang="en-US" sz="1950" dirty="0"/>
                  <a:t> for LH particles</a:t>
                </a:r>
              </a:p>
              <a:p>
                <a:pPr>
                  <a:lnSpc>
                    <a:spcPct val="110000"/>
                  </a:lnSpc>
                  <a:spcAft>
                    <a:spcPts val="900"/>
                  </a:spcAft>
                  <a:buFont typeface="Wingdings" panose="05000000000000000000" pitchFamily="2" charset="2"/>
                  <a:buChar char="§"/>
                </a:pPr>
                <a:r>
                  <a:rPr lang="en-US" sz="1950" dirty="0"/>
                  <a:t>isospin defined in LRM as  </a:t>
                </a:r>
                <a14:m>
                  <m:oMath xmlns:m="http://schemas.openxmlformats.org/officeDocument/2006/math">
                    <m:sSubSup>
                      <m:sSubSupPr>
                        <m:ctrlPr>
                          <a:rPr lang="en-US" sz="1950" i="1">
                            <a:latin typeface="Cambria Math" panose="02040503050406030204" pitchFamily="18" charset="0"/>
                          </a:rPr>
                        </m:ctrlPr>
                      </m:sSubSupPr>
                      <m:e>
                        <m:r>
                          <a:rPr lang="en-US" sz="1950">
                            <a:latin typeface="Cambria Math" panose="02040503050406030204" pitchFamily="18" charset="0"/>
                          </a:rPr>
                          <m:t>𝑻</m:t>
                        </m:r>
                      </m:e>
                      <m:sub>
                        <m:r>
                          <a:rPr lang="en-US" sz="1950">
                            <a:latin typeface="Cambria Math" panose="02040503050406030204" pitchFamily="18" charset="0"/>
                          </a:rPr>
                          <m:t>𝑳</m:t>
                        </m:r>
                      </m:sub>
                      <m:sup>
                        <m:r>
                          <a:rPr lang="en-US" sz="1950">
                            <a:latin typeface="Cambria Math" panose="02040503050406030204" pitchFamily="18" charset="0"/>
                          </a:rPr>
                          <m:t>𝟑</m:t>
                        </m:r>
                      </m:sup>
                    </m:sSubSup>
                  </m:oMath>
                </a14:m>
                <a:r>
                  <a:rPr lang="en-US" sz="1950" dirty="0"/>
                  <a:t>  for S(2)</a:t>
                </a:r>
                <a:r>
                  <a:rPr lang="en-US" sz="1950" baseline="-25000" dirty="0"/>
                  <a:t>L</a:t>
                </a:r>
                <a:r>
                  <a:rPr lang="en-US" sz="1950" dirty="0"/>
                  <a:t> and  </a:t>
                </a:r>
                <a14:m>
                  <m:oMath xmlns:m="http://schemas.openxmlformats.org/officeDocument/2006/math">
                    <m:sSubSup>
                      <m:sSubSupPr>
                        <m:ctrlPr>
                          <a:rPr lang="en-US" sz="1950" i="1">
                            <a:latin typeface="Cambria Math" panose="02040503050406030204" pitchFamily="18" charset="0"/>
                          </a:rPr>
                        </m:ctrlPr>
                      </m:sSubSupPr>
                      <m:e>
                        <m:r>
                          <a:rPr lang="en-US" sz="1950">
                            <a:latin typeface="Cambria Math" panose="02040503050406030204" pitchFamily="18" charset="0"/>
                          </a:rPr>
                          <m:t>𝑻</m:t>
                        </m:r>
                      </m:e>
                      <m:sub>
                        <m:r>
                          <a:rPr lang="en-US" sz="1950">
                            <a:latin typeface="Cambria Math" panose="02040503050406030204" pitchFamily="18" charset="0"/>
                          </a:rPr>
                          <m:t>𝑹</m:t>
                        </m:r>
                      </m:sub>
                      <m:sup>
                        <m:r>
                          <a:rPr lang="en-US" sz="1950">
                            <a:latin typeface="Cambria Math" panose="02040503050406030204" pitchFamily="18" charset="0"/>
                          </a:rPr>
                          <m:t>𝟑</m:t>
                        </m:r>
                      </m:sup>
                    </m:sSubSup>
                  </m:oMath>
                </a14:m>
                <a:r>
                  <a:rPr lang="en-US" sz="1950" dirty="0"/>
                  <a:t> for SU(2)</a:t>
                </a:r>
                <a:r>
                  <a:rPr lang="en-US" sz="1950" baseline="-25000" dirty="0"/>
                  <a:t>R</a:t>
                </a:r>
                <a:r>
                  <a:rPr lang="en-US" sz="1950" dirty="0"/>
                  <a:t>  And hypercharge in LRM defined as </a:t>
                </a:r>
              </a:p>
              <a:p>
                <a:pPr marL="0" indent="0" algn="ctr">
                  <a:lnSpc>
                    <a:spcPct val="110000"/>
                  </a:lnSpc>
                  <a:spcAft>
                    <a:spcPts val="900"/>
                  </a:spcAft>
                  <a:buNone/>
                </a:pPr>
                <a:r>
                  <a:rPr lang="en-US" sz="1950" b="1" dirty="0">
                    <a:solidFill>
                      <a:srgbClr val="7030A0"/>
                    </a:solidFill>
                  </a:rPr>
                  <a:t> Y = </a:t>
                </a:r>
                <a14:m>
                  <m:oMath xmlns:m="http://schemas.openxmlformats.org/officeDocument/2006/math">
                    <m:sSubSup>
                      <m:sSubSupPr>
                        <m:ctrlPr>
                          <a:rPr lang="en-US" sz="1950" b="1" i="1">
                            <a:solidFill>
                              <a:srgbClr val="7030A0"/>
                            </a:solidFill>
                            <a:latin typeface="Cambria Math" panose="02040503050406030204" pitchFamily="18" charset="0"/>
                          </a:rPr>
                        </m:ctrlPr>
                      </m:sSubSupPr>
                      <m:e>
                        <m:r>
                          <a:rPr lang="en-US" sz="1950" b="1" i="1">
                            <a:solidFill>
                              <a:srgbClr val="7030A0"/>
                            </a:solidFill>
                            <a:latin typeface="Cambria Math" panose="02040503050406030204" pitchFamily="18" charset="0"/>
                          </a:rPr>
                          <m:t>𝑻</m:t>
                        </m:r>
                      </m:e>
                      <m:sub>
                        <m:r>
                          <a:rPr lang="en-US" sz="1950" b="1" i="1">
                            <a:solidFill>
                              <a:srgbClr val="7030A0"/>
                            </a:solidFill>
                            <a:latin typeface="Cambria Math" panose="02040503050406030204" pitchFamily="18" charset="0"/>
                          </a:rPr>
                          <m:t>𝑹</m:t>
                        </m:r>
                      </m:sub>
                      <m:sup>
                        <m:r>
                          <a:rPr lang="en-US" sz="1950" b="1">
                            <a:solidFill>
                              <a:srgbClr val="7030A0"/>
                            </a:solidFill>
                            <a:latin typeface="Cambria Math" panose="02040503050406030204" pitchFamily="18" charset="0"/>
                          </a:rPr>
                          <m:t>𝟑</m:t>
                        </m:r>
                      </m:sup>
                    </m:sSubSup>
                  </m:oMath>
                </a14:m>
                <a:r>
                  <a:rPr lang="en-US" sz="1950" b="1" dirty="0">
                    <a:solidFill>
                      <a:srgbClr val="7030A0"/>
                    </a:solidFill>
                  </a:rPr>
                  <a:t> + (B – L)/2  </a:t>
                </a:r>
              </a:p>
              <a:p>
                <a:pPr>
                  <a:lnSpc>
                    <a:spcPct val="110000"/>
                  </a:lnSpc>
                  <a:spcAft>
                    <a:spcPts val="900"/>
                  </a:spcAft>
                  <a:buFont typeface="Wingdings" panose="05000000000000000000" pitchFamily="2" charset="2"/>
                  <a:buChar char="§"/>
                </a:pPr>
                <a:r>
                  <a:rPr lang="en-US" sz="1950" dirty="0"/>
                  <a:t>So electric charge in LRM              </a:t>
                </a:r>
                <a:br>
                  <a:rPr lang="en-US" sz="1950" dirty="0"/>
                </a:br>
                <a:r>
                  <a:rPr lang="en-US" sz="1950" dirty="0"/>
                  <a:t>                                                          </a:t>
                </a:r>
                <a:r>
                  <a:rPr lang="en-US" sz="1950" b="1" dirty="0">
                    <a:solidFill>
                      <a:srgbClr val="7030A0"/>
                    </a:solidFill>
                  </a:rPr>
                  <a:t>Q = </a:t>
                </a:r>
                <a14:m>
                  <m:oMath xmlns:m="http://schemas.openxmlformats.org/officeDocument/2006/math">
                    <m:sSubSup>
                      <m:sSubSupPr>
                        <m:ctrlPr>
                          <a:rPr lang="en-US" sz="1950" b="1" i="1">
                            <a:solidFill>
                              <a:srgbClr val="7030A0"/>
                            </a:solidFill>
                            <a:latin typeface="Cambria Math" panose="02040503050406030204" pitchFamily="18" charset="0"/>
                          </a:rPr>
                        </m:ctrlPr>
                      </m:sSubSupPr>
                      <m:e>
                        <m:r>
                          <a:rPr lang="en-US" sz="1950" b="1" i="1">
                            <a:solidFill>
                              <a:srgbClr val="7030A0"/>
                            </a:solidFill>
                            <a:latin typeface="Cambria Math" panose="02040503050406030204" pitchFamily="18" charset="0"/>
                          </a:rPr>
                          <m:t>𝐓</m:t>
                        </m:r>
                      </m:e>
                      <m:sub>
                        <m:r>
                          <a:rPr lang="en-US" sz="1950" b="1" i="1">
                            <a:solidFill>
                              <a:srgbClr val="7030A0"/>
                            </a:solidFill>
                            <a:latin typeface="Cambria Math" panose="02040503050406030204" pitchFamily="18" charset="0"/>
                          </a:rPr>
                          <m:t>𝐋</m:t>
                        </m:r>
                      </m:sub>
                      <m:sup>
                        <m:r>
                          <a:rPr lang="en-US" sz="1950" b="1">
                            <a:solidFill>
                              <a:srgbClr val="7030A0"/>
                            </a:solidFill>
                            <a:latin typeface="Cambria Math" panose="02040503050406030204" pitchFamily="18" charset="0"/>
                          </a:rPr>
                          <m:t>𝟑</m:t>
                        </m:r>
                      </m:sup>
                    </m:sSubSup>
                  </m:oMath>
                </a14:m>
                <a:r>
                  <a:rPr lang="en-US" sz="1950" b="1" dirty="0">
                    <a:solidFill>
                      <a:srgbClr val="7030A0"/>
                    </a:solidFill>
                  </a:rPr>
                  <a:t> + </a:t>
                </a:r>
                <a14:m>
                  <m:oMath xmlns:m="http://schemas.openxmlformats.org/officeDocument/2006/math">
                    <m:sSubSup>
                      <m:sSubSupPr>
                        <m:ctrlPr>
                          <a:rPr lang="en-US" sz="1950" b="1" i="1">
                            <a:solidFill>
                              <a:srgbClr val="7030A0"/>
                            </a:solidFill>
                            <a:latin typeface="Cambria Math" panose="02040503050406030204" pitchFamily="18" charset="0"/>
                          </a:rPr>
                        </m:ctrlPr>
                      </m:sSubSupPr>
                      <m:e>
                        <m:r>
                          <a:rPr lang="en-US" sz="1950" b="1" i="1">
                            <a:solidFill>
                              <a:srgbClr val="7030A0"/>
                            </a:solidFill>
                            <a:latin typeface="Cambria Math" panose="02040503050406030204" pitchFamily="18" charset="0"/>
                          </a:rPr>
                          <m:t>𝐓</m:t>
                        </m:r>
                      </m:e>
                      <m:sub>
                        <m:r>
                          <a:rPr lang="en-US" sz="1950" b="1" i="1">
                            <a:solidFill>
                              <a:srgbClr val="7030A0"/>
                            </a:solidFill>
                            <a:latin typeface="Cambria Math" panose="02040503050406030204" pitchFamily="18" charset="0"/>
                          </a:rPr>
                          <m:t>𝐑</m:t>
                        </m:r>
                      </m:sub>
                      <m:sup>
                        <m:r>
                          <a:rPr lang="en-US" sz="1950" b="1">
                            <a:solidFill>
                              <a:srgbClr val="7030A0"/>
                            </a:solidFill>
                            <a:latin typeface="Cambria Math" panose="02040503050406030204" pitchFamily="18" charset="0"/>
                          </a:rPr>
                          <m:t>𝟑</m:t>
                        </m:r>
                      </m:sup>
                    </m:sSubSup>
                  </m:oMath>
                </a14:m>
                <a:r>
                  <a:rPr lang="en-US" sz="1950" b="1" dirty="0">
                    <a:solidFill>
                      <a:srgbClr val="7030A0"/>
                    </a:solidFill>
                  </a:rPr>
                  <a:t> + (B – L)/2   </a:t>
                </a:r>
                <a:endParaRPr lang="en-US" sz="1950" dirty="0"/>
              </a:p>
              <a:p>
                <a:pPr>
                  <a:buFont typeface="Wingdings" panose="05000000000000000000" pitchFamily="2" charset="2"/>
                  <a:buChar char="§"/>
                </a:pPr>
                <a:r>
                  <a:rPr lang="en-US" sz="1950" b="1" dirty="0"/>
                  <a:t> (B – L) :</a:t>
                </a:r>
                <a:br>
                  <a:rPr lang="en-US" sz="1950" b="1" dirty="0"/>
                </a:br>
                <a:r>
                  <a:rPr lang="en-US" sz="1950" b="1" dirty="0"/>
                  <a:t>  </a:t>
                </a:r>
                <a:r>
                  <a:rPr lang="en-US" sz="1950" dirty="0"/>
                  <a:t>is (baryon  -  Lepton) number   for particles </a:t>
                </a:r>
              </a:p>
              <a:p>
                <a:pPr marL="0" indent="0">
                  <a:buNone/>
                </a:pPr>
                <a:r>
                  <a:rPr lang="en-US" sz="1950" dirty="0"/>
                  <a:t>      </a:t>
                </a:r>
                <a:r>
                  <a:rPr lang="en-US" sz="1950" dirty="0" err="1"/>
                  <a:t>e.g</a:t>
                </a:r>
                <a:r>
                  <a:rPr lang="en-US" sz="1950" dirty="0"/>
                  <a:t>   L(e</a:t>
                </a:r>
                <a:r>
                  <a:rPr lang="en-US" sz="1950" baseline="30000" dirty="0"/>
                  <a:t>-</a:t>
                </a:r>
                <a:r>
                  <a:rPr lang="en-US" sz="1950" dirty="0"/>
                  <a:t>) = 1,       L(e</a:t>
                </a:r>
                <a:r>
                  <a:rPr lang="en-US" sz="1950" baseline="30000" dirty="0"/>
                  <a:t>+</a:t>
                </a:r>
                <a:r>
                  <a:rPr lang="en-US" sz="1950" dirty="0"/>
                  <a:t>) = -1,        L(q) = 0,         B(q) = </a:t>
                </a:r>
                <a14:m>
                  <m:oMath xmlns:m="http://schemas.openxmlformats.org/officeDocument/2006/math">
                    <m:f>
                      <m:fPr>
                        <m:ctrlPr>
                          <a:rPr lang="en-US" sz="1950" i="1">
                            <a:latin typeface="Cambria Math" panose="02040503050406030204" pitchFamily="18" charset="0"/>
                          </a:rPr>
                        </m:ctrlPr>
                      </m:fPr>
                      <m:num>
                        <m:r>
                          <a:rPr lang="en-US" sz="1950">
                            <a:latin typeface="Cambria Math" panose="02040503050406030204" pitchFamily="18" charset="0"/>
                          </a:rPr>
                          <m:t>𝟏</m:t>
                        </m:r>
                      </m:num>
                      <m:den>
                        <m:r>
                          <a:rPr lang="en-US" sz="1950">
                            <a:latin typeface="Cambria Math" panose="02040503050406030204" pitchFamily="18" charset="0"/>
                          </a:rPr>
                          <m:t>𝟑</m:t>
                        </m:r>
                      </m:den>
                    </m:f>
                  </m:oMath>
                </a14:m>
                <a:r>
                  <a:rPr lang="en-US" sz="1950" dirty="0"/>
                  <a:t> ,         B(</a:t>
                </a:r>
                <a14:m>
                  <m:oMath xmlns:m="http://schemas.openxmlformats.org/officeDocument/2006/math">
                    <m:acc>
                      <m:accPr>
                        <m:chr m:val="̅"/>
                        <m:ctrlPr>
                          <a:rPr lang="en-US" sz="1950" i="1">
                            <a:latin typeface="Cambria Math" panose="02040503050406030204" pitchFamily="18" charset="0"/>
                          </a:rPr>
                        </m:ctrlPr>
                      </m:accPr>
                      <m:e>
                        <m:r>
                          <a:rPr lang="en-US" sz="1950">
                            <a:latin typeface="Cambria Math" panose="02040503050406030204" pitchFamily="18" charset="0"/>
                          </a:rPr>
                          <m:t>𝒒</m:t>
                        </m:r>
                      </m:e>
                    </m:acc>
                  </m:oMath>
                </a14:m>
                <a:r>
                  <a:rPr lang="en-US" sz="1950" dirty="0"/>
                  <a:t>) = </a:t>
                </a:r>
                <a14:m>
                  <m:oMath xmlns:m="http://schemas.openxmlformats.org/officeDocument/2006/math">
                    <m:f>
                      <m:fPr>
                        <m:ctrlPr>
                          <a:rPr lang="en-US" sz="1950" i="1">
                            <a:latin typeface="Cambria Math" panose="02040503050406030204" pitchFamily="18" charset="0"/>
                          </a:rPr>
                        </m:ctrlPr>
                      </m:fPr>
                      <m:num>
                        <m:r>
                          <a:rPr lang="en-US" sz="1950">
                            <a:latin typeface="Cambria Math" panose="02040503050406030204" pitchFamily="18" charset="0"/>
                          </a:rPr>
                          <m:t>−</m:t>
                        </m:r>
                        <m:r>
                          <a:rPr lang="en-US" sz="1950">
                            <a:latin typeface="Cambria Math" panose="02040503050406030204" pitchFamily="18" charset="0"/>
                          </a:rPr>
                          <m:t>𝟏</m:t>
                        </m:r>
                      </m:num>
                      <m:den>
                        <m:r>
                          <a:rPr lang="en-US" sz="1950">
                            <a:latin typeface="Cambria Math" panose="02040503050406030204" pitchFamily="18" charset="0"/>
                          </a:rPr>
                          <m:t>𝟑</m:t>
                        </m:r>
                      </m:den>
                    </m:f>
                  </m:oMath>
                </a14:m>
                <a:r>
                  <a:rPr lang="en-US" sz="1950" dirty="0"/>
                  <a:t>,         B(e) = 0  </a:t>
                </a:r>
                <a:br>
                  <a:rPr lang="en-US" sz="1800" b="1" dirty="0"/>
                </a:br>
                <a:endParaRPr lang="en-US" sz="1800" b="1" dirty="0"/>
              </a:p>
              <a:p>
                <a:pPr marL="0" indent="0">
                  <a:buNone/>
                </a:pPr>
                <a:endParaRPr lang="en-US" dirty="0">
                  <a:solidFill>
                    <a:srgbClr val="0070C0"/>
                  </a:solidFill>
                </a:endParaRPr>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438434" y="1590956"/>
                <a:ext cx="8495731" cy="4522526"/>
              </a:xfrm>
              <a:blipFill>
                <a:blip r:embed="rId2"/>
                <a:stretch>
                  <a:fillRect l="-598" t="-1401"/>
                </a:stretch>
              </a:blipFill>
            </p:spPr>
            <p:txBody>
              <a:bodyPr/>
              <a:lstStyle/>
              <a:p>
                <a:r>
                  <a:rPr lang="en-US">
                    <a:noFill/>
                  </a:rPr>
                  <a:t> </a:t>
                </a:r>
              </a:p>
            </p:txBody>
          </p:sp>
        </mc:Fallback>
      </mc:AlternateContent>
      <p:sp>
        <p:nvSpPr>
          <p:cNvPr id="2" name="AutoShape 2" descr="PastedGraphic-1.tiff">
            <a:extLst>
              <a:ext uri="{FF2B5EF4-FFF2-40B4-BE49-F238E27FC236}">
                <a16:creationId xmlns:a16="http://schemas.microsoft.com/office/drawing/2014/main" id="{147991B5-D6ED-E242-A731-1EB9954CA46B}"/>
              </a:ext>
            </a:extLst>
          </p:cNvPr>
          <p:cNvSpPr>
            <a:spLocks noChangeAspect="1" noChangeArrowheads="1"/>
          </p:cNvSpPr>
          <p:nvPr/>
        </p:nvSpPr>
        <p:spPr bwMode="auto">
          <a:xfrm>
            <a:off x="4457700" y="3314700"/>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 name="Rectangle 2">
            <a:extLst>
              <a:ext uri="{FF2B5EF4-FFF2-40B4-BE49-F238E27FC236}">
                <a16:creationId xmlns:a16="http://schemas.microsoft.com/office/drawing/2014/main" id="{3B240E10-E74B-8145-90DF-AB2CFCDD0F6B}"/>
              </a:ext>
            </a:extLst>
          </p:cNvPr>
          <p:cNvSpPr/>
          <p:nvPr/>
        </p:nvSpPr>
        <p:spPr>
          <a:xfrm>
            <a:off x="2536699" y="352853"/>
            <a:ext cx="4070602"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Left Right Model</a:t>
            </a:r>
          </a:p>
        </p:txBody>
      </p:sp>
    </p:spTree>
    <p:extLst>
      <p:ext uri="{BB962C8B-B14F-4D97-AF65-F5344CB8AC3E}">
        <p14:creationId xmlns:p14="http://schemas.microsoft.com/office/powerpoint/2010/main" val="1483438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Content Placeholder 2"/>
              <p:cNvSpPr>
                <a:spLocks noGrp="1"/>
              </p:cNvSpPr>
              <p:nvPr>
                <p:ph idx="1"/>
              </p:nvPr>
            </p:nvSpPr>
            <p:spPr>
              <a:xfrm>
                <a:off x="197708" y="1458097"/>
                <a:ext cx="8748584" cy="4276152"/>
              </a:xfrm>
            </p:spPr>
            <p:txBody>
              <a:bodyPr>
                <a:normAutofit/>
              </a:bodyPr>
              <a:lstStyle/>
              <a:p>
                <a:pPr marL="0" indent="0" algn="just">
                  <a:buNone/>
                </a:pPr>
                <a:r>
                  <a:rPr lang="en-US" sz="1800" u="sng" dirty="0"/>
                  <a:t>Then in LRM lepton sector:</a:t>
                </a:r>
              </a:p>
              <a:p>
                <a:pPr marL="0" indent="0" algn="just">
                  <a:buNone/>
                </a:pPr>
                <a:r>
                  <a:rPr lang="en-US" sz="1800" dirty="0"/>
                  <a:t>L</a:t>
                </a:r>
                <a:r>
                  <a:rPr lang="en-US" sz="1800" baseline="-25000" dirty="0"/>
                  <a:t>L</a:t>
                </a:r>
                <a:r>
                  <a:rPr lang="en-US" sz="1800" dirty="0"/>
                  <a:t> =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a:latin typeface="Cambria Math" panose="02040503050406030204" pitchFamily="18" charset="0"/>
                                    </a:rPr>
                                  </m:ctrlPr>
                                </m:sSubPr>
                                <m:e>
                                  <m:r>
                                    <m:rPr>
                                      <m:brk m:alnAt="7"/>
                                    </m:rPr>
                                    <a:rPr lang="en-US" sz="1800" i="1">
                                      <a:latin typeface="Cambria Math"/>
                                    </a:rPr>
                                    <m:t>𝑒</m:t>
                                  </m:r>
                                </m:e>
                                <m:sub>
                                  <m:r>
                                    <a:rPr lang="en-US" sz="1800" i="1">
                                      <a:latin typeface="Cambria Math" panose="02040503050406030204" pitchFamily="18" charset="0"/>
                                    </a:rPr>
                                    <m:t>𝐿</m:t>
                                  </m:r>
                                </m:sub>
                              </m:sSub>
                            </m:e>
                          </m:mr>
                          <m:mr>
                            <m:e>
                              <m:sSub>
                                <m:sSubPr>
                                  <m:ctrlPr>
                                    <a:rPr lang="en-US" sz="1800" i="1">
                                      <a:latin typeface="Cambria Math" panose="02040503050406030204" pitchFamily="18" charset="0"/>
                                    </a:rPr>
                                  </m:ctrlPr>
                                </m:sSubPr>
                                <m:e>
                                  <m:r>
                                    <a:rPr lang="en-US" sz="1800" i="1">
                                      <a:latin typeface="Cambria Math"/>
                                      <a:ea typeface="Cambria Math"/>
                                    </a:rPr>
                                    <m:t>𝜈</m:t>
                                  </m:r>
                                </m:e>
                                <m:sub>
                                  <m:r>
                                    <a:rPr lang="en-US" sz="1800" i="1">
                                      <a:latin typeface="Cambria Math"/>
                                    </a:rPr>
                                    <m:t>𝑒</m:t>
                                  </m:r>
                                  <m:r>
                                    <a:rPr lang="en-US" sz="1800" i="1">
                                      <a:latin typeface="Cambria Math" panose="02040503050406030204" pitchFamily="18" charset="0"/>
                                    </a:rPr>
                                    <m:t> </m:t>
                                  </m:r>
                                  <m:r>
                                    <a:rPr lang="en-US" sz="1800" i="1">
                                      <a:latin typeface="Cambria Math" panose="02040503050406030204" pitchFamily="18" charset="0"/>
                                    </a:rPr>
                                    <m:t>𝐿</m:t>
                                  </m:r>
                                </m:sub>
                              </m:sSub>
                            </m:e>
                          </m:mr>
                        </m:m>
                      </m:e>
                    </m:d>
                  </m:oMath>
                </a14:m>
                <a:r>
                  <a:rPr lang="en-US" sz="1800" dirty="0"/>
                  <a:t>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a:latin typeface="Cambria Math" panose="02040503050406030204" pitchFamily="18" charset="0"/>
                                    </a:rPr>
                                  </m:ctrlPr>
                                </m:sSubPr>
                                <m:e>
                                  <m:r>
                                    <a:rPr lang="en-US" sz="1800" i="1">
                                      <a:latin typeface="Cambria Math"/>
                                    </a:rPr>
                                    <m:t>µ</m:t>
                                  </m:r>
                                </m:e>
                                <m:sub>
                                  <m:r>
                                    <a:rPr lang="en-US" sz="1800" i="1">
                                      <a:latin typeface="Cambria Math" panose="02040503050406030204" pitchFamily="18" charset="0"/>
                                    </a:rPr>
                                    <m:t>𝐿</m:t>
                                  </m:r>
                                </m:sub>
                              </m:sSub>
                            </m:e>
                          </m:mr>
                          <m:mr>
                            <m:e>
                              <m:sSub>
                                <m:sSubPr>
                                  <m:ctrlPr>
                                    <a:rPr lang="en-US" sz="1800" i="1">
                                      <a:latin typeface="Cambria Math" panose="02040503050406030204" pitchFamily="18" charset="0"/>
                                    </a:rPr>
                                  </m:ctrlPr>
                                </m:sSubPr>
                                <m:e>
                                  <m:r>
                                    <a:rPr lang="en-US" sz="1800" i="1">
                                      <a:latin typeface="Cambria Math"/>
                                      <a:ea typeface="Cambria Math"/>
                                    </a:rPr>
                                    <m:t>𝜈</m:t>
                                  </m:r>
                                </m:e>
                                <m:sub>
                                  <m:r>
                                    <a:rPr lang="en-US" sz="1800" i="1">
                                      <a:latin typeface="Cambria Math"/>
                                    </a:rPr>
                                    <m:t>µ</m:t>
                                  </m:r>
                                  <m:r>
                                    <a:rPr lang="en-US" sz="1800" i="1">
                                      <a:latin typeface="Cambria Math" panose="02040503050406030204" pitchFamily="18" charset="0"/>
                                    </a:rPr>
                                    <m:t> </m:t>
                                  </m:r>
                                  <m:r>
                                    <a:rPr lang="en-US" sz="1800" i="1">
                                      <a:latin typeface="Cambria Math" panose="02040503050406030204" pitchFamily="18" charset="0"/>
                                    </a:rPr>
                                    <m:t>𝐿</m:t>
                                  </m:r>
                                </m:sub>
                              </m:sSub>
                            </m:e>
                          </m:mr>
                        </m:m>
                      </m:e>
                    </m:d>
                  </m:oMath>
                </a14:m>
                <a:r>
                  <a:rPr lang="en-US" sz="1800" dirty="0"/>
                  <a:t>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ea typeface="Cambria Math"/>
                              </a:rPr>
                            </m:ctrlPr>
                          </m:mPr>
                          <m:mr>
                            <m:e>
                              <m:sSub>
                                <m:sSubPr>
                                  <m:ctrlPr>
                                    <a:rPr lang="en-US" sz="1800" i="1">
                                      <a:latin typeface="Cambria Math" panose="02040503050406030204" pitchFamily="18" charset="0"/>
                                      <a:ea typeface="Cambria Math"/>
                                    </a:rPr>
                                  </m:ctrlPr>
                                </m:sSubPr>
                                <m:e>
                                  <m:r>
                                    <m:rPr>
                                      <m:brk m:alnAt="7"/>
                                    </m:rPr>
                                    <a:rPr lang="en-US" sz="1800" i="1">
                                      <a:latin typeface="Cambria Math"/>
                                      <a:ea typeface="Cambria Math"/>
                                    </a:rPr>
                                    <m:t>𝜏</m:t>
                                  </m:r>
                                </m:e>
                                <m:sub>
                                  <m:r>
                                    <a:rPr lang="en-US" sz="1800" i="1">
                                      <a:latin typeface="Cambria Math" panose="02040503050406030204" pitchFamily="18" charset="0"/>
                                      <a:ea typeface="Cambria Math"/>
                                    </a:rPr>
                                    <m:t>𝐿</m:t>
                                  </m:r>
                                </m:sub>
                              </m:sSub>
                            </m:e>
                          </m:mr>
                          <m:mr>
                            <m:e>
                              <m:sSub>
                                <m:sSubPr>
                                  <m:ctrlPr>
                                    <a:rPr lang="en-US" sz="1800" i="1">
                                      <a:latin typeface="Cambria Math" panose="02040503050406030204" pitchFamily="18" charset="0"/>
                                      <a:ea typeface="Cambria Math"/>
                                    </a:rPr>
                                  </m:ctrlPr>
                                </m:sSubPr>
                                <m:e>
                                  <m:r>
                                    <a:rPr lang="en-US" sz="1800" i="1">
                                      <a:latin typeface="Cambria Math"/>
                                      <a:ea typeface="Cambria Math"/>
                                    </a:rPr>
                                    <m:t>𝜈</m:t>
                                  </m:r>
                                </m:e>
                                <m:sub>
                                  <m:r>
                                    <a:rPr lang="en-US" sz="1800" i="1">
                                      <a:latin typeface="Cambria Math"/>
                                      <a:ea typeface="Cambria Math"/>
                                    </a:rPr>
                                    <m:t>𝜏</m:t>
                                  </m:r>
                                  <m:r>
                                    <a:rPr lang="en-US" sz="1800" i="1">
                                      <a:latin typeface="Cambria Math" panose="02040503050406030204" pitchFamily="18" charset="0"/>
                                      <a:ea typeface="Cambria Math"/>
                                    </a:rPr>
                                    <m:t> </m:t>
                                  </m:r>
                                  <m:r>
                                    <a:rPr lang="en-US" sz="1800" i="1">
                                      <a:latin typeface="Cambria Math" panose="02040503050406030204" pitchFamily="18" charset="0"/>
                                      <a:ea typeface="Cambria Math"/>
                                    </a:rPr>
                                    <m:t>𝐿</m:t>
                                  </m:r>
                                </m:sub>
                              </m:sSub>
                            </m:e>
                          </m:mr>
                        </m:m>
                      </m:e>
                    </m:d>
                  </m:oMath>
                </a14:m>
                <a:r>
                  <a:rPr lang="en-US" sz="1800" dirty="0"/>
                  <a:t>                L</a:t>
                </a:r>
                <a:r>
                  <a:rPr lang="en-US" sz="1800" baseline="-25000" dirty="0"/>
                  <a:t>R</a:t>
                </a:r>
                <a:r>
                  <a:rPr lang="en-US" sz="1800" dirty="0"/>
                  <a:t> =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a:latin typeface="Cambria Math" panose="02040503050406030204" pitchFamily="18" charset="0"/>
                                    </a:rPr>
                                  </m:ctrlPr>
                                </m:sSubPr>
                                <m:e>
                                  <m:r>
                                    <m:rPr>
                                      <m:brk m:alnAt="7"/>
                                    </m:rPr>
                                    <a:rPr lang="en-US" sz="1800" i="1">
                                      <a:latin typeface="Cambria Math"/>
                                    </a:rPr>
                                    <m:t>𝑒</m:t>
                                  </m:r>
                                </m:e>
                                <m:sub>
                                  <m:r>
                                    <a:rPr lang="en-US" sz="1800" i="1">
                                      <a:latin typeface="Cambria Math" panose="02040503050406030204" pitchFamily="18" charset="0"/>
                                    </a:rPr>
                                    <m:t>𝑅</m:t>
                                  </m:r>
                                </m:sub>
                              </m:sSub>
                            </m:e>
                          </m:mr>
                          <m:mr>
                            <m:e>
                              <m:sSub>
                                <m:sSubPr>
                                  <m:ctrlPr>
                                    <a:rPr lang="en-US" sz="1800" i="1">
                                      <a:latin typeface="Cambria Math" panose="02040503050406030204" pitchFamily="18" charset="0"/>
                                    </a:rPr>
                                  </m:ctrlPr>
                                </m:sSubPr>
                                <m:e>
                                  <m:r>
                                    <a:rPr lang="en-US" sz="1800" i="1">
                                      <a:latin typeface="Cambria Math"/>
                                      <a:ea typeface="Cambria Math"/>
                                    </a:rPr>
                                    <m:t>𝜈</m:t>
                                  </m:r>
                                </m:e>
                                <m:sub>
                                  <m:r>
                                    <a:rPr lang="en-US" sz="1800" i="1">
                                      <a:latin typeface="Cambria Math"/>
                                    </a:rPr>
                                    <m:t>𝑒</m:t>
                                  </m:r>
                                  <m:r>
                                    <a:rPr lang="en-US" sz="1800" i="1">
                                      <a:latin typeface="Cambria Math" panose="02040503050406030204" pitchFamily="18" charset="0"/>
                                    </a:rPr>
                                    <m:t> </m:t>
                                  </m:r>
                                  <m:r>
                                    <a:rPr lang="en-US" sz="1800" i="1">
                                      <a:latin typeface="Cambria Math" panose="02040503050406030204" pitchFamily="18" charset="0"/>
                                    </a:rPr>
                                    <m:t>𝑅</m:t>
                                  </m:r>
                                </m:sub>
                              </m:sSub>
                            </m:e>
                          </m:mr>
                        </m:m>
                      </m:e>
                    </m:d>
                  </m:oMath>
                </a14:m>
                <a:r>
                  <a:rPr lang="en-US" sz="1800" dirty="0"/>
                  <a:t>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sSub>
                                <m:sSubPr>
                                  <m:ctrlPr>
                                    <a:rPr lang="en-US" sz="1800" i="1">
                                      <a:latin typeface="Cambria Math" panose="02040503050406030204" pitchFamily="18" charset="0"/>
                                    </a:rPr>
                                  </m:ctrlPr>
                                </m:sSubPr>
                                <m:e>
                                  <m:r>
                                    <a:rPr lang="en-US" sz="1800" i="1">
                                      <a:latin typeface="Cambria Math"/>
                                    </a:rPr>
                                    <m:t>µ</m:t>
                                  </m:r>
                                </m:e>
                                <m:sub>
                                  <m:r>
                                    <a:rPr lang="en-US" sz="1800" i="1">
                                      <a:latin typeface="Cambria Math" panose="02040503050406030204" pitchFamily="18" charset="0"/>
                                    </a:rPr>
                                    <m:t>𝑅</m:t>
                                  </m:r>
                                </m:sub>
                              </m:sSub>
                            </m:e>
                          </m:mr>
                          <m:mr>
                            <m:e>
                              <m:sSub>
                                <m:sSubPr>
                                  <m:ctrlPr>
                                    <a:rPr lang="en-US" sz="1800" i="1">
                                      <a:latin typeface="Cambria Math" panose="02040503050406030204" pitchFamily="18" charset="0"/>
                                    </a:rPr>
                                  </m:ctrlPr>
                                </m:sSubPr>
                                <m:e>
                                  <m:r>
                                    <a:rPr lang="en-US" sz="1800" i="1">
                                      <a:latin typeface="Cambria Math"/>
                                      <a:ea typeface="Cambria Math"/>
                                    </a:rPr>
                                    <m:t>𝜈</m:t>
                                  </m:r>
                                </m:e>
                                <m:sub>
                                  <m:r>
                                    <a:rPr lang="en-US" sz="1800" i="1">
                                      <a:latin typeface="Cambria Math"/>
                                    </a:rPr>
                                    <m:t>µ</m:t>
                                  </m:r>
                                  <m:r>
                                    <a:rPr lang="en-US" sz="1800" i="1">
                                      <a:latin typeface="Cambria Math" panose="02040503050406030204" pitchFamily="18" charset="0"/>
                                    </a:rPr>
                                    <m:t> </m:t>
                                  </m:r>
                                  <m:r>
                                    <a:rPr lang="en-US" sz="1800" i="1">
                                      <a:latin typeface="Cambria Math" panose="02040503050406030204" pitchFamily="18" charset="0"/>
                                    </a:rPr>
                                    <m:t>𝑅</m:t>
                                  </m:r>
                                </m:sub>
                              </m:sSub>
                            </m:e>
                          </m:mr>
                        </m:m>
                      </m:e>
                    </m:d>
                  </m:oMath>
                </a14:m>
                <a:r>
                  <a:rPr lang="en-US" sz="1800" dirty="0"/>
                  <a:t>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ea typeface="Cambria Math"/>
                              </a:rPr>
                            </m:ctrlPr>
                          </m:mPr>
                          <m:mr>
                            <m:e>
                              <m:sSub>
                                <m:sSubPr>
                                  <m:ctrlPr>
                                    <a:rPr lang="en-US" sz="1800" i="1">
                                      <a:latin typeface="Cambria Math" panose="02040503050406030204" pitchFamily="18" charset="0"/>
                                      <a:ea typeface="Cambria Math"/>
                                    </a:rPr>
                                  </m:ctrlPr>
                                </m:sSubPr>
                                <m:e>
                                  <m:r>
                                    <m:rPr>
                                      <m:brk m:alnAt="7"/>
                                    </m:rPr>
                                    <a:rPr lang="en-US" sz="1800" i="1">
                                      <a:latin typeface="Cambria Math"/>
                                      <a:ea typeface="Cambria Math"/>
                                    </a:rPr>
                                    <m:t>𝜏</m:t>
                                  </m:r>
                                </m:e>
                                <m:sub>
                                  <m:r>
                                    <a:rPr lang="en-US" sz="1800" i="1">
                                      <a:latin typeface="Cambria Math" panose="02040503050406030204" pitchFamily="18" charset="0"/>
                                      <a:ea typeface="Cambria Math"/>
                                    </a:rPr>
                                    <m:t>𝑅</m:t>
                                  </m:r>
                                </m:sub>
                              </m:sSub>
                            </m:e>
                          </m:mr>
                          <m:mr>
                            <m:e>
                              <m:sSub>
                                <m:sSubPr>
                                  <m:ctrlPr>
                                    <a:rPr lang="en-US" sz="1800" i="1">
                                      <a:latin typeface="Cambria Math" panose="02040503050406030204" pitchFamily="18" charset="0"/>
                                      <a:ea typeface="Cambria Math"/>
                                    </a:rPr>
                                  </m:ctrlPr>
                                </m:sSubPr>
                                <m:e>
                                  <m:r>
                                    <a:rPr lang="en-US" sz="1800" i="1">
                                      <a:latin typeface="Cambria Math"/>
                                      <a:ea typeface="Cambria Math"/>
                                    </a:rPr>
                                    <m:t>𝜈</m:t>
                                  </m:r>
                                </m:e>
                                <m:sub>
                                  <m:r>
                                    <a:rPr lang="en-US" sz="1800" i="1">
                                      <a:latin typeface="Cambria Math"/>
                                      <a:ea typeface="Cambria Math"/>
                                    </a:rPr>
                                    <m:t>𝜏</m:t>
                                  </m:r>
                                  <m:r>
                                    <a:rPr lang="en-US" sz="1800" i="1">
                                      <a:latin typeface="Cambria Math" panose="02040503050406030204" pitchFamily="18" charset="0"/>
                                      <a:ea typeface="Cambria Math"/>
                                    </a:rPr>
                                    <m:t> </m:t>
                                  </m:r>
                                  <m:r>
                                    <a:rPr lang="en-US" sz="1800" i="1">
                                      <a:latin typeface="Cambria Math" panose="02040503050406030204" pitchFamily="18" charset="0"/>
                                      <a:ea typeface="Cambria Math"/>
                                    </a:rPr>
                                    <m:t>𝑅</m:t>
                                  </m:r>
                                </m:sub>
                              </m:sSub>
                            </m:e>
                          </m:mr>
                        </m:m>
                      </m:e>
                    </m:d>
                  </m:oMath>
                </a14:m>
                <a:r>
                  <a:rPr lang="en-US" sz="1800" dirty="0"/>
                  <a:t> </a:t>
                </a:r>
              </a:p>
              <a:p>
                <a:pPr marL="0" indent="0" algn="just">
                  <a:buNone/>
                </a:pPr>
                <a:r>
                  <a:rPr lang="en-US" sz="1800" u="sng" dirty="0"/>
                  <a:t>and quark sector:</a:t>
                </a:r>
              </a:p>
              <a:p>
                <a:pPr marL="0" indent="0" algn="just">
                  <a:buNone/>
                </a:pPr>
                <a:r>
                  <a:rPr lang="en-US" sz="1800" dirty="0"/>
                  <a:t> Q</a:t>
                </a:r>
                <a:r>
                  <a:rPr lang="en-US" sz="1800" baseline="-25000" dirty="0"/>
                  <a:t>L</a:t>
                </a:r>
                <a:r>
                  <a:rPr lang="en-US" sz="1800" dirty="0"/>
                  <a:t> =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r>
                                <m:rPr>
                                  <m:brk m:alnAt="7"/>
                                </m:rPr>
                                <a:rPr lang="en-US" sz="1800" i="1">
                                  <a:latin typeface="Cambria Math"/>
                                </a:rPr>
                                <m:t>𝑢</m:t>
                              </m:r>
                              <m:r>
                                <a:rPr lang="en-US" sz="1800" i="1" baseline="-25000">
                                  <a:latin typeface="Cambria Math" panose="02040503050406030204" pitchFamily="18" charset="0"/>
                                </a:rPr>
                                <m:t>𝐿</m:t>
                              </m:r>
                            </m:e>
                          </m:mr>
                          <m:mr>
                            <m:e>
                              <m:r>
                                <a:rPr lang="en-US" sz="1800" i="1">
                                  <a:latin typeface="Cambria Math"/>
                                </a:rPr>
                                <m:t>𝑑</m:t>
                              </m:r>
                              <m:r>
                                <a:rPr lang="en-US" sz="1800" i="1" baseline="-25000">
                                  <a:latin typeface="Cambria Math" panose="02040503050406030204" pitchFamily="18" charset="0"/>
                                </a:rPr>
                                <m:t>𝐿</m:t>
                              </m:r>
                            </m:e>
                          </m:mr>
                        </m:m>
                      </m:e>
                    </m:d>
                  </m:oMath>
                </a14:m>
                <a:r>
                  <a:rPr lang="en-US" sz="1800" dirty="0"/>
                  <a:t> </a:t>
                </a:r>
                <a14:m>
                  <m:oMath xmlns:m="http://schemas.openxmlformats.org/officeDocument/2006/math">
                    <m:d>
                      <m:dPr>
                        <m:ctrlPr>
                          <a:rPr lang="en-US" sz="1800" i="1" dirty="0">
                            <a:latin typeface="Cambria Math" panose="02040503050406030204" pitchFamily="18" charset="0"/>
                          </a:rPr>
                        </m:ctrlPr>
                      </m:dPr>
                      <m:e>
                        <m:m>
                          <m:mPr>
                            <m:mcs>
                              <m:mc>
                                <m:mcPr>
                                  <m:count m:val="1"/>
                                  <m:mcJc m:val="center"/>
                                </m:mcPr>
                              </m:mc>
                            </m:mcs>
                            <m:ctrlPr>
                              <a:rPr lang="en-US" sz="1800" i="1" dirty="0">
                                <a:latin typeface="Cambria Math" panose="02040503050406030204" pitchFamily="18" charset="0"/>
                              </a:rPr>
                            </m:ctrlPr>
                          </m:mPr>
                          <m:mr>
                            <m:e>
                              <m:r>
                                <a:rPr lang="en-US" sz="1800" i="1" dirty="0">
                                  <a:latin typeface="Cambria Math"/>
                                </a:rPr>
                                <m:t>𝑐</m:t>
                              </m:r>
                              <m:r>
                                <a:rPr lang="en-US" sz="1800" i="1" baseline="-25000" dirty="0">
                                  <a:latin typeface="Cambria Math" panose="02040503050406030204" pitchFamily="18" charset="0"/>
                                </a:rPr>
                                <m:t>𝐿</m:t>
                              </m:r>
                            </m:e>
                          </m:mr>
                          <m:mr>
                            <m:e>
                              <m:r>
                                <a:rPr lang="en-US" sz="1800" i="1" dirty="0">
                                  <a:latin typeface="Cambria Math"/>
                                </a:rPr>
                                <m:t>𝑠</m:t>
                              </m:r>
                              <m:r>
                                <a:rPr lang="en-US" sz="1800" i="1" baseline="-25000" dirty="0">
                                  <a:latin typeface="Cambria Math" panose="02040503050406030204" pitchFamily="18" charset="0"/>
                                </a:rPr>
                                <m:t>𝐿</m:t>
                              </m:r>
                            </m:e>
                          </m:mr>
                        </m:m>
                      </m:e>
                    </m:d>
                    <m:r>
                      <a:rPr lang="en-US" sz="1800" i="1" dirty="0">
                        <a:latin typeface="Cambria Math" panose="02040503050406030204" pitchFamily="18" charset="0"/>
                      </a:rPr>
                      <m:t> </m:t>
                    </m:r>
                    <m:d>
                      <m:dPr>
                        <m:ctrlPr>
                          <a:rPr lang="en-US" sz="1800" i="1" dirty="0">
                            <a:latin typeface="Cambria Math" panose="02040503050406030204" pitchFamily="18" charset="0"/>
                          </a:rPr>
                        </m:ctrlPr>
                      </m:dPr>
                      <m:e>
                        <m:m>
                          <m:mPr>
                            <m:mcs>
                              <m:mc>
                                <m:mcPr>
                                  <m:count m:val="1"/>
                                  <m:mcJc m:val="center"/>
                                </m:mcPr>
                              </m:mc>
                            </m:mcs>
                            <m:ctrlPr>
                              <a:rPr lang="en-US" sz="1800" i="1" dirty="0">
                                <a:latin typeface="Cambria Math" panose="02040503050406030204" pitchFamily="18" charset="0"/>
                              </a:rPr>
                            </m:ctrlPr>
                          </m:mPr>
                          <m:mr>
                            <m:e>
                              <m:r>
                                <m:rPr>
                                  <m:brk m:alnAt="7"/>
                                </m:rPr>
                                <a:rPr lang="en-US" sz="1800" i="1" dirty="0">
                                  <a:latin typeface="Cambria Math"/>
                                </a:rPr>
                                <m:t>𝑡</m:t>
                              </m:r>
                              <m:r>
                                <a:rPr lang="en-US" sz="1800" i="1" baseline="-25000" dirty="0">
                                  <a:latin typeface="Cambria Math" panose="02040503050406030204" pitchFamily="18" charset="0"/>
                                </a:rPr>
                                <m:t>𝐿</m:t>
                              </m:r>
                            </m:e>
                          </m:mr>
                          <m:mr>
                            <m:e>
                              <m:r>
                                <a:rPr lang="en-US" sz="1800" i="1" dirty="0">
                                  <a:latin typeface="Cambria Math"/>
                                </a:rPr>
                                <m:t>𝑏</m:t>
                              </m:r>
                              <m:r>
                                <a:rPr lang="en-US" sz="1800" i="1" baseline="-25000" dirty="0">
                                  <a:latin typeface="Cambria Math" panose="02040503050406030204" pitchFamily="18" charset="0"/>
                                </a:rPr>
                                <m:t>𝐿</m:t>
                              </m:r>
                            </m:e>
                          </m:mr>
                        </m:m>
                      </m:e>
                    </m:d>
                    <m:r>
                      <a:rPr lang="en-US" sz="1800" baseline="-25000" dirty="0">
                        <a:latin typeface="Cambria Math" panose="02040503050406030204" pitchFamily="18" charset="0"/>
                      </a:rPr>
                      <m:t>   </m:t>
                    </m:r>
                  </m:oMath>
                </a14:m>
                <a:r>
                  <a:rPr lang="en-US" sz="1800" dirty="0"/>
                  <a:t>                          Q</a:t>
                </a:r>
                <a:r>
                  <a:rPr lang="en-US" sz="1800" baseline="-25000" dirty="0"/>
                  <a:t>R</a:t>
                </a:r>
                <a:r>
                  <a:rPr lang="en-US" sz="1800" dirty="0"/>
                  <a:t> =  </a:t>
                </a:r>
                <a14:m>
                  <m:oMath xmlns:m="http://schemas.openxmlformats.org/officeDocument/2006/math">
                    <m:d>
                      <m:dPr>
                        <m:ctrlPr>
                          <a:rPr lang="en-US" sz="1800" i="1">
                            <a:latin typeface="Cambria Math" panose="02040503050406030204" pitchFamily="18" charset="0"/>
                          </a:rPr>
                        </m:ctrlPr>
                      </m:dPr>
                      <m:e>
                        <m:m>
                          <m:mPr>
                            <m:mcs>
                              <m:mc>
                                <m:mcPr>
                                  <m:count m:val="1"/>
                                  <m:mcJc m:val="center"/>
                                </m:mcPr>
                              </m:mc>
                            </m:mcs>
                            <m:ctrlPr>
                              <a:rPr lang="en-US" sz="1800" i="1">
                                <a:latin typeface="Cambria Math" panose="02040503050406030204" pitchFamily="18" charset="0"/>
                              </a:rPr>
                            </m:ctrlPr>
                          </m:mPr>
                          <m:mr>
                            <m:e>
                              <m:r>
                                <m:rPr>
                                  <m:brk m:alnAt="7"/>
                                </m:rPr>
                                <a:rPr lang="en-US" sz="1800" i="1">
                                  <a:latin typeface="Cambria Math"/>
                                </a:rPr>
                                <m:t>𝑢</m:t>
                              </m:r>
                              <m:r>
                                <a:rPr lang="en-US" sz="1800" i="1" baseline="-25000">
                                  <a:latin typeface="Cambria Math" panose="02040503050406030204" pitchFamily="18" charset="0"/>
                                </a:rPr>
                                <m:t>𝑅</m:t>
                              </m:r>
                            </m:e>
                          </m:mr>
                          <m:mr>
                            <m:e>
                              <m:r>
                                <a:rPr lang="en-US" sz="1800" i="1">
                                  <a:latin typeface="Cambria Math"/>
                                </a:rPr>
                                <m:t>𝑑</m:t>
                              </m:r>
                              <m:r>
                                <a:rPr lang="en-US" sz="1800" i="1" baseline="-25000">
                                  <a:latin typeface="Cambria Math" panose="02040503050406030204" pitchFamily="18" charset="0"/>
                                </a:rPr>
                                <m:t>𝑅</m:t>
                              </m:r>
                            </m:e>
                          </m:mr>
                        </m:m>
                      </m:e>
                    </m:d>
                  </m:oMath>
                </a14:m>
                <a:r>
                  <a:rPr lang="en-US" sz="1800" dirty="0"/>
                  <a:t> </a:t>
                </a:r>
                <a14:m>
                  <m:oMath xmlns:m="http://schemas.openxmlformats.org/officeDocument/2006/math">
                    <m:d>
                      <m:dPr>
                        <m:ctrlPr>
                          <a:rPr lang="en-US" sz="1800" i="1" dirty="0">
                            <a:latin typeface="Cambria Math" panose="02040503050406030204" pitchFamily="18" charset="0"/>
                          </a:rPr>
                        </m:ctrlPr>
                      </m:dPr>
                      <m:e>
                        <m:m>
                          <m:mPr>
                            <m:mcs>
                              <m:mc>
                                <m:mcPr>
                                  <m:count m:val="1"/>
                                  <m:mcJc m:val="center"/>
                                </m:mcPr>
                              </m:mc>
                            </m:mcs>
                            <m:ctrlPr>
                              <a:rPr lang="en-US" sz="1800" i="1" dirty="0">
                                <a:latin typeface="Cambria Math" panose="02040503050406030204" pitchFamily="18" charset="0"/>
                              </a:rPr>
                            </m:ctrlPr>
                          </m:mPr>
                          <m:mr>
                            <m:e>
                              <m:r>
                                <a:rPr lang="en-US" sz="1800" i="1" dirty="0">
                                  <a:latin typeface="Cambria Math"/>
                                </a:rPr>
                                <m:t>𝑐</m:t>
                              </m:r>
                              <m:r>
                                <a:rPr lang="en-US" sz="1800" i="1" baseline="-25000" dirty="0">
                                  <a:latin typeface="Cambria Math" panose="02040503050406030204" pitchFamily="18" charset="0"/>
                                </a:rPr>
                                <m:t>𝑅</m:t>
                              </m:r>
                            </m:e>
                          </m:mr>
                          <m:mr>
                            <m:e>
                              <m:r>
                                <a:rPr lang="en-US" sz="1800" i="1" dirty="0">
                                  <a:latin typeface="Cambria Math"/>
                                </a:rPr>
                                <m:t>𝑠</m:t>
                              </m:r>
                              <m:r>
                                <a:rPr lang="en-US" sz="1800" i="1" baseline="-25000" dirty="0">
                                  <a:latin typeface="Cambria Math" panose="02040503050406030204" pitchFamily="18" charset="0"/>
                                </a:rPr>
                                <m:t>𝑅</m:t>
                              </m:r>
                            </m:e>
                          </m:mr>
                        </m:m>
                      </m:e>
                    </m:d>
                    <m:r>
                      <a:rPr lang="en-US" sz="1800" i="1" dirty="0">
                        <a:latin typeface="Cambria Math" panose="02040503050406030204" pitchFamily="18" charset="0"/>
                      </a:rPr>
                      <m:t> </m:t>
                    </m:r>
                    <m:d>
                      <m:dPr>
                        <m:ctrlPr>
                          <a:rPr lang="en-US" sz="1800" i="1" dirty="0">
                            <a:latin typeface="Cambria Math" panose="02040503050406030204" pitchFamily="18" charset="0"/>
                          </a:rPr>
                        </m:ctrlPr>
                      </m:dPr>
                      <m:e>
                        <m:m>
                          <m:mPr>
                            <m:mcs>
                              <m:mc>
                                <m:mcPr>
                                  <m:count m:val="1"/>
                                  <m:mcJc m:val="center"/>
                                </m:mcPr>
                              </m:mc>
                            </m:mcs>
                            <m:ctrlPr>
                              <a:rPr lang="en-US" sz="1800" i="1" dirty="0">
                                <a:latin typeface="Cambria Math" panose="02040503050406030204" pitchFamily="18" charset="0"/>
                              </a:rPr>
                            </m:ctrlPr>
                          </m:mPr>
                          <m:mr>
                            <m:e>
                              <m:r>
                                <m:rPr>
                                  <m:brk m:alnAt="7"/>
                                </m:rPr>
                                <a:rPr lang="en-US" sz="1800" i="1" dirty="0">
                                  <a:latin typeface="Cambria Math"/>
                                </a:rPr>
                                <m:t>𝑡</m:t>
                              </m:r>
                              <m:r>
                                <a:rPr lang="en-US" sz="1800" i="1" baseline="-25000" dirty="0">
                                  <a:latin typeface="Cambria Math" panose="02040503050406030204" pitchFamily="18" charset="0"/>
                                </a:rPr>
                                <m:t>𝑅</m:t>
                              </m:r>
                            </m:e>
                          </m:mr>
                          <m:mr>
                            <m:e>
                              <m:r>
                                <a:rPr lang="en-US" sz="1800" i="1" dirty="0">
                                  <a:latin typeface="Cambria Math"/>
                                </a:rPr>
                                <m:t>𝑏</m:t>
                              </m:r>
                              <m:r>
                                <a:rPr lang="en-US" sz="1800" i="1" baseline="-25000" dirty="0">
                                  <a:latin typeface="Cambria Math" panose="02040503050406030204" pitchFamily="18" charset="0"/>
                                </a:rPr>
                                <m:t>𝑅</m:t>
                              </m:r>
                            </m:e>
                          </m:mr>
                        </m:m>
                      </m:e>
                    </m:d>
                  </m:oMath>
                </a14:m>
                <a:r>
                  <a:rPr lang="en-US" sz="1800" b="1" dirty="0"/>
                  <a:t> </a:t>
                </a:r>
              </a:p>
              <a:p>
                <a:pPr marL="0" indent="0" algn="just">
                  <a:spcAft>
                    <a:spcPts val="900"/>
                  </a:spcAft>
                  <a:buNone/>
                </a:pPr>
                <a:br>
                  <a:rPr lang="en-US" sz="1800" b="1" dirty="0"/>
                </a:br>
                <a:r>
                  <a:rPr lang="en-US" sz="1800" dirty="0"/>
                  <a:t>We must note that At low energies, it is required that the LRSM gauge group be broken spontaneously to the SM gauge group </a:t>
                </a:r>
              </a:p>
              <a:p>
                <a:pPr marL="0" indent="0" algn="just">
                  <a:buNone/>
                </a:pPr>
                <a:r>
                  <a:rPr lang="en-US" sz="1800" dirty="0"/>
                  <a:t>    </a:t>
                </a:r>
                <a14:m>
                  <m:oMath xmlns:m="http://schemas.openxmlformats.org/officeDocument/2006/math">
                    <m:sSub>
                      <m:sSubPr>
                        <m:ctrlPr>
                          <a:rPr lang="en-US" sz="1800" i="1" dirty="0">
                            <a:latin typeface="Cambria Math" panose="02040503050406030204" pitchFamily="18" charset="0"/>
                          </a:rPr>
                        </m:ctrlPr>
                      </m:sSubPr>
                      <m:e>
                        <m:r>
                          <a:rPr lang="en-US" sz="1800" dirty="0">
                            <a:latin typeface="Cambria Math" panose="02040503050406030204" pitchFamily="18" charset="0"/>
                          </a:rPr>
                          <m:t>𝑆𝑈</m:t>
                        </m:r>
                        <m:r>
                          <a:rPr lang="en-US" sz="1800" dirty="0">
                            <a:latin typeface="Cambria Math" panose="02040503050406030204" pitchFamily="18" charset="0"/>
                          </a:rPr>
                          <m:t>(2)</m:t>
                        </m:r>
                      </m:e>
                      <m:sub>
                        <m:r>
                          <a:rPr lang="en-US" sz="1800" dirty="0">
                            <a:latin typeface="Cambria Math" panose="02040503050406030204" pitchFamily="18" charset="0"/>
                          </a:rPr>
                          <m:t>𝐿</m:t>
                        </m:r>
                      </m:sub>
                    </m:sSub>
                    <m:r>
                      <a:rPr lang="en-US" sz="1800" dirty="0">
                        <a:latin typeface="Cambria Math" panose="02040503050406030204" pitchFamily="18" charset="0"/>
                      </a:rPr>
                      <m:t>⊗</m:t>
                    </m:r>
                    <m:sSub>
                      <m:sSubPr>
                        <m:ctrlPr>
                          <a:rPr lang="en-US" sz="1800" i="1" dirty="0">
                            <a:latin typeface="Cambria Math" panose="02040503050406030204" pitchFamily="18" charset="0"/>
                          </a:rPr>
                        </m:ctrlPr>
                      </m:sSubPr>
                      <m:e>
                        <m:r>
                          <a:rPr lang="en-US" sz="1800" dirty="0">
                            <a:latin typeface="Cambria Math" panose="02040503050406030204" pitchFamily="18" charset="0"/>
                          </a:rPr>
                          <m:t>𝑆𝑈</m:t>
                        </m:r>
                        <m:r>
                          <a:rPr lang="en-US" sz="1800" dirty="0">
                            <a:latin typeface="Cambria Math" panose="02040503050406030204" pitchFamily="18" charset="0"/>
                          </a:rPr>
                          <m:t>(2)</m:t>
                        </m:r>
                      </m:e>
                      <m:sub>
                        <m:r>
                          <a:rPr lang="en-US" sz="1800" dirty="0">
                            <a:latin typeface="Cambria Math" panose="02040503050406030204" pitchFamily="18" charset="0"/>
                          </a:rPr>
                          <m:t>𝑅</m:t>
                        </m:r>
                      </m:sub>
                    </m:sSub>
                    <m:r>
                      <a:rPr lang="en-US" sz="1800" dirty="0">
                        <a:latin typeface="Cambria Math" panose="02040503050406030204" pitchFamily="18" charset="0"/>
                      </a:rPr>
                      <m:t>⊗</m:t>
                    </m:r>
                    <m:sSub>
                      <m:sSubPr>
                        <m:ctrlPr>
                          <a:rPr lang="en-US" sz="1800" i="1" dirty="0">
                            <a:latin typeface="Cambria Math" panose="02040503050406030204" pitchFamily="18" charset="0"/>
                          </a:rPr>
                        </m:ctrlPr>
                      </m:sSubPr>
                      <m:e>
                        <m:r>
                          <a:rPr lang="en-US" sz="1800" dirty="0">
                            <a:latin typeface="Cambria Math" panose="02040503050406030204" pitchFamily="18" charset="0"/>
                          </a:rPr>
                          <m:t>𝑈</m:t>
                        </m:r>
                        <m:r>
                          <a:rPr lang="en-US" sz="1800" dirty="0">
                            <a:latin typeface="Cambria Math" panose="02040503050406030204" pitchFamily="18" charset="0"/>
                          </a:rPr>
                          <m:t>(1)</m:t>
                        </m:r>
                      </m:e>
                      <m:sub>
                        <m:r>
                          <a:rPr lang="en-US" sz="1800" dirty="0">
                            <a:latin typeface="Cambria Math" panose="02040503050406030204" pitchFamily="18" charset="0"/>
                          </a:rPr>
                          <m:t>𝐵</m:t>
                        </m:r>
                        <m:r>
                          <a:rPr lang="en-US" sz="1800" dirty="0">
                            <a:latin typeface="Cambria Math" panose="02040503050406030204" pitchFamily="18" charset="0"/>
                          </a:rPr>
                          <m:t>−</m:t>
                        </m:r>
                        <m:r>
                          <a:rPr lang="en-US" sz="1800" dirty="0">
                            <a:latin typeface="Cambria Math" panose="02040503050406030204" pitchFamily="18" charset="0"/>
                          </a:rPr>
                          <m:t>𝐿</m:t>
                        </m:r>
                      </m:sub>
                    </m:sSub>
                  </m:oMath>
                </a14:m>
                <a:r>
                  <a:rPr lang="en-US" sz="1800" dirty="0"/>
                  <a:t>                  </a:t>
                </a:r>
                <a14:m>
                  <m:oMath xmlns:m="http://schemas.openxmlformats.org/officeDocument/2006/math">
                    <m:sSub>
                      <m:sSubPr>
                        <m:ctrlPr>
                          <a:rPr lang="en-US" sz="1800" i="1" dirty="0">
                            <a:latin typeface="Cambria Math" panose="02040503050406030204" pitchFamily="18" charset="0"/>
                          </a:rPr>
                        </m:ctrlPr>
                      </m:sSubPr>
                      <m:e>
                        <m:r>
                          <a:rPr lang="en-US" sz="1800" dirty="0">
                            <a:latin typeface="Cambria Math" panose="02040503050406030204" pitchFamily="18" charset="0"/>
                          </a:rPr>
                          <m:t>𝑆𝑈</m:t>
                        </m:r>
                        <m:r>
                          <a:rPr lang="en-US" sz="1800" dirty="0">
                            <a:latin typeface="Cambria Math" panose="02040503050406030204" pitchFamily="18" charset="0"/>
                          </a:rPr>
                          <m:t>(2)</m:t>
                        </m:r>
                      </m:e>
                      <m:sub>
                        <m:r>
                          <a:rPr lang="en-US" sz="1800" dirty="0">
                            <a:latin typeface="Cambria Math" panose="02040503050406030204" pitchFamily="18" charset="0"/>
                          </a:rPr>
                          <m:t>𝐿</m:t>
                        </m:r>
                      </m:sub>
                    </m:sSub>
                    <m:r>
                      <a:rPr lang="en-US" sz="1800" dirty="0">
                        <a:latin typeface="Cambria Math" panose="02040503050406030204" pitchFamily="18" charset="0"/>
                      </a:rPr>
                      <m:t>⊗</m:t>
                    </m:r>
                    <m:sSub>
                      <m:sSubPr>
                        <m:ctrlPr>
                          <a:rPr lang="en-US" sz="1800" i="1" dirty="0">
                            <a:latin typeface="Cambria Math" panose="02040503050406030204" pitchFamily="18" charset="0"/>
                          </a:rPr>
                        </m:ctrlPr>
                      </m:sSubPr>
                      <m:e>
                        <m:r>
                          <a:rPr lang="en-US" sz="1800" dirty="0">
                            <a:latin typeface="Cambria Math" panose="02040503050406030204" pitchFamily="18" charset="0"/>
                          </a:rPr>
                          <m:t>𝑈</m:t>
                        </m:r>
                        <m:r>
                          <a:rPr lang="en-US" sz="1800" dirty="0">
                            <a:latin typeface="Cambria Math" panose="02040503050406030204" pitchFamily="18" charset="0"/>
                          </a:rPr>
                          <m:t>(1)</m:t>
                        </m:r>
                      </m:e>
                      <m:sub>
                        <m:r>
                          <a:rPr lang="en-US" sz="1800" dirty="0">
                            <a:latin typeface="Cambria Math" panose="02040503050406030204" pitchFamily="18" charset="0"/>
                          </a:rPr>
                          <m:t>𝑌</m:t>
                        </m:r>
                      </m:sub>
                    </m:sSub>
                  </m:oMath>
                </a14:m>
                <a:r>
                  <a:rPr lang="en-US" sz="1800" dirty="0"/>
                  <a:t>                     </a:t>
                </a:r>
                <a14:m>
                  <m:oMath xmlns:m="http://schemas.openxmlformats.org/officeDocument/2006/math">
                    <m:sSub>
                      <m:sSubPr>
                        <m:ctrlPr>
                          <a:rPr lang="en-US" sz="1800" i="1" dirty="0">
                            <a:latin typeface="Cambria Math" panose="02040503050406030204" pitchFamily="18" charset="0"/>
                          </a:rPr>
                        </m:ctrlPr>
                      </m:sSubPr>
                      <m:e>
                        <m:r>
                          <a:rPr lang="en-US" sz="1800" dirty="0">
                            <a:latin typeface="Cambria Math" panose="02040503050406030204" pitchFamily="18" charset="0"/>
                          </a:rPr>
                          <m:t>𝑈</m:t>
                        </m:r>
                        <m:r>
                          <a:rPr lang="en-US" sz="1800" dirty="0">
                            <a:latin typeface="Cambria Math" panose="02040503050406030204" pitchFamily="18" charset="0"/>
                          </a:rPr>
                          <m:t>(1)</m:t>
                        </m:r>
                      </m:e>
                      <m:sub>
                        <m:r>
                          <a:rPr lang="en-US" sz="1800" dirty="0">
                            <a:latin typeface="Cambria Math" panose="02040503050406030204" pitchFamily="18" charset="0"/>
                          </a:rPr>
                          <m:t>𝐸𝑀</m:t>
                        </m:r>
                      </m:sub>
                    </m:sSub>
                  </m:oMath>
                </a14:m>
                <a:endParaRPr lang="en-US" sz="1800" dirty="0"/>
              </a:p>
              <a:p>
                <a:pPr marL="0" indent="0" algn="just">
                  <a:buNone/>
                </a:pPr>
                <a:endParaRPr lang="en-US" sz="1800" dirty="0"/>
              </a:p>
              <a:p>
                <a:pPr algn="just">
                  <a:buFont typeface="Wingdings" panose="05000000000000000000" pitchFamily="2" charset="2"/>
                  <a:buChar char="§"/>
                </a:pPr>
                <a:r>
                  <a:rPr lang="en-US" sz="1800" dirty="0"/>
                  <a:t>So we expect extra Higgs to  make this Breaking </a:t>
                </a:r>
              </a:p>
              <a:p>
                <a:pPr algn="just">
                  <a:buFont typeface="Wingdings" panose="05000000000000000000" pitchFamily="2" charset="2"/>
                  <a:buChar char="§"/>
                </a:pPr>
                <a:r>
                  <a:rPr lang="en-US" sz="1800" dirty="0"/>
                  <a:t>in LRM We expect three extra gauge bosons, two charged </a:t>
                </a:r>
                <a14:m>
                  <m:oMath xmlns:m="http://schemas.openxmlformats.org/officeDocument/2006/math">
                    <m:sSubSup>
                      <m:sSubSupPr>
                        <m:ctrlPr>
                          <a:rPr lang="en-US" sz="1800" i="1">
                            <a:latin typeface="Cambria Math" panose="02040503050406030204" pitchFamily="18" charset="0"/>
                          </a:rPr>
                        </m:ctrlPr>
                      </m:sSubSupPr>
                      <m:e>
                        <m:r>
                          <a:rPr lang="en-US" sz="1800" i="1">
                            <a:latin typeface="Cambria Math" panose="02040503050406030204" pitchFamily="18" charset="0"/>
                          </a:rPr>
                          <m:t>𝑊</m:t>
                        </m:r>
                      </m:e>
                      <m:sub>
                        <m:r>
                          <a:rPr lang="en-US" sz="1800" i="1">
                            <a:latin typeface="Cambria Math" panose="02040503050406030204" pitchFamily="18" charset="0"/>
                          </a:rPr>
                          <m:t>𝑅</m:t>
                        </m:r>
                      </m:sub>
                      <m:sup>
                        <m:r>
                          <a:rPr lang="en-US" sz="1800">
                            <a:latin typeface="Cambria Math" panose="02040503050406030204" pitchFamily="18" charset="0"/>
                          </a:rPr>
                          <m:t>±</m:t>
                        </m:r>
                      </m:sup>
                    </m:sSubSup>
                  </m:oMath>
                </a14:m>
                <a:r>
                  <a:rPr lang="en-US" sz="1800" dirty="0"/>
                  <a:t>and one neutral </a:t>
                </a:r>
                <a14:m>
                  <m:oMath xmlns:m="http://schemas.openxmlformats.org/officeDocument/2006/math">
                    <m:sSub>
                      <m:sSubPr>
                        <m:ctrlPr>
                          <a:rPr lang="en-US" sz="1800" i="1">
                            <a:latin typeface="Cambria Math" panose="02040503050406030204" pitchFamily="18" charset="0"/>
                          </a:rPr>
                        </m:ctrlPr>
                      </m:sSubPr>
                      <m:e>
                        <m:r>
                          <a:rPr lang="en-US" sz="1800" i="1">
                            <a:latin typeface="Cambria Math" panose="02040503050406030204" pitchFamily="18" charset="0"/>
                          </a:rPr>
                          <m:t>𝑍</m:t>
                        </m:r>
                      </m:e>
                      <m:sub>
                        <m:r>
                          <a:rPr lang="en-US" sz="1800" i="1">
                            <a:latin typeface="Cambria Math" panose="02040503050406030204" pitchFamily="18" charset="0"/>
                          </a:rPr>
                          <m:t>𝑅</m:t>
                        </m:r>
                      </m:sub>
                    </m:sSub>
                    <m:r>
                      <a:rPr lang="en-US" sz="1800">
                        <a:latin typeface="Cambria Math" panose="02040503050406030204" pitchFamily="18" charset="0"/>
                      </a:rPr>
                      <m:t>  </m:t>
                    </m:r>
                  </m:oMath>
                </a14:m>
                <a:endParaRPr lang="en-US" sz="1800" dirty="0"/>
              </a:p>
              <a:p>
                <a:pPr marL="0" indent="0">
                  <a:buNone/>
                </a:pPr>
                <a:endParaRPr lang="en-US" dirty="0">
                  <a:solidFill>
                    <a:srgbClr val="0070C0"/>
                  </a:solidFill>
                </a:endParaRPr>
              </a:p>
            </p:txBody>
          </p:sp>
        </mc:Choice>
        <mc:Fallback>
          <p:sp>
            <p:nvSpPr>
              <p:cNvPr id="4" name="Content Placeholder 2"/>
              <p:cNvSpPr>
                <a:spLocks noGrp="1" noRot="1" noChangeAspect="1" noMove="1" noResize="1" noEditPoints="1" noAdjustHandles="1" noChangeArrowheads="1" noChangeShapeType="1" noTextEdit="1"/>
              </p:cNvSpPr>
              <p:nvPr>
                <p:ph idx="1"/>
              </p:nvPr>
            </p:nvSpPr>
            <p:spPr>
              <a:xfrm>
                <a:off x="197708" y="1458097"/>
                <a:ext cx="8748584" cy="4276152"/>
              </a:xfrm>
              <a:blipFill>
                <a:blip r:embed="rId2"/>
                <a:stretch>
                  <a:fillRect l="-581" t="-592" r="-58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Rectangle 4"/>
              <p:cNvSpPr/>
              <p:nvPr/>
            </p:nvSpPr>
            <p:spPr>
              <a:xfrm>
                <a:off x="3290204" y="4189617"/>
                <a:ext cx="933269" cy="379784"/>
              </a:xfrm>
              <a:prstGeom prst="rect">
                <a:avLst/>
              </a:prstGeom>
            </p:spPr>
            <p:txBody>
              <a:bodyPr wrap="none">
                <a:spAutoFit/>
              </a:bodyPr>
              <a:lstStyle/>
              <a:p>
                <a:r>
                  <a:rPr lang="en-US" sz="1350" b="1" dirty="0"/>
                  <a:t> </a:t>
                </a:r>
                <a14:m>
                  <m:oMath xmlns:m="http://schemas.openxmlformats.org/officeDocument/2006/math">
                    <m:groupChr>
                      <m:groupChrPr>
                        <m:chr m:val="→"/>
                        <m:vertJc m:val="bot"/>
                        <m:ctrlPr>
                          <a:rPr lang="en-US" sz="1350" b="1" i="1">
                            <a:latin typeface="Cambria Math" panose="02040503050406030204" pitchFamily="18" charset="0"/>
                          </a:rPr>
                        </m:ctrlPr>
                      </m:groupChrPr>
                      <m:e>
                        <m:r>
                          <m:rPr>
                            <m:brk m:alnAt="2"/>
                          </m:rPr>
                          <a:rPr lang="en-US" sz="1350" b="1" i="1">
                            <a:latin typeface="Cambria Math" panose="02040503050406030204" pitchFamily="18" charset="0"/>
                          </a:rPr>
                          <m:t>𝒔</m:t>
                        </m:r>
                        <m:r>
                          <a:rPr lang="en-US" sz="1350" b="1" i="1">
                            <a:latin typeface="Cambria Math" panose="02040503050406030204" pitchFamily="18" charset="0"/>
                          </a:rPr>
                          <m:t>𝒄𝒂𝒍𝒆</m:t>
                        </m:r>
                        <m:r>
                          <a:rPr lang="en-US" sz="1350" b="1" i="1">
                            <a:latin typeface="Cambria Math" panose="02040503050406030204" pitchFamily="18" charset="0"/>
                          </a:rPr>
                          <m:t> &gt;</m:t>
                        </m:r>
                        <m:r>
                          <a:rPr lang="en-US" sz="1350" b="1" i="1">
                            <a:latin typeface="Cambria Math" panose="02040503050406030204" pitchFamily="18" charset="0"/>
                            <a:ea typeface="Cambria Math" panose="02040503050406030204" pitchFamily="18" charset="0"/>
                          </a:rPr>
                          <m:t>𝑻𝒆𝑽</m:t>
                        </m:r>
                        <m:r>
                          <m:rPr>
                            <m:nor/>
                          </m:rPr>
                          <a:rPr lang="en-US" sz="1350" b="1" dirty="0"/>
                          <m:t> </m:t>
                        </m:r>
                      </m:e>
                    </m:groupChr>
                  </m:oMath>
                </a14:m>
                <a:endParaRPr lang="en-US" sz="1350" b="1" dirty="0"/>
              </a:p>
            </p:txBody>
          </p:sp>
        </mc:Choice>
        <mc:Fallback>
          <p:sp>
            <p:nvSpPr>
              <p:cNvPr id="5" name="Rectangle 4"/>
              <p:cNvSpPr>
                <a:spLocks noRot="1" noChangeAspect="1" noMove="1" noResize="1" noEditPoints="1" noAdjustHandles="1" noChangeArrowheads="1" noChangeShapeType="1" noTextEdit="1"/>
              </p:cNvSpPr>
              <p:nvPr/>
            </p:nvSpPr>
            <p:spPr>
              <a:xfrm>
                <a:off x="3290204" y="4189617"/>
                <a:ext cx="933269" cy="379784"/>
              </a:xfrm>
              <a:prstGeom prst="rect">
                <a:avLst/>
              </a:prstGeom>
              <a:blipFill>
                <a:blip r:embed="rId3"/>
                <a:stretch>
                  <a:fillRect t="-1612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tangle 5"/>
              <p:cNvSpPr/>
              <p:nvPr/>
            </p:nvSpPr>
            <p:spPr>
              <a:xfrm>
                <a:off x="5879912" y="4189617"/>
                <a:ext cx="1192955" cy="379784"/>
              </a:xfrm>
              <a:prstGeom prst="rect">
                <a:avLst/>
              </a:prstGeom>
            </p:spPr>
            <p:txBody>
              <a:bodyPr wrap="none">
                <a:spAutoFit/>
              </a:bodyPr>
              <a:lstStyle/>
              <a:p>
                <a:r>
                  <a:rPr lang="en-US" sz="1350" b="1" dirty="0"/>
                  <a:t> </a:t>
                </a:r>
                <a14:m>
                  <m:oMath xmlns:m="http://schemas.openxmlformats.org/officeDocument/2006/math">
                    <m:groupChr>
                      <m:groupChrPr>
                        <m:chr m:val="→"/>
                        <m:vertJc m:val="bot"/>
                        <m:ctrlPr>
                          <a:rPr lang="en-US" sz="1350" b="1" i="1">
                            <a:latin typeface="Cambria Math" panose="02040503050406030204" pitchFamily="18" charset="0"/>
                          </a:rPr>
                        </m:ctrlPr>
                      </m:groupChrPr>
                      <m:e>
                        <m:r>
                          <m:rPr>
                            <m:brk m:alnAt="2"/>
                          </m:rPr>
                          <a:rPr lang="en-US" sz="1350" b="1" i="1">
                            <a:latin typeface="Cambria Math" panose="02040503050406030204" pitchFamily="18" charset="0"/>
                          </a:rPr>
                          <m:t>𝒔</m:t>
                        </m:r>
                        <m:r>
                          <a:rPr lang="en-US" sz="1350" b="1" i="1">
                            <a:latin typeface="Cambria Math" panose="02040503050406030204" pitchFamily="18" charset="0"/>
                          </a:rPr>
                          <m:t>𝒄𝒂𝒍𝒆</m:t>
                        </m:r>
                        <m:r>
                          <a:rPr lang="en-US" sz="1350" b="1" i="1">
                            <a:latin typeface="Cambria Math" panose="02040503050406030204" pitchFamily="18" charset="0"/>
                          </a:rPr>
                          <m:t> &gt;</m:t>
                        </m:r>
                        <m:r>
                          <a:rPr lang="en-US" sz="1350" b="1" i="1">
                            <a:latin typeface="Cambria Math" panose="02040503050406030204" pitchFamily="18" charset="0"/>
                            <a:ea typeface="Cambria Math" panose="02040503050406030204" pitchFamily="18" charset="0"/>
                          </a:rPr>
                          <m:t>𝟏𝟎𝟎</m:t>
                        </m:r>
                        <m:r>
                          <a:rPr lang="en-US" sz="1350" b="1" i="1">
                            <a:latin typeface="Cambria Math" panose="02040503050406030204" pitchFamily="18" charset="0"/>
                            <a:ea typeface="Cambria Math" panose="02040503050406030204" pitchFamily="18" charset="0"/>
                          </a:rPr>
                          <m:t> </m:t>
                        </m:r>
                        <m:r>
                          <a:rPr lang="en-US" sz="1350" b="1" i="1">
                            <a:latin typeface="Cambria Math" panose="02040503050406030204" pitchFamily="18" charset="0"/>
                            <a:ea typeface="Cambria Math" panose="02040503050406030204" pitchFamily="18" charset="0"/>
                          </a:rPr>
                          <m:t>𝑮𝒆𝑽</m:t>
                        </m:r>
                        <m:r>
                          <m:rPr>
                            <m:nor/>
                          </m:rPr>
                          <a:rPr lang="en-US" sz="1350" b="1" dirty="0"/>
                          <m:t> </m:t>
                        </m:r>
                      </m:e>
                    </m:groupChr>
                  </m:oMath>
                </a14:m>
                <a:endParaRPr lang="en-US" sz="1350" b="1" dirty="0"/>
              </a:p>
            </p:txBody>
          </p:sp>
        </mc:Choice>
        <mc:Fallback>
          <p:sp>
            <p:nvSpPr>
              <p:cNvPr id="6" name="Rectangle 5"/>
              <p:cNvSpPr>
                <a:spLocks noRot="1" noChangeAspect="1" noMove="1" noResize="1" noEditPoints="1" noAdjustHandles="1" noChangeArrowheads="1" noChangeShapeType="1" noTextEdit="1"/>
              </p:cNvSpPr>
              <p:nvPr/>
            </p:nvSpPr>
            <p:spPr>
              <a:xfrm>
                <a:off x="5879912" y="4189617"/>
                <a:ext cx="1192955" cy="379784"/>
              </a:xfrm>
              <a:prstGeom prst="rect">
                <a:avLst/>
              </a:prstGeom>
              <a:blipFill>
                <a:blip r:embed="rId4"/>
                <a:stretch>
                  <a:fillRect t="-16129"/>
                </a:stretch>
              </a:blipFill>
            </p:spPr>
            <p:txBody>
              <a:bodyPr/>
              <a:lstStyle/>
              <a:p>
                <a:r>
                  <a:rPr lang="en-US">
                    <a:noFill/>
                  </a:rPr>
                  <a:t> </a:t>
                </a:r>
              </a:p>
            </p:txBody>
          </p:sp>
        </mc:Fallback>
      </mc:AlternateContent>
      <p:sp>
        <p:nvSpPr>
          <p:cNvPr id="8" name="Rectangle 7">
            <a:extLst>
              <a:ext uri="{FF2B5EF4-FFF2-40B4-BE49-F238E27FC236}">
                <a16:creationId xmlns:a16="http://schemas.microsoft.com/office/drawing/2014/main" id="{7864B081-185D-E440-B19E-CEF0BE664223}"/>
              </a:ext>
            </a:extLst>
          </p:cNvPr>
          <p:cNvSpPr/>
          <p:nvPr/>
        </p:nvSpPr>
        <p:spPr>
          <a:xfrm>
            <a:off x="2536699" y="352853"/>
            <a:ext cx="4070602"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Left Right Model</a:t>
            </a:r>
          </a:p>
        </p:txBody>
      </p:sp>
    </p:spTree>
    <p:extLst>
      <p:ext uri="{BB962C8B-B14F-4D97-AF65-F5344CB8AC3E}">
        <p14:creationId xmlns:p14="http://schemas.microsoft.com/office/powerpoint/2010/main" val="1043207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2"/>
              <p:cNvSpPr>
                <a:spLocks noGrp="1"/>
              </p:cNvSpPr>
              <p:nvPr>
                <p:ph idx="1"/>
              </p:nvPr>
            </p:nvSpPr>
            <p:spPr>
              <a:xfrm>
                <a:off x="278027" y="1581663"/>
                <a:ext cx="8587946" cy="4246863"/>
              </a:xfrm>
            </p:spPr>
            <p:txBody>
              <a:bodyPr>
                <a:normAutofit lnSpcReduction="10000"/>
              </a:bodyPr>
              <a:lstStyle/>
              <a:p>
                <a:pPr marL="0" indent="0">
                  <a:buNone/>
                </a:pPr>
                <a:r>
                  <a:rPr lang="en-US" sz="1800" b="1" u="sng" dirty="0">
                    <a:solidFill>
                      <a:srgbClr val="0070C0"/>
                    </a:solidFill>
                  </a:rPr>
                  <a:t>The Higgs fields</a:t>
                </a:r>
              </a:p>
              <a:p>
                <a:pPr algn="just">
                  <a:lnSpc>
                    <a:spcPct val="110000"/>
                  </a:lnSpc>
                  <a:buFont typeface="Wingdings" panose="05000000000000000000" pitchFamily="2" charset="2"/>
                  <a:buChar char="§"/>
                </a:pPr>
                <a:r>
                  <a:rPr lang="en-US" sz="1800" dirty="0"/>
                  <a:t>As fermions in the LRM are grouped in doublets under the SU(2) groups, a gauge invariant Yukawa term</a:t>
                </a:r>
                <a:r>
                  <a:rPr lang="en-US" sz="1800" dirty="0">
                    <a:solidFill>
                      <a:srgbClr val="7030A0"/>
                    </a:solidFill>
                  </a:rPr>
                  <a:t> </a:t>
                </a:r>
                <a14:m>
                  <m:oMath xmlns:m="http://schemas.openxmlformats.org/officeDocument/2006/math">
                    <m:bar>
                      <m:barPr>
                        <m:pos m:val="top"/>
                        <m:ctrlPr>
                          <a:rPr lang="en-US" sz="1800" i="1" dirty="0">
                            <a:solidFill>
                              <a:srgbClr val="7030A0"/>
                            </a:solidFill>
                            <a:latin typeface="Cambria Math" panose="02040503050406030204" pitchFamily="18" charset="0"/>
                          </a:rPr>
                        </m:ctrlPr>
                      </m:barPr>
                      <m:e>
                        <m:r>
                          <a:rPr lang="el-GR" sz="1800" dirty="0">
                            <a:solidFill>
                              <a:srgbClr val="7030A0"/>
                            </a:solidFill>
                            <a:latin typeface="Cambria Math" panose="02040503050406030204" pitchFamily="18" charset="0"/>
                          </a:rPr>
                          <m:t>𝛹</m:t>
                        </m:r>
                      </m:e>
                    </m:bar>
                    <m:r>
                      <m:rPr>
                        <m:sty m:val="p"/>
                      </m:rPr>
                      <a:rPr lang="en-US" sz="1800" baseline="-25000" dirty="0">
                        <a:solidFill>
                          <a:srgbClr val="7030A0"/>
                        </a:solidFill>
                        <a:latin typeface="Cambria Math" panose="02040503050406030204" pitchFamily="18" charset="0"/>
                      </a:rPr>
                      <m:t>L</m:t>
                    </m:r>
                    <m:r>
                      <a:rPr lang="en-US" sz="1800" dirty="0">
                        <a:solidFill>
                          <a:srgbClr val="7030A0"/>
                        </a:solidFill>
                        <a:latin typeface="Cambria Math" panose="02040503050406030204" pitchFamily="18" charset="0"/>
                      </a:rPr>
                      <m:t>𝜙𝛹</m:t>
                    </m:r>
                    <m:r>
                      <a:rPr lang="en-US" sz="1800" baseline="-25000" dirty="0">
                        <a:solidFill>
                          <a:srgbClr val="7030A0"/>
                        </a:solidFill>
                        <a:latin typeface="Cambria Math" panose="02040503050406030204" pitchFamily="18" charset="0"/>
                      </a:rPr>
                      <m:t>𝑅</m:t>
                    </m:r>
                  </m:oMath>
                </a14:m>
                <a:r>
                  <a:rPr lang="en-US" sz="1800" dirty="0"/>
                  <a:t> implies that the scalar field </a:t>
                </a:r>
                <a14:m>
                  <m:oMath xmlns:m="http://schemas.openxmlformats.org/officeDocument/2006/math">
                    <m:r>
                      <a:rPr lang="en-US" sz="1800" dirty="0">
                        <a:latin typeface="Cambria Math" panose="02040503050406030204" pitchFamily="18" charset="0"/>
                      </a:rPr>
                      <m:t>𝜙</m:t>
                    </m:r>
                  </m:oMath>
                </a14:m>
                <a:r>
                  <a:rPr lang="en-US" sz="1800" dirty="0"/>
                  <a:t> is a 2 × 2 matrix </a:t>
                </a:r>
                <a:br>
                  <a:rPr lang="en-US" sz="1800" dirty="0"/>
                </a:br>
                <a:r>
                  <a:rPr lang="en-US" sz="1800" dirty="0"/>
                  <a:t>Hence U (1)</a:t>
                </a:r>
                <a:r>
                  <a:rPr lang="en-US" sz="1800" baseline="-25000" dirty="0"/>
                  <a:t>B-L</a:t>
                </a:r>
                <a:r>
                  <a:rPr lang="en-US" sz="1800" dirty="0"/>
                  <a:t>  would be an exact symmetry after SSB by </a:t>
                </a:r>
                <a14:m>
                  <m:oMath xmlns:m="http://schemas.openxmlformats.org/officeDocument/2006/math">
                    <m:r>
                      <a:rPr lang="en-US" sz="1800" dirty="0">
                        <a:latin typeface="Cambria Math" panose="02040503050406030204" pitchFamily="18" charset="0"/>
                      </a:rPr>
                      <m:t>𝜙</m:t>
                    </m:r>
                    <m:r>
                      <a:rPr lang="en-US" sz="1800" dirty="0">
                        <a:latin typeface="Cambria Math" panose="02040503050406030204" pitchFamily="18" charset="0"/>
                      </a:rPr>
                      <m:t> </m:t>
                    </m:r>
                  </m:oMath>
                </a14:m>
                <a:r>
                  <a:rPr lang="en-US" sz="1800" dirty="0"/>
                  <a:t>only and So we have to add an extra Higgs field because we need Breaking SU(2)</a:t>
                </a:r>
                <a:r>
                  <a:rPr lang="en-US" sz="1800" baseline="-25000" dirty="0"/>
                  <a:t>R</a:t>
                </a:r>
                <a:r>
                  <a:rPr lang="en-US" sz="1800" dirty="0"/>
                  <a:t> to give mass for neutrino Then must add RH Higgs triplet ∆</a:t>
                </a:r>
                <a:r>
                  <a:rPr lang="en-US" sz="1800" baseline="-25000" dirty="0"/>
                  <a:t>R</a:t>
                </a:r>
                <a:r>
                  <a:rPr lang="en-US" sz="1800" dirty="0"/>
                  <a:t> for Breaking SU(2)</a:t>
                </a:r>
                <a:r>
                  <a:rPr lang="en-US" sz="1800" baseline="-25000" dirty="0"/>
                  <a:t>R</a:t>
                </a:r>
                <a:r>
                  <a:rPr lang="en-US" sz="1800" dirty="0"/>
                  <a:t>  in Yukawa term </a:t>
                </a:r>
                <a14:m>
                  <m:oMath xmlns:m="http://schemas.openxmlformats.org/officeDocument/2006/math">
                    <m:bar>
                      <m:barPr>
                        <m:pos m:val="top"/>
                        <m:ctrlPr>
                          <a:rPr lang="en-US" sz="1800" i="1" dirty="0">
                            <a:solidFill>
                              <a:srgbClr val="7030A0"/>
                            </a:solidFill>
                            <a:latin typeface="Cambria Math" panose="02040503050406030204" pitchFamily="18" charset="0"/>
                          </a:rPr>
                        </m:ctrlPr>
                      </m:barPr>
                      <m:e>
                        <m:r>
                          <a:rPr lang="el-GR" sz="1800" dirty="0">
                            <a:solidFill>
                              <a:srgbClr val="7030A0"/>
                            </a:solidFill>
                            <a:latin typeface="Cambria Math" panose="02040503050406030204" pitchFamily="18" charset="0"/>
                          </a:rPr>
                          <m:t>𝛹</m:t>
                        </m:r>
                      </m:e>
                    </m:bar>
                    <m:r>
                      <m:rPr>
                        <m:sty m:val="p"/>
                      </m:rPr>
                      <a:rPr lang="en-US" sz="1800" baseline="-25000" dirty="0">
                        <a:solidFill>
                          <a:srgbClr val="7030A0"/>
                        </a:solidFill>
                        <a:latin typeface="Cambria Math" panose="02040503050406030204" pitchFamily="18" charset="0"/>
                      </a:rPr>
                      <m:t>R</m:t>
                    </m:r>
                    <m:r>
                      <m:rPr>
                        <m:nor/>
                      </m:rPr>
                      <a:rPr lang="en-US" sz="1800" dirty="0">
                        <a:solidFill>
                          <a:srgbClr val="7030A0"/>
                        </a:solidFill>
                      </a:rPr>
                      <m:t>∆</m:t>
                    </m:r>
                    <m:r>
                      <m:rPr>
                        <m:nor/>
                      </m:rPr>
                      <a:rPr lang="en-US" sz="1800" baseline="-25000" dirty="0">
                        <a:solidFill>
                          <a:srgbClr val="7030A0"/>
                        </a:solidFill>
                      </a:rPr>
                      <m:t>R</m:t>
                    </m:r>
                    <m:r>
                      <a:rPr lang="el-GR" sz="1800" dirty="0">
                        <a:solidFill>
                          <a:srgbClr val="7030A0"/>
                        </a:solidFill>
                        <a:latin typeface="Cambria Math" panose="02040503050406030204" pitchFamily="18" charset="0"/>
                      </a:rPr>
                      <m:t>𝛹</m:t>
                    </m:r>
                    <m:r>
                      <a:rPr lang="en-US" sz="1800" baseline="-25000" dirty="0">
                        <a:solidFill>
                          <a:srgbClr val="7030A0"/>
                        </a:solidFill>
                        <a:latin typeface="Cambria Math" panose="02040503050406030204" pitchFamily="18" charset="0"/>
                      </a:rPr>
                      <m:t>𝑅</m:t>
                    </m:r>
                  </m:oMath>
                </a14:m>
                <a:r>
                  <a:rPr lang="en-US" sz="1800" dirty="0">
                    <a:solidFill>
                      <a:srgbClr val="7030A0"/>
                    </a:solidFill>
                  </a:rPr>
                  <a:t> </a:t>
                </a:r>
                <a:r>
                  <a:rPr lang="en-US" sz="1800" dirty="0"/>
                  <a:t>and by analogy must add LH Higgs triplet (∆</a:t>
                </a:r>
                <a:r>
                  <a:rPr lang="en-US" sz="1800" baseline="-25000" dirty="0"/>
                  <a:t>L</a:t>
                </a:r>
                <a:r>
                  <a:rPr lang="en-US" sz="1800" dirty="0"/>
                  <a:t>) is only responsible for maintaining the discrete parity symmetry in Yukawa term </a:t>
                </a:r>
                <a14:m>
                  <m:oMath xmlns:m="http://schemas.openxmlformats.org/officeDocument/2006/math">
                    <m:bar>
                      <m:barPr>
                        <m:pos m:val="top"/>
                        <m:ctrlPr>
                          <a:rPr lang="en-US" sz="1800" i="1" dirty="0">
                            <a:solidFill>
                              <a:srgbClr val="7030A0"/>
                            </a:solidFill>
                            <a:latin typeface="Cambria Math" panose="02040503050406030204" pitchFamily="18" charset="0"/>
                          </a:rPr>
                        </m:ctrlPr>
                      </m:barPr>
                      <m:e>
                        <m:r>
                          <a:rPr lang="el-GR" sz="1800" dirty="0">
                            <a:solidFill>
                              <a:srgbClr val="7030A0"/>
                            </a:solidFill>
                            <a:latin typeface="Cambria Math" panose="02040503050406030204" pitchFamily="18" charset="0"/>
                          </a:rPr>
                          <m:t>𝛹</m:t>
                        </m:r>
                      </m:e>
                    </m:bar>
                    <m:r>
                      <m:rPr>
                        <m:sty m:val="p"/>
                      </m:rPr>
                      <a:rPr lang="en-US" sz="1800" baseline="-25000" dirty="0">
                        <a:solidFill>
                          <a:srgbClr val="7030A0"/>
                        </a:solidFill>
                        <a:latin typeface="Cambria Math" panose="02040503050406030204" pitchFamily="18" charset="0"/>
                      </a:rPr>
                      <m:t>L</m:t>
                    </m:r>
                    <m:r>
                      <m:rPr>
                        <m:nor/>
                      </m:rPr>
                      <a:rPr lang="en-US" sz="1800" dirty="0">
                        <a:solidFill>
                          <a:srgbClr val="7030A0"/>
                        </a:solidFill>
                      </a:rPr>
                      <m:t>∆</m:t>
                    </m:r>
                    <m:r>
                      <m:rPr>
                        <m:nor/>
                      </m:rPr>
                      <a:rPr lang="en-US" sz="1800" baseline="-25000" dirty="0">
                        <a:solidFill>
                          <a:srgbClr val="7030A0"/>
                        </a:solidFill>
                      </a:rPr>
                      <m:t>L</m:t>
                    </m:r>
                    <m:r>
                      <a:rPr lang="el-GR" sz="1800" dirty="0">
                        <a:solidFill>
                          <a:srgbClr val="7030A0"/>
                        </a:solidFill>
                        <a:latin typeface="Cambria Math" panose="02040503050406030204" pitchFamily="18" charset="0"/>
                      </a:rPr>
                      <m:t>𝛹</m:t>
                    </m:r>
                    <m:r>
                      <a:rPr lang="en-US" sz="1800" baseline="-25000" dirty="0">
                        <a:solidFill>
                          <a:srgbClr val="7030A0"/>
                        </a:solidFill>
                        <a:latin typeface="Cambria Math" panose="02040503050406030204" pitchFamily="18" charset="0"/>
                      </a:rPr>
                      <m:t>𝐿</m:t>
                    </m:r>
                  </m:oMath>
                </a14:m>
                <a:r>
                  <a:rPr lang="en-US" sz="1800" dirty="0">
                    <a:solidFill>
                      <a:srgbClr val="7030A0"/>
                    </a:solidFill>
                  </a:rPr>
                  <a:t>  </a:t>
                </a:r>
                <a:endParaRPr lang="en-US" sz="1800" dirty="0"/>
              </a:p>
              <a:p>
                <a:pPr>
                  <a:lnSpc>
                    <a:spcPct val="110000"/>
                  </a:lnSpc>
                  <a:buFont typeface="Wingdings" panose="05000000000000000000" pitchFamily="2" charset="2"/>
                  <a:buChar char="§"/>
                </a:pPr>
                <a:r>
                  <a:rPr lang="en-US" sz="1800" dirty="0"/>
                  <a:t>So now we have 3 Higgs one </a:t>
                </a:r>
                <a:r>
                  <a:rPr lang="en-US" sz="1800" dirty="0" err="1"/>
                  <a:t>bidouplet</a:t>
                </a:r>
                <a:r>
                  <a:rPr lang="en-US" sz="1800" dirty="0"/>
                  <a:t> and two triplet </a:t>
                </a:r>
                <a:r>
                  <a:rPr lang="en-US" sz="1800" dirty="0">
                    <a:solidFill>
                      <a:srgbClr val="7030A0"/>
                    </a:solidFill>
                  </a:rPr>
                  <a:t> </a:t>
                </a:r>
                <a:br>
                  <a:rPr lang="en-US" sz="1800" dirty="0">
                    <a:solidFill>
                      <a:srgbClr val="7030A0"/>
                    </a:solidFill>
                  </a:rPr>
                </a:br>
                <a14:m>
                  <m:oMath xmlns:m="http://schemas.openxmlformats.org/officeDocument/2006/math">
                    <m:r>
                      <a:rPr lang="en-US" sz="1800">
                        <a:solidFill>
                          <a:srgbClr val="7030A0"/>
                        </a:solidFill>
                        <a:latin typeface="Cambria Math" panose="02040503050406030204" pitchFamily="18" charset="0"/>
                      </a:rPr>
                      <m:t>∅=</m:t>
                    </m:r>
                    <m:d>
                      <m:dPr>
                        <m:ctrlPr>
                          <a:rPr lang="en-US" sz="1800" i="1">
                            <a:solidFill>
                              <a:srgbClr val="7030A0"/>
                            </a:solidFill>
                            <a:latin typeface="Cambria Math" panose="02040503050406030204" pitchFamily="18" charset="0"/>
                          </a:rPr>
                        </m:ctrlPr>
                      </m:dPr>
                      <m:e>
                        <m:m>
                          <m:mPr>
                            <m:mcs>
                              <m:mc>
                                <m:mcPr>
                                  <m:count m:val="2"/>
                                  <m:mcJc m:val="center"/>
                                </m:mcPr>
                              </m:mc>
                            </m:mcs>
                            <m:ctrlPr>
                              <a:rPr lang="en-US" sz="1800" i="1">
                                <a:solidFill>
                                  <a:srgbClr val="7030A0"/>
                                </a:solidFill>
                                <a:latin typeface="Cambria Math" panose="02040503050406030204" pitchFamily="18" charset="0"/>
                              </a:rPr>
                            </m:ctrlPr>
                          </m:mPr>
                          <m:mr>
                            <m:e>
                              <m:sSubSup>
                                <m:sSubSupPr>
                                  <m:ctrlPr>
                                    <a:rPr lang="en-US" sz="1800" i="1">
                                      <a:solidFill>
                                        <a:srgbClr val="7030A0"/>
                                      </a:solidFill>
                                      <a:latin typeface="Cambria Math" panose="02040503050406030204" pitchFamily="18" charset="0"/>
                                    </a:rPr>
                                  </m:ctrlPr>
                                </m:sSubSupPr>
                                <m:e>
                                  <m:r>
                                    <a:rPr lang="en-US" sz="1800" dirty="0">
                                      <a:solidFill>
                                        <a:srgbClr val="7030A0"/>
                                      </a:solidFill>
                                      <a:latin typeface="Cambria Math" panose="02040503050406030204" pitchFamily="18" charset="0"/>
                                    </a:rPr>
                                    <m:t>𝜙</m:t>
                                  </m:r>
                                </m:e>
                                <m:sub>
                                  <m:r>
                                    <a:rPr lang="en-US" sz="1800">
                                      <a:solidFill>
                                        <a:srgbClr val="7030A0"/>
                                      </a:solidFill>
                                      <a:latin typeface="Cambria Math" panose="02040503050406030204" pitchFamily="18" charset="0"/>
                                    </a:rPr>
                                    <m:t>1</m:t>
                                  </m:r>
                                </m:sub>
                                <m:sup>
                                  <m:r>
                                    <a:rPr lang="en-US" sz="1800">
                                      <a:solidFill>
                                        <a:srgbClr val="7030A0"/>
                                      </a:solidFill>
                                      <a:latin typeface="Cambria Math" panose="02040503050406030204" pitchFamily="18" charset="0"/>
                                    </a:rPr>
                                    <m:t>0</m:t>
                                  </m:r>
                                </m:sup>
                              </m:sSubSup>
                            </m:e>
                            <m:e>
                              <m:sSubSup>
                                <m:sSubSupPr>
                                  <m:ctrlPr>
                                    <a:rPr lang="en-US" sz="1800" i="1">
                                      <a:solidFill>
                                        <a:srgbClr val="7030A0"/>
                                      </a:solidFill>
                                      <a:latin typeface="Cambria Math" panose="02040503050406030204" pitchFamily="18" charset="0"/>
                                    </a:rPr>
                                  </m:ctrlPr>
                                </m:sSubSupPr>
                                <m:e>
                                  <m:r>
                                    <a:rPr lang="en-US" sz="1800" dirty="0">
                                      <a:solidFill>
                                        <a:srgbClr val="7030A0"/>
                                      </a:solidFill>
                                      <a:latin typeface="Cambria Math" panose="02040503050406030204" pitchFamily="18" charset="0"/>
                                    </a:rPr>
                                    <m:t>𝜙</m:t>
                                  </m:r>
                                </m:e>
                                <m:sub>
                                  <m:r>
                                    <a:rPr lang="en-US" sz="1800">
                                      <a:solidFill>
                                        <a:srgbClr val="7030A0"/>
                                      </a:solidFill>
                                      <a:latin typeface="Cambria Math" panose="02040503050406030204" pitchFamily="18" charset="0"/>
                                    </a:rPr>
                                    <m:t>1</m:t>
                                  </m:r>
                                </m:sub>
                                <m:sup>
                                  <m:r>
                                    <a:rPr lang="en-US" sz="1800">
                                      <a:solidFill>
                                        <a:srgbClr val="7030A0"/>
                                      </a:solidFill>
                                      <a:latin typeface="Cambria Math" panose="02040503050406030204" pitchFamily="18" charset="0"/>
                                    </a:rPr>
                                    <m:t>+</m:t>
                                  </m:r>
                                </m:sup>
                              </m:sSubSup>
                            </m:e>
                          </m:mr>
                          <m:mr>
                            <m:e>
                              <m:sSubSup>
                                <m:sSubSupPr>
                                  <m:ctrlPr>
                                    <a:rPr lang="en-US" sz="1800" i="1">
                                      <a:solidFill>
                                        <a:srgbClr val="7030A0"/>
                                      </a:solidFill>
                                      <a:latin typeface="Cambria Math" panose="02040503050406030204" pitchFamily="18" charset="0"/>
                                    </a:rPr>
                                  </m:ctrlPr>
                                </m:sSubSupPr>
                                <m:e>
                                  <m:r>
                                    <a:rPr lang="en-US" sz="1800" dirty="0">
                                      <a:solidFill>
                                        <a:srgbClr val="7030A0"/>
                                      </a:solidFill>
                                      <a:latin typeface="Cambria Math" panose="02040503050406030204" pitchFamily="18" charset="0"/>
                                    </a:rPr>
                                    <m:t>𝜙</m:t>
                                  </m:r>
                                </m:e>
                                <m:sub>
                                  <m:r>
                                    <a:rPr lang="en-US" sz="1800">
                                      <a:solidFill>
                                        <a:srgbClr val="7030A0"/>
                                      </a:solidFill>
                                      <a:latin typeface="Cambria Math" panose="02040503050406030204" pitchFamily="18" charset="0"/>
                                    </a:rPr>
                                    <m:t>2</m:t>
                                  </m:r>
                                </m:sub>
                                <m:sup>
                                  <m:r>
                                    <a:rPr lang="en-US" sz="1800">
                                      <a:solidFill>
                                        <a:srgbClr val="7030A0"/>
                                      </a:solidFill>
                                      <a:latin typeface="Cambria Math" panose="02040503050406030204" pitchFamily="18" charset="0"/>
                                    </a:rPr>
                                    <m:t>−</m:t>
                                  </m:r>
                                </m:sup>
                              </m:sSubSup>
                            </m:e>
                            <m:e>
                              <m:sSubSup>
                                <m:sSubSupPr>
                                  <m:ctrlPr>
                                    <a:rPr lang="en-US" sz="1800" i="1">
                                      <a:solidFill>
                                        <a:srgbClr val="7030A0"/>
                                      </a:solidFill>
                                      <a:latin typeface="Cambria Math" panose="02040503050406030204" pitchFamily="18" charset="0"/>
                                    </a:rPr>
                                  </m:ctrlPr>
                                </m:sSubSupPr>
                                <m:e>
                                  <m:r>
                                    <a:rPr lang="en-US" sz="1800" dirty="0">
                                      <a:solidFill>
                                        <a:srgbClr val="7030A0"/>
                                      </a:solidFill>
                                      <a:latin typeface="Cambria Math" panose="02040503050406030204" pitchFamily="18" charset="0"/>
                                    </a:rPr>
                                    <m:t>𝜙</m:t>
                                  </m:r>
                                </m:e>
                                <m:sub>
                                  <m:r>
                                    <a:rPr lang="en-US" sz="1800">
                                      <a:solidFill>
                                        <a:srgbClr val="7030A0"/>
                                      </a:solidFill>
                                      <a:latin typeface="Cambria Math" panose="02040503050406030204" pitchFamily="18" charset="0"/>
                                    </a:rPr>
                                    <m:t>2</m:t>
                                  </m:r>
                                </m:sub>
                                <m:sup>
                                  <m:r>
                                    <a:rPr lang="en-US" sz="1800">
                                      <a:solidFill>
                                        <a:srgbClr val="7030A0"/>
                                      </a:solidFill>
                                      <a:latin typeface="Cambria Math" panose="02040503050406030204" pitchFamily="18" charset="0"/>
                                    </a:rPr>
                                    <m:t>0</m:t>
                                  </m:r>
                                </m:sup>
                              </m:sSubSup>
                            </m:e>
                          </m:mr>
                        </m:m>
                      </m:e>
                    </m:d>
                    <m:r>
                      <m:rPr>
                        <m:nor/>
                      </m:rPr>
                      <a:rPr lang="en-US" sz="1800">
                        <a:solidFill>
                          <a:srgbClr val="7030A0"/>
                        </a:solidFill>
                      </a:rPr>
                      <m:t>                           </m:t>
                    </m:r>
                    <m:r>
                      <m:rPr>
                        <m:nor/>
                      </m:rPr>
                      <a:rPr lang="en-US" sz="1800" dirty="0">
                        <a:solidFill>
                          <a:srgbClr val="7030A0"/>
                        </a:solidFill>
                      </a:rPr>
                      <m:t>∆</m:t>
                    </m:r>
                    <m:r>
                      <m:rPr>
                        <m:nor/>
                      </m:rPr>
                      <a:rPr lang="en-US" sz="1800" baseline="-25000" dirty="0">
                        <a:solidFill>
                          <a:srgbClr val="7030A0"/>
                        </a:solidFill>
                      </a:rPr>
                      <m:t>R</m:t>
                    </m:r>
                    <m:r>
                      <a:rPr lang="en-US" sz="1800">
                        <a:solidFill>
                          <a:srgbClr val="7030A0"/>
                        </a:solidFill>
                        <a:latin typeface="Cambria Math" panose="02040503050406030204" pitchFamily="18" charset="0"/>
                      </a:rPr>
                      <m:t>=</m:t>
                    </m:r>
                    <m:d>
                      <m:dPr>
                        <m:ctrlPr>
                          <a:rPr lang="en-US" sz="1800" i="1">
                            <a:solidFill>
                              <a:srgbClr val="7030A0"/>
                            </a:solidFill>
                            <a:latin typeface="Cambria Math" panose="02040503050406030204" pitchFamily="18" charset="0"/>
                          </a:rPr>
                        </m:ctrlPr>
                      </m:dPr>
                      <m:e>
                        <m:m>
                          <m:mPr>
                            <m:mcs>
                              <m:mc>
                                <m:mcPr>
                                  <m:count m:val="2"/>
                                  <m:mcJc m:val="center"/>
                                </m:mcPr>
                              </m:mc>
                            </m:mcs>
                            <m:ctrlPr>
                              <a:rPr lang="en-US" sz="1800" i="1">
                                <a:solidFill>
                                  <a:srgbClr val="7030A0"/>
                                </a:solidFill>
                                <a:latin typeface="Cambria Math" panose="02040503050406030204" pitchFamily="18" charset="0"/>
                              </a:rPr>
                            </m:ctrlPr>
                          </m:mPr>
                          <m:mr>
                            <m:e>
                              <m:f>
                                <m:fPr>
                                  <m:ctrlPr>
                                    <a:rPr lang="en-US" sz="1800" i="1">
                                      <a:solidFill>
                                        <a:srgbClr val="7030A0"/>
                                      </a:solidFill>
                                      <a:latin typeface="Cambria Math" panose="02040503050406030204" pitchFamily="18" charset="0"/>
                                    </a:rPr>
                                  </m:ctrlPr>
                                </m:fPr>
                                <m:num>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num>
                                <m:den>
                                  <m:rad>
                                    <m:radPr>
                                      <m:degHide m:val="on"/>
                                      <m:ctrlPr>
                                        <a:rPr lang="en-US" sz="1800" i="1">
                                          <a:solidFill>
                                            <a:srgbClr val="7030A0"/>
                                          </a:solidFill>
                                          <a:latin typeface="Cambria Math" panose="02040503050406030204" pitchFamily="18" charset="0"/>
                                        </a:rPr>
                                      </m:ctrlPr>
                                    </m:radPr>
                                    <m:deg/>
                                    <m:e>
                                      <m:r>
                                        <a:rPr lang="en-US" sz="1800">
                                          <a:solidFill>
                                            <a:srgbClr val="7030A0"/>
                                          </a:solidFill>
                                          <a:latin typeface="Cambria Math" panose="02040503050406030204" pitchFamily="18" charset="0"/>
                                        </a:rPr>
                                        <m:t>2</m:t>
                                      </m:r>
                                    </m:e>
                                  </m:rad>
                                </m:den>
                              </m:f>
                            </m:e>
                            <m:e>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e>
                          </m:mr>
                          <m:mr>
                            <m:e>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0</m:t>
                                  </m:r>
                                </m:sup>
                              </m:sSup>
                            </m:e>
                            <m:e>
                              <m:f>
                                <m:fPr>
                                  <m:ctrlPr>
                                    <a:rPr lang="en-US" sz="1800" i="1">
                                      <a:solidFill>
                                        <a:srgbClr val="7030A0"/>
                                      </a:solidFill>
                                      <a:latin typeface="Cambria Math" panose="02040503050406030204" pitchFamily="18" charset="0"/>
                                    </a:rPr>
                                  </m:ctrlPr>
                                </m:fPr>
                                <m:num>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num>
                                <m:den>
                                  <m:rad>
                                    <m:radPr>
                                      <m:degHide m:val="on"/>
                                      <m:ctrlPr>
                                        <a:rPr lang="en-US" sz="1800" i="1">
                                          <a:solidFill>
                                            <a:srgbClr val="7030A0"/>
                                          </a:solidFill>
                                          <a:latin typeface="Cambria Math" panose="02040503050406030204" pitchFamily="18" charset="0"/>
                                        </a:rPr>
                                      </m:ctrlPr>
                                    </m:radPr>
                                    <m:deg/>
                                    <m:e>
                                      <m:r>
                                        <a:rPr lang="en-US" sz="1800">
                                          <a:solidFill>
                                            <a:srgbClr val="7030A0"/>
                                          </a:solidFill>
                                          <a:latin typeface="Cambria Math" panose="02040503050406030204" pitchFamily="18" charset="0"/>
                                        </a:rPr>
                                        <m:t>2</m:t>
                                      </m:r>
                                    </m:e>
                                  </m:rad>
                                </m:den>
                              </m:f>
                            </m:e>
                          </m:mr>
                        </m:m>
                      </m:e>
                    </m:d>
                    <m:r>
                      <m:rPr>
                        <m:nor/>
                      </m:rPr>
                      <a:rPr lang="en-US" sz="1800">
                        <a:solidFill>
                          <a:srgbClr val="7030A0"/>
                        </a:solidFill>
                      </a:rPr>
                      <m:t>                   </m:t>
                    </m:r>
                    <m:r>
                      <m:rPr>
                        <m:nor/>
                      </m:rPr>
                      <a:rPr lang="en-US" sz="1800" dirty="0">
                        <a:solidFill>
                          <a:srgbClr val="7030A0"/>
                        </a:solidFill>
                      </a:rPr>
                      <m:t>∆</m:t>
                    </m:r>
                    <m:r>
                      <m:rPr>
                        <m:nor/>
                      </m:rPr>
                      <a:rPr lang="en-US" sz="1800" baseline="-25000" dirty="0">
                        <a:solidFill>
                          <a:srgbClr val="7030A0"/>
                        </a:solidFill>
                      </a:rPr>
                      <m:t>L</m:t>
                    </m:r>
                    <m:r>
                      <a:rPr lang="en-US" sz="1800">
                        <a:solidFill>
                          <a:srgbClr val="7030A0"/>
                        </a:solidFill>
                        <a:latin typeface="Cambria Math" panose="02040503050406030204" pitchFamily="18" charset="0"/>
                      </a:rPr>
                      <m:t>=</m:t>
                    </m:r>
                    <m:d>
                      <m:dPr>
                        <m:ctrlPr>
                          <a:rPr lang="en-US" sz="1800" i="1">
                            <a:solidFill>
                              <a:srgbClr val="7030A0"/>
                            </a:solidFill>
                            <a:latin typeface="Cambria Math" panose="02040503050406030204" pitchFamily="18" charset="0"/>
                          </a:rPr>
                        </m:ctrlPr>
                      </m:dPr>
                      <m:e>
                        <m:m>
                          <m:mPr>
                            <m:mcs>
                              <m:mc>
                                <m:mcPr>
                                  <m:count m:val="2"/>
                                  <m:mcJc m:val="center"/>
                                </m:mcPr>
                              </m:mc>
                            </m:mcs>
                            <m:ctrlPr>
                              <a:rPr lang="en-US" sz="1800" i="1">
                                <a:solidFill>
                                  <a:srgbClr val="7030A0"/>
                                </a:solidFill>
                                <a:latin typeface="Cambria Math" panose="02040503050406030204" pitchFamily="18" charset="0"/>
                              </a:rPr>
                            </m:ctrlPr>
                          </m:mPr>
                          <m:mr>
                            <m:e>
                              <m:f>
                                <m:fPr>
                                  <m:ctrlPr>
                                    <a:rPr lang="en-US" sz="1800" i="1">
                                      <a:solidFill>
                                        <a:srgbClr val="7030A0"/>
                                      </a:solidFill>
                                      <a:latin typeface="Cambria Math" panose="02040503050406030204" pitchFamily="18" charset="0"/>
                                    </a:rPr>
                                  </m:ctrlPr>
                                </m:fPr>
                                <m:num>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num>
                                <m:den>
                                  <m:rad>
                                    <m:radPr>
                                      <m:degHide m:val="on"/>
                                      <m:ctrlPr>
                                        <a:rPr lang="en-US" sz="1800" i="1">
                                          <a:solidFill>
                                            <a:srgbClr val="7030A0"/>
                                          </a:solidFill>
                                          <a:latin typeface="Cambria Math" panose="02040503050406030204" pitchFamily="18" charset="0"/>
                                        </a:rPr>
                                      </m:ctrlPr>
                                    </m:radPr>
                                    <m:deg/>
                                    <m:e>
                                      <m:r>
                                        <a:rPr lang="en-US" sz="1800">
                                          <a:solidFill>
                                            <a:srgbClr val="7030A0"/>
                                          </a:solidFill>
                                          <a:latin typeface="Cambria Math" panose="02040503050406030204" pitchFamily="18" charset="0"/>
                                        </a:rPr>
                                        <m:t>2</m:t>
                                      </m:r>
                                    </m:e>
                                  </m:rad>
                                </m:den>
                              </m:f>
                            </m:e>
                            <m:e>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e>
                          </m:mr>
                          <m:mr>
                            <m:e>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0</m:t>
                                  </m:r>
                                </m:sup>
                              </m:sSup>
                            </m:e>
                            <m:e>
                              <m:f>
                                <m:fPr>
                                  <m:ctrlPr>
                                    <a:rPr lang="en-US" sz="1800" i="1">
                                      <a:solidFill>
                                        <a:srgbClr val="7030A0"/>
                                      </a:solidFill>
                                      <a:latin typeface="Cambria Math" panose="02040503050406030204" pitchFamily="18" charset="0"/>
                                    </a:rPr>
                                  </m:ctrlPr>
                                </m:fPr>
                                <m:num>
                                  <m:sSup>
                                    <m:sSupPr>
                                      <m:ctrlPr>
                                        <a:rPr lang="en-US" sz="1800" i="1">
                                          <a:solidFill>
                                            <a:srgbClr val="7030A0"/>
                                          </a:solidFill>
                                          <a:latin typeface="Cambria Math" panose="02040503050406030204" pitchFamily="18" charset="0"/>
                                        </a:rPr>
                                      </m:ctrlPr>
                                    </m:sSupPr>
                                    <m:e>
                                      <m:r>
                                        <a:rPr lang="en-US" sz="1800">
                                          <a:solidFill>
                                            <a:srgbClr val="7030A0"/>
                                          </a:solidFill>
                                          <a:latin typeface="Cambria Math" panose="02040503050406030204" pitchFamily="18" charset="0"/>
                                        </a:rPr>
                                        <m:t>∆</m:t>
                                      </m:r>
                                    </m:e>
                                    <m:sup>
                                      <m:r>
                                        <a:rPr lang="en-US" sz="1800">
                                          <a:solidFill>
                                            <a:srgbClr val="7030A0"/>
                                          </a:solidFill>
                                          <a:latin typeface="Cambria Math" panose="02040503050406030204" pitchFamily="18" charset="0"/>
                                        </a:rPr>
                                        <m:t>−</m:t>
                                      </m:r>
                                    </m:sup>
                                  </m:sSup>
                                </m:num>
                                <m:den>
                                  <m:rad>
                                    <m:radPr>
                                      <m:degHide m:val="on"/>
                                      <m:ctrlPr>
                                        <a:rPr lang="en-US" sz="1800" i="1">
                                          <a:solidFill>
                                            <a:srgbClr val="7030A0"/>
                                          </a:solidFill>
                                          <a:latin typeface="Cambria Math" panose="02040503050406030204" pitchFamily="18" charset="0"/>
                                        </a:rPr>
                                      </m:ctrlPr>
                                    </m:radPr>
                                    <m:deg/>
                                    <m:e>
                                      <m:r>
                                        <a:rPr lang="en-US" sz="1800">
                                          <a:solidFill>
                                            <a:srgbClr val="7030A0"/>
                                          </a:solidFill>
                                          <a:latin typeface="Cambria Math" panose="02040503050406030204" pitchFamily="18" charset="0"/>
                                        </a:rPr>
                                        <m:t>2</m:t>
                                      </m:r>
                                    </m:e>
                                  </m:rad>
                                </m:den>
                              </m:f>
                            </m:e>
                          </m:mr>
                        </m:m>
                      </m:e>
                    </m:d>
                  </m:oMath>
                </a14:m>
                <a:endParaRPr lang="en-US" sz="1800" dirty="0">
                  <a:solidFill>
                    <a:srgbClr val="7030A0"/>
                  </a:solidFill>
                </a:endParaRPr>
              </a:p>
              <a:p>
                <a:pPr marL="0" indent="0" algn="ctr">
                  <a:lnSpc>
                    <a:spcPct val="110000"/>
                  </a:lnSpc>
                  <a:buNone/>
                </a:pPr>
                <a:endParaRPr lang="en-US" sz="1800" dirty="0"/>
              </a:p>
              <a:p>
                <a:pPr marL="0" indent="0">
                  <a:buNone/>
                </a:pPr>
                <a:endParaRPr lang="en-US" sz="1800" dirty="0"/>
              </a:p>
              <a:p>
                <a:pPr marL="0" indent="0">
                  <a:buNone/>
                </a:pPr>
                <a:endParaRPr lang="en-US" sz="1800" dirty="0"/>
              </a:p>
              <a:p>
                <a:pPr marL="0" indent="0">
                  <a:buNone/>
                </a:pPr>
                <a:endParaRPr lang="en-US" sz="1950" dirty="0"/>
              </a:p>
              <a:p>
                <a:pPr marL="0" indent="0">
                  <a:buNone/>
                </a:pPr>
                <a:endParaRPr lang="en-US" sz="1950" dirty="0"/>
              </a:p>
              <a:p>
                <a:pPr marL="385763" indent="-385763">
                  <a:buFont typeface="+mj-lt"/>
                  <a:buAutoNum type="arabicPeriod"/>
                </a:pPr>
                <a:endParaRPr lang="en-US" sz="1950" dirty="0"/>
              </a:p>
              <a:p>
                <a:pPr marL="385763" indent="-385763">
                  <a:buFont typeface="+mj-lt"/>
                  <a:buAutoNum type="arabicPeriod"/>
                </a:pPr>
                <a:endParaRPr lang="en-US" sz="1950" dirty="0"/>
              </a:p>
            </p:txBody>
          </p:sp>
        </mc:Choice>
        <mc:Fallback>
          <p:sp>
            <p:nvSpPr>
              <p:cNvPr id="2" name="Content Placeholder 2"/>
              <p:cNvSpPr>
                <a:spLocks noGrp="1" noRot="1" noChangeAspect="1" noMove="1" noResize="1" noEditPoints="1" noAdjustHandles="1" noChangeArrowheads="1" noChangeShapeType="1" noTextEdit="1"/>
              </p:cNvSpPr>
              <p:nvPr>
                <p:ph idx="1"/>
              </p:nvPr>
            </p:nvSpPr>
            <p:spPr>
              <a:xfrm>
                <a:off x="278027" y="1581663"/>
                <a:ext cx="8587946" cy="4246863"/>
              </a:xfrm>
              <a:blipFill>
                <a:blip r:embed="rId2"/>
                <a:stretch>
                  <a:fillRect l="-591" t="-1194" r="-591"/>
                </a:stretch>
              </a:blipFill>
            </p:spPr>
            <p:txBody>
              <a:bodyPr/>
              <a:lstStyle/>
              <a:p>
                <a:r>
                  <a:rPr lang="en-US">
                    <a:noFill/>
                  </a:rPr>
                  <a:t> </a:t>
                </a:r>
              </a:p>
            </p:txBody>
          </p:sp>
        </mc:Fallback>
      </mc:AlternateContent>
      <p:sp>
        <p:nvSpPr>
          <p:cNvPr id="6" name="Rectangle 5">
            <a:extLst>
              <a:ext uri="{FF2B5EF4-FFF2-40B4-BE49-F238E27FC236}">
                <a16:creationId xmlns:a16="http://schemas.microsoft.com/office/drawing/2014/main" id="{781B37FB-E36F-0544-BE68-8917E0B319C2}"/>
              </a:ext>
            </a:extLst>
          </p:cNvPr>
          <p:cNvSpPr/>
          <p:nvPr/>
        </p:nvSpPr>
        <p:spPr>
          <a:xfrm>
            <a:off x="2536699" y="352853"/>
            <a:ext cx="4070602" cy="769441"/>
          </a:xfrm>
          <a:prstGeom prst="rect">
            <a:avLst/>
          </a:prstGeom>
        </p:spPr>
        <p:txBody>
          <a:bodyPr wrap="none">
            <a:spAutoFit/>
          </a:bodyPr>
          <a:lstStyle/>
          <a:p>
            <a:r>
              <a:rPr lang="en-US" sz="4400" b="1" dirty="0">
                <a:solidFill>
                  <a:schemeClr val="tx1">
                    <a:lumMod val="75000"/>
                    <a:lumOff val="25000"/>
                  </a:schemeClr>
                </a:solidFill>
                <a:effectLst>
                  <a:glow rad="63500">
                    <a:schemeClr val="accent5">
                      <a:satMod val="175000"/>
                      <a:alpha val="40000"/>
                    </a:schemeClr>
                  </a:glow>
                </a:effectLst>
                <a:latin typeface="+mj-lt"/>
                <a:ea typeface="+mj-ea"/>
                <a:cs typeface="+mj-cs"/>
              </a:rPr>
              <a:t>Left Right Model</a:t>
            </a:r>
          </a:p>
        </p:txBody>
      </p:sp>
    </p:spTree>
    <p:extLst>
      <p:ext uri="{BB962C8B-B14F-4D97-AF65-F5344CB8AC3E}">
        <p14:creationId xmlns:p14="http://schemas.microsoft.com/office/powerpoint/2010/main" val="3951667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12568</TotalTime>
  <Words>375</Words>
  <Application>Microsoft Macintosh PowerPoint</Application>
  <PresentationFormat>On-screen Show (4:3)</PresentationFormat>
  <Paragraphs>71</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Cambria Math</vt:lpstr>
      <vt:lpstr>Palatino Linotype</vt:lpstr>
      <vt:lpstr>Wingdings</vt:lpstr>
      <vt:lpstr>Office Theme</vt:lpstr>
      <vt:lpstr>Beyond the Standard Model </vt:lpstr>
      <vt:lpstr>  Two-Higgs Doublet Model  </vt:lpstr>
      <vt:lpstr>Two-Higgs-Doublet Model</vt:lpstr>
      <vt:lpstr>Two-Higgs-Doublet Model</vt:lpstr>
      <vt:lpstr>Two-Higgs-Doublet Model</vt:lpstr>
      <vt:lpstr>PowerPoint Presentation</vt:lpstr>
      <vt:lpstr>PowerPoint Presentation</vt:lpstr>
      <vt:lpstr>PowerPoint Presentation</vt:lpstr>
      <vt:lpstr>PowerPoint Presentation</vt:lpstr>
      <vt:lpstr>PowerPoint Presentation</vt:lpstr>
      <vt:lpstr>PowerPoint Presentation</vt:lpstr>
      <vt:lpstr>  SU(5) GUT Model  </vt:lpstr>
      <vt:lpstr>PowerPoint Presentation</vt:lpstr>
      <vt:lpstr>PowerPoint Presentation</vt:lpstr>
      <vt:lpstr>What is Supersymmetry</vt:lpstr>
      <vt:lpstr>Hierarchy problem</vt:lpstr>
      <vt:lpstr>Hierarchy problem and SUSY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Right-handed sneutrino-antisneutrino oscillations in a TeV scale   Shaaban Khalil</dc:title>
  <dc:creator>Shaaban Khalil</dc:creator>
  <cp:lastModifiedBy>Shaaban Khalil Ibrahim</cp:lastModifiedBy>
  <cp:revision>97</cp:revision>
  <dcterms:created xsi:type="dcterms:W3CDTF">2014-05-27T21:24:52Z</dcterms:created>
  <dcterms:modified xsi:type="dcterms:W3CDTF">2019-01-28T08:16:12Z</dcterms:modified>
</cp:coreProperties>
</file>