
<file path=[Content_Types].xml><?xml version="1.0" encoding="utf-8"?>
<Types xmlns="http://schemas.openxmlformats.org/package/2006/content-types"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28"/>
  </p:notesMasterIdLst>
  <p:sldIdLst>
    <p:sldId id="341" r:id="rId2"/>
    <p:sldId id="340" r:id="rId3"/>
    <p:sldId id="256" r:id="rId4"/>
    <p:sldId id="351" r:id="rId5"/>
    <p:sldId id="343" r:id="rId6"/>
    <p:sldId id="342" r:id="rId7"/>
    <p:sldId id="257" r:id="rId8"/>
    <p:sldId id="356" r:id="rId9"/>
    <p:sldId id="313" r:id="rId10"/>
    <p:sldId id="259" r:id="rId11"/>
    <p:sldId id="310" r:id="rId12"/>
    <p:sldId id="333" r:id="rId13"/>
    <p:sldId id="334" r:id="rId14"/>
    <p:sldId id="338" r:id="rId15"/>
    <p:sldId id="339" r:id="rId16"/>
    <p:sldId id="357" r:id="rId17"/>
    <p:sldId id="353" r:id="rId18"/>
    <p:sldId id="258" r:id="rId19"/>
    <p:sldId id="261" r:id="rId20"/>
    <p:sldId id="358" r:id="rId21"/>
    <p:sldId id="345" r:id="rId22"/>
    <p:sldId id="346" r:id="rId23"/>
    <p:sldId id="348" r:id="rId24"/>
    <p:sldId id="360" r:id="rId25"/>
    <p:sldId id="344" r:id="rId26"/>
    <p:sldId id="359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38" autoAdjust="0"/>
    <p:restoredTop sz="94660"/>
  </p:normalViewPr>
  <p:slideViewPr>
    <p:cSldViewPr snapToGrid="0">
      <p:cViewPr varScale="1">
        <p:scale>
          <a:sx n="85" d="100"/>
          <a:sy n="85" d="100"/>
        </p:scale>
        <p:origin x="192" y="9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5F5C6C9-B91A-DF49-99F2-40BFDA979BC6}" type="doc">
      <dgm:prSet loTypeId="urn:microsoft.com/office/officeart/2005/8/layout/radial5" loCatId="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D0DD422B-1CB0-E04D-9352-8CC24B394899}">
      <dgm:prSet phldrT="[Text]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n-US" dirty="0"/>
            <a:t>Synchro</a:t>
          </a:r>
        </a:p>
      </dgm:t>
    </dgm:pt>
    <dgm:pt modelId="{997011C3-1254-2A49-A9FF-537ACE2EE5C3}" type="parTrans" cxnId="{0DAF98B1-CD1B-1F48-9CFC-D32DBB610F76}">
      <dgm:prSet/>
      <dgm:spPr/>
      <dgm:t>
        <a:bodyPr/>
        <a:lstStyle/>
        <a:p>
          <a:endParaRPr lang="en-US"/>
        </a:p>
      </dgm:t>
    </dgm:pt>
    <dgm:pt modelId="{94DA5663-EF4D-8845-9B9E-30849B6395C4}" type="sibTrans" cxnId="{0DAF98B1-CD1B-1F48-9CFC-D32DBB610F76}">
      <dgm:prSet/>
      <dgm:spPr/>
      <dgm:t>
        <a:bodyPr/>
        <a:lstStyle/>
        <a:p>
          <a:endParaRPr lang="en-US"/>
        </a:p>
      </dgm:t>
    </dgm:pt>
    <dgm:pt modelId="{58F08A69-067F-B24B-9C03-37101BB8F2DC}">
      <dgm:prSet phldrT="[Text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US" dirty="0"/>
            <a:t>Pre-Chopper</a:t>
          </a:r>
        </a:p>
      </dgm:t>
    </dgm:pt>
    <dgm:pt modelId="{1323F877-F8E6-C343-9C10-90199603DB60}" type="parTrans" cxnId="{0162FAAE-D304-4141-AA96-C13116B0378D}">
      <dgm:prSet/>
      <dgm:spPr/>
      <dgm:t>
        <a:bodyPr/>
        <a:lstStyle/>
        <a:p>
          <a:endParaRPr lang="en-US"/>
        </a:p>
      </dgm:t>
    </dgm:pt>
    <dgm:pt modelId="{271905DE-C692-E747-8640-8B1A258DBD3C}" type="sibTrans" cxnId="{0162FAAE-D304-4141-AA96-C13116B0378D}">
      <dgm:prSet/>
      <dgm:spPr/>
      <dgm:t>
        <a:bodyPr/>
        <a:lstStyle/>
        <a:p>
          <a:endParaRPr lang="en-US"/>
        </a:p>
      </dgm:t>
    </dgm:pt>
    <dgm:pt modelId="{F7FD4968-F80E-E74E-ABF5-2158C206F089}">
      <dgm:prSet phldrT="[Text]"/>
      <dgm:spPr/>
      <dgm:t>
        <a:bodyPr/>
        <a:lstStyle/>
        <a:p>
          <a:r>
            <a:rPr lang="en-US" dirty="0"/>
            <a:t>Chopper</a:t>
          </a:r>
        </a:p>
      </dgm:t>
    </dgm:pt>
    <dgm:pt modelId="{996572C0-5F49-464C-896A-D6361B5A6E6E}" type="parTrans" cxnId="{BD34F32B-5CD4-7841-A96E-E9FF12927EDA}">
      <dgm:prSet/>
      <dgm:spPr/>
      <dgm:t>
        <a:bodyPr/>
        <a:lstStyle/>
        <a:p>
          <a:endParaRPr lang="en-US"/>
        </a:p>
      </dgm:t>
    </dgm:pt>
    <dgm:pt modelId="{2F4EE45E-EFF5-9649-A201-48B4E43A6B26}" type="sibTrans" cxnId="{BD34F32B-5CD4-7841-A96E-E9FF12927EDA}">
      <dgm:prSet/>
      <dgm:spPr/>
      <dgm:t>
        <a:bodyPr/>
        <a:lstStyle/>
        <a:p>
          <a:endParaRPr lang="en-US"/>
        </a:p>
      </dgm:t>
    </dgm:pt>
    <dgm:pt modelId="{C4F55F58-B01D-EB44-A522-9DB7CA6A4B48}">
      <dgm:prSet phldrT="[Text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US" dirty="0"/>
            <a:t>Distributor</a:t>
          </a:r>
        </a:p>
      </dgm:t>
    </dgm:pt>
    <dgm:pt modelId="{30A08968-C04A-3A4B-B606-900624D95B70}" type="parTrans" cxnId="{CF9F3D26-25C6-F64A-AF95-F3968684E57B}">
      <dgm:prSet/>
      <dgm:spPr/>
      <dgm:t>
        <a:bodyPr/>
        <a:lstStyle/>
        <a:p>
          <a:endParaRPr lang="en-US"/>
        </a:p>
      </dgm:t>
    </dgm:pt>
    <dgm:pt modelId="{5D2DB3A5-48A1-104C-B820-DBDCC4DF2D7C}" type="sibTrans" cxnId="{CF9F3D26-25C6-F64A-AF95-F3968684E57B}">
      <dgm:prSet/>
      <dgm:spPr/>
      <dgm:t>
        <a:bodyPr/>
        <a:lstStyle/>
        <a:p>
          <a:endParaRPr lang="en-US"/>
        </a:p>
      </dgm:t>
    </dgm:pt>
    <dgm:pt modelId="{69F296A0-03E4-6540-A60B-C0462CC7F2DA}">
      <dgm:prSet phldrT="[Text]"/>
      <dgm:spPr/>
      <dgm:t>
        <a:bodyPr/>
        <a:lstStyle/>
        <a:p>
          <a:r>
            <a:rPr lang="en-US" dirty="0"/>
            <a:t>Linac4 and PSB RF</a:t>
          </a:r>
        </a:p>
      </dgm:t>
    </dgm:pt>
    <dgm:pt modelId="{2B309EC0-2F03-CA49-945F-530F43C3A39A}" type="parTrans" cxnId="{BE7132BB-038A-A74B-84FA-DDEC6491294A}">
      <dgm:prSet/>
      <dgm:spPr/>
      <dgm:t>
        <a:bodyPr/>
        <a:lstStyle/>
        <a:p>
          <a:endParaRPr lang="en-US"/>
        </a:p>
      </dgm:t>
    </dgm:pt>
    <dgm:pt modelId="{7205D282-7C3B-F346-A27A-3606FD5E63F3}" type="sibTrans" cxnId="{BE7132BB-038A-A74B-84FA-DDEC6491294A}">
      <dgm:prSet/>
      <dgm:spPr/>
      <dgm:t>
        <a:bodyPr/>
        <a:lstStyle/>
        <a:p>
          <a:endParaRPr lang="en-US"/>
        </a:p>
      </dgm:t>
    </dgm:pt>
    <dgm:pt modelId="{58EAC6DE-121C-FA49-8137-7C1A1338B39D}">
      <dgm:prSet phldrT="[Text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US" dirty="0"/>
            <a:t>Injection Kicker</a:t>
          </a:r>
        </a:p>
      </dgm:t>
    </dgm:pt>
    <dgm:pt modelId="{41EF337A-C097-0E4C-8195-D0397BBF82E9}" type="parTrans" cxnId="{578CD93E-943A-0A4C-B59F-0E84272136F6}">
      <dgm:prSet/>
      <dgm:spPr/>
      <dgm:t>
        <a:bodyPr/>
        <a:lstStyle/>
        <a:p>
          <a:endParaRPr lang="en-US"/>
        </a:p>
      </dgm:t>
    </dgm:pt>
    <dgm:pt modelId="{8D82E812-203E-344C-9129-7CFB9D0FC1F8}" type="sibTrans" cxnId="{578CD93E-943A-0A4C-B59F-0E84272136F6}">
      <dgm:prSet/>
      <dgm:spPr/>
      <dgm:t>
        <a:bodyPr/>
        <a:lstStyle/>
        <a:p>
          <a:endParaRPr lang="en-US"/>
        </a:p>
      </dgm:t>
    </dgm:pt>
    <dgm:pt modelId="{936B2C48-4715-5D4E-BB45-F9AF1E3CB627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/>
            <a:t>Injection Chicane Bumpers</a:t>
          </a:r>
        </a:p>
      </dgm:t>
    </dgm:pt>
    <dgm:pt modelId="{439EA33A-07E9-2A43-9472-6927728CE6F9}" type="parTrans" cxnId="{5C313A92-85B5-614F-B894-CF13D102D554}">
      <dgm:prSet/>
      <dgm:spPr/>
      <dgm:t>
        <a:bodyPr/>
        <a:lstStyle/>
        <a:p>
          <a:endParaRPr lang="en-US"/>
        </a:p>
      </dgm:t>
    </dgm:pt>
    <dgm:pt modelId="{58E1249E-DDC9-EA40-A199-802BCD2A67CE}" type="sibTrans" cxnId="{5C313A92-85B5-614F-B894-CF13D102D554}">
      <dgm:prSet/>
      <dgm:spPr/>
      <dgm:t>
        <a:bodyPr/>
        <a:lstStyle/>
        <a:p>
          <a:endParaRPr lang="en-US"/>
        </a:p>
      </dgm:t>
    </dgm:pt>
    <dgm:pt modelId="{413F72BC-EFEA-8048-908B-182480CC6098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 err="1"/>
            <a:t>Bdl</a:t>
          </a:r>
          <a:endParaRPr lang="en-US" dirty="0"/>
        </a:p>
      </dgm:t>
    </dgm:pt>
    <dgm:pt modelId="{9E473679-6534-D24C-BBEB-9F7DAB53FA67}" type="parTrans" cxnId="{C3593167-630D-A541-9511-7BAB16B75B73}">
      <dgm:prSet/>
      <dgm:spPr/>
      <dgm:t>
        <a:bodyPr/>
        <a:lstStyle/>
        <a:p>
          <a:endParaRPr lang="en-US"/>
        </a:p>
      </dgm:t>
    </dgm:pt>
    <dgm:pt modelId="{AD0AFDFC-8F3E-9041-B32E-3BC4582D5A17}" type="sibTrans" cxnId="{C3593167-630D-A541-9511-7BAB16B75B73}">
      <dgm:prSet/>
      <dgm:spPr/>
      <dgm:t>
        <a:bodyPr/>
        <a:lstStyle/>
        <a:p>
          <a:endParaRPr lang="en-US"/>
        </a:p>
      </dgm:t>
    </dgm:pt>
    <dgm:pt modelId="{09685848-25F1-EA45-8704-F95553F224B2}">
      <dgm:prSet/>
      <dgm:spPr>
        <a:solidFill>
          <a:srgbClr val="C00000"/>
        </a:solidFill>
      </dgm:spPr>
      <dgm:t>
        <a:bodyPr/>
        <a:lstStyle/>
        <a:p>
          <a:r>
            <a:rPr lang="en-US" dirty="0"/>
            <a:t>Q-strips</a:t>
          </a:r>
        </a:p>
        <a:p>
          <a:r>
            <a:rPr lang="en-US" dirty="0"/>
            <a:t>(QDE3/14)</a:t>
          </a:r>
        </a:p>
      </dgm:t>
    </dgm:pt>
    <dgm:pt modelId="{3557F9F3-0F47-9741-A484-8FC5437C6376}" type="parTrans" cxnId="{753C5818-F15E-A540-A024-702B49E5AA02}">
      <dgm:prSet/>
      <dgm:spPr/>
      <dgm:t>
        <a:bodyPr/>
        <a:lstStyle/>
        <a:p>
          <a:endParaRPr lang="en-US"/>
        </a:p>
      </dgm:t>
    </dgm:pt>
    <dgm:pt modelId="{B8AB0318-C768-4C44-A079-311C337374AB}" type="sibTrans" cxnId="{753C5818-F15E-A540-A024-702B49E5AA02}">
      <dgm:prSet/>
      <dgm:spPr/>
      <dgm:t>
        <a:bodyPr/>
        <a:lstStyle/>
        <a:p>
          <a:endParaRPr lang="en-US"/>
        </a:p>
      </dgm:t>
    </dgm:pt>
    <dgm:pt modelId="{B30361C3-C511-8F40-A408-67A4457A84D4}" type="pres">
      <dgm:prSet presAssocID="{B5F5C6C9-B91A-DF49-99F2-40BFDA979BC6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47C5334E-F980-C14C-A4A3-3D86923AA33C}" type="pres">
      <dgm:prSet presAssocID="{D0DD422B-1CB0-E04D-9352-8CC24B394899}" presName="centerShape" presStyleLbl="node0" presStyleIdx="0" presStyleCnt="1"/>
      <dgm:spPr/>
    </dgm:pt>
    <dgm:pt modelId="{E460DBCC-43E7-C643-9830-083D4DBB4A9A}" type="pres">
      <dgm:prSet presAssocID="{1323F877-F8E6-C343-9C10-90199603DB60}" presName="parTrans" presStyleLbl="sibTrans2D1" presStyleIdx="0" presStyleCnt="8"/>
      <dgm:spPr/>
    </dgm:pt>
    <dgm:pt modelId="{54700C4A-F501-1340-AC4A-365A9E9EA50B}" type="pres">
      <dgm:prSet presAssocID="{1323F877-F8E6-C343-9C10-90199603DB60}" presName="connectorText" presStyleLbl="sibTrans2D1" presStyleIdx="0" presStyleCnt="8"/>
      <dgm:spPr/>
    </dgm:pt>
    <dgm:pt modelId="{22665205-7D20-634A-BBBC-4604F71C44F7}" type="pres">
      <dgm:prSet presAssocID="{58F08A69-067F-B24B-9C03-37101BB8F2DC}" presName="node" presStyleLbl="node1" presStyleIdx="0" presStyleCnt="8">
        <dgm:presLayoutVars>
          <dgm:bulletEnabled val="1"/>
        </dgm:presLayoutVars>
      </dgm:prSet>
      <dgm:spPr/>
    </dgm:pt>
    <dgm:pt modelId="{FDDD7F7A-AE06-3A49-88FC-703926501F77}" type="pres">
      <dgm:prSet presAssocID="{996572C0-5F49-464C-896A-D6361B5A6E6E}" presName="parTrans" presStyleLbl="sibTrans2D1" presStyleIdx="1" presStyleCnt="8"/>
      <dgm:spPr/>
    </dgm:pt>
    <dgm:pt modelId="{A9850C83-D2A4-F742-8F7E-60D0DD8B3FD5}" type="pres">
      <dgm:prSet presAssocID="{996572C0-5F49-464C-896A-D6361B5A6E6E}" presName="connectorText" presStyleLbl="sibTrans2D1" presStyleIdx="1" presStyleCnt="8"/>
      <dgm:spPr/>
    </dgm:pt>
    <dgm:pt modelId="{2FDB69F9-1428-8E42-8D51-A16089A734FF}" type="pres">
      <dgm:prSet presAssocID="{F7FD4968-F80E-E74E-ABF5-2158C206F089}" presName="node" presStyleLbl="node1" presStyleIdx="1" presStyleCnt="8">
        <dgm:presLayoutVars>
          <dgm:bulletEnabled val="1"/>
        </dgm:presLayoutVars>
      </dgm:prSet>
      <dgm:spPr/>
    </dgm:pt>
    <dgm:pt modelId="{AA52B6BB-89BA-6D4D-AFBE-53C8266AC96D}" type="pres">
      <dgm:prSet presAssocID="{30A08968-C04A-3A4B-B606-900624D95B70}" presName="parTrans" presStyleLbl="sibTrans2D1" presStyleIdx="2" presStyleCnt="8"/>
      <dgm:spPr/>
    </dgm:pt>
    <dgm:pt modelId="{CCDA0C24-33AF-5F4E-87B5-13B51E840CFE}" type="pres">
      <dgm:prSet presAssocID="{30A08968-C04A-3A4B-B606-900624D95B70}" presName="connectorText" presStyleLbl="sibTrans2D1" presStyleIdx="2" presStyleCnt="8"/>
      <dgm:spPr/>
    </dgm:pt>
    <dgm:pt modelId="{034B2819-0E2C-9146-90EE-DE83BB5E7FA9}" type="pres">
      <dgm:prSet presAssocID="{C4F55F58-B01D-EB44-A522-9DB7CA6A4B48}" presName="node" presStyleLbl="node1" presStyleIdx="2" presStyleCnt="8">
        <dgm:presLayoutVars>
          <dgm:bulletEnabled val="1"/>
        </dgm:presLayoutVars>
      </dgm:prSet>
      <dgm:spPr/>
    </dgm:pt>
    <dgm:pt modelId="{D7B649C8-E446-F041-83DD-F402C0717F0E}" type="pres">
      <dgm:prSet presAssocID="{2B309EC0-2F03-CA49-945F-530F43C3A39A}" presName="parTrans" presStyleLbl="sibTrans2D1" presStyleIdx="3" presStyleCnt="8"/>
      <dgm:spPr/>
    </dgm:pt>
    <dgm:pt modelId="{F837F119-60E1-A549-A9BB-E6209B3364F1}" type="pres">
      <dgm:prSet presAssocID="{2B309EC0-2F03-CA49-945F-530F43C3A39A}" presName="connectorText" presStyleLbl="sibTrans2D1" presStyleIdx="3" presStyleCnt="8"/>
      <dgm:spPr/>
    </dgm:pt>
    <dgm:pt modelId="{45BE5806-CFF7-3942-A1F2-78C3A79670D1}" type="pres">
      <dgm:prSet presAssocID="{69F296A0-03E4-6540-A60B-C0462CC7F2DA}" presName="node" presStyleLbl="node1" presStyleIdx="3" presStyleCnt="8">
        <dgm:presLayoutVars>
          <dgm:bulletEnabled val="1"/>
        </dgm:presLayoutVars>
      </dgm:prSet>
      <dgm:spPr/>
    </dgm:pt>
    <dgm:pt modelId="{56A7D481-9A02-C447-A5B8-8165E9CD4461}" type="pres">
      <dgm:prSet presAssocID="{41EF337A-C097-0E4C-8195-D0397BBF82E9}" presName="parTrans" presStyleLbl="sibTrans2D1" presStyleIdx="4" presStyleCnt="8"/>
      <dgm:spPr/>
    </dgm:pt>
    <dgm:pt modelId="{DAF37D74-76BA-A04A-8EAA-AF411D64BEC2}" type="pres">
      <dgm:prSet presAssocID="{41EF337A-C097-0E4C-8195-D0397BBF82E9}" presName="connectorText" presStyleLbl="sibTrans2D1" presStyleIdx="4" presStyleCnt="8"/>
      <dgm:spPr/>
    </dgm:pt>
    <dgm:pt modelId="{D6ED5BB4-CC22-BB4B-8FCB-77E9EAC78CE4}" type="pres">
      <dgm:prSet presAssocID="{58EAC6DE-121C-FA49-8137-7C1A1338B39D}" presName="node" presStyleLbl="node1" presStyleIdx="4" presStyleCnt="8">
        <dgm:presLayoutVars>
          <dgm:bulletEnabled val="1"/>
        </dgm:presLayoutVars>
      </dgm:prSet>
      <dgm:spPr/>
    </dgm:pt>
    <dgm:pt modelId="{E740EFEC-8A2C-394B-89FD-2B9433FB492D}" type="pres">
      <dgm:prSet presAssocID="{439EA33A-07E9-2A43-9472-6927728CE6F9}" presName="parTrans" presStyleLbl="sibTrans2D1" presStyleIdx="5" presStyleCnt="8"/>
      <dgm:spPr/>
    </dgm:pt>
    <dgm:pt modelId="{2A975B2D-9527-C643-8D21-1767209C8C88}" type="pres">
      <dgm:prSet presAssocID="{439EA33A-07E9-2A43-9472-6927728CE6F9}" presName="connectorText" presStyleLbl="sibTrans2D1" presStyleIdx="5" presStyleCnt="8"/>
      <dgm:spPr/>
    </dgm:pt>
    <dgm:pt modelId="{1A9F04B4-3F91-584F-86D4-C1ECF804FAE2}" type="pres">
      <dgm:prSet presAssocID="{936B2C48-4715-5D4E-BB45-F9AF1E3CB627}" presName="node" presStyleLbl="node1" presStyleIdx="5" presStyleCnt="8">
        <dgm:presLayoutVars>
          <dgm:bulletEnabled val="1"/>
        </dgm:presLayoutVars>
      </dgm:prSet>
      <dgm:spPr/>
    </dgm:pt>
    <dgm:pt modelId="{33E13261-3987-8649-83EB-677844D5B352}" type="pres">
      <dgm:prSet presAssocID="{3557F9F3-0F47-9741-A484-8FC5437C6376}" presName="parTrans" presStyleLbl="sibTrans2D1" presStyleIdx="6" presStyleCnt="8"/>
      <dgm:spPr/>
    </dgm:pt>
    <dgm:pt modelId="{5E737EF2-AB63-524D-AF51-F56EA9AF0E35}" type="pres">
      <dgm:prSet presAssocID="{3557F9F3-0F47-9741-A484-8FC5437C6376}" presName="connectorText" presStyleLbl="sibTrans2D1" presStyleIdx="6" presStyleCnt="8"/>
      <dgm:spPr/>
    </dgm:pt>
    <dgm:pt modelId="{D49DD10C-108C-E44B-887E-E38DBF8D81EC}" type="pres">
      <dgm:prSet presAssocID="{09685848-25F1-EA45-8704-F95553F224B2}" presName="node" presStyleLbl="node1" presStyleIdx="6" presStyleCnt="8">
        <dgm:presLayoutVars>
          <dgm:bulletEnabled val="1"/>
        </dgm:presLayoutVars>
      </dgm:prSet>
      <dgm:spPr/>
    </dgm:pt>
    <dgm:pt modelId="{32D02B3A-B192-E246-8916-DFA7B9F1A989}" type="pres">
      <dgm:prSet presAssocID="{9E473679-6534-D24C-BBEB-9F7DAB53FA67}" presName="parTrans" presStyleLbl="sibTrans2D1" presStyleIdx="7" presStyleCnt="8"/>
      <dgm:spPr/>
    </dgm:pt>
    <dgm:pt modelId="{6EF74735-CB0A-4A40-9CAB-E670FAF83954}" type="pres">
      <dgm:prSet presAssocID="{9E473679-6534-D24C-BBEB-9F7DAB53FA67}" presName="connectorText" presStyleLbl="sibTrans2D1" presStyleIdx="7" presStyleCnt="8"/>
      <dgm:spPr/>
    </dgm:pt>
    <dgm:pt modelId="{78EBDCCF-7124-3A49-8750-F3B406A59CE3}" type="pres">
      <dgm:prSet presAssocID="{413F72BC-EFEA-8048-908B-182480CC6098}" presName="node" presStyleLbl="node1" presStyleIdx="7" presStyleCnt="8">
        <dgm:presLayoutVars>
          <dgm:bulletEnabled val="1"/>
        </dgm:presLayoutVars>
      </dgm:prSet>
      <dgm:spPr/>
    </dgm:pt>
  </dgm:ptLst>
  <dgm:cxnLst>
    <dgm:cxn modelId="{753C5818-F15E-A540-A024-702B49E5AA02}" srcId="{D0DD422B-1CB0-E04D-9352-8CC24B394899}" destId="{09685848-25F1-EA45-8704-F95553F224B2}" srcOrd="6" destOrd="0" parTransId="{3557F9F3-0F47-9741-A484-8FC5437C6376}" sibTransId="{B8AB0318-C768-4C44-A079-311C337374AB}"/>
    <dgm:cxn modelId="{4BAF6625-3372-DD4D-93E8-AA9A7C768C16}" type="presOf" srcId="{2B309EC0-2F03-CA49-945F-530F43C3A39A}" destId="{D7B649C8-E446-F041-83DD-F402C0717F0E}" srcOrd="0" destOrd="0" presId="urn:microsoft.com/office/officeart/2005/8/layout/radial5"/>
    <dgm:cxn modelId="{6983B025-E3FC-3545-8159-B8265B4A13A1}" type="presOf" srcId="{3557F9F3-0F47-9741-A484-8FC5437C6376}" destId="{33E13261-3987-8649-83EB-677844D5B352}" srcOrd="0" destOrd="0" presId="urn:microsoft.com/office/officeart/2005/8/layout/radial5"/>
    <dgm:cxn modelId="{CF9F3D26-25C6-F64A-AF95-F3968684E57B}" srcId="{D0DD422B-1CB0-E04D-9352-8CC24B394899}" destId="{C4F55F58-B01D-EB44-A522-9DB7CA6A4B48}" srcOrd="2" destOrd="0" parTransId="{30A08968-C04A-3A4B-B606-900624D95B70}" sibTransId="{5D2DB3A5-48A1-104C-B820-DBDCC4DF2D7C}"/>
    <dgm:cxn modelId="{599C4A26-DCB9-BE4C-9AAB-7CAD115F2ECD}" type="presOf" srcId="{58F08A69-067F-B24B-9C03-37101BB8F2DC}" destId="{22665205-7D20-634A-BBBC-4604F71C44F7}" srcOrd="0" destOrd="0" presId="urn:microsoft.com/office/officeart/2005/8/layout/radial5"/>
    <dgm:cxn modelId="{F34CCB2B-DB37-524F-90DC-261C04A30EDA}" type="presOf" srcId="{439EA33A-07E9-2A43-9472-6927728CE6F9}" destId="{E740EFEC-8A2C-394B-89FD-2B9433FB492D}" srcOrd="0" destOrd="0" presId="urn:microsoft.com/office/officeart/2005/8/layout/radial5"/>
    <dgm:cxn modelId="{BD34F32B-5CD4-7841-A96E-E9FF12927EDA}" srcId="{D0DD422B-1CB0-E04D-9352-8CC24B394899}" destId="{F7FD4968-F80E-E74E-ABF5-2158C206F089}" srcOrd="1" destOrd="0" parTransId="{996572C0-5F49-464C-896A-D6361B5A6E6E}" sibTransId="{2F4EE45E-EFF5-9649-A201-48B4E43A6B26}"/>
    <dgm:cxn modelId="{B7909233-54A7-6945-B107-20C6C847EEC2}" type="presOf" srcId="{41EF337A-C097-0E4C-8195-D0397BBF82E9}" destId="{DAF37D74-76BA-A04A-8EAA-AF411D64BEC2}" srcOrd="1" destOrd="0" presId="urn:microsoft.com/office/officeart/2005/8/layout/radial5"/>
    <dgm:cxn modelId="{5817DE35-137F-CB45-A9E2-E66A27541C1E}" type="presOf" srcId="{439EA33A-07E9-2A43-9472-6927728CE6F9}" destId="{2A975B2D-9527-C643-8D21-1767209C8C88}" srcOrd="1" destOrd="0" presId="urn:microsoft.com/office/officeart/2005/8/layout/radial5"/>
    <dgm:cxn modelId="{578CD93E-943A-0A4C-B59F-0E84272136F6}" srcId="{D0DD422B-1CB0-E04D-9352-8CC24B394899}" destId="{58EAC6DE-121C-FA49-8137-7C1A1338B39D}" srcOrd="4" destOrd="0" parTransId="{41EF337A-C097-0E4C-8195-D0397BBF82E9}" sibTransId="{8D82E812-203E-344C-9129-7CFB9D0FC1F8}"/>
    <dgm:cxn modelId="{09FD7848-542D-EF43-BAFB-ADD8CE0E3077}" type="presOf" srcId="{3557F9F3-0F47-9741-A484-8FC5437C6376}" destId="{5E737EF2-AB63-524D-AF51-F56EA9AF0E35}" srcOrd="1" destOrd="0" presId="urn:microsoft.com/office/officeart/2005/8/layout/radial5"/>
    <dgm:cxn modelId="{BEFF8B54-7EAD-3D4D-A6E9-B977989207DF}" type="presOf" srcId="{996572C0-5F49-464C-896A-D6361B5A6E6E}" destId="{FDDD7F7A-AE06-3A49-88FC-703926501F77}" srcOrd="0" destOrd="0" presId="urn:microsoft.com/office/officeart/2005/8/layout/radial5"/>
    <dgm:cxn modelId="{38882855-1383-F846-8AB5-51B957FF2927}" type="presOf" srcId="{936B2C48-4715-5D4E-BB45-F9AF1E3CB627}" destId="{1A9F04B4-3F91-584F-86D4-C1ECF804FAE2}" srcOrd="0" destOrd="0" presId="urn:microsoft.com/office/officeart/2005/8/layout/radial5"/>
    <dgm:cxn modelId="{C3593167-630D-A541-9511-7BAB16B75B73}" srcId="{D0DD422B-1CB0-E04D-9352-8CC24B394899}" destId="{413F72BC-EFEA-8048-908B-182480CC6098}" srcOrd="7" destOrd="0" parTransId="{9E473679-6534-D24C-BBEB-9F7DAB53FA67}" sibTransId="{AD0AFDFC-8F3E-9041-B32E-3BC4582D5A17}"/>
    <dgm:cxn modelId="{65EA1D6B-0291-AD44-8340-DB3F620FBA21}" type="presOf" srcId="{2B309EC0-2F03-CA49-945F-530F43C3A39A}" destId="{F837F119-60E1-A549-A9BB-E6209B3364F1}" srcOrd="1" destOrd="0" presId="urn:microsoft.com/office/officeart/2005/8/layout/radial5"/>
    <dgm:cxn modelId="{72E1646F-55FD-874F-B4CD-7FE32E34565D}" type="presOf" srcId="{30A08968-C04A-3A4B-B606-900624D95B70}" destId="{CCDA0C24-33AF-5F4E-87B5-13B51E840CFE}" srcOrd="1" destOrd="0" presId="urn:microsoft.com/office/officeart/2005/8/layout/radial5"/>
    <dgm:cxn modelId="{5A788D72-6BF0-E54F-A747-7C9B83C61E58}" type="presOf" srcId="{1323F877-F8E6-C343-9C10-90199603DB60}" destId="{54700C4A-F501-1340-AC4A-365A9E9EA50B}" srcOrd="1" destOrd="0" presId="urn:microsoft.com/office/officeart/2005/8/layout/radial5"/>
    <dgm:cxn modelId="{08B05974-132B-3A48-A708-465DC800024C}" type="presOf" srcId="{9E473679-6534-D24C-BBEB-9F7DAB53FA67}" destId="{6EF74735-CB0A-4A40-9CAB-E670FAF83954}" srcOrd="1" destOrd="0" presId="urn:microsoft.com/office/officeart/2005/8/layout/radial5"/>
    <dgm:cxn modelId="{12A26A79-3E67-1843-9D38-DDA3A0E00680}" type="presOf" srcId="{9E473679-6534-D24C-BBEB-9F7DAB53FA67}" destId="{32D02B3A-B192-E246-8916-DFA7B9F1A989}" srcOrd="0" destOrd="0" presId="urn:microsoft.com/office/officeart/2005/8/layout/radial5"/>
    <dgm:cxn modelId="{9952E985-0C16-D44A-9F18-21EB33763D71}" type="presOf" srcId="{F7FD4968-F80E-E74E-ABF5-2158C206F089}" destId="{2FDB69F9-1428-8E42-8D51-A16089A734FF}" srcOrd="0" destOrd="0" presId="urn:microsoft.com/office/officeart/2005/8/layout/radial5"/>
    <dgm:cxn modelId="{F8A0D28C-82AC-0B45-8CA1-456C340337EC}" type="presOf" srcId="{41EF337A-C097-0E4C-8195-D0397BBF82E9}" destId="{56A7D481-9A02-C447-A5B8-8165E9CD4461}" srcOrd="0" destOrd="0" presId="urn:microsoft.com/office/officeart/2005/8/layout/radial5"/>
    <dgm:cxn modelId="{2F787B8F-5E65-B44A-9A57-18DF50B3704B}" type="presOf" srcId="{413F72BC-EFEA-8048-908B-182480CC6098}" destId="{78EBDCCF-7124-3A49-8750-F3B406A59CE3}" srcOrd="0" destOrd="0" presId="urn:microsoft.com/office/officeart/2005/8/layout/radial5"/>
    <dgm:cxn modelId="{E379968F-715F-1942-B8C3-0A73185AC61B}" type="presOf" srcId="{58EAC6DE-121C-FA49-8137-7C1A1338B39D}" destId="{D6ED5BB4-CC22-BB4B-8FCB-77E9EAC78CE4}" srcOrd="0" destOrd="0" presId="urn:microsoft.com/office/officeart/2005/8/layout/radial5"/>
    <dgm:cxn modelId="{0A770491-703D-E94E-BDC0-69A71B3671EE}" type="presOf" srcId="{1323F877-F8E6-C343-9C10-90199603DB60}" destId="{E460DBCC-43E7-C643-9830-083D4DBB4A9A}" srcOrd="0" destOrd="0" presId="urn:microsoft.com/office/officeart/2005/8/layout/radial5"/>
    <dgm:cxn modelId="{5C313A92-85B5-614F-B894-CF13D102D554}" srcId="{D0DD422B-1CB0-E04D-9352-8CC24B394899}" destId="{936B2C48-4715-5D4E-BB45-F9AF1E3CB627}" srcOrd="5" destOrd="0" parTransId="{439EA33A-07E9-2A43-9472-6927728CE6F9}" sibTransId="{58E1249E-DDC9-EA40-A199-802BCD2A67CE}"/>
    <dgm:cxn modelId="{57F22D9B-3FCC-7348-89E1-B3548E9357FA}" type="presOf" srcId="{69F296A0-03E4-6540-A60B-C0462CC7F2DA}" destId="{45BE5806-CFF7-3942-A1F2-78C3A79670D1}" srcOrd="0" destOrd="0" presId="urn:microsoft.com/office/officeart/2005/8/layout/radial5"/>
    <dgm:cxn modelId="{8EBB67A6-E1D1-1944-BA47-7ED03259F555}" type="presOf" srcId="{996572C0-5F49-464C-896A-D6361B5A6E6E}" destId="{A9850C83-D2A4-F742-8F7E-60D0DD8B3FD5}" srcOrd="1" destOrd="0" presId="urn:microsoft.com/office/officeart/2005/8/layout/radial5"/>
    <dgm:cxn modelId="{59F991A6-C3ED-5E43-BC51-1E33D3A160F6}" type="presOf" srcId="{C4F55F58-B01D-EB44-A522-9DB7CA6A4B48}" destId="{034B2819-0E2C-9146-90EE-DE83BB5E7FA9}" srcOrd="0" destOrd="0" presId="urn:microsoft.com/office/officeart/2005/8/layout/radial5"/>
    <dgm:cxn modelId="{38C657AE-FBBB-B041-A729-B9467088A1E1}" type="presOf" srcId="{09685848-25F1-EA45-8704-F95553F224B2}" destId="{D49DD10C-108C-E44B-887E-E38DBF8D81EC}" srcOrd="0" destOrd="0" presId="urn:microsoft.com/office/officeart/2005/8/layout/radial5"/>
    <dgm:cxn modelId="{0162FAAE-D304-4141-AA96-C13116B0378D}" srcId="{D0DD422B-1CB0-E04D-9352-8CC24B394899}" destId="{58F08A69-067F-B24B-9C03-37101BB8F2DC}" srcOrd="0" destOrd="0" parTransId="{1323F877-F8E6-C343-9C10-90199603DB60}" sibTransId="{271905DE-C692-E747-8640-8B1A258DBD3C}"/>
    <dgm:cxn modelId="{0DAF98B1-CD1B-1F48-9CFC-D32DBB610F76}" srcId="{B5F5C6C9-B91A-DF49-99F2-40BFDA979BC6}" destId="{D0DD422B-1CB0-E04D-9352-8CC24B394899}" srcOrd="0" destOrd="0" parTransId="{997011C3-1254-2A49-A9FF-537ACE2EE5C3}" sibTransId="{94DA5663-EF4D-8845-9B9E-30849B6395C4}"/>
    <dgm:cxn modelId="{BE7132BB-038A-A74B-84FA-DDEC6491294A}" srcId="{D0DD422B-1CB0-E04D-9352-8CC24B394899}" destId="{69F296A0-03E4-6540-A60B-C0462CC7F2DA}" srcOrd="3" destOrd="0" parTransId="{2B309EC0-2F03-CA49-945F-530F43C3A39A}" sibTransId="{7205D282-7C3B-F346-A27A-3606FD5E63F3}"/>
    <dgm:cxn modelId="{897F6BC7-1B19-C241-9B84-5A39CC668252}" type="presOf" srcId="{30A08968-C04A-3A4B-B606-900624D95B70}" destId="{AA52B6BB-89BA-6D4D-AFBE-53C8266AC96D}" srcOrd="0" destOrd="0" presId="urn:microsoft.com/office/officeart/2005/8/layout/radial5"/>
    <dgm:cxn modelId="{E6F727DB-27C6-DB46-B0AE-8828EBCF2B62}" type="presOf" srcId="{D0DD422B-1CB0-E04D-9352-8CC24B394899}" destId="{47C5334E-F980-C14C-A4A3-3D86923AA33C}" srcOrd="0" destOrd="0" presId="urn:microsoft.com/office/officeart/2005/8/layout/radial5"/>
    <dgm:cxn modelId="{20251FE9-8BD0-F846-8205-9D2232B2ECEE}" type="presOf" srcId="{B5F5C6C9-B91A-DF49-99F2-40BFDA979BC6}" destId="{B30361C3-C511-8F40-A408-67A4457A84D4}" srcOrd="0" destOrd="0" presId="urn:microsoft.com/office/officeart/2005/8/layout/radial5"/>
    <dgm:cxn modelId="{3E3BF60A-7603-7A40-86E4-74666CE2B2E0}" type="presParOf" srcId="{B30361C3-C511-8F40-A408-67A4457A84D4}" destId="{47C5334E-F980-C14C-A4A3-3D86923AA33C}" srcOrd="0" destOrd="0" presId="urn:microsoft.com/office/officeart/2005/8/layout/radial5"/>
    <dgm:cxn modelId="{277075F1-A33D-BC48-A20F-917DB6746C68}" type="presParOf" srcId="{B30361C3-C511-8F40-A408-67A4457A84D4}" destId="{E460DBCC-43E7-C643-9830-083D4DBB4A9A}" srcOrd="1" destOrd="0" presId="urn:microsoft.com/office/officeart/2005/8/layout/radial5"/>
    <dgm:cxn modelId="{C503BEE8-31FC-034E-8831-1F003B3DCEE6}" type="presParOf" srcId="{E460DBCC-43E7-C643-9830-083D4DBB4A9A}" destId="{54700C4A-F501-1340-AC4A-365A9E9EA50B}" srcOrd="0" destOrd="0" presId="urn:microsoft.com/office/officeart/2005/8/layout/radial5"/>
    <dgm:cxn modelId="{BC75079E-59B0-C54C-BFA4-889FBAF90ECF}" type="presParOf" srcId="{B30361C3-C511-8F40-A408-67A4457A84D4}" destId="{22665205-7D20-634A-BBBC-4604F71C44F7}" srcOrd="2" destOrd="0" presId="urn:microsoft.com/office/officeart/2005/8/layout/radial5"/>
    <dgm:cxn modelId="{3DC9F1CF-DBFB-0540-A46E-12B8FF257266}" type="presParOf" srcId="{B30361C3-C511-8F40-A408-67A4457A84D4}" destId="{FDDD7F7A-AE06-3A49-88FC-703926501F77}" srcOrd="3" destOrd="0" presId="urn:microsoft.com/office/officeart/2005/8/layout/radial5"/>
    <dgm:cxn modelId="{8EE80BE5-4F90-4C45-A9C6-68370D149F6E}" type="presParOf" srcId="{FDDD7F7A-AE06-3A49-88FC-703926501F77}" destId="{A9850C83-D2A4-F742-8F7E-60D0DD8B3FD5}" srcOrd="0" destOrd="0" presId="urn:microsoft.com/office/officeart/2005/8/layout/radial5"/>
    <dgm:cxn modelId="{965578F0-69D9-1E48-99CA-D86723BAFFC2}" type="presParOf" srcId="{B30361C3-C511-8F40-A408-67A4457A84D4}" destId="{2FDB69F9-1428-8E42-8D51-A16089A734FF}" srcOrd="4" destOrd="0" presId="urn:microsoft.com/office/officeart/2005/8/layout/radial5"/>
    <dgm:cxn modelId="{F89C4BF4-D3F5-794D-A944-BF57EBB28914}" type="presParOf" srcId="{B30361C3-C511-8F40-A408-67A4457A84D4}" destId="{AA52B6BB-89BA-6D4D-AFBE-53C8266AC96D}" srcOrd="5" destOrd="0" presId="urn:microsoft.com/office/officeart/2005/8/layout/radial5"/>
    <dgm:cxn modelId="{9C7A1A53-46B2-EA46-9BF3-8C3DEDC8E698}" type="presParOf" srcId="{AA52B6BB-89BA-6D4D-AFBE-53C8266AC96D}" destId="{CCDA0C24-33AF-5F4E-87B5-13B51E840CFE}" srcOrd="0" destOrd="0" presId="urn:microsoft.com/office/officeart/2005/8/layout/radial5"/>
    <dgm:cxn modelId="{857F9FF3-0950-2C42-AF19-C4D4F60A2980}" type="presParOf" srcId="{B30361C3-C511-8F40-A408-67A4457A84D4}" destId="{034B2819-0E2C-9146-90EE-DE83BB5E7FA9}" srcOrd="6" destOrd="0" presId="urn:microsoft.com/office/officeart/2005/8/layout/radial5"/>
    <dgm:cxn modelId="{E5561BCA-0441-2B42-BB96-2D6BCE8FAEDB}" type="presParOf" srcId="{B30361C3-C511-8F40-A408-67A4457A84D4}" destId="{D7B649C8-E446-F041-83DD-F402C0717F0E}" srcOrd="7" destOrd="0" presId="urn:microsoft.com/office/officeart/2005/8/layout/radial5"/>
    <dgm:cxn modelId="{50CA1CB4-0FFF-9A4C-BB8F-CCF41C9D352B}" type="presParOf" srcId="{D7B649C8-E446-F041-83DD-F402C0717F0E}" destId="{F837F119-60E1-A549-A9BB-E6209B3364F1}" srcOrd="0" destOrd="0" presId="urn:microsoft.com/office/officeart/2005/8/layout/radial5"/>
    <dgm:cxn modelId="{DF8241AB-EF2C-3448-9D6C-7610C94E6F76}" type="presParOf" srcId="{B30361C3-C511-8F40-A408-67A4457A84D4}" destId="{45BE5806-CFF7-3942-A1F2-78C3A79670D1}" srcOrd="8" destOrd="0" presId="urn:microsoft.com/office/officeart/2005/8/layout/radial5"/>
    <dgm:cxn modelId="{8266D12A-1F71-714E-8FD6-B219FD2AC98B}" type="presParOf" srcId="{B30361C3-C511-8F40-A408-67A4457A84D4}" destId="{56A7D481-9A02-C447-A5B8-8165E9CD4461}" srcOrd="9" destOrd="0" presId="urn:microsoft.com/office/officeart/2005/8/layout/radial5"/>
    <dgm:cxn modelId="{6998CEB8-B63C-884B-AEA2-BCD9E15A2271}" type="presParOf" srcId="{56A7D481-9A02-C447-A5B8-8165E9CD4461}" destId="{DAF37D74-76BA-A04A-8EAA-AF411D64BEC2}" srcOrd="0" destOrd="0" presId="urn:microsoft.com/office/officeart/2005/8/layout/radial5"/>
    <dgm:cxn modelId="{4A23244D-1867-B341-8F5E-A1C8F4CF25C9}" type="presParOf" srcId="{B30361C3-C511-8F40-A408-67A4457A84D4}" destId="{D6ED5BB4-CC22-BB4B-8FCB-77E9EAC78CE4}" srcOrd="10" destOrd="0" presId="urn:microsoft.com/office/officeart/2005/8/layout/radial5"/>
    <dgm:cxn modelId="{203D1760-68F0-7B4F-9B3C-412D53FE5DCF}" type="presParOf" srcId="{B30361C3-C511-8F40-A408-67A4457A84D4}" destId="{E740EFEC-8A2C-394B-89FD-2B9433FB492D}" srcOrd="11" destOrd="0" presId="urn:microsoft.com/office/officeart/2005/8/layout/radial5"/>
    <dgm:cxn modelId="{A67C120C-D0AA-A246-A740-2C5126C0DB9C}" type="presParOf" srcId="{E740EFEC-8A2C-394B-89FD-2B9433FB492D}" destId="{2A975B2D-9527-C643-8D21-1767209C8C88}" srcOrd="0" destOrd="0" presId="urn:microsoft.com/office/officeart/2005/8/layout/radial5"/>
    <dgm:cxn modelId="{6FE77C85-29AC-B24D-81C4-A537AFCD25FC}" type="presParOf" srcId="{B30361C3-C511-8F40-A408-67A4457A84D4}" destId="{1A9F04B4-3F91-584F-86D4-C1ECF804FAE2}" srcOrd="12" destOrd="0" presId="urn:microsoft.com/office/officeart/2005/8/layout/radial5"/>
    <dgm:cxn modelId="{C4DDECE6-E7D9-4F4B-AC46-F7511B714AA1}" type="presParOf" srcId="{B30361C3-C511-8F40-A408-67A4457A84D4}" destId="{33E13261-3987-8649-83EB-677844D5B352}" srcOrd="13" destOrd="0" presId="urn:microsoft.com/office/officeart/2005/8/layout/radial5"/>
    <dgm:cxn modelId="{B8D96DF8-F2D9-894D-87B8-907898DF7391}" type="presParOf" srcId="{33E13261-3987-8649-83EB-677844D5B352}" destId="{5E737EF2-AB63-524D-AF51-F56EA9AF0E35}" srcOrd="0" destOrd="0" presId="urn:microsoft.com/office/officeart/2005/8/layout/radial5"/>
    <dgm:cxn modelId="{0814B31C-BCDA-E841-A869-C942F31845C9}" type="presParOf" srcId="{B30361C3-C511-8F40-A408-67A4457A84D4}" destId="{D49DD10C-108C-E44B-887E-E38DBF8D81EC}" srcOrd="14" destOrd="0" presId="urn:microsoft.com/office/officeart/2005/8/layout/radial5"/>
    <dgm:cxn modelId="{4AECC3B5-A818-8847-B726-B8E7854E773D}" type="presParOf" srcId="{B30361C3-C511-8F40-A408-67A4457A84D4}" destId="{32D02B3A-B192-E246-8916-DFA7B9F1A989}" srcOrd="15" destOrd="0" presId="urn:microsoft.com/office/officeart/2005/8/layout/radial5"/>
    <dgm:cxn modelId="{83EDAB97-3AA2-3C4F-A6C5-C36F1D1E4E88}" type="presParOf" srcId="{32D02B3A-B192-E246-8916-DFA7B9F1A989}" destId="{6EF74735-CB0A-4A40-9CAB-E670FAF83954}" srcOrd="0" destOrd="0" presId="urn:microsoft.com/office/officeart/2005/8/layout/radial5"/>
    <dgm:cxn modelId="{1DE8DDBA-25CD-5D4A-9623-25BD1C22D39C}" type="presParOf" srcId="{B30361C3-C511-8F40-A408-67A4457A84D4}" destId="{78EBDCCF-7124-3A49-8750-F3B406A59CE3}" srcOrd="1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C5334E-F980-C14C-A4A3-3D86923AA33C}">
      <dsp:nvSpPr>
        <dsp:cNvPr id="0" name=""/>
        <dsp:cNvSpPr/>
      </dsp:nvSpPr>
      <dsp:spPr>
        <a:xfrm>
          <a:off x="4705866" y="1902341"/>
          <a:ext cx="1284842" cy="1284842"/>
        </a:xfrm>
        <a:prstGeom prst="ellipse">
          <a:avLst/>
        </a:prstGeom>
        <a:solidFill>
          <a:schemeClr val="accent3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Synchro</a:t>
          </a:r>
        </a:p>
      </dsp:txBody>
      <dsp:txXfrm>
        <a:off x="4894027" y="2090502"/>
        <a:ext cx="908520" cy="908520"/>
      </dsp:txXfrm>
    </dsp:sp>
    <dsp:sp modelId="{E460DBCC-43E7-C643-9830-083D4DBB4A9A}">
      <dsp:nvSpPr>
        <dsp:cNvPr id="0" name=""/>
        <dsp:cNvSpPr/>
      </dsp:nvSpPr>
      <dsp:spPr>
        <a:xfrm rot="16200000">
          <a:off x="5151221" y="1323249"/>
          <a:ext cx="394132" cy="436846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>
        <a:off x="5210341" y="1469738"/>
        <a:ext cx="275892" cy="262108"/>
      </dsp:txXfrm>
    </dsp:sp>
    <dsp:sp modelId="{22665205-7D20-634A-BBBC-4604F71C44F7}">
      <dsp:nvSpPr>
        <dsp:cNvPr id="0" name=""/>
        <dsp:cNvSpPr/>
      </dsp:nvSpPr>
      <dsp:spPr>
        <a:xfrm>
          <a:off x="4770108" y="2337"/>
          <a:ext cx="1156358" cy="1156358"/>
        </a:xfrm>
        <a:prstGeom prst="ellipse">
          <a:avLst/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Pre-Chopper</a:t>
          </a:r>
        </a:p>
      </dsp:txBody>
      <dsp:txXfrm>
        <a:off x="4939453" y="171682"/>
        <a:ext cx="817668" cy="817668"/>
      </dsp:txXfrm>
    </dsp:sp>
    <dsp:sp modelId="{FDDD7F7A-AE06-3A49-88FC-703926501F77}">
      <dsp:nvSpPr>
        <dsp:cNvPr id="0" name=""/>
        <dsp:cNvSpPr/>
      </dsp:nvSpPr>
      <dsp:spPr>
        <a:xfrm rot="18900000">
          <a:off x="5860512" y="1617047"/>
          <a:ext cx="394132" cy="436846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-283932"/>
            <a:satOff val="515"/>
            <a:lumOff val="-184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>
        <a:off x="5877828" y="1746220"/>
        <a:ext cx="275892" cy="262108"/>
      </dsp:txXfrm>
    </dsp:sp>
    <dsp:sp modelId="{2FDB69F9-1428-8E42-8D51-A16089A734FF}">
      <dsp:nvSpPr>
        <dsp:cNvPr id="0" name=""/>
        <dsp:cNvSpPr/>
      </dsp:nvSpPr>
      <dsp:spPr>
        <a:xfrm>
          <a:off x="6159040" y="577651"/>
          <a:ext cx="1156358" cy="1156358"/>
        </a:xfrm>
        <a:prstGeom prst="ellipse">
          <a:avLst/>
        </a:prstGeom>
        <a:solidFill>
          <a:schemeClr val="accent4">
            <a:hueOff val="-283932"/>
            <a:satOff val="515"/>
            <a:lumOff val="-184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Chopper</a:t>
          </a:r>
        </a:p>
      </dsp:txBody>
      <dsp:txXfrm>
        <a:off x="6328385" y="746996"/>
        <a:ext cx="817668" cy="817668"/>
      </dsp:txXfrm>
    </dsp:sp>
    <dsp:sp modelId="{AA52B6BB-89BA-6D4D-AFBE-53C8266AC96D}">
      <dsp:nvSpPr>
        <dsp:cNvPr id="0" name=""/>
        <dsp:cNvSpPr/>
      </dsp:nvSpPr>
      <dsp:spPr>
        <a:xfrm>
          <a:off x="6154310" y="2326339"/>
          <a:ext cx="394132" cy="436846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-567865"/>
            <a:satOff val="1031"/>
            <a:lumOff val="-369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>
        <a:off x="6154310" y="2413708"/>
        <a:ext cx="275892" cy="262108"/>
      </dsp:txXfrm>
    </dsp:sp>
    <dsp:sp modelId="{034B2819-0E2C-9146-90EE-DE83BB5E7FA9}">
      <dsp:nvSpPr>
        <dsp:cNvPr id="0" name=""/>
        <dsp:cNvSpPr/>
      </dsp:nvSpPr>
      <dsp:spPr>
        <a:xfrm>
          <a:off x="6734354" y="1966583"/>
          <a:ext cx="1156358" cy="1156358"/>
        </a:xfrm>
        <a:prstGeom prst="ellipse">
          <a:avLst/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Distributor</a:t>
          </a:r>
        </a:p>
      </dsp:txBody>
      <dsp:txXfrm>
        <a:off x="6903699" y="2135928"/>
        <a:ext cx="817668" cy="817668"/>
      </dsp:txXfrm>
    </dsp:sp>
    <dsp:sp modelId="{D7B649C8-E446-F041-83DD-F402C0717F0E}">
      <dsp:nvSpPr>
        <dsp:cNvPr id="0" name=""/>
        <dsp:cNvSpPr/>
      </dsp:nvSpPr>
      <dsp:spPr>
        <a:xfrm rot="2700000">
          <a:off x="5860512" y="3035630"/>
          <a:ext cx="394132" cy="436846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-851797"/>
            <a:satOff val="1546"/>
            <a:lumOff val="-554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>
        <a:off x="5877828" y="3081195"/>
        <a:ext cx="275892" cy="262108"/>
      </dsp:txXfrm>
    </dsp:sp>
    <dsp:sp modelId="{45BE5806-CFF7-3942-A1F2-78C3A79670D1}">
      <dsp:nvSpPr>
        <dsp:cNvPr id="0" name=""/>
        <dsp:cNvSpPr/>
      </dsp:nvSpPr>
      <dsp:spPr>
        <a:xfrm>
          <a:off x="6159040" y="3355515"/>
          <a:ext cx="1156358" cy="1156358"/>
        </a:xfrm>
        <a:prstGeom prst="ellipse">
          <a:avLst/>
        </a:prstGeom>
        <a:solidFill>
          <a:schemeClr val="accent4">
            <a:hueOff val="-851797"/>
            <a:satOff val="1546"/>
            <a:lumOff val="-554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Linac4 and PSB RF</a:t>
          </a:r>
        </a:p>
      </dsp:txBody>
      <dsp:txXfrm>
        <a:off x="6328385" y="3524860"/>
        <a:ext cx="817668" cy="817668"/>
      </dsp:txXfrm>
    </dsp:sp>
    <dsp:sp modelId="{56A7D481-9A02-C447-A5B8-8165E9CD4461}">
      <dsp:nvSpPr>
        <dsp:cNvPr id="0" name=""/>
        <dsp:cNvSpPr/>
      </dsp:nvSpPr>
      <dsp:spPr>
        <a:xfrm rot="5400000">
          <a:off x="5151221" y="3329428"/>
          <a:ext cx="394132" cy="436846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-1135729"/>
            <a:satOff val="2061"/>
            <a:lumOff val="-739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>
        <a:off x="5210341" y="3357677"/>
        <a:ext cx="275892" cy="262108"/>
      </dsp:txXfrm>
    </dsp:sp>
    <dsp:sp modelId="{D6ED5BB4-CC22-BB4B-8FCB-77E9EAC78CE4}">
      <dsp:nvSpPr>
        <dsp:cNvPr id="0" name=""/>
        <dsp:cNvSpPr/>
      </dsp:nvSpPr>
      <dsp:spPr>
        <a:xfrm>
          <a:off x="4770108" y="3930829"/>
          <a:ext cx="1156358" cy="1156358"/>
        </a:xfrm>
        <a:prstGeom prst="ellipse">
          <a:avLst/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Injection Kicker</a:t>
          </a:r>
        </a:p>
      </dsp:txBody>
      <dsp:txXfrm>
        <a:off x="4939453" y="4100174"/>
        <a:ext cx="817668" cy="817668"/>
      </dsp:txXfrm>
    </dsp:sp>
    <dsp:sp modelId="{E740EFEC-8A2C-394B-89FD-2B9433FB492D}">
      <dsp:nvSpPr>
        <dsp:cNvPr id="0" name=""/>
        <dsp:cNvSpPr/>
      </dsp:nvSpPr>
      <dsp:spPr>
        <a:xfrm rot="8100000">
          <a:off x="4441929" y="3035630"/>
          <a:ext cx="394132" cy="436846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-1419662"/>
            <a:satOff val="2576"/>
            <a:lumOff val="-924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 rot="10800000">
        <a:off x="4542853" y="3081195"/>
        <a:ext cx="275892" cy="262108"/>
      </dsp:txXfrm>
    </dsp:sp>
    <dsp:sp modelId="{1A9F04B4-3F91-584F-86D4-C1ECF804FAE2}">
      <dsp:nvSpPr>
        <dsp:cNvPr id="0" name=""/>
        <dsp:cNvSpPr/>
      </dsp:nvSpPr>
      <dsp:spPr>
        <a:xfrm>
          <a:off x="3381176" y="3355515"/>
          <a:ext cx="1156358" cy="1156358"/>
        </a:xfrm>
        <a:prstGeom prst="ellipse">
          <a:avLst/>
        </a:prstGeom>
        <a:solidFill>
          <a:srgbClr val="C0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Injection Chicane Bumpers</a:t>
          </a:r>
        </a:p>
      </dsp:txBody>
      <dsp:txXfrm>
        <a:off x="3550521" y="3524860"/>
        <a:ext cx="817668" cy="817668"/>
      </dsp:txXfrm>
    </dsp:sp>
    <dsp:sp modelId="{33E13261-3987-8649-83EB-677844D5B352}">
      <dsp:nvSpPr>
        <dsp:cNvPr id="0" name=""/>
        <dsp:cNvSpPr/>
      </dsp:nvSpPr>
      <dsp:spPr>
        <a:xfrm rot="10800000">
          <a:off x="4148131" y="2326339"/>
          <a:ext cx="394132" cy="436846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-1703594"/>
            <a:satOff val="3092"/>
            <a:lumOff val="-1109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 rot="10800000">
        <a:off x="4266371" y="2413708"/>
        <a:ext cx="275892" cy="262108"/>
      </dsp:txXfrm>
    </dsp:sp>
    <dsp:sp modelId="{D49DD10C-108C-E44B-887E-E38DBF8D81EC}">
      <dsp:nvSpPr>
        <dsp:cNvPr id="0" name=""/>
        <dsp:cNvSpPr/>
      </dsp:nvSpPr>
      <dsp:spPr>
        <a:xfrm>
          <a:off x="2805862" y="1966583"/>
          <a:ext cx="1156358" cy="1156358"/>
        </a:xfrm>
        <a:prstGeom prst="ellipse">
          <a:avLst/>
        </a:prstGeom>
        <a:solidFill>
          <a:srgbClr val="C0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Q-strips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(QDE3/14)</a:t>
          </a:r>
        </a:p>
      </dsp:txBody>
      <dsp:txXfrm>
        <a:off x="2975207" y="2135928"/>
        <a:ext cx="817668" cy="817668"/>
      </dsp:txXfrm>
    </dsp:sp>
    <dsp:sp modelId="{32D02B3A-B192-E246-8916-DFA7B9F1A989}">
      <dsp:nvSpPr>
        <dsp:cNvPr id="0" name=""/>
        <dsp:cNvSpPr/>
      </dsp:nvSpPr>
      <dsp:spPr>
        <a:xfrm rot="13500000">
          <a:off x="4441929" y="1617047"/>
          <a:ext cx="394132" cy="436846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-1987526"/>
            <a:satOff val="3607"/>
            <a:lumOff val="-1294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 rot="10800000">
        <a:off x="4542853" y="1746220"/>
        <a:ext cx="275892" cy="262108"/>
      </dsp:txXfrm>
    </dsp:sp>
    <dsp:sp modelId="{78EBDCCF-7124-3A49-8750-F3B406A59CE3}">
      <dsp:nvSpPr>
        <dsp:cNvPr id="0" name=""/>
        <dsp:cNvSpPr/>
      </dsp:nvSpPr>
      <dsp:spPr>
        <a:xfrm>
          <a:off x="3381176" y="577651"/>
          <a:ext cx="1156358" cy="1156358"/>
        </a:xfrm>
        <a:prstGeom prst="ellipse">
          <a:avLst/>
        </a:prstGeom>
        <a:solidFill>
          <a:srgbClr val="C0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 err="1"/>
            <a:t>Bdl</a:t>
          </a:r>
          <a:endParaRPr lang="en-US" sz="1300" kern="1200" dirty="0"/>
        </a:p>
      </dsp:txBody>
      <dsp:txXfrm>
        <a:off x="3550521" y="746996"/>
        <a:ext cx="817668" cy="8176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0A4DC3-F766-C740-8312-6B6A4131CA70}" type="datetimeFigureOut">
              <a:rPr lang="en-GB" smtClean="0"/>
              <a:t>22/05/2018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0926F0-6384-F84A-AD4F-8E39BA8451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1652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127316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795355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36687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AC79A-F25F-BC4F-BA4F-4B781B93BD84}" type="datetime1">
              <a:rPr lang="en-US" smtClean="0"/>
              <a:t>5/22/18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900EE-DEFD-408A-947D-E2DEF0E998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22116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1AA45-7714-B847-8E3F-E97862A72E68}" type="datetime1">
              <a:rPr lang="en-US" smtClean="0"/>
              <a:t>5/22/18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900EE-DEFD-408A-947D-E2DEF0E998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7924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032CB-E619-0C45-A965-D8ADAAC246DE}" type="datetime1">
              <a:rPr lang="en-US" smtClean="0"/>
              <a:t>5/22/18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900EE-DEFD-408A-947D-E2DEF0E998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82668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30770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136" y="39275"/>
            <a:ext cx="7729728" cy="8751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7310" y="1029104"/>
            <a:ext cx="10697379" cy="508979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5F508-2A89-744C-B663-3FAD594AD19E}" type="datetime1">
              <a:rPr lang="en-US" smtClean="0"/>
              <a:t>5/22/18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900EE-DEFD-408A-947D-E2DEF0E998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73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FB6C6-E7CF-D045-9F66-77C6408AF115}" type="datetime1">
              <a:rPr lang="en-US" smtClean="0"/>
              <a:t>5/22/18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900EE-DEFD-408A-947D-E2DEF0E998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8173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E05FD-56E0-5943-8AA7-C249D2AEFB1D}" type="datetime1">
              <a:rPr lang="en-US" smtClean="0"/>
              <a:t>5/22/18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900EE-DEFD-408A-947D-E2DEF0E998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25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33497-DDE8-E448-8A2B-924FD89794B5}" type="datetime1">
              <a:rPr lang="en-US" smtClean="0"/>
              <a:t>5/22/18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900EE-DEFD-408A-947D-E2DEF0E998D3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061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4AF76-B562-3C4C-9DC8-D86338FCFA59}" type="datetime1">
              <a:rPr lang="en-US" smtClean="0"/>
              <a:t>5/22/18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900EE-DEFD-408A-947D-E2DEF0E998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9237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17730-80D3-5F40-9C93-93C760180455}" type="datetime1">
              <a:rPr lang="en-US" smtClean="0"/>
              <a:t>5/22/18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900EE-DEFD-408A-947D-E2DEF0E998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1484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A8D1B-1EDE-984B-9062-D1067FE7EAF9}" type="datetime1">
              <a:rPr lang="en-US" smtClean="0"/>
              <a:t>5/22/18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900EE-DEFD-408A-947D-E2DEF0E998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2191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463C9F58-10D3-BA4C-B01F-0A218680E34F}" type="datetime1">
              <a:rPr lang="en-US" smtClean="0"/>
              <a:t>5/22/18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900EE-DEFD-408A-947D-E2DEF0E998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5607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638DCC62-FE95-A347-8544-AFCB3490CCC9}" type="datetime1">
              <a:rPr lang="en-US" smtClean="0"/>
              <a:t>5/22/18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615900EE-DEFD-408A-947D-E2DEF0E998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2047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69E44-E70C-BA45-94CA-0AE2CDD45DF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Synchronisation Needs for New PSB Injection with Linac4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DB4BA6-14B3-254E-B396-7F9A2299D2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549966"/>
            <a:ext cx="9144000" cy="1269694"/>
          </a:xfrm>
        </p:spPr>
        <p:txBody>
          <a:bodyPr/>
          <a:lstStyle/>
          <a:p>
            <a:r>
              <a:rPr lang="en-GB" dirty="0"/>
              <a:t>S. Albright, F. Antoniou, C. Bracco, G.P. Di Giovanni, V. Forte, B. </a:t>
            </a:r>
            <a:r>
              <a:rPr lang="en-GB" dirty="0" err="1"/>
              <a:t>Mikulec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16708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KSW Waveform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C87912-425A-9D43-A503-CB5AB082E7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4132453" y="5766758"/>
            <a:ext cx="7003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T0: KSW bump back to 0 linearly in 1 </a:t>
            </a:r>
            <a:r>
              <a:rPr lang="en-GB" dirty="0" err="1"/>
              <a:t>ms</a:t>
            </a:r>
            <a:r>
              <a:rPr lang="en-GB" dirty="0"/>
              <a:t> and start of BSW chicane fall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775521" y="1348017"/>
            <a:ext cx="8503921" cy="5001953"/>
            <a:chOff x="1775521" y="1348017"/>
            <a:chExt cx="8503921" cy="5001953"/>
          </a:xfrm>
        </p:grpSpPr>
        <p:grpSp>
          <p:nvGrpSpPr>
            <p:cNvPr id="3" name="Group 2"/>
            <p:cNvGrpSpPr/>
            <p:nvPr/>
          </p:nvGrpSpPr>
          <p:grpSpPr>
            <a:xfrm>
              <a:off x="1775521" y="1988840"/>
              <a:ext cx="8503921" cy="4361130"/>
              <a:chOff x="251520" y="1988840"/>
              <a:chExt cx="8503921" cy="4361130"/>
            </a:xfrm>
          </p:grpSpPr>
          <p:grpSp>
            <p:nvGrpSpPr>
              <p:cNvPr id="6" name="Group 38"/>
              <p:cNvGrpSpPr>
                <a:grpSpLocks/>
              </p:cNvGrpSpPr>
              <p:nvPr/>
            </p:nvGrpSpPr>
            <p:grpSpPr bwMode="auto">
              <a:xfrm>
                <a:off x="251520" y="1988840"/>
                <a:ext cx="8503921" cy="3931920"/>
                <a:chOff x="740143" y="1168403"/>
                <a:chExt cx="6417905" cy="2645178"/>
              </a:xfrm>
            </p:grpSpPr>
            <p:grpSp>
              <p:nvGrpSpPr>
                <p:cNvPr id="14" name="Group 26"/>
                <p:cNvGrpSpPr>
                  <a:grpSpLocks/>
                </p:cNvGrpSpPr>
                <p:nvPr/>
              </p:nvGrpSpPr>
              <p:grpSpPr bwMode="auto">
                <a:xfrm>
                  <a:off x="740143" y="1168403"/>
                  <a:ext cx="6417905" cy="2645178"/>
                  <a:chOff x="288962" y="1296881"/>
                  <a:chExt cx="5960118" cy="2396086"/>
                </a:xfrm>
              </p:grpSpPr>
              <p:cxnSp>
                <p:nvCxnSpPr>
                  <p:cNvPr id="16" name="Straight Arrow Connector 15"/>
                  <p:cNvCxnSpPr/>
                  <p:nvPr/>
                </p:nvCxnSpPr>
                <p:spPr>
                  <a:xfrm rot="5400000" flipH="1" flipV="1">
                    <a:off x="-808702" y="2494368"/>
                    <a:ext cx="2396086" cy="1112"/>
                  </a:xfrm>
                  <a:prstGeom prst="straightConnector1">
                    <a:avLst/>
                  </a:prstGeom>
                  <a:ln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" name="Straight Arrow Connector 16"/>
                  <p:cNvCxnSpPr/>
                  <p:nvPr/>
                </p:nvCxnSpPr>
                <p:spPr>
                  <a:xfrm flipV="1">
                    <a:off x="288962" y="3183772"/>
                    <a:ext cx="5960118" cy="0"/>
                  </a:xfrm>
                  <a:prstGeom prst="straightConnector1">
                    <a:avLst/>
                  </a:prstGeom>
                  <a:ln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Straight Connector 17"/>
                  <p:cNvCxnSpPr/>
                  <p:nvPr/>
                </p:nvCxnSpPr>
                <p:spPr>
                  <a:xfrm>
                    <a:off x="1387711" y="2130624"/>
                    <a:ext cx="531644" cy="1460852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8" name="Straight Connector 7"/>
                <p:cNvCxnSpPr/>
                <p:nvPr/>
              </p:nvCxnSpPr>
              <p:spPr bwMode="auto">
                <a:xfrm>
                  <a:off x="848832" y="1347824"/>
                  <a:ext cx="147063" cy="692553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/>
                <p:cNvCxnSpPr/>
                <p:nvPr/>
              </p:nvCxnSpPr>
              <p:spPr bwMode="auto">
                <a:xfrm>
                  <a:off x="997505" y="2040377"/>
                  <a:ext cx="922244" cy="48443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0" name="Straight Connector 29"/>
              <p:cNvCxnSpPr/>
              <p:nvPr/>
            </p:nvCxnSpPr>
            <p:spPr bwMode="auto">
              <a:xfrm flipV="1">
                <a:off x="2555776" y="5085184"/>
                <a:ext cx="6120680" cy="664548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TextBox 39"/>
              <p:cNvSpPr txBox="1"/>
              <p:nvPr/>
            </p:nvSpPr>
            <p:spPr>
              <a:xfrm>
                <a:off x="673196" y="2068032"/>
                <a:ext cx="720080" cy="276999"/>
              </a:xfrm>
              <a:prstGeom prst="rect">
                <a:avLst/>
              </a:prstGeom>
              <a:noFill/>
              <a:ln>
                <a:solidFill>
                  <a:srgbClr val="0070C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35 mm</a:t>
                </a:r>
              </a:p>
            </p:txBody>
          </p:sp>
          <p:cxnSp>
            <p:nvCxnSpPr>
              <p:cNvPr id="42" name="Straight Connector 41"/>
              <p:cNvCxnSpPr/>
              <p:nvPr/>
            </p:nvCxnSpPr>
            <p:spPr>
              <a:xfrm>
                <a:off x="395536" y="2204864"/>
                <a:ext cx="288032" cy="0"/>
              </a:xfrm>
              <a:prstGeom prst="line">
                <a:avLst/>
              </a:prstGeom>
              <a:ln>
                <a:prstDash val="sysDash"/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TextBox 42"/>
              <p:cNvSpPr txBox="1"/>
              <p:nvPr/>
            </p:nvSpPr>
            <p:spPr>
              <a:xfrm>
                <a:off x="1043608" y="5703639"/>
                <a:ext cx="1224136" cy="646331"/>
              </a:xfrm>
              <a:prstGeom prst="rect">
                <a:avLst/>
              </a:prstGeom>
              <a:noFill/>
              <a:ln>
                <a:solidFill>
                  <a:srgbClr val="0070C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-9.2 mm</a:t>
                </a:r>
              </a:p>
              <a:p>
                <a:pPr algn="ctr"/>
                <a:r>
                  <a:rPr lang="en-US" sz="1200" dirty="0"/>
                  <a:t>(1/5 BSW bump amplitude)</a:t>
                </a:r>
              </a:p>
            </p:txBody>
          </p:sp>
          <p:cxnSp>
            <p:nvCxnSpPr>
              <p:cNvPr id="44" name="Straight Connector 43"/>
              <p:cNvCxnSpPr/>
              <p:nvPr/>
            </p:nvCxnSpPr>
            <p:spPr>
              <a:xfrm flipH="1">
                <a:off x="2275982" y="5749732"/>
                <a:ext cx="288032" cy="0"/>
              </a:xfrm>
              <a:prstGeom prst="line">
                <a:avLst/>
              </a:prstGeom>
              <a:ln>
                <a:prstDash val="sysDash"/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Right Brace 45"/>
              <p:cNvSpPr/>
              <p:nvPr/>
            </p:nvSpPr>
            <p:spPr>
              <a:xfrm rot="16200000">
                <a:off x="5489998" y="1967890"/>
                <a:ext cx="216024" cy="6035040"/>
              </a:xfrm>
              <a:prstGeom prst="rightBrace">
                <a:avLst/>
              </a:prstGeom>
              <a:ln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5234414" y="4589366"/>
                <a:ext cx="1929874" cy="276999"/>
              </a:xfrm>
              <a:prstGeom prst="rect">
                <a:avLst/>
              </a:prstGeom>
              <a:noFill/>
              <a:ln>
                <a:solidFill>
                  <a:srgbClr val="0070C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1 </a:t>
                </a:r>
                <a:r>
                  <a:rPr lang="en-US" sz="1200" dirty="0" err="1"/>
                  <a:t>ms</a:t>
                </a:r>
                <a:r>
                  <a:rPr lang="en-US" sz="1200" dirty="0"/>
                  <a:t> (1/5 BSW fall time)</a:t>
                </a:r>
              </a:p>
            </p:txBody>
          </p:sp>
          <p:cxnSp>
            <p:nvCxnSpPr>
              <p:cNvPr id="49" name="Straight Connector 48"/>
              <p:cNvCxnSpPr/>
              <p:nvPr/>
            </p:nvCxnSpPr>
            <p:spPr>
              <a:xfrm>
                <a:off x="1804878" y="3356992"/>
                <a:ext cx="0" cy="1737360"/>
              </a:xfrm>
              <a:prstGeom prst="line">
                <a:avLst/>
              </a:prstGeom>
              <a:ln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>
                <a:off x="2572252" y="5109652"/>
                <a:ext cx="0" cy="640080"/>
              </a:xfrm>
              <a:prstGeom prst="line">
                <a:avLst/>
              </a:prstGeom>
              <a:ln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TextBox 6"/>
            <p:cNvSpPr txBox="1"/>
            <p:nvPr/>
          </p:nvSpPr>
          <p:spPr>
            <a:xfrm>
              <a:off x="3467676" y="2562430"/>
              <a:ext cx="46640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End of injection</a:t>
              </a: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H="1">
              <a:off x="3343220" y="2931762"/>
              <a:ext cx="334696" cy="38922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/>
            <p:cNvSpPr/>
            <p:nvPr/>
          </p:nvSpPr>
          <p:spPr>
            <a:xfrm>
              <a:off x="3179676" y="3284984"/>
              <a:ext cx="288000" cy="28803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Oval 24"/>
            <p:cNvSpPr/>
            <p:nvPr/>
          </p:nvSpPr>
          <p:spPr>
            <a:xfrm>
              <a:off x="3944014" y="5610199"/>
              <a:ext cx="288000" cy="28803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063521" y="1348017"/>
              <a:ext cx="46640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Start of injection</a:t>
              </a:r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 flipH="1">
              <a:off x="1939065" y="1717349"/>
              <a:ext cx="334696" cy="38922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Oval 31"/>
            <p:cNvSpPr/>
            <p:nvPr/>
          </p:nvSpPr>
          <p:spPr>
            <a:xfrm>
              <a:off x="1775521" y="2070571"/>
              <a:ext cx="288000" cy="28803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6041571" y="1717349"/>
            <a:ext cx="49149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Original KSW waveform</a:t>
            </a:r>
          </a:p>
          <a:p>
            <a:r>
              <a:rPr lang="en-US" dirty="0"/>
              <a:t>We introduced the possibility of producing a negative bump with the KSW to keep the beam as far as possible from the stripping foil and reduce the number of crossing </a:t>
            </a:r>
            <a:r>
              <a:rPr lang="en-US" dirty="0">
                <a:sym typeface="Wingdings" panose="05000000000000000000" pitchFamily="2" charset="2"/>
              </a:rPr>
              <a:t> losses!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C5822A4-FCC8-F840-B3B1-6F5B243C9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900EE-DEFD-408A-947D-E2DEF0E998D3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3115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Total loss budget ISOLDE beams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Full cycle up to PSB extraction: 5% of total beam </a:t>
            </a:r>
          </a:p>
          <a:p>
            <a:pPr marL="0" indent="0">
              <a:buNone/>
            </a:pPr>
            <a:r>
              <a:rPr lang="en-US" dirty="0"/>
              <a:t>At injection: 2.5% of total beam</a:t>
            </a:r>
          </a:p>
          <a:p>
            <a:pPr marL="0" indent="0">
              <a:buNone/>
            </a:pPr>
            <a:r>
              <a:rPr lang="en-US" dirty="0"/>
              <a:t>Present situation according to simulations (no imperfections included) 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628" y="3175462"/>
            <a:ext cx="4389161" cy="305172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-1433" r="33853" b="-1"/>
          <a:stretch/>
        </p:blipFill>
        <p:spPr>
          <a:xfrm>
            <a:off x="258908" y="6367550"/>
            <a:ext cx="1461828" cy="37361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4546" y="3242397"/>
            <a:ext cx="1921983" cy="120491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90441" y="3058043"/>
            <a:ext cx="4504765" cy="316914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51397" y="3414106"/>
            <a:ext cx="2686050" cy="495300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6AFC82-F54C-4D47-9106-25ECE15F4B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900EE-DEFD-408A-947D-E2DEF0E998D3}" type="slidenum">
              <a:rPr lang="en-GB" smtClean="0"/>
              <a:t>11</a:t>
            </a:fld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5995996-1F42-804D-B6CF-62ECEB60DE53}"/>
              </a:ext>
            </a:extLst>
          </p:cNvPr>
          <p:cNvSpPr txBox="1"/>
          <p:nvPr/>
        </p:nvSpPr>
        <p:spPr>
          <a:xfrm>
            <a:off x="7390441" y="2692914"/>
            <a:ext cx="4583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Remark: The total int. losses were ~independent of the tune.</a:t>
            </a:r>
          </a:p>
        </p:txBody>
      </p:sp>
    </p:spTree>
    <p:extLst>
      <p:ext uri="{BB962C8B-B14F-4D97-AF65-F5344CB8AC3E}">
        <p14:creationId xmlns:p14="http://schemas.microsoft.com/office/powerpoint/2010/main" val="26767069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290" y="1976732"/>
            <a:ext cx="6039764" cy="452982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ISOLDE beam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4D1D5C-155C-5146-9072-5F0CD63342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9016473" y="4160620"/>
            <a:ext cx="19799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Circulating beam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42790" y="2308281"/>
            <a:ext cx="1122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BSW4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02955" y="2588642"/>
            <a:ext cx="1122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BSW3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675135" y="2600773"/>
            <a:ext cx="1122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BSW2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93627" y="3339437"/>
            <a:ext cx="1122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BSW1 </a:t>
            </a:r>
          </a:p>
        </p:txBody>
      </p:sp>
      <p:sp>
        <p:nvSpPr>
          <p:cNvPr id="11" name="TextBox 10"/>
          <p:cNvSpPr txBox="1"/>
          <p:nvPr/>
        </p:nvSpPr>
        <p:spPr>
          <a:xfrm rot="16200000">
            <a:off x="5869595" y="2534054"/>
            <a:ext cx="1389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Stripping foil </a:t>
            </a:r>
          </a:p>
        </p:txBody>
      </p:sp>
      <p:sp>
        <p:nvSpPr>
          <p:cNvPr id="12" name="TextBox 11"/>
          <p:cNvSpPr txBox="1"/>
          <p:nvPr/>
        </p:nvSpPr>
        <p:spPr>
          <a:xfrm rot="16200000">
            <a:off x="2957795" y="4159836"/>
            <a:ext cx="1389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x [ mm ]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364667" y="6195837"/>
            <a:ext cx="1389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s [ m ] </a:t>
            </a:r>
          </a:p>
        </p:txBody>
      </p:sp>
      <p:sp>
        <p:nvSpPr>
          <p:cNvPr id="14" name="TextBox 13"/>
          <p:cNvSpPr txBox="1"/>
          <p:nvPr/>
        </p:nvSpPr>
        <p:spPr>
          <a:xfrm rot="16200000">
            <a:off x="3779070" y="2923899"/>
            <a:ext cx="1122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Dump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842325" y="1361708"/>
            <a:ext cx="2135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Stripping foil for current measurements 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4259248" y="1955599"/>
            <a:ext cx="357372" cy="7751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 rot="16200000">
            <a:off x="4860656" y="2099803"/>
            <a:ext cx="1389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Valve</a:t>
            </a:r>
          </a:p>
        </p:txBody>
      </p:sp>
      <p:sp>
        <p:nvSpPr>
          <p:cNvPr id="18" name="TextBox 17"/>
          <p:cNvSpPr txBox="1"/>
          <p:nvPr/>
        </p:nvSpPr>
        <p:spPr>
          <a:xfrm rot="16200000">
            <a:off x="6953256" y="2094107"/>
            <a:ext cx="1389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Valve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899100" y="607860"/>
            <a:ext cx="43222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ISOLDE beam envelope = +/- 43.3 mm</a:t>
            </a:r>
          </a:p>
          <a:p>
            <a:r>
              <a:rPr lang="en-GB" dirty="0"/>
              <a:t>(3 sigma, 20% beta error, 10 mm </a:t>
            </a:r>
            <a:r>
              <a:rPr lang="en-GB" dirty="0" err="1"/>
              <a:t>mrad</a:t>
            </a:r>
            <a:r>
              <a:rPr lang="en-GB" dirty="0"/>
              <a:t> normalised emittance, </a:t>
            </a:r>
            <a:r>
              <a:rPr lang="en-GB" dirty="0" err="1"/>
              <a:t>Dp</a:t>
            </a:r>
            <a:r>
              <a:rPr lang="en-GB" dirty="0"/>
              <a:t>/p = 0.0044, </a:t>
            </a:r>
          </a:p>
          <a:p>
            <a:r>
              <a:rPr lang="en-GB" dirty="0"/>
              <a:t>+/-2 mm orbit normalized by beta function) 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23874" y="2785439"/>
            <a:ext cx="23587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BSW bump = 45.9 mm</a:t>
            </a:r>
          </a:p>
          <a:p>
            <a:r>
              <a:rPr lang="en-GB" dirty="0"/>
              <a:t>KSW bump = 0 mm</a:t>
            </a:r>
          </a:p>
          <a:p>
            <a:endParaRPr lang="en-GB" dirty="0"/>
          </a:p>
        </p:txBody>
      </p:sp>
      <p:grpSp>
        <p:nvGrpSpPr>
          <p:cNvPr id="21" name="Group 20"/>
          <p:cNvGrpSpPr/>
          <p:nvPr/>
        </p:nvGrpSpPr>
        <p:grpSpPr>
          <a:xfrm>
            <a:off x="440058" y="1482291"/>
            <a:ext cx="2316761" cy="1071190"/>
            <a:chOff x="1775521" y="1988840"/>
            <a:chExt cx="8503921" cy="3931920"/>
          </a:xfrm>
        </p:grpSpPr>
        <p:grpSp>
          <p:nvGrpSpPr>
            <p:cNvPr id="22" name="Group 21"/>
            <p:cNvGrpSpPr/>
            <p:nvPr/>
          </p:nvGrpSpPr>
          <p:grpSpPr>
            <a:xfrm>
              <a:off x="1775521" y="1988840"/>
              <a:ext cx="8503921" cy="3931920"/>
              <a:chOff x="251520" y="1988840"/>
              <a:chExt cx="8503921" cy="3931920"/>
            </a:xfrm>
          </p:grpSpPr>
          <p:grpSp>
            <p:nvGrpSpPr>
              <p:cNvPr id="24" name="Group 38"/>
              <p:cNvGrpSpPr>
                <a:grpSpLocks/>
              </p:cNvGrpSpPr>
              <p:nvPr/>
            </p:nvGrpSpPr>
            <p:grpSpPr bwMode="auto">
              <a:xfrm>
                <a:off x="251520" y="1988840"/>
                <a:ext cx="8503921" cy="3931920"/>
                <a:chOff x="740143" y="1168403"/>
                <a:chExt cx="6417905" cy="2645178"/>
              </a:xfrm>
            </p:grpSpPr>
            <p:grpSp>
              <p:nvGrpSpPr>
                <p:cNvPr id="27" name="Group 26"/>
                <p:cNvGrpSpPr>
                  <a:grpSpLocks/>
                </p:cNvGrpSpPr>
                <p:nvPr/>
              </p:nvGrpSpPr>
              <p:grpSpPr bwMode="auto">
                <a:xfrm>
                  <a:off x="740143" y="1168403"/>
                  <a:ext cx="6417905" cy="2645178"/>
                  <a:chOff x="288962" y="1296881"/>
                  <a:chExt cx="5960118" cy="2396086"/>
                </a:xfrm>
              </p:grpSpPr>
              <p:cxnSp>
                <p:nvCxnSpPr>
                  <p:cNvPr id="30" name="Straight Arrow Connector 29"/>
                  <p:cNvCxnSpPr/>
                  <p:nvPr/>
                </p:nvCxnSpPr>
                <p:spPr>
                  <a:xfrm rot="5400000" flipH="1" flipV="1">
                    <a:off x="-808702" y="2494368"/>
                    <a:ext cx="2396086" cy="1112"/>
                  </a:xfrm>
                  <a:prstGeom prst="straightConnector1">
                    <a:avLst/>
                  </a:prstGeom>
                  <a:ln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Straight Arrow Connector 30"/>
                  <p:cNvCxnSpPr/>
                  <p:nvPr/>
                </p:nvCxnSpPr>
                <p:spPr>
                  <a:xfrm flipV="1">
                    <a:off x="288962" y="3183772"/>
                    <a:ext cx="5960118" cy="0"/>
                  </a:xfrm>
                  <a:prstGeom prst="straightConnector1">
                    <a:avLst/>
                  </a:prstGeom>
                  <a:ln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Straight Connector 31"/>
                  <p:cNvCxnSpPr/>
                  <p:nvPr/>
                </p:nvCxnSpPr>
                <p:spPr>
                  <a:xfrm>
                    <a:off x="1387710" y="2130625"/>
                    <a:ext cx="352586" cy="1053147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8" name="Straight Connector 27"/>
                <p:cNvCxnSpPr/>
                <p:nvPr/>
              </p:nvCxnSpPr>
              <p:spPr bwMode="auto">
                <a:xfrm>
                  <a:off x="848832" y="1347824"/>
                  <a:ext cx="147063" cy="692553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/>
                <p:cNvCxnSpPr/>
                <p:nvPr/>
              </p:nvCxnSpPr>
              <p:spPr bwMode="auto">
                <a:xfrm>
                  <a:off x="997505" y="2040377"/>
                  <a:ext cx="922244" cy="48443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6" name="Straight Connector 25"/>
              <p:cNvCxnSpPr/>
              <p:nvPr/>
            </p:nvCxnSpPr>
            <p:spPr>
              <a:xfrm>
                <a:off x="1804878" y="3356992"/>
                <a:ext cx="0" cy="1737360"/>
              </a:xfrm>
              <a:prstGeom prst="line">
                <a:avLst/>
              </a:prstGeom>
              <a:ln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Oval 22"/>
            <p:cNvSpPr/>
            <p:nvPr/>
          </p:nvSpPr>
          <p:spPr>
            <a:xfrm>
              <a:off x="3717977" y="4943534"/>
              <a:ext cx="288000" cy="288033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F60365-38CA-A84B-B572-E09AFA6DF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900EE-DEFD-408A-947D-E2DEF0E998D3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35854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290" y="1976732"/>
            <a:ext cx="6039764" cy="452982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ISOLDE beam</a:t>
            </a:r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D8023BE7-226A-3247-BB9D-86B5599DB1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9016473" y="4160620"/>
            <a:ext cx="19799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Circulating beam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42790" y="2308281"/>
            <a:ext cx="1122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BSW4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02955" y="2588642"/>
            <a:ext cx="1122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BSW3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675135" y="2600773"/>
            <a:ext cx="1122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BSW2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93627" y="3339437"/>
            <a:ext cx="1122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BSW1 </a:t>
            </a:r>
          </a:p>
        </p:txBody>
      </p:sp>
      <p:sp>
        <p:nvSpPr>
          <p:cNvPr id="11" name="TextBox 10"/>
          <p:cNvSpPr txBox="1"/>
          <p:nvPr/>
        </p:nvSpPr>
        <p:spPr>
          <a:xfrm rot="16200000">
            <a:off x="5869595" y="2534054"/>
            <a:ext cx="1389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Stripping foil </a:t>
            </a:r>
          </a:p>
        </p:txBody>
      </p:sp>
      <p:sp>
        <p:nvSpPr>
          <p:cNvPr id="12" name="TextBox 11"/>
          <p:cNvSpPr txBox="1"/>
          <p:nvPr/>
        </p:nvSpPr>
        <p:spPr>
          <a:xfrm rot="16200000">
            <a:off x="2957795" y="4159836"/>
            <a:ext cx="1389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x [ mm ]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364667" y="6195837"/>
            <a:ext cx="1389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s [ m ] </a:t>
            </a:r>
          </a:p>
        </p:txBody>
      </p:sp>
      <p:sp>
        <p:nvSpPr>
          <p:cNvPr id="14" name="TextBox 13"/>
          <p:cNvSpPr txBox="1"/>
          <p:nvPr/>
        </p:nvSpPr>
        <p:spPr>
          <a:xfrm rot="16200000">
            <a:off x="3779070" y="2923899"/>
            <a:ext cx="1122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Dump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842325" y="1361708"/>
            <a:ext cx="2135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Stripping foil for current measurements 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4259248" y="1955599"/>
            <a:ext cx="357372" cy="7751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 rot="16200000">
            <a:off x="4860656" y="2099803"/>
            <a:ext cx="1389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Valve</a:t>
            </a:r>
          </a:p>
        </p:txBody>
      </p:sp>
      <p:sp>
        <p:nvSpPr>
          <p:cNvPr id="18" name="TextBox 17"/>
          <p:cNvSpPr txBox="1"/>
          <p:nvPr/>
        </p:nvSpPr>
        <p:spPr>
          <a:xfrm rot="16200000">
            <a:off x="6953256" y="2094107"/>
            <a:ext cx="1389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Valve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899100" y="607860"/>
            <a:ext cx="43222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ISOLDE beam envelope = +/- 43.3 mm</a:t>
            </a:r>
          </a:p>
          <a:p>
            <a:r>
              <a:rPr lang="en-GB" dirty="0"/>
              <a:t>(3 sigma, 20% beta error, 10 mm </a:t>
            </a:r>
            <a:r>
              <a:rPr lang="en-GB" dirty="0" err="1"/>
              <a:t>mrad</a:t>
            </a:r>
            <a:r>
              <a:rPr lang="en-GB" dirty="0"/>
              <a:t> normalised emittance, </a:t>
            </a:r>
            <a:r>
              <a:rPr lang="en-GB" dirty="0" err="1"/>
              <a:t>Dp</a:t>
            </a:r>
            <a:r>
              <a:rPr lang="en-GB" dirty="0"/>
              <a:t>/p = 0.0044, </a:t>
            </a:r>
          </a:p>
          <a:p>
            <a:r>
              <a:rPr lang="en-GB" dirty="0"/>
              <a:t>+/-2 mm orbit normalized by beta function) 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23874" y="2785439"/>
            <a:ext cx="23587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BSW bump = 45.9 mm</a:t>
            </a:r>
          </a:p>
          <a:p>
            <a:r>
              <a:rPr lang="en-GB" dirty="0"/>
              <a:t>KSW bump = -9.2 mm</a:t>
            </a:r>
          </a:p>
          <a:p>
            <a:endParaRPr lang="en-GB" dirty="0"/>
          </a:p>
        </p:txBody>
      </p:sp>
      <p:grpSp>
        <p:nvGrpSpPr>
          <p:cNvPr id="33" name="Group 32"/>
          <p:cNvGrpSpPr/>
          <p:nvPr/>
        </p:nvGrpSpPr>
        <p:grpSpPr>
          <a:xfrm>
            <a:off x="440058" y="1482291"/>
            <a:ext cx="2316761" cy="1071190"/>
            <a:chOff x="1775521" y="1988840"/>
            <a:chExt cx="8503921" cy="3931920"/>
          </a:xfrm>
        </p:grpSpPr>
        <p:grpSp>
          <p:nvGrpSpPr>
            <p:cNvPr id="34" name="Group 33"/>
            <p:cNvGrpSpPr/>
            <p:nvPr/>
          </p:nvGrpSpPr>
          <p:grpSpPr>
            <a:xfrm>
              <a:off x="1775521" y="1988840"/>
              <a:ext cx="8503921" cy="3931920"/>
              <a:chOff x="251520" y="1988840"/>
              <a:chExt cx="8503921" cy="3931920"/>
            </a:xfrm>
          </p:grpSpPr>
          <p:grpSp>
            <p:nvGrpSpPr>
              <p:cNvPr id="36" name="Group 38"/>
              <p:cNvGrpSpPr>
                <a:grpSpLocks/>
              </p:cNvGrpSpPr>
              <p:nvPr/>
            </p:nvGrpSpPr>
            <p:grpSpPr bwMode="auto">
              <a:xfrm>
                <a:off x="251520" y="1988840"/>
                <a:ext cx="8503921" cy="3931920"/>
                <a:chOff x="740143" y="1168403"/>
                <a:chExt cx="6417905" cy="2645178"/>
              </a:xfrm>
            </p:grpSpPr>
            <p:grpSp>
              <p:nvGrpSpPr>
                <p:cNvPr id="39" name="Group 38"/>
                <p:cNvGrpSpPr>
                  <a:grpSpLocks/>
                </p:cNvGrpSpPr>
                <p:nvPr/>
              </p:nvGrpSpPr>
              <p:grpSpPr bwMode="auto">
                <a:xfrm>
                  <a:off x="740143" y="1168403"/>
                  <a:ext cx="6417905" cy="2645178"/>
                  <a:chOff x="288962" y="1296881"/>
                  <a:chExt cx="5960118" cy="2396086"/>
                </a:xfrm>
              </p:grpSpPr>
              <p:cxnSp>
                <p:nvCxnSpPr>
                  <p:cNvPr id="42" name="Straight Arrow Connector 41"/>
                  <p:cNvCxnSpPr/>
                  <p:nvPr/>
                </p:nvCxnSpPr>
                <p:spPr>
                  <a:xfrm rot="5400000" flipH="1" flipV="1">
                    <a:off x="-808702" y="2494368"/>
                    <a:ext cx="2396086" cy="1112"/>
                  </a:xfrm>
                  <a:prstGeom prst="straightConnector1">
                    <a:avLst/>
                  </a:prstGeom>
                  <a:ln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Straight Arrow Connector 42"/>
                  <p:cNvCxnSpPr/>
                  <p:nvPr/>
                </p:nvCxnSpPr>
                <p:spPr>
                  <a:xfrm flipV="1">
                    <a:off x="288962" y="3183772"/>
                    <a:ext cx="5960118" cy="0"/>
                  </a:xfrm>
                  <a:prstGeom prst="straightConnector1">
                    <a:avLst/>
                  </a:prstGeom>
                  <a:ln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" name="Straight Connector 43"/>
                  <p:cNvCxnSpPr/>
                  <p:nvPr/>
                </p:nvCxnSpPr>
                <p:spPr>
                  <a:xfrm>
                    <a:off x="1387711" y="2130624"/>
                    <a:ext cx="531644" cy="1460852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40" name="Straight Connector 39"/>
                <p:cNvCxnSpPr/>
                <p:nvPr/>
              </p:nvCxnSpPr>
              <p:spPr bwMode="auto">
                <a:xfrm>
                  <a:off x="848832" y="1347824"/>
                  <a:ext cx="147063" cy="692553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auto">
                <a:xfrm>
                  <a:off x="997505" y="2040377"/>
                  <a:ext cx="922244" cy="48443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7" name="Straight Connector 36"/>
              <p:cNvCxnSpPr/>
              <p:nvPr/>
            </p:nvCxnSpPr>
            <p:spPr bwMode="auto">
              <a:xfrm flipV="1">
                <a:off x="2555776" y="5085184"/>
                <a:ext cx="6120680" cy="664548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>
                <a:off x="1804878" y="3356992"/>
                <a:ext cx="0" cy="1737360"/>
              </a:xfrm>
              <a:prstGeom prst="line">
                <a:avLst/>
              </a:prstGeom>
              <a:ln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" name="Oval 34"/>
            <p:cNvSpPr/>
            <p:nvPr/>
          </p:nvSpPr>
          <p:spPr>
            <a:xfrm>
              <a:off x="3957712" y="5572849"/>
              <a:ext cx="288000" cy="288033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188851" y="3957040"/>
            <a:ext cx="34254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Total </a:t>
            </a:r>
            <a:r>
              <a:rPr lang="fr-CH" dirty="0" err="1"/>
              <a:t>losses</a:t>
            </a:r>
            <a:r>
              <a:rPr lang="fr-CH" dirty="0"/>
              <a:t> over 1000 us </a:t>
            </a:r>
            <a:r>
              <a:rPr lang="fr-CH" dirty="0" err="1"/>
              <a:t>from</a:t>
            </a:r>
            <a:r>
              <a:rPr lang="fr-CH" dirty="0"/>
              <a:t> T0: </a:t>
            </a:r>
          </a:p>
          <a:p>
            <a:r>
              <a:rPr lang="fr-CH" b="1" dirty="0" err="1"/>
              <a:t>without</a:t>
            </a:r>
            <a:r>
              <a:rPr lang="fr-CH" b="1" dirty="0"/>
              <a:t> </a:t>
            </a:r>
            <a:r>
              <a:rPr lang="fr-CH" b="1" dirty="0" err="1"/>
              <a:t>negative</a:t>
            </a:r>
            <a:r>
              <a:rPr lang="fr-CH" b="1" dirty="0"/>
              <a:t> </a:t>
            </a:r>
            <a:r>
              <a:rPr lang="fr-CH" b="1" dirty="0" err="1"/>
              <a:t>bump</a:t>
            </a:r>
            <a:r>
              <a:rPr lang="fr-CH" b="1" dirty="0"/>
              <a:t> = 0.081%</a:t>
            </a:r>
          </a:p>
          <a:p>
            <a:r>
              <a:rPr lang="fr-CH" b="1" dirty="0" err="1">
                <a:solidFill>
                  <a:srgbClr val="00B050"/>
                </a:solidFill>
              </a:rPr>
              <a:t>With</a:t>
            </a:r>
            <a:r>
              <a:rPr lang="fr-CH" b="1" dirty="0">
                <a:solidFill>
                  <a:srgbClr val="00B050"/>
                </a:solidFill>
              </a:rPr>
              <a:t> </a:t>
            </a:r>
            <a:r>
              <a:rPr lang="fr-CH" b="1" dirty="0" err="1">
                <a:solidFill>
                  <a:srgbClr val="00B050"/>
                </a:solidFill>
              </a:rPr>
              <a:t>negative</a:t>
            </a:r>
            <a:r>
              <a:rPr lang="fr-CH" b="1" dirty="0">
                <a:solidFill>
                  <a:srgbClr val="00B050"/>
                </a:solidFill>
              </a:rPr>
              <a:t> </a:t>
            </a:r>
            <a:r>
              <a:rPr lang="fr-CH" b="1" dirty="0" err="1">
                <a:solidFill>
                  <a:srgbClr val="00B050"/>
                </a:solidFill>
              </a:rPr>
              <a:t>bump</a:t>
            </a:r>
            <a:r>
              <a:rPr lang="fr-CH" b="1" dirty="0">
                <a:solidFill>
                  <a:srgbClr val="00B050"/>
                </a:solidFill>
              </a:rPr>
              <a:t>: 0.036%</a:t>
            </a:r>
          </a:p>
          <a:p>
            <a:pPr algn="ctr"/>
            <a:r>
              <a:rPr lang="fr-CH" b="1" dirty="0">
                <a:solidFill>
                  <a:srgbClr val="00B050"/>
                </a:solidFill>
              </a:rPr>
              <a:t>&gt; X2 </a:t>
            </a:r>
            <a:r>
              <a:rPr lang="fr-CH" b="1" dirty="0" err="1">
                <a:solidFill>
                  <a:srgbClr val="00B050"/>
                </a:solidFill>
              </a:rPr>
              <a:t>loss</a:t>
            </a:r>
            <a:r>
              <a:rPr lang="fr-CH" b="1" dirty="0">
                <a:solidFill>
                  <a:srgbClr val="00B050"/>
                </a:solidFill>
              </a:rPr>
              <a:t> </a:t>
            </a:r>
            <a:r>
              <a:rPr lang="fr-CH" b="1" dirty="0" err="1">
                <a:solidFill>
                  <a:srgbClr val="00B050"/>
                </a:solidFill>
              </a:rPr>
              <a:t>reduction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87570" y="2488018"/>
            <a:ext cx="4889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T0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1109587" y="2518831"/>
            <a:ext cx="1583943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2685217" y="2317528"/>
            <a:ext cx="0" cy="26280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1444245" y="2481694"/>
            <a:ext cx="10291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1000 us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CDE2D8C3-4426-1B45-A751-9759113A8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900EE-DEFD-408A-947D-E2DEF0E998D3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41517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290" y="1976732"/>
            <a:ext cx="6039764" cy="452982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dirty="0"/>
                  <a:t>ISOLDE beam 100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GB" dirty="0"/>
                  <a:t>s</a:t>
                </a:r>
              </a:p>
            </p:txBody>
          </p:sp>
        </mc:Choice>
        <mc:Fallback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CF1F9A-8A19-C249-A6EE-09F2EC03BE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9016473" y="4160620"/>
            <a:ext cx="19799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Circulating beam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42790" y="2308281"/>
            <a:ext cx="1122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BSW4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02955" y="2588642"/>
            <a:ext cx="1122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BSW3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675135" y="2600773"/>
            <a:ext cx="1122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BSW2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93627" y="3339437"/>
            <a:ext cx="1122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BSW1 </a:t>
            </a:r>
          </a:p>
        </p:txBody>
      </p:sp>
      <p:sp>
        <p:nvSpPr>
          <p:cNvPr id="11" name="TextBox 10"/>
          <p:cNvSpPr txBox="1"/>
          <p:nvPr/>
        </p:nvSpPr>
        <p:spPr>
          <a:xfrm rot="16200000">
            <a:off x="5869595" y="2534054"/>
            <a:ext cx="1389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Stripping foil </a:t>
            </a:r>
          </a:p>
        </p:txBody>
      </p:sp>
      <p:sp>
        <p:nvSpPr>
          <p:cNvPr id="12" name="TextBox 11"/>
          <p:cNvSpPr txBox="1"/>
          <p:nvPr/>
        </p:nvSpPr>
        <p:spPr>
          <a:xfrm rot="16200000">
            <a:off x="2957795" y="4159836"/>
            <a:ext cx="1389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x [ mm ]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364667" y="6195837"/>
            <a:ext cx="1389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s [ m ] </a:t>
            </a:r>
          </a:p>
        </p:txBody>
      </p:sp>
      <p:sp>
        <p:nvSpPr>
          <p:cNvPr id="14" name="TextBox 13"/>
          <p:cNvSpPr txBox="1"/>
          <p:nvPr/>
        </p:nvSpPr>
        <p:spPr>
          <a:xfrm rot="16200000">
            <a:off x="3779070" y="2923899"/>
            <a:ext cx="1122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Dump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842325" y="1361708"/>
            <a:ext cx="2135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Stripping foil for current measurements 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4259248" y="1955599"/>
            <a:ext cx="357372" cy="7751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 rot="16200000">
            <a:off x="4860656" y="2099803"/>
            <a:ext cx="1389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Valve</a:t>
            </a:r>
          </a:p>
        </p:txBody>
      </p:sp>
      <p:sp>
        <p:nvSpPr>
          <p:cNvPr id="18" name="TextBox 17"/>
          <p:cNvSpPr txBox="1"/>
          <p:nvPr/>
        </p:nvSpPr>
        <p:spPr>
          <a:xfrm rot="16200000">
            <a:off x="6953256" y="2094107"/>
            <a:ext cx="1389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Valve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899100" y="607860"/>
            <a:ext cx="43222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ISOLDE beam envelope = +/- 43.3 mm</a:t>
            </a:r>
          </a:p>
          <a:p>
            <a:r>
              <a:rPr lang="en-GB" dirty="0"/>
              <a:t>(3 sigma, 20% beta error, 10 mm </a:t>
            </a:r>
            <a:r>
              <a:rPr lang="en-GB" dirty="0" err="1"/>
              <a:t>mrad</a:t>
            </a:r>
            <a:r>
              <a:rPr lang="en-GB" dirty="0"/>
              <a:t> normalised emittance, </a:t>
            </a:r>
            <a:r>
              <a:rPr lang="en-GB" dirty="0" err="1"/>
              <a:t>Dp</a:t>
            </a:r>
            <a:r>
              <a:rPr lang="en-GB" dirty="0"/>
              <a:t>/p = 0.0044, </a:t>
            </a:r>
          </a:p>
          <a:p>
            <a:r>
              <a:rPr lang="en-GB" dirty="0"/>
              <a:t>+/-2 mm orbit normalized by beta function) 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23873" y="2785439"/>
            <a:ext cx="32791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BSW bump = </a:t>
            </a:r>
            <a:r>
              <a:rPr lang="en-GB" dirty="0">
                <a:solidFill>
                  <a:srgbClr val="FF0000"/>
                </a:solidFill>
              </a:rPr>
              <a:t>41.1 mm</a:t>
            </a:r>
            <a:r>
              <a:rPr lang="en-GB" dirty="0"/>
              <a:t>/</a:t>
            </a:r>
            <a:r>
              <a:rPr lang="en-GB" dirty="0">
                <a:solidFill>
                  <a:srgbClr val="00B050"/>
                </a:solidFill>
              </a:rPr>
              <a:t>40.4 mm </a:t>
            </a:r>
            <a:r>
              <a:rPr lang="en-GB" dirty="0"/>
              <a:t>KSW bump = 0mm</a:t>
            </a:r>
          </a:p>
          <a:p>
            <a:endParaRPr lang="en-GB" dirty="0"/>
          </a:p>
        </p:txBody>
      </p:sp>
      <p:grpSp>
        <p:nvGrpSpPr>
          <p:cNvPr id="33" name="Group 32"/>
          <p:cNvGrpSpPr/>
          <p:nvPr/>
        </p:nvGrpSpPr>
        <p:grpSpPr>
          <a:xfrm>
            <a:off x="440058" y="1482291"/>
            <a:ext cx="2316760" cy="1071190"/>
            <a:chOff x="1775521" y="1988840"/>
            <a:chExt cx="8503921" cy="3931920"/>
          </a:xfrm>
        </p:grpSpPr>
        <p:grpSp>
          <p:nvGrpSpPr>
            <p:cNvPr id="34" name="Group 33"/>
            <p:cNvGrpSpPr/>
            <p:nvPr/>
          </p:nvGrpSpPr>
          <p:grpSpPr>
            <a:xfrm>
              <a:off x="1775521" y="1988840"/>
              <a:ext cx="8503921" cy="3931920"/>
              <a:chOff x="251520" y="1988840"/>
              <a:chExt cx="8503921" cy="3931920"/>
            </a:xfrm>
          </p:grpSpPr>
          <p:grpSp>
            <p:nvGrpSpPr>
              <p:cNvPr id="36" name="Group 38"/>
              <p:cNvGrpSpPr>
                <a:grpSpLocks/>
              </p:cNvGrpSpPr>
              <p:nvPr/>
            </p:nvGrpSpPr>
            <p:grpSpPr bwMode="auto">
              <a:xfrm>
                <a:off x="251520" y="1988840"/>
                <a:ext cx="8503921" cy="3931920"/>
                <a:chOff x="740143" y="1168403"/>
                <a:chExt cx="6417905" cy="2645178"/>
              </a:xfrm>
            </p:grpSpPr>
            <p:grpSp>
              <p:nvGrpSpPr>
                <p:cNvPr id="39" name="Group 38"/>
                <p:cNvGrpSpPr>
                  <a:grpSpLocks/>
                </p:cNvGrpSpPr>
                <p:nvPr/>
              </p:nvGrpSpPr>
              <p:grpSpPr bwMode="auto">
                <a:xfrm>
                  <a:off x="740143" y="1168403"/>
                  <a:ext cx="6417905" cy="2645178"/>
                  <a:chOff x="288962" y="1296881"/>
                  <a:chExt cx="5960118" cy="2396086"/>
                </a:xfrm>
              </p:grpSpPr>
              <p:cxnSp>
                <p:nvCxnSpPr>
                  <p:cNvPr id="42" name="Straight Arrow Connector 41"/>
                  <p:cNvCxnSpPr/>
                  <p:nvPr/>
                </p:nvCxnSpPr>
                <p:spPr>
                  <a:xfrm rot="5400000" flipH="1" flipV="1">
                    <a:off x="-808702" y="2494368"/>
                    <a:ext cx="2396086" cy="1112"/>
                  </a:xfrm>
                  <a:prstGeom prst="straightConnector1">
                    <a:avLst/>
                  </a:prstGeom>
                  <a:ln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Straight Arrow Connector 42"/>
                  <p:cNvCxnSpPr/>
                  <p:nvPr/>
                </p:nvCxnSpPr>
                <p:spPr>
                  <a:xfrm flipV="1">
                    <a:off x="288962" y="3183772"/>
                    <a:ext cx="5960118" cy="0"/>
                  </a:xfrm>
                  <a:prstGeom prst="straightConnector1">
                    <a:avLst/>
                  </a:prstGeom>
                  <a:ln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" name="Straight Connector 43"/>
                  <p:cNvCxnSpPr/>
                  <p:nvPr/>
                </p:nvCxnSpPr>
                <p:spPr>
                  <a:xfrm>
                    <a:off x="1387711" y="2130624"/>
                    <a:ext cx="531644" cy="1460852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40" name="Straight Connector 39"/>
                <p:cNvCxnSpPr/>
                <p:nvPr/>
              </p:nvCxnSpPr>
              <p:spPr bwMode="auto">
                <a:xfrm>
                  <a:off x="848832" y="1347824"/>
                  <a:ext cx="147063" cy="692553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auto">
                <a:xfrm>
                  <a:off x="997505" y="2040377"/>
                  <a:ext cx="922244" cy="48443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7" name="Straight Connector 36"/>
              <p:cNvCxnSpPr/>
              <p:nvPr/>
            </p:nvCxnSpPr>
            <p:spPr bwMode="auto">
              <a:xfrm flipV="1">
                <a:off x="2555776" y="5085184"/>
                <a:ext cx="6120680" cy="664548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>
                <a:off x="1804878" y="3356992"/>
                <a:ext cx="0" cy="1737360"/>
              </a:xfrm>
              <a:prstGeom prst="line">
                <a:avLst/>
              </a:prstGeom>
              <a:ln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" name="Oval 34"/>
            <p:cNvSpPr/>
            <p:nvPr/>
          </p:nvSpPr>
          <p:spPr>
            <a:xfrm>
              <a:off x="9981267" y="4973497"/>
              <a:ext cx="288000" cy="288033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1028268" y="2025196"/>
            <a:ext cx="10291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1000 us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88851" y="3957040"/>
            <a:ext cx="363281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Total </a:t>
            </a:r>
            <a:r>
              <a:rPr lang="fr-CH" dirty="0" err="1"/>
              <a:t>losses</a:t>
            </a:r>
            <a:r>
              <a:rPr lang="fr-CH" dirty="0"/>
              <a:t> over 1000 us </a:t>
            </a:r>
            <a:r>
              <a:rPr lang="fr-CH" dirty="0" err="1"/>
              <a:t>from</a:t>
            </a:r>
            <a:r>
              <a:rPr lang="fr-CH" dirty="0"/>
              <a:t> T0: </a:t>
            </a:r>
            <a:r>
              <a:rPr lang="fr-CH" b="1" dirty="0" err="1">
                <a:solidFill>
                  <a:srgbClr val="00B050"/>
                </a:solidFill>
              </a:rPr>
              <a:t>Sync</a:t>
            </a:r>
            <a:r>
              <a:rPr lang="fr-CH" b="1" dirty="0">
                <a:solidFill>
                  <a:srgbClr val="00B050"/>
                </a:solidFill>
              </a:rPr>
              <a:t>. BSW-KSW: 0.036%</a:t>
            </a:r>
          </a:p>
          <a:p>
            <a:r>
              <a:rPr lang="fr-CH" b="1" dirty="0">
                <a:solidFill>
                  <a:srgbClr val="00B050"/>
                </a:solidFill>
              </a:rPr>
              <a:t>100 us </a:t>
            </a:r>
            <a:r>
              <a:rPr lang="fr-CH" b="1" dirty="0" err="1">
                <a:solidFill>
                  <a:srgbClr val="00B050"/>
                </a:solidFill>
              </a:rPr>
              <a:t>delay</a:t>
            </a:r>
            <a:r>
              <a:rPr lang="fr-CH" b="1" dirty="0">
                <a:solidFill>
                  <a:srgbClr val="00B050"/>
                </a:solidFill>
              </a:rPr>
              <a:t> BSW-KSW = 0.038%</a:t>
            </a:r>
          </a:p>
          <a:p>
            <a:endParaRPr lang="fr-CH" dirty="0"/>
          </a:p>
          <a:p>
            <a:pPr algn="ctr"/>
            <a:r>
              <a:rPr lang="fr-CH" b="1" dirty="0">
                <a:solidFill>
                  <a:srgbClr val="00B050"/>
                </a:solidFill>
              </a:rPr>
              <a:t>&lt;10% </a:t>
            </a:r>
            <a:r>
              <a:rPr lang="fr-CH" b="1" dirty="0" err="1">
                <a:solidFill>
                  <a:srgbClr val="00B050"/>
                </a:solidFill>
              </a:rPr>
              <a:t>higher</a:t>
            </a:r>
            <a:r>
              <a:rPr lang="fr-CH" b="1" dirty="0">
                <a:solidFill>
                  <a:srgbClr val="00B050"/>
                </a:solidFill>
              </a:rPr>
              <a:t> </a:t>
            </a:r>
            <a:r>
              <a:rPr lang="fr-CH" b="1" dirty="0" err="1">
                <a:solidFill>
                  <a:srgbClr val="00B050"/>
                </a:solidFill>
              </a:rPr>
              <a:t>losses</a:t>
            </a:r>
            <a:r>
              <a:rPr lang="fr-CH" b="1" dirty="0">
                <a:solidFill>
                  <a:srgbClr val="00B050"/>
                </a:solidFill>
              </a:rPr>
              <a:t> (</a:t>
            </a:r>
            <a:r>
              <a:rPr lang="fr-CH" b="1" dirty="0" err="1">
                <a:solidFill>
                  <a:srgbClr val="00B050"/>
                </a:solidFill>
              </a:rPr>
              <a:t>negligible</a:t>
            </a:r>
            <a:r>
              <a:rPr lang="fr-CH" b="1" dirty="0">
                <a:solidFill>
                  <a:srgbClr val="00B050"/>
                </a:solidFill>
              </a:rPr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90C439-E62D-2343-AF21-219769C27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900EE-DEFD-408A-947D-E2DEF0E998D3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37944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290" y="1976732"/>
            <a:ext cx="6039764" cy="452982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GB" dirty="0"/>
                  <a:t>ISOLDE beam 500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GB" dirty="0"/>
                  <a:t>s</a:t>
                </a:r>
              </a:p>
            </p:txBody>
          </p:sp>
        </mc:Choice>
        <mc:Fallback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A77E07-BEC5-A848-9DE8-69834DBF6B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9016473" y="4160620"/>
            <a:ext cx="19799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Circulating beam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42790" y="2308281"/>
            <a:ext cx="1122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BSW4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02955" y="2588642"/>
            <a:ext cx="1122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BSW3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675135" y="2600773"/>
            <a:ext cx="1122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BSW2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93627" y="3339437"/>
            <a:ext cx="1122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BSW1 </a:t>
            </a:r>
          </a:p>
        </p:txBody>
      </p:sp>
      <p:sp>
        <p:nvSpPr>
          <p:cNvPr id="11" name="TextBox 10"/>
          <p:cNvSpPr txBox="1"/>
          <p:nvPr/>
        </p:nvSpPr>
        <p:spPr>
          <a:xfrm rot="16200000">
            <a:off x="5869595" y="2534054"/>
            <a:ext cx="1389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Stripping foil </a:t>
            </a:r>
          </a:p>
        </p:txBody>
      </p:sp>
      <p:sp>
        <p:nvSpPr>
          <p:cNvPr id="12" name="TextBox 11"/>
          <p:cNvSpPr txBox="1"/>
          <p:nvPr/>
        </p:nvSpPr>
        <p:spPr>
          <a:xfrm rot="16200000">
            <a:off x="2957795" y="4159836"/>
            <a:ext cx="1389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x [ mm ]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364667" y="6195837"/>
            <a:ext cx="1389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s [ m ] </a:t>
            </a:r>
          </a:p>
        </p:txBody>
      </p:sp>
      <p:sp>
        <p:nvSpPr>
          <p:cNvPr id="14" name="TextBox 13"/>
          <p:cNvSpPr txBox="1"/>
          <p:nvPr/>
        </p:nvSpPr>
        <p:spPr>
          <a:xfrm rot="16200000">
            <a:off x="3779070" y="2923899"/>
            <a:ext cx="1122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Dump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842325" y="1361708"/>
            <a:ext cx="2135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Stripping foil for current measurements 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4259248" y="1955599"/>
            <a:ext cx="357372" cy="7751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 rot="16200000">
            <a:off x="4860656" y="2099803"/>
            <a:ext cx="1389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Valve</a:t>
            </a:r>
          </a:p>
        </p:txBody>
      </p:sp>
      <p:sp>
        <p:nvSpPr>
          <p:cNvPr id="18" name="TextBox 17"/>
          <p:cNvSpPr txBox="1"/>
          <p:nvPr/>
        </p:nvSpPr>
        <p:spPr>
          <a:xfrm rot="16200000">
            <a:off x="6953256" y="2094107"/>
            <a:ext cx="1389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Valve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899100" y="607860"/>
            <a:ext cx="43222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ISOLDE beam envelope = +/- 43.3 mm</a:t>
            </a:r>
          </a:p>
          <a:p>
            <a:r>
              <a:rPr lang="en-GB" dirty="0"/>
              <a:t>(3 sigma, 20% beta error, 10 mm </a:t>
            </a:r>
            <a:r>
              <a:rPr lang="en-GB" dirty="0" err="1"/>
              <a:t>mrad</a:t>
            </a:r>
            <a:r>
              <a:rPr lang="en-GB" dirty="0"/>
              <a:t> normalised emittance, </a:t>
            </a:r>
            <a:r>
              <a:rPr lang="en-GB" dirty="0" err="1"/>
              <a:t>Dp</a:t>
            </a:r>
            <a:r>
              <a:rPr lang="en-GB" dirty="0"/>
              <a:t>/p = 0.0044, </a:t>
            </a:r>
          </a:p>
          <a:p>
            <a:r>
              <a:rPr lang="en-GB" dirty="0"/>
              <a:t>+/-2 mm orbit normalized by beta function) 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23873" y="2785439"/>
            <a:ext cx="35977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BSW bump = =</a:t>
            </a:r>
            <a:r>
              <a:rPr lang="en-GB" dirty="0">
                <a:solidFill>
                  <a:srgbClr val="FF0000"/>
                </a:solidFill>
              </a:rPr>
              <a:t> 43.4 mm</a:t>
            </a:r>
            <a:r>
              <a:rPr lang="en-GB" dirty="0"/>
              <a:t>/</a:t>
            </a:r>
            <a:r>
              <a:rPr lang="en-GB" dirty="0">
                <a:solidFill>
                  <a:srgbClr val="00B050"/>
                </a:solidFill>
              </a:rPr>
              <a:t>40.4 mm</a:t>
            </a:r>
          </a:p>
          <a:p>
            <a:r>
              <a:rPr lang="en-GB" dirty="0"/>
              <a:t>KSW bump = 0mm</a:t>
            </a:r>
          </a:p>
          <a:p>
            <a:endParaRPr lang="en-GB" dirty="0"/>
          </a:p>
        </p:txBody>
      </p:sp>
      <p:grpSp>
        <p:nvGrpSpPr>
          <p:cNvPr id="33" name="Group 32"/>
          <p:cNvGrpSpPr/>
          <p:nvPr/>
        </p:nvGrpSpPr>
        <p:grpSpPr>
          <a:xfrm>
            <a:off x="440058" y="1482291"/>
            <a:ext cx="2316760" cy="1071190"/>
            <a:chOff x="1775521" y="1988840"/>
            <a:chExt cx="8503921" cy="3931920"/>
          </a:xfrm>
        </p:grpSpPr>
        <p:grpSp>
          <p:nvGrpSpPr>
            <p:cNvPr id="34" name="Group 33"/>
            <p:cNvGrpSpPr/>
            <p:nvPr/>
          </p:nvGrpSpPr>
          <p:grpSpPr>
            <a:xfrm>
              <a:off x="1775521" y="1988840"/>
              <a:ext cx="8503921" cy="3931920"/>
              <a:chOff x="251520" y="1988840"/>
              <a:chExt cx="8503921" cy="3931920"/>
            </a:xfrm>
          </p:grpSpPr>
          <p:grpSp>
            <p:nvGrpSpPr>
              <p:cNvPr id="36" name="Group 38"/>
              <p:cNvGrpSpPr>
                <a:grpSpLocks/>
              </p:cNvGrpSpPr>
              <p:nvPr/>
            </p:nvGrpSpPr>
            <p:grpSpPr bwMode="auto">
              <a:xfrm>
                <a:off x="251520" y="1988840"/>
                <a:ext cx="8503921" cy="3931920"/>
                <a:chOff x="740143" y="1168403"/>
                <a:chExt cx="6417905" cy="2645178"/>
              </a:xfrm>
            </p:grpSpPr>
            <p:grpSp>
              <p:nvGrpSpPr>
                <p:cNvPr id="39" name="Group 38"/>
                <p:cNvGrpSpPr>
                  <a:grpSpLocks/>
                </p:cNvGrpSpPr>
                <p:nvPr/>
              </p:nvGrpSpPr>
              <p:grpSpPr bwMode="auto">
                <a:xfrm>
                  <a:off x="740143" y="1168403"/>
                  <a:ext cx="6417905" cy="2645178"/>
                  <a:chOff x="288962" y="1296881"/>
                  <a:chExt cx="5960118" cy="2396086"/>
                </a:xfrm>
              </p:grpSpPr>
              <p:cxnSp>
                <p:nvCxnSpPr>
                  <p:cNvPr id="42" name="Straight Arrow Connector 41"/>
                  <p:cNvCxnSpPr/>
                  <p:nvPr/>
                </p:nvCxnSpPr>
                <p:spPr>
                  <a:xfrm rot="5400000" flipH="1" flipV="1">
                    <a:off x="-808702" y="2494368"/>
                    <a:ext cx="2396086" cy="1112"/>
                  </a:xfrm>
                  <a:prstGeom prst="straightConnector1">
                    <a:avLst/>
                  </a:prstGeom>
                  <a:ln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Straight Arrow Connector 42"/>
                  <p:cNvCxnSpPr/>
                  <p:nvPr/>
                </p:nvCxnSpPr>
                <p:spPr>
                  <a:xfrm flipV="1">
                    <a:off x="288962" y="3183772"/>
                    <a:ext cx="5960118" cy="0"/>
                  </a:xfrm>
                  <a:prstGeom prst="straightConnector1">
                    <a:avLst/>
                  </a:prstGeom>
                  <a:ln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" name="Straight Connector 43"/>
                  <p:cNvCxnSpPr/>
                  <p:nvPr/>
                </p:nvCxnSpPr>
                <p:spPr>
                  <a:xfrm>
                    <a:off x="1387711" y="2130624"/>
                    <a:ext cx="531644" cy="1460852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40" name="Straight Connector 39"/>
                <p:cNvCxnSpPr/>
                <p:nvPr/>
              </p:nvCxnSpPr>
              <p:spPr bwMode="auto">
                <a:xfrm>
                  <a:off x="848832" y="1347824"/>
                  <a:ext cx="147063" cy="692553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auto">
                <a:xfrm>
                  <a:off x="997505" y="2040377"/>
                  <a:ext cx="922244" cy="48443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7" name="Straight Connector 36"/>
              <p:cNvCxnSpPr/>
              <p:nvPr/>
            </p:nvCxnSpPr>
            <p:spPr bwMode="auto">
              <a:xfrm flipV="1">
                <a:off x="2555776" y="5085184"/>
                <a:ext cx="6120680" cy="664548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>
                <a:off x="1804878" y="3356992"/>
                <a:ext cx="0" cy="1737360"/>
              </a:xfrm>
              <a:prstGeom prst="line">
                <a:avLst/>
              </a:prstGeom>
              <a:ln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" name="Oval 34"/>
            <p:cNvSpPr/>
            <p:nvPr/>
          </p:nvSpPr>
          <p:spPr>
            <a:xfrm>
              <a:off x="9981267" y="4973497"/>
              <a:ext cx="288000" cy="288033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1028268" y="2025196"/>
            <a:ext cx="10291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1000 us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88851" y="3957040"/>
            <a:ext cx="363281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Total </a:t>
            </a:r>
            <a:r>
              <a:rPr lang="fr-CH" dirty="0" err="1"/>
              <a:t>losses</a:t>
            </a:r>
            <a:r>
              <a:rPr lang="fr-CH" dirty="0"/>
              <a:t> over 1000 us </a:t>
            </a:r>
            <a:r>
              <a:rPr lang="fr-CH" dirty="0" err="1"/>
              <a:t>from</a:t>
            </a:r>
            <a:r>
              <a:rPr lang="fr-CH" dirty="0"/>
              <a:t> T0: </a:t>
            </a:r>
            <a:r>
              <a:rPr lang="fr-CH" b="1" dirty="0" err="1">
                <a:solidFill>
                  <a:srgbClr val="00B050"/>
                </a:solidFill>
              </a:rPr>
              <a:t>Sync</a:t>
            </a:r>
            <a:r>
              <a:rPr lang="fr-CH" b="1" dirty="0">
                <a:solidFill>
                  <a:srgbClr val="00B050"/>
                </a:solidFill>
              </a:rPr>
              <a:t>. BSW-KSW: 0.036%</a:t>
            </a:r>
          </a:p>
          <a:p>
            <a:r>
              <a:rPr lang="fr-CH" b="1" dirty="0">
                <a:solidFill>
                  <a:srgbClr val="FF9900"/>
                </a:solidFill>
              </a:rPr>
              <a:t>500 us </a:t>
            </a:r>
            <a:r>
              <a:rPr lang="fr-CH" b="1" dirty="0" err="1">
                <a:solidFill>
                  <a:srgbClr val="FF9900"/>
                </a:solidFill>
              </a:rPr>
              <a:t>delay</a:t>
            </a:r>
            <a:r>
              <a:rPr lang="fr-CH" b="1" dirty="0">
                <a:solidFill>
                  <a:srgbClr val="FF9900"/>
                </a:solidFill>
              </a:rPr>
              <a:t> BSW-KSW (interlock on R4, R3 and R2) = 0.053%</a:t>
            </a:r>
          </a:p>
          <a:p>
            <a:endParaRPr lang="fr-CH" dirty="0"/>
          </a:p>
          <a:p>
            <a:pPr algn="ctr"/>
            <a:r>
              <a:rPr lang="fr-CH" b="1" dirty="0">
                <a:solidFill>
                  <a:srgbClr val="FF9900"/>
                </a:solidFill>
              </a:rPr>
              <a:t>45% </a:t>
            </a:r>
            <a:r>
              <a:rPr lang="fr-CH" b="1" dirty="0" err="1">
                <a:solidFill>
                  <a:srgbClr val="FF9900"/>
                </a:solidFill>
              </a:rPr>
              <a:t>higher</a:t>
            </a:r>
            <a:r>
              <a:rPr lang="fr-CH" b="1" dirty="0">
                <a:solidFill>
                  <a:srgbClr val="FF9900"/>
                </a:solidFill>
              </a:rPr>
              <a:t> </a:t>
            </a:r>
            <a:r>
              <a:rPr lang="fr-CH" b="1" dirty="0" err="1">
                <a:solidFill>
                  <a:srgbClr val="FF9900"/>
                </a:solidFill>
              </a:rPr>
              <a:t>losses</a:t>
            </a:r>
            <a:endParaRPr lang="fr-CH" b="1" dirty="0">
              <a:solidFill>
                <a:srgbClr val="FF9900"/>
              </a:solidFill>
            </a:endParaRPr>
          </a:p>
          <a:p>
            <a:pPr algn="ctr"/>
            <a:r>
              <a:rPr lang="fr-CH" b="1" dirty="0" err="1">
                <a:solidFill>
                  <a:srgbClr val="FF9900"/>
                </a:solidFill>
              </a:rPr>
              <a:t>Lost</a:t>
            </a:r>
            <a:r>
              <a:rPr lang="fr-CH" b="1" dirty="0">
                <a:solidFill>
                  <a:srgbClr val="FF9900"/>
                </a:solidFill>
              </a:rPr>
              <a:t> </a:t>
            </a:r>
            <a:r>
              <a:rPr lang="fr-CH" b="1" dirty="0" err="1">
                <a:solidFill>
                  <a:srgbClr val="FF9900"/>
                </a:solidFill>
              </a:rPr>
              <a:t>half</a:t>
            </a:r>
            <a:r>
              <a:rPr lang="fr-CH" b="1" dirty="0">
                <a:solidFill>
                  <a:srgbClr val="FF9900"/>
                </a:solidFill>
              </a:rPr>
              <a:t> of the gain </a:t>
            </a:r>
            <a:r>
              <a:rPr lang="fr-CH" b="1" dirty="0" err="1">
                <a:solidFill>
                  <a:srgbClr val="FF9900"/>
                </a:solidFill>
              </a:rPr>
              <a:t>achieved</a:t>
            </a:r>
            <a:r>
              <a:rPr lang="fr-CH" b="1" dirty="0">
                <a:solidFill>
                  <a:srgbClr val="FF9900"/>
                </a:solidFill>
              </a:rPr>
              <a:t> by </a:t>
            </a:r>
            <a:r>
              <a:rPr lang="fr-CH" b="1" dirty="0" err="1">
                <a:solidFill>
                  <a:srgbClr val="FF9900"/>
                </a:solidFill>
              </a:rPr>
              <a:t>introducing</a:t>
            </a:r>
            <a:r>
              <a:rPr lang="fr-CH" b="1" dirty="0">
                <a:solidFill>
                  <a:srgbClr val="FF9900"/>
                </a:solidFill>
              </a:rPr>
              <a:t> the </a:t>
            </a:r>
            <a:r>
              <a:rPr lang="fr-CH" b="1" dirty="0" err="1">
                <a:solidFill>
                  <a:srgbClr val="FF9900"/>
                </a:solidFill>
              </a:rPr>
              <a:t>negative</a:t>
            </a:r>
            <a:r>
              <a:rPr lang="fr-CH" b="1" dirty="0">
                <a:solidFill>
                  <a:srgbClr val="FF9900"/>
                </a:solidFill>
              </a:rPr>
              <a:t> </a:t>
            </a:r>
            <a:r>
              <a:rPr lang="fr-CH" b="1" dirty="0" err="1">
                <a:solidFill>
                  <a:srgbClr val="FF9900"/>
                </a:solidFill>
              </a:rPr>
              <a:t>bump</a:t>
            </a:r>
            <a:endParaRPr lang="fr-CH" dirty="0">
              <a:solidFill>
                <a:srgbClr val="FF9900"/>
              </a:solidFill>
            </a:endParaRPr>
          </a:p>
          <a:p>
            <a:endParaRPr lang="fr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394C0E-F8BD-5446-835A-C7D341B92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900EE-DEFD-408A-947D-E2DEF0E998D3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14469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8070FB-C6C5-A649-BCD7-0EB19BBC1F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Synchronisation BSW – Q-strips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E555C46-C602-DD4D-99E6-CF65A584C4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900EE-DEFD-408A-947D-E2DEF0E998D3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47030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415600" y="1869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"/>
              <a:t>Beta beating during the fall of the chicane: Q3, Q14</a:t>
            </a:r>
            <a:endParaRPr/>
          </a:p>
        </p:txBody>
      </p:sp>
      <p:pic>
        <p:nvPicPr>
          <p:cNvPr id="62" name="Shape 62"/>
          <p:cNvPicPr preferRelativeResize="0"/>
          <p:nvPr/>
        </p:nvPicPr>
        <p:blipFill rotWithShape="1">
          <a:blip r:embed="rId3">
            <a:alphaModFix/>
          </a:blip>
          <a:srcRect t="4888"/>
          <a:stretch/>
        </p:blipFill>
        <p:spPr>
          <a:xfrm>
            <a:off x="789934" y="965900"/>
            <a:ext cx="4679300" cy="3337933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Shape 6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79467" y="1148934"/>
            <a:ext cx="4312133" cy="4037733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Shape 64"/>
          <p:cNvSpPr txBox="1"/>
          <p:nvPr/>
        </p:nvSpPr>
        <p:spPr>
          <a:xfrm>
            <a:off x="7660333" y="1481233"/>
            <a:ext cx="2425600" cy="476800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2133"/>
              </a:spcAft>
            </a:pPr>
            <a:r>
              <a:rPr lang="en" sz="1600" b="1">
                <a:solidFill>
                  <a:srgbClr val="595959"/>
                </a:solidFill>
              </a:rPr>
              <a:t>E. Benedetto, V. Forte</a:t>
            </a:r>
            <a:endParaRPr sz="1600" b="1">
              <a:solidFill>
                <a:srgbClr val="595959"/>
              </a:solidFill>
            </a:endParaRPr>
          </a:p>
        </p:txBody>
      </p:sp>
      <p:grpSp>
        <p:nvGrpSpPr>
          <p:cNvPr id="65" name="Shape 65"/>
          <p:cNvGrpSpPr/>
          <p:nvPr/>
        </p:nvGrpSpPr>
        <p:grpSpPr>
          <a:xfrm>
            <a:off x="250100" y="4405433"/>
            <a:ext cx="5972568" cy="2351067"/>
            <a:chOff x="187575" y="3304075"/>
            <a:chExt cx="4479426" cy="1763300"/>
          </a:xfrm>
        </p:grpSpPr>
        <p:pic>
          <p:nvPicPr>
            <p:cNvPr id="66" name="Shape 66"/>
            <p:cNvPicPr preferRelativeResize="0"/>
            <p:nvPr/>
          </p:nvPicPr>
          <p:blipFill rotWithShape="1">
            <a:blip r:embed="rId5">
              <a:alphaModFix/>
            </a:blip>
            <a:srcRect t="6354" b="48355"/>
            <a:stretch/>
          </p:blipFill>
          <p:spPr>
            <a:xfrm>
              <a:off x="187575" y="3304075"/>
              <a:ext cx="4479426" cy="15215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7" name="Shape 67"/>
            <p:cNvSpPr txBox="1"/>
            <p:nvPr/>
          </p:nvSpPr>
          <p:spPr>
            <a:xfrm>
              <a:off x="2147775" y="4825575"/>
              <a:ext cx="497400" cy="241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r>
                <a:rPr lang="en" sz="1333"/>
                <a:t>S [m]</a:t>
              </a:r>
              <a:endParaRPr sz="1333"/>
            </a:p>
          </p:txBody>
        </p:sp>
      </p:grpSp>
      <p:sp>
        <p:nvSpPr>
          <p:cNvPr id="68" name="Shape 68"/>
          <p:cNvSpPr txBox="1">
            <a:spLocks noGrp="1"/>
          </p:cNvSpPr>
          <p:nvPr>
            <p:ph type="body" idx="2"/>
          </p:nvPr>
        </p:nvSpPr>
        <p:spPr>
          <a:xfrm>
            <a:off x="7256000" y="5092633"/>
            <a:ext cx="4170800" cy="6892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>
              <a:spcAft>
                <a:spcPts val="2133"/>
              </a:spcAft>
              <a:buNone/>
            </a:pPr>
            <a:r>
              <a:rPr lang="en" dirty="0">
                <a:solidFill>
                  <a:srgbClr val="FF0000"/>
                </a:solidFill>
              </a:rPr>
              <a:t>Vertical beta beating versus loss rate</a:t>
            </a:r>
            <a:endParaRPr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676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73" name="Shape 73"/>
              <p:cNvSpPr txBox="1">
                <a:spLocks noGrp="1"/>
              </p:cNvSpPr>
              <p:nvPr>
                <p:ph type="title"/>
              </p:nvPr>
            </p:nvSpPr>
            <p:spPr>
              <a:xfrm>
                <a:off x="3051672" y="229809"/>
                <a:ext cx="6499952" cy="763600"/>
              </a:xfrm>
              <a:prstGeom prst="rect">
                <a:avLst/>
              </a:prstGeom>
            </p:spPr>
            <p:txBody>
              <a:bodyPr spcFirstLastPara="1" vert="horz" wrap="square" lIns="121900" tIns="121900" rIns="121900" bIns="121900" rtlCol="0" anchor="t" anchorCtr="0">
                <a:noAutofit/>
              </a:bodyPr>
              <a:lstStyle/>
              <a:p>
                <a:r>
                  <a:rPr lang="en" dirty="0"/>
                  <a:t>Delay of the BSW by 550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" dirty="0"/>
                  <a:t>s</a:t>
                </a:r>
                <a:endParaRPr dirty="0"/>
              </a:p>
            </p:txBody>
          </p:sp>
        </mc:Choice>
        <mc:Fallback>
          <p:sp>
            <p:nvSpPr>
              <p:cNvPr id="73" name="Shape 73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051672" y="229809"/>
                <a:ext cx="6499952" cy="763600"/>
              </a:xfrm>
              <a:prstGeom prst="rect">
                <a:avLst/>
              </a:prstGeom>
              <a:blipFill>
                <a:blip r:embed="rId3"/>
                <a:stretch>
                  <a:fillRect t="-15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4" name="Shape 7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15600" y="1392833"/>
            <a:ext cx="5994400" cy="449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Shape 7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063767" y="1422401"/>
            <a:ext cx="5886600" cy="441496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79ACD96-57E4-524A-A003-D4801260DA00}"/>
              </a:ext>
            </a:extLst>
          </p:cNvPr>
          <p:cNvSpPr txBox="1"/>
          <p:nvPr/>
        </p:nvSpPr>
        <p:spPr>
          <a:xfrm>
            <a:off x="4109288" y="1046601"/>
            <a:ext cx="4552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(interlocking of rings 4, 3 and 2) + 100 us jitter</a:t>
            </a:r>
          </a:p>
        </p:txBody>
      </p:sp>
    </p:spTree>
    <p:extLst>
      <p:ext uri="{BB962C8B-B14F-4D97-AF65-F5344CB8AC3E}">
        <p14:creationId xmlns:p14="http://schemas.microsoft.com/office/powerpoint/2010/main" val="26048874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94" name="Shape 94"/>
              <p:cNvSpPr txBox="1">
                <a:spLocks noGrp="1"/>
              </p:cNvSpPr>
              <p:nvPr>
                <p:ph type="title"/>
              </p:nvPr>
            </p:nvSpPr>
            <p:spPr>
              <a:xfrm>
                <a:off x="2787267" y="108625"/>
                <a:ext cx="6720289" cy="763600"/>
              </a:xfrm>
              <a:prstGeom prst="rect">
                <a:avLst/>
              </a:prstGeom>
            </p:spPr>
            <p:txBody>
              <a:bodyPr spcFirstLastPara="1" vert="horz" wrap="square" lIns="121900" tIns="121900" rIns="121900" bIns="121900" rtlCol="0" anchor="t" anchorCtr="0">
                <a:noAutofit/>
              </a:bodyPr>
              <a:lstStyle/>
              <a:p>
                <a:r>
                  <a:rPr lang="en" dirty="0"/>
                  <a:t>Delay of the BSW by 100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" dirty="0"/>
                  <a:t>s</a:t>
                </a:r>
                <a:endParaRPr dirty="0"/>
              </a:p>
            </p:txBody>
          </p:sp>
        </mc:Choice>
        <mc:Fallback>
          <p:sp>
            <p:nvSpPr>
              <p:cNvPr id="94" name="Shape 94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787267" y="108625"/>
                <a:ext cx="6720289" cy="763600"/>
              </a:xfrm>
              <a:prstGeom prst="rect">
                <a:avLst/>
              </a:prstGeom>
              <a:blipFill>
                <a:blip r:embed="rId3"/>
                <a:stretch>
                  <a:fillRect t="-15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5" name="Shape 9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15600" y="1392833"/>
            <a:ext cx="5994400" cy="449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Shape 9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063767" y="1422401"/>
            <a:ext cx="5886600" cy="441496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2A4AE13-E910-F84D-AF60-45C57FDF1DB6}"/>
              </a:ext>
            </a:extLst>
          </p:cNvPr>
          <p:cNvSpPr txBox="1"/>
          <p:nvPr/>
        </p:nvSpPr>
        <p:spPr>
          <a:xfrm>
            <a:off x="5403169" y="947863"/>
            <a:ext cx="1321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100 us jitter</a:t>
            </a:r>
          </a:p>
        </p:txBody>
      </p:sp>
    </p:spTree>
    <p:extLst>
      <p:ext uri="{BB962C8B-B14F-4D97-AF65-F5344CB8AC3E}">
        <p14:creationId xmlns:p14="http://schemas.microsoft.com/office/powerpoint/2010/main" val="3805710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4F38FECE-D4A9-5547-8FEE-4668A0C168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56E2A7F5-FFCB-5545-BC4C-A16FAAA095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7310" y="1029104"/>
            <a:ext cx="10697379" cy="536067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000" u="sng" dirty="0"/>
              <a:t>After LS2</a:t>
            </a:r>
            <a:r>
              <a:rPr lang="en-GB" sz="2000" dirty="0"/>
              <a:t>:</a:t>
            </a:r>
          </a:p>
          <a:p>
            <a:r>
              <a:rPr lang="en-GB" sz="2000" dirty="0"/>
              <a:t>Injection of 160 MeV H</a:t>
            </a:r>
            <a:r>
              <a:rPr lang="en-GB" sz="2000" baseline="30000" dirty="0"/>
              <a:t>-</a:t>
            </a:r>
            <a:r>
              <a:rPr lang="en-GB" sz="2000" dirty="0"/>
              <a:t> beam from Linac4 into PSB</a:t>
            </a:r>
          </a:p>
          <a:p>
            <a:r>
              <a:rPr lang="en-GB" sz="2000" dirty="0">
                <a:solidFill>
                  <a:srgbClr val="0070C0"/>
                </a:solidFill>
              </a:rPr>
              <a:t>New injection principle</a:t>
            </a:r>
          </a:p>
          <a:p>
            <a:pPr lvl="1"/>
            <a:r>
              <a:rPr lang="en-GB" sz="1800" b="1" dirty="0"/>
              <a:t>Stripping foil </a:t>
            </a:r>
            <a:r>
              <a:rPr lang="en-GB" sz="1800" dirty="0"/>
              <a:t>(H</a:t>
            </a:r>
            <a:r>
              <a:rPr lang="en-GB" sz="1800" baseline="30000" dirty="0"/>
              <a:t>-</a:t>
            </a:r>
            <a:r>
              <a:rPr lang="en-GB" sz="1800" dirty="0"/>
              <a:t> beam </a:t>
            </a:r>
            <a:r>
              <a:rPr lang="en-GB" sz="1800" dirty="0">
                <a:sym typeface="Wingdings" pitchFamily="2" charset="2"/>
              </a:rPr>
              <a:t> p beam)</a:t>
            </a:r>
          </a:p>
          <a:p>
            <a:pPr lvl="1"/>
            <a:r>
              <a:rPr lang="en-GB" sz="1800" b="1" dirty="0">
                <a:solidFill>
                  <a:schemeClr val="accent1"/>
                </a:solidFill>
                <a:sym typeface="Wingdings" pitchFamily="2" charset="2"/>
              </a:rPr>
              <a:t>Injection chicane </a:t>
            </a:r>
            <a:r>
              <a:rPr lang="en-GB" sz="1800" dirty="0">
                <a:sym typeface="Wingdings" pitchFamily="2" charset="2"/>
              </a:rPr>
              <a:t>(4 BSW magnets producing bump of circulating beam)</a:t>
            </a:r>
          </a:p>
          <a:p>
            <a:pPr lvl="1"/>
            <a:r>
              <a:rPr lang="en-GB" sz="1800" b="1" dirty="0">
                <a:solidFill>
                  <a:schemeClr val="accent1"/>
                </a:solidFill>
              </a:rPr>
              <a:t>Transverse and longitudinal phase-space painting </a:t>
            </a:r>
            <a:r>
              <a:rPr lang="en-GB" sz="1800" dirty="0"/>
              <a:t>(optimise transverse emittances and minimise space charge detuning)</a:t>
            </a:r>
          </a:p>
          <a:p>
            <a:r>
              <a:rPr lang="en-GB" sz="2000" dirty="0">
                <a:solidFill>
                  <a:schemeClr val="accent1"/>
                </a:solidFill>
              </a:rPr>
              <a:t>Injection into </a:t>
            </a:r>
            <a:r>
              <a:rPr lang="en-GB" sz="2000" b="1" dirty="0">
                <a:solidFill>
                  <a:schemeClr val="accent1"/>
                </a:solidFill>
              </a:rPr>
              <a:t>accelerating waiting </a:t>
            </a:r>
            <a:r>
              <a:rPr lang="en-GB" sz="2000" dirty="0">
                <a:solidFill>
                  <a:schemeClr val="accent1"/>
                </a:solidFill>
              </a:rPr>
              <a:t>buckets</a:t>
            </a:r>
          </a:p>
          <a:p>
            <a:pPr lvl="1"/>
            <a:endParaRPr lang="en-GB" sz="1800" dirty="0"/>
          </a:p>
          <a:p>
            <a:r>
              <a:rPr lang="en-GB" sz="2000" dirty="0"/>
              <a:t>Keep principle of beam distribution into 4 PSB rings (distributor + septum + correctors/quads/bend)</a:t>
            </a:r>
          </a:p>
          <a:p>
            <a:r>
              <a:rPr lang="en-GB" sz="2000" dirty="0"/>
              <a:t>Have to </a:t>
            </a:r>
            <a:r>
              <a:rPr lang="en-GB" sz="2000" b="1" dirty="0"/>
              <a:t>make sure to maintain current operational flexibility of the PSB </a:t>
            </a:r>
            <a:r>
              <a:rPr lang="en-GB" sz="2000" dirty="0"/>
              <a:t>(e.g. several hundreds of different beam cycles covering O(10</a:t>
            </a:r>
            <a:r>
              <a:rPr lang="en-GB" sz="2000" baseline="30000" dirty="0"/>
              <a:t>4</a:t>
            </a:r>
            <a:r>
              <a:rPr lang="en-GB" sz="2000" dirty="0"/>
              <a:t>) in intensity; use </a:t>
            </a:r>
            <a:r>
              <a:rPr lang="en-GB" sz="2000" dirty="0" err="1"/>
              <a:t>betw</a:t>
            </a:r>
            <a:r>
              <a:rPr lang="en-GB" sz="2000" dirty="0"/>
              <a:t>. 1-4 rings; adjust regularly intensity/ring (number of injected turns corresponding to pulse length); parasitic cycles etc.) </a:t>
            </a:r>
          </a:p>
          <a:p>
            <a:r>
              <a:rPr lang="en-GB" sz="2000" b="1" dirty="0"/>
              <a:t>Improve performance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2809A50F-955C-A94E-9635-338DCBD6D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900EE-DEFD-408A-947D-E2DEF0E998D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48527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8070FB-C6C5-A649-BCD7-0EB19BBC1F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Synchronisation </a:t>
            </a:r>
            <a:r>
              <a:rPr lang="en-GB" dirty="0" err="1"/>
              <a:t>Bdls</a:t>
            </a:r>
            <a:r>
              <a:rPr lang="en-GB" dirty="0"/>
              <a:t> – B-field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E555C46-C602-DD4D-99E6-CF65A584C4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900EE-DEFD-408A-947D-E2DEF0E998D3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1031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474F3-0892-664F-AF1D-EF6F030BB1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Bdl</a:t>
            </a:r>
            <a:r>
              <a:rPr lang="en-GB" dirty="0"/>
              <a:t> correction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2B9F1D-0D30-4441-8B8D-CB8179B8B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900EE-DEFD-408A-947D-E2DEF0E998D3}" type="slidenum">
              <a:rPr lang="en-GB" smtClean="0"/>
              <a:t>21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9FDF1EB-6CA6-554C-82A9-1740DA8B3FEB}"/>
              </a:ext>
            </a:extLst>
          </p:cNvPr>
          <p:cNvSpPr txBox="1"/>
          <p:nvPr/>
        </p:nvSpPr>
        <p:spPr>
          <a:xfrm>
            <a:off x="7874706" y="1371648"/>
            <a:ext cx="3483684" cy="45243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Injection: R4-R3-R2-R1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Injection on ramping B-field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Wingdings" pitchFamily="2" charset="2"/>
              <a:buChar char="Ø"/>
            </a:pPr>
            <a:r>
              <a:rPr lang="en-GB" dirty="0"/>
              <a:t>R1 arrives at same energy, but B-field at injection is already higher than for R4 </a:t>
            </a:r>
            <a:r>
              <a:rPr lang="en-GB" dirty="0">
                <a:sym typeface="Wingdings" pitchFamily="2" charset="2"/>
              </a:rPr>
              <a:t> beam not anymore centred in bucket; also important for longitudinal painting</a:t>
            </a:r>
            <a:r>
              <a:rPr lang="en-GB" dirty="0"/>
              <a:t>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dirty="0" err="1"/>
              <a:t>Bdls</a:t>
            </a:r>
            <a:r>
              <a:rPr lang="en-GB" dirty="0"/>
              <a:t> act as a trim to reduce the B-field for rings &lt;4 such that each ring sees the same B-field at injection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dirty="0"/>
              <a:t>Amplitude of </a:t>
            </a:r>
            <a:r>
              <a:rPr lang="en-GB" dirty="0" err="1"/>
              <a:t>Bdl</a:t>
            </a:r>
            <a:r>
              <a:rPr lang="en-GB" dirty="0"/>
              <a:t> correction is a function of total injection duration of all preceding rings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DEDEF18-A0C3-1346-BD02-CF208FFB07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2531" y="1170373"/>
            <a:ext cx="5504608" cy="5047547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F433167D-1C58-024A-9A91-99BD533633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7310" y="1029104"/>
            <a:ext cx="7735679" cy="5089793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90775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11BCC7-B2BF-584E-96DF-F7F8970C1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340FDB-B681-4F41-8531-9668BF734B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CB7B63-D257-5E4A-B636-210780486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900EE-DEFD-408A-947D-E2DEF0E998D3}" type="slidenum">
              <a:rPr lang="en-GB" smtClean="0"/>
              <a:t>22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A72FFA-618C-9C4A-982B-33877FF02A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082" y="6225"/>
            <a:ext cx="9350301" cy="629037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C627C8C-3BF2-4E47-881F-403AB5580622}"/>
              </a:ext>
            </a:extLst>
          </p:cNvPr>
          <p:cNvSpPr txBox="1"/>
          <p:nvPr/>
        </p:nvSpPr>
        <p:spPr>
          <a:xfrm>
            <a:off x="8159270" y="3492347"/>
            <a:ext cx="13045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for 40 turns</a:t>
            </a:r>
          </a:p>
          <a:p>
            <a:r>
              <a:rPr lang="en-GB" dirty="0"/>
              <a:t>per ring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C2599E-69BF-304B-ACA4-88C5CF47FB87}"/>
              </a:ext>
            </a:extLst>
          </p:cNvPr>
          <p:cNvSpPr txBox="1"/>
          <p:nvPr/>
        </p:nvSpPr>
        <p:spPr>
          <a:xfrm>
            <a:off x="8670275" y="4671152"/>
            <a:ext cx="3610476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B" dirty="0" err="1"/>
              <a:t>Bdl</a:t>
            </a:r>
            <a:r>
              <a:rPr lang="en-GB" dirty="0"/>
              <a:t> current needs to be set from </a:t>
            </a:r>
          </a:p>
          <a:p>
            <a:r>
              <a:rPr lang="en-GB" dirty="0"/>
              <a:t>cycle to cycle to correct B-field</a:t>
            </a:r>
          </a:p>
          <a:p>
            <a:r>
              <a:rPr lang="en-GB" dirty="0">
                <a:solidFill>
                  <a:schemeClr val="accent1"/>
                </a:solidFill>
              </a:rPr>
              <a:t>with changing injection duration </a:t>
            </a:r>
            <a:r>
              <a:rPr lang="en-GB" dirty="0"/>
              <a:t>to</a:t>
            </a:r>
          </a:p>
          <a:p>
            <a:r>
              <a:rPr lang="en-GB" dirty="0"/>
              <a:t>preserve required beam quality</a:t>
            </a:r>
          </a:p>
        </p:txBody>
      </p:sp>
    </p:spTree>
    <p:extLst>
      <p:ext uri="{BB962C8B-B14F-4D97-AF65-F5344CB8AC3E}">
        <p14:creationId xmlns:p14="http://schemas.microsoft.com/office/powerpoint/2010/main" val="13776209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6B9EA3-5F0E-3F41-B69F-255C03B2DF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1747E-8DD2-A24A-BB55-BC3DB1B9C8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6E8AE6-B8E7-7648-AEE7-86D6EBAC7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900EE-DEFD-408A-947D-E2DEF0E998D3}" type="slidenum">
              <a:rPr lang="en-GB" smtClean="0"/>
              <a:t>23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BCE6946-5F79-2642-9D77-FE0BBE1EC4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395" y="0"/>
            <a:ext cx="9757700" cy="665970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A5B8DDC-3F6F-4941-8FFE-0DF189B1A034}"/>
              </a:ext>
            </a:extLst>
          </p:cNvPr>
          <p:cNvSpPr txBox="1"/>
          <p:nvPr/>
        </p:nvSpPr>
        <p:spPr>
          <a:xfrm>
            <a:off x="8822675" y="3042526"/>
            <a:ext cx="14199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for 150 turns</a:t>
            </a:r>
          </a:p>
          <a:p>
            <a:r>
              <a:rPr lang="en-GB" dirty="0"/>
              <a:t>per ring</a:t>
            </a:r>
          </a:p>
        </p:txBody>
      </p:sp>
    </p:spTree>
    <p:extLst>
      <p:ext uri="{BB962C8B-B14F-4D97-AF65-F5344CB8AC3E}">
        <p14:creationId xmlns:p14="http://schemas.microsoft.com/office/powerpoint/2010/main" val="30830202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C65A15-9CC2-A649-A995-3C54FA4E36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Longitudinal painting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6D71EC-4EC4-0942-BF29-3196164509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7311" y="1029104"/>
            <a:ext cx="4684006" cy="5089793"/>
          </a:xfrm>
        </p:spPr>
        <p:txBody>
          <a:bodyPr/>
          <a:lstStyle/>
          <a:p>
            <a:r>
              <a:rPr lang="en-GB" dirty="0"/>
              <a:t>Aim to fill the PSB bucket as uniformly as possible at ~80% filling factor</a:t>
            </a:r>
          </a:p>
          <a:p>
            <a:r>
              <a:rPr lang="en-GB" dirty="0"/>
              <a:t>If not synchronised with B-field, the painted beam will not anymore be correctly centred in the bucket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/>
              <a:t>Longitudinal emittance blow-up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/>
              <a:t>Possibly losses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B1213B-8B37-3246-ABE3-BDDD39931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900EE-DEFD-408A-947D-E2DEF0E998D3}" type="slidenum">
              <a:rPr lang="en-GB" smtClean="0"/>
              <a:t>24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230651B-EDE7-6D47-A27E-E954F28AA6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4845" y="1125450"/>
            <a:ext cx="6296271" cy="4897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65538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FD4370-CAB1-D44D-81A6-6E79F61C2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 Synchronisation studies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53A24B-8233-F047-992A-2550A185BE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Simulations were redone by colleagues from TE-ABT, BE-ABP and BE-RF to evaluate implications of not using fast timings for the TE-EPC power converters (BSWs, </a:t>
            </a:r>
            <a:r>
              <a:rPr lang="en-GB" dirty="0" err="1"/>
              <a:t>Bdls</a:t>
            </a:r>
            <a:r>
              <a:rPr lang="en-GB" dirty="0"/>
              <a:t>) </a:t>
            </a:r>
            <a:r>
              <a:rPr lang="en-GB" dirty="0">
                <a:sym typeface="Wingdings" pitchFamily="2" charset="2"/>
              </a:rPr>
              <a:t> synchronisation uncertainties of max. 100 us or max. 550 us in the worst case of simultaneous interlocks in rings 4,3 and 2 (3x150 + 100 us).</a:t>
            </a:r>
          </a:p>
          <a:p>
            <a:r>
              <a:rPr lang="en-GB" b="1" dirty="0">
                <a:sym typeface="Wingdings" pitchFamily="2" charset="2"/>
              </a:rPr>
              <a:t>Synchronisation BSWs - KSWs</a:t>
            </a:r>
            <a:r>
              <a:rPr lang="en-GB" dirty="0">
                <a:sym typeface="Wingdings" pitchFamily="2" charset="2"/>
              </a:rPr>
              <a:t>: </a:t>
            </a:r>
          </a:p>
          <a:p>
            <a:pPr lvl="1">
              <a:spcBef>
                <a:spcPts val="400"/>
              </a:spcBef>
            </a:pPr>
            <a:r>
              <a:rPr lang="en-GB" dirty="0">
                <a:sym typeface="Wingdings" pitchFamily="2" charset="2"/>
              </a:rPr>
              <a:t>~45% </a:t>
            </a:r>
            <a:r>
              <a:rPr lang="en-GB" b="1" dirty="0">
                <a:solidFill>
                  <a:schemeClr val="accent3"/>
                </a:solidFill>
                <a:sym typeface="Wingdings" pitchFamily="2" charset="2"/>
              </a:rPr>
              <a:t>higher losses at injection</a:t>
            </a:r>
            <a:r>
              <a:rPr lang="en-GB" dirty="0">
                <a:sym typeface="Wingdings" pitchFamily="2" charset="2"/>
              </a:rPr>
              <a:t> in case of 500 us synchronisation error between KSWs and BSWs</a:t>
            </a:r>
          </a:p>
          <a:p>
            <a:pPr lvl="1">
              <a:spcBef>
                <a:spcPts val="400"/>
              </a:spcBef>
            </a:pPr>
            <a:r>
              <a:rPr lang="en-GB" dirty="0"/>
              <a:t>This would mean losing half of the gain achieved by introducing a negative bump in the KSW function after injection</a:t>
            </a:r>
          </a:p>
          <a:p>
            <a:r>
              <a:rPr lang="en-GB" b="1" dirty="0"/>
              <a:t>Synchronisation BSWs – Q-strips</a:t>
            </a:r>
            <a:r>
              <a:rPr lang="en-GB" dirty="0"/>
              <a:t>:</a:t>
            </a:r>
          </a:p>
          <a:p>
            <a:pPr lvl="1"/>
            <a:r>
              <a:rPr lang="en-GB" b="1" dirty="0">
                <a:solidFill>
                  <a:schemeClr val="accent3"/>
                </a:solidFill>
              </a:rPr>
              <a:t>Increased vertical beta beating </a:t>
            </a:r>
            <a:r>
              <a:rPr lang="en-GB" dirty="0">
                <a:sym typeface="Wingdings" pitchFamily="2" charset="2"/>
              </a:rPr>
              <a:t> could lead to </a:t>
            </a:r>
            <a:r>
              <a:rPr lang="en-GB" b="1" dirty="0">
                <a:solidFill>
                  <a:schemeClr val="accent3"/>
                </a:solidFill>
                <a:sym typeface="Wingdings" pitchFamily="2" charset="2"/>
              </a:rPr>
              <a:t>increased losses</a:t>
            </a:r>
            <a:r>
              <a:rPr lang="en-GB" dirty="0">
                <a:sym typeface="Wingdings" pitchFamily="2" charset="2"/>
              </a:rPr>
              <a:t>, which seem negligible with today’s simulations, but the effect is difficult to quantify</a:t>
            </a:r>
            <a:endParaRPr lang="en-GB" dirty="0"/>
          </a:p>
          <a:p>
            <a:r>
              <a:rPr lang="en-GB" b="1" dirty="0"/>
              <a:t>Synchronisation </a:t>
            </a:r>
            <a:r>
              <a:rPr lang="en-GB" b="1" dirty="0" err="1"/>
              <a:t>Bdls</a:t>
            </a:r>
            <a:r>
              <a:rPr lang="en-GB" b="1" dirty="0"/>
              <a:t> – B-field at injection</a:t>
            </a:r>
            <a:r>
              <a:rPr lang="en-GB" dirty="0"/>
              <a:t>: </a:t>
            </a:r>
          </a:p>
          <a:p>
            <a:pPr lvl="1">
              <a:spcBef>
                <a:spcPts val="400"/>
              </a:spcBef>
            </a:pPr>
            <a:r>
              <a:rPr lang="en-GB" dirty="0"/>
              <a:t>Up to ~7% </a:t>
            </a:r>
            <a:r>
              <a:rPr lang="en-GB" b="1" dirty="0">
                <a:solidFill>
                  <a:schemeClr val="accent3"/>
                </a:solidFill>
              </a:rPr>
              <a:t>longitudinal emittance blow-up</a:t>
            </a:r>
            <a:r>
              <a:rPr lang="en-GB" dirty="0"/>
              <a:t> with incorrect </a:t>
            </a:r>
            <a:r>
              <a:rPr lang="en-GB" dirty="0" err="1"/>
              <a:t>Bdl</a:t>
            </a:r>
            <a:r>
              <a:rPr lang="en-GB" dirty="0"/>
              <a:t> current (in case of interlock on 3 rings)</a:t>
            </a:r>
          </a:p>
          <a:p>
            <a:pPr lvl="1">
              <a:spcBef>
                <a:spcPts val="400"/>
              </a:spcBef>
            </a:pPr>
            <a:r>
              <a:rPr lang="en-GB" b="1" dirty="0">
                <a:solidFill>
                  <a:schemeClr val="accent3"/>
                </a:solidFill>
              </a:rPr>
              <a:t>For LHC beams: Horizontal emittance growth around 3% for 100 us jitter</a:t>
            </a:r>
          </a:p>
          <a:p>
            <a:pPr lvl="1">
              <a:spcBef>
                <a:spcPts val="400"/>
              </a:spcBef>
            </a:pPr>
            <a:r>
              <a:rPr lang="en-GB" b="1" dirty="0">
                <a:solidFill>
                  <a:schemeClr val="accent3"/>
                </a:solidFill>
              </a:rPr>
              <a:t>Significant (and variable) horizontal emittance growth for large intensity beams </a:t>
            </a:r>
            <a:r>
              <a:rPr lang="en-GB" b="1" dirty="0">
                <a:solidFill>
                  <a:schemeClr val="accent3"/>
                </a:solidFill>
                <a:sym typeface="Wingdings" pitchFamily="2" charset="2"/>
              </a:rPr>
              <a:t> losses?</a:t>
            </a:r>
          </a:p>
          <a:p>
            <a:pPr lvl="1">
              <a:spcBef>
                <a:spcPts val="400"/>
              </a:spcBef>
            </a:pPr>
            <a:r>
              <a:rPr lang="en-GB" b="1" dirty="0">
                <a:solidFill>
                  <a:schemeClr val="accent3"/>
                </a:solidFill>
                <a:sym typeface="Wingdings" pitchFamily="2" charset="2"/>
              </a:rPr>
              <a:t>Longitudinal painting </a:t>
            </a:r>
            <a:r>
              <a:rPr lang="en-GB" dirty="0">
                <a:solidFill>
                  <a:schemeClr val="tx1"/>
                </a:solidFill>
                <a:sym typeface="Wingdings" pitchFamily="2" charset="2"/>
              </a:rPr>
              <a:t>(to reduce space-charge effects): Would impose </a:t>
            </a:r>
            <a:r>
              <a:rPr lang="en-GB" b="1" dirty="0">
                <a:solidFill>
                  <a:schemeClr val="accent3"/>
                </a:solidFill>
                <a:sym typeface="Wingdings" pitchFamily="2" charset="2"/>
              </a:rPr>
              <a:t>limitations on the longitudinal emittance we can safely inject (losses) + long. emittance blow-up</a:t>
            </a:r>
            <a:endParaRPr lang="en-GB" b="1" dirty="0">
              <a:solidFill>
                <a:schemeClr val="accent3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ACE5C4-0CD9-204C-9721-67CE3CC7B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900EE-DEFD-408A-947D-E2DEF0E998D3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8918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FD4370-CAB1-D44D-81A6-6E79F61C2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Concluding remarks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53A24B-8233-F047-992A-2550A185BE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Very complex new injection scheme with Linac4</a:t>
            </a:r>
            <a:r>
              <a:rPr lang="en-GB" dirty="0"/>
              <a:t> that requires synchronisation of various equipment in Linac4 and PSB</a:t>
            </a:r>
          </a:p>
          <a:p>
            <a:r>
              <a:rPr lang="en-GB" dirty="0"/>
              <a:t>TE-ABT and BE-RF equipment have been designed to allow for highest performance related to the injection process</a:t>
            </a:r>
          </a:p>
          <a:p>
            <a:r>
              <a:rPr lang="en-GB" dirty="0"/>
              <a:t>Despite a lot of effort was put into trying to understand the repercussions of synchronisation errors, it is </a:t>
            </a:r>
            <a:r>
              <a:rPr lang="en-GB" b="1" dirty="0"/>
              <a:t>very difficult to predict the final effects</a:t>
            </a:r>
            <a:r>
              <a:rPr lang="en-GB" dirty="0"/>
              <a:t> in terms of beam losses, emittance growth, intensity limits and limitations to longitudinal painting (no higher order effects included etc.)</a:t>
            </a:r>
          </a:p>
          <a:p>
            <a:r>
              <a:rPr lang="en-GB" b="1" dirty="0">
                <a:solidFill>
                  <a:schemeClr val="accent3"/>
                </a:solidFill>
              </a:rPr>
              <a:t>BE-OP would highly recommend that affected TE-EPC equipment (</a:t>
            </a:r>
            <a:r>
              <a:rPr lang="en-GB" b="1" dirty="0" err="1">
                <a:solidFill>
                  <a:schemeClr val="accent3"/>
                </a:solidFill>
              </a:rPr>
              <a:t>Bdls</a:t>
            </a:r>
            <a:r>
              <a:rPr lang="en-GB" b="1" dirty="0">
                <a:solidFill>
                  <a:schemeClr val="accent3"/>
                </a:solidFill>
              </a:rPr>
              <a:t>, QDE3/14 and BSWs) will accept fast external timings in order not to cancel optimisations already implemented in other equipment and to eat up operational (unknown) margins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ACE5C4-0CD9-204C-9721-67CE3CC7B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900EE-DEFD-408A-947D-E2DEF0E998D3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6879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DIStributor</a:t>
            </a:r>
            <a:r>
              <a:rPr lang="en-GB" dirty="0"/>
              <a:t> Operation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8D0184-C15C-CF44-8B32-AF2789840E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7310" y="5544858"/>
            <a:ext cx="10697379" cy="1124882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rgbClr val="92D050"/>
                </a:solidFill>
              </a:rPr>
              <a:t>Start time of different distributor levels flexible</a:t>
            </a:r>
            <a:r>
              <a:rPr lang="en-GB" dirty="0"/>
              <a:t>, taking into account:</a:t>
            </a:r>
          </a:p>
          <a:p>
            <a:pPr lvl="1"/>
            <a:r>
              <a:rPr lang="en-GB" dirty="0">
                <a:solidFill>
                  <a:schemeClr val="accent3"/>
                </a:solidFill>
              </a:rPr>
              <a:t>Programmed number of injected turns per ring (pulse length), by-ring interlocks (External Conditions) and software interlocks (SIS)</a:t>
            </a:r>
            <a:r>
              <a:rPr lang="en-GB" dirty="0"/>
              <a:t>; example (B): No beam for Ring 3; adjusted ‘on-the-fly’ with External Fast Timings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FB91BF-DBE2-224E-B58C-CBF215566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900EE-DEFD-408A-947D-E2DEF0E998D3}" type="slidenum">
              <a:rPr lang="en-GB" smtClean="0"/>
              <a:t>3</a:t>
            </a:fld>
            <a:endParaRPr lang="en-GB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B6B9750-B3D5-C748-838E-8D2D95CA3885}"/>
              </a:ext>
            </a:extLst>
          </p:cNvPr>
          <p:cNvGrpSpPr/>
          <p:nvPr/>
        </p:nvGrpSpPr>
        <p:grpSpPr>
          <a:xfrm>
            <a:off x="2583109" y="1048150"/>
            <a:ext cx="7025779" cy="1952951"/>
            <a:chOff x="2583109" y="1048150"/>
            <a:chExt cx="7025779" cy="195295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52FD129-1C0D-E946-ADBA-1825A5D3A6B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83109" y="1220462"/>
              <a:ext cx="7025779" cy="1780639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840B796-FEAA-F54D-B3F1-768856B8B048}"/>
                </a:ext>
              </a:extLst>
            </p:cNvPr>
            <p:cNvSpPr txBox="1"/>
            <p:nvPr/>
          </p:nvSpPr>
          <p:spPr>
            <a:xfrm>
              <a:off x="3272009" y="1048150"/>
              <a:ext cx="1222873" cy="338554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Distributor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6AF2C7F-9BF3-0148-AA54-C2F7DCC4ADD5}"/>
                </a:ext>
              </a:extLst>
            </p:cNvPr>
            <p:cNvSpPr txBox="1"/>
            <p:nvPr/>
          </p:nvSpPr>
          <p:spPr>
            <a:xfrm>
              <a:off x="7590620" y="1048150"/>
              <a:ext cx="1531345" cy="338554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Vertical septum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D28B9C7-1501-F54E-9713-B1DE0D6E7929}"/>
              </a:ext>
            </a:extLst>
          </p:cNvPr>
          <p:cNvGrpSpPr/>
          <p:nvPr/>
        </p:nvGrpSpPr>
        <p:grpSpPr>
          <a:xfrm>
            <a:off x="2200641" y="2805784"/>
            <a:ext cx="7736572" cy="2714586"/>
            <a:chOff x="1804036" y="2805784"/>
            <a:chExt cx="7736572" cy="2714586"/>
          </a:xfrm>
        </p:grpSpPr>
        <p:pic>
          <p:nvPicPr>
            <p:cNvPr id="9" name="Picture 8" descr="pulse missing.wmf"/>
            <p:cNvPicPr>
              <a:picLocks noChangeAspect="1"/>
            </p:cNvPicPr>
            <p:nvPr/>
          </p:nvPicPr>
          <p:blipFill>
            <a:blip r:embed="rId3" cstate="print"/>
            <a:srcRect l="26667" t="8741" r="25833" b="68337"/>
            <a:stretch>
              <a:fillRect/>
            </a:stretch>
          </p:blipFill>
          <p:spPr>
            <a:xfrm>
              <a:off x="1804036" y="2805784"/>
              <a:ext cx="7736572" cy="2714586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9ED1EE9-3972-914B-94D7-CEAE5869FB28}"/>
                </a:ext>
              </a:extLst>
            </p:cNvPr>
            <p:cNvSpPr txBox="1"/>
            <p:nvPr/>
          </p:nvSpPr>
          <p:spPr>
            <a:xfrm>
              <a:off x="1804036" y="5122190"/>
              <a:ext cx="726481" cy="307777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~1.5 µs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5118F81-EFC3-B643-914B-90C4F439F5A6}"/>
                </a:ext>
              </a:extLst>
            </p:cNvPr>
            <p:cNvSpPr txBox="1"/>
            <p:nvPr/>
          </p:nvSpPr>
          <p:spPr>
            <a:xfrm>
              <a:off x="5560019" y="5118448"/>
              <a:ext cx="726481" cy="307777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~1.5 µs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B690C24-AAF0-9046-A3A9-BE493965FB85}"/>
                </a:ext>
              </a:extLst>
            </p:cNvPr>
            <p:cNvSpPr txBox="1"/>
            <p:nvPr/>
          </p:nvSpPr>
          <p:spPr>
            <a:xfrm>
              <a:off x="2594126" y="4525567"/>
              <a:ext cx="501614" cy="415498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/>
                <a:t>1-150</a:t>
              </a:r>
            </a:p>
            <a:p>
              <a:pPr algn="ctr"/>
              <a:r>
                <a:rPr lang="en-GB" sz="1000" dirty="0"/>
                <a:t>µs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F9A2CEB-B600-714D-A90B-AC4EB228DF89}"/>
                </a:ext>
              </a:extLst>
            </p:cNvPr>
            <p:cNvSpPr txBox="1"/>
            <p:nvPr/>
          </p:nvSpPr>
          <p:spPr>
            <a:xfrm>
              <a:off x="6352601" y="4541182"/>
              <a:ext cx="501614" cy="415498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/>
                <a:t>1-150</a:t>
              </a:r>
            </a:p>
            <a:p>
              <a:pPr algn="ctr"/>
              <a:r>
                <a:rPr lang="en-GB" sz="1000" dirty="0"/>
                <a:t>µs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938281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DBD2A-89D6-1F49-BCBA-91FBC4C21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injection section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78B4F738-46BE-EC4C-8A69-75B76AC59D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6304" y="1120565"/>
            <a:ext cx="8245070" cy="5463115"/>
          </a:xfrm>
          <a:solidFill>
            <a:schemeClr val="bg1"/>
          </a:solidFill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BEE1A4-FEA4-DD45-8952-2414B2CC7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900EE-DEFD-408A-947D-E2DEF0E998D3}" type="slidenum">
              <a:rPr lang="en-GB" smtClean="0"/>
              <a:t>4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51165B-D039-B649-B60D-BBAFF43F16C2}"/>
              </a:ext>
            </a:extLst>
          </p:cNvPr>
          <p:cNvSpPr txBox="1"/>
          <p:nvPr/>
        </p:nvSpPr>
        <p:spPr>
          <a:xfrm>
            <a:off x="9710595" y="1499016"/>
            <a:ext cx="19271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00B050"/>
                </a:solidFill>
              </a:rPr>
              <a:t>Injected beam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35847C8-BEED-1347-8030-3356E05A20F0}"/>
              </a:ext>
            </a:extLst>
          </p:cNvPr>
          <p:cNvSpPr txBox="1"/>
          <p:nvPr/>
        </p:nvSpPr>
        <p:spPr>
          <a:xfrm>
            <a:off x="9710595" y="3465407"/>
            <a:ext cx="22817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Circulating beam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7AF2AE9-1FC9-3E4F-BD09-7F9F1D5FFFC9}"/>
              </a:ext>
            </a:extLst>
          </p:cNvPr>
          <p:cNvSpPr txBox="1"/>
          <p:nvPr/>
        </p:nvSpPr>
        <p:spPr>
          <a:xfrm>
            <a:off x="559952" y="2140563"/>
            <a:ext cx="21653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Dump for unstripped</a:t>
            </a:r>
          </a:p>
          <a:p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or partially stripped</a:t>
            </a:r>
          </a:p>
          <a:p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particles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8054DCA-2CDA-5C4F-B6C5-02982AE8090F}"/>
              </a:ext>
            </a:extLst>
          </p:cNvPr>
          <p:cNvSpPr txBox="1"/>
          <p:nvPr/>
        </p:nvSpPr>
        <p:spPr>
          <a:xfrm>
            <a:off x="9116746" y="4251529"/>
            <a:ext cx="311482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The circulating beam has to</a:t>
            </a:r>
          </a:p>
          <a:p>
            <a:r>
              <a:rPr lang="en-GB" dirty="0"/>
              <a:t>be removed from the foil to</a:t>
            </a:r>
          </a:p>
          <a:p>
            <a:r>
              <a:rPr lang="en-GB" dirty="0"/>
              <a:t>minimise multiple scattering</a:t>
            </a:r>
          </a:p>
          <a:p>
            <a:r>
              <a:rPr lang="en-GB" dirty="0"/>
              <a:t>(emittance blow-up, losses) and</a:t>
            </a:r>
          </a:p>
          <a:p>
            <a:r>
              <a:rPr lang="en-GB" dirty="0"/>
              <a:t>to avoid foil destruction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1829634-3D31-F44E-9990-5E040359BDA3}"/>
              </a:ext>
            </a:extLst>
          </p:cNvPr>
          <p:cNvSpPr txBox="1"/>
          <p:nvPr/>
        </p:nvSpPr>
        <p:spPr>
          <a:xfrm>
            <a:off x="205368" y="3437560"/>
            <a:ext cx="19329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Chicane bump will</a:t>
            </a:r>
          </a:p>
          <a:p>
            <a:r>
              <a:rPr lang="en-GB" dirty="0"/>
              <a:t>collapse after 5 </a:t>
            </a:r>
            <a:r>
              <a:rPr lang="en-GB" dirty="0" err="1"/>
              <a:t>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51704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422668-1883-E249-A839-9F04704DC5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Filling of PSB buckets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232EF3-581B-5342-A0F7-CBFC36544A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>
                <a:solidFill>
                  <a:srgbClr val="FF0000"/>
                </a:solidFill>
              </a:rPr>
              <a:t>Chopper ON/OFF</a:t>
            </a:r>
            <a:r>
              <a:rPr lang="en-GB" dirty="0"/>
              <a:t> (no beam/beam) pattern needs to correspond to desired filling factor of accelerating PSB buckets </a:t>
            </a:r>
            <a:r>
              <a:rPr lang="en-GB" dirty="0">
                <a:sym typeface="Wingdings" pitchFamily="2" charset="2"/>
              </a:rPr>
              <a:t> </a:t>
            </a:r>
            <a:r>
              <a:rPr lang="en-GB" b="1" dirty="0">
                <a:sym typeface="Wingdings" pitchFamily="2" charset="2"/>
              </a:rPr>
              <a:t>optimise line density and long. parameters, minimise losses</a:t>
            </a:r>
            <a:r>
              <a:rPr lang="en-GB" dirty="0">
                <a:sym typeface="Wingdings" pitchFamily="2" charset="2"/>
              </a:rPr>
              <a:t>!</a:t>
            </a:r>
            <a:endParaRPr lang="en-GB" dirty="0"/>
          </a:p>
          <a:p>
            <a:r>
              <a:rPr lang="en-GB" dirty="0"/>
              <a:t>Irregular chopping pattern during </a:t>
            </a:r>
            <a:r>
              <a:rPr lang="en-GB" b="1" dirty="0"/>
              <a:t>longitudinal painting </a:t>
            </a:r>
            <a:r>
              <a:rPr lang="en-GB" dirty="0"/>
              <a:t>(for more homogenous bucket filling), where also synchronisation with </a:t>
            </a:r>
            <a:r>
              <a:rPr lang="en-GB" b="1" dirty="0">
                <a:solidFill>
                  <a:srgbClr val="FF0000"/>
                </a:solidFill>
              </a:rPr>
              <a:t>2 last Linac4 PIMS cavities + the </a:t>
            </a:r>
            <a:r>
              <a:rPr lang="en-GB" b="1" dirty="0" err="1">
                <a:solidFill>
                  <a:srgbClr val="FF0000"/>
                </a:solidFill>
              </a:rPr>
              <a:t>debuncher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dirty="0"/>
              <a:t>is needed</a:t>
            </a:r>
          </a:p>
          <a:p>
            <a:r>
              <a:rPr lang="en-GB" dirty="0"/>
              <a:t>Correction of </a:t>
            </a:r>
            <a:r>
              <a:rPr lang="en-GB" b="1" dirty="0"/>
              <a:t>energy differences between rings at injection due to ramping B-field </a:t>
            </a:r>
            <a:r>
              <a:rPr lang="en-GB" dirty="0"/>
              <a:t>through </a:t>
            </a:r>
            <a:r>
              <a:rPr lang="en-GB" b="1" dirty="0" err="1">
                <a:solidFill>
                  <a:srgbClr val="FF0000"/>
                </a:solidFill>
              </a:rPr>
              <a:t>Bdls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55D7AB-6D10-3340-A3BA-6E1AB5C95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900EE-DEFD-408A-947D-E2DEF0E998D3}" type="slidenum">
              <a:rPr lang="en-GB" smtClean="0"/>
              <a:t>5</a:t>
            </a:fld>
            <a:endParaRPr lang="en-GB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446D7AC9-C1A6-E341-889B-B45D737C731E}"/>
              </a:ext>
            </a:extLst>
          </p:cNvPr>
          <p:cNvGrpSpPr/>
          <p:nvPr/>
        </p:nvGrpSpPr>
        <p:grpSpPr>
          <a:xfrm>
            <a:off x="3241674" y="2688172"/>
            <a:ext cx="5708650" cy="3884394"/>
            <a:chOff x="3241674" y="2864444"/>
            <a:chExt cx="5708650" cy="3884394"/>
          </a:xfrm>
        </p:grpSpPr>
        <p:pic>
          <p:nvPicPr>
            <p:cNvPr id="5" name="Picture 4" descr="TrigEmodPrinc.gif">
              <a:extLst>
                <a:ext uri="{FF2B5EF4-FFF2-40B4-BE49-F238E27FC236}">
                  <a16:creationId xmlns:a16="http://schemas.microsoft.com/office/drawing/2014/main" id="{1F8C222F-3DD2-324E-9371-32085984D4D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41674" y="3605216"/>
              <a:ext cx="5708650" cy="3108111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1E36EEB-9D51-2F41-AB13-AE48FFC51531}"/>
                </a:ext>
              </a:extLst>
            </p:cNvPr>
            <p:cNvSpPr txBox="1"/>
            <p:nvPr/>
          </p:nvSpPr>
          <p:spPr>
            <a:xfrm>
              <a:off x="3602516" y="2872286"/>
              <a:ext cx="59407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Ch. off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C5D2312-CE35-1743-8B08-259CEC839C28}"/>
                </a:ext>
              </a:extLst>
            </p:cNvPr>
            <p:cNvSpPr txBox="1"/>
            <p:nvPr/>
          </p:nvSpPr>
          <p:spPr>
            <a:xfrm>
              <a:off x="4713383" y="2872286"/>
              <a:ext cx="59407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Ch. off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AFAEEA1-6775-1D46-A9EE-1CB1D8B4C290}"/>
                </a:ext>
              </a:extLst>
            </p:cNvPr>
            <p:cNvSpPr txBox="1"/>
            <p:nvPr/>
          </p:nvSpPr>
          <p:spPr>
            <a:xfrm>
              <a:off x="5798962" y="2872285"/>
              <a:ext cx="59407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Ch. off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D2899D4-8075-D44D-B256-56D2EB85BDBB}"/>
                </a:ext>
              </a:extLst>
            </p:cNvPr>
            <p:cNvSpPr txBox="1"/>
            <p:nvPr/>
          </p:nvSpPr>
          <p:spPr>
            <a:xfrm>
              <a:off x="7484963" y="2864447"/>
              <a:ext cx="59407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Ch. off</a:t>
              </a: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5B30BA0A-1D05-0148-AEE2-1D20D77BD476}"/>
                </a:ext>
              </a:extLst>
            </p:cNvPr>
            <p:cNvSpPr/>
            <p:nvPr/>
          </p:nvSpPr>
          <p:spPr>
            <a:xfrm>
              <a:off x="3241674" y="3490512"/>
              <a:ext cx="548128" cy="354375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1BB71D4-0E75-F84B-931D-A865F48A199B}"/>
                </a:ext>
              </a:extLst>
            </p:cNvPr>
            <p:cNvSpPr txBox="1"/>
            <p:nvPr/>
          </p:nvSpPr>
          <p:spPr>
            <a:xfrm>
              <a:off x="4221877" y="2872284"/>
              <a:ext cx="59407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Ch. on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8A0FB83-25D6-A242-9F23-BCB8A246B371}"/>
                </a:ext>
              </a:extLst>
            </p:cNvPr>
            <p:cNvSpPr txBox="1"/>
            <p:nvPr/>
          </p:nvSpPr>
          <p:spPr>
            <a:xfrm>
              <a:off x="5338124" y="2875463"/>
              <a:ext cx="59407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Ch. on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16CDC56-2BE7-5B43-93DF-F75DFD08DB04}"/>
                </a:ext>
              </a:extLst>
            </p:cNvPr>
            <p:cNvSpPr txBox="1"/>
            <p:nvPr/>
          </p:nvSpPr>
          <p:spPr>
            <a:xfrm>
              <a:off x="6587504" y="2864445"/>
              <a:ext cx="59407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Ch. on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9935B65-DAD3-6141-8936-A48E7B463B82}"/>
                </a:ext>
              </a:extLst>
            </p:cNvPr>
            <p:cNvSpPr txBox="1"/>
            <p:nvPr/>
          </p:nvSpPr>
          <p:spPr>
            <a:xfrm>
              <a:off x="8141998" y="2864444"/>
              <a:ext cx="59407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Ch. on</a:t>
              </a: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F05CF24C-B659-D649-9F79-0E2171FA2307}"/>
                </a:ext>
              </a:extLst>
            </p:cNvPr>
            <p:cNvSpPr/>
            <p:nvPr/>
          </p:nvSpPr>
          <p:spPr>
            <a:xfrm>
              <a:off x="8119964" y="6394463"/>
              <a:ext cx="548128" cy="354375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920CAD00-900E-9C4E-B95D-E39B1C9D984B}"/>
                </a:ext>
              </a:extLst>
            </p:cNvPr>
            <p:cNvCxnSpPr>
              <a:cxnSpLocks/>
            </p:cNvCxnSpPr>
            <p:nvPr/>
          </p:nvCxnSpPr>
          <p:spPr>
            <a:xfrm>
              <a:off x="4076241" y="3141443"/>
              <a:ext cx="0" cy="703444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74434013-2838-9741-8E24-DB0D1FFCEF0F}"/>
                </a:ext>
              </a:extLst>
            </p:cNvPr>
            <p:cNvCxnSpPr>
              <a:cxnSpLocks/>
            </p:cNvCxnSpPr>
            <p:nvPr/>
          </p:nvCxnSpPr>
          <p:spPr>
            <a:xfrm>
              <a:off x="4592198" y="3141442"/>
              <a:ext cx="0" cy="703445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94BD1478-67BA-6B4B-A85E-1E62A5B6F622}"/>
                </a:ext>
              </a:extLst>
            </p:cNvPr>
            <p:cNvCxnSpPr>
              <a:cxnSpLocks/>
            </p:cNvCxnSpPr>
            <p:nvPr/>
          </p:nvCxnSpPr>
          <p:spPr>
            <a:xfrm>
              <a:off x="5075104" y="3141441"/>
              <a:ext cx="0" cy="70344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0DFA6941-097A-8B4F-8BED-5051D74CD777}"/>
                </a:ext>
              </a:extLst>
            </p:cNvPr>
            <p:cNvCxnSpPr>
              <a:cxnSpLocks/>
            </p:cNvCxnSpPr>
            <p:nvPr/>
          </p:nvCxnSpPr>
          <p:spPr>
            <a:xfrm>
              <a:off x="5750839" y="3149283"/>
              <a:ext cx="0" cy="80577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81657311-4661-A340-B15E-8F0D3E8AC7C2}"/>
                </a:ext>
              </a:extLst>
            </p:cNvPr>
            <p:cNvCxnSpPr>
              <a:cxnSpLocks/>
            </p:cNvCxnSpPr>
            <p:nvPr/>
          </p:nvCxnSpPr>
          <p:spPr>
            <a:xfrm>
              <a:off x="6182332" y="3141440"/>
              <a:ext cx="0" cy="813615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2202B1DF-5776-5E49-AECE-971E8C108059}"/>
                </a:ext>
              </a:extLst>
            </p:cNvPr>
            <p:cNvCxnSpPr>
              <a:cxnSpLocks/>
            </p:cNvCxnSpPr>
            <p:nvPr/>
          </p:nvCxnSpPr>
          <p:spPr>
            <a:xfrm>
              <a:off x="6895557" y="3141439"/>
              <a:ext cx="0" cy="890734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65CC3DFB-3710-3240-8F08-960A954C8186}"/>
                </a:ext>
              </a:extLst>
            </p:cNvPr>
            <p:cNvCxnSpPr>
              <a:cxnSpLocks/>
            </p:cNvCxnSpPr>
            <p:nvPr/>
          </p:nvCxnSpPr>
          <p:spPr>
            <a:xfrm>
              <a:off x="7863205" y="3141438"/>
              <a:ext cx="0" cy="127632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E0FA3795-2E2B-AB41-9A90-3123C8113C3D}"/>
                </a:ext>
              </a:extLst>
            </p:cNvPr>
            <p:cNvCxnSpPr>
              <a:cxnSpLocks/>
            </p:cNvCxnSpPr>
            <p:nvPr/>
          </p:nvCxnSpPr>
          <p:spPr>
            <a:xfrm>
              <a:off x="8500346" y="3149806"/>
              <a:ext cx="0" cy="126795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D6A15AEE-8DEC-A64E-8D98-BE1E57A802D2}"/>
              </a:ext>
            </a:extLst>
          </p:cNvPr>
          <p:cNvSpPr txBox="1"/>
          <p:nvPr/>
        </p:nvSpPr>
        <p:spPr>
          <a:xfrm>
            <a:off x="2119823" y="4516914"/>
            <a:ext cx="97943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PIMS,</a:t>
            </a:r>
          </a:p>
          <a:p>
            <a:r>
              <a:rPr lang="en-GB" sz="1400" dirty="0" err="1">
                <a:solidFill>
                  <a:srgbClr val="FF0000"/>
                </a:solidFill>
              </a:rPr>
              <a:t>debuncher</a:t>
            </a:r>
            <a:r>
              <a:rPr lang="en-GB" sz="1400" dirty="0">
                <a:solidFill>
                  <a:srgbClr val="FF0000"/>
                </a:solidFill>
              </a:rPr>
              <a:t>,</a:t>
            </a:r>
          </a:p>
          <a:p>
            <a:r>
              <a:rPr lang="en-GB" sz="1400" dirty="0" err="1">
                <a:solidFill>
                  <a:srgbClr val="FF0000"/>
                </a:solidFill>
              </a:rPr>
              <a:t>Bdls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15EF90E-0195-CF4B-AF25-9E3618ECC95E}"/>
              </a:ext>
            </a:extLst>
          </p:cNvPr>
          <p:cNvSpPr txBox="1"/>
          <p:nvPr/>
        </p:nvSpPr>
        <p:spPr>
          <a:xfrm>
            <a:off x="5831106" y="6543753"/>
            <a:ext cx="7889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chopper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B07C631D-6D76-6847-871D-550866EA4C80}"/>
              </a:ext>
            </a:extLst>
          </p:cNvPr>
          <p:cNvCxnSpPr/>
          <p:nvPr/>
        </p:nvCxnSpPr>
        <p:spPr>
          <a:xfrm>
            <a:off x="3146730" y="3417926"/>
            <a:ext cx="0" cy="3119129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8E721FAC-EAC2-8745-95F5-17ECDFBA3EA9}"/>
              </a:ext>
            </a:extLst>
          </p:cNvPr>
          <p:cNvCxnSpPr>
            <a:cxnSpLocks/>
          </p:cNvCxnSpPr>
          <p:nvPr/>
        </p:nvCxnSpPr>
        <p:spPr>
          <a:xfrm flipH="1">
            <a:off x="3188961" y="6579285"/>
            <a:ext cx="5838482" cy="0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81387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91E0BE-6A15-7C4B-9C15-9534BB5F9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Synchronisation needs for new PSB injection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FE05FF28-5B22-5745-BDBA-DFA94C77773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581894"/>
              </p:ext>
            </p:extLst>
          </p:nvPr>
        </p:nvGraphicFramePr>
        <p:xfrm>
          <a:off x="747713" y="1028700"/>
          <a:ext cx="10696575" cy="5089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39B909-2A4D-4146-84A9-71A54F673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900EE-DEFD-408A-947D-E2DEF0E998D3}" type="slidenum">
              <a:rPr lang="en-GB" smtClean="0"/>
              <a:t>6</a:t>
            </a:fld>
            <a:endParaRPr lang="en-GB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91F3A6F-3A6C-0F4B-AB55-E318580F9058}"/>
              </a:ext>
            </a:extLst>
          </p:cNvPr>
          <p:cNvSpPr txBox="1">
            <a:spLocks/>
          </p:cNvSpPr>
          <p:nvPr/>
        </p:nvSpPr>
        <p:spPr>
          <a:xfrm>
            <a:off x="7557573" y="892363"/>
            <a:ext cx="4351663" cy="56626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500"/>
              </a:spcBef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0" indent="0" algn="r">
              <a:spcBef>
                <a:spcPts val="500"/>
              </a:spcBef>
              <a:buNone/>
            </a:pPr>
            <a:r>
              <a:rPr lang="en-GB" sz="1600" dirty="0">
                <a:solidFill>
                  <a:schemeClr val="tx1"/>
                </a:solidFill>
              </a:rPr>
              <a:t>Defines length of Linac4 pulse</a:t>
            </a:r>
          </a:p>
          <a:p>
            <a:pPr marL="0" indent="0" algn="r">
              <a:spcBef>
                <a:spcPts val="500"/>
              </a:spcBef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0" indent="0" algn="r">
              <a:spcBef>
                <a:spcPts val="500"/>
              </a:spcBef>
              <a:buNone/>
            </a:pPr>
            <a:r>
              <a:rPr lang="en-GB" sz="1600" dirty="0">
                <a:solidFill>
                  <a:schemeClr val="tx1"/>
                </a:solidFill>
              </a:rPr>
              <a:t>Produces 1.5 us holes </a:t>
            </a:r>
            <a:r>
              <a:rPr lang="en-GB" sz="1600" dirty="0" err="1">
                <a:solidFill>
                  <a:schemeClr val="tx1"/>
                </a:solidFill>
              </a:rPr>
              <a:t>betw</a:t>
            </a:r>
            <a:r>
              <a:rPr lang="en-GB" sz="1600" dirty="0">
                <a:solidFill>
                  <a:schemeClr val="tx1"/>
                </a:solidFill>
              </a:rPr>
              <a:t>. rings to avoid</a:t>
            </a:r>
          </a:p>
          <a:p>
            <a:pPr marL="0" indent="0" algn="r">
              <a:spcBef>
                <a:spcPts val="500"/>
              </a:spcBef>
              <a:buNone/>
            </a:pPr>
            <a:r>
              <a:rPr lang="en-GB" sz="1600" dirty="0">
                <a:solidFill>
                  <a:schemeClr val="tx1"/>
                </a:solidFill>
              </a:rPr>
              <a:t>losses during distributor rise-time;</a:t>
            </a:r>
          </a:p>
          <a:p>
            <a:pPr marL="0" indent="0" algn="r">
              <a:spcBef>
                <a:spcPts val="500"/>
              </a:spcBef>
              <a:buNone/>
            </a:pPr>
            <a:r>
              <a:rPr lang="en-GB" sz="1600" dirty="0">
                <a:solidFill>
                  <a:schemeClr val="tx1"/>
                </a:solidFill>
              </a:rPr>
              <a:t>chopping pattern for loss-free beam-to-</a:t>
            </a:r>
          </a:p>
          <a:p>
            <a:pPr marL="0" indent="0" algn="r">
              <a:spcBef>
                <a:spcPts val="500"/>
              </a:spcBef>
              <a:buNone/>
            </a:pPr>
            <a:r>
              <a:rPr lang="en-GB" sz="1600" dirty="0">
                <a:solidFill>
                  <a:schemeClr val="tx1"/>
                </a:solidFill>
              </a:rPr>
              <a:t>bucket transfer; longitudinal painting</a:t>
            </a:r>
          </a:p>
          <a:p>
            <a:pPr marL="0" indent="0" algn="r">
              <a:spcBef>
                <a:spcPts val="500"/>
              </a:spcBef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0" indent="0" algn="r">
              <a:spcBef>
                <a:spcPts val="500"/>
              </a:spcBef>
              <a:buNone/>
            </a:pPr>
            <a:r>
              <a:rPr lang="en-GB" sz="1600" dirty="0">
                <a:solidFill>
                  <a:schemeClr val="tx1"/>
                </a:solidFill>
              </a:rPr>
              <a:t>Distributes beam slices of flexible</a:t>
            </a:r>
          </a:p>
          <a:p>
            <a:pPr marL="0" indent="0" algn="r">
              <a:spcBef>
                <a:spcPts val="500"/>
              </a:spcBef>
              <a:buNone/>
            </a:pPr>
            <a:r>
              <a:rPr lang="en-GB" sz="1600" dirty="0">
                <a:solidFill>
                  <a:schemeClr val="tx1"/>
                </a:solidFill>
              </a:rPr>
              <a:t>length into 4 PSB rings</a:t>
            </a:r>
          </a:p>
          <a:p>
            <a:pPr marL="0" indent="0" algn="r">
              <a:spcBef>
                <a:spcPts val="500"/>
              </a:spcBef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0" indent="0" algn="r">
              <a:spcBef>
                <a:spcPts val="500"/>
              </a:spcBef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0" indent="0" algn="r">
              <a:spcBef>
                <a:spcPts val="500"/>
              </a:spcBef>
              <a:buNone/>
            </a:pPr>
            <a:r>
              <a:rPr lang="en-GB" sz="1600" dirty="0">
                <a:solidFill>
                  <a:schemeClr val="tx1"/>
                </a:solidFill>
              </a:rPr>
              <a:t>Linac4 RF: Ramping of last 2 PIMS cavities for longitudinal painting + </a:t>
            </a:r>
            <a:r>
              <a:rPr lang="en-GB" sz="1600" dirty="0" err="1">
                <a:solidFill>
                  <a:schemeClr val="tx1"/>
                </a:solidFill>
              </a:rPr>
              <a:t>debuncher</a:t>
            </a:r>
            <a:endParaRPr lang="en-GB" sz="1600" dirty="0">
              <a:solidFill>
                <a:schemeClr val="tx1"/>
              </a:solidFill>
            </a:endParaRPr>
          </a:p>
          <a:p>
            <a:pPr marL="0" indent="0" algn="r">
              <a:spcBef>
                <a:spcPts val="500"/>
              </a:spcBef>
              <a:buNone/>
            </a:pPr>
            <a:r>
              <a:rPr lang="en-GB" sz="1600" dirty="0">
                <a:solidFill>
                  <a:schemeClr val="tx1"/>
                </a:solidFill>
              </a:rPr>
              <a:t>PSB RF: To align RF buckets per ring to </a:t>
            </a:r>
          </a:p>
          <a:p>
            <a:pPr marL="0" indent="0" algn="r">
              <a:spcBef>
                <a:spcPts val="500"/>
              </a:spcBef>
              <a:buNone/>
            </a:pPr>
            <a:r>
              <a:rPr lang="en-GB" sz="1600" dirty="0">
                <a:solidFill>
                  <a:schemeClr val="tx1"/>
                </a:solidFill>
              </a:rPr>
              <a:t>Linac4 beam slice arrival   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ED780EC-8416-5C41-9D05-2415D1C76CC3}"/>
              </a:ext>
            </a:extLst>
          </p:cNvPr>
          <p:cNvSpPr txBox="1">
            <a:spLocks/>
          </p:cNvSpPr>
          <p:nvPr/>
        </p:nvSpPr>
        <p:spPr>
          <a:xfrm>
            <a:off x="361718" y="1019059"/>
            <a:ext cx="4287397" cy="553597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500"/>
              </a:spcBef>
              <a:buNone/>
            </a:pPr>
            <a:r>
              <a:rPr lang="en-GB" sz="1600" dirty="0">
                <a:solidFill>
                  <a:schemeClr val="tx1"/>
                </a:solidFill>
              </a:rPr>
              <a:t>	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en-GB" sz="1600" dirty="0">
                <a:solidFill>
                  <a:schemeClr val="tx1"/>
                </a:solidFill>
              </a:rPr>
              <a:t>				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en-GB" sz="1600" dirty="0">
                <a:solidFill>
                  <a:schemeClr val="tx1"/>
                </a:solidFill>
              </a:rPr>
              <a:t>By-ring correction of magnetic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en-GB" sz="1600" dirty="0">
                <a:solidFill>
                  <a:schemeClr val="tx1"/>
                </a:solidFill>
              </a:rPr>
              <a:t>field at injection (injection during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en-GB" sz="1600" dirty="0">
                <a:solidFill>
                  <a:schemeClr val="tx1"/>
                </a:solidFill>
              </a:rPr>
              <a:t>ramping B-field)</a:t>
            </a:r>
          </a:p>
          <a:p>
            <a:pPr marL="0" indent="0">
              <a:spcBef>
                <a:spcPts val="500"/>
              </a:spcBef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0" indent="0">
              <a:spcBef>
                <a:spcPts val="500"/>
              </a:spcBef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0" indent="0">
              <a:spcBef>
                <a:spcPts val="500"/>
              </a:spcBef>
              <a:buNone/>
            </a:pPr>
            <a:r>
              <a:rPr lang="en-GB" sz="1600" dirty="0">
                <a:solidFill>
                  <a:schemeClr val="tx1"/>
                </a:solidFill>
              </a:rPr>
              <a:t>Correction of vertical beta-beating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en-GB" sz="1600" dirty="0">
                <a:solidFill>
                  <a:schemeClr val="tx1"/>
                </a:solidFill>
              </a:rPr>
              <a:t>introduced by BSW magnets (+ 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en-GB" sz="1600" dirty="0">
                <a:solidFill>
                  <a:schemeClr val="tx1"/>
                </a:solidFill>
              </a:rPr>
              <a:t>working point)</a:t>
            </a:r>
          </a:p>
          <a:p>
            <a:pPr marL="0" indent="0">
              <a:spcBef>
                <a:spcPts val="500"/>
              </a:spcBef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0" indent="0">
              <a:spcBef>
                <a:spcPts val="500"/>
              </a:spcBef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0" indent="0">
              <a:spcBef>
                <a:spcPts val="500"/>
              </a:spcBef>
              <a:buNone/>
            </a:pPr>
            <a:r>
              <a:rPr lang="en-GB" sz="1600" dirty="0">
                <a:solidFill>
                  <a:schemeClr val="tx1"/>
                </a:solidFill>
              </a:rPr>
              <a:t>Produce bump during injection;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en-GB" sz="1600" dirty="0">
                <a:solidFill>
                  <a:schemeClr val="tx1"/>
                </a:solidFill>
              </a:rPr>
              <a:t>chicane fall after 5 </a:t>
            </a:r>
            <a:r>
              <a:rPr lang="en-GB" sz="1600" dirty="0" err="1">
                <a:solidFill>
                  <a:schemeClr val="tx1"/>
                </a:solidFill>
              </a:rPr>
              <a:t>ms</a:t>
            </a:r>
            <a:r>
              <a:rPr lang="en-GB" sz="1600" dirty="0">
                <a:solidFill>
                  <a:schemeClr val="tx1"/>
                </a:solidFill>
              </a:rPr>
              <a:t> to nominal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en-GB" sz="1600" dirty="0">
                <a:solidFill>
                  <a:schemeClr val="tx1"/>
                </a:solidFill>
              </a:rPr>
              <a:t>orbit</a:t>
            </a:r>
          </a:p>
          <a:p>
            <a:pPr marL="0" indent="0">
              <a:spcBef>
                <a:spcPts val="500"/>
              </a:spcBef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0" indent="0">
              <a:spcBef>
                <a:spcPts val="500"/>
              </a:spcBef>
              <a:buNone/>
            </a:pPr>
            <a:r>
              <a:rPr lang="en-GB" sz="1600" dirty="0">
                <a:solidFill>
                  <a:schemeClr val="tx1"/>
                </a:solidFill>
              </a:rPr>
              <a:t>Transverse phase-space painting and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en-GB" sz="1600" dirty="0">
                <a:solidFill>
                  <a:schemeClr val="tx1"/>
                </a:solidFill>
              </a:rPr>
              <a:t>fast beam removal from stripping foil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CE0E330-EE00-3C4C-AA18-5806F5DFF44D}"/>
              </a:ext>
            </a:extLst>
          </p:cNvPr>
          <p:cNvCxnSpPr>
            <a:cxnSpLocks/>
          </p:cNvCxnSpPr>
          <p:nvPr/>
        </p:nvCxnSpPr>
        <p:spPr>
          <a:xfrm>
            <a:off x="6808424" y="1531344"/>
            <a:ext cx="3866921" cy="0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9972610-D12D-664E-9141-D55FCECC2F33}"/>
              </a:ext>
            </a:extLst>
          </p:cNvPr>
          <p:cNvCxnSpPr>
            <a:cxnSpLocks/>
          </p:cNvCxnSpPr>
          <p:nvPr/>
        </p:nvCxnSpPr>
        <p:spPr>
          <a:xfrm>
            <a:off x="8185533" y="2124418"/>
            <a:ext cx="2489812" cy="0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39ABAAC-C3EB-5546-9666-3768B90DBDA9}"/>
              </a:ext>
            </a:extLst>
          </p:cNvPr>
          <p:cNvCxnSpPr>
            <a:cxnSpLocks/>
          </p:cNvCxnSpPr>
          <p:nvPr/>
        </p:nvCxnSpPr>
        <p:spPr>
          <a:xfrm>
            <a:off x="8681292" y="3675957"/>
            <a:ext cx="1994053" cy="0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A6BE048-FCB9-7541-81AD-BB6806A6F67F}"/>
              </a:ext>
            </a:extLst>
          </p:cNvPr>
          <p:cNvCxnSpPr>
            <a:cxnSpLocks/>
          </p:cNvCxnSpPr>
          <p:nvPr/>
        </p:nvCxnSpPr>
        <p:spPr>
          <a:xfrm>
            <a:off x="8185533" y="4885982"/>
            <a:ext cx="2489812" cy="0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F6D1B58-379F-564C-9A3E-713624524111}"/>
              </a:ext>
            </a:extLst>
          </p:cNvPr>
          <p:cNvCxnSpPr>
            <a:cxnSpLocks/>
          </p:cNvCxnSpPr>
          <p:nvPr/>
        </p:nvCxnSpPr>
        <p:spPr>
          <a:xfrm>
            <a:off x="1388125" y="1876542"/>
            <a:ext cx="2743200" cy="0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C513BA9-76F4-CA46-9AA3-5C406E70D6F6}"/>
              </a:ext>
            </a:extLst>
          </p:cNvPr>
          <p:cNvCxnSpPr>
            <a:cxnSpLocks/>
          </p:cNvCxnSpPr>
          <p:nvPr/>
        </p:nvCxnSpPr>
        <p:spPr>
          <a:xfrm>
            <a:off x="1388125" y="3284864"/>
            <a:ext cx="2137273" cy="0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5229002-58FF-294D-AFE1-4213339EEC59}"/>
              </a:ext>
            </a:extLst>
          </p:cNvPr>
          <p:cNvCxnSpPr>
            <a:cxnSpLocks/>
          </p:cNvCxnSpPr>
          <p:nvPr/>
        </p:nvCxnSpPr>
        <p:spPr>
          <a:xfrm>
            <a:off x="1388125" y="4715221"/>
            <a:ext cx="2655065" cy="0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63CE7AC-8F19-C34A-BC15-FD61121110EC}"/>
              </a:ext>
            </a:extLst>
          </p:cNvPr>
          <p:cNvCxnSpPr>
            <a:cxnSpLocks/>
          </p:cNvCxnSpPr>
          <p:nvPr/>
        </p:nvCxnSpPr>
        <p:spPr>
          <a:xfrm>
            <a:off x="1388125" y="5848122"/>
            <a:ext cx="4070732" cy="0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6C4AD8A8-15F8-E346-A102-B7A0F3905679}"/>
              </a:ext>
            </a:extLst>
          </p:cNvPr>
          <p:cNvSpPr txBox="1"/>
          <p:nvPr/>
        </p:nvSpPr>
        <p:spPr>
          <a:xfrm>
            <a:off x="5295941" y="6211669"/>
            <a:ext cx="16001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Clr>
                <a:schemeClr val="accent5">
                  <a:lumMod val="75000"/>
                </a:schemeClr>
              </a:buClr>
              <a:buSzPct val="200000"/>
              <a:buFont typeface="Wingdings" pitchFamily="2" charset="2"/>
              <a:buChar char="§"/>
            </a:pPr>
            <a:r>
              <a:rPr lang="en-GB" sz="1200" dirty="0"/>
              <a:t>TE-ABT equipment</a:t>
            </a:r>
          </a:p>
          <a:p>
            <a:pPr marL="171450" indent="-171450">
              <a:buClr>
                <a:schemeClr val="accent4"/>
              </a:buClr>
              <a:buSzPct val="200000"/>
              <a:buFont typeface="Wingdings" pitchFamily="2" charset="2"/>
              <a:buChar char="§"/>
            </a:pPr>
            <a:r>
              <a:rPr lang="en-GB" sz="1200" dirty="0"/>
              <a:t>BE-RF equipment</a:t>
            </a:r>
          </a:p>
          <a:p>
            <a:pPr marL="171450" indent="-171450">
              <a:buClr>
                <a:srgbClr val="C00000"/>
              </a:buClr>
              <a:buSzPct val="200000"/>
              <a:buFont typeface="Wingdings" pitchFamily="2" charset="2"/>
              <a:buChar char="§"/>
            </a:pPr>
            <a:r>
              <a:rPr lang="en-GB" sz="1200" dirty="0"/>
              <a:t>TE-EPC equipment</a:t>
            </a:r>
          </a:p>
        </p:txBody>
      </p:sp>
    </p:spTree>
    <p:extLst>
      <p:ext uri="{BB962C8B-B14F-4D97-AF65-F5344CB8AC3E}">
        <p14:creationId xmlns:p14="http://schemas.microsoft.com/office/powerpoint/2010/main" val="19754940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-5573" t="9911" r="20683" b="1010"/>
          <a:stretch/>
        </p:blipFill>
        <p:spPr>
          <a:xfrm>
            <a:off x="348343" y="97972"/>
            <a:ext cx="10197162" cy="6482442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 flipH="1">
            <a:off x="4057649" y="2743200"/>
            <a:ext cx="1" cy="688114"/>
          </a:xfrm>
          <a:prstGeom prst="line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099956" y="2544536"/>
            <a:ext cx="1" cy="756000"/>
          </a:xfrm>
          <a:prstGeom prst="line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6158591" y="2331257"/>
            <a:ext cx="1" cy="828000"/>
          </a:xfrm>
          <a:prstGeom prst="line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7217225" y="2222399"/>
            <a:ext cx="1" cy="540000"/>
          </a:xfrm>
          <a:prstGeom prst="line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B2F476A-AF34-3C4A-9088-5A599827BB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900EE-DEFD-408A-947D-E2DEF0E998D3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57211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8070FB-C6C5-A649-BCD7-0EB19BBC1F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Synchronisation </a:t>
            </a:r>
            <a:r>
              <a:rPr lang="en-GB" dirty="0" err="1"/>
              <a:t>KSw</a:t>
            </a:r>
            <a:r>
              <a:rPr lang="en-GB" dirty="0"/>
              <a:t> - BSW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E555C46-C602-DD4D-99E6-CF65A584C4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900EE-DEFD-408A-947D-E2DEF0E998D3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8986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KSW Waveform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83BEF47C-2EEE-4544-8984-DE9984494A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5" name="Group 4"/>
          <p:cNvGrpSpPr/>
          <p:nvPr/>
        </p:nvGrpSpPr>
        <p:grpSpPr>
          <a:xfrm>
            <a:off x="1775521" y="1348017"/>
            <a:ext cx="8503921" cy="4572743"/>
            <a:chOff x="1775521" y="1348017"/>
            <a:chExt cx="8503921" cy="4572743"/>
          </a:xfrm>
        </p:grpSpPr>
        <p:grpSp>
          <p:nvGrpSpPr>
            <p:cNvPr id="3" name="Group 2"/>
            <p:cNvGrpSpPr/>
            <p:nvPr/>
          </p:nvGrpSpPr>
          <p:grpSpPr>
            <a:xfrm>
              <a:off x="1775521" y="1988840"/>
              <a:ext cx="8503921" cy="3931920"/>
              <a:chOff x="251520" y="1988840"/>
              <a:chExt cx="8503921" cy="3931920"/>
            </a:xfrm>
          </p:grpSpPr>
          <p:grpSp>
            <p:nvGrpSpPr>
              <p:cNvPr id="6" name="Group 38"/>
              <p:cNvGrpSpPr>
                <a:grpSpLocks/>
              </p:cNvGrpSpPr>
              <p:nvPr/>
            </p:nvGrpSpPr>
            <p:grpSpPr bwMode="auto">
              <a:xfrm>
                <a:off x="251520" y="1988840"/>
                <a:ext cx="8503921" cy="3931920"/>
                <a:chOff x="740143" y="1168403"/>
                <a:chExt cx="6417905" cy="2645178"/>
              </a:xfrm>
            </p:grpSpPr>
            <p:grpSp>
              <p:nvGrpSpPr>
                <p:cNvPr id="14" name="Group 26"/>
                <p:cNvGrpSpPr>
                  <a:grpSpLocks/>
                </p:cNvGrpSpPr>
                <p:nvPr/>
              </p:nvGrpSpPr>
              <p:grpSpPr bwMode="auto">
                <a:xfrm>
                  <a:off x="740143" y="1168403"/>
                  <a:ext cx="6417905" cy="2645178"/>
                  <a:chOff x="288962" y="1296881"/>
                  <a:chExt cx="5960118" cy="2396086"/>
                </a:xfrm>
              </p:grpSpPr>
              <p:cxnSp>
                <p:nvCxnSpPr>
                  <p:cNvPr id="16" name="Straight Arrow Connector 15"/>
                  <p:cNvCxnSpPr/>
                  <p:nvPr/>
                </p:nvCxnSpPr>
                <p:spPr>
                  <a:xfrm rot="5400000" flipH="1" flipV="1">
                    <a:off x="-808702" y="2494368"/>
                    <a:ext cx="2396086" cy="1112"/>
                  </a:xfrm>
                  <a:prstGeom prst="straightConnector1">
                    <a:avLst/>
                  </a:prstGeom>
                  <a:ln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" name="Straight Arrow Connector 16"/>
                  <p:cNvCxnSpPr/>
                  <p:nvPr/>
                </p:nvCxnSpPr>
                <p:spPr>
                  <a:xfrm flipV="1">
                    <a:off x="288962" y="3183772"/>
                    <a:ext cx="5960118" cy="0"/>
                  </a:xfrm>
                  <a:prstGeom prst="straightConnector1">
                    <a:avLst/>
                  </a:prstGeom>
                  <a:ln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Straight Connector 17"/>
                  <p:cNvCxnSpPr/>
                  <p:nvPr/>
                </p:nvCxnSpPr>
                <p:spPr>
                  <a:xfrm>
                    <a:off x="1387711" y="2130624"/>
                    <a:ext cx="421076" cy="1053148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8" name="Straight Connector 7"/>
                <p:cNvCxnSpPr/>
                <p:nvPr/>
              </p:nvCxnSpPr>
              <p:spPr bwMode="auto">
                <a:xfrm>
                  <a:off x="848832" y="1347824"/>
                  <a:ext cx="147063" cy="692553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/>
                <p:cNvCxnSpPr/>
                <p:nvPr/>
              </p:nvCxnSpPr>
              <p:spPr bwMode="auto">
                <a:xfrm>
                  <a:off x="997505" y="2040377"/>
                  <a:ext cx="922244" cy="48443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0" name="TextBox 39"/>
              <p:cNvSpPr txBox="1"/>
              <p:nvPr/>
            </p:nvSpPr>
            <p:spPr>
              <a:xfrm>
                <a:off x="673196" y="2068032"/>
                <a:ext cx="720080" cy="276999"/>
              </a:xfrm>
              <a:prstGeom prst="rect">
                <a:avLst/>
              </a:prstGeom>
              <a:noFill/>
              <a:ln>
                <a:solidFill>
                  <a:srgbClr val="0070C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35 mm</a:t>
                </a:r>
              </a:p>
            </p:txBody>
          </p:sp>
          <p:cxnSp>
            <p:nvCxnSpPr>
              <p:cNvPr id="42" name="Straight Connector 41"/>
              <p:cNvCxnSpPr/>
              <p:nvPr/>
            </p:nvCxnSpPr>
            <p:spPr>
              <a:xfrm>
                <a:off x="395536" y="2204864"/>
                <a:ext cx="288032" cy="0"/>
              </a:xfrm>
              <a:prstGeom prst="line">
                <a:avLst/>
              </a:prstGeom>
              <a:ln>
                <a:prstDash val="sysDash"/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>
                <a:off x="1804878" y="3356992"/>
                <a:ext cx="0" cy="1737360"/>
              </a:xfrm>
              <a:prstGeom prst="line">
                <a:avLst/>
              </a:prstGeom>
              <a:ln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TextBox 6"/>
            <p:cNvSpPr txBox="1"/>
            <p:nvPr/>
          </p:nvSpPr>
          <p:spPr>
            <a:xfrm>
              <a:off x="3467676" y="2562430"/>
              <a:ext cx="46640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End of injection</a:t>
              </a: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H="1">
              <a:off x="3343220" y="2931762"/>
              <a:ext cx="334696" cy="38922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/>
            <p:cNvSpPr/>
            <p:nvPr/>
          </p:nvSpPr>
          <p:spPr>
            <a:xfrm>
              <a:off x="3179676" y="3284984"/>
              <a:ext cx="288000" cy="28803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063521" y="1348017"/>
              <a:ext cx="46640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Start of injection</a:t>
              </a:r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 flipH="1">
              <a:off x="1939065" y="1717349"/>
              <a:ext cx="334696" cy="38922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Oval 31"/>
            <p:cNvSpPr/>
            <p:nvPr/>
          </p:nvSpPr>
          <p:spPr>
            <a:xfrm>
              <a:off x="1775521" y="2070571"/>
              <a:ext cx="288000" cy="28803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6041571" y="1717349"/>
            <a:ext cx="4914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Original KSW waveform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53D6A70C-E659-4847-984C-CB4C569621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900EE-DEFD-408A-947D-E2DEF0E998D3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4269582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{AAADD205-AA5F-9243-87B2-6A50124A2584}tf10001120</Template>
  <TotalTime>9105</TotalTime>
  <Words>1632</Words>
  <Application>Microsoft Macintosh PowerPoint</Application>
  <PresentationFormat>Widescreen</PresentationFormat>
  <Paragraphs>279</Paragraphs>
  <Slides>26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Calibri</vt:lpstr>
      <vt:lpstr>Cambria Math</vt:lpstr>
      <vt:lpstr>Gill Sans MT</vt:lpstr>
      <vt:lpstr>Wingdings</vt:lpstr>
      <vt:lpstr>Parcel</vt:lpstr>
      <vt:lpstr>Synchronisation Needs for New PSB Injection with Linac4</vt:lpstr>
      <vt:lpstr>Introduction</vt:lpstr>
      <vt:lpstr>DIStributor Operation</vt:lpstr>
      <vt:lpstr>New injection section</vt:lpstr>
      <vt:lpstr>Filling of PSB buckets</vt:lpstr>
      <vt:lpstr>Synchronisation needs for new PSB injection</vt:lpstr>
      <vt:lpstr>PowerPoint Presentation</vt:lpstr>
      <vt:lpstr>Synchronisation KSw - BSW</vt:lpstr>
      <vt:lpstr>KSW Waveform</vt:lpstr>
      <vt:lpstr>KSW Waveform</vt:lpstr>
      <vt:lpstr>Total loss budget ISOLDE beams</vt:lpstr>
      <vt:lpstr>ISOLDE beam</vt:lpstr>
      <vt:lpstr>ISOLDE beam</vt:lpstr>
      <vt:lpstr>ISOLDE beam 100 μs</vt:lpstr>
      <vt:lpstr>ISOLDE beam 500 μs</vt:lpstr>
      <vt:lpstr>Synchronisation BSW – Q-strips</vt:lpstr>
      <vt:lpstr>Beta beating during the fall of the chicane: Q3, Q14</vt:lpstr>
      <vt:lpstr>Delay of the BSW by 550 μs</vt:lpstr>
      <vt:lpstr>Delay of the BSW by 100 μs</vt:lpstr>
      <vt:lpstr>Synchronisation Bdls – B-field</vt:lpstr>
      <vt:lpstr>Bdl correction</vt:lpstr>
      <vt:lpstr>PowerPoint Presentation</vt:lpstr>
      <vt:lpstr>PowerPoint Presentation</vt:lpstr>
      <vt:lpstr>Longitudinal painting</vt:lpstr>
      <vt:lpstr>Summary Synchronisation studies</vt:lpstr>
      <vt:lpstr>Concluding remarks</vt:lpstr>
    </vt:vector>
  </TitlesOfParts>
  <Company>CERN</Company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Chiara Bracco</dc:creator>
  <cp:lastModifiedBy>Bettina Mikulec</cp:lastModifiedBy>
  <cp:revision>324</cp:revision>
  <dcterms:created xsi:type="dcterms:W3CDTF">2015-08-26T08:08:16Z</dcterms:created>
  <dcterms:modified xsi:type="dcterms:W3CDTF">2018-05-24T13:58:52Z</dcterms:modified>
</cp:coreProperties>
</file>