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embeddings/oleObject4.bin" ContentType="application/vnd.openxmlformats-officedocument.oleObject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4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3.xml" ContentType="application/vnd.openxmlformats-officedocument.presentationml.slideMaster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2.xml" ContentType="application/vnd.openxmlformats-officedocument.presentationml.slideLayout+xml"/>
  <Override PartName="/ppt/embeddings/oleObject2.bin" ContentType="application/vnd.openxmlformats-officedocument.oleObject"/>
  <Override PartName="/ppt/slideLayouts/slideLayout24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25.xml" ContentType="application/vnd.openxmlformats-officedocument.presentationml.slideLayout+xml"/>
  <Override PartName="/ppt/slideLayouts/slideLayout29.xml" ContentType="application/vnd.openxmlformats-officedocument.presentationml.slideLayout+xml"/>
  <Override PartName="/docProps/custom.xml" ContentType="application/vnd.openxmlformats-officedocument.custom-properties+xml"/>
  <Override PartName="/customXml/itemProps2.xml" ContentType="application/vnd.openxmlformats-officedocument.customXmlProperties+xml"/>
  <Override PartName="/ppt/embeddings/oleObject5.bin" ContentType="application/vnd.openxmlformats-officedocument.oleObject"/>
  <Override PartName="/ppt/slideLayouts/slideLayout32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embeddings/oleObject1.bin" ContentType="application/vnd.openxmlformats-officedocument.oleObject"/>
  <Override PartName="/ppt/slideLayouts/slideLayout18.xml" ContentType="application/vnd.openxmlformats-officedocument.presentationml.slideLayout+xml"/>
  <Override PartName="/ppt/slideLayouts/slideLayout28.xml" ContentType="application/vnd.openxmlformats-officedocument.presentationml.slideLayout+xml"/>
  <Override PartName="/ppt/embeddings/oleObject3.bin" ContentType="application/vnd.openxmlformats-officedocument.oleObject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vml" ContentType="application/vnd.openxmlformats-officedocument.vmlDrawing"/>
  <Default Extension="jpeg" ContentType="image/jpeg"/>
  <Override PartName="/ppt/theme/theme5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31.xml" ContentType="application/vnd.openxmlformats-officedocument.presentationml.slideLayout+xml"/>
  <Default Extension="bin" ContentType="application/vnd.openxmlformats-officedocument.presentationml.printerSettings"/>
  <Override PartName="/ppt/slideMasters/slideMaster2.xml" ContentType="application/vnd.openxmlformats-officedocument.presentationml.slideMaster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Default Extension="rels" ContentType="application/vnd.openxmlformats-package.relationships+xml"/>
  <Override PartName="/ppt/slideLayouts/slideLayout19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27.xml" ContentType="application/vnd.openxmlformats-officedocument.presentationml.slideLayout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>
  <p:sldMasterIdLst>
    <p:sldMasterId id="2147483660" r:id="rId3"/>
    <p:sldMasterId id="2147483672" r:id="rId4"/>
    <p:sldMasterId id="2147483684" r:id="rId5"/>
  </p:sldMasterIdLst>
  <p:notesMasterIdLst>
    <p:notesMasterId r:id="rId15"/>
  </p:notesMasterIdLst>
  <p:handoutMasterIdLst>
    <p:handoutMasterId r:id="rId16"/>
  </p:handoutMasterIdLst>
  <p:sldIdLst>
    <p:sldId id="256" r:id="rId6"/>
    <p:sldId id="279" r:id="rId7"/>
    <p:sldId id="280" r:id="rId8"/>
    <p:sldId id="281" r:id="rId9"/>
    <p:sldId id="282" r:id="rId10"/>
    <p:sldId id="283" r:id="rId11"/>
    <p:sldId id="284" r:id="rId12"/>
    <p:sldId id="285" r:id="rId13"/>
    <p:sldId id="278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A50021"/>
    <a:srgbClr val="009900"/>
    <a:srgbClr val="66FF33"/>
    <a:srgbClr val="FF3300"/>
    <a:srgbClr val="3861AA"/>
    <a:srgbClr val="3C64A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vertBarState="maximized">
    <p:restoredLeft sz="15629" autoAdjust="0"/>
    <p:restoredTop sz="94668" autoAdjust="0"/>
  </p:normalViewPr>
  <p:slideViewPr>
    <p:cSldViewPr>
      <p:cViewPr varScale="1">
        <p:scale>
          <a:sx n="152" d="100"/>
          <a:sy n="152" d="100"/>
        </p:scale>
        <p:origin x="-76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9.xml"/><Relationship Id="rId20" Type="http://schemas.openxmlformats.org/officeDocument/2006/relationships/theme" Target="theme/theme1.xml"/><Relationship Id="rId4" Type="http://schemas.openxmlformats.org/officeDocument/2006/relationships/slideMaster" Target="slideMasters/slideMaster2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1" Type="http://schemas.openxmlformats.org/officeDocument/2006/relationships/slide" Target="slides/slide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0" Type="http://schemas.openxmlformats.org/officeDocument/2006/relationships/slide" Target="slides/slide5.xml"/><Relationship Id="rId5" Type="http://schemas.openxmlformats.org/officeDocument/2006/relationships/slideMaster" Target="slideMasters/slideMaster3.xml"/><Relationship Id="rId15" Type="http://schemas.openxmlformats.org/officeDocument/2006/relationships/notesMaster" Target="notesMasters/notesMaster1.xml"/><Relationship Id="rId12" Type="http://schemas.openxmlformats.org/officeDocument/2006/relationships/slide" Target="slides/slide7.xml"/><Relationship Id="rId17" Type="http://schemas.openxmlformats.org/officeDocument/2006/relationships/printerSettings" Target="printerSettings/printerSettings1.bin"/><Relationship Id="rId19" Type="http://schemas.openxmlformats.org/officeDocument/2006/relationships/viewProps" Target="viewProps.xml"/><Relationship Id="rId2" Type="http://schemas.openxmlformats.org/officeDocument/2006/relationships/customXml" Target="../customXml/item2.xml"/><Relationship Id="rId9" Type="http://schemas.openxmlformats.org/officeDocument/2006/relationships/slide" Target="slides/slide4.xml"/><Relationship Id="rId3" Type="http://schemas.openxmlformats.org/officeDocument/2006/relationships/slideMaster" Target="slideMasters/slideMaster1.xml"/><Relationship Id="rId18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008C05-F062-574E-946A-5D55755206DD}" type="datetimeFigureOut">
              <a:rPr lang="ja-JP" altLang="en-US" smtClean="0"/>
              <a:pPr/>
              <a:t>09.11.4</a:t>
            </a:fld>
            <a:endParaRPr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837CA6-FEDF-8943-9B05-C13417457BDE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FE9161-8F25-E34B-8F94-FF5B7B9737AB}" type="datetimeFigureOut">
              <a:rPr lang="ja-JP" altLang="en-US" smtClean="0"/>
              <a:pPr/>
              <a:t>09.11.4</a:t>
            </a:fld>
            <a:endParaRPr lang="ja-JP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E5BAA5-27F2-8749-A027-BED3CA75CE2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oleObject2.bin"/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1.xml"/><Relationship Id="rId3" Type="http://schemas.openxmlformats.org/officeDocument/2006/relationships/image" Target="../media/image3.jpeg"/><Relationship Id="rId5" Type="http://schemas.openxmlformats.org/officeDocument/2006/relationships/oleObject" Target="../embeddings/oleObject3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CERNlogo-rg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30"/>
          <p:cNvSpPr txBox="1">
            <a:spLocks noChangeArrowheads="1"/>
          </p:cNvSpPr>
          <p:nvPr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altLang="ja-JP" sz="900">
                <a:latin typeface="Tahoma" charset="0"/>
              </a:rPr>
              <a:t>CERN IT Department</a:t>
            </a:r>
          </a:p>
          <a:p>
            <a:pPr algn="r"/>
            <a:r>
              <a:rPr lang="en-US" altLang="ja-JP" sz="900">
                <a:latin typeface="Tahoma" charset="0"/>
              </a:rPr>
              <a:t>CH-1211 Genève 23</a:t>
            </a:r>
          </a:p>
          <a:p>
            <a:pPr algn="r"/>
            <a:r>
              <a:rPr lang="en-US" altLang="ja-JP" sz="900">
                <a:latin typeface="Tahoma" charset="0"/>
              </a:rPr>
              <a:t>Switzerland</a:t>
            </a:r>
          </a:p>
          <a:p>
            <a:pPr algn="r"/>
            <a:r>
              <a:rPr lang="en-US" altLang="ja-JP" sz="1100" b="1">
                <a:latin typeface="Tahoma" charset="0"/>
              </a:rPr>
              <a:t>www.cern.ch/i</a:t>
            </a:r>
            <a:r>
              <a:rPr lang="en-US" altLang="ja-JP" sz="1000" b="1">
                <a:latin typeface="Tahoma" charset="0"/>
              </a:rPr>
              <a:t>t</a:t>
            </a:r>
          </a:p>
        </p:txBody>
      </p:sp>
      <p:graphicFrame>
        <p:nvGraphicFramePr>
          <p:cNvPr id="6" name="Object 32"/>
          <p:cNvGraphicFramePr>
            <a:graphicFrameLocks noChangeAspect="1"/>
          </p:cNvGraphicFramePr>
          <p:nvPr/>
        </p:nvGraphicFramePr>
        <p:xfrm>
          <a:off x="1146175" y="0"/>
          <a:ext cx="7997825" cy="847725"/>
        </p:xfrm>
        <a:graphic>
          <a:graphicData uri="http://schemas.openxmlformats.org/presentationml/2006/ole">
            <p:oleObj spid="_x0000_s72706" name="Image" r:id="rId4" imgW="13168254" imgH="1396825" progId="">
              <p:embed/>
            </p:oleObj>
          </a:graphicData>
        </a:graphic>
      </p:graphicFrame>
      <p:graphicFrame>
        <p:nvGraphicFramePr>
          <p:cNvPr id="7" name="Object 34"/>
          <p:cNvGraphicFramePr>
            <a:graphicFrameLocks noChangeAspect="1"/>
          </p:cNvGraphicFramePr>
          <p:nvPr/>
        </p:nvGraphicFramePr>
        <p:xfrm>
          <a:off x="0" y="0"/>
          <a:ext cx="1204913" cy="6096000"/>
        </p:xfrm>
        <a:graphic>
          <a:graphicData uri="http://schemas.openxmlformats.org/presentationml/2006/ole">
            <p:oleObj spid="_x0000_s72707" name="Image" r:id="rId5" imgW="2006349" imgH="10158730" progId="">
              <p:embed/>
            </p:oleObj>
          </a:graphicData>
        </a:graphic>
      </p:graphicFrame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1752600"/>
            <a:ext cx="77724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914400"/>
            <a:ext cx="1905000" cy="5105400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914400"/>
            <a:ext cx="5562600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- Large DBs on the GRID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- Large DBs on the GRID</a:t>
            </a:r>
            <a:endParaRPr lang="en-US" altLang="ja-JP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- Large DBs on the GRID</a:t>
            </a:r>
            <a:endParaRPr lang="en-US" altLang="ja-JP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- Large DBs on the GRID</a:t>
            </a:r>
            <a:endParaRPr lang="en-US" altLang="ja-JP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- Large DBs on the GRID</a:t>
            </a:r>
            <a:endParaRPr lang="en-US" altLang="ja-JP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- Large DBs on the GRID</a:t>
            </a:r>
            <a:endParaRPr lang="en-US" altLang="ja-JP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- Large DBs on the GRID</a:t>
            </a:r>
            <a:endParaRPr lang="en-US" altLang="ja-JP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- Large DBs on the GRID</a:t>
            </a:r>
            <a:endParaRPr lang="en-US" altLang="ja-JP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- Large DBs on the GRID</a:t>
            </a:r>
            <a:endParaRPr lang="en-US" altLang="ja-JP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- Large DBs on the GRID</a:t>
            </a:r>
            <a:endParaRPr lang="en-US" altLang="ja-JP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- Large DBs on the GRID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- Large DBs on the GRID</a:t>
            </a:r>
            <a:endParaRPr lang="en-US" altLang="ja-JP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0"/>
            <a:ext cx="19050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26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- Large DBs on the GRID</a:t>
            </a:r>
            <a:endParaRPr lang="en-US" altLang="ja-JP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- Large DBs on the GRID</a:t>
            </a:r>
            <a:endParaRPr lang="en-US" altLang="ja-JP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- Large DBs on the GRID</a:t>
            </a:r>
            <a:endParaRPr lang="en-US" altLang="ja-JP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- Large DBs on the GRID</a:t>
            </a:r>
            <a:endParaRPr lang="en-US" altLang="ja-JP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- Large DBs on the GRID</a:t>
            </a:r>
            <a:endParaRPr lang="en-US" altLang="ja-JP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- Large DBs on the GRID</a:t>
            </a:r>
            <a:endParaRPr lang="en-US" altLang="ja-JP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- Large DBs on the GRID</a:t>
            </a:r>
            <a:endParaRPr lang="en-US" altLang="ja-JP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- Large DBs on the GRID</a:t>
            </a:r>
            <a:endParaRPr lang="en-US" altLang="ja-JP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- Large DBs on the GRID</a:t>
            </a:r>
            <a:endParaRPr lang="en-US" altLang="ja-JP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599" y="4406900"/>
            <a:ext cx="67421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2599" y="2906713"/>
            <a:ext cx="6742113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- Large DBs on the GRID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- Large DBs on the GRID</a:t>
            </a:r>
            <a:endParaRPr lang="en-US" altLang="ja-JP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- Large DBs on the GRID</a:t>
            </a:r>
            <a:endParaRPr lang="en-US" altLang="ja-JP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4650" y="0"/>
            <a:ext cx="21907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4198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- Large DBs on the GRID</a:t>
            </a:r>
            <a:endParaRPr lang="en-US" altLang="ja-JP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- Large DBs on the GRID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990600"/>
            <a:ext cx="36576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1676400"/>
            <a:ext cx="3657600" cy="44196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990600"/>
            <a:ext cx="36576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676400"/>
            <a:ext cx="3657600" cy="44196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- Large DBs on the GRID</a:t>
            </a:r>
            <a:endParaRPr lang="ja-JP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Click to edit Master title style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- Large DBs on the GRID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- Large DBs on the GRID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4800600"/>
            <a:ext cx="7696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95400" y="914400"/>
            <a:ext cx="7696200" cy="381317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0" y="5367338"/>
            <a:ext cx="7696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- Large DBs on the GRID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F.Furano - Large DBs on the GRID</a:t>
            </a:r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2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.jpeg"/><Relationship Id="rId4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6" Type="http://schemas.openxmlformats.org/officeDocument/2006/relationships/oleObject" Target="../embeddings/oleObject4.bin"/><Relationship Id="rId8" Type="http://schemas.openxmlformats.org/officeDocument/2006/relationships/slideLayout" Target="../slideLayouts/slideLayout18.xml"/><Relationship Id="rId13" Type="http://schemas.openxmlformats.org/officeDocument/2006/relationships/vmlDrawing" Target="../drawings/vmlDrawing3.vml"/><Relationship Id="rId10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5.xml"/><Relationship Id="rId15" Type="http://schemas.openxmlformats.org/officeDocument/2006/relationships/image" Target="../media/image3.jpeg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.jpeg"/><Relationship Id="rId4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8" Type="http://schemas.openxmlformats.org/officeDocument/2006/relationships/slideLayout" Target="../slideLayouts/slideLayout29.xml"/><Relationship Id="rId13" Type="http://schemas.openxmlformats.org/officeDocument/2006/relationships/vmlDrawing" Target="../drawings/vmlDrawing4.vml"/><Relationship Id="rId10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6.xml"/><Relationship Id="rId15" Type="http://schemas.openxmlformats.org/officeDocument/2006/relationships/oleObject" Target="../embeddings/oleObject5.bin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9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25" descr="banner-ITonly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324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900" b="1" i="1">
                <a:solidFill>
                  <a:srgbClr val="00529E"/>
                </a:solidFill>
                <a:ea typeface="ＭＳ Ｐゴシック" charset="-128"/>
              </a:defRPr>
            </a:lvl1pPr>
          </a:lstStyle>
          <a:p>
            <a:r>
              <a:rPr lang="en-US" altLang="ja-JP" smtClean="0"/>
              <a:t>F.Furano - Large DBs on the GRID</a:t>
            </a:r>
            <a:endParaRPr lang="ja-JP" altLang="en-US" dirty="0"/>
          </a:p>
        </p:txBody>
      </p:sp>
      <p:pic>
        <p:nvPicPr>
          <p:cNvPr id="1032" name="Picture 22" descr="CERNlogo-rgb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0" name="Text Box 26"/>
          <p:cNvSpPr txBox="1">
            <a:spLocks noChangeArrowheads="1"/>
          </p:cNvSpPr>
          <p:nvPr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altLang="ja-JP" sz="900">
                <a:latin typeface="Tahoma" charset="0"/>
              </a:rPr>
              <a:t>CERN IT Department</a:t>
            </a:r>
          </a:p>
          <a:p>
            <a:pPr algn="r"/>
            <a:r>
              <a:rPr lang="en-US" altLang="ja-JP" sz="900">
                <a:latin typeface="Tahoma" charset="0"/>
              </a:rPr>
              <a:t>CH-1211 Genève 23</a:t>
            </a:r>
          </a:p>
          <a:p>
            <a:pPr algn="r"/>
            <a:r>
              <a:rPr lang="en-US" altLang="ja-JP" sz="900">
                <a:latin typeface="Tahoma" charset="0"/>
              </a:rPr>
              <a:t>Switzerland</a:t>
            </a:r>
          </a:p>
          <a:p>
            <a:pPr algn="r"/>
            <a:r>
              <a:rPr lang="en-US" altLang="ja-JP" sz="1100" b="1">
                <a:latin typeface="Tahoma" charset="0"/>
              </a:rPr>
              <a:t>www.cern.ch/i</a:t>
            </a:r>
            <a:r>
              <a:rPr lang="en-US" altLang="ja-JP" sz="1000" b="1">
                <a:latin typeface="Tahoma" charset="0"/>
              </a:rPr>
              <a:t>t</a:t>
            </a:r>
          </a:p>
        </p:txBody>
      </p:sp>
      <p:graphicFrame>
        <p:nvGraphicFramePr>
          <p:cNvPr id="1026" name="Object 30"/>
          <p:cNvGraphicFramePr>
            <a:graphicFrameLocks noChangeAspect="1"/>
          </p:cNvGraphicFramePr>
          <p:nvPr/>
        </p:nvGraphicFramePr>
        <p:xfrm>
          <a:off x="0" y="0"/>
          <a:ext cx="1204913" cy="6096000"/>
        </p:xfrm>
        <a:graphic>
          <a:graphicData uri="http://schemas.openxmlformats.org/presentationml/2006/ole">
            <p:oleObj spid="_x0000_s1026" name="Image" r:id="rId15" imgW="2006349" imgH="10158730" progId="">
              <p:embed/>
            </p:oleObj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4" r:id="rId8"/>
    <p:sldLayoutId id="2147483705" r:id="rId9"/>
    <p:sldLayoutId id="2147483706" r:id="rId10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–"/>
        <a:defRPr sz="24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</a:p>
        </p:txBody>
      </p:sp>
      <p:pic>
        <p:nvPicPr>
          <p:cNvPr id="3077" name="Picture 8" descr="banner-ITonly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sp>
        <p:nvSpPr>
          <p:cNvPr id="9227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324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00529E"/>
                </a:solidFill>
              </a:defRPr>
            </a:lvl1pPr>
          </a:lstStyle>
          <a:p>
            <a:r>
              <a:rPr lang="en-US" altLang="ja-JP" smtClean="0"/>
              <a:t>F.Furano - Large DBs on the GRID</a:t>
            </a:r>
            <a:endParaRPr lang="en-US" altLang="ja-JP">
              <a:solidFill>
                <a:srgbClr val="3861AA"/>
              </a:solidFill>
            </a:endParaRPr>
          </a:p>
        </p:txBody>
      </p:sp>
      <p:pic>
        <p:nvPicPr>
          <p:cNvPr id="3080" name="Picture 13" descr="CERNlogo-rgb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altLang="ja-JP" sz="900">
                <a:latin typeface="Tahoma" charset="0"/>
              </a:rPr>
              <a:t>CERN IT Department</a:t>
            </a:r>
          </a:p>
          <a:p>
            <a:pPr algn="r"/>
            <a:r>
              <a:rPr lang="en-US" altLang="ja-JP" sz="900">
                <a:latin typeface="Tahoma" charset="0"/>
              </a:rPr>
              <a:t>CH-1211 Genève 23</a:t>
            </a:r>
          </a:p>
          <a:p>
            <a:pPr algn="r"/>
            <a:r>
              <a:rPr lang="en-US" altLang="ja-JP" sz="900">
                <a:latin typeface="Tahoma" charset="0"/>
              </a:rPr>
              <a:t>Switzerland</a:t>
            </a:r>
          </a:p>
          <a:p>
            <a:pPr algn="r"/>
            <a:r>
              <a:rPr lang="en-US" altLang="ja-JP" sz="1100" b="1">
                <a:latin typeface="Tahoma" charset="0"/>
              </a:rPr>
              <a:t>www.cern.ch/i</a:t>
            </a:r>
            <a:r>
              <a:rPr lang="en-US" altLang="ja-JP" sz="1000" b="1">
                <a:latin typeface="Tahoma" charset="0"/>
              </a:rPr>
              <a:t>t</a:t>
            </a:r>
          </a:p>
        </p:txBody>
      </p:sp>
      <p:graphicFrame>
        <p:nvGraphicFramePr>
          <p:cNvPr id="3074" name="Object 20"/>
          <p:cNvGraphicFramePr>
            <a:graphicFrameLocks noChangeAspect="1"/>
          </p:cNvGraphicFramePr>
          <p:nvPr/>
        </p:nvGraphicFramePr>
        <p:xfrm>
          <a:off x="0" y="0"/>
          <a:ext cx="1204913" cy="6096000"/>
        </p:xfrm>
        <a:graphic>
          <a:graphicData uri="http://schemas.openxmlformats.org/presentationml/2006/ole">
            <p:oleObj spid="_x0000_s3074" name="Image" r:id="rId16" imgW="2006349" imgH="10158730" progId="">
              <p:embed/>
            </p:oleObj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066800"/>
            <a:ext cx="8763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</a:p>
        </p:txBody>
      </p:sp>
      <p:pic>
        <p:nvPicPr>
          <p:cNvPr id="4101" name="Picture 8" descr="banner-ITonly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sp>
        <p:nvSpPr>
          <p:cNvPr id="3687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5532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00529E"/>
                </a:solidFill>
              </a:defRPr>
            </a:lvl1pPr>
          </a:lstStyle>
          <a:p>
            <a:r>
              <a:rPr lang="en-US" altLang="ja-JP" smtClean="0"/>
              <a:t>F.Furano - Large DBs on the GRID</a:t>
            </a:r>
            <a:endParaRPr lang="en-US" altLang="ja-JP">
              <a:solidFill>
                <a:srgbClr val="3861AA"/>
              </a:solidFill>
            </a:endParaRPr>
          </a:p>
        </p:txBody>
      </p:sp>
      <p:graphicFrame>
        <p:nvGraphicFramePr>
          <p:cNvPr id="4098" name="Object 20"/>
          <p:cNvGraphicFramePr>
            <a:graphicFrameLocks noChangeAspect="1"/>
          </p:cNvGraphicFramePr>
          <p:nvPr/>
        </p:nvGraphicFramePr>
        <p:xfrm>
          <a:off x="0" y="0"/>
          <a:ext cx="1189038" cy="850900"/>
        </p:xfrm>
        <a:graphic>
          <a:graphicData uri="http://schemas.openxmlformats.org/presentationml/2006/ole">
            <p:oleObj spid="_x0000_s4098" name="Image" r:id="rId15" imgW="2006349" imgH="1434415" progId="">
              <p:embed/>
            </p:oleObj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 smtClean="0"/>
              <a:t>Data access optimizations</a:t>
            </a:r>
            <a:br>
              <a:rPr lang="en-US" altLang="ja-JP" dirty="0" smtClean="0"/>
            </a:br>
            <a:r>
              <a:rPr lang="en-US" altLang="ja-JP" dirty="0" smtClean="0"/>
              <a:t>for ROOT files</a:t>
            </a:r>
            <a:endParaRPr lang="en-GB" dirty="0"/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2133600" y="3886200"/>
            <a:ext cx="6400800" cy="1371600"/>
          </a:xfrm>
        </p:spPr>
        <p:txBody>
          <a:bodyPr/>
          <a:lstStyle/>
          <a:p>
            <a:r>
              <a:rPr lang="en-US" altLang="ja-JP" dirty="0" err="1" smtClean="0"/>
              <a:t>F.Furano</a:t>
            </a:r>
            <a:r>
              <a:rPr lang="en-US" altLang="ja-JP" dirty="0" smtClean="0"/>
              <a:t> (IT-DM)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The starting point</a:t>
            </a:r>
            <a:endParaRPr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I was contacted by a site with this question:</a:t>
            </a:r>
          </a:p>
          <a:p>
            <a:pPr lvl="1"/>
            <a:r>
              <a:rPr lang="en-US" altLang="ja-JP" dirty="0" smtClean="0"/>
              <a:t>Q: The data access pattern of the ATLAS jobs is so sparse and difficult that it kills the performance of our disks. Can you do something?</a:t>
            </a:r>
          </a:p>
          <a:p>
            <a:pPr lvl="1"/>
            <a:r>
              <a:rPr lang="en-US" altLang="ja-JP" dirty="0" smtClean="0"/>
              <a:t>A: Probably I can. Give me a trace of what a job does and let’s see.</a:t>
            </a:r>
            <a:endParaRPr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smtClean="0"/>
              <a:t>F.Furano - Large DBs on the GRID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First look</a:t>
            </a:r>
            <a:endParaRPr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914400"/>
            <a:ext cx="7696200" cy="2057400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Ah, OK. They do not (or cannot) use the </a:t>
            </a:r>
            <a:r>
              <a:rPr lang="en-US" altLang="ja-JP" dirty="0" err="1" smtClean="0"/>
              <a:t>TTreeCache</a:t>
            </a:r>
            <a:r>
              <a:rPr lang="en-US" altLang="ja-JP" dirty="0" smtClean="0"/>
              <a:t>, hence the resulting pattern is particularly difficult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smtClean="0"/>
              <a:t>F.Furano - Large DBs on the GRID</a:t>
            </a:r>
            <a:endParaRPr lang="ja-JP" altLang="en-US"/>
          </a:p>
        </p:txBody>
      </p:sp>
      <p:pic>
        <p:nvPicPr>
          <p:cNvPr id="5" name="Picture 4" descr="atlastrace_offset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2413" y="2971800"/>
            <a:ext cx="3781587" cy="25645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71601" y="2971800"/>
            <a:ext cx="4038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altLang="ja-JP" dirty="0" smtClean="0"/>
              <a:t>Synchronous requests for very small chunks (here’s a part of them)</a:t>
            </a:r>
          </a:p>
          <a:p>
            <a:pPr lvl="1">
              <a:buFont typeface="Arial"/>
              <a:buChar char="•"/>
            </a:pPr>
            <a:r>
              <a:rPr lang="en-US" altLang="ja-JP" dirty="0" smtClean="0"/>
              <a:t>Pay the network latency for each request (make the app inefficient by itself even with the fastest disks)</a:t>
            </a:r>
          </a:p>
          <a:p>
            <a:pPr lvl="1">
              <a:buFont typeface="Arial"/>
              <a:buChar char="•"/>
            </a:pPr>
            <a:r>
              <a:rPr lang="en-US" altLang="ja-JP" dirty="0" smtClean="0"/>
              <a:t>The disk sees a nasty random pattern and performs badly</a:t>
            </a:r>
          </a:p>
          <a:p>
            <a:pPr lvl="1">
              <a:buFont typeface="Arial"/>
              <a:buChar char="•"/>
            </a:pPr>
            <a:r>
              <a:rPr lang="en-US" altLang="ja-JP" dirty="0" smtClean="0"/>
              <a:t>It is not able to serve many clients as it should</a:t>
            </a:r>
            <a:endParaRPr lang="ja-JP" altLang="en-US" dirty="0" smtClean="0"/>
          </a:p>
          <a:p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An idea</a:t>
            </a:r>
            <a:endParaRPr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066800"/>
            <a:ext cx="7543800" cy="3276600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dirty="0" smtClean="0"/>
              <a:t>We could analyze the traffic as it is produced at the client side (here’s an histogram of 1000 offsets)</a:t>
            </a:r>
          </a:p>
          <a:p>
            <a:pPr lvl="1"/>
            <a:r>
              <a:rPr lang="en-US" altLang="ja-JP" dirty="0" smtClean="0"/>
              <a:t>Detect if it can be summarized by a few big blocks of data</a:t>
            </a:r>
          </a:p>
          <a:p>
            <a:pPr lvl="2"/>
            <a:r>
              <a:rPr lang="en-US" altLang="ja-JP" dirty="0" smtClean="0"/>
              <a:t>In this example it can be done with a block of 20-30M</a:t>
            </a:r>
          </a:p>
          <a:p>
            <a:pPr lvl="1"/>
            <a:r>
              <a:rPr lang="en-US" altLang="ja-JP" dirty="0" smtClean="0"/>
              <a:t>Make this “window” slide together with the average offset, by dropping the least 1M and advancing by chunks of 1M</a:t>
            </a:r>
          </a:p>
          <a:p>
            <a:pPr lvl="1"/>
            <a:r>
              <a:rPr lang="en-US" altLang="ja-JP" dirty="0" smtClean="0"/>
              <a:t>It is likely that it will be hit many times (up to 99%)</a:t>
            </a:r>
          </a:p>
          <a:p>
            <a:pPr>
              <a:buNone/>
            </a:pPr>
            <a:endParaRPr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dirty="0" err="1" smtClean="0"/>
              <a:t>F.Furano</a:t>
            </a:r>
            <a:r>
              <a:rPr lang="en-US" altLang="ja-JP" dirty="0" smtClean="0"/>
              <a:t> - Large </a:t>
            </a:r>
            <a:r>
              <a:rPr lang="en-US" altLang="ja-JP" dirty="0" err="1" smtClean="0"/>
              <a:t>DBs</a:t>
            </a:r>
            <a:r>
              <a:rPr lang="en-US" altLang="ja-JP" dirty="0" smtClean="0"/>
              <a:t> on the GRID</a:t>
            </a:r>
            <a:endParaRPr lang="ja-JP" altLang="en-US" dirty="0"/>
          </a:p>
        </p:txBody>
      </p:sp>
      <p:pic>
        <p:nvPicPr>
          <p:cNvPr id="5" name="Picture 4" descr="atlastrace_offsets_hist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4325883"/>
            <a:ext cx="3733800" cy="25321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Another idea</a:t>
            </a:r>
            <a:endParaRPr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Doing what any OS would do, but in a bigger scale</a:t>
            </a:r>
          </a:p>
          <a:p>
            <a:pPr lvl="1"/>
            <a:r>
              <a:rPr lang="en-US" altLang="ja-JP" dirty="0" smtClean="0"/>
              <a:t>Internally in the OS, reads are enlarged and aligned to “pages”, typically of 4K</a:t>
            </a:r>
          </a:p>
          <a:p>
            <a:pPr lvl="1"/>
            <a:r>
              <a:rPr lang="en-US" altLang="ja-JP" dirty="0" smtClean="0"/>
              <a:t>We can do the same in the Xrootd client, but with a bigger page size (up to 1M)</a:t>
            </a:r>
          </a:p>
          <a:p>
            <a:pPr lvl="3"/>
            <a:r>
              <a:rPr lang="en-US" altLang="ja-JP" dirty="0" smtClean="0"/>
              <a:t>The danger is to read the file more than once</a:t>
            </a:r>
          </a:p>
          <a:p>
            <a:pPr lvl="3"/>
            <a:r>
              <a:rPr lang="en-US" altLang="ja-JP" dirty="0" smtClean="0"/>
              <a:t>This</a:t>
            </a:r>
            <a:r>
              <a:rPr lang="en-US" altLang="ja-JP" dirty="0" smtClean="0"/>
              <a:t> </a:t>
            </a:r>
            <a:r>
              <a:rPr lang="en-US" altLang="ja-JP" dirty="0" smtClean="0"/>
              <a:t>can</a:t>
            </a:r>
            <a:r>
              <a:rPr lang="en-US" altLang="ja-JP" dirty="0" smtClean="0"/>
              <a:t>not </a:t>
            </a:r>
            <a:r>
              <a:rPr lang="en-US" altLang="ja-JP" dirty="0" smtClean="0"/>
              <a:t>happen with the previous algorithm</a:t>
            </a:r>
          </a:p>
          <a:p>
            <a:pPr lvl="3"/>
            <a:r>
              <a:rPr lang="en-US" altLang="ja-JP" dirty="0" smtClean="0"/>
              <a:t>Only enough memory can avoid </a:t>
            </a:r>
            <a:r>
              <a:rPr lang="en-US" altLang="ja-JP" dirty="0" smtClean="0"/>
              <a:t>this, like in the OS case</a:t>
            </a:r>
          </a:p>
          <a:p>
            <a:pPr lvl="3"/>
            <a:r>
              <a:rPr lang="en-US" altLang="ja-JP" dirty="0" smtClean="0"/>
              <a:t>But the OS uses the unallocated memory for that</a:t>
            </a:r>
            <a:endParaRPr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smtClean="0"/>
              <a:t>F.Furano - Large DBs on the GRID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Memory!</a:t>
            </a:r>
            <a:endParaRPr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The drawback of these statistics-based techniques is memory consumption</a:t>
            </a:r>
          </a:p>
          <a:p>
            <a:pPr lvl="1"/>
            <a:r>
              <a:rPr lang="en-US" altLang="ja-JP" dirty="0" smtClean="0"/>
              <a:t>Memory is needed to cache enough data for the access to be fast (=low miss rate)</a:t>
            </a:r>
          </a:p>
          <a:p>
            <a:pPr lvl="1"/>
            <a:r>
              <a:rPr lang="en-US" altLang="ja-JP" dirty="0" smtClean="0"/>
              <a:t>We tried a lot of combinations from 30 up to 200MB of cache. They start to work from ~30-50M</a:t>
            </a:r>
          </a:p>
          <a:p>
            <a:pPr lvl="1"/>
            <a:r>
              <a:rPr lang="en-US" altLang="ja-JP" dirty="0" smtClean="0"/>
              <a:t>A heavier test was performed by Max </a:t>
            </a:r>
            <a:r>
              <a:rPr lang="en-US" altLang="ja-JP" dirty="0" err="1" smtClean="0"/>
              <a:t>Baak</a:t>
            </a:r>
            <a:r>
              <a:rPr lang="en-US" altLang="ja-JP" dirty="0" smtClean="0"/>
              <a:t>, using 200M (!) and many jobs</a:t>
            </a:r>
          </a:p>
          <a:p>
            <a:pPr lvl="2"/>
            <a:r>
              <a:rPr lang="en-US" altLang="ja-JP" dirty="0" smtClean="0"/>
              <a:t>The average usage of CPU jumped from &lt;40% to &gt;95</a:t>
            </a:r>
            <a:r>
              <a:rPr lang="en-US" altLang="ja-JP" dirty="0" smtClean="0"/>
              <a:t>%, multiplying by ~2-3 the event rate</a:t>
            </a:r>
          </a:p>
          <a:p>
            <a:pPr lvl="2"/>
            <a:r>
              <a:rPr lang="en-US" altLang="ja-JP" dirty="0" smtClean="0"/>
              <a:t>Very good results… but I don’t know if or where this is applicable.</a:t>
            </a:r>
            <a:endParaRPr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smtClean="0"/>
              <a:t>F.Furano - Large DBs on the GRID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 quick comparison</a:t>
            </a:r>
            <a:endParaRPr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066800"/>
            <a:ext cx="7543800" cy="3733800"/>
          </a:xfrm>
        </p:spPr>
        <p:txBody>
          <a:bodyPr>
            <a:normAutofit lnSpcReduction="10000"/>
          </a:bodyPr>
          <a:lstStyle/>
          <a:p>
            <a:r>
              <a:rPr lang="en-US" altLang="ja-JP" dirty="0" smtClean="0"/>
              <a:t>Using the previously discussed ATLAS AOD trace fed into my Xrootd test tool (95K reads, cache=100M):</a:t>
            </a:r>
          </a:p>
          <a:p>
            <a:pPr lvl="2"/>
            <a:r>
              <a:rPr lang="en-US" altLang="ja-JP" dirty="0" smtClean="0"/>
              <a:t>These are good estimations of the time spent accessing data by a true app.</a:t>
            </a:r>
          </a:p>
          <a:p>
            <a:pPr lvl="1"/>
            <a:r>
              <a:rPr lang="en-US" altLang="ja-JP" dirty="0" smtClean="0"/>
              <a:t>Legacy access		: 52s</a:t>
            </a:r>
          </a:p>
          <a:p>
            <a:pPr lvl="1"/>
            <a:r>
              <a:rPr lang="en-US" altLang="ja-JP" dirty="0" smtClean="0"/>
              <a:t>Windowed </a:t>
            </a:r>
            <a:r>
              <a:rPr lang="en-US" altLang="ja-JP" dirty="0" err="1" smtClean="0"/>
              <a:t>r</a:t>
            </a:r>
            <a:r>
              <a:rPr lang="en-US" altLang="ja-JP" dirty="0" smtClean="0"/>
              <a:t>/a			: 4.5s</a:t>
            </a:r>
          </a:p>
          <a:p>
            <a:pPr lvl="1"/>
            <a:r>
              <a:rPr lang="en-US" altLang="ja-JP" dirty="0" smtClean="0"/>
              <a:t>Page-based </a:t>
            </a:r>
            <a:r>
              <a:rPr lang="en-US" altLang="ja-JP" dirty="0" err="1" smtClean="0"/>
              <a:t>r</a:t>
            </a:r>
            <a:r>
              <a:rPr lang="en-US" altLang="ja-JP" dirty="0" smtClean="0"/>
              <a:t>/a		: 7.6s</a:t>
            </a:r>
          </a:p>
          <a:p>
            <a:pPr lvl="1"/>
            <a:r>
              <a:rPr lang="en-US" altLang="ja-JP" dirty="0" err="1" smtClean="0"/>
              <a:t>ReadV</a:t>
            </a:r>
            <a:r>
              <a:rPr lang="en-US" altLang="ja-JP" dirty="0" smtClean="0"/>
              <a:t>  </a:t>
            </a:r>
            <a:r>
              <a:rPr lang="en-US" altLang="ja-JP" dirty="0" err="1" smtClean="0"/>
              <a:t>TTreeCache</a:t>
            </a:r>
            <a:r>
              <a:rPr lang="en-US" altLang="ja-JP" dirty="0" smtClean="0"/>
              <a:t>-like	: down to 2.2s*</a:t>
            </a:r>
          </a:p>
          <a:p>
            <a:pPr lvl="1">
              <a:buNone/>
            </a:pPr>
            <a:endParaRPr lang="en-US" altLang="ja-JP" dirty="0" smtClean="0"/>
          </a:p>
          <a:p>
            <a:pPr lvl="1"/>
            <a:endParaRPr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smtClean="0"/>
              <a:t>F.Furano - Large DBs on the GRID</a:t>
            </a:r>
            <a:endParaRPr lang="ja-JP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219200" y="4876800"/>
            <a:ext cx="8019982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*</a:t>
            </a:r>
            <a:r>
              <a:rPr kumimoji="1" lang="en-US" altLang="ja-JP" dirty="0" err="1" smtClean="0"/>
              <a:t>TTreeCache</a:t>
            </a:r>
            <a:r>
              <a:rPr kumimoji="1" lang="en-US" altLang="ja-JP" dirty="0" smtClean="0"/>
              <a:t> internally sorts the data accesses. For this result the fed</a:t>
            </a:r>
          </a:p>
          <a:p>
            <a:r>
              <a:rPr kumimoji="1" lang="en-US" altLang="ja-JP" dirty="0" smtClean="0"/>
              <a:t>ATLAS trace was sorted by increasing offsets</a:t>
            </a:r>
            <a:r>
              <a:rPr kumimoji="1" lang="en-US" altLang="ja-JP" dirty="0" smtClean="0"/>
              <a:t>. It needs only ~10MBytes.</a:t>
            </a:r>
          </a:p>
          <a:p>
            <a:r>
              <a:rPr kumimoji="1" lang="en-US" altLang="ja-JP" dirty="0" smtClean="0"/>
              <a:t>If not sorted the result would be around 11s.</a:t>
            </a:r>
          </a:p>
          <a:p>
            <a:r>
              <a:rPr kumimoji="1" lang="en-US" altLang="ja-JP" dirty="0" smtClean="0"/>
              <a:t>There are current developments in xrootd which are supposed to make this</a:t>
            </a:r>
          </a:p>
          <a:p>
            <a:r>
              <a:rPr kumimoji="1" lang="en-US" altLang="ja-JP" dirty="0" smtClean="0"/>
              <a:t>even more effective in the case of several concurrent clients hitting the same</a:t>
            </a:r>
          </a:p>
          <a:p>
            <a:r>
              <a:rPr kumimoji="1" lang="en-US" altLang="ja-JP" dirty="0" smtClean="0"/>
              <a:t>Disk.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Where is it?</a:t>
            </a:r>
            <a:endParaRPr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Right now everything is in the XROOTD CVS head</a:t>
            </a:r>
          </a:p>
          <a:p>
            <a:pPr lvl="1"/>
            <a:r>
              <a:rPr lang="en-US" altLang="ja-JP" dirty="0" smtClean="0"/>
              <a:t>Which contains other fixes/enhancements as well</a:t>
            </a:r>
          </a:p>
          <a:p>
            <a:pPr lvl="2"/>
            <a:r>
              <a:rPr lang="en-US" altLang="ja-JP" dirty="0" smtClean="0"/>
              <a:t>The </a:t>
            </a:r>
            <a:r>
              <a:rPr lang="en-US" altLang="ja-JP" dirty="0" err="1" smtClean="0"/>
              <a:t>ReadV</a:t>
            </a:r>
            <a:r>
              <a:rPr lang="en-US" altLang="ja-JP" dirty="0" smtClean="0"/>
              <a:t> optimization instead will have to wait for the next update (need to test it heavily)</a:t>
            </a:r>
          </a:p>
          <a:p>
            <a:pPr lvl="1"/>
            <a:r>
              <a:rPr lang="en-US" altLang="ja-JP" dirty="0" smtClean="0"/>
              <a:t>An XROOTD pre-production tag for ROOT is foreseen in these days</a:t>
            </a:r>
          </a:p>
          <a:p>
            <a:r>
              <a:rPr lang="en-US" altLang="ja-JP" dirty="0" smtClean="0"/>
              <a:t>The modifications to use these techniques from </a:t>
            </a:r>
            <a:r>
              <a:rPr lang="en-US" altLang="ja-JP" dirty="0" err="1" smtClean="0"/>
              <a:t>TFile/TXNetFile</a:t>
            </a:r>
            <a:r>
              <a:rPr lang="en-US" altLang="ja-JP" dirty="0" smtClean="0"/>
              <a:t> are in the ROOT trunk</a:t>
            </a:r>
            <a:endParaRPr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smtClean="0"/>
              <a:t>F.Furano - Large DBs on the GRID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ja-JP" dirty="0" smtClean="0"/>
              <a:t>Questions?</a:t>
            </a:r>
            <a:endParaRPr lang="ja-JP" alt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 algn="ctr"/>
            <a:r>
              <a:rPr lang="en-US" altLang="ja-JP" dirty="0" smtClean="0"/>
              <a:t>Thank you!</a:t>
            </a:r>
            <a:endParaRPr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 smtClean="0"/>
              <a:t>F.Furano - Large DBs on the GRID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07-11-05-DM-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423794059813469CA1BC0790C2B39F" ma:contentTypeVersion="0" ma:contentTypeDescription="Create a new document." ma:contentTypeScope="" ma:versionID="76946fd07aab25a80fb8b23a3eeb295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33716BCA-57DB-4849-BB7F-57DDD5B671D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A4AA5F7-9AB1-4558-B3F8-0E57D3E161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2007-11-05-DM-template</Template>
  <TotalTime>2799</TotalTime>
  <Words>729</Words>
  <Application>Microsoft Macintosh PowerPoint</Application>
  <PresentationFormat>On-screen Show (4:3)</PresentationFormat>
  <Paragraphs>62</Paragraphs>
  <Slides>9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2007-11-05-DM-template</vt:lpstr>
      <vt:lpstr>Custom Design</vt:lpstr>
      <vt:lpstr>1_Custom Design</vt:lpstr>
      <vt:lpstr>Image</vt:lpstr>
      <vt:lpstr>Data access optimizations for ROOT files</vt:lpstr>
      <vt:lpstr>The starting point</vt:lpstr>
      <vt:lpstr>First look</vt:lpstr>
      <vt:lpstr>An idea</vt:lpstr>
      <vt:lpstr>Another idea</vt:lpstr>
      <vt:lpstr>Memory!</vt:lpstr>
      <vt:lpstr>A quick comparison</vt:lpstr>
      <vt:lpstr>Where is it?</vt:lpstr>
      <vt:lpstr>Questions?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DM Group meeting</dc:title>
  <dc:creator>Alberto Pace</dc:creator>
  <cp:lastModifiedBy>Fabrizio Furano</cp:lastModifiedBy>
  <cp:revision>223</cp:revision>
  <dcterms:created xsi:type="dcterms:W3CDTF">2009-11-04T09:17:06Z</dcterms:created>
  <dcterms:modified xsi:type="dcterms:W3CDTF">2009-11-04T11:23:48Z</dcterms:modified>
  <cp:contentType>Document</cp:contentTyp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0x0101002E423794059813469CA1BC0790C2B39F</vt:lpwstr>
  </property>
</Properties>
</file>