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76" r:id="rId2"/>
    <p:sldMasterId id="2147483702" r:id="rId3"/>
    <p:sldMasterId id="2147485262" r:id="rId4"/>
  </p:sldMasterIdLst>
  <p:notesMasterIdLst>
    <p:notesMasterId r:id="rId39"/>
  </p:notesMasterIdLst>
  <p:handoutMasterIdLst>
    <p:handoutMasterId r:id="rId40"/>
  </p:handoutMasterIdLst>
  <p:sldIdLst>
    <p:sldId id="491" r:id="rId5"/>
    <p:sldId id="493" r:id="rId6"/>
    <p:sldId id="494" r:id="rId7"/>
    <p:sldId id="495" r:id="rId8"/>
    <p:sldId id="497" r:id="rId9"/>
    <p:sldId id="426" r:id="rId10"/>
    <p:sldId id="510" r:id="rId11"/>
    <p:sldId id="535" r:id="rId12"/>
    <p:sldId id="536" r:id="rId13"/>
    <p:sldId id="506" r:id="rId14"/>
    <p:sldId id="488" r:id="rId15"/>
    <p:sldId id="502" r:id="rId16"/>
    <p:sldId id="503" r:id="rId17"/>
    <p:sldId id="504" r:id="rId18"/>
    <p:sldId id="505" r:id="rId19"/>
    <p:sldId id="507" r:id="rId20"/>
    <p:sldId id="524" r:id="rId21"/>
    <p:sldId id="529" r:id="rId22"/>
    <p:sldId id="528" r:id="rId23"/>
    <p:sldId id="533" r:id="rId24"/>
    <p:sldId id="531" r:id="rId25"/>
    <p:sldId id="527" r:id="rId26"/>
    <p:sldId id="526" r:id="rId27"/>
    <p:sldId id="525" r:id="rId28"/>
    <p:sldId id="429" r:id="rId29"/>
    <p:sldId id="534" r:id="rId30"/>
    <p:sldId id="487" r:id="rId31"/>
    <p:sldId id="500" r:id="rId32"/>
    <p:sldId id="499" r:id="rId33"/>
    <p:sldId id="489" r:id="rId34"/>
    <p:sldId id="483" r:id="rId35"/>
    <p:sldId id="498" r:id="rId36"/>
    <p:sldId id="486" r:id="rId37"/>
    <p:sldId id="496" r:id="rId38"/>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pitchFamily="-107" charset="0"/>
        <a:ea typeface="ＭＳ Ｐゴシック" pitchFamily="34" charset="-128"/>
        <a:cs typeface="Arial" pitchFamily="34" charset="0"/>
      </a:defRPr>
    </a:lvl1pPr>
    <a:lvl2pPr marL="457200" algn="l" rtl="0" fontAlgn="base">
      <a:spcBef>
        <a:spcPct val="0"/>
      </a:spcBef>
      <a:spcAft>
        <a:spcPct val="0"/>
      </a:spcAft>
      <a:defRPr sz="2400" kern="1200">
        <a:solidFill>
          <a:schemeClr val="tx1"/>
        </a:solidFill>
        <a:latin typeface="Times" pitchFamily="-107" charset="0"/>
        <a:ea typeface="ＭＳ Ｐゴシック" pitchFamily="34" charset="-128"/>
        <a:cs typeface="Arial" pitchFamily="34" charset="0"/>
      </a:defRPr>
    </a:lvl2pPr>
    <a:lvl3pPr marL="914400" algn="l" rtl="0" fontAlgn="base">
      <a:spcBef>
        <a:spcPct val="0"/>
      </a:spcBef>
      <a:spcAft>
        <a:spcPct val="0"/>
      </a:spcAft>
      <a:defRPr sz="2400" kern="1200">
        <a:solidFill>
          <a:schemeClr val="tx1"/>
        </a:solidFill>
        <a:latin typeface="Times" pitchFamily="-107" charset="0"/>
        <a:ea typeface="ＭＳ Ｐゴシック" pitchFamily="34" charset="-128"/>
        <a:cs typeface="Arial" pitchFamily="34" charset="0"/>
      </a:defRPr>
    </a:lvl3pPr>
    <a:lvl4pPr marL="1371600" algn="l" rtl="0" fontAlgn="base">
      <a:spcBef>
        <a:spcPct val="0"/>
      </a:spcBef>
      <a:spcAft>
        <a:spcPct val="0"/>
      </a:spcAft>
      <a:defRPr sz="2400" kern="1200">
        <a:solidFill>
          <a:schemeClr val="tx1"/>
        </a:solidFill>
        <a:latin typeface="Times" pitchFamily="-107" charset="0"/>
        <a:ea typeface="ＭＳ Ｐゴシック" pitchFamily="34" charset="-128"/>
        <a:cs typeface="Arial" pitchFamily="34" charset="0"/>
      </a:defRPr>
    </a:lvl4pPr>
    <a:lvl5pPr marL="1828800" algn="l" rtl="0" fontAlgn="base">
      <a:spcBef>
        <a:spcPct val="0"/>
      </a:spcBef>
      <a:spcAft>
        <a:spcPct val="0"/>
      </a:spcAft>
      <a:defRPr sz="2400" kern="1200">
        <a:solidFill>
          <a:schemeClr val="tx1"/>
        </a:solidFill>
        <a:latin typeface="Times" pitchFamily="-107" charset="0"/>
        <a:ea typeface="ＭＳ Ｐゴシック" pitchFamily="34" charset="-128"/>
        <a:cs typeface="Arial" pitchFamily="34" charset="0"/>
      </a:defRPr>
    </a:lvl5pPr>
    <a:lvl6pPr marL="2286000" algn="l" defTabSz="914400" rtl="0" eaLnBrk="1" latinLnBrk="0" hangingPunct="1">
      <a:defRPr sz="2400" kern="1200">
        <a:solidFill>
          <a:schemeClr val="tx1"/>
        </a:solidFill>
        <a:latin typeface="Times" pitchFamily="-107" charset="0"/>
        <a:ea typeface="ＭＳ Ｐゴシック" pitchFamily="34" charset="-128"/>
        <a:cs typeface="Arial" pitchFamily="34" charset="0"/>
      </a:defRPr>
    </a:lvl6pPr>
    <a:lvl7pPr marL="2743200" algn="l" defTabSz="914400" rtl="0" eaLnBrk="1" latinLnBrk="0" hangingPunct="1">
      <a:defRPr sz="2400" kern="1200">
        <a:solidFill>
          <a:schemeClr val="tx1"/>
        </a:solidFill>
        <a:latin typeface="Times" pitchFamily="-107" charset="0"/>
        <a:ea typeface="ＭＳ Ｐゴシック" pitchFamily="34" charset="-128"/>
        <a:cs typeface="Arial" pitchFamily="34" charset="0"/>
      </a:defRPr>
    </a:lvl7pPr>
    <a:lvl8pPr marL="3200400" algn="l" defTabSz="914400" rtl="0" eaLnBrk="1" latinLnBrk="0" hangingPunct="1">
      <a:defRPr sz="2400" kern="1200">
        <a:solidFill>
          <a:schemeClr val="tx1"/>
        </a:solidFill>
        <a:latin typeface="Times" pitchFamily="-107" charset="0"/>
        <a:ea typeface="ＭＳ Ｐゴシック" pitchFamily="34" charset="-128"/>
        <a:cs typeface="Arial" pitchFamily="34" charset="0"/>
      </a:defRPr>
    </a:lvl8pPr>
    <a:lvl9pPr marL="3657600" algn="l" defTabSz="914400" rtl="0" eaLnBrk="1" latinLnBrk="0" hangingPunct="1">
      <a:defRPr sz="2400" kern="1200">
        <a:solidFill>
          <a:schemeClr val="tx1"/>
        </a:solidFill>
        <a:latin typeface="Times" pitchFamily="-107" charset="0"/>
        <a:ea typeface="ＭＳ Ｐゴシック" pitchFamily="34" charset="-128"/>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7EBB"/>
    <a:srgbClr val="DCE6F2"/>
    <a:srgbClr val="EDF8FD"/>
    <a:srgbClr val="008080"/>
    <a:srgbClr val="00CC99"/>
    <a:srgbClr val="990099"/>
    <a:srgbClr val="000000"/>
    <a:srgbClr val="385D8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08" autoAdjust="0"/>
    <p:restoredTop sz="89413" autoAdjust="0"/>
  </p:normalViewPr>
  <p:slideViewPr>
    <p:cSldViewPr snapToGrid="0">
      <p:cViewPr varScale="1">
        <p:scale>
          <a:sx n="82" d="100"/>
          <a:sy n="82" d="100"/>
        </p:scale>
        <p:origin x="-1296" y="-96"/>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70" d="100"/>
        <a:sy n="70" d="100"/>
      </p:scale>
      <p:origin x="0" y="0"/>
    </p:cViewPr>
  </p:sorterViewPr>
  <p:notesViewPr>
    <p:cSldViewPr snapToGrid="0">
      <p:cViewPr varScale="1">
        <p:scale>
          <a:sx n="67" d="100"/>
          <a:sy n="67" d="100"/>
        </p:scale>
        <p:origin x="-2736" y="-96"/>
      </p:cViewPr>
      <p:guideLst>
        <p:guide orient="horz" pos="3025"/>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wrap="square" lIns="95930" tIns="47965" rIns="95930" bIns="47965" numCol="1" anchor="t" anchorCtr="0" compatLnSpc="1">
            <a:prstTxWarp prst="textNoShape">
              <a:avLst/>
            </a:prstTxWarp>
          </a:bodyPr>
          <a:lstStyle>
            <a:lvl1pPr eaLnBrk="0" hangingPunct="0">
              <a:defRPr sz="1300">
                <a:latin typeface="Times" charset="0"/>
                <a:ea typeface="ＭＳ Ｐゴシック" charset="-128"/>
                <a:cs typeface="+mn-cs"/>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wrap="square" lIns="95930" tIns="47965" rIns="95930" bIns="47965" numCol="1" anchor="t" anchorCtr="0" compatLnSpc="1">
            <a:prstTxWarp prst="textNoShape">
              <a:avLst/>
            </a:prstTxWarp>
          </a:bodyPr>
          <a:lstStyle>
            <a:lvl1pPr algn="r" eaLnBrk="0" hangingPunct="0">
              <a:defRPr sz="1300">
                <a:latin typeface="Times" charset="0"/>
                <a:ea typeface="ＭＳ Ｐゴシック" charset="-128"/>
                <a:cs typeface="+mn-cs"/>
              </a:defRPr>
            </a:lvl1pPr>
          </a:lstStyle>
          <a:p>
            <a:pPr>
              <a:defRPr/>
            </a:pPr>
            <a:fld id="{CD46C2A5-174C-43A7-8C04-E6E039CA015F}" type="datetime1">
              <a:rPr lang="en-US"/>
              <a:pPr>
                <a:defRPr/>
              </a:pPr>
              <a:t>5/4/2010</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wrap="square" lIns="95930" tIns="47965" rIns="95930" bIns="47965" numCol="1" anchor="b" anchorCtr="0" compatLnSpc="1">
            <a:prstTxWarp prst="textNoShape">
              <a:avLst/>
            </a:prstTxWarp>
          </a:bodyPr>
          <a:lstStyle>
            <a:lvl1pPr eaLnBrk="0" hangingPunct="0">
              <a:defRPr sz="1300">
                <a:latin typeface="Times" charset="0"/>
                <a:ea typeface="ＭＳ Ｐゴシック" charset="-128"/>
                <a:cs typeface="+mn-cs"/>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wrap="square" lIns="95930" tIns="47965" rIns="95930" bIns="47965" numCol="1" anchor="b" anchorCtr="0" compatLnSpc="1">
            <a:prstTxWarp prst="textNoShape">
              <a:avLst/>
            </a:prstTxWarp>
          </a:bodyPr>
          <a:lstStyle>
            <a:lvl1pPr algn="r" eaLnBrk="0" hangingPunct="0">
              <a:defRPr sz="1300">
                <a:latin typeface="Times" charset="0"/>
                <a:ea typeface="ＭＳ Ｐゴシック" charset="-128"/>
                <a:cs typeface="+mn-cs"/>
              </a:defRPr>
            </a:lvl1pPr>
          </a:lstStyle>
          <a:p>
            <a:pPr>
              <a:defRPr/>
            </a:pPr>
            <a:fld id="{504B32A1-89A3-4AF5-A037-4ECCB9DDC89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841" tIns="48420" rIns="96841" bIns="48420" numCol="1" anchor="t" anchorCtr="0" compatLnSpc="1">
            <a:prstTxWarp prst="textNoShape">
              <a:avLst/>
            </a:prstTxWarp>
          </a:bodyPr>
          <a:lstStyle>
            <a:lvl1pPr defTabSz="967625" eaLnBrk="0" hangingPunct="0">
              <a:defRPr sz="1300">
                <a:latin typeface="Times" charset="0"/>
                <a:ea typeface="ＭＳ Ｐゴシック" charset="-128"/>
                <a:cs typeface="+mn-cs"/>
              </a:defRPr>
            </a:lvl1pPr>
          </a:lstStyle>
          <a:p>
            <a:pPr>
              <a:defRPr/>
            </a:pPr>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841" tIns="48420" rIns="96841" bIns="48420" numCol="1" anchor="t" anchorCtr="0" compatLnSpc="1">
            <a:prstTxWarp prst="textNoShape">
              <a:avLst/>
            </a:prstTxWarp>
          </a:bodyPr>
          <a:lstStyle>
            <a:lvl1pPr algn="r" defTabSz="967625" eaLnBrk="0" hangingPunct="0">
              <a:defRPr sz="1300">
                <a:latin typeface="Times" charset="0"/>
                <a:ea typeface="ＭＳ Ｐゴシック" charset="-128"/>
                <a:cs typeface="+mn-cs"/>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841" tIns="48420" rIns="96841" bIns="484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841" tIns="48420" rIns="96841" bIns="48420" numCol="1" anchor="b" anchorCtr="0" compatLnSpc="1">
            <a:prstTxWarp prst="textNoShape">
              <a:avLst/>
            </a:prstTxWarp>
          </a:bodyPr>
          <a:lstStyle>
            <a:lvl1pPr defTabSz="967625" eaLnBrk="0" hangingPunct="0">
              <a:defRPr sz="1300">
                <a:latin typeface="Times" charset="0"/>
                <a:ea typeface="ＭＳ Ｐゴシック" charset="-128"/>
                <a:cs typeface="+mn-cs"/>
              </a:defRPr>
            </a:lvl1pPr>
          </a:lstStyle>
          <a:p>
            <a:pPr>
              <a:defRPr/>
            </a:pPr>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841" tIns="48420" rIns="96841" bIns="48420" numCol="1" anchor="b" anchorCtr="0" compatLnSpc="1">
            <a:prstTxWarp prst="textNoShape">
              <a:avLst/>
            </a:prstTxWarp>
          </a:bodyPr>
          <a:lstStyle>
            <a:lvl1pPr algn="r" defTabSz="967625" eaLnBrk="0" hangingPunct="0">
              <a:defRPr sz="1300">
                <a:latin typeface="Times" charset="0"/>
                <a:ea typeface="ＭＳ Ｐゴシック" charset="-128"/>
                <a:cs typeface="+mn-cs"/>
              </a:defRPr>
            </a:lvl1pPr>
          </a:lstStyle>
          <a:p>
            <a:pPr>
              <a:defRPr/>
            </a:pPr>
            <a:fld id="{11D2F9F1-1E2A-4747-989C-8321BFCA1F9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ＭＳ Ｐゴシック"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pitchFamily="18"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smtClean="0">
              <a:latin typeface="Times" pitchFamily="-107" charset="0"/>
            </a:endParaRPr>
          </a:p>
        </p:txBody>
      </p:sp>
      <p:sp>
        <p:nvSpPr>
          <p:cNvPr id="58372" name="Slide Number Placeholder 3"/>
          <p:cNvSpPr>
            <a:spLocks noGrp="1"/>
          </p:cNvSpPr>
          <p:nvPr>
            <p:ph type="sldNum" sz="quarter" idx="5"/>
          </p:nvPr>
        </p:nvSpPr>
        <p:spPr>
          <a:noFill/>
        </p:spPr>
        <p:txBody>
          <a:bodyPr/>
          <a:lstStyle/>
          <a:p>
            <a:pPr defTabSz="966788"/>
            <a:fld id="{6C23CC5C-300D-439E-AFD3-77D8624847F4}" type="slidenum">
              <a:rPr lang="en-US" smtClean="0">
                <a:latin typeface="Times" pitchFamily="-107" charset="0"/>
                <a:ea typeface="ＭＳ Ｐゴシック" pitchFamily="34" charset="-128"/>
              </a:rPr>
              <a:pPr defTabSz="966788"/>
              <a:t>1</a:t>
            </a:fld>
            <a:endParaRPr lang="en-US" smtClean="0">
              <a:latin typeface="Times" pitchFamily="-107"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r>
              <a:rPr lang="en-US" sz="1200" dirty="0" smtClean="0"/>
              <a:t>All of the machine lattice figures are notional in </a:t>
            </a:r>
            <a:r>
              <a:rPr lang="en-US" sz="1200" dirty="0" smtClean="0"/>
              <a:t>nature</a:t>
            </a:r>
            <a:r>
              <a:rPr lang="en-US" sz="1200" baseline="0" dirty="0" smtClean="0"/>
              <a:t> but </a:t>
            </a:r>
            <a:r>
              <a:rPr lang="en-US" sz="1200" dirty="0" smtClean="0"/>
              <a:t>the FEL has been modeled.   </a:t>
            </a:r>
            <a:r>
              <a:rPr lang="en-US" sz="1200" dirty="0" smtClean="0"/>
              <a:t>The beam physics team is </a:t>
            </a:r>
            <a:r>
              <a:rPr lang="en-US" sz="1200" smtClean="0"/>
              <a:t>working </a:t>
            </a:r>
            <a:r>
              <a:rPr lang="en-US" sz="1200" smtClean="0"/>
              <a:t>on </a:t>
            </a:r>
            <a:r>
              <a:rPr lang="en-US" sz="1200" dirty="0" smtClean="0"/>
              <a:t>a detailed machine lattice.</a:t>
            </a:r>
          </a:p>
        </p:txBody>
      </p:sp>
      <p:sp>
        <p:nvSpPr>
          <p:cNvPr id="65540" name="Slide Number Placeholder 3"/>
          <p:cNvSpPr>
            <a:spLocks noGrp="1"/>
          </p:cNvSpPr>
          <p:nvPr>
            <p:ph type="sldNum" sz="quarter" idx="5"/>
          </p:nvPr>
        </p:nvSpPr>
        <p:spPr>
          <a:noFill/>
        </p:spPr>
        <p:txBody>
          <a:bodyPr/>
          <a:lstStyle/>
          <a:p>
            <a:pPr defTabSz="966788"/>
            <a:fld id="{F2E77A37-95E9-4E48-82D4-178FD9A58234}" type="slidenum">
              <a:rPr lang="en-US" smtClean="0">
                <a:latin typeface="Times" pitchFamily="-107" charset="0"/>
                <a:ea typeface="ＭＳ Ｐゴシック" pitchFamily="34" charset="-128"/>
              </a:rPr>
              <a:pPr defTabSz="966788"/>
              <a:t>10</a:t>
            </a:fld>
            <a:endParaRPr lang="en-US" smtClean="0">
              <a:latin typeface="Times" pitchFamily="-107"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US" smtClean="0">
              <a:latin typeface="Times" pitchFamily="-107" charset="0"/>
            </a:endParaRPr>
          </a:p>
        </p:txBody>
      </p:sp>
      <p:sp>
        <p:nvSpPr>
          <p:cNvPr id="66564" name="Slide Number Placeholder 3"/>
          <p:cNvSpPr>
            <a:spLocks noGrp="1"/>
          </p:cNvSpPr>
          <p:nvPr>
            <p:ph type="sldNum" sz="quarter" idx="5"/>
          </p:nvPr>
        </p:nvSpPr>
        <p:spPr>
          <a:noFill/>
        </p:spPr>
        <p:txBody>
          <a:bodyPr/>
          <a:lstStyle/>
          <a:p>
            <a:pPr defTabSz="966788"/>
            <a:fld id="{D6765E06-132E-408D-A597-4E595AC05F50}" type="slidenum">
              <a:rPr lang="en-US" smtClean="0">
                <a:latin typeface="Times" pitchFamily="-107" charset="0"/>
                <a:ea typeface="ＭＳ Ｐゴシック" pitchFamily="34" charset="-128"/>
              </a:rPr>
              <a:pPr defTabSz="966788"/>
              <a:t>11</a:t>
            </a:fld>
            <a:endParaRPr lang="en-US" smtClean="0">
              <a:latin typeface="Times" pitchFamily="-107" charset="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smtClean="0">
              <a:latin typeface="Times" pitchFamily="-107" charset="0"/>
            </a:endParaRPr>
          </a:p>
        </p:txBody>
      </p:sp>
      <p:sp>
        <p:nvSpPr>
          <p:cNvPr id="67588" name="Slide Number Placeholder 3"/>
          <p:cNvSpPr>
            <a:spLocks noGrp="1"/>
          </p:cNvSpPr>
          <p:nvPr>
            <p:ph type="sldNum" sz="quarter" idx="5"/>
          </p:nvPr>
        </p:nvSpPr>
        <p:spPr>
          <a:noFill/>
        </p:spPr>
        <p:txBody>
          <a:bodyPr/>
          <a:lstStyle/>
          <a:p>
            <a:pPr defTabSz="966788"/>
            <a:fld id="{AE1A6791-EB09-4A82-BD66-99F4E0558BF0}" type="slidenum">
              <a:rPr lang="en-US" smtClean="0">
                <a:latin typeface="Times" pitchFamily="-107" charset="0"/>
                <a:ea typeface="ＭＳ Ｐゴシック" pitchFamily="34" charset="-128"/>
              </a:rPr>
              <a:pPr defTabSz="966788"/>
              <a:t>12</a:t>
            </a:fld>
            <a:endParaRPr lang="en-US" smtClean="0">
              <a:latin typeface="Times" pitchFamily="-107" charset="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US" smtClean="0">
              <a:latin typeface="Times" pitchFamily="-107" charset="0"/>
            </a:endParaRPr>
          </a:p>
        </p:txBody>
      </p:sp>
      <p:sp>
        <p:nvSpPr>
          <p:cNvPr id="68612" name="Slide Number Placeholder 3"/>
          <p:cNvSpPr>
            <a:spLocks noGrp="1"/>
          </p:cNvSpPr>
          <p:nvPr>
            <p:ph type="sldNum" sz="quarter" idx="5"/>
          </p:nvPr>
        </p:nvSpPr>
        <p:spPr>
          <a:noFill/>
        </p:spPr>
        <p:txBody>
          <a:bodyPr/>
          <a:lstStyle/>
          <a:p>
            <a:pPr defTabSz="966788"/>
            <a:fld id="{1E34150F-8173-490E-BCCF-86B033931B65}" type="slidenum">
              <a:rPr lang="en-US" smtClean="0">
                <a:latin typeface="Times" pitchFamily="-107" charset="0"/>
                <a:ea typeface="ＭＳ Ｐゴシック" pitchFamily="34" charset="-128"/>
              </a:rPr>
              <a:pPr defTabSz="966788"/>
              <a:t>13</a:t>
            </a:fld>
            <a:endParaRPr lang="en-US" smtClean="0">
              <a:latin typeface="Times" pitchFamily="-107"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US" smtClean="0">
              <a:latin typeface="Times" pitchFamily="-107" charset="0"/>
            </a:endParaRPr>
          </a:p>
        </p:txBody>
      </p:sp>
      <p:sp>
        <p:nvSpPr>
          <p:cNvPr id="69636" name="Slide Number Placeholder 3"/>
          <p:cNvSpPr>
            <a:spLocks noGrp="1"/>
          </p:cNvSpPr>
          <p:nvPr>
            <p:ph type="sldNum" sz="quarter" idx="5"/>
          </p:nvPr>
        </p:nvSpPr>
        <p:spPr>
          <a:noFill/>
        </p:spPr>
        <p:txBody>
          <a:bodyPr/>
          <a:lstStyle/>
          <a:p>
            <a:pPr defTabSz="966788"/>
            <a:fld id="{5E68F8D1-752F-46FB-AA47-9E5F28EE3702}" type="slidenum">
              <a:rPr lang="en-US" smtClean="0">
                <a:latin typeface="Times" pitchFamily="-107" charset="0"/>
                <a:ea typeface="ＭＳ Ｐゴシック" pitchFamily="34" charset="-128"/>
              </a:rPr>
              <a:pPr defTabSz="966788"/>
              <a:t>14</a:t>
            </a:fld>
            <a:endParaRPr lang="en-US" smtClean="0">
              <a:latin typeface="Times" pitchFamily="-107" charset="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r>
              <a:rPr lang="en-US" dirty="0" smtClean="0">
                <a:latin typeface="Times" pitchFamily="-107" charset="0"/>
              </a:rPr>
              <a:t>We</a:t>
            </a:r>
            <a:r>
              <a:rPr lang="en-US" baseline="0" dirty="0" smtClean="0">
                <a:latin typeface="Times" pitchFamily="-107" charset="0"/>
              </a:rPr>
              <a:t> will still use one or more of your existing user labs for optical experiments in the VUV, UV, visible and infrared.</a:t>
            </a:r>
            <a:endParaRPr lang="en-US" dirty="0" smtClean="0">
              <a:latin typeface="Times" pitchFamily="-107" charset="0"/>
            </a:endParaRPr>
          </a:p>
        </p:txBody>
      </p:sp>
      <p:sp>
        <p:nvSpPr>
          <p:cNvPr id="70660" name="Slide Number Placeholder 3"/>
          <p:cNvSpPr>
            <a:spLocks noGrp="1"/>
          </p:cNvSpPr>
          <p:nvPr>
            <p:ph type="sldNum" sz="quarter" idx="5"/>
          </p:nvPr>
        </p:nvSpPr>
        <p:spPr>
          <a:noFill/>
        </p:spPr>
        <p:txBody>
          <a:bodyPr/>
          <a:lstStyle/>
          <a:p>
            <a:pPr defTabSz="966788"/>
            <a:fld id="{7E8DB287-5127-4F4B-8075-F5E818C3174A}" type="slidenum">
              <a:rPr lang="en-US" smtClean="0">
                <a:latin typeface="Times" pitchFamily="-107" charset="0"/>
                <a:ea typeface="ＭＳ Ｐゴシック" pitchFamily="34" charset="-128"/>
              </a:rPr>
              <a:pPr defTabSz="966788"/>
              <a:t>15</a:t>
            </a:fld>
            <a:endParaRPr lang="en-US" smtClean="0">
              <a:latin typeface="Times" pitchFamily="-107" charset="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endParaRPr lang="en-US" smtClean="0">
              <a:latin typeface="Times" pitchFamily="-107" charset="0"/>
            </a:endParaRPr>
          </a:p>
        </p:txBody>
      </p:sp>
      <p:sp>
        <p:nvSpPr>
          <p:cNvPr id="71684" name="Slide Number Placeholder 3"/>
          <p:cNvSpPr>
            <a:spLocks noGrp="1"/>
          </p:cNvSpPr>
          <p:nvPr>
            <p:ph type="sldNum" sz="quarter" idx="5"/>
          </p:nvPr>
        </p:nvSpPr>
        <p:spPr>
          <a:noFill/>
        </p:spPr>
        <p:txBody>
          <a:bodyPr/>
          <a:lstStyle/>
          <a:p>
            <a:pPr defTabSz="968375"/>
            <a:fld id="{5D4CDD35-0897-4C18-B5F0-3BFC2621C733}" type="slidenum">
              <a:rPr lang="en-US" smtClean="0">
                <a:latin typeface="Times" pitchFamily="-107" charset="0"/>
                <a:ea typeface="ＭＳ Ｐゴシック" pitchFamily="34" charset="-128"/>
              </a:rPr>
              <a:pPr defTabSz="968375"/>
              <a:t>16</a:t>
            </a:fld>
            <a:endParaRPr lang="en-US" smtClean="0">
              <a:latin typeface="Times" pitchFamily="-107"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endParaRPr lang="en-US" smtClean="0">
              <a:latin typeface="Times" pitchFamily="-107" charset="0"/>
            </a:endParaRPr>
          </a:p>
        </p:txBody>
      </p:sp>
      <p:sp>
        <p:nvSpPr>
          <p:cNvPr id="72708" name="Slide Number Placeholder 3"/>
          <p:cNvSpPr>
            <a:spLocks noGrp="1"/>
          </p:cNvSpPr>
          <p:nvPr>
            <p:ph type="sldNum" sz="quarter" idx="5"/>
          </p:nvPr>
        </p:nvSpPr>
        <p:spPr>
          <a:noFill/>
        </p:spPr>
        <p:txBody>
          <a:bodyPr/>
          <a:lstStyle/>
          <a:p>
            <a:pPr defTabSz="968375"/>
            <a:fld id="{6FC6CEF3-734F-4067-B8B4-625433A4FCEA}" type="slidenum">
              <a:rPr lang="en-US" smtClean="0">
                <a:latin typeface="Times" pitchFamily="-107" charset="0"/>
                <a:ea typeface="ＭＳ Ｐゴシック" pitchFamily="34" charset="-128"/>
              </a:rPr>
              <a:pPr defTabSz="968375"/>
              <a:t>17</a:t>
            </a:fld>
            <a:endParaRPr lang="en-US" smtClean="0">
              <a:latin typeface="Times" pitchFamily="-107" charset="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endParaRPr lang="en-US" smtClean="0">
              <a:latin typeface="Times" pitchFamily="-107" charset="0"/>
            </a:endParaRPr>
          </a:p>
        </p:txBody>
      </p:sp>
      <p:sp>
        <p:nvSpPr>
          <p:cNvPr id="72708" name="Slide Number Placeholder 3"/>
          <p:cNvSpPr>
            <a:spLocks noGrp="1"/>
          </p:cNvSpPr>
          <p:nvPr>
            <p:ph type="sldNum" sz="quarter" idx="5"/>
          </p:nvPr>
        </p:nvSpPr>
        <p:spPr>
          <a:noFill/>
        </p:spPr>
        <p:txBody>
          <a:bodyPr/>
          <a:lstStyle/>
          <a:p>
            <a:pPr defTabSz="968375"/>
            <a:fld id="{6FC6CEF3-734F-4067-B8B4-625433A4FCEA}" type="slidenum">
              <a:rPr lang="en-US" smtClean="0">
                <a:latin typeface="Times" pitchFamily="-107" charset="0"/>
                <a:ea typeface="ＭＳ Ｐゴシック" pitchFamily="34" charset="-128"/>
              </a:rPr>
              <a:pPr defTabSz="968375"/>
              <a:t>18</a:t>
            </a:fld>
            <a:endParaRPr lang="en-US" smtClean="0">
              <a:latin typeface="Times" pitchFamily="-107"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endParaRPr lang="en-US" smtClean="0">
              <a:latin typeface="Times" pitchFamily="-107" charset="0"/>
            </a:endParaRPr>
          </a:p>
        </p:txBody>
      </p:sp>
      <p:sp>
        <p:nvSpPr>
          <p:cNvPr id="73732" name="Slide Number Placeholder 3"/>
          <p:cNvSpPr>
            <a:spLocks noGrp="1"/>
          </p:cNvSpPr>
          <p:nvPr>
            <p:ph type="sldNum" sz="quarter" idx="5"/>
          </p:nvPr>
        </p:nvSpPr>
        <p:spPr>
          <a:noFill/>
        </p:spPr>
        <p:txBody>
          <a:bodyPr/>
          <a:lstStyle/>
          <a:p>
            <a:pPr defTabSz="968375"/>
            <a:fld id="{872831FA-AD86-4B1D-992A-E6C6E1F05A55}" type="slidenum">
              <a:rPr lang="en-US" smtClean="0">
                <a:latin typeface="Times" pitchFamily="-107" charset="0"/>
                <a:ea typeface="ＭＳ Ｐゴシック" pitchFamily="34" charset="-128"/>
              </a:rPr>
              <a:pPr defTabSz="968375"/>
              <a:t>19</a:t>
            </a:fld>
            <a:endParaRPr lang="en-US" smtClean="0">
              <a:latin typeface="Times" pitchFamily="-107"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smtClean="0">
              <a:latin typeface="Times" pitchFamily="-107" charset="0"/>
            </a:endParaRPr>
          </a:p>
        </p:txBody>
      </p:sp>
      <p:sp>
        <p:nvSpPr>
          <p:cNvPr id="59396" name="Slide Number Placeholder 3"/>
          <p:cNvSpPr>
            <a:spLocks noGrp="1"/>
          </p:cNvSpPr>
          <p:nvPr>
            <p:ph type="sldNum" sz="quarter" idx="5"/>
          </p:nvPr>
        </p:nvSpPr>
        <p:spPr>
          <a:noFill/>
        </p:spPr>
        <p:txBody>
          <a:bodyPr/>
          <a:lstStyle/>
          <a:p>
            <a:pPr defTabSz="966788"/>
            <a:fld id="{4FAE1B55-5115-4D5D-AAE4-D8DE8444EC02}" type="slidenum">
              <a:rPr lang="en-US" smtClean="0">
                <a:latin typeface="Times" pitchFamily="-107" charset="0"/>
                <a:ea typeface="ＭＳ Ｐゴシック" pitchFamily="34" charset="-128"/>
              </a:rPr>
              <a:pPr defTabSz="966788"/>
              <a:t>2</a:t>
            </a:fld>
            <a:endParaRPr lang="en-US" smtClean="0">
              <a:latin typeface="Times" pitchFamily="-107"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smtClean="0">
              <a:latin typeface="Times" pitchFamily="-107" charset="0"/>
            </a:endParaRPr>
          </a:p>
        </p:txBody>
      </p:sp>
      <p:sp>
        <p:nvSpPr>
          <p:cNvPr id="74756" name="Slide Number Placeholder 3"/>
          <p:cNvSpPr>
            <a:spLocks noGrp="1"/>
          </p:cNvSpPr>
          <p:nvPr>
            <p:ph type="sldNum" sz="quarter" idx="5"/>
          </p:nvPr>
        </p:nvSpPr>
        <p:spPr>
          <a:noFill/>
        </p:spPr>
        <p:txBody>
          <a:bodyPr/>
          <a:lstStyle/>
          <a:p>
            <a:pPr defTabSz="968375"/>
            <a:fld id="{663B5DE1-CAC2-43A8-B282-DF3504044A9E}" type="slidenum">
              <a:rPr lang="en-US" smtClean="0">
                <a:latin typeface="Times" pitchFamily="-107" charset="0"/>
                <a:ea typeface="ＭＳ Ｐゴシック" pitchFamily="34" charset="-128"/>
              </a:rPr>
              <a:pPr defTabSz="968375"/>
              <a:t>20</a:t>
            </a:fld>
            <a:endParaRPr lang="en-US" smtClean="0">
              <a:latin typeface="Times" pitchFamily="-107" charset="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smtClean="0">
              <a:latin typeface="Times" pitchFamily="-107" charset="0"/>
            </a:endParaRPr>
          </a:p>
        </p:txBody>
      </p:sp>
      <p:sp>
        <p:nvSpPr>
          <p:cNvPr id="74756" name="Slide Number Placeholder 3"/>
          <p:cNvSpPr>
            <a:spLocks noGrp="1"/>
          </p:cNvSpPr>
          <p:nvPr>
            <p:ph type="sldNum" sz="quarter" idx="5"/>
          </p:nvPr>
        </p:nvSpPr>
        <p:spPr>
          <a:noFill/>
        </p:spPr>
        <p:txBody>
          <a:bodyPr/>
          <a:lstStyle/>
          <a:p>
            <a:pPr defTabSz="968375"/>
            <a:fld id="{663B5DE1-CAC2-43A8-B282-DF3504044A9E}" type="slidenum">
              <a:rPr lang="en-US" smtClean="0">
                <a:latin typeface="Times" pitchFamily="-107" charset="0"/>
                <a:ea typeface="ＭＳ Ｐゴシック" pitchFamily="34" charset="-128"/>
              </a:rPr>
              <a:pPr defTabSz="968375"/>
              <a:t>22</a:t>
            </a:fld>
            <a:endParaRPr lang="en-US" smtClean="0">
              <a:latin typeface="Times" pitchFamily="-107" charset="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endParaRPr lang="en-US" smtClean="0">
              <a:latin typeface="Times" pitchFamily="-107" charset="0"/>
            </a:endParaRPr>
          </a:p>
        </p:txBody>
      </p:sp>
      <p:sp>
        <p:nvSpPr>
          <p:cNvPr id="76804" name="Slide Number Placeholder 3"/>
          <p:cNvSpPr>
            <a:spLocks noGrp="1"/>
          </p:cNvSpPr>
          <p:nvPr>
            <p:ph type="sldNum" sz="quarter" idx="5"/>
          </p:nvPr>
        </p:nvSpPr>
        <p:spPr>
          <a:noFill/>
        </p:spPr>
        <p:txBody>
          <a:bodyPr/>
          <a:lstStyle/>
          <a:p>
            <a:pPr defTabSz="968375"/>
            <a:fld id="{8CBA2DC7-D398-4BF5-852C-A39AC934438A}" type="slidenum">
              <a:rPr lang="en-US" smtClean="0">
                <a:latin typeface="Times" pitchFamily="-107" charset="0"/>
                <a:ea typeface="ＭＳ Ｐゴシック" pitchFamily="34" charset="-128"/>
              </a:rPr>
              <a:pPr defTabSz="968375"/>
              <a:t>23</a:t>
            </a:fld>
            <a:endParaRPr lang="en-US" smtClean="0">
              <a:latin typeface="Times" pitchFamily="-107" charset="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r>
              <a:rPr lang="en-US" dirty="0" smtClean="0">
                <a:latin typeface="Times" pitchFamily="-107" charset="0"/>
              </a:rPr>
              <a:t>Total</a:t>
            </a:r>
            <a:r>
              <a:rPr lang="en-US" baseline="0" dirty="0" smtClean="0">
                <a:latin typeface="Times" pitchFamily="-107" charset="0"/>
              </a:rPr>
              <a:t> </a:t>
            </a:r>
            <a:r>
              <a:rPr lang="en-US" baseline="0" dirty="0" smtClean="0">
                <a:latin typeface="Times" pitchFamily="-107" charset="0"/>
              </a:rPr>
              <a:t>RF systems costs installed and commissioned </a:t>
            </a:r>
            <a:r>
              <a:rPr lang="en-US" baseline="0" dirty="0" smtClean="0">
                <a:latin typeface="Times" pitchFamily="-107" charset="0"/>
              </a:rPr>
              <a:t>including labor are </a:t>
            </a:r>
            <a:r>
              <a:rPr lang="en-US" baseline="0" dirty="0" smtClean="0">
                <a:latin typeface="Times" pitchFamily="-107" charset="0"/>
              </a:rPr>
              <a:t>estimated at about $6 Million of today’s dollars which is about 8% of the project costs.   </a:t>
            </a:r>
            <a:endParaRPr lang="en-US" dirty="0" smtClean="0">
              <a:latin typeface="Times" pitchFamily="-107" charset="0"/>
            </a:endParaRPr>
          </a:p>
        </p:txBody>
      </p:sp>
      <p:sp>
        <p:nvSpPr>
          <p:cNvPr id="75780" name="Slide Number Placeholder 3"/>
          <p:cNvSpPr>
            <a:spLocks noGrp="1"/>
          </p:cNvSpPr>
          <p:nvPr>
            <p:ph type="sldNum" sz="quarter" idx="5"/>
          </p:nvPr>
        </p:nvSpPr>
        <p:spPr>
          <a:noFill/>
        </p:spPr>
        <p:txBody>
          <a:bodyPr/>
          <a:lstStyle/>
          <a:p>
            <a:pPr defTabSz="968375"/>
            <a:fld id="{0B0C8F16-2B58-4671-B87D-0F3867EB1CB5}" type="slidenum">
              <a:rPr lang="en-US" smtClean="0">
                <a:latin typeface="Times" pitchFamily="-107" charset="0"/>
                <a:ea typeface="ＭＳ Ｐゴシック" pitchFamily="34" charset="-128"/>
              </a:rPr>
              <a:pPr defTabSz="968375"/>
              <a:t>24</a:t>
            </a:fld>
            <a:endParaRPr lang="en-US" smtClean="0">
              <a:latin typeface="Times" pitchFamily="-107" charset="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en-US" smtClean="0">
              <a:latin typeface="Times" pitchFamily="-107" charset="0"/>
            </a:endParaRPr>
          </a:p>
        </p:txBody>
      </p:sp>
      <p:sp>
        <p:nvSpPr>
          <p:cNvPr id="78852" name="Slide Number Placeholder 3"/>
          <p:cNvSpPr>
            <a:spLocks noGrp="1"/>
          </p:cNvSpPr>
          <p:nvPr>
            <p:ph type="sldNum" sz="quarter" idx="5"/>
          </p:nvPr>
        </p:nvSpPr>
        <p:spPr>
          <a:noFill/>
        </p:spPr>
        <p:txBody>
          <a:bodyPr/>
          <a:lstStyle/>
          <a:p>
            <a:pPr defTabSz="968375"/>
            <a:fld id="{BD0E1EA3-37E1-4236-AF9D-FE83EC633434}" type="slidenum">
              <a:rPr lang="en-US" smtClean="0">
                <a:latin typeface="Times" pitchFamily="-107" charset="0"/>
                <a:ea typeface="ＭＳ Ｐゴシック" pitchFamily="34" charset="-128"/>
              </a:rPr>
              <a:pPr defTabSz="968375"/>
              <a:t>25</a:t>
            </a:fld>
            <a:endParaRPr lang="en-US" smtClean="0">
              <a:latin typeface="Times" pitchFamily="-107" charset="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en-US" smtClean="0">
              <a:latin typeface="Times" pitchFamily="-107" charset="0"/>
            </a:endParaRPr>
          </a:p>
        </p:txBody>
      </p:sp>
      <p:sp>
        <p:nvSpPr>
          <p:cNvPr id="78852" name="Slide Number Placeholder 3"/>
          <p:cNvSpPr>
            <a:spLocks noGrp="1"/>
          </p:cNvSpPr>
          <p:nvPr>
            <p:ph type="sldNum" sz="quarter" idx="5"/>
          </p:nvPr>
        </p:nvSpPr>
        <p:spPr>
          <a:noFill/>
        </p:spPr>
        <p:txBody>
          <a:bodyPr/>
          <a:lstStyle/>
          <a:p>
            <a:pPr defTabSz="968375"/>
            <a:fld id="{BD0E1EA3-37E1-4236-AF9D-FE83EC633434}" type="slidenum">
              <a:rPr lang="en-US" smtClean="0">
                <a:latin typeface="Times" pitchFamily="-107" charset="0"/>
                <a:ea typeface="ＭＳ Ｐゴシック" pitchFamily="34" charset="-128"/>
              </a:rPr>
              <a:pPr defTabSz="968375"/>
              <a:t>26</a:t>
            </a:fld>
            <a:endParaRPr lang="en-US" smtClean="0">
              <a:latin typeface="Times" pitchFamily="-107" charset="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pPr defTabSz="966788">
              <a:buFont typeface="Times New Roman" pitchFamily="18" charset="0"/>
              <a:buNone/>
            </a:pPr>
            <a:fld id="{DAB8B920-60B5-4BCB-95F0-15F2CA3D5856}" type="slidenum">
              <a:rPr lang="en-US" smtClean="0">
                <a:latin typeface="Times New Roman" pitchFamily="18" charset="0"/>
                <a:ea typeface="ＭＳ Ｐゴシック" pitchFamily="34" charset="-128"/>
              </a:rPr>
              <a:pPr defTabSz="966788">
                <a:buFont typeface="Times New Roman" pitchFamily="18" charset="0"/>
                <a:buNone/>
              </a:pPr>
              <a:t>27</a:t>
            </a:fld>
            <a:endParaRPr lang="en-US" smtClean="0">
              <a:latin typeface="Times New Roman" pitchFamily="18" charset="0"/>
              <a:ea typeface="ＭＳ Ｐゴシック" pitchFamily="34" charset="-128"/>
            </a:endParaRPr>
          </a:p>
        </p:txBody>
      </p:sp>
      <p:sp>
        <p:nvSpPr>
          <p:cNvPr id="79875"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79876" name="Rectangle 2"/>
          <p:cNvSpPr>
            <a:spLocks noGrp="1" noChangeArrowheads="1"/>
          </p:cNvSpPr>
          <p:nvPr>
            <p:ph type="body"/>
          </p:nvPr>
        </p:nvSpPr>
        <p:spPr>
          <a:xfrm>
            <a:off x="731838" y="4560888"/>
            <a:ext cx="5851525" cy="4418012"/>
          </a:xfrm>
          <a:noFill/>
          <a:ln/>
        </p:spPr>
        <p:txBody>
          <a:bodyPr wrap="none" anchor="ctr"/>
          <a:lstStyle/>
          <a:p>
            <a:endParaRPr lang="en-US" smtClean="0">
              <a:latin typeface="Times New Roman" pitchFamily="18" charset="0"/>
            </a:endParaRPr>
          </a:p>
        </p:txBody>
      </p:sp>
      <p:sp>
        <p:nvSpPr>
          <p:cNvPr id="79877" name="Text Box 3"/>
          <p:cNvSpPr txBox="1">
            <a:spLocks noChangeArrowheads="1"/>
          </p:cNvSpPr>
          <p:nvPr/>
        </p:nvSpPr>
        <p:spPr bwMode="auto">
          <a:xfrm>
            <a:off x="4143375" y="9120188"/>
            <a:ext cx="3170238" cy="479425"/>
          </a:xfrm>
          <a:prstGeom prst="rect">
            <a:avLst/>
          </a:prstGeom>
          <a:noFill/>
          <a:ln w="9525">
            <a:noFill/>
            <a:round/>
            <a:headEnd/>
            <a:tailEnd/>
          </a:ln>
        </p:spPr>
        <p:txBody>
          <a:bodyPr lIns="96840" tIns="48600" rIns="96840" bIns="48600" anchor="b"/>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D2E12D5-212B-404B-A36A-AA312927BB6E}" type="slidenum">
              <a:rPr lang="en-US" sz="1300">
                <a:solidFill>
                  <a:srgbClr val="000000"/>
                </a:solidFill>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27</a:t>
            </a:fld>
            <a:endParaRPr lang="en-US" sz="1300">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pPr defTabSz="966788"/>
            <a:fld id="{8046669D-C5F0-4B27-971D-6102437F6230}" type="slidenum">
              <a:rPr lang="en-US" smtClean="0">
                <a:solidFill>
                  <a:srgbClr val="000000"/>
                </a:solidFill>
                <a:latin typeface="Times" pitchFamily="-107" charset="0"/>
                <a:ea typeface="ＭＳ Ｐゴシック" pitchFamily="34" charset="-128"/>
              </a:rPr>
              <a:pPr defTabSz="966788"/>
              <a:t>28</a:t>
            </a:fld>
            <a:endParaRPr lang="en-US" smtClean="0">
              <a:solidFill>
                <a:srgbClr val="000000"/>
              </a:solidFill>
              <a:latin typeface="Times" pitchFamily="-107" charset="0"/>
              <a:ea typeface="ＭＳ Ｐゴシック" pitchFamily="34" charset="-128"/>
            </a:endParaRPr>
          </a:p>
        </p:txBody>
      </p:sp>
      <p:sp>
        <p:nvSpPr>
          <p:cNvPr id="80899" name="Rectangle 2"/>
          <p:cNvSpPr>
            <a:spLocks noGrp="1" noRot="1" noChangeAspect="1" noChangeArrowheads="1" noTextEdit="1"/>
          </p:cNvSpPr>
          <p:nvPr>
            <p:ph type="sldImg"/>
          </p:nvPr>
        </p:nvSpPr>
        <p:spPr>
          <a:xfrm>
            <a:off x="1266825" y="727075"/>
            <a:ext cx="4784725" cy="3587750"/>
          </a:xfrm>
          <a:ln/>
        </p:spPr>
      </p:sp>
      <p:sp>
        <p:nvSpPr>
          <p:cNvPr id="80900" name="Rectangle 3"/>
          <p:cNvSpPr>
            <a:spLocks noGrp="1" noChangeArrowheads="1"/>
          </p:cNvSpPr>
          <p:nvPr>
            <p:ph type="body" idx="1"/>
          </p:nvPr>
        </p:nvSpPr>
        <p:spPr>
          <a:xfrm>
            <a:off x="976313" y="4560888"/>
            <a:ext cx="5362575" cy="4321175"/>
          </a:xfrm>
          <a:noFill/>
          <a:ln/>
        </p:spPr>
        <p:txBody>
          <a:bodyPr lIns="95078" tIns="47538" rIns="95078" bIns="47538"/>
          <a:lstStyle/>
          <a:p>
            <a:endParaRPr lang="en-US" smtClean="0">
              <a:latin typeface="Times" pitchFamily="-107"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pPr defTabSz="966788">
              <a:buFont typeface="Times New Roman" pitchFamily="18" charset="0"/>
              <a:buNone/>
            </a:pPr>
            <a:fld id="{818E9834-D779-4D8E-AF36-410E5EED5688}" type="slidenum">
              <a:rPr lang="en-US" smtClean="0">
                <a:latin typeface="Times New Roman" pitchFamily="18" charset="0"/>
                <a:ea typeface="ＭＳ Ｐゴシック" pitchFamily="34" charset="-128"/>
              </a:rPr>
              <a:pPr defTabSz="966788">
                <a:buFont typeface="Times New Roman" pitchFamily="18" charset="0"/>
                <a:buNone/>
              </a:pPr>
              <a:t>29</a:t>
            </a:fld>
            <a:endParaRPr lang="en-US" smtClean="0">
              <a:latin typeface="Times New Roman" pitchFamily="18" charset="0"/>
              <a:ea typeface="ＭＳ Ｐゴシック" pitchFamily="34" charset="-128"/>
            </a:endParaRPr>
          </a:p>
        </p:txBody>
      </p:sp>
      <p:sp>
        <p:nvSpPr>
          <p:cNvPr id="81923" name="Text Box 1"/>
          <p:cNvSpPr txBox="1">
            <a:spLocks noChangeArrowheads="1"/>
          </p:cNvSpPr>
          <p:nvPr/>
        </p:nvSpPr>
        <p:spPr bwMode="auto">
          <a:xfrm>
            <a:off x="1257300" y="720725"/>
            <a:ext cx="4800600" cy="360045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81924" name="Rectangle 2"/>
          <p:cNvSpPr>
            <a:spLocks noGrp="1" noChangeArrowheads="1"/>
          </p:cNvSpPr>
          <p:nvPr>
            <p:ph type="body"/>
          </p:nvPr>
        </p:nvSpPr>
        <p:spPr>
          <a:xfrm>
            <a:off x="731838" y="4560888"/>
            <a:ext cx="5851525" cy="4418012"/>
          </a:xfrm>
          <a:noFill/>
          <a:ln/>
        </p:spPr>
        <p:txBody>
          <a:bodyPr wrap="none" anchor="ctr"/>
          <a:lstStyle/>
          <a:p>
            <a:endParaRPr lang="en-US" smtClean="0">
              <a:latin typeface="Times New Roman" pitchFamily="18" charset="0"/>
            </a:endParaRPr>
          </a:p>
        </p:txBody>
      </p:sp>
      <p:sp>
        <p:nvSpPr>
          <p:cNvPr id="81925" name="Text Box 3"/>
          <p:cNvSpPr txBox="1">
            <a:spLocks noChangeArrowheads="1"/>
          </p:cNvSpPr>
          <p:nvPr/>
        </p:nvSpPr>
        <p:spPr bwMode="auto">
          <a:xfrm>
            <a:off x="4143375" y="9120188"/>
            <a:ext cx="3170238" cy="479425"/>
          </a:xfrm>
          <a:prstGeom prst="rect">
            <a:avLst/>
          </a:prstGeom>
          <a:noFill/>
          <a:ln w="9525">
            <a:noFill/>
            <a:round/>
            <a:headEnd/>
            <a:tailEnd/>
          </a:ln>
        </p:spPr>
        <p:txBody>
          <a:bodyPr lIns="96840" tIns="48600" rIns="96840" bIns="48600" anchor="b"/>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640E731-9C15-4BBF-A37C-706D357160F8}" type="slidenum">
              <a:rPr lang="en-US" sz="1300">
                <a:solidFill>
                  <a:srgbClr val="000000"/>
                </a:solidFill>
              </a:rPr>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29</a:t>
            </a:fld>
            <a:endParaRPr lang="en-US" sz="1300">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pPr eaLnBrk="1" hangingPunct="1">
              <a:spcBef>
                <a:spcPct val="0"/>
              </a:spcBef>
            </a:pPr>
            <a:endParaRPr lang="en-US" smtClean="0">
              <a:latin typeface="Times" pitchFamily="-107" charset="0"/>
            </a:endParaRPr>
          </a:p>
        </p:txBody>
      </p:sp>
      <p:sp>
        <p:nvSpPr>
          <p:cNvPr id="82948" name="Slide Number Placeholder 3"/>
          <p:cNvSpPr>
            <a:spLocks noGrp="1"/>
          </p:cNvSpPr>
          <p:nvPr>
            <p:ph type="sldNum" sz="quarter" idx="5"/>
          </p:nvPr>
        </p:nvSpPr>
        <p:spPr>
          <a:noFill/>
        </p:spPr>
        <p:txBody>
          <a:bodyPr/>
          <a:lstStyle/>
          <a:p>
            <a:pPr defTabSz="481013"/>
            <a:fld id="{B2993671-FFED-43CE-BD77-E6B955FF02A1}" type="slidenum">
              <a:rPr lang="en-US" sz="1200" smtClean="0">
                <a:solidFill>
                  <a:srgbClr val="000000"/>
                </a:solidFill>
                <a:latin typeface="Arial" pitchFamily="34" charset="0"/>
                <a:ea typeface="ＭＳ Ｐゴシック" pitchFamily="34" charset="-128"/>
              </a:rPr>
              <a:pPr defTabSz="481013"/>
              <a:t>30</a:t>
            </a:fld>
            <a:endParaRPr lang="en-US" sz="1200" smtClean="0">
              <a:solidFill>
                <a:srgbClr val="000000"/>
              </a:solidFill>
              <a:latin typeface="Arial"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US" smtClean="0">
              <a:latin typeface="Times" pitchFamily="-107" charset="0"/>
            </a:endParaRPr>
          </a:p>
        </p:txBody>
      </p:sp>
      <p:sp>
        <p:nvSpPr>
          <p:cNvPr id="60420" name="Slide Number Placeholder 3"/>
          <p:cNvSpPr>
            <a:spLocks noGrp="1"/>
          </p:cNvSpPr>
          <p:nvPr>
            <p:ph type="sldNum" sz="quarter" idx="5"/>
          </p:nvPr>
        </p:nvSpPr>
        <p:spPr>
          <a:noFill/>
        </p:spPr>
        <p:txBody>
          <a:bodyPr/>
          <a:lstStyle/>
          <a:p>
            <a:pPr defTabSz="966788"/>
            <a:fld id="{5C2AF5A6-C350-461B-A067-77D180E1F365}" type="slidenum">
              <a:rPr lang="en-US" smtClean="0">
                <a:latin typeface="Times" pitchFamily="-107" charset="0"/>
                <a:ea typeface="ＭＳ Ｐゴシック" pitchFamily="34" charset="-128"/>
              </a:rPr>
              <a:pPr defTabSz="966788"/>
              <a:t>3</a:t>
            </a:fld>
            <a:endParaRPr lang="en-US" smtClean="0">
              <a:latin typeface="Times" pitchFamily="-107" charset="0"/>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endParaRPr lang="en-US" smtClean="0">
              <a:latin typeface="Times" pitchFamily="-107" charset="0"/>
            </a:endParaRPr>
          </a:p>
        </p:txBody>
      </p:sp>
      <p:sp>
        <p:nvSpPr>
          <p:cNvPr id="83972" name="Slide Number Placeholder 3"/>
          <p:cNvSpPr>
            <a:spLocks noGrp="1"/>
          </p:cNvSpPr>
          <p:nvPr>
            <p:ph type="sldNum" sz="quarter" idx="5"/>
          </p:nvPr>
        </p:nvSpPr>
        <p:spPr>
          <a:noFill/>
        </p:spPr>
        <p:txBody>
          <a:bodyPr/>
          <a:lstStyle/>
          <a:p>
            <a:pPr defTabSz="966788"/>
            <a:fld id="{5D737C75-CB59-4CDE-9424-95F687F33962}" type="slidenum">
              <a:rPr lang="en-US" smtClean="0">
                <a:latin typeface="Times" pitchFamily="-107" charset="0"/>
                <a:ea typeface="ＭＳ Ｐゴシック" pitchFamily="34" charset="-128"/>
              </a:rPr>
              <a:pPr defTabSz="966788"/>
              <a:t>31</a:t>
            </a:fld>
            <a:endParaRPr lang="en-US" smtClean="0">
              <a:latin typeface="Times" pitchFamily="-107" charset="0"/>
              <a:ea typeface="ＭＳ Ｐゴシック"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endParaRPr lang="en-US" smtClean="0">
              <a:latin typeface="Times" pitchFamily="-107" charset="0"/>
            </a:endParaRPr>
          </a:p>
        </p:txBody>
      </p:sp>
      <p:sp>
        <p:nvSpPr>
          <p:cNvPr id="92164" name="Slide Number Placeholder 3"/>
          <p:cNvSpPr>
            <a:spLocks noGrp="1"/>
          </p:cNvSpPr>
          <p:nvPr>
            <p:ph type="sldNum" sz="quarter" idx="5"/>
          </p:nvPr>
        </p:nvSpPr>
        <p:spPr>
          <a:noFill/>
        </p:spPr>
        <p:txBody>
          <a:bodyPr/>
          <a:lstStyle/>
          <a:p>
            <a:pPr defTabSz="966788"/>
            <a:fld id="{875C1DD6-ED2E-4206-9BD0-B96204F0612B}" type="slidenum">
              <a:rPr lang="en-US" smtClean="0">
                <a:latin typeface="Times" pitchFamily="-107" charset="0"/>
                <a:ea typeface="ＭＳ Ｐゴシック" pitchFamily="34" charset="-128"/>
              </a:rPr>
              <a:pPr defTabSz="966788"/>
              <a:t>32</a:t>
            </a:fld>
            <a:endParaRPr lang="en-US" smtClean="0">
              <a:latin typeface="Times" pitchFamily="-107" charset="0"/>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p:spPr>
        <p:txBody>
          <a:bodyPr/>
          <a:lstStyle/>
          <a:p>
            <a:endParaRPr lang="en-US" smtClean="0">
              <a:latin typeface="Times" pitchFamily="-107" charset="0"/>
            </a:endParaRPr>
          </a:p>
        </p:txBody>
      </p:sp>
      <p:sp>
        <p:nvSpPr>
          <p:cNvPr id="93188" name="Slide Number Placeholder 3"/>
          <p:cNvSpPr>
            <a:spLocks noGrp="1"/>
          </p:cNvSpPr>
          <p:nvPr>
            <p:ph type="sldNum" sz="quarter" idx="5"/>
          </p:nvPr>
        </p:nvSpPr>
        <p:spPr>
          <a:noFill/>
        </p:spPr>
        <p:txBody>
          <a:bodyPr/>
          <a:lstStyle/>
          <a:p>
            <a:pPr defTabSz="966788"/>
            <a:fld id="{73168AE1-F74D-4D32-A7C0-B82419917258}" type="slidenum">
              <a:rPr lang="en-US" smtClean="0">
                <a:latin typeface="Times" pitchFamily="-107" charset="0"/>
                <a:ea typeface="ＭＳ Ｐゴシック" pitchFamily="34" charset="-128"/>
              </a:rPr>
              <a:pPr defTabSz="966788"/>
              <a:t>33</a:t>
            </a:fld>
            <a:endParaRPr lang="en-US" smtClean="0">
              <a:latin typeface="Times" pitchFamily="-107" charset="0"/>
              <a:ea typeface="ＭＳ Ｐゴシック"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p:spPr>
        <p:txBody>
          <a:bodyPr/>
          <a:lstStyle/>
          <a:p>
            <a:endParaRPr lang="en-US" smtClean="0">
              <a:latin typeface="Times" pitchFamily="-107" charset="0"/>
            </a:endParaRPr>
          </a:p>
        </p:txBody>
      </p:sp>
      <p:sp>
        <p:nvSpPr>
          <p:cNvPr id="94212" name="Slide Number Placeholder 3"/>
          <p:cNvSpPr>
            <a:spLocks noGrp="1"/>
          </p:cNvSpPr>
          <p:nvPr>
            <p:ph type="sldNum" sz="quarter" idx="5"/>
          </p:nvPr>
        </p:nvSpPr>
        <p:spPr>
          <a:noFill/>
        </p:spPr>
        <p:txBody>
          <a:bodyPr/>
          <a:lstStyle/>
          <a:p>
            <a:pPr defTabSz="966788"/>
            <a:fld id="{B291249A-C175-4778-9CBB-E5858BF16CEF}" type="slidenum">
              <a:rPr lang="en-US" smtClean="0">
                <a:latin typeface="Times" pitchFamily="-107" charset="0"/>
                <a:ea typeface="ＭＳ Ｐゴシック" pitchFamily="34" charset="-128"/>
              </a:rPr>
              <a:pPr defTabSz="966788"/>
              <a:t>34</a:t>
            </a:fld>
            <a:endParaRPr lang="en-US" smtClean="0">
              <a:latin typeface="Times" pitchFamily="-107"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US" smtClean="0">
              <a:latin typeface="Times" pitchFamily="-107" charset="0"/>
            </a:endParaRPr>
          </a:p>
        </p:txBody>
      </p:sp>
      <p:sp>
        <p:nvSpPr>
          <p:cNvPr id="4" name="Slide Number Placeholder 3"/>
          <p:cNvSpPr>
            <a:spLocks noGrp="1"/>
          </p:cNvSpPr>
          <p:nvPr>
            <p:ph type="sldNum" sz="quarter" idx="5"/>
          </p:nvPr>
        </p:nvSpPr>
        <p:spPr/>
        <p:txBody>
          <a:bodyPr/>
          <a:lstStyle/>
          <a:p>
            <a:pPr>
              <a:defRPr/>
            </a:pPr>
            <a:fld id="{97A4D8F2-DC8B-4557-8ABD-B8F133AAC769}" type="slidenum">
              <a:rPr lang="en-US" sz="1200">
                <a:solidFill>
                  <a:prstClr val="black"/>
                </a:solidFill>
                <a:latin typeface="Times" pitchFamily="18" charset="0"/>
                <a:ea typeface="+mn-ea"/>
              </a:rPr>
              <a:pPr>
                <a:defRPr/>
              </a:pPr>
              <a:t>4</a:t>
            </a:fld>
            <a:endParaRPr lang="en-US" sz="1200" dirty="0">
              <a:solidFill>
                <a:prstClr val="black"/>
              </a:solidFill>
              <a:latin typeface="Times" pitchFamily="18" charset="0"/>
              <a:ea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US" smtClean="0">
              <a:latin typeface="Times" pitchFamily="-107" charset="0"/>
            </a:endParaRPr>
          </a:p>
        </p:txBody>
      </p:sp>
      <p:sp>
        <p:nvSpPr>
          <p:cNvPr id="4" name="Slide Number Placeholder 3"/>
          <p:cNvSpPr>
            <a:spLocks noGrp="1"/>
          </p:cNvSpPr>
          <p:nvPr>
            <p:ph type="sldNum" sz="quarter" idx="5"/>
          </p:nvPr>
        </p:nvSpPr>
        <p:spPr/>
        <p:txBody>
          <a:bodyPr/>
          <a:lstStyle/>
          <a:p>
            <a:pPr>
              <a:defRPr/>
            </a:pPr>
            <a:fld id="{759221A4-0CA2-492D-B6F1-7BCF68A105F5}" type="slidenum">
              <a:rPr lang="en-US" sz="1200">
                <a:solidFill>
                  <a:prstClr val="black"/>
                </a:solidFill>
                <a:latin typeface="Times" pitchFamily="18" charset="0"/>
                <a:ea typeface="+mn-ea"/>
              </a:rPr>
              <a:pPr>
                <a:defRPr/>
              </a:pPr>
              <a:t>5</a:t>
            </a:fld>
            <a:endParaRPr lang="en-US" sz="1200" dirty="0">
              <a:solidFill>
                <a:prstClr val="black"/>
              </a:solidFill>
              <a:latin typeface="Times" pitchFamily="18" charset="0"/>
              <a:ea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en-US" smtClean="0">
              <a:latin typeface="Times" pitchFamily="-107" charset="0"/>
            </a:endParaRPr>
          </a:p>
        </p:txBody>
      </p:sp>
      <p:sp>
        <p:nvSpPr>
          <p:cNvPr id="63492" name="Slide Number Placeholder 3"/>
          <p:cNvSpPr>
            <a:spLocks noGrp="1"/>
          </p:cNvSpPr>
          <p:nvPr>
            <p:ph type="sldNum" sz="quarter" idx="5"/>
          </p:nvPr>
        </p:nvSpPr>
        <p:spPr>
          <a:noFill/>
        </p:spPr>
        <p:txBody>
          <a:bodyPr/>
          <a:lstStyle/>
          <a:p>
            <a:pPr defTabSz="965200"/>
            <a:fld id="{50891B39-2BA5-4D6C-99CB-B088D07F52FE}" type="slidenum">
              <a:rPr lang="en-US" smtClean="0">
                <a:latin typeface="Times" pitchFamily="-107" charset="0"/>
                <a:ea typeface="ＭＳ Ｐゴシック" pitchFamily="34" charset="-128"/>
              </a:rPr>
              <a:pPr defTabSz="965200"/>
              <a:t>6</a:t>
            </a:fld>
            <a:endParaRPr lang="en-US" smtClean="0">
              <a:latin typeface="Times" pitchFamily="-107"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endParaRPr lang="en-US" smtClean="0">
              <a:latin typeface="Times" pitchFamily="-107" charset="0"/>
            </a:endParaRPr>
          </a:p>
        </p:txBody>
      </p:sp>
      <p:sp>
        <p:nvSpPr>
          <p:cNvPr id="64516" name="Slide Number Placeholder 3"/>
          <p:cNvSpPr>
            <a:spLocks noGrp="1"/>
          </p:cNvSpPr>
          <p:nvPr>
            <p:ph type="sldNum" sz="quarter" idx="5"/>
          </p:nvPr>
        </p:nvSpPr>
        <p:spPr>
          <a:noFill/>
        </p:spPr>
        <p:txBody>
          <a:bodyPr/>
          <a:lstStyle/>
          <a:p>
            <a:pPr defTabSz="965200"/>
            <a:fld id="{1D99E7CE-9C4E-4A9A-B98F-D5CC0CB107BC}" type="slidenum">
              <a:rPr lang="en-US" smtClean="0">
                <a:latin typeface="Times" pitchFamily="-107" charset="0"/>
                <a:ea typeface="ＭＳ Ｐゴシック" pitchFamily="34" charset="-128"/>
              </a:rPr>
              <a:pPr defTabSz="965200"/>
              <a:t>7</a:t>
            </a:fld>
            <a:endParaRPr lang="en-US" smtClean="0">
              <a:latin typeface="Times" pitchFamily="-107"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endParaRPr lang="en-US" smtClean="0">
              <a:latin typeface="Times" pitchFamily="-107" charset="0"/>
            </a:endParaRPr>
          </a:p>
        </p:txBody>
      </p:sp>
      <p:sp>
        <p:nvSpPr>
          <p:cNvPr id="64516" name="Slide Number Placeholder 3"/>
          <p:cNvSpPr>
            <a:spLocks noGrp="1"/>
          </p:cNvSpPr>
          <p:nvPr>
            <p:ph type="sldNum" sz="quarter" idx="5"/>
          </p:nvPr>
        </p:nvSpPr>
        <p:spPr>
          <a:noFill/>
        </p:spPr>
        <p:txBody>
          <a:bodyPr/>
          <a:lstStyle/>
          <a:p>
            <a:pPr defTabSz="965200"/>
            <a:fld id="{1D99E7CE-9C4E-4A9A-B98F-D5CC0CB107BC}" type="slidenum">
              <a:rPr lang="en-US" smtClean="0">
                <a:latin typeface="Times" pitchFamily="-107" charset="0"/>
                <a:ea typeface="ＭＳ Ｐゴシック" pitchFamily="34" charset="-128"/>
              </a:rPr>
              <a:pPr defTabSz="965200"/>
              <a:t>8</a:t>
            </a:fld>
            <a:endParaRPr lang="en-US" smtClean="0">
              <a:latin typeface="Times" pitchFamily="-107"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endParaRPr lang="en-US" smtClean="0">
              <a:latin typeface="Times" pitchFamily="-107" charset="0"/>
            </a:endParaRPr>
          </a:p>
        </p:txBody>
      </p:sp>
      <p:sp>
        <p:nvSpPr>
          <p:cNvPr id="64516" name="Slide Number Placeholder 3"/>
          <p:cNvSpPr>
            <a:spLocks noGrp="1"/>
          </p:cNvSpPr>
          <p:nvPr>
            <p:ph type="sldNum" sz="quarter" idx="5"/>
          </p:nvPr>
        </p:nvSpPr>
        <p:spPr>
          <a:noFill/>
        </p:spPr>
        <p:txBody>
          <a:bodyPr/>
          <a:lstStyle/>
          <a:p>
            <a:pPr defTabSz="965200"/>
            <a:fld id="{1D99E7CE-9C4E-4A9A-B98F-D5CC0CB107BC}" type="slidenum">
              <a:rPr lang="en-US" smtClean="0">
                <a:latin typeface="Times" pitchFamily="-107" charset="0"/>
                <a:ea typeface="ＭＳ Ｐゴシック" pitchFamily="34" charset="-128"/>
              </a:rPr>
              <a:pPr defTabSz="965200"/>
              <a:t>9</a:t>
            </a:fld>
            <a:endParaRPr lang="en-US" smtClean="0">
              <a:latin typeface="Times" pitchFamily="-107"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
            <a:ext cx="56769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76200"/>
            <a:ext cx="7772400" cy="617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76200"/>
            <a:ext cx="7772400" cy="762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066800"/>
            <a:ext cx="38100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066800"/>
            <a:ext cx="38100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3733800"/>
            <a:ext cx="38100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733800"/>
            <a:ext cx="38100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p:nvPr userDrawn="1"/>
        </p:nvSpPr>
        <p:spPr>
          <a:xfrm>
            <a:off x="6985000" y="6519863"/>
            <a:ext cx="911225" cy="338137"/>
          </a:xfrm>
          <a:prstGeom prst="rect">
            <a:avLst/>
          </a:prstGeom>
          <a:noFill/>
        </p:spPr>
        <p:txBody>
          <a:bodyPr wrap="none">
            <a:spAutoFit/>
          </a:bodyPr>
          <a:lstStyle/>
          <a:p>
            <a:pPr>
              <a:defRPr/>
            </a:pPr>
            <a:r>
              <a:rPr lang="en-US" sz="1600" b="1" dirty="0">
                <a:latin typeface="Times" pitchFamily="18" charset="0"/>
                <a:cs typeface="Arial" charset="0"/>
              </a:rPr>
              <a:t>Slide </a:t>
            </a:r>
            <a:fld id="{2B90715A-79D5-47D7-B86A-AEEAC0EE4A2A}" type="slidenum">
              <a:rPr lang="en-US" sz="1600" b="1">
                <a:latin typeface="Times" pitchFamily="18" charset="0"/>
                <a:cs typeface="Arial" charset="0"/>
              </a:rPr>
              <a:pPr>
                <a:defRPr/>
              </a:pPr>
              <a:t>‹#›</a:t>
            </a:fld>
            <a:endParaRPr lang="en-US" sz="1600" b="1" dirty="0">
              <a:latin typeface="Times" pitchFamily="18" charset="0"/>
              <a:cs typeface="Arial"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906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0"/>
            <a:ext cx="22479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5913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906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0"/>
            <a:ext cx="224790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5913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1B224C3D-AAF9-4754-BB73-983F3CD8946A}"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6"/>
          <p:cNvPicPr>
            <a:picLocks noChangeAspect="1" noChangeArrowheads="1"/>
          </p:cNvPicPr>
          <p:nvPr userDrawn="1"/>
        </p:nvPicPr>
        <p:blipFill>
          <a:blip r:embed="rId2" cstate="print"/>
          <a:srcRect/>
          <a:stretch>
            <a:fillRect/>
          </a:stretch>
        </p:blipFill>
        <p:spPr bwMode="auto">
          <a:xfrm>
            <a:off x="0" y="6497638"/>
            <a:ext cx="9177338" cy="360362"/>
          </a:xfrm>
          <a:prstGeom prst="rect">
            <a:avLst/>
          </a:prstGeom>
          <a:noFill/>
          <a:ln w="9525">
            <a:noFill/>
            <a:miter lim="800000"/>
            <a:headEnd/>
            <a:tailEnd/>
          </a:ln>
        </p:spPr>
      </p:pic>
      <p:sp>
        <p:nvSpPr>
          <p:cNvPr id="5" name="TextBox 8"/>
          <p:cNvSpPr txBox="1"/>
          <p:nvPr userDrawn="1"/>
        </p:nvSpPr>
        <p:spPr>
          <a:xfrm>
            <a:off x="8669338" y="6488113"/>
            <a:ext cx="473075" cy="366712"/>
          </a:xfrm>
          <a:prstGeom prst="rect">
            <a:avLst/>
          </a:prstGeom>
          <a:noFill/>
        </p:spPr>
        <p:txBody>
          <a:bodyPr wrap="none">
            <a:spAutoFit/>
          </a:bodyPr>
          <a:lstStyle/>
          <a:p>
            <a:pPr defTabSz="457200">
              <a:defRPr/>
            </a:pPr>
            <a:fld id="{EFF02427-D58B-47FD-9EC0-EA5E2AB6A27C}" type="slidenum">
              <a:rPr lang="en-US">
                <a:solidFill>
                  <a:srgbClr val="000000"/>
                </a:solidFill>
                <a:latin typeface="Trebuchet MS"/>
                <a:ea typeface="MS PGothic" pitchFamily="34" charset="-128"/>
                <a:cs typeface="+mn-cs"/>
              </a:rPr>
              <a:pPr defTabSz="457200">
                <a:defRPr/>
              </a:pPr>
              <a:t>‹#›</a:t>
            </a:fld>
            <a:endParaRPr lang="en-US" dirty="0">
              <a:solidFill>
                <a:srgbClr val="000000"/>
              </a:solidFill>
              <a:latin typeface="Trebuchet MS"/>
              <a:ea typeface="MS PGothic" pitchFamily="34" charset="-128"/>
              <a:cs typeface="+mn-cs"/>
            </a:endParaRPr>
          </a:p>
        </p:txBody>
      </p:sp>
      <p:pic>
        <p:nvPicPr>
          <p:cNvPr id="6" name="Picture 9" descr="WCLS.png"/>
          <p:cNvPicPr>
            <a:picLocks noChangeAspect="1"/>
          </p:cNvPicPr>
          <p:nvPr userDrawn="1"/>
        </p:nvPicPr>
        <p:blipFill>
          <a:blip r:embed="rId3" cstate="print">
            <a:clrChange>
              <a:clrFrom>
                <a:srgbClr val="FFFFFF"/>
              </a:clrFrom>
              <a:clrTo>
                <a:srgbClr val="FFFFFF">
                  <a:alpha val="0"/>
                </a:srgbClr>
              </a:clrTo>
            </a:clrChange>
          </a:blip>
          <a:srcRect/>
          <a:stretch>
            <a:fillRect/>
          </a:stretch>
        </p:blipFill>
        <p:spPr bwMode="auto">
          <a:xfrm>
            <a:off x="0" y="180975"/>
            <a:ext cx="9144000" cy="79692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4E27EB18-5041-4410-9819-723FB4A70116}"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CE0D961E-500A-43B0-A2B8-B4422E413627}"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1430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00DD8891-AB97-48A6-BE16-CEE28527604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0668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71D60443-0421-4B80-AC70-16603CDC5E44}"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3" name="Picture 3"/>
          <p:cNvPicPr>
            <a:picLocks noChangeAspect="1" noChangeArrowheads="1"/>
          </p:cNvPicPr>
          <p:nvPr userDrawn="1"/>
        </p:nvPicPr>
        <p:blipFill>
          <a:blip r:embed="rId2" cstate="print"/>
          <a:srcRect/>
          <a:stretch>
            <a:fillRect/>
          </a:stretch>
        </p:blipFill>
        <p:spPr bwMode="auto">
          <a:xfrm>
            <a:off x="0" y="6497638"/>
            <a:ext cx="9177338" cy="360362"/>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B79B8519-1017-40CE-AE70-2D226A3F6945}"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4F12C218-6B15-4045-A6A1-C3C2BC4BA191}"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D222E1DA-0677-4422-AA14-80B2F56AD304}"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BC881B03-49C2-424A-B675-271DC1DAF50E}"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43650" y="0"/>
            <a:ext cx="2114550" cy="6477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191250"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7086600" y="6553200"/>
            <a:ext cx="1905000" cy="457200"/>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Trebuchet MS" pitchFamily="34" charset="0"/>
                <a:ea typeface="MS PGothic" pitchFamily="34" charset="-128"/>
                <a:cs typeface="+mn-cs"/>
              </a:defRPr>
            </a:lvl1pPr>
          </a:lstStyle>
          <a:p>
            <a:pPr>
              <a:defRPr/>
            </a:pPr>
            <a:fld id="{FA8950AF-71A7-4DE6-AF42-768F54074BA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4.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2.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4.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5.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76200"/>
            <a:ext cx="7772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066800"/>
            <a:ext cx="77724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TextBox 3"/>
          <p:cNvSpPr txBox="1"/>
          <p:nvPr/>
        </p:nvSpPr>
        <p:spPr>
          <a:xfrm>
            <a:off x="6900863" y="6396038"/>
            <a:ext cx="911225" cy="338137"/>
          </a:xfrm>
          <a:prstGeom prst="rect">
            <a:avLst/>
          </a:prstGeom>
          <a:noFill/>
        </p:spPr>
        <p:txBody>
          <a:bodyPr wrap="none">
            <a:spAutoFit/>
          </a:bodyPr>
          <a:lstStyle/>
          <a:p>
            <a:pPr>
              <a:defRPr/>
            </a:pPr>
            <a:r>
              <a:rPr lang="en-US" sz="1600" b="1" dirty="0">
                <a:latin typeface="Times" pitchFamily="18" charset="0"/>
                <a:cs typeface="Arial" charset="0"/>
              </a:rPr>
              <a:t>Slide </a:t>
            </a:r>
            <a:fld id="{843A0671-4763-4101-8321-974148C18F2F}" type="slidenum">
              <a:rPr lang="en-US" sz="1600" b="1">
                <a:latin typeface="Times" pitchFamily="18" charset="0"/>
                <a:cs typeface="Arial" charset="0"/>
              </a:rPr>
              <a:pPr>
                <a:defRPr/>
              </a:pPr>
              <a:t>‹#›</a:t>
            </a:fld>
            <a:endParaRPr lang="en-US" sz="1600" b="1" dirty="0">
              <a:latin typeface="Times" pitchFamily="18" charset="0"/>
              <a:cs typeface="Arial" charset="0"/>
            </a:endParaRPr>
          </a:p>
        </p:txBody>
      </p:sp>
    </p:spTree>
  </p:cSld>
  <p:clrMap bg1="lt1" tx1="dk1" bg2="lt2" tx2="dk2" accent1="accent1" accent2="accent2" accent3="accent3" accent4="accent4" accent5="accent5" accent6="accent6" hlink="hlink" folHlink="folHlink"/>
  <p:sldLayoutIdLst>
    <p:sldLayoutId id="2147485504" r:id="rId1"/>
    <p:sldLayoutId id="2147485505" r:id="rId2"/>
    <p:sldLayoutId id="2147485506" r:id="rId3"/>
    <p:sldLayoutId id="2147485507" r:id="rId4"/>
    <p:sldLayoutId id="2147485508" r:id="rId5"/>
    <p:sldLayoutId id="2147485509" r:id="rId6"/>
    <p:sldLayoutId id="2147485510" r:id="rId7"/>
    <p:sldLayoutId id="2147485511" r:id="rId8"/>
    <p:sldLayoutId id="2147485512" r:id="rId9"/>
    <p:sldLayoutId id="2147485513" r:id="rId10"/>
    <p:sldLayoutId id="2147485514" r:id="rId11"/>
    <p:sldLayoutId id="2147485515" r:id="rId12"/>
    <p:sldLayoutId id="2147485516" r:id="rId13"/>
  </p:sldLayoutIdLst>
  <p:hf hdr="0" ftr="0" dt="0"/>
  <p:txStyles>
    <p:titleStyle>
      <a:lvl1pPr algn="ctr" rtl="0" eaLnBrk="0" fontAlgn="base" hangingPunct="0">
        <a:spcBef>
          <a:spcPct val="0"/>
        </a:spcBef>
        <a:spcAft>
          <a:spcPct val="0"/>
        </a:spcAft>
        <a:defRPr sz="3600" b="1">
          <a:solidFill>
            <a:srgbClr val="002060"/>
          </a:solidFill>
          <a:latin typeface="+mj-lt"/>
          <a:ea typeface="ＭＳ Ｐゴシック" pitchFamily="34" charset="-128"/>
          <a:cs typeface="ＭＳ Ｐゴシック" charset="-128"/>
        </a:defRPr>
      </a:lvl1pPr>
      <a:lvl2pPr algn="ctr" rtl="0" eaLnBrk="0" fontAlgn="base" hangingPunct="0">
        <a:spcBef>
          <a:spcPct val="0"/>
        </a:spcBef>
        <a:spcAft>
          <a:spcPct val="0"/>
        </a:spcAft>
        <a:defRPr sz="3600" b="1">
          <a:solidFill>
            <a:srgbClr val="002060"/>
          </a:solidFill>
          <a:latin typeface="Times" pitchFamily="18" charset="0"/>
          <a:ea typeface="ＭＳ Ｐゴシック" pitchFamily="34" charset="-128"/>
          <a:cs typeface="ＭＳ Ｐゴシック" charset="-128"/>
        </a:defRPr>
      </a:lvl2pPr>
      <a:lvl3pPr algn="ctr" rtl="0" eaLnBrk="0" fontAlgn="base" hangingPunct="0">
        <a:spcBef>
          <a:spcPct val="0"/>
        </a:spcBef>
        <a:spcAft>
          <a:spcPct val="0"/>
        </a:spcAft>
        <a:defRPr sz="3600" b="1">
          <a:solidFill>
            <a:srgbClr val="002060"/>
          </a:solidFill>
          <a:latin typeface="Times" pitchFamily="18" charset="0"/>
          <a:ea typeface="ＭＳ Ｐゴシック" pitchFamily="34" charset="-128"/>
          <a:cs typeface="ＭＳ Ｐゴシック" charset="-128"/>
        </a:defRPr>
      </a:lvl3pPr>
      <a:lvl4pPr algn="ctr" rtl="0" eaLnBrk="0" fontAlgn="base" hangingPunct="0">
        <a:spcBef>
          <a:spcPct val="0"/>
        </a:spcBef>
        <a:spcAft>
          <a:spcPct val="0"/>
        </a:spcAft>
        <a:defRPr sz="3600" b="1">
          <a:solidFill>
            <a:srgbClr val="002060"/>
          </a:solidFill>
          <a:latin typeface="Times" pitchFamily="18" charset="0"/>
          <a:ea typeface="ＭＳ Ｐゴシック" pitchFamily="34" charset="-128"/>
          <a:cs typeface="ＭＳ Ｐゴシック" charset="-128"/>
        </a:defRPr>
      </a:lvl4pPr>
      <a:lvl5pPr algn="ctr" rtl="0" eaLnBrk="0" fontAlgn="base" hangingPunct="0">
        <a:spcBef>
          <a:spcPct val="0"/>
        </a:spcBef>
        <a:spcAft>
          <a:spcPct val="0"/>
        </a:spcAft>
        <a:defRPr sz="3600" b="1">
          <a:solidFill>
            <a:srgbClr val="002060"/>
          </a:solidFill>
          <a:latin typeface="Times" pitchFamily="18" charset="0"/>
          <a:ea typeface="ＭＳ Ｐゴシック" pitchFamily="34" charset="-128"/>
          <a:cs typeface="ＭＳ Ｐゴシック" charset="-128"/>
        </a:defRPr>
      </a:lvl5pPr>
      <a:lvl6pPr marL="457200" algn="ctr" rtl="0" fontAlgn="base">
        <a:spcBef>
          <a:spcPct val="0"/>
        </a:spcBef>
        <a:spcAft>
          <a:spcPct val="0"/>
        </a:spcAft>
        <a:defRPr sz="3600" b="1">
          <a:solidFill>
            <a:schemeClr val="tx2"/>
          </a:solidFill>
          <a:latin typeface="Times" pitchFamily="18" charset="0"/>
        </a:defRPr>
      </a:lvl6pPr>
      <a:lvl7pPr marL="914400" algn="ctr" rtl="0" fontAlgn="base">
        <a:spcBef>
          <a:spcPct val="0"/>
        </a:spcBef>
        <a:spcAft>
          <a:spcPct val="0"/>
        </a:spcAft>
        <a:defRPr sz="3600" b="1">
          <a:solidFill>
            <a:schemeClr val="tx2"/>
          </a:solidFill>
          <a:latin typeface="Times" pitchFamily="18" charset="0"/>
        </a:defRPr>
      </a:lvl7pPr>
      <a:lvl8pPr marL="1371600" algn="ctr" rtl="0" fontAlgn="base">
        <a:spcBef>
          <a:spcPct val="0"/>
        </a:spcBef>
        <a:spcAft>
          <a:spcPct val="0"/>
        </a:spcAft>
        <a:defRPr sz="3600" b="1">
          <a:solidFill>
            <a:schemeClr val="tx2"/>
          </a:solidFill>
          <a:latin typeface="Times" pitchFamily="18" charset="0"/>
        </a:defRPr>
      </a:lvl8pPr>
      <a:lvl9pPr marL="1828800" algn="ctr" rtl="0" fontAlgn="base">
        <a:spcBef>
          <a:spcPct val="0"/>
        </a:spcBef>
        <a:spcAft>
          <a:spcPct val="0"/>
        </a:spcAft>
        <a:defRPr sz="3600" b="1">
          <a:solidFill>
            <a:schemeClr val="tx2"/>
          </a:solidFill>
          <a:latin typeface="Times" pitchFamily="18" charset="0"/>
        </a:defRPr>
      </a:lvl9pPr>
    </p:titleStyle>
    <p:bodyStyle>
      <a:lvl1pPr marL="342900" indent="-342900" algn="l" rtl="0" eaLnBrk="0" fontAlgn="base" hangingPunct="0">
        <a:spcBef>
          <a:spcPct val="20000"/>
        </a:spcBef>
        <a:spcAft>
          <a:spcPct val="0"/>
        </a:spcAft>
        <a:buChar char="•"/>
        <a:defRPr sz="2400">
          <a:solidFill>
            <a:srgbClr val="002060"/>
          </a:solidFill>
          <a:latin typeface="+mn-lt"/>
          <a:ea typeface="ＭＳ Ｐゴシック" pitchFamily="34" charset="-128"/>
          <a:cs typeface="ＭＳ Ｐゴシック" charset="-128"/>
        </a:defRPr>
      </a:lvl1pPr>
      <a:lvl2pPr marL="742950" indent="-285750" algn="l" rtl="0" eaLnBrk="0" fontAlgn="base" hangingPunct="0">
        <a:spcBef>
          <a:spcPct val="20000"/>
        </a:spcBef>
        <a:spcAft>
          <a:spcPct val="0"/>
        </a:spcAft>
        <a:buChar char="–"/>
        <a:defRPr sz="2400">
          <a:solidFill>
            <a:srgbClr val="002060"/>
          </a:solidFill>
          <a:latin typeface="+mn-lt"/>
          <a:ea typeface="ＭＳ Ｐゴシック" pitchFamily="34" charset="-128"/>
        </a:defRPr>
      </a:lvl2pPr>
      <a:lvl3pPr marL="1143000" indent="-228600" algn="l" rtl="0" eaLnBrk="0" fontAlgn="base" hangingPunct="0">
        <a:spcBef>
          <a:spcPct val="20000"/>
        </a:spcBef>
        <a:spcAft>
          <a:spcPct val="0"/>
        </a:spcAft>
        <a:buChar char="•"/>
        <a:defRPr sz="2400">
          <a:solidFill>
            <a:srgbClr val="002060"/>
          </a:solidFill>
          <a:latin typeface="+mn-lt"/>
          <a:ea typeface="ＭＳ Ｐゴシック" pitchFamily="34" charset="-128"/>
        </a:defRPr>
      </a:lvl3pPr>
      <a:lvl4pPr marL="1600200" indent="-228600" algn="l" rtl="0" eaLnBrk="0" fontAlgn="base" hangingPunct="0">
        <a:spcBef>
          <a:spcPct val="20000"/>
        </a:spcBef>
        <a:spcAft>
          <a:spcPct val="0"/>
        </a:spcAft>
        <a:buChar char="–"/>
        <a:defRPr sz="2400">
          <a:solidFill>
            <a:srgbClr val="002060"/>
          </a:solidFill>
          <a:latin typeface="+mn-lt"/>
          <a:ea typeface="ＭＳ Ｐゴシック" pitchFamily="34" charset="-128"/>
        </a:defRPr>
      </a:lvl4pPr>
      <a:lvl5pPr marL="2057400" indent="-228600" algn="l" rtl="0" eaLnBrk="0" fontAlgn="base" hangingPunct="0">
        <a:spcBef>
          <a:spcPct val="20000"/>
        </a:spcBef>
        <a:spcAft>
          <a:spcPct val="0"/>
        </a:spcAft>
        <a:buChar char="»"/>
        <a:defRPr sz="2400">
          <a:solidFill>
            <a:srgbClr val="002060"/>
          </a:solidFill>
          <a:latin typeface="+mn-lt"/>
          <a:ea typeface="ＭＳ Ｐゴシック" pitchFamily="34" charset="-128"/>
        </a:defRPr>
      </a:lvl5pPr>
      <a:lvl6pPr marL="2514600" indent="-228600" algn="l" rtl="0" fontAlgn="base">
        <a:spcBef>
          <a:spcPct val="20000"/>
        </a:spcBef>
        <a:spcAft>
          <a:spcPct val="0"/>
        </a:spcAft>
        <a:buChar char="»"/>
        <a:defRPr sz="2400">
          <a:solidFill>
            <a:schemeClr val="tx1"/>
          </a:solidFill>
          <a:latin typeface="+mn-lt"/>
        </a:defRPr>
      </a:lvl6pPr>
      <a:lvl7pPr marL="2971800" indent="-228600" algn="l" rtl="0" fontAlgn="base">
        <a:spcBef>
          <a:spcPct val="20000"/>
        </a:spcBef>
        <a:spcAft>
          <a:spcPct val="0"/>
        </a:spcAft>
        <a:buChar char="»"/>
        <a:defRPr sz="2400">
          <a:solidFill>
            <a:schemeClr val="tx1"/>
          </a:solidFill>
          <a:latin typeface="+mn-lt"/>
        </a:defRPr>
      </a:lvl7pPr>
      <a:lvl8pPr marL="3429000" indent="-228600" algn="l" rtl="0" fontAlgn="base">
        <a:spcBef>
          <a:spcPct val="20000"/>
        </a:spcBef>
        <a:spcAft>
          <a:spcPct val="0"/>
        </a:spcAft>
        <a:buChar char="»"/>
        <a:defRPr sz="2400">
          <a:solidFill>
            <a:schemeClr val="tx1"/>
          </a:solidFill>
          <a:latin typeface="+mn-lt"/>
        </a:defRPr>
      </a:lvl8pPr>
      <a:lvl9pPr marL="3886200" indent="-228600" algn="l" rtl="0" fontAlgn="base">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7"/>
          <p:cNvSpPr>
            <a:spLocks noGrp="1" noChangeArrowheads="1"/>
          </p:cNvSpPr>
          <p:nvPr>
            <p:ph type="title"/>
          </p:nvPr>
        </p:nvSpPr>
        <p:spPr bwMode="auto">
          <a:xfrm>
            <a:off x="152400" y="0"/>
            <a:ext cx="8991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17448" name="Text Box 8"/>
          <p:cNvSpPr txBox="1">
            <a:spLocks noChangeArrowheads="1"/>
          </p:cNvSpPr>
          <p:nvPr/>
        </p:nvSpPr>
        <p:spPr bwMode="auto">
          <a:xfrm>
            <a:off x="3048000" y="6477000"/>
            <a:ext cx="2982913" cy="274638"/>
          </a:xfrm>
          <a:prstGeom prst="rect">
            <a:avLst/>
          </a:prstGeom>
          <a:noFill/>
          <a:ln w="9525">
            <a:noFill/>
            <a:miter lim="800000"/>
            <a:headEnd/>
            <a:tailEnd/>
          </a:ln>
          <a:effectLst/>
        </p:spPr>
        <p:txBody>
          <a:bodyPr wrap="none">
            <a:spAutoFit/>
          </a:bodyPr>
          <a:lstStyle/>
          <a:p>
            <a:pPr eaLnBrk="0" hangingPunct="0">
              <a:defRPr/>
            </a:pPr>
            <a:r>
              <a:rPr lang="en-US" sz="1200" b="1">
                <a:solidFill>
                  <a:srgbClr val="000000"/>
                </a:solidFill>
                <a:latin typeface="Arial Narrow" pitchFamily="34" charset="0"/>
                <a:ea typeface="+mn-ea"/>
              </a:rPr>
              <a:t>Thomas Jefferson National Accelerator Facility</a:t>
            </a:r>
          </a:p>
        </p:txBody>
      </p:sp>
      <p:sp>
        <p:nvSpPr>
          <p:cNvPr id="317449" name="Line 9"/>
          <p:cNvSpPr>
            <a:spLocks noChangeShapeType="1"/>
          </p:cNvSpPr>
          <p:nvPr/>
        </p:nvSpPr>
        <p:spPr bwMode="auto">
          <a:xfrm>
            <a:off x="0" y="914400"/>
            <a:ext cx="9144000" cy="0"/>
          </a:xfrm>
          <a:prstGeom prst="line">
            <a:avLst/>
          </a:prstGeom>
          <a:noFill/>
          <a:ln w="63500">
            <a:solidFill>
              <a:srgbClr val="C0C0C0"/>
            </a:solidFill>
            <a:round/>
            <a:headEnd/>
            <a:tailEnd/>
          </a:ln>
          <a:effectLst/>
        </p:spPr>
        <p:txBody>
          <a:bodyPr/>
          <a:lstStyle/>
          <a:p>
            <a:pPr eaLnBrk="0" hangingPunct="0">
              <a:defRPr/>
            </a:pPr>
            <a:endParaRPr lang="en-US">
              <a:solidFill>
                <a:srgbClr val="000000"/>
              </a:solidFill>
              <a:latin typeface="Arial" charset="0"/>
              <a:ea typeface="+mn-ea"/>
            </a:endParaRPr>
          </a:p>
        </p:txBody>
      </p:sp>
      <p:sp>
        <p:nvSpPr>
          <p:cNvPr id="317450" name="Line 10"/>
          <p:cNvSpPr>
            <a:spLocks noChangeShapeType="1"/>
          </p:cNvSpPr>
          <p:nvPr/>
        </p:nvSpPr>
        <p:spPr bwMode="auto">
          <a:xfrm>
            <a:off x="0" y="6400800"/>
            <a:ext cx="9144000" cy="0"/>
          </a:xfrm>
          <a:prstGeom prst="line">
            <a:avLst/>
          </a:prstGeom>
          <a:noFill/>
          <a:ln w="63500">
            <a:solidFill>
              <a:srgbClr val="C0C0C0"/>
            </a:solidFill>
            <a:round/>
            <a:headEnd/>
            <a:tailEnd/>
          </a:ln>
          <a:effectLst/>
        </p:spPr>
        <p:txBody>
          <a:bodyPr/>
          <a:lstStyle/>
          <a:p>
            <a:pPr eaLnBrk="0" hangingPunct="0">
              <a:defRPr/>
            </a:pPr>
            <a:endParaRPr lang="en-US">
              <a:solidFill>
                <a:srgbClr val="000000"/>
              </a:solidFill>
              <a:latin typeface="Arial" charset="0"/>
              <a:ea typeface="+mn-ea"/>
            </a:endParaRPr>
          </a:p>
        </p:txBody>
      </p:sp>
      <p:pic>
        <p:nvPicPr>
          <p:cNvPr id="2054" name="Picture 11" descr="JSA logo"/>
          <p:cNvPicPr>
            <a:picLocks noChangeAspect="1" noChangeArrowheads="1"/>
          </p:cNvPicPr>
          <p:nvPr/>
        </p:nvPicPr>
        <p:blipFill>
          <a:blip r:embed="rId13" cstate="print"/>
          <a:srcRect/>
          <a:stretch>
            <a:fillRect/>
          </a:stretch>
        </p:blipFill>
        <p:spPr bwMode="auto">
          <a:xfrm>
            <a:off x="8382000" y="6516688"/>
            <a:ext cx="506413" cy="341312"/>
          </a:xfrm>
          <a:prstGeom prst="rect">
            <a:avLst/>
          </a:prstGeom>
          <a:noFill/>
          <a:ln w="9525">
            <a:noFill/>
            <a:miter lim="800000"/>
            <a:headEnd/>
            <a:tailEnd/>
          </a:ln>
        </p:spPr>
      </p:pic>
      <p:pic>
        <p:nvPicPr>
          <p:cNvPr id="2055" name="Picture 12" descr="New JLab Logo wo words"/>
          <p:cNvPicPr>
            <a:picLocks noChangeAspect="1" noChangeArrowheads="1"/>
          </p:cNvPicPr>
          <p:nvPr/>
        </p:nvPicPr>
        <p:blipFill>
          <a:blip r:embed="rId14" cstate="print"/>
          <a:srcRect/>
          <a:stretch>
            <a:fillRect/>
          </a:stretch>
        </p:blipFill>
        <p:spPr bwMode="auto">
          <a:xfrm>
            <a:off x="152400" y="6475413"/>
            <a:ext cx="1524000" cy="382587"/>
          </a:xfrm>
          <a:prstGeom prst="rect">
            <a:avLst/>
          </a:prstGeom>
          <a:noFill/>
          <a:ln w="9525">
            <a:noFill/>
            <a:miter lim="800000"/>
            <a:headEnd/>
            <a:tailEnd/>
          </a:ln>
        </p:spPr>
      </p:pic>
      <p:pic>
        <p:nvPicPr>
          <p:cNvPr id="2056" name="Picture 14" descr="final_doe"/>
          <p:cNvPicPr>
            <a:picLocks noChangeAspect="1" noChangeArrowheads="1"/>
          </p:cNvPicPr>
          <p:nvPr/>
        </p:nvPicPr>
        <p:blipFill>
          <a:blip r:embed="rId15" cstate="print"/>
          <a:srcRect/>
          <a:stretch>
            <a:fillRect/>
          </a:stretch>
        </p:blipFill>
        <p:spPr bwMode="auto">
          <a:xfrm>
            <a:off x="7924800" y="6465888"/>
            <a:ext cx="392113" cy="392112"/>
          </a:xfrm>
          <a:prstGeom prst="rect">
            <a:avLst/>
          </a:prstGeom>
          <a:noFill/>
          <a:ln w="9525">
            <a:noFill/>
            <a:miter lim="800000"/>
            <a:headEnd/>
            <a:tailEnd/>
          </a:ln>
        </p:spPr>
      </p:pic>
      <p:sp>
        <p:nvSpPr>
          <p:cNvPr id="2057" name="Rectangle 15"/>
          <p:cNvSpPr>
            <a:spLocks noGrp="1" noChangeArrowheads="1"/>
          </p:cNvSpPr>
          <p:nvPr>
            <p:ph type="body" idx="1"/>
          </p:nvPr>
        </p:nvSpPr>
        <p:spPr bwMode="auto">
          <a:xfrm>
            <a:off x="457200" y="990600"/>
            <a:ext cx="82296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5517" r:id="rId1"/>
    <p:sldLayoutId id="2147485548" r:id="rId2"/>
    <p:sldLayoutId id="2147485518" r:id="rId3"/>
    <p:sldLayoutId id="2147485519" r:id="rId4"/>
    <p:sldLayoutId id="2147485520" r:id="rId5"/>
    <p:sldLayoutId id="2147485521" r:id="rId6"/>
    <p:sldLayoutId id="2147485522" r:id="rId7"/>
    <p:sldLayoutId id="2147485523" r:id="rId8"/>
    <p:sldLayoutId id="2147485524" r:id="rId9"/>
    <p:sldLayoutId id="2147485525" r:id="rId10"/>
    <p:sldLayoutId id="2147485526" r:id="rId11"/>
  </p:sldLayoutIdLst>
  <p:hf hdr="0" ftr="0" dt="0"/>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charset="0"/>
        </a:defRPr>
      </a:lvl2pPr>
      <a:lvl3pPr algn="ctr" rtl="0" eaLnBrk="0" fontAlgn="base" hangingPunct="0">
        <a:spcBef>
          <a:spcPct val="0"/>
        </a:spcBef>
        <a:spcAft>
          <a:spcPct val="0"/>
        </a:spcAft>
        <a:defRPr sz="3200">
          <a:solidFill>
            <a:schemeClr val="tx2"/>
          </a:solidFill>
          <a:latin typeface="Arial" charset="0"/>
        </a:defRPr>
      </a:lvl3pPr>
      <a:lvl4pPr algn="ctr" rtl="0" eaLnBrk="0" fontAlgn="base" hangingPunct="0">
        <a:spcBef>
          <a:spcPct val="0"/>
        </a:spcBef>
        <a:spcAft>
          <a:spcPct val="0"/>
        </a:spcAft>
        <a:defRPr sz="3200">
          <a:solidFill>
            <a:schemeClr val="tx2"/>
          </a:solidFill>
          <a:latin typeface="Arial" charset="0"/>
        </a:defRPr>
      </a:lvl4pPr>
      <a:lvl5pPr algn="ctr" rtl="0" eaLnBrk="0" fontAlgn="base" hangingPunct="0">
        <a:spcBef>
          <a:spcPct val="0"/>
        </a:spcBef>
        <a:spcAft>
          <a:spcPct val="0"/>
        </a:spcAft>
        <a:defRPr sz="3200">
          <a:solidFill>
            <a:schemeClr val="tx2"/>
          </a:solidFill>
          <a:latin typeface="Arial" charset="0"/>
        </a:defRPr>
      </a:lvl5pPr>
      <a:lvl6pPr marL="457200" algn="ctr" rtl="0" fontAlgn="base">
        <a:spcBef>
          <a:spcPct val="0"/>
        </a:spcBef>
        <a:spcAft>
          <a:spcPct val="0"/>
        </a:spcAft>
        <a:defRPr sz="3200">
          <a:solidFill>
            <a:schemeClr val="tx2"/>
          </a:solidFill>
          <a:latin typeface="Arial" charset="0"/>
        </a:defRPr>
      </a:lvl6pPr>
      <a:lvl7pPr marL="914400" algn="ctr" rtl="0" fontAlgn="base">
        <a:spcBef>
          <a:spcPct val="0"/>
        </a:spcBef>
        <a:spcAft>
          <a:spcPct val="0"/>
        </a:spcAft>
        <a:defRPr sz="3200">
          <a:solidFill>
            <a:schemeClr val="tx2"/>
          </a:solidFill>
          <a:latin typeface="Arial" charset="0"/>
        </a:defRPr>
      </a:lvl7pPr>
      <a:lvl8pPr marL="1371600" algn="ctr" rtl="0" fontAlgn="base">
        <a:spcBef>
          <a:spcPct val="0"/>
        </a:spcBef>
        <a:spcAft>
          <a:spcPct val="0"/>
        </a:spcAft>
        <a:defRPr sz="3200">
          <a:solidFill>
            <a:schemeClr val="tx2"/>
          </a:solidFill>
          <a:latin typeface="Arial" charset="0"/>
        </a:defRPr>
      </a:lvl8pPr>
      <a:lvl9pPr marL="1828800" algn="ctr" rtl="0" fontAlgn="base">
        <a:spcBef>
          <a:spcPct val="0"/>
        </a:spcBef>
        <a:spcAft>
          <a:spcPct val="0"/>
        </a:spcAft>
        <a:defRPr sz="3200">
          <a:solidFill>
            <a:schemeClr val="tx2"/>
          </a:solidFill>
          <a:latin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7"/>
          <p:cNvSpPr>
            <a:spLocks noGrp="1" noChangeArrowheads="1"/>
          </p:cNvSpPr>
          <p:nvPr>
            <p:ph type="title"/>
          </p:nvPr>
        </p:nvSpPr>
        <p:spPr bwMode="auto">
          <a:xfrm>
            <a:off x="152400" y="0"/>
            <a:ext cx="8991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17448" name="Text Box 8"/>
          <p:cNvSpPr txBox="1">
            <a:spLocks noChangeArrowheads="1"/>
          </p:cNvSpPr>
          <p:nvPr/>
        </p:nvSpPr>
        <p:spPr bwMode="auto">
          <a:xfrm>
            <a:off x="3048000" y="6477000"/>
            <a:ext cx="2982913" cy="274638"/>
          </a:xfrm>
          <a:prstGeom prst="rect">
            <a:avLst/>
          </a:prstGeom>
          <a:noFill/>
          <a:ln w="9525">
            <a:noFill/>
            <a:miter lim="800000"/>
            <a:headEnd/>
            <a:tailEnd/>
          </a:ln>
          <a:effectLst/>
        </p:spPr>
        <p:txBody>
          <a:bodyPr wrap="none">
            <a:spAutoFit/>
          </a:bodyPr>
          <a:lstStyle/>
          <a:p>
            <a:pPr eaLnBrk="0" hangingPunct="0">
              <a:defRPr/>
            </a:pPr>
            <a:r>
              <a:rPr lang="en-US" sz="1200" b="1">
                <a:solidFill>
                  <a:srgbClr val="000000"/>
                </a:solidFill>
                <a:latin typeface="Arial Narrow" pitchFamily="34" charset="0"/>
                <a:ea typeface="+mn-ea"/>
              </a:rPr>
              <a:t>Thomas Jefferson National Accelerator Facility</a:t>
            </a:r>
          </a:p>
        </p:txBody>
      </p:sp>
      <p:sp>
        <p:nvSpPr>
          <p:cNvPr id="317449" name="Line 9"/>
          <p:cNvSpPr>
            <a:spLocks noChangeShapeType="1"/>
          </p:cNvSpPr>
          <p:nvPr/>
        </p:nvSpPr>
        <p:spPr bwMode="auto">
          <a:xfrm>
            <a:off x="0" y="914400"/>
            <a:ext cx="9144000" cy="0"/>
          </a:xfrm>
          <a:prstGeom prst="line">
            <a:avLst/>
          </a:prstGeom>
          <a:noFill/>
          <a:ln w="63500">
            <a:solidFill>
              <a:srgbClr val="C0C0C0"/>
            </a:solidFill>
            <a:round/>
            <a:headEnd/>
            <a:tailEnd/>
          </a:ln>
          <a:effectLst/>
        </p:spPr>
        <p:txBody>
          <a:bodyPr/>
          <a:lstStyle/>
          <a:p>
            <a:pPr eaLnBrk="0" hangingPunct="0">
              <a:defRPr/>
            </a:pPr>
            <a:endParaRPr lang="en-US">
              <a:solidFill>
                <a:srgbClr val="000000"/>
              </a:solidFill>
              <a:latin typeface="Arial" charset="0"/>
              <a:ea typeface="+mn-ea"/>
            </a:endParaRPr>
          </a:p>
        </p:txBody>
      </p:sp>
      <p:sp>
        <p:nvSpPr>
          <p:cNvPr id="317450" name="Line 10"/>
          <p:cNvSpPr>
            <a:spLocks noChangeShapeType="1"/>
          </p:cNvSpPr>
          <p:nvPr/>
        </p:nvSpPr>
        <p:spPr bwMode="auto">
          <a:xfrm>
            <a:off x="0" y="6400800"/>
            <a:ext cx="9144000" cy="0"/>
          </a:xfrm>
          <a:prstGeom prst="line">
            <a:avLst/>
          </a:prstGeom>
          <a:noFill/>
          <a:ln w="63500">
            <a:solidFill>
              <a:srgbClr val="C0C0C0"/>
            </a:solidFill>
            <a:round/>
            <a:headEnd/>
            <a:tailEnd/>
          </a:ln>
          <a:effectLst/>
        </p:spPr>
        <p:txBody>
          <a:bodyPr/>
          <a:lstStyle/>
          <a:p>
            <a:pPr eaLnBrk="0" hangingPunct="0">
              <a:defRPr/>
            </a:pPr>
            <a:endParaRPr lang="en-US">
              <a:solidFill>
                <a:srgbClr val="000000"/>
              </a:solidFill>
              <a:latin typeface="Arial" charset="0"/>
              <a:ea typeface="+mn-ea"/>
            </a:endParaRPr>
          </a:p>
        </p:txBody>
      </p:sp>
      <p:pic>
        <p:nvPicPr>
          <p:cNvPr id="3078" name="Picture 11" descr="JSA logo"/>
          <p:cNvPicPr>
            <a:picLocks noChangeAspect="1" noChangeArrowheads="1"/>
          </p:cNvPicPr>
          <p:nvPr/>
        </p:nvPicPr>
        <p:blipFill>
          <a:blip r:embed="rId13" cstate="print"/>
          <a:srcRect/>
          <a:stretch>
            <a:fillRect/>
          </a:stretch>
        </p:blipFill>
        <p:spPr bwMode="auto">
          <a:xfrm>
            <a:off x="8382000" y="6516688"/>
            <a:ext cx="506413" cy="341312"/>
          </a:xfrm>
          <a:prstGeom prst="rect">
            <a:avLst/>
          </a:prstGeom>
          <a:noFill/>
          <a:ln w="9525">
            <a:noFill/>
            <a:miter lim="800000"/>
            <a:headEnd/>
            <a:tailEnd/>
          </a:ln>
        </p:spPr>
      </p:pic>
      <p:pic>
        <p:nvPicPr>
          <p:cNvPr id="3079" name="Picture 12" descr="New JLab Logo wo words"/>
          <p:cNvPicPr>
            <a:picLocks noChangeAspect="1" noChangeArrowheads="1"/>
          </p:cNvPicPr>
          <p:nvPr/>
        </p:nvPicPr>
        <p:blipFill>
          <a:blip r:embed="rId14" cstate="print"/>
          <a:srcRect/>
          <a:stretch>
            <a:fillRect/>
          </a:stretch>
        </p:blipFill>
        <p:spPr bwMode="auto">
          <a:xfrm>
            <a:off x="152400" y="6475413"/>
            <a:ext cx="1524000" cy="382587"/>
          </a:xfrm>
          <a:prstGeom prst="rect">
            <a:avLst/>
          </a:prstGeom>
          <a:noFill/>
          <a:ln w="9525">
            <a:noFill/>
            <a:miter lim="800000"/>
            <a:headEnd/>
            <a:tailEnd/>
          </a:ln>
        </p:spPr>
      </p:pic>
      <p:pic>
        <p:nvPicPr>
          <p:cNvPr id="3080" name="Picture 14" descr="final_doe"/>
          <p:cNvPicPr>
            <a:picLocks noChangeAspect="1" noChangeArrowheads="1"/>
          </p:cNvPicPr>
          <p:nvPr/>
        </p:nvPicPr>
        <p:blipFill>
          <a:blip r:embed="rId15" cstate="print"/>
          <a:srcRect/>
          <a:stretch>
            <a:fillRect/>
          </a:stretch>
        </p:blipFill>
        <p:spPr bwMode="auto">
          <a:xfrm>
            <a:off x="7924800" y="6465888"/>
            <a:ext cx="392113" cy="392112"/>
          </a:xfrm>
          <a:prstGeom prst="rect">
            <a:avLst/>
          </a:prstGeom>
          <a:noFill/>
          <a:ln w="9525">
            <a:noFill/>
            <a:miter lim="800000"/>
            <a:headEnd/>
            <a:tailEnd/>
          </a:ln>
        </p:spPr>
      </p:pic>
      <p:sp>
        <p:nvSpPr>
          <p:cNvPr id="3081" name="Rectangle 15"/>
          <p:cNvSpPr>
            <a:spLocks noGrp="1" noChangeArrowheads="1"/>
          </p:cNvSpPr>
          <p:nvPr>
            <p:ph type="body" idx="1"/>
          </p:nvPr>
        </p:nvSpPr>
        <p:spPr bwMode="auto">
          <a:xfrm>
            <a:off x="457200" y="990600"/>
            <a:ext cx="82296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5527" r:id="rId1"/>
    <p:sldLayoutId id="2147485528" r:id="rId2"/>
    <p:sldLayoutId id="2147485529" r:id="rId3"/>
    <p:sldLayoutId id="2147485530" r:id="rId4"/>
    <p:sldLayoutId id="2147485531" r:id="rId5"/>
    <p:sldLayoutId id="2147485532" r:id="rId6"/>
    <p:sldLayoutId id="2147485533" r:id="rId7"/>
    <p:sldLayoutId id="2147485534" r:id="rId8"/>
    <p:sldLayoutId id="2147485535" r:id="rId9"/>
    <p:sldLayoutId id="2147485536" r:id="rId10"/>
    <p:sldLayoutId id="2147485537" r:id="rId11"/>
  </p:sldLayoutIdLst>
  <p:hf hdr="0" ftr="0" dt="0"/>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charset="0"/>
        </a:defRPr>
      </a:lvl2pPr>
      <a:lvl3pPr algn="ctr" rtl="0" eaLnBrk="0" fontAlgn="base" hangingPunct="0">
        <a:spcBef>
          <a:spcPct val="0"/>
        </a:spcBef>
        <a:spcAft>
          <a:spcPct val="0"/>
        </a:spcAft>
        <a:defRPr sz="3200">
          <a:solidFill>
            <a:schemeClr val="tx2"/>
          </a:solidFill>
          <a:latin typeface="Arial" charset="0"/>
        </a:defRPr>
      </a:lvl3pPr>
      <a:lvl4pPr algn="ctr" rtl="0" eaLnBrk="0" fontAlgn="base" hangingPunct="0">
        <a:spcBef>
          <a:spcPct val="0"/>
        </a:spcBef>
        <a:spcAft>
          <a:spcPct val="0"/>
        </a:spcAft>
        <a:defRPr sz="3200">
          <a:solidFill>
            <a:schemeClr val="tx2"/>
          </a:solidFill>
          <a:latin typeface="Arial" charset="0"/>
        </a:defRPr>
      </a:lvl4pPr>
      <a:lvl5pPr algn="ctr" rtl="0" eaLnBrk="0" fontAlgn="base" hangingPunct="0">
        <a:spcBef>
          <a:spcPct val="0"/>
        </a:spcBef>
        <a:spcAft>
          <a:spcPct val="0"/>
        </a:spcAft>
        <a:defRPr sz="3200">
          <a:solidFill>
            <a:schemeClr val="tx2"/>
          </a:solidFill>
          <a:latin typeface="Arial" charset="0"/>
        </a:defRPr>
      </a:lvl5pPr>
      <a:lvl6pPr marL="457200" algn="ctr" rtl="0" fontAlgn="base">
        <a:spcBef>
          <a:spcPct val="0"/>
        </a:spcBef>
        <a:spcAft>
          <a:spcPct val="0"/>
        </a:spcAft>
        <a:defRPr sz="3200">
          <a:solidFill>
            <a:schemeClr val="tx2"/>
          </a:solidFill>
          <a:latin typeface="Arial" charset="0"/>
        </a:defRPr>
      </a:lvl6pPr>
      <a:lvl7pPr marL="914400" algn="ctr" rtl="0" fontAlgn="base">
        <a:spcBef>
          <a:spcPct val="0"/>
        </a:spcBef>
        <a:spcAft>
          <a:spcPct val="0"/>
        </a:spcAft>
        <a:defRPr sz="3200">
          <a:solidFill>
            <a:schemeClr val="tx2"/>
          </a:solidFill>
          <a:latin typeface="Arial" charset="0"/>
        </a:defRPr>
      </a:lvl7pPr>
      <a:lvl8pPr marL="1371600" algn="ctr" rtl="0" fontAlgn="base">
        <a:spcBef>
          <a:spcPct val="0"/>
        </a:spcBef>
        <a:spcAft>
          <a:spcPct val="0"/>
        </a:spcAft>
        <a:defRPr sz="3200">
          <a:solidFill>
            <a:schemeClr val="tx2"/>
          </a:solidFill>
          <a:latin typeface="Arial" charset="0"/>
        </a:defRPr>
      </a:lvl8pPr>
      <a:lvl9pPr marL="1828800" algn="ctr" rtl="0" fontAlgn="base">
        <a:spcBef>
          <a:spcPct val="0"/>
        </a:spcBef>
        <a:spcAft>
          <a:spcPct val="0"/>
        </a:spcAft>
        <a:defRPr sz="3200">
          <a:solidFill>
            <a:schemeClr val="tx2"/>
          </a:solidFill>
          <a:latin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3"/>
          <p:cNvPicPr>
            <a:picLocks noChangeAspect="1" noChangeArrowheads="1"/>
          </p:cNvPicPr>
          <p:nvPr/>
        </p:nvPicPr>
        <p:blipFill>
          <a:blip r:embed="rId13" cstate="print"/>
          <a:srcRect/>
          <a:stretch>
            <a:fillRect/>
          </a:stretch>
        </p:blipFill>
        <p:spPr bwMode="auto">
          <a:xfrm>
            <a:off x="0" y="6497638"/>
            <a:ext cx="9177338" cy="360362"/>
          </a:xfrm>
          <a:prstGeom prst="rect">
            <a:avLst/>
          </a:prstGeom>
          <a:noFill/>
          <a:ln w="9525">
            <a:noFill/>
            <a:miter lim="800000"/>
            <a:headEnd/>
            <a:tailEnd/>
          </a:ln>
        </p:spPr>
      </p:pic>
      <p:sp>
        <p:nvSpPr>
          <p:cNvPr id="5123" name="Rectangle 5"/>
          <p:cNvSpPr>
            <a:spLocks noGrp="1" noChangeArrowheads="1"/>
          </p:cNvSpPr>
          <p:nvPr>
            <p:ph type="title"/>
          </p:nvPr>
        </p:nvSpPr>
        <p:spPr bwMode="auto">
          <a:xfrm>
            <a:off x="1679575" y="0"/>
            <a:ext cx="6092825"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
            </a:r>
            <a:br>
              <a:rPr lang="en-US" smtClean="0"/>
            </a:br>
            <a:r>
              <a:rPr lang="en-US" smtClean="0"/>
              <a:t>Click to edit Master title style</a:t>
            </a:r>
          </a:p>
        </p:txBody>
      </p:sp>
      <p:sp>
        <p:nvSpPr>
          <p:cNvPr id="5124" name="Rectangle 6"/>
          <p:cNvSpPr>
            <a:spLocks noGrp="1" noChangeArrowheads="1"/>
          </p:cNvSpPr>
          <p:nvPr>
            <p:ph type="body" idx="1"/>
          </p:nvPr>
        </p:nvSpPr>
        <p:spPr bwMode="auto">
          <a:xfrm>
            <a:off x="685800" y="11430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TextBox 8"/>
          <p:cNvSpPr txBox="1"/>
          <p:nvPr/>
        </p:nvSpPr>
        <p:spPr>
          <a:xfrm>
            <a:off x="8669338" y="6488113"/>
            <a:ext cx="474662" cy="369887"/>
          </a:xfrm>
          <a:prstGeom prst="rect">
            <a:avLst/>
          </a:prstGeom>
          <a:noFill/>
        </p:spPr>
        <p:txBody>
          <a:bodyPr wrap="none">
            <a:spAutoFit/>
          </a:bodyPr>
          <a:lstStyle/>
          <a:p>
            <a:pPr defTabSz="457200">
              <a:defRPr/>
            </a:pPr>
            <a:fld id="{5E760487-2287-431A-B73E-4673AA0DAF2F}" type="slidenum">
              <a:rPr lang="en-US">
                <a:solidFill>
                  <a:srgbClr val="000000"/>
                </a:solidFill>
                <a:latin typeface="Trebuchet MS"/>
                <a:ea typeface="MS PGothic" pitchFamily="34" charset="-128"/>
                <a:cs typeface="+mn-cs"/>
              </a:rPr>
              <a:pPr defTabSz="457200">
                <a:defRPr/>
              </a:pPr>
              <a:t>‹#›</a:t>
            </a:fld>
            <a:endParaRPr lang="en-US" dirty="0">
              <a:solidFill>
                <a:srgbClr val="000000"/>
              </a:solidFill>
              <a:latin typeface="Trebuchet MS"/>
              <a:ea typeface="MS PGothic" pitchFamily="34" charset="-128"/>
              <a:cs typeface="+mn-cs"/>
            </a:endParaRPr>
          </a:p>
        </p:txBody>
      </p:sp>
      <p:pic>
        <p:nvPicPr>
          <p:cNvPr id="5126" name="Picture 9" descr="WCLS.png"/>
          <p:cNvPicPr>
            <a:picLocks noChangeAspect="1"/>
          </p:cNvPicPr>
          <p:nvPr/>
        </p:nvPicPr>
        <p:blipFill>
          <a:blip r:embed="rId14" cstate="print">
            <a:clrChange>
              <a:clrFrom>
                <a:srgbClr val="FFFFFF"/>
              </a:clrFrom>
              <a:clrTo>
                <a:srgbClr val="FFFFFF">
                  <a:alpha val="0"/>
                </a:srgbClr>
              </a:clrTo>
            </a:clrChange>
          </a:blip>
          <a:srcRect/>
          <a:stretch>
            <a:fillRect/>
          </a:stretch>
        </p:blipFill>
        <p:spPr bwMode="auto">
          <a:xfrm>
            <a:off x="0" y="180975"/>
            <a:ext cx="9144000" cy="796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551" r:id="rId1"/>
    <p:sldLayoutId id="2147485552" r:id="rId2"/>
    <p:sldLayoutId id="2147485553" r:id="rId3"/>
    <p:sldLayoutId id="2147485554" r:id="rId4"/>
    <p:sldLayoutId id="2147485555" r:id="rId5"/>
    <p:sldLayoutId id="2147485556" r:id="rId6"/>
    <p:sldLayoutId id="2147485557" r:id="rId7"/>
    <p:sldLayoutId id="2147485558" r:id="rId8"/>
    <p:sldLayoutId id="2147485559" r:id="rId9"/>
    <p:sldLayoutId id="2147485560" r:id="rId10"/>
    <p:sldLayoutId id="2147485561" r:id="rId11"/>
  </p:sldLayoutIdLst>
  <p:txStyles>
    <p:titleStyle>
      <a:lvl1pPr algn="ctr" rtl="0" eaLnBrk="0" fontAlgn="base" hangingPunct="0">
        <a:spcBef>
          <a:spcPct val="0"/>
        </a:spcBef>
        <a:spcAft>
          <a:spcPct val="0"/>
        </a:spcAft>
        <a:defRPr sz="2800" b="1">
          <a:solidFill>
            <a:srgbClr val="000099"/>
          </a:solidFill>
          <a:latin typeface="Arial"/>
          <a:ea typeface="ＭＳ Ｐゴシック" pitchFamily="34" charset="-128"/>
          <a:cs typeface="Arial"/>
        </a:defRPr>
      </a:lvl1pPr>
      <a:lvl2pPr algn="ctr" rtl="0" eaLnBrk="0" fontAlgn="base" hangingPunct="0">
        <a:spcBef>
          <a:spcPct val="0"/>
        </a:spcBef>
        <a:spcAft>
          <a:spcPct val="0"/>
        </a:spcAft>
        <a:defRPr sz="2800" b="1">
          <a:solidFill>
            <a:srgbClr val="000099"/>
          </a:solidFill>
          <a:latin typeface="Arial" charset="0"/>
          <a:ea typeface="ＭＳ Ｐゴシック" pitchFamily="34" charset="-128"/>
          <a:cs typeface="Arial" charset="0"/>
        </a:defRPr>
      </a:lvl2pPr>
      <a:lvl3pPr algn="ctr" rtl="0" eaLnBrk="0" fontAlgn="base" hangingPunct="0">
        <a:spcBef>
          <a:spcPct val="0"/>
        </a:spcBef>
        <a:spcAft>
          <a:spcPct val="0"/>
        </a:spcAft>
        <a:defRPr sz="2800" b="1">
          <a:solidFill>
            <a:srgbClr val="000099"/>
          </a:solidFill>
          <a:latin typeface="Arial" charset="0"/>
          <a:ea typeface="ＭＳ Ｐゴシック" pitchFamily="34" charset="-128"/>
          <a:cs typeface="Arial" charset="0"/>
        </a:defRPr>
      </a:lvl3pPr>
      <a:lvl4pPr algn="ctr" rtl="0" eaLnBrk="0" fontAlgn="base" hangingPunct="0">
        <a:spcBef>
          <a:spcPct val="0"/>
        </a:spcBef>
        <a:spcAft>
          <a:spcPct val="0"/>
        </a:spcAft>
        <a:defRPr sz="2800" b="1">
          <a:solidFill>
            <a:srgbClr val="000099"/>
          </a:solidFill>
          <a:latin typeface="Arial" charset="0"/>
          <a:ea typeface="ＭＳ Ｐゴシック" pitchFamily="34" charset="-128"/>
          <a:cs typeface="Arial" charset="0"/>
        </a:defRPr>
      </a:lvl4pPr>
      <a:lvl5pPr algn="ctr" rtl="0" eaLnBrk="0" fontAlgn="base" hangingPunct="0">
        <a:spcBef>
          <a:spcPct val="0"/>
        </a:spcBef>
        <a:spcAft>
          <a:spcPct val="0"/>
        </a:spcAft>
        <a:defRPr sz="2800" b="1">
          <a:solidFill>
            <a:srgbClr val="000099"/>
          </a:solidFill>
          <a:latin typeface="Arial" charset="0"/>
          <a:ea typeface="ＭＳ Ｐゴシック" pitchFamily="34" charset="-128"/>
          <a:cs typeface="Arial" charset="0"/>
        </a:defRPr>
      </a:lvl5pPr>
      <a:lvl6pPr marL="457200" algn="ctr" rtl="0" eaLnBrk="1" fontAlgn="base" hangingPunct="1">
        <a:spcBef>
          <a:spcPct val="0"/>
        </a:spcBef>
        <a:spcAft>
          <a:spcPct val="0"/>
        </a:spcAft>
        <a:defRPr sz="3200" b="1">
          <a:solidFill>
            <a:srgbClr val="000099"/>
          </a:solidFill>
          <a:latin typeface="Trebuchet MS" pitchFamily="-108" charset="0"/>
        </a:defRPr>
      </a:lvl6pPr>
      <a:lvl7pPr marL="914400" algn="ctr" rtl="0" eaLnBrk="1" fontAlgn="base" hangingPunct="1">
        <a:spcBef>
          <a:spcPct val="0"/>
        </a:spcBef>
        <a:spcAft>
          <a:spcPct val="0"/>
        </a:spcAft>
        <a:defRPr sz="3200" b="1">
          <a:solidFill>
            <a:srgbClr val="000099"/>
          </a:solidFill>
          <a:latin typeface="Trebuchet MS" pitchFamily="-108" charset="0"/>
        </a:defRPr>
      </a:lvl7pPr>
      <a:lvl8pPr marL="1371600" algn="ctr" rtl="0" eaLnBrk="1" fontAlgn="base" hangingPunct="1">
        <a:spcBef>
          <a:spcPct val="0"/>
        </a:spcBef>
        <a:spcAft>
          <a:spcPct val="0"/>
        </a:spcAft>
        <a:defRPr sz="3200" b="1">
          <a:solidFill>
            <a:srgbClr val="000099"/>
          </a:solidFill>
          <a:latin typeface="Trebuchet MS" pitchFamily="-108" charset="0"/>
        </a:defRPr>
      </a:lvl8pPr>
      <a:lvl9pPr marL="1828800" algn="ctr" rtl="0" eaLnBrk="1" fontAlgn="base" hangingPunct="1">
        <a:spcBef>
          <a:spcPct val="0"/>
        </a:spcBef>
        <a:spcAft>
          <a:spcPct val="0"/>
        </a:spcAft>
        <a:defRPr sz="3200" b="1">
          <a:solidFill>
            <a:srgbClr val="000099"/>
          </a:solidFill>
          <a:latin typeface="Trebuchet MS" pitchFamily="-108" charset="0"/>
        </a:defRPr>
      </a:lvl9pPr>
    </p:titleStyle>
    <p:bodyStyle>
      <a:lvl1pPr marL="342900" indent="-342900" algn="l" rtl="0" eaLnBrk="0" fontAlgn="base" hangingPunct="0">
        <a:spcBef>
          <a:spcPct val="20000"/>
        </a:spcBef>
        <a:spcAft>
          <a:spcPct val="0"/>
        </a:spcAft>
        <a:buChar char="•"/>
        <a:defRPr sz="2400">
          <a:solidFill>
            <a:srgbClr val="000099"/>
          </a:solidFill>
          <a:latin typeface="Arial"/>
          <a:ea typeface="ＭＳ Ｐゴシック" pitchFamily="34" charset="-128"/>
          <a:cs typeface="Arial"/>
        </a:defRPr>
      </a:lvl1pPr>
      <a:lvl2pPr marL="742950" indent="-285750" algn="l" rtl="0" eaLnBrk="0" fontAlgn="base" hangingPunct="0">
        <a:spcBef>
          <a:spcPct val="20000"/>
        </a:spcBef>
        <a:spcAft>
          <a:spcPct val="0"/>
        </a:spcAft>
        <a:buChar char="–"/>
        <a:defRPr sz="2200">
          <a:solidFill>
            <a:srgbClr val="000099"/>
          </a:solidFill>
          <a:latin typeface="Arial"/>
          <a:ea typeface="ＭＳ Ｐゴシック" pitchFamily="34" charset="-128"/>
          <a:cs typeface="Arial"/>
        </a:defRPr>
      </a:lvl2pPr>
      <a:lvl3pPr marL="1143000" indent="-228600" algn="l" rtl="0" eaLnBrk="0" fontAlgn="base" hangingPunct="0">
        <a:spcBef>
          <a:spcPct val="20000"/>
        </a:spcBef>
        <a:spcAft>
          <a:spcPct val="0"/>
        </a:spcAft>
        <a:buChar char="•"/>
        <a:defRPr sz="2000">
          <a:solidFill>
            <a:srgbClr val="000099"/>
          </a:solidFill>
          <a:latin typeface="Arial"/>
          <a:ea typeface="ＭＳ Ｐゴシック" pitchFamily="34" charset="-128"/>
          <a:cs typeface="Arial"/>
        </a:defRPr>
      </a:lvl3pPr>
      <a:lvl4pPr marL="1600200" indent="-228600" algn="l" rtl="0" eaLnBrk="0" fontAlgn="base" hangingPunct="0">
        <a:spcBef>
          <a:spcPct val="20000"/>
        </a:spcBef>
        <a:spcAft>
          <a:spcPct val="0"/>
        </a:spcAft>
        <a:buChar char="–"/>
        <a:defRPr>
          <a:solidFill>
            <a:srgbClr val="000099"/>
          </a:solidFill>
          <a:latin typeface="Arial"/>
          <a:ea typeface="ＭＳ Ｐゴシック" pitchFamily="34" charset="-128"/>
          <a:cs typeface="Arial"/>
        </a:defRPr>
      </a:lvl4pPr>
      <a:lvl5pPr marL="2057400" indent="-228600" algn="l" rtl="0" eaLnBrk="0" fontAlgn="base" hangingPunct="0">
        <a:spcBef>
          <a:spcPct val="20000"/>
        </a:spcBef>
        <a:spcAft>
          <a:spcPct val="0"/>
        </a:spcAft>
        <a:buChar char="»"/>
        <a:defRPr>
          <a:solidFill>
            <a:srgbClr val="000099"/>
          </a:solidFill>
          <a:latin typeface="Arial"/>
          <a:ea typeface="ＭＳ Ｐゴシック" pitchFamily="34" charset="-128"/>
          <a:cs typeface="Arial"/>
        </a:defRPr>
      </a:lvl5pPr>
      <a:lvl6pPr marL="2514600" indent="-228600" algn="l" rtl="0" eaLnBrk="1" fontAlgn="base" hangingPunct="1">
        <a:spcBef>
          <a:spcPct val="20000"/>
        </a:spcBef>
        <a:spcAft>
          <a:spcPct val="0"/>
        </a:spcAft>
        <a:buChar char="»"/>
        <a:defRPr>
          <a:solidFill>
            <a:srgbClr val="000099"/>
          </a:solidFill>
          <a:latin typeface="+mn-lt"/>
          <a:ea typeface="ＭＳ Ｐゴシック" pitchFamily="-108" charset="-128"/>
        </a:defRPr>
      </a:lvl6pPr>
      <a:lvl7pPr marL="2971800" indent="-228600" algn="l" rtl="0" eaLnBrk="1" fontAlgn="base" hangingPunct="1">
        <a:spcBef>
          <a:spcPct val="20000"/>
        </a:spcBef>
        <a:spcAft>
          <a:spcPct val="0"/>
        </a:spcAft>
        <a:buChar char="»"/>
        <a:defRPr>
          <a:solidFill>
            <a:srgbClr val="000099"/>
          </a:solidFill>
          <a:latin typeface="+mn-lt"/>
          <a:ea typeface="ＭＳ Ｐゴシック" pitchFamily="-108" charset="-128"/>
        </a:defRPr>
      </a:lvl7pPr>
      <a:lvl8pPr marL="3429000" indent="-228600" algn="l" rtl="0" eaLnBrk="1" fontAlgn="base" hangingPunct="1">
        <a:spcBef>
          <a:spcPct val="20000"/>
        </a:spcBef>
        <a:spcAft>
          <a:spcPct val="0"/>
        </a:spcAft>
        <a:buChar char="»"/>
        <a:defRPr>
          <a:solidFill>
            <a:srgbClr val="000099"/>
          </a:solidFill>
          <a:latin typeface="+mn-lt"/>
          <a:ea typeface="ＭＳ Ｐゴシック" pitchFamily="-108" charset="-128"/>
        </a:defRPr>
      </a:lvl8pPr>
      <a:lvl9pPr marL="3886200" indent="-228600" algn="l" rtl="0" eaLnBrk="1" fontAlgn="base" hangingPunct="1">
        <a:spcBef>
          <a:spcPct val="20000"/>
        </a:spcBef>
        <a:spcAft>
          <a:spcPct val="0"/>
        </a:spcAft>
        <a:buChar char="»"/>
        <a:defRPr>
          <a:solidFill>
            <a:srgbClr val="000099"/>
          </a:solidFill>
          <a:latin typeface="+mn-lt"/>
          <a:ea typeface="ＭＳ Ｐゴシック"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w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9.xml"/><Relationship Id="rId1" Type="http://schemas.openxmlformats.org/officeDocument/2006/relationships/slideLayout" Target="../slideLayouts/slideLayout41.xml"/><Relationship Id="rId5" Type="http://schemas.openxmlformats.org/officeDocument/2006/relationships/image" Target="../media/image24.jpeg"/><Relationship Id="rId4" Type="http://schemas.openxmlformats.org/officeDocument/2006/relationships/image" Target="../media/image2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5.jpeg"/><Relationship Id="rId7"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wmf"/></Relationships>
</file>

<file path=ppt/slides/_rels/slide33.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 Id="rId9"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69925" y="1136650"/>
            <a:ext cx="7772400" cy="1143000"/>
          </a:xfrm>
        </p:spPr>
        <p:txBody>
          <a:bodyPr/>
          <a:lstStyle/>
          <a:p>
            <a:r>
              <a:rPr lang="en-US" smtClean="0">
                <a:latin typeface="Arial" pitchFamily="34" charset="0"/>
                <a:cs typeface="Arial" pitchFamily="34" charset="0"/>
              </a:rPr>
              <a:t>JLAMP Proposed 4</a:t>
            </a:r>
            <a:r>
              <a:rPr lang="en-US" baseline="30000" smtClean="0">
                <a:latin typeface="Arial" pitchFamily="34" charset="0"/>
                <a:cs typeface="Arial" pitchFamily="34" charset="0"/>
              </a:rPr>
              <a:t>th</a:t>
            </a:r>
            <a:r>
              <a:rPr lang="en-US" smtClean="0">
                <a:latin typeface="Arial" pitchFamily="34" charset="0"/>
                <a:cs typeface="Arial" pitchFamily="34" charset="0"/>
              </a:rPr>
              <a:t> Generation Soft X-ray Light Source</a:t>
            </a:r>
            <a:endParaRPr lang="en-US" sz="2800" smtClean="0">
              <a:latin typeface="Arial" pitchFamily="34" charset="0"/>
              <a:cs typeface="Arial" pitchFamily="34" charset="0"/>
            </a:endParaRPr>
          </a:p>
        </p:txBody>
      </p:sp>
      <p:sp>
        <p:nvSpPr>
          <p:cNvPr id="20483" name="Rectangle 3"/>
          <p:cNvSpPr>
            <a:spLocks noGrp="1" noChangeArrowheads="1"/>
          </p:cNvSpPr>
          <p:nvPr>
            <p:ph type="subTitle" idx="1"/>
          </p:nvPr>
        </p:nvSpPr>
        <p:spPr>
          <a:xfrm>
            <a:off x="762000" y="2979738"/>
            <a:ext cx="7954963" cy="2601912"/>
          </a:xfrm>
        </p:spPr>
        <p:txBody>
          <a:bodyPr/>
          <a:lstStyle/>
          <a:p>
            <a:pPr marL="342900" indent="-342900">
              <a:spcBef>
                <a:spcPct val="0"/>
              </a:spcBef>
            </a:pPr>
            <a:r>
              <a:rPr lang="en-US" b="1" smtClean="0">
                <a:latin typeface="Arial" pitchFamily="34" charset="0"/>
                <a:cs typeface="Arial" pitchFamily="34" charset="0"/>
              </a:rPr>
              <a:t>Tom Powers, for the JLAB Team</a:t>
            </a:r>
          </a:p>
          <a:p>
            <a:pPr marL="342900" indent="-342900">
              <a:lnSpc>
                <a:spcPct val="110000"/>
              </a:lnSpc>
            </a:pPr>
            <a:endParaRPr lang="en-US" sz="1800" smtClean="0"/>
          </a:p>
          <a:p>
            <a:pPr marL="342900" indent="-342900">
              <a:lnSpc>
                <a:spcPct val="110000"/>
              </a:lnSpc>
            </a:pPr>
            <a:r>
              <a:rPr lang="en-US" b="1" smtClean="0">
                <a:latin typeface="Arial" pitchFamily="34" charset="0"/>
                <a:cs typeface="Arial" pitchFamily="34" charset="0"/>
              </a:rPr>
              <a:t>May 6, 2009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0" y="76200"/>
            <a:ext cx="8731250" cy="671513"/>
          </a:xfrm>
        </p:spPr>
        <p:txBody>
          <a:bodyPr/>
          <a:lstStyle/>
          <a:p>
            <a:r>
              <a:rPr lang="en-US" sz="2800" smtClean="0">
                <a:solidFill>
                  <a:schemeClr val="tx1"/>
                </a:solidFill>
                <a:latin typeface="Arial" pitchFamily="34" charset="0"/>
              </a:rPr>
              <a:t>Transforming to JLAMP</a:t>
            </a:r>
          </a:p>
        </p:txBody>
      </p:sp>
      <p:sp>
        <p:nvSpPr>
          <p:cNvPr id="27651" name="Rectangle 10"/>
          <p:cNvSpPr>
            <a:spLocks noChangeArrowheads="1"/>
          </p:cNvSpPr>
          <p:nvPr/>
        </p:nvSpPr>
        <p:spPr bwMode="auto">
          <a:xfrm>
            <a:off x="0" y="4267200"/>
            <a:ext cx="457200" cy="1524000"/>
          </a:xfrm>
          <a:prstGeom prst="rect">
            <a:avLst/>
          </a:prstGeom>
          <a:solidFill>
            <a:schemeClr val="bg1"/>
          </a:solidFill>
          <a:ln w="9525">
            <a:noFill/>
            <a:miter lim="800000"/>
            <a:headEnd/>
            <a:tailEnd/>
          </a:ln>
        </p:spPr>
        <p:txBody>
          <a:bodyPr wrap="none" anchor="ctr"/>
          <a:lstStyle/>
          <a:p>
            <a:pPr eaLnBrk="0" hangingPunct="0"/>
            <a:endParaRPr lang="en-US"/>
          </a:p>
        </p:txBody>
      </p:sp>
      <p:pic>
        <p:nvPicPr>
          <p:cNvPr id="27652" name="Picture 6" descr="Picture2crop.jpg"/>
          <p:cNvPicPr>
            <a:picLocks noChangeAspect="1"/>
          </p:cNvPicPr>
          <p:nvPr/>
        </p:nvPicPr>
        <p:blipFill>
          <a:blip r:embed="rId3" cstate="print"/>
          <a:srcRect/>
          <a:stretch>
            <a:fillRect/>
          </a:stretch>
        </p:blipFill>
        <p:spPr bwMode="auto">
          <a:xfrm>
            <a:off x="1266825" y="2222500"/>
            <a:ext cx="6826250" cy="3849688"/>
          </a:xfrm>
          <a:prstGeom prst="rect">
            <a:avLst/>
          </a:prstGeom>
          <a:noFill/>
          <a:ln w="9525">
            <a:noFill/>
            <a:miter lim="800000"/>
            <a:headEnd/>
            <a:tailEnd/>
          </a:ln>
        </p:spPr>
      </p:pic>
      <p:sp>
        <p:nvSpPr>
          <p:cNvPr id="27653" name="TextBox 12"/>
          <p:cNvSpPr txBox="1">
            <a:spLocks noChangeArrowheads="1"/>
          </p:cNvSpPr>
          <p:nvPr/>
        </p:nvSpPr>
        <p:spPr bwMode="auto">
          <a:xfrm>
            <a:off x="152400" y="947738"/>
            <a:ext cx="8807450" cy="707886"/>
          </a:xfrm>
          <a:prstGeom prst="rect">
            <a:avLst/>
          </a:prstGeom>
          <a:noFill/>
          <a:ln w="9525">
            <a:noFill/>
            <a:miter lim="800000"/>
            <a:headEnd/>
            <a:tailEnd/>
          </a:ln>
        </p:spPr>
        <p:txBody>
          <a:bodyPr>
            <a:spAutoFit/>
          </a:bodyPr>
          <a:lstStyle/>
          <a:p>
            <a:r>
              <a:rPr lang="en-US" sz="2000" b="1" dirty="0">
                <a:latin typeface="Arial" pitchFamily="34" charset="0"/>
              </a:rPr>
              <a:t>Upgrade </a:t>
            </a:r>
          </a:p>
          <a:p>
            <a:pPr marL="342900" indent="-228600">
              <a:buFont typeface="Courier New" pitchFamily="49" charset="0"/>
              <a:buChar char="o"/>
            </a:pPr>
            <a:r>
              <a:rPr lang="en-US" sz="2000" dirty="0">
                <a:latin typeface="Arial" pitchFamily="34" charset="0"/>
              </a:rPr>
              <a:t>The injector to a high brightness DC or RF Gun and 750 MHz booster</a:t>
            </a:r>
          </a:p>
        </p:txBody>
      </p:sp>
      <p:sp>
        <p:nvSpPr>
          <p:cNvPr id="29" name="Right Arrow 28"/>
          <p:cNvSpPr/>
          <p:nvPr/>
        </p:nvSpPr>
        <p:spPr bwMode="auto">
          <a:xfrm>
            <a:off x="3548543" y="2083045"/>
            <a:ext cx="2961314" cy="314698"/>
          </a:xfrm>
          <a:prstGeom prst="rightArrow">
            <a:avLst/>
          </a:prstGeom>
          <a:solidFill>
            <a:schemeClr val="accent1"/>
          </a:solidFill>
          <a:ln w="9525" cap="flat" cmpd="sng" algn="ctr">
            <a:solidFill>
              <a:schemeClr val="tx1"/>
            </a:solidFill>
            <a:prstDash val="solid"/>
            <a:round/>
            <a:headEnd type="none" w="med" len="med"/>
            <a:tailEnd type="none" w="med" len="med"/>
          </a:ln>
          <a:effectLst/>
          <a:scene3d>
            <a:camera prst="orthographicFront">
              <a:rot lat="0" lon="0" rev="21000000"/>
            </a:camera>
            <a:lightRig rig="threePt" dir="t"/>
          </a:scene3d>
        </p:spPr>
        <p:txBody>
          <a:bodyPr/>
          <a:lstStyle/>
          <a:p>
            <a:pPr eaLnBrk="0" hangingPunct="0">
              <a:defRPr/>
            </a:pPr>
            <a:endParaRPr lang="en-US">
              <a:latin typeface="Times" pitchFamily="18" charset="0"/>
              <a:cs typeface="+mn-cs"/>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a:xfrm>
            <a:off x="0" y="76200"/>
            <a:ext cx="8731250" cy="671513"/>
          </a:xfrm>
        </p:spPr>
        <p:txBody>
          <a:bodyPr/>
          <a:lstStyle/>
          <a:p>
            <a:r>
              <a:rPr lang="en-US" sz="2800" smtClean="0">
                <a:solidFill>
                  <a:schemeClr val="tx1"/>
                </a:solidFill>
                <a:latin typeface="Arial" pitchFamily="34" charset="0"/>
              </a:rPr>
              <a:t>Transforming to JLAMP</a:t>
            </a:r>
          </a:p>
        </p:txBody>
      </p:sp>
      <p:sp>
        <p:nvSpPr>
          <p:cNvPr id="28675" name="Rectangle 10"/>
          <p:cNvSpPr>
            <a:spLocks noChangeArrowheads="1"/>
          </p:cNvSpPr>
          <p:nvPr/>
        </p:nvSpPr>
        <p:spPr bwMode="auto">
          <a:xfrm>
            <a:off x="0" y="4267200"/>
            <a:ext cx="457200" cy="1524000"/>
          </a:xfrm>
          <a:prstGeom prst="rect">
            <a:avLst/>
          </a:prstGeom>
          <a:solidFill>
            <a:schemeClr val="bg1"/>
          </a:solidFill>
          <a:ln w="9525">
            <a:noFill/>
            <a:miter lim="800000"/>
            <a:headEnd/>
            <a:tailEnd/>
          </a:ln>
        </p:spPr>
        <p:txBody>
          <a:bodyPr wrap="none" anchor="ctr"/>
          <a:lstStyle/>
          <a:p>
            <a:pPr eaLnBrk="0" hangingPunct="0"/>
            <a:endParaRPr lang="en-US"/>
          </a:p>
        </p:txBody>
      </p:sp>
      <p:pic>
        <p:nvPicPr>
          <p:cNvPr id="28676" name="Picture 6" descr="Picture2crop.jpg"/>
          <p:cNvPicPr>
            <a:picLocks noChangeAspect="1"/>
          </p:cNvPicPr>
          <p:nvPr/>
        </p:nvPicPr>
        <p:blipFill>
          <a:blip r:embed="rId3" cstate="print"/>
          <a:srcRect/>
          <a:stretch>
            <a:fillRect/>
          </a:stretch>
        </p:blipFill>
        <p:spPr bwMode="auto">
          <a:xfrm>
            <a:off x="1219200" y="2222500"/>
            <a:ext cx="6826250" cy="3849688"/>
          </a:xfrm>
          <a:prstGeom prst="rect">
            <a:avLst/>
          </a:prstGeom>
          <a:noFill/>
          <a:ln w="9525">
            <a:noFill/>
            <a:miter lim="800000"/>
            <a:headEnd/>
            <a:tailEnd/>
          </a:ln>
        </p:spPr>
      </p:pic>
      <p:grpSp>
        <p:nvGrpSpPr>
          <p:cNvPr id="28677" name="Group 23"/>
          <p:cNvGrpSpPr>
            <a:grpSpLocks/>
          </p:cNvGrpSpPr>
          <p:nvPr/>
        </p:nvGrpSpPr>
        <p:grpSpPr bwMode="auto">
          <a:xfrm>
            <a:off x="1165225" y="1958975"/>
            <a:ext cx="4024313" cy="2247900"/>
            <a:chOff x="1165253" y="1958273"/>
            <a:chExt cx="4023747" cy="2248909"/>
          </a:xfrm>
        </p:grpSpPr>
        <p:sp>
          <p:nvSpPr>
            <p:cNvPr id="28678" name="Up Arrow 15"/>
            <p:cNvSpPr>
              <a:spLocks noChangeArrowheads="1"/>
            </p:cNvSpPr>
            <p:nvPr/>
          </p:nvSpPr>
          <p:spPr bwMode="auto">
            <a:xfrm rot="19292904" flipV="1">
              <a:off x="2866843" y="3100989"/>
              <a:ext cx="377029" cy="1106193"/>
            </a:xfrm>
            <a:prstGeom prst="upArrow">
              <a:avLst>
                <a:gd name="adj1" fmla="val 50000"/>
                <a:gd name="adj2" fmla="val 50190"/>
              </a:avLst>
            </a:prstGeom>
            <a:solidFill>
              <a:schemeClr val="accent1"/>
            </a:solidFill>
            <a:ln w="9525" algn="ctr">
              <a:solidFill>
                <a:schemeClr val="tx1"/>
              </a:solidFill>
              <a:round/>
              <a:headEnd/>
              <a:tailEnd/>
            </a:ln>
          </p:spPr>
          <p:txBody>
            <a:bodyPr/>
            <a:lstStyle/>
            <a:p>
              <a:pPr eaLnBrk="0" hangingPunct="0"/>
              <a:endParaRPr lang="en-US"/>
            </a:p>
          </p:txBody>
        </p:sp>
        <p:sp>
          <p:nvSpPr>
            <p:cNvPr id="28679" name="Up Arrow 16"/>
            <p:cNvSpPr>
              <a:spLocks noChangeArrowheads="1"/>
            </p:cNvSpPr>
            <p:nvPr/>
          </p:nvSpPr>
          <p:spPr bwMode="auto">
            <a:xfrm rot="19292904" flipV="1">
              <a:off x="3829411" y="2673263"/>
              <a:ext cx="377029" cy="1106192"/>
            </a:xfrm>
            <a:prstGeom prst="upArrow">
              <a:avLst>
                <a:gd name="adj1" fmla="val 50000"/>
                <a:gd name="adj2" fmla="val 50190"/>
              </a:avLst>
            </a:prstGeom>
            <a:solidFill>
              <a:schemeClr val="accent1"/>
            </a:solidFill>
            <a:ln w="9525" algn="ctr">
              <a:solidFill>
                <a:schemeClr val="tx1"/>
              </a:solidFill>
              <a:round/>
              <a:headEnd/>
              <a:tailEnd/>
            </a:ln>
          </p:spPr>
          <p:txBody>
            <a:bodyPr/>
            <a:lstStyle/>
            <a:p>
              <a:pPr eaLnBrk="0" hangingPunct="0"/>
              <a:endParaRPr lang="en-US"/>
            </a:p>
          </p:txBody>
        </p:sp>
        <p:sp>
          <p:nvSpPr>
            <p:cNvPr id="28680" name="Up Arrow 17"/>
            <p:cNvSpPr>
              <a:spLocks noChangeArrowheads="1"/>
            </p:cNvSpPr>
            <p:nvPr/>
          </p:nvSpPr>
          <p:spPr bwMode="auto">
            <a:xfrm rot="19292904" flipV="1">
              <a:off x="4811971" y="2224886"/>
              <a:ext cx="377029" cy="1106192"/>
            </a:xfrm>
            <a:prstGeom prst="upArrow">
              <a:avLst>
                <a:gd name="adj1" fmla="val 50000"/>
                <a:gd name="adj2" fmla="val 50190"/>
              </a:avLst>
            </a:prstGeom>
            <a:solidFill>
              <a:schemeClr val="accent1"/>
            </a:solidFill>
            <a:ln w="9525" algn="ctr">
              <a:solidFill>
                <a:schemeClr val="tx1"/>
              </a:solidFill>
              <a:round/>
              <a:headEnd/>
              <a:tailEnd/>
            </a:ln>
          </p:spPr>
          <p:txBody>
            <a:bodyPr/>
            <a:lstStyle/>
            <a:p>
              <a:pPr eaLnBrk="0" hangingPunct="0"/>
              <a:endParaRPr lang="en-US"/>
            </a:p>
          </p:txBody>
        </p:sp>
        <p:sp>
          <p:nvSpPr>
            <p:cNvPr id="23" name="TextBox 22"/>
            <p:cNvSpPr txBox="1"/>
            <p:nvPr/>
          </p:nvSpPr>
          <p:spPr>
            <a:xfrm>
              <a:off x="1165253" y="1958273"/>
              <a:ext cx="3973189" cy="708204"/>
            </a:xfrm>
            <a:prstGeom prst="rect">
              <a:avLst/>
            </a:prstGeom>
            <a:noFill/>
            <a:scene3d>
              <a:camera prst="obliqueTopRight">
                <a:rot lat="0" lon="0" rev="1500000"/>
              </a:camera>
              <a:lightRig rig="threePt" dir="t"/>
            </a:scene3d>
          </p:spPr>
          <p:txBody>
            <a:bodyPr>
              <a:spAutoFit/>
            </a:bodyPr>
            <a:lstStyle/>
            <a:p>
              <a:pPr algn="ctr">
                <a:defRPr/>
              </a:pPr>
              <a:r>
                <a:rPr lang="en-US" sz="2000" b="1" dirty="0">
                  <a:latin typeface="Arial" pitchFamily="34" charset="0"/>
                </a:rPr>
                <a:t>Replace 3 cryomodules with 100-plus </a:t>
              </a:r>
              <a:r>
                <a:rPr lang="en-US" sz="2000" b="1" dirty="0" err="1">
                  <a:latin typeface="Arial" pitchFamily="34" charset="0"/>
                </a:rPr>
                <a:t>MeV</a:t>
              </a:r>
              <a:r>
                <a:rPr lang="en-US" sz="2000" b="1" dirty="0">
                  <a:latin typeface="Arial" pitchFamily="34" charset="0"/>
                </a:rPr>
                <a:t> modules</a:t>
              </a:r>
            </a:p>
          </p:txBody>
        </p:sp>
      </p:gr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a:xfrm>
            <a:off x="0" y="76200"/>
            <a:ext cx="8731250" cy="671513"/>
          </a:xfrm>
        </p:spPr>
        <p:txBody>
          <a:bodyPr/>
          <a:lstStyle/>
          <a:p>
            <a:r>
              <a:rPr lang="en-US" sz="2800" smtClean="0">
                <a:solidFill>
                  <a:schemeClr val="tx1"/>
                </a:solidFill>
                <a:latin typeface="Arial" pitchFamily="34" charset="0"/>
              </a:rPr>
              <a:t>Transforming to JLAMP</a:t>
            </a:r>
          </a:p>
        </p:txBody>
      </p:sp>
      <p:sp>
        <p:nvSpPr>
          <p:cNvPr id="29699" name="Rectangle 10"/>
          <p:cNvSpPr>
            <a:spLocks noChangeArrowheads="1"/>
          </p:cNvSpPr>
          <p:nvPr/>
        </p:nvSpPr>
        <p:spPr bwMode="auto">
          <a:xfrm>
            <a:off x="0" y="4267200"/>
            <a:ext cx="457200" cy="1524000"/>
          </a:xfrm>
          <a:prstGeom prst="rect">
            <a:avLst/>
          </a:prstGeom>
          <a:solidFill>
            <a:schemeClr val="bg1"/>
          </a:solidFill>
          <a:ln w="9525">
            <a:noFill/>
            <a:miter lim="800000"/>
            <a:headEnd/>
            <a:tailEnd/>
          </a:ln>
        </p:spPr>
        <p:txBody>
          <a:bodyPr wrap="none" anchor="ctr"/>
          <a:lstStyle/>
          <a:p>
            <a:pPr eaLnBrk="0" hangingPunct="0"/>
            <a:endParaRPr lang="en-US"/>
          </a:p>
        </p:txBody>
      </p:sp>
      <p:pic>
        <p:nvPicPr>
          <p:cNvPr id="29700" name="Picture 6" descr="Picture2crop.jpg"/>
          <p:cNvPicPr>
            <a:picLocks noChangeAspect="1"/>
          </p:cNvPicPr>
          <p:nvPr/>
        </p:nvPicPr>
        <p:blipFill>
          <a:blip r:embed="rId3" cstate="print"/>
          <a:srcRect/>
          <a:stretch>
            <a:fillRect/>
          </a:stretch>
        </p:blipFill>
        <p:spPr bwMode="auto">
          <a:xfrm>
            <a:off x="1259205" y="2192020"/>
            <a:ext cx="6826250" cy="3849688"/>
          </a:xfrm>
          <a:prstGeom prst="rect">
            <a:avLst/>
          </a:prstGeom>
          <a:noFill/>
          <a:ln w="9525">
            <a:noFill/>
            <a:miter lim="800000"/>
            <a:headEnd/>
            <a:tailEnd/>
          </a:ln>
        </p:spPr>
      </p:pic>
      <p:grpSp>
        <p:nvGrpSpPr>
          <p:cNvPr id="29701" name="Group 27"/>
          <p:cNvGrpSpPr>
            <a:grpSpLocks/>
          </p:cNvGrpSpPr>
          <p:nvPr/>
        </p:nvGrpSpPr>
        <p:grpSpPr bwMode="auto">
          <a:xfrm>
            <a:off x="833438" y="1974850"/>
            <a:ext cx="7440612" cy="4060825"/>
            <a:chOff x="833171" y="1974148"/>
            <a:chExt cx="7440613" cy="4061939"/>
          </a:xfrm>
        </p:grpSpPr>
        <p:sp>
          <p:nvSpPr>
            <p:cNvPr id="29703" name="Curved Right Arrow 19"/>
            <p:cNvSpPr>
              <a:spLocks noChangeArrowheads="1"/>
            </p:cNvSpPr>
            <p:nvPr/>
          </p:nvSpPr>
          <p:spPr bwMode="auto">
            <a:xfrm>
              <a:off x="833171" y="4850249"/>
              <a:ext cx="748346" cy="1185838"/>
            </a:xfrm>
            <a:prstGeom prst="curvedRightArrow">
              <a:avLst>
                <a:gd name="adj1" fmla="val 24936"/>
                <a:gd name="adj2" fmla="val 49864"/>
                <a:gd name="adj3" fmla="val 25000"/>
              </a:avLst>
            </a:prstGeom>
            <a:solidFill>
              <a:schemeClr val="accent1"/>
            </a:solidFill>
            <a:ln w="9525" algn="ctr">
              <a:solidFill>
                <a:schemeClr val="tx1"/>
              </a:solidFill>
              <a:round/>
              <a:headEnd/>
              <a:tailEnd/>
            </a:ln>
          </p:spPr>
          <p:txBody>
            <a:bodyPr/>
            <a:lstStyle/>
            <a:p>
              <a:pPr eaLnBrk="0" hangingPunct="0"/>
              <a:endParaRPr lang="en-US"/>
            </a:p>
          </p:txBody>
        </p:sp>
        <p:sp>
          <p:nvSpPr>
            <p:cNvPr id="29704" name="Curved Right Arrow 20"/>
            <p:cNvSpPr>
              <a:spLocks noChangeArrowheads="1"/>
            </p:cNvSpPr>
            <p:nvPr/>
          </p:nvSpPr>
          <p:spPr bwMode="auto">
            <a:xfrm rot="9968085">
              <a:off x="7528294" y="1974148"/>
              <a:ext cx="745490" cy="1584069"/>
            </a:xfrm>
            <a:prstGeom prst="curvedRightArrow">
              <a:avLst>
                <a:gd name="adj1" fmla="val 25016"/>
                <a:gd name="adj2" fmla="val 50003"/>
                <a:gd name="adj3" fmla="val 25000"/>
              </a:avLst>
            </a:prstGeom>
            <a:solidFill>
              <a:schemeClr val="accent1"/>
            </a:solidFill>
            <a:ln w="9525" algn="ctr">
              <a:solidFill>
                <a:schemeClr val="tx1"/>
              </a:solidFill>
              <a:round/>
              <a:headEnd/>
              <a:tailEnd/>
            </a:ln>
          </p:spPr>
          <p:txBody>
            <a:bodyPr/>
            <a:lstStyle/>
            <a:p>
              <a:pPr eaLnBrk="0" hangingPunct="0"/>
              <a:endParaRPr lang="en-US"/>
            </a:p>
          </p:txBody>
        </p:sp>
      </p:grpSp>
      <p:sp>
        <p:nvSpPr>
          <p:cNvPr id="29702" name="TextBox 12"/>
          <p:cNvSpPr txBox="1">
            <a:spLocks noChangeArrowheads="1"/>
          </p:cNvSpPr>
          <p:nvPr/>
        </p:nvSpPr>
        <p:spPr bwMode="auto">
          <a:xfrm>
            <a:off x="252413" y="830263"/>
            <a:ext cx="6345237" cy="707886"/>
          </a:xfrm>
          <a:prstGeom prst="rect">
            <a:avLst/>
          </a:prstGeom>
          <a:noFill/>
          <a:ln w="9525">
            <a:noFill/>
            <a:miter lim="800000"/>
            <a:headEnd/>
            <a:tailEnd/>
          </a:ln>
        </p:spPr>
        <p:txBody>
          <a:bodyPr>
            <a:spAutoFit/>
          </a:bodyPr>
          <a:lstStyle/>
          <a:p>
            <a:r>
              <a:rPr lang="en-US" sz="2000" b="1" dirty="0">
                <a:latin typeface="Arial" pitchFamily="34" charset="0"/>
              </a:rPr>
              <a:t>Add</a:t>
            </a:r>
          </a:p>
          <a:p>
            <a:pPr marL="342900" indent="-228600">
              <a:spcAft>
                <a:spcPts val="1200"/>
              </a:spcAft>
              <a:buFont typeface="Courier New" pitchFamily="49" charset="0"/>
              <a:buChar char="o"/>
            </a:pPr>
            <a:r>
              <a:rPr lang="en-US" sz="2000" dirty="0">
                <a:latin typeface="Arial" pitchFamily="34" charset="0"/>
              </a:rPr>
              <a:t>Two more arcs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a:xfrm>
            <a:off x="0" y="76200"/>
            <a:ext cx="8731250" cy="671513"/>
          </a:xfrm>
        </p:spPr>
        <p:txBody>
          <a:bodyPr/>
          <a:lstStyle/>
          <a:p>
            <a:r>
              <a:rPr lang="en-US" sz="2800" smtClean="0">
                <a:solidFill>
                  <a:schemeClr val="tx1"/>
                </a:solidFill>
                <a:latin typeface="Arial" pitchFamily="34" charset="0"/>
              </a:rPr>
              <a:t>Transforming to JLAMP</a:t>
            </a:r>
          </a:p>
        </p:txBody>
      </p:sp>
      <p:sp>
        <p:nvSpPr>
          <p:cNvPr id="30723" name="Rectangle 10"/>
          <p:cNvSpPr>
            <a:spLocks noChangeArrowheads="1"/>
          </p:cNvSpPr>
          <p:nvPr/>
        </p:nvSpPr>
        <p:spPr bwMode="auto">
          <a:xfrm>
            <a:off x="0" y="4267200"/>
            <a:ext cx="457200" cy="1524000"/>
          </a:xfrm>
          <a:prstGeom prst="rect">
            <a:avLst/>
          </a:prstGeom>
          <a:solidFill>
            <a:schemeClr val="bg1"/>
          </a:solidFill>
          <a:ln w="9525">
            <a:noFill/>
            <a:miter lim="800000"/>
            <a:headEnd/>
            <a:tailEnd/>
          </a:ln>
        </p:spPr>
        <p:txBody>
          <a:bodyPr wrap="none" anchor="ctr"/>
          <a:lstStyle/>
          <a:p>
            <a:pPr eaLnBrk="0" hangingPunct="0"/>
            <a:endParaRPr lang="en-US"/>
          </a:p>
        </p:txBody>
      </p:sp>
      <p:pic>
        <p:nvPicPr>
          <p:cNvPr id="30724" name="Picture 6" descr="Picture2crop.jpg"/>
          <p:cNvPicPr>
            <a:picLocks noChangeAspect="1"/>
          </p:cNvPicPr>
          <p:nvPr/>
        </p:nvPicPr>
        <p:blipFill>
          <a:blip r:embed="rId3" cstate="print"/>
          <a:srcRect/>
          <a:stretch>
            <a:fillRect/>
          </a:stretch>
        </p:blipFill>
        <p:spPr bwMode="auto">
          <a:xfrm>
            <a:off x="1266825" y="2222500"/>
            <a:ext cx="6826250" cy="3849688"/>
          </a:xfrm>
          <a:prstGeom prst="rect">
            <a:avLst/>
          </a:prstGeom>
          <a:noFill/>
          <a:ln w="9525">
            <a:noFill/>
            <a:miter lim="800000"/>
            <a:headEnd/>
            <a:tailEnd/>
          </a:ln>
        </p:spPr>
      </p:pic>
      <p:sp>
        <p:nvSpPr>
          <p:cNvPr id="30725" name="TextBox 12"/>
          <p:cNvSpPr txBox="1">
            <a:spLocks noChangeArrowheads="1"/>
          </p:cNvSpPr>
          <p:nvPr/>
        </p:nvSpPr>
        <p:spPr bwMode="auto">
          <a:xfrm>
            <a:off x="233998" y="830898"/>
            <a:ext cx="6343650" cy="1169551"/>
          </a:xfrm>
          <a:prstGeom prst="rect">
            <a:avLst/>
          </a:prstGeom>
          <a:noFill/>
          <a:ln w="9525">
            <a:noFill/>
            <a:miter lim="800000"/>
            <a:headEnd/>
            <a:tailEnd/>
          </a:ln>
        </p:spPr>
        <p:txBody>
          <a:bodyPr>
            <a:spAutoFit/>
          </a:bodyPr>
          <a:lstStyle/>
          <a:p>
            <a:r>
              <a:rPr lang="en-US" sz="2000" b="1" dirty="0">
                <a:latin typeface="Arial" pitchFamily="34" charset="0"/>
              </a:rPr>
              <a:t>Add</a:t>
            </a:r>
          </a:p>
          <a:p>
            <a:pPr marL="342900" indent="-228600">
              <a:spcAft>
                <a:spcPts val="1200"/>
              </a:spcAft>
              <a:buFont typeface="Courier New" pitchFamily="49" charset="0"/>
              <a:buChar char="o"/>
            </a:pPr>
            <a:r>
              <a:rPr lang="en-US" sz="2000" dirty="0">
                <a:latin typeface="Arial" pitchFamily="34" charset="0"/>
              </a:rPr>
              <a:t>Two more arcs </a:t>
            </a:r>
          </a:p>
          <a:p>
            <a:pPr marL="342900" indent="-228600">
              <a:spcAft>
                <a:spcPts val="1200"/>
              </a:spcAft>
              <a:buFont typeface="Courier New" pitchFamily="49" charset="0"/>
              <a:buChar char="o"/>
            </a:pPr>
            <a:r>
              <a:rPr lang="en-US" sz="2000" dirty="0">
                <a:latin typeface="Arial" pitchFamily="34" charset="0"/>
              </a:rPr>
              <a:t>A low energy back leg</a:t>
            </a:r>
          </a:p>
        </p:txBody>
      </p:sp>
      <p:sp>
        <p:nvSpPr>
          <p:cNvPr id="26" name="Right Arrow 25"/>
          <p:cNvSpPr/>
          <p:nvPr/>
        </p:nvSpPr>
        <p:spPr bwMode="auto">
          <a:xfrm>
            <a:off x="3018328" y="4741934"/>
            <a:ext cx="2346691" cy="314698"/>
          </a:xfrm>
          <a:prstGeom prst="rightArrow">
            <a:avLst/>
          </a:prstGeom>
          <a:solidFill>
            <a:schemeClr val="accent1"/>
          </a:solidFill>
          <a:ln w="9525" cap="flat" cmpd="sng" algn="ctr">
            <a:solidFill>
              <a:schemeClr val="tx1"/>
            </a:solidFill>
            <a:prstDash val="solid"/>
            <a:round/>
            <a:headEnd type="none" w="med" len="med"/>
            <a:tailEnd type="none" w="med" len="med"/>
          </a:ln>
          <a:effectLst/>
          <a:scene3d>
            <a:camera prst="orthographicFront">
              <a:rot lat="0" lon="0" rev="1800000"/>
            </a:camera>
            <a:lightRig rig="threePt" dir="t"/>
          </a:scene3d>
        </p:spPr>
        <p:txBody>
          <a:bodyPr/>
          <a:lstStyle/>
          <a:p>
            <a:pPr eaLnBrk="0" hangingPunct="0">
              <a:defRPr/>
            </a:pPr>
            <a:endParaRPr lang="en-US">
              <a:latin typeface="Times" pitchFamily="18" charset="0"/>
              <a:cs typeface="+mn-cs"/>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a:xfrm>
            <a:off x="0" y="76200"/>
            <a:ext cx="8731250" cy="671513"/>
          </a:xfrm>
        </p:spPr>
        <p:txBody>
          <a:bodyPr/>
          <a:lstStyle/>
          <a:p>
            <a:r>
              <a:rPr lang="en-US" sz="2800" smtClean="0">
                <a:solidFill>
                  <a:schemeClr val="tx1"/>
                </a:solidFill>
                <a:latin typeface="Arial" pitchFamily="34" charset="0"/>
              </a:rPr>
              <a:t>Transforming to JLAMP</a:t>
            </a:r>
          </a:p>
        </p:txBody>
      </p:sp>
      <p:sp>
        <p:nvSpPr>
          <p:cNvPr id="31747" name="Rectangle 10"/>
          <p:cNvSpPr>
            <a:spLocks noChangeArrowheads="1"/>
          </p:cNvSpPr>
          <p:nvPr/>
        </p:nvSpPr>
        <p:spPr bwMode="auto">
          <a:xfrm>
            <a:off x="0" y="4267200"/>
            <a:ext cx="457200" cy="1524000"/>
          </a:xfrm>
          <a:prstGeom prst="rect">
            <a:avLst/>
          </a:prstGeom>
          <a:solidFill>
            <a:schemeClr val="bg1"/>
          </a:solidFill>
          <a:ln w="9525">
            <a:noFill/>
            <a:miter lim="800000"/>
            <a:headEnd/>
            <a:tailEnd/>
          </a:ln>
        </p:spPr>
        <p:txBody>
          <a:bodyPr wrap="none" anchor="ctr"/>
          <a:lstStyle/>
          <a:p>
            <a:pPr eaLnBrk="0" hangingPunct="0"/>
            <a:endParaRPr lang="en-US"/>
          </a:p>
        </p:txBody>
      </p:sp>
      <p:pic>
        <p:nvPicPr>
          <p:cNvPr id="31748" name="Picture 6" descr="Picture2crop.jpg"/>
          <p:cNvPicPr>
            <a:picLocks noChangeAspect="1"/>
          </p:cNvPicPr>
          <p:nvPr/>
        </p:nvPicPr>
        <p:blipFill>
          <a:blip r:embed="rId3" cstate="print"/>
          <a:srcRect/>
          <a:stretch>
            <a:fillRect/>
          </a:stretch>
        </p:blipFill>
        <p:spPr bwMode="auto">
          <a:xfrm>
            <a:off x="1266825" y="2222500"/>
            <a:ext cx="6826250" cy="3849688"/>
          </a:xfrm>
          <a:prstGeom prst="rect">
            <a:avLst/>
          </a:prstGeom>
          <a:noFill/>
          <a:ln w="9525">
            <a:noFill/>
            <a:miter lim="800000"/>
            <a:headEnd/>
            <a:tailEnd/>
          </a:ln>
        </p:spPr>
      </p:pic>
      <p:sp>
        <p:nvSpPr>
          <p:cNvPr id="31749" name="TextBox 12"/>
          <p:cNvSpPr txBox="1">
            <a:spLocks noChangeArrowheads="1"/>
          </p:cNvSpPr>
          <p:nvPr/>
        </p:nvSpPr>
        <p:spPr bwMode="auto">
          <a:xfrm>
            <a:off x="233998" y="830898"/>
            <a:ext cx="6343650" cy="1692771"/>
          </a:xfrm>
          <a:prstGeom prst="rect">
            <a:avLst/>
          </a:prstGeom>
          <a:noFill/>
          <a:ln w="9525">
            <a:noFill/>
            <a:miter lim="800000"/>
            <a:headEnd/>
            <a:tailEnd/>
          </a:ln>
        </p:spPr>
        <p:txBody>
          <a:bodyPr>
            <a:spAutoFit/>
          </a:bodyPr>
          <a:lstStyle/>
          <a:p>
            <a:r>
              <a:rPr lang="en-US" sz="2000" b="1" dirty="0">
                <a:latin typeface="Arial" pitchFamily="34" charset="0"/>
              </a:rPr>
              <a:t>Add</a:t>
            </a:r>
          </a:p>
          <a:p>
            <a:pPr marL="342900" indent="-228600">
              <a:spcAft>
                <a:spcPts val="1200"/>
              </a:spcAft>
              <a:buFont typeface="Courier New" pitchFamily="49" charset="0"/>
              <a:buChar char="o"/>
            </a:pPr>
            <a:r>
              <a:rPr lang="en-US" sz="2000" dirty="0">
                <a:latin typeface="Arial" pitchFamily="34" charset="0"/>
              </a:rPr>
              <a:t>Two more arcs </a:t>
            </a:r>
          </a:p>
          <a:p>
            <a:pPr marL="342900" indent="-228600">
              <a:spcAft>
                <a:spcPts val="1200"/>
              </a:spcAft>
              <a:buFont typeface="Courier New" pitchFamily="49" charset="0"/>
              <a:buChar char="o"/>
            </a:pPr>
            <a:r>
              <a:rPr lang="en-US" sz="2000" dirty="0">
                <a:latin typeface="Arial" pitchFamily="34" charset="0"/>
              </a:rPr>
              <a:t>A low energy back leg</a:t>
            </a:r>
          </a:p>
          <a:p>
            <a:pPr marL="342900" indent="-228600">
              <a:spcAft>
                <a:spcPts val="1200"/>
              </a:spcAft>
              <a:buFont typeface="Courier New" pitchFamily="49" charset="0"/>
              <a:buChar char="o"/>
            </a:pPr>
            <a:r>
              <a:rPr lang="en-US" sz="2000" dirty="0">
                <a:latin typeface="Arial" pitchFamily="34" charset="0"/>
              </a:rPr>
              <a:t>A high energy back leg</a:t>
            </a:r>
          </a:p>
        </p:txBody>
      </p:sp>
      <p:sp>
        <p:nvSpPr>
          <p:cNvPr id="27" name="Right Arrow 26"/>
          <p:cNvSpPr/>
          <p:nvPr/>
        </p:nvSpPr>
        <p:spPr bwMode="auto">
          <a:xfrm>
            <a:off x="2749942" y="5614525"/>
            <a:ext cx="2346691" cy="314698"/>
          </a:xfrm>
          <a:prstGeom prst="rightArrow">
            <a:avLst/>
          </a:prstGeom>
          <a:solidFill>
            <a:schemeClr val="accent1"/>
          </a:solidFill>
          <a:ln w="9525" cap="flat" cmpd="sng" algn="ctr">
            <a:solidFill>
              <a:schemeClr val="tx1"/>
            </a:solidFill>
            <a:prstDash val="solid"/>
            <a:round/>
            <a:headEnd type="none" w="med" len="med"/>
            <a:tailEnd type="none" w="med" len="med"/>
          </a:ln>
          <a:effectLst/>
          <a:scene3d>
            <a:camera prst="orthographicFront">
              <a:rot lat="0" lon="0" rev="1800000"/>
            </a:camera>
            <a:lightRig rig="threePt" dir="t"/>
          </a:scene3d>
        </p:spPr>
        <p:txBody>
          <a:bodyPr/>
          <a:lstStyle/>
          <a:p>
            <a:pPr eaLnBrk="0" hangingPunct="0">
              <a:defRPr/>
            </a:pPr>
            <a:endParaRPr lang="en-US">
              <a:latin typeface="Times" pitchFamily="18" charset="0"/>
              <a:cs typeface="+mn-cs"/>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a:xfrm>
            <a:off x="0" y="76200"/>
            <a:ext cx="8731250" cy="671513"/>
          </a:xfrm>
        </p:spPr>
        <p:txBody>
          <a:bodyPr/>
          <a:lstStyle/>
          <a:p>
            <a:r>
              <a:rPr lang="en-US" sz="2800" smtClean="0">
                <a:solidFill>
                  <a:schemeClr val="tx1"/>
                </a:solidFill>
                <a:latin typeface="Arial" pitchFamily="34" charset="0"/>
              </a:rPr>
              <a:t>Transforming to JLAMP</a:t>
            </a:r>
          </a:p>
        </p:txBody>
      </p:sp>
      <p:sp>
        <p:nvSpPr>
          <p:cNvPr id="32771" name="Rectangle 10"/>
          <p:cNvSpPr>
            <a:spLocks noChangeArrowheads="1"/>
          </p:cNvSpPr>
          <p:nvPr/>
        </p:nvSpPr>
        <p:spPr bwMode="auto">
          <a:xfrm>
            <a:off x="0" y="4267200"/>
            <a:ext cx="457200" cy="1524000"/>
          </a:xfrm>
          <a:prstGeom prst="rect">
            <a:avLst/>
          </a:prstGeom>
          <a:solidFill>
            <a:schemeClr val="bg1"/>
          </a:solidFill>
          <a:ln w="9525">
            <a:noFill/>
            <a:miter lim="800000"/>
            <a:headEnd/>
            <a:tailEnd/>
          </a:ln>
        </p:spPr>
        <p:txBody>
          <a:bodyPr wrap="none" anchor="ctr"/>
          <a:lstStyle/>
          <a:p>
            <a:pPr eaLnBrk="0" hangingPunct="0"/>
            <a:endParaRPr lang="en-US"/>
          </a:p>
        </p:txBody>
      </p:sp>
      <p:pic>
        <p:nvPicPr>
          <p:cNvPr id="32772" name="Picture 6" descr="Picture2crop.jpg"/>
          <p:cNvPicPr>
            <a:picLocks noChangeAspect="1"/>
          </p:cNvPicPr>
          <p:nvPr/>
        </p:nvPicPr>
        <p:blipFill>
          <a:blip r:embed="rId3" cstate="print"/>
          <a:srcRect/>
          <a:stretch>
            <a:fillRect/>
          </a:stretch>
        </p:blipFill>
        <p:spPr bwMode="auto">
          <a:xfrm>
            <a:off x="1266825" y="2222500"/>
            <a:ext cx="6826250" cy="3849688"/>
          </a:xfrm>
          <a:prstGeom prst="rect">
            <a:avLst/>
          </a:prstGeom>
          <a:noFill/>
          <a:ln w="9525">
            <a:noFill/>
            <a:miter lim="800000"/>
            <a:headEnd/>
            <a:tailEnd/>
          </a:ln>
        </p:spPr>
      </p:pic>
      <p:sp>
        <p:nvSpPr>
          <p:cNvPr id="32773" name="TextBox 12"/>
          <p:cNvSpPr txBox="1">
            <a:spLocks noChangeArrowheads="1"/>
          </p:cNvSpPr>
          <p:nvPr/>
        </p:nvSpPr>
        <p:spPr bwMode="auto">
          <a:xfrm>
            <a:off x="218286" y="825706"/>
            <a:ext cx="6230122" cy="2554545"/>
          </a:xfrm>
          <a:prstGeom prst="rect">
            <a:avLst/>
          </a:prstGeom>
          <a:noFill/>
          <a:ln w="9525">
            <a:noFill/>
            <a:miter lim="800000"/>
            <a:headEnd/>
            <a:tailEnd/>
          </a:ln>
        </p:spPr>
        <p:txBody>
          <a:bodyPr wrap="square">
            <a:spAutoFit/>
          </a:bodyPr>
          <a:lstStyle/>
          <a:p>
            <a:pPr marL="169863" indent="-169863"/>
            <a:r>
              <a:rPr lang="en-US" sz="2000" b="1" dirty="0" smtClean="0">
                <a:latin typeface="Arial" pitchFamily="34" charset="0"/>
              </a:rPr>
              <a:t>Add</a:t>
            </a:r>
            <a:endParaRPr lang="en-US" sz="2000" b="1" dirty="0">
              <a:latin typeface="Arial" pitchFamily="34" charset="0"/>
            </a:endParaRPr>
          </a:p>
          <a:p>
            <a:pPr marL="342900" indent="-228600">
              <a:spcAft>
                <a:spcPts val="1200"/>
              </a:spcAft>
              <a:buFont typeface="Courier New" pitchFamily="49" charset="0"/>
              <a:buChar char="o"/>
            </a:pPr>
            <a:r>
              <a:rPr lang="en-US" sz="2000" dirty="0">
                <a:latin typeface="Arial" pitchFamily="34" charset="0"/>
              </a:rPr>
              <a:t>Two more arcs </a:t>
            </a:r>
          </a:p>
          <a:p>
            <a:pPr marL="342900" indent="-228600">
              <a:spcAft>
                <a:spcPts val="1200"/>
              </a:spcAft>
              <a:buFont typeface="Courier New" pitchFamily="49" charset="0"/>
              <a:buChar char="o"/>
            </a:pPr>
            <a:r>
              <a:rPr lang="en-US" sz="2000" dirty="0">
                <a:latin typeface="Arial" pitchFamily="34" charset="0"/>
              </a:rPr>
              <a:t>A low energy back leg</a:t>
            </a:r>
          </a:p>
          <a:p>
            <a:pPr marL="342900" indent="-228600">
              <a:spcAft>
                <a:spcPts val="1200"/>
              </a:spcAft>
              <a:buFont typeface="Courier New" pitchFamily="49" charset="0"/>
              <a:buChar char="o"/>
            </a:pPr>
            <a:r>
              <a:rPr lang="en-US" sz="2000" dirty="0">
                <a:latin typeface="Arial" pitchFamily="34" charset="0"/>
              </a:rPr>
              <a:t>A high energy back leg</a:t>
            </a:r>
          </a:p>
          <a:p>
            <a:pPr marL="342900" indent="-228600">
              <a:spcAft>
                <a:spcPts val="1200"/>
              </a:spcAft>
              <a:buFont typeface="Courier New" pitchFamily="49" charset="0"/>
              <a:buChar char="o"/>
            </a:pPr>
            <a:r>
              <a:rPr lang="en-US" sz="2000" dirty="0">
                <a:latin typeface="Arial" pitchFamily="34" charset="0"/>
              </a:rPr>
              <a:t>A VUV/Soft X-Ray wiggler/FEL and beam </a:t>
            </a:r>
            <a:r>
              <a:rPr lang="en-US" sz="2000" dirty="0" smtClean="0">
                <a:latin typeface="Arial" pitchFamily="34" charset="0"/>
              </a:rPr>
              <a:t>line </a:t>
            </a:r>
          </a:p>
          <a:p>
            <a:pPr marL="342900" indent="-228600">
              <a:spcAft>
                <a:spcPts val="1200"/>
              </a:spcAft>
              <a:buFont typeface="Courier New" pitchFamily="49" charset="0"/>
              <a:buChar char="o"/>
            </a:pPr>
            <a:r>
              <a:rPr lang="en-US" sz="2000" dirty="0" smtClean="0">
                <a:latin typeface="Arial" pitchFamily="34" charset="0"/>
              </a:rPr>
              <a:t>A </a:t>
            </a:r>
            <a:r>
              <a:rPr lang="en-US" sz="2000" dirty="0" err="1" smtClean="0">
                <a:latin typeface="Arial" pitchFamily="34" charset="0"/>
              </a:rPr>
              <a:t>Xray</a:t>
            </a:r>
            <a:r>
              <a:rPr lang="en-US" sz="2000" dirty="0" smtClean="0">
                <a:latin typeface="Arial" pitchFamily="34" charset="0"/>
              </a:rPr>
              <a:t> end station outside of the FEL Vault</a:t>
            </a:r>
          </a:p>
        </p:txBody>
      </p:sp>
      <p:sp>
        <p:nvSpPr>
          <p:cNvPr id="29" name="Right Arrow 28"/>
          <p:cNvSpPr/>
          <p:nvPr/>
        </p:nvSpPr>
        <p:spPr bwMode="auto">
          <a:xfrm>
            <a:off x="4990086" y="4197070"/>
            <a:ext cx="3425630" cy="314698"/>
          </a:xfrm>
          <a:prstGeom prst="rightArrow">
            <a:avLst/>
          </a:prstGeom>
          <a:solidFill>
            <a:schemeClr val="accent1"/>
          </a:solidFill>
          <a:ln w="9525" cap="flat" cmpd="sng" algn="ctr">
            <a:solidFill>
              <a:schemeClr val="tx1"/>
            </a:solidFill>
            <a:prstDash val="solid"/>
            <a:round/>
            <a:headEnd type="none" w="med" len="med"/>
            <a:tailEnd type="none" w="med" len="med"/>
          </a:ln>
          <a:effectLst/>
          <a:scene3d>
            <a:camera prst="orthographicFront">
              <a:rot lat="0" lon="0" rev="1800000"/>
            </a:camera>
            <a:lightRig rig="threePt" dir="t"/>
          </a:scene3d>
        </p:spPr>
        <p:txBody>
          <a:bodyPr/>
          <a:lstStyle/>
          <a:p>
            <a:pPr eaLnBrk="0" hangingPunct="0">
              <a:defRPr/>
            </a:pPr>
            <a:endParaRPr lang="en-US">
              <a:latin typeface="Times" pitchFamily="18" charset="0"/>
              <a:cs typeface="+mn-cs"/>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37"/>
          <p:cNvSpPr txBox="1">
            <a:spLocks noChangeArrowheads="1"/>
          </p:cNvSpPr>
          <p:nvPr/>
        </p:nvSpPr>
        <p:spPr bwMode="auto">
          <a:xfrm>
            <a:off x="0" y="193675"/>
            <a:ext cx="9144000" cy="461963"/>
          </a:xfrm>
          <a:prstGeom prst="rect">
            <a:avLst/>
          </a:prstGeom>
          <a:noFill/>
          <a:ln w="9525">
            <a:noFill/>
            <a:miter lim="800000"/>
            <a:headEnd/>
            <a:tailEnd/>
          </a:ln>
        </p:spPr>
        <p:txBody>
          <a:bodyPr>
            <a:spAutoFit/>
          </a:bodyPr>
          <a:lstStyle/>
          <a:p>
            <a:pPr algn="ctr"/>
            <a:r>
              <a:rPr lang="en-US" b="1">
                <a:latin typeface="Arial" pitchFamily="34" charset="0"/>
              </a:rPr>
              <a:t>Injector Gun Technologies</a:t>
            </a:r>
          </a:p>
        </p:txBody>
      </p:sp>
      <p:cxnSp>
        <p:nvCxnSpPr>
          <p:cNvPr id="33795"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pic>
        <p:nvPicPr>
          <p:cNvPr id="33797" name="Content Placeholder 23" descr="Inverted Gun transparent iso.png"/>
          <p:cNvPicPr>
            <a:picLocks noChangeAspect="1"/>
          </p:cNvPicPr>
          <p:nvPr/>
        </p:nvPicPr>
        <p:blipFill>
          <a:blip r:embed="rId3" cstate="print"/>
          <a:srcRect l="19101" r="19101"/>
          <a:stretch>
            <a:fillRect/>
          </a:stretch>
        </p:blipFill>
        <p:spPr bwMode="auto">
          <a:xfrm>
            <a:off x="5132070" y="3195320"/>
            <a:ext cx="3106738" cy="3116263"/>
          </a:xfrm>
          <a:prstGeom prst="rect">
            <a:avLst/>
          </a:prstGeom>
          <a:noFill/>
          <a:ln w="9525">
            <a:noFill/>
            <a:miter lim="800000"/>
            <a:headEnd/>
            <a:tailEnd/>
          </a:ln>
        </p:spPr>
      </p:pic>
      <p:sp>
        <p:nvSpPr>
          <p:cNvPr id="10" name="TextBox 9"/>
          <p:cNvSpPr txBox="1"/>
          <p:nvPr/>
        </p:nvSpPr>
        <p:spPr>
          <a:xfrm>
            <a:off x="5885410" y="757700"/>
            <a:ext cx="3258590" cy="2431435"/>
          </a:xfrm>
          <a:prstGeom prst="rect">
            <a:avLst/>
          </a:prstGeom>
          <a:noFill/>
        </p:spPr>
        <p:txBody>
          <a:bodyPr wrap="square">
            <a:spAutoFit/>
          </a:bodyPr>
          <a:lstStyle/>
          <a:p>
            <a:pPr>
              <a:defRPr/>
            </a:pPr>
            <a:r>
              <a:rPr lang="en-US" sz="2000" b="1" dirty="0">
                <a:latin typeface="Arial" pitchFamily="34" charset="0"/>
              </a:rPr>
              <a:t>Berkley NCRF </a:t>
            </a:r>
            <a:r>
              <a:rPr lang="en-US" sz="2000" b="1" dirty="0" smtClean="0">
                <a:latin typeface="Arial" pitchFamily="34" charset="0"/>
              </a:rPr>
              <a:t>gun*</a:t>
            </a:r>
            <a:r>
              <a:rPr lang="en-US" sz="2000" dirty="0" smtClean="0">
                <a:latin typeface="Arial" pitchFamily="34" charset="0"/>
              </a:rPr>
              <a:t> </a:t>
            </a:r>
            <a:endParaRPr lang="en-US" sz="2000" dirty="0">
              <a:latin typeface="Arial" pitchFamily="34" charset="0"/>
            </a:endParaRPr>
          </a:p>
          <a:p>
            <a:pPr marL="342900" indent="-228600">
              <a:spcAft>
                <a:spcPts val="600"/>
              </a:spcAft>
              <a:buFont typeface="Courier New" pitchFamily="49" charset="0"/>
              <a:buChar char="o"/>
              <a:defRPr/>
            </a:pPr>
            <a:r>
              <a:rPr lang="en-US" sz="1400" dirty="0" smtClean="0">
                <a:latin typeface="Arial" pitchFamily="34" charset="0"/>
              </a:rPr>
              <a:t>24.1 </a:t>
            </a:r>
            <a:r>
              <a:rPr lang="en-US" sz="1400" dirty="0">
                <a:latin typeface="Arial" pitchFamily="34" charset="0"/>
              </a:rPr>
              <a:t>MV/m peak </a:t>
            </a:r>
            <a:r>
              <a:rPr lang="en-US" sz="1400" dirty="0" smtClean="0">
                <a:latin typeface="Arial" pitchFamily="34" charset="0"/>
              </a:rPr>
              <a:t>surface fields</a:t>
            </a:r>
          </a:p>
          <a:p>
            <a:pPr marL="342900" indent="-228600">
              <a:spcAft>
                <a:spcPts val="600"/>
              </a:spcAft>
              <a:buFont typeface="Courier New" pitchFamily="49" charset="0"/>
              <a:buChar char="o"/>
              <a:defRPr/>
            </a:pPr>
            <a:r>
              <a:rPr lang="en-US" sz="1400" dirty="0" smtClean="0">
                <a:latin typeface="Arial" pitchFamily="34" charset="0"/>
              </a:rPr>
              <a:t>19.5 MV/m at the cathode</a:t>
            </a:r>
            <a:endParaRPr lang="en-US" sz="1400" dirty="0">
              <a:latin typeface="Arial" pitchFamily="34" charset="0"/>
            </a:endParaRPr>
          </a:p>
          <a:p>
            <a:pPr marL="342900" indent="-228600">
              <a:spcAft>
                <a:spcPts val="600"/>
              </a:spcAft>
              <a:buFont typeface="Courier New" pitchFamily="49" charset="0"/>
              <a:buChar char="o"/>
              <a:defRPr/>
            </a:pPr>
            <a:r>
              <a:rPr lang="en-US" sz="1400" dirty="0">
                <a:latin typeface="Arial" pitchFamily="34" charset="0"/>
              </a:rPr>
              <a:t>750 </a:t>
            </a:r>
            <a:r>
              <a:rPr lang="en-US" sz="1400" dirty="0" err="1">
                <a:latin typeface="Arial" pitchFamily="34" charset="0"/>
              </a:rPr>
              <a:t>keV</a:t>
            </a:r>
            <a:r>
              <a:rPr lang="en-US" sz="1400" dirty="0">
                <a:latin typeface="Arial" pitchFamily="34" charset="0"/>
              </a:rPr>
              <a:t> output beam energy</a:t>
            </a:r>
          </a:p>
          <a:p>
            <a:pPr marL="342900" indent="-228600">
              <a:spcAft>
                <a:spcPts val="600"/>
              </a:spcAft>
              <a:buFont typeface="Courier New" pitchFamily="49" charset="0"/>
              <a:buChar char="o"/>
              <a:defRPr/>
            </a:pPr>
            <a:r>
              <a:rPr lang="en-US" sz="1400" dirty="0">
                <a:latin typeface="Arial" pitchFamily="34" charset="0"/>
              </a:rPr>
              <a:t> </a:t>
            </a:r>
            <a:r>
              <a:rPr lang="en-US" sz="1400" dirty="0" smtClean="0">
                <a:latin typeface="Arial" pitchFamily="34" charset="0"/>
              </a:rPr>
              <a:t>Easy Cathode Installation.</a:t>
            </a:r>
            <a:endParaRPr lang="en-US" sz="1400" dirty="0">
              <a:latin typeface="Arial" pitchFamily="34" charset="0"/>
            </a:endParaRPr>
          </a:p>
          <a:p>
            <a:pPr marL="342900" indent="-228600">
              <a:spcAft>
                <a:spcPts val="600"/>
              </a:spcAft>
              <a:buFont typeface="Courier New" pitchFamily="49" charset="0"/>
              <a:buChar char="o"/>
              <a:defRPr/>
            </a:pPr>
            <a:r>
              <a:rPr lang="en-US" sz="1400" dirty="0" smtClean="0">
                <a:latin typeface="Arial" pitchFamily="34" charset="0"/>
              </a:rPr>
              <a:t>Operating frequency 187.1 MHz</a:t>
            </a:r>
          </a:p>
          <a:p>
            <a:pPr marL="342900" indent="-228600">
              <a:spcAft>
                <a:spcPts val="600"/>
              </a:spcAft>
              <a:buFont typeface="Courier New" pitchFamily="49" charset="0"/>
              <a:buChar char="o"/>
              <a:defRPr/>
            </a:pPr>
            <a:r>
              <a:rPr lang="en-US" sz="1400" dirty="0" smtClean="0">
                <a:latin typeface="Arial" pitchFamily="34" charset="0"/>
              </a:rPr>
              <a:t>Dual coaxial RF feeds.</a:t>
            </a:r>
            <a:endParaRPr lang="en-US" sz="1400" dirty="0">
              <a:latin typeface="Arial" pitchFamily="34" charset="0"/>
            </a:endParaRPr>
          </a:p>
          <a:p>
            <a:pPr marL="396875" indent="-114300">
              <a:buFont typeface="Arial" pitchFamily="34" charset="0"/>
              <a:buChar char="•"/>
              <a:defRPr/>
            </a:pPr>
            <a:endParaRPr lang="en-US" sz="1800" dirty="0">
              <a:cs typeface="+mn-cs"/>
            </a:endParaRPr>
          </a:p>
        </p:txBody>
      </p:sp>
      <p:sp>
        <p:nvSpPr>
          <p:cNvPr id="11" name="TextBox 10"/>
          <p:cNvSpPr txBox="1"/>
          <p:nvPr/>
        </p:nvSpPr>
        <p:spPr>
          <a:xfrm>
            <a:off x="714867" y="4384790"/>
            <a:ext cx="4313237" cy="1785104"/>
          </a:xfrm>
          <a:prstGeom prst="rect">
            <a:avLst/>
          </a:prstGeom>
          <a:noFill/>
        </p:spPr>
        <p:txBody>
          <a:bodyPr>
            <a:spAutoFit/>
          </a:bodyPr>
          <a:lstStyle/>
          <a:p>
            <a:pPr>
              <a:defRPr/>
            </a:pPr>
            <a:r>
              <a:rPr lang="en-US" sz="2000" b="1" dirty="0">
                <a:latin typeface="Arial" pitchFamily="34" charset="0"/>
              </a:rPr>
              <a:t>JLAB inverted insulator DC gun </a:t>
            </a:r>
          </a:p>
          <a:p>
            <a:pPr marL="342900" indent="-228600">
              <a:spcAft>
                <a:spcPts val="600"/>
              </a:spcAft>
              <a:buFont typeface="Courier New" pitchFamily="49" charset="0"/>
              <a:buChar char="o"/>
              <a:defRPr/>
            </a:pPr>
            <a:r>
              <a:rPr lang="en-US" sz="1400" dirty="0" smtClean="0">
                <a:latin typeface="Arial" pitchFamily="34" charset="0"/>
              </a:rPr>
              <a:t>500 </a:t>
            </a:r>
            <a:r>
              <a:rPr lang="en-US" sz="1400" dirty="0" err="1">
                <a:latin typeface="Arial" pitchFamily="34" charset="0"/>
              </a:rPr>
              <a:t>keV</a:t>
            </a:r>
            <a:r>
              <a:rPr lang="en-US" sz="1400" dirty="0">
                <a:latin typeface="Arial" pitchFamily="34" charset="0"/>
              </a:rPr>
              <a:t> operation</a:t>
            </a:r>
          </a:p>
          <a:p>
            <a:pPr marL="342900" indent="-228600">
              <a:spcAft>
                <a:spcPts val="600"/>
              </a:spcAft>
              <a:buFont typeface="Courier New" pitchFamily="49" charset="0"/>
              <a:buChar char="o"/>
              <a:defRPr/>
            </a:pPr>
            <a:r>
              <a:rPr lang="en-US" sz="1400" dirty="0" smtClean="0">
                <a:latin typeface="Arial" pitchFamily="34" charset="0"/>
              </a:rPr>
              <a:t>Integral </a:t>
            </a:r>
            <a:r>
              <a:rPr lang="en-US" sz="1400" dirty="0">
                <a:latin typeface="Arial" pitchFamily="34" charset="0"/>
              </a:rPr>
              <a:t>load lock</a:t>
            </a:r>
          </a:p>
          <a:p>
            <a:pPr marL="342900" indent="-228600">
              <a:spcAft>
                <a:spcPts val="600"/>
              </a:spcAft>
              <a:buFont typeface="Courier New" pitchFamily="49" charset="0"/>
              <a:buChar char="o"/>
              <a:defRPr/>
            </a:pPr>
            <a:r>
              <a:rPr lang="en-US" sz="1400" dirty="0" smtClean="0">
                <a:latin typeface="Arial" pitchFamily="34" charset="0"/>
              </a:rPr>
              <a:t>Water </a:t>
            </a:r>
            <a:r>
              <a:rPr lang="en-US" sz="1400" dirty="0">
                <a:latin typeface="Arial" pitchFamily="34" charset="0"/>
              </a:rPr>
              <a:t>cooled cathode </a:t>
            </a:r>
          </a:p>
          <a:p>
            <a:pPr marL="342900" indent="-228600">
              <a:spcAft>
                <a:spcPts val="600"/>
              </a:spcAft>
              <a:buFont typeface="Courier New" pitchFamily="49" charset="0"/>
              <a:buChar char="o"/>
              <a:defRPr/>
            </a:pPr>
            <a:r>
              <a:rPr lang="en-US" sz="1400" dirty="0" smtClean="0">
                <a:latin typeface="Arial" pitchFamily="34" charset="0"/>
              </a:rPr>
              <a:t>Ultra </a:t>
            </a:r>
            <a:r>
              <a:rPr lang="en-US" sz="1400" dirty="0">
                <a:latin typeface="Arial" pitchFamily="34" charset="0"/>
              </a:rPr>
              <a:t>high vacuum pumping</a:t>
            </a:r>
          </a:p>
          <a:p>
            <a:pPr marL="342900" indent="-228600">
              <a:spcAft>
                <a:spcPts val="600"/>
              </a:spcAft>
              <a:buFont typeface="Courier New" pitchFamily="49" charset="0"/>
              <a:buChar char="o"/>
              <a:defRPr/>
            </a:pPr>
            <a:r>
              <a:rPr lang="en-US" sz="1400" dirty="0" smtClean="0">
                <a:latin typeface="Arial" pitchFamily="34" charset="0"/>
              </a:rPr>
              <a:t>Designed </a:t>
            </a:r>
            <a:r>
              <a:rPr lang="en-US" sz="1400" dirty="0">
                <a:latin typeface="Arial" pitchFamily="34" charset="0"/>
              </a:rPr>
              <a:t>for 1 </a:t>
            </a:r>
            <a:r>
              <a:rPr lang="en-US" sz="1400" dirty="0" err="1">
                <a:latin typeface="Arial" pitchFamily="34" charset="0"/>
              </a:rPr>
              <a:t>nC</a:t>
            </a:r>
            <a:r>
              <a:rPr lang="en-US" sz="1400" dirty="0">
                <a:latin typeface="Arial" pitchFamily="34" charset="0"/>
              </a:rPr>
              <a:t> at &gt;100 MHz </a:t>
            </a:r>
          </a:p>
        </p:txBody>
      </p:sp>
      <p:pic>
        <p:nvPicPr>
          <p:cNvPr id="8" name="Picture 7" descr="April4_2010.JPG"/>
          <p:cNvPicPr>
            <a:picLocks noChangeAspect="1"/>
          </p:cNvPicPr>
          <p:nvPr/>
        </p:nvPicPr>
        <p:blipFill>
          <a:blip r:embed="rId4" cstate="print"/>
          <a:stretch>
            <a:fillRect/>
          </a:stretch>
        </p:blipFill>
        <p:spPr>
          <a:xfrm>
            <a:off x="3200399" y="897775"/>
            <a:ext cx="2748187" cy="2059894"/>
          </a:xfrm>
          <a:prstGeom prst="rect">
            <a:avLst/>
          </a:prstGeom>
        </p:spPr>
      </p:pic>
      <p:pic>
        <p:nvPicPr>
          <p:cNvPr id="33796" name="Picture 4"/>
          <p:cNvPicPr>
            <a:picLocks noChangeAspect="1" noChangeArrowheads="1"/>
          </p:cNvPicPr>
          <p:nvPr/>
        </p:nvPicPr>
        <p:blipFill>
          <a:blip r:embed="rId5" cstate="print"/>
          <a:srcRect/>
          <a:stretch>
            <a:fillRect/>
          </a:stretch>
        </p:blipFill>
        <p:spPr bwMode="auto">
          <a:xfrm>
            <a:off x="116494" y="1823662"/>
            <a:ext cx="3527425" cy="2373313"/>
          </a:xfrm>
          <a:prstGeom prst="rect">
            <a:avLst/>
          </a:prstGeom>
          <a:noFill/>
          <a:ln w="9525">
            <a:noFill/>
            <a:miter lim="800000"/>
            <a:headEnd/>
            <a:tailEnd/>
          </a:ln>
        </p:spPr>
      </p:pic>
      <p:sp>
        <p:nvSpPr>
          <p:cNvPr id="9" name="TextBox 8"/>
          <p:cNvSpPr txBox="1"/>
          <p:nvPr/>
        </p:nvSpPr>
        <p:spPr>
          <a:xfrm>
            <a:off x="4282440" y="6550223"/>
            <a:ext cx="4122420" cy="307777"/>
          </a:xfrm>
          <a:prstGeom prst="rect">
            <a:avLst/>
          </a:prstGeom>
          <a:noFill/>
        </p:spPr>
        <p:txBody>
          <a:bodyPr wrap="square" rtlCol="0">
            <a:spAutoFit/>
          </a:bodyPr>
          <a:lstStyle/>
          <a:p>
            <a:r>
              <a:rPr lang="en-US" sz="1400" dirty="0" smtClean="0"/>
              <a:t>*</a:t>
            </a:r>
            <a:r>
              <a:rPr lang="en-US" sz="1200" dirty="0" smtClean="0"/>
              <a:t>Ken </a:t>
            </a:r>
            <a:r>
              <a:rPr lang="en-US" sz="1200" dirty="0" err="1" smtClean="0"/>
              <a:t>Baptiste</a:t>
            </a:r>
            <a:r>
              <a:rPr lang="en-US" sz="1200" dirty="0" smtClean="0"/>
              <a:t>, et. al. Lawrence Berkeley National Lab</a:t>
            </a:r>
            <a:endParaRPr lang="en-US" sz="1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37"/>
          <p:cNvSpPr txBox="1">
            <a:spLocks noChangeArrowheads="1"/>
          </p:cNvSpPr>
          <p:nvPr/>
        </p:nvSpPr>
        <p:spPr bwMode="auto">
          <a:xfrm>
            <a:off x="0" y="193675"/>
            <a:ext cx="9144000" cy="461963"/>
          </a:xfrm>
          <a:prstGeom prst="rect">
            <a:avLst/>
          </a:prstGeom>
          <a:noFill/>
          <a:ln w="9525">
            <a:noFill/>
            <a:miter lim="800000"/>
            <a:headEnd/>
            <a:tailEnd/>
          </a:ln>
        </p:spPr>
        <p:txBody>
          <a:bodyPr>
            <a:spAutoFit/>
          </a:bodyPr>
          <a:lstStyle/>
          <a:p>
            <a:pPr algn="ctr"/>
            <a:r>
              <a:rPr lang="en-US" b="1">
                <a:latin typeface="Arial" pitchFamily="34" charset="0"/>
              </a:rPr>
              <a:t>Injector Layout</a:t>
            </a:r>
          </a:p>
        </p:txBody>
      </p:sp>
      <p:cxnSp>
        <p:nvCxnSpPr>
          <p:cNvPr id="34819"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sp>
        <p:nvSpPr>
          <p:cNvPr id="34820" name="TextBox 11"/>
          <p:cNvSpPr txBox="1">
            <a:spLocks noChangeArrowheads="1"/>
          </p:cNvSpPr>
          <p:nvPr/>
        </p:nvSpPr>
        <p:spPr bwMode="auto">
          <a:xfrm>
            <a:off x="3179763" y="1222375"/>
            <a:ext cx="2881312" cy="461963"/>
          </a:xfrm>
          <a:prstGeom prst="rect">
            <a:avLst/>
          </a:prstGeom>
          <a:noFill/>
          <a:ln w="9525">
            <a:noFill/>
            <a:miter lim="800000"/>
            <a:headEnd/>
            <a:tailEnd/>
          </a:ln>
        </p:spPr>
        <p:txBody>
          <a:bodyPr>
            <a:spAutoFit/>
          </a:bodyPr>
          <a:lstStyle/>
          <a:p>
            <a:endParaRPr lang="en-US"/>
          </a:p>
        </p:txBody>
      </p:sp>
      <p:pic>
        <p:nvPicPr>
          <p:cNvPr id="34821" name="Picture 2"/>
          <p:cNvPicPr>
            <a:picLocks noChangeAspect="1" noChangeArrowheads="1"/>
          </p:cNvPicPr>
          <p:nvPr/>
        </p:nvPicPr>
        <p:blipFill>
          <a:blip r:embed="rId3" cstate="print"/>
          <a:srcRect/>
          <a:stretch>
            <a:fillRect/>
          </a:stretch>
        </p:blipFill>
        <p:spPr bwMode="auto">
          <a:xfrm>
            <a:off x="200025" y="1020763"/>
            <a:ext cx="8943975" cy="1981200"/>
          </a:xfrm>
          <a:prstGeom prst="rect">
            <a:avLst/>
          </a:prstGeom>
          <a:noFill/>
          <a:ln w="9525">
            <a:noFill/>
            <a:miter lim="800000"/>
            <a:headEnd/>
            <a:tailEnd/>
          </a:ln>
        </p:spPr>
      </p:pic>
      <p:sp>
        <p:nvSpPr>
          <p:cNvPr id="34822" name="TextBox 13"/>
          <p:cNvSpPr txBox="1">
            <a:spLocks noChangeArrowheads="1"/>
          </p:cNvSpPr>
          <p:nvPr/>
        </p:nvSpPr>
        <p:spPr bwMode="auto">
          <a:xfrm>
            <a:off x="457200" y="3154363"/>
            <a:ext cx="8458200" cy="3108543"/>
          </a:xfrm>
          <a:prstGeom prst="rect">
            <a:avLst/>
          </a:prstGeom>
          <a:noFill/>
          <a:ln w="9525">
            <a:noFill/>
            <a:miter lim="800000"/>
            <a:headEnd/>
            <a:tailEnd/>
          </a:ln>
        </p:spPr>
        <p:txBody>
          <a:bodyPr>
            <a:spAutoFit/>
          </a:bodyPr>
          <a:lstStyle/>
          <a:p>
            <a:pPr>
              <a:spcAft>
                <a:spcPts val="1200"/>
              </a:spcAft>
              <a:buFont typeface="Arial" pitchFamily="34" charset="0"/>
              <a:buChar char="•"/>
            </a:pPr>
            <a:r>
              <a:rPr lang="en-US" b="1" dirty="0" smtClean="0">
                <a:latin typeface="Arial" pitchFamily="34" charset="0"/>
              </a:rPr>
              <a:t>Common Booster/Merger layout for either gun.</a:t>
            </a:r>
          </a:p>
          <a:p>
            <a:pPr>
              <a:spcAft>
                <a:spcPts val="1200"/>
              </a:spcAft>
              <a:buFont typeface="Arial" pitchFamily="34" charset="0"/>
              <a:buChar char="•"/>
            </a:pPr>
            <a:r>
              <a:rPr lang="en-US" b="1" dirty="0" smtClean="0">
                <a:latin typeface="Arial" pitchFamily="34" charset="0"/>
              </a:rPr>
              <a:t>Presently </a:t>
            </a:r>
            <a:r>
              <a:rPr lang="en-US" b="1" dirty="0">
                <a:latin typeface="Arial" pitchFamily="34" charset="0"/>
              </a:rPr>
              <a:t>considering layout with: </a:t>
            </a:r>
          </a:p>
          <a:p>
            <a:pPr marL="342900" lvl="1" indent="-228600">
              <a:spcAft>
                <a:spcPts val="600"/>
              </a:spcAft>
              <a:buFont typeface="Courier New" pitchFamily="49" charset="0"/>
              <a:buChar char="o"/>
            </a:pPr>
            <a:r>
              <a:rPr lang="en-US" sz="2000" dirty="0" err="1" smtClean="0">
                <a:latin typeface="Arial" pitchFamily="34" charset="0"/>
              </a:rPr>
              <a:t>Buncher</a:t>
            </a:r>
            <a:r>
              <a:rPr lang="en-US" sz="2000" dirty="0" smtClean="0">
                <a:latin typeface="Arial" pitchFamily="34" charset="0"/>
              </a:rPr>
              <a:t> </a:t>
            </a:r>
            <a:r>
              <a:rPr lang="en-US" sz="2000" dirty="0" smtClean="0">
                <a:latin typeface="Arial" pitchFamily="34" charset="0"/>
              </a:rPr>
              <a:t>cavity </a:t>
            </a:r>
            <a:endParaRPr lang="en-US" sz="2000" dirty="0">
              <a:latin typeface="Arial" pitchFamily="34" charset="0"/>
            </a:endParaRPr>
          </a:p>
          <a:p>
            <a:pPr marL="342900" lvl="1" indent="-228600">
              <a:spcAft>
                <a:spcPts val="600"/>
              </a:spcAft>
              <a:buFont typeface="Courier New" pitchFamily="49" charset="0"/>
              <a:buChar char="o"/>
            </a:pPr>
            <a:r>
              <a:rPr lang="en-US" sz="2000" dirty="0" smtClean="0">
                <a:latin typeface="Arial" pitchFamily="34" charset="0"/>
              </a:rPr>
              <a:t>Two single-cell capture cavities </a:t>
            </a:r>
            <a:r>
              <a:rPr lang="el-GR" sz="2000" b="1" dirty="0" smtClean="0">
                <a:latin typeface="GreekC" pitchFamily="2" charset="0"/>
                <a:cs typeface="GreekC" pitchFamily="2" charset="0"/>
              </a:rPr>
              <a:t>β</a:t>
            </a:r>
            <a:r>
              <a:rPr lang="en-US" sz="2000" b="1" dirty="0" smtClean="0">
                <a:latin typeface="GreekC" pitchFamily="2" charset="0"/>
                <a:cs typeface="GreekC" pitchFamily="2" charset="0"/>
              </a:rPr>
              <a:t> </a:t>
            </a:r>
            <a:r>
              <a:rPr lang="en-US" sz="2000" dirty="0" smtClean="0">
                <a:latin typeface="Arial" pitchFamily="34" charset="0"/>
              </a:rPr>
              <a:t>&lt; </a:t>
            </a:r>
            <a:r>
              <a:rPr lang="en-US" sz="2000" dirty="0" smtClean="0">
                <a:latin typeface="Arial" pitchFamily="34" charset="0"/>
              </a:rPr>
              <a:t>1</a:t>
            </a:r>
          </a:p>
          <a:p>
            <a:pPr marL="342900" lvl="1" indent="-228600">
              <a:spcAft>
                <a:spcPts val="600"/>
              </a:spcAft>
              <a:buFont typeface="Courier New" pitchFamily="49" charset="0"/>
              <a:buChar char="o"/>
            </a:pPr>
            <a:r>
              <a:rPr lang="en-US" sz="2000" dirty="0" smtClean="0">
                <a:latin typeface="Arial" pitchFamily="34" charset="0"/>
              </a:rPr>
              <a:t>One 5-cell accelerating cavity </a:t>
            </a:r>
            <a:r>
              <a:rPr lang="el-GR" sz="2000" b="1" dirty="0" smtClean="0">
                <a:latin typeface="GreekC" pitchFamily="2" charset="0"/>
                <a:cs typeface="GreekC" pitchFamily="2" charset="0"/>
              </a:rPr>
              <a:t>β</a:t>
            </a:r>
            <a:r>
              <a:rPr lang="en-US" sz="2000" b="1" dirty="0" smtClean="0">
                <a:latin typeface="GreekC" pitchFamily="2" charset="0"/>
                <a:cs typeface="GreekC" pitchFamily="2" charset="0"/>
              </a:rPr>
              <a:t> </a:t>
            </a:r>
            <a:r>
              <a:rPr lang="en-US" sz="2000" dirty="0" smtClean="0">
                <a:latin typeface="Arial" pitchFamily="34" charset="0"/>
              </a:rPr>
              <a:t>= </a:t>
            </a:r>
            <a:r>
              <a:rPr lang="en-US" sz="2000" dirty="0" smtClean="0">
                <a:latin typeface="Arial" pitchFamily="34" charset="0"/>
              </a:rPr>
              <a:t>1</a:t>
            </a:r>
            <a:endParaRPr lang="en-US" sz="2000" dirty="0">
              <a:latin typeface="Arial" pitchFamily="34" charset="0"/>
            </a:endParaRPr>
          </a:p>
          <a:p>
            <a:pPr marL="342900" lvl="1" indent="-228600">
              <a:spcAft>
                <a:spcPts val="600"/>
              </a:spcAft>
              <a:buFont typeface="Courier New" pitchFamily="49" charset="0"/>
              <a:buChar char="o"/>
            </a:pPr>
            <a:r>
              <a:rPr lang="en-US" sz="2000" dirty="0" smtClean="0">
                <a:latin typeface="Arial" pitchFamily="34" charset="0"/>
              </a:rPr>
              <a:t>Operating frequency of 748.5MHz</a:t>
            </a:r>
            <a:endParaRPr lang="en-US" sz="2000" dirty="0">
              <a:latin typeface="Arial" pitchFamily="34" charset="0"/>
            </a:endParaRPr>
          </a:p>
          <a:p>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37"/>
          <p:cNvSpPr txBox="1">
            <a:spLocks noChangeArrowheads="1"/>
          </p:cNvSpPr>
          <p:nvPr/>
        </p:nvSpPr>
        <p:spPr bwMode="auto">
          <a:xfrm>
            <a:off x="0" y="193675"/>
            <a:ext cx="9144000" cy="461963"/>
          </a:xfrm>
          <a:prstGeom prst="rect">
            <a:avLst/>
          </a:prstGeom>
          <a:noFill/>
          <a:ln w="9525">
            <a:noFill/>
            <a:miter lim="800000"/>
            <a:headEnd/>
            <a:tailEnd/>
          </a:ln>
        </p:spPr>
        <p:txBody>
          <a:bodyPr>
            <a:spAutoFit/>
          </a:bodyPr>
          <a:lstStyle/>
          <a:p>
            <a:pPr algn="ctr"/>
            <a:r>
              <a:rPr lang="en-US" b="1" dirty="0" smtClean="0">
                <a:latin typeface="Arial" pitchFamily="34" charset="0"/>
              </a:rPr>
              <a:t>ERL Cryomodules</a:t>
            </a:r>
            <a:endParaRPr lang="en-US" b="1" dirty="0">
              <a:latin typeface="Arial" pitchFamily="34" charset="0"/>
            </a:endParaRPr>
          </a:p>
        </p:txBody>
      </p:sp>
      <p:cxnSp>
        <p:nvCxnSpPr>
          <p:cNvPr id="34819"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sp>
        <p:nvSpPr>
          <p:cNvPr id="34820" name="TextBox 11"/>
          <p:cNvSpPr txBox="1">
            <a:spLocks noChangeArrowheads="1"/>
          </p:cNvSpPr>
          <p:nvPr/>
        </p:nvSpPr>
        <p:spPr bwMode="auto">
          <a:xfrm>
            <a:off x="3179763" y="1222375"/>
            <a:ext cx="2881312" cy="461963"/>
          </a:xfrm>
          <a:prstGeom prst="rect">
            <a:avLst/>
          </a:prstGeom>
          <a:noFill/>
          <a:ln w="9525">
            <a:noFill/>
            <a:miter lim="800000"/>
            <a:headEnd/>
            <a:tailEnd/>
          </a:ln>
        </p:spPr>
        <p:txBody>
          <a:bodyPr>
            <a:spAutoFit/>
          </a:bodyPr>
          <a:lstStyle/>
          <a:p>
            <a:endParaRPr lang="en-US"/>
          </a:p>
        </p:txBody>
      </p:sp>
      <p:sp>
        <p:nvSpPr>
          <p:cNvPr id="34822" name="TextBox 13"/>
          <p:cNvSpPr txBox="1">
            <a:spLocks noChangeArrowheads="1"/>
          </p:cNvSpPr>
          <p:nvPr/>
        </p:nvSpPr>
        <p:spPr bwMode="auto">
          <a:xfrm>
            <a:off x="324196" y="4143577"/>
            <a:ext cx="8476904" cy="1938992"/>
          </a:xfrm>
          <a:prstGeom prst="rect">
            <a:avLst/>
          </a:prstGeom>
          <a:noFill/>
          <a:ln w="9525">
            <a:noFill/>
            <a:miter lim="800000"/>
            <a:headEnd/>
            <a:tailEnd/>
          </a:ln>
        </p:spPr>
        <p:txBody>
          <a:bodyPr wrap="square">
            <a:spAutoFit/>
          </a:bodyPr>
          <a:lstStyle/>
          <a:p>
            <a:pPr marL="233363" indent="-233363">
              <a:spcAft>
                <a:spcPts val="1200"/>
              </a:spcAft>
              <a:buFont typeface="Arial" pitchFamily="34" charset="0"/>
              <a:buChar char="•"/>
            </a:pPr>
            <a:r>
              <a:rPr lang="en-US" sz="2000" b="1" dirty="0" smtClean="0">
                <a:latin typeface="Arial" pitchFamily="34" charset="0"/>
              </a:rPr>
              <a:t>ERL cryomodules are based on the proven 12 </a:t>
            </a:r>
            <a:r>
              <a:rPr lang="en-US" sz="2000" b="1" dirty="0" err="1" smtClean="0">
                <a:latin typeface="Arial" pitchFamily="34" charset="0"/>
              </a:rPr>
              <a:t>GeV</a:t>
            </a:r>
            <a:r>
              <a:rPr lang="en-US" sz="2000" b="1" dirty="0" smtClean="0">
                <a:latin typeface="Arial" pitchFamily="34" charset="0"/>
              </a:rPr>
              <a:t> C100 cryomodule design</a:t>
            </a:r>
          </a:p>
          <a:p>
            <a:pPr marL="233363" indent="-233363">
              <a:spcAft>
                <a:spcPts val="1200"/>
              </a:spcAft>
              <a:buFont typeface="Arial" pitchFamily="34" charset="0"/>
              <a:buChar char="•"/>
            </a:pPr>
            <a:r>
              <a:rPr lang="en-US" sz="2000" b="1" dirty="0" smtClean="0">
                <a:latin typeface="Arial" pitchFamily="34" charset="0"/>
              </a:rPr>
              <a:t>Three cryomodules each with 5.6 m of active length.</a:t>
            </a:r>
          </a:p>
          <a:p>
            <a:pPr marL="233363" indent="-233363">
              <a:spcAft>
                <a:spcPts val="1200"/>
              </a:spcAft>
              <a:buFont typeface="Arial" pitchFamily="34" charset="0"/>
              <a:buChar char="•"/>
            </a:pPr>
            <a:r>
              <a:rPr lang="en-US" sz="2000" b="1" dirty="0" smtClean="0">
                <a:latin typeface="Arial" pitchFamily="34" charset="0"/>
              </a:rPr>
              <a:t>Design gradient 19 MV/m average with the potential to operate at higher gradients.</a:t>
            </a:r>
            <a:endParaRPr lang="en-US" sz="2000" b="1" dirty="0">
              <a:latin typeface="Arial" pitchFamily="34" charset="0"/>
            </a:endParaRPr>
          </a:p>
        </p:txBody>
      </p:sp>
      <p:pic>
        <p:nvPicPr>
          <p:cNvPr id="7" name="Picture 6" descr="FL03-module_sm.jpg"/>
          <p:cNvPicPr>
            <a:picLocks noChangeAspect="1"/>
          </p:cNvPicPr>
          <p:nvPr/>
        </p:nvPicPr>
        <p:blipFill>
          <a:blip r:embed="rId3" cstate="print"/>
          <a:srcRect t="28125" b="14063"/>
          <a:stretch>
            <a:fillRect/>
          </a:stretch>
        </p:blipFill>
        <p:spPr>
          <a:xfrm>
            <a:off x="782512" y="936598"/>
            <a:ext cx="7315200" cy="317260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37"/>
          <p:cNvSpPr txBox="1">
            <a:spLocks noChangeArrowheads="1"/>
          </p:cNvSpPr>
          <p:nvPr/>
        </p:nvSpPr>
        <p:spPr bwMode="auto">
          <a:xfrm>
            <a:off x="0" y="193675"/>
            <a:ext cx="9144000" cy="461963"/>
          </a:xfrm>
          <a:prstGeom prst="rect">
            <a:avLst/>
          </a:prstGeom>
          <a:noFill/>
          <a:ln w="9525">
            <a:noFill/>
            <a:miter lim="800000"/>
            <a:headEnd/>
            <a:tailEnd/>
          </a:ln>
        </p:spPr>
        <p:txBody>
          <a:bodyPr>
            <a:spAutoFit/>
          </a:bodyPr>
          <a:lstStyle/>
          <a:p>
            <a:pPr algn="ctr"/>
            <a:r>
              <a:rPr lang="en-US" b="1" dirty="0" smtClean="0">
                <a:latin typeface="Arial" pitchFamily="34" charset="0"/>
              </a:rPr>
              <a:t>RF Power Required for Different Operating Modes</a:t>
            </a:r>
            <a:endParaRPr lang="en-US" b="1" dirty="0">
              <a:latin typeface="Arial" pitchFamily="34" charset="0"/>
            </a:endParaRPr>
          </a:p>
        </p:txBody>
      </p:sp>
      <p:cxnSp>
        <p:nvCxnSpPr>
          <p:cNvPr id="35843"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graphicFrame>
        <p:nvGraphicFramePr>
          <p:cNvPr id="6" name="Table 5"/>
          <p:cNvGraphicFramePr>
            <a:graphicFrameLocks noGrp="1"/>
          </p:cNvGraphicFramePr>
          <p:nvPr/>
        </p:nvGraphicFramePr>
        <p:xfrm>
          <a:off x="257028" y="772520"/>
          <a:ext cx="8519924" cy="5608320"/>
        </p:xfrm>
        <a:graphic>
          <a:graphicData uri="http://schemas.openxmlformats.org/drawingml/2006/table">
            <a:tbl>
              <a:tblPr firstRow="1" bandRow="1">
                <a:tableStyleId>{D7AC3CCA-C797-4891-BE02-D94E43425B78}</a:tableStyleId>
              </a:tblPr>
              <a:tblGrid>
                <a:gridCol w="2560320"/>
                <a:gridCol w="1169861"/>
                <a:gridCol w="1169861"/>
                <a:gridCol w="1169861"/>
                <a:gridCol w="1169861"/>
                <a:gridCol w="1280160"/>
              </a:tblGrid>
              <a:tr h="405926">
                <a:tc>
                  <a:txBody>
                    <a:bodyPr/>
                    <a:lstStyle/>
                    <a:p>
                      <a:pPr algn="ctr"/>
                      <a:endParaRPr lang="en-US" sz="1600" b="1" dirty="0">
                        <a:latin typeface="Arial" pitchFamily="34" charset="0"/>
                        <a:cs typeface="Arial" pitchFamily="34" charset="0"/>
                      </a:endParaRPr>
                    </a:p>
                  </a:txBody>
                  <a:tcPr anchor="ctr">
                    <a:noFill/>
                  </a:tcPr>
                </a:tc>
                <a:tc>
                  <a:txBody>
                    <a:bodyPr/>
                    <a:lstStyle/>
                    <a:p>
                      <a:pPr algn="ctr"/>
                      <a:r>
                        <a:rPr lang="en-US" sz="1600" dirty="0" smtClean="0">
                          <a:latin typeface="Arial" pitchFamily="34" charset="0"/>
                          <a:cs typeface="Arial" pitchFamily="34" charset="0"/>
                        </a:rPr>
                        <a:t>1 Pass Tune Beam</a:t>
                      </a:r>
                      <a:endParaRPr lang="en-US" sz="1600" dirty="0">
                        <a:latin typeface="Arial" pitchFamily="34" charset="0"/>
                        <a:cs typeface="Arial" pitchFamily="34" charset="0"/>
                      </a:endParaRPr>
                    </a:p>
                  </a:txBody>
                  <a:tcPr anchor="ctr">
                    <a:noFill/>
                  </a:tcPr>
                </a:tc>
                <a:tc>
                  <a:txBody>
                    <a:bodyPr/>
                    <a:lstStyle/>
                    <a:p>
                      <a:pPr algn="ctr"/>
                      <a:r>
                        <a:rPr lang="en-US" sz="1600" dirty="0" smtClean="0">
                          <a:latin typeface="Arial" pitchFamily="34" charset="0"/>
                          <a:cs typeface="Arial" pitchFamily="34" charset="0"/>
                        </a:rPr>
                        <a:t>2 Pass</a:t>
                      </a:r>
                      <a:r>
                        <a:rPr lang="en-US" sz="1600" baseline="0" dirty="0" smtClean="0">
                          <a:latin typeface="Arial" pitchFamily="34" charset="0"/>
                          <a:cs typeface="Arial" pitchFamily="34" charset="0"/>
                        </a:rPr>
                        <a:t> Tune Beam</a:t>
                      </a:r>
                      <a:endParaRPr lang="en-US" sz="1600" dirty="0" smtClean="0">
                        <a:latin typeface="Arial" pitchFamily="34" charset="0"/>
                        <a:cs typeface="Arial" pitchFamily="34" charset="0"/>
                      </a:endParaRPr>
                    </a:p>
                  </a:txBody>
                  <a:tcPr anchor="ctr">
                    <a:noFill/>
                  </a:tcPr>
                </a:tc>
                <a:tc>
                  <a:txBody>
                    <a:bodyPr/>
                    <a:lstStyle/>
                    <a:p>
                      <a:pPr algn="ctr"/>
                      <a:r>
                        <a:rPr lang="en-US" sz="1600" dirty="0" smtClean="0">
                          <a:latin typeface="Arial" pitchFamily="34" charset="0"/>
                          <a:cs typeface="Arial" pitchFamily="34" charset="0"/>
                        </a:rPr>
                        <a:t>Pulsed 2 Pass</a:t>
                      </a:r>
                      <a:r>
                        <a:rPr lang="en-US" sz="1600" baseline="0" dirty="0" smtClean="0">
                          <a:latin typeface="Arial" pitchFamily="34" charset="0"/>
                          <a:cs typeface="Arial" pitchFamily="34" charset="0"/>
                        </a:rPr>
                        <a:t> ERL</a:t>
                      </a:r>
                    </a:p>
                    <a:p>
                      <a:pPr algn="ctr"/>
                      <a:r>
                        <a:rPr lang="en-US" sz="1600" baseline="0" dirty="0" smtClean="0">
                          <a:latin typeface="Arial" pitchFamily="34" charset="0"/>
                          <a:cs typeface="Arial" pitchFamily="34" charset="0"/>
                        </a:rPr>
                        <a:t>Oscillator</a:t>
                      </a:r>
                      <a:endParaRPr lang="en-US" sz="1600" dirty="0" smtClean="0">
                        <a:latin typeface="Arial" pitchFamily="34" charset="0"/>
                        <a:cs typeface="Arial" pitchFamily="34" charset="0"/>
                      </a:endParaRPr>
                    </a:p>
                  </a:txBody>
                  <a:tcPr anchor="ctr">
                    <a:noFill/>
                  </a:tcPr>
                </a:tc>
                <a:tc>
                  <a:txBody>
                    <a:bodyPr/>
                    <a:lstStyle/>
                    <a:p>
                      <a:pPr algn="ctr"/>
                      <a:r>
                        <a:rPr lang="en-US" sz="1600" dirty="0" smtClean="0">
                          <a:latin typeface="Arial" pitchFamily="34" charset="0"/>
                          <a:cs typeface="Arial" pitchFamily="34" charset="0"/>
                        </a:rPr>
                        <a:t>CW </a:t>
                      </a:r>
                      <a:endParaRPr lang="en-US" sz="1600" dirty="0" smtClean="0">
                        <a:latin typeface="Arial" pitchFamily="34" charset="0"/>
                        <a:cs typeface="Arial" pitchFamily="34" charset="0"/>
                      </a:endParaRPr>
                    </a:p>
                    <a:p>
                      <a:pPr algn="ctr"/>
                      <a:r>
                        <a:rPr lang="en-US" sz="1600" dirty="0" smtClean="0">
                          <a:latin typeface="Arial" pitchFamily="34" charset="0"/>
                          <a:cs typeface="Arial" pitchFamily="34" charset="0"/>
                        </a:rPr>
                        <a:t>2-Pass </a:t>
                      </a:r>
                      <a:r>
                        <a:rPr lang="en-US" sz="1600" dirty="0" smtClean="0">
                          <a:latin typeface="Arial" pitchFamily="34" charset="0"/>
                          <a:cs typeface="Arial" pitchFamily="34" charset="0"/>
                        </a:rPr>
                        <a:t>ERL</a:t>
                      </a:r>
                    </a:p>
                    <a:p>
                      <a:pPr algn="ctr"/>
                      <a:r>
                        <a:rPr lang="en-US" sz="1600" dirty="0" smtClean="0">
                          <a:latin typeface="Arial" pitchFamily="34" charset="0"/>
                          <a:cs typeface="Arial" pitchFamily="34" charset="0"/>
                        </a:rPr>
                        <a:t>Oscillator</a:t>
                      </a:r>
                      <a:endParaRPr lang="en-US" sz="1600" dirty="0" smtClean="0">
                        <a:latin typeface="Arial" pitchFamily="34" charset="0"/>
                        <a:cs typeface="Arial" pitchFamily="34" charset="0"/>
                      </a:endParaRPr>
                    </a:p>
                  </a:txBody>
                  <a:tcPr anchor="ctr">
                    <a:noFill/>
                  </a:tcPr>
                </a:tc>
                <a:tc>
                  <a:txBody>
                    <a:bodyPr/>
                    <a:lstStyle/>
                    <a:p>
                      <a:pPr algn="ctr"/>
                      <a:r>
                        <a:rPr lang="en-US" sz="1600" dirty="0" smtClean="0">
                          <a:latin typeface="Arial" pitchFamily="34" charset="0"/>
                          <a:cs typeface="Arial" pitchFamily="34" charset="0"/>
                        </a:rPr>
                        <a:t>2</a:t>
                      </a:r>
                      <a:r>
                        <a:rPr lang="en-US" sz="1600" baseline="0" dirty="0" smtClean="0">
                          <a:latin typeface="Arial" pitchFamily="34" charset="0"/>
                          <a:cs typeface="Arial" pitchFamily="34" charset="0"/>
                        </a:rPr>
                        <a:t> Pass FEL Amplifier</a:t>
                      </a:r>
                    </a:p>
                  </a:txBody>
                  <a:tcPr anchor="ctr">
                    <a:noFill/>
                  </a:tcPr>
                </a:tc>
              </a:tr>
              <a:tr h="5486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Arial" pitchFamily="34" charset="0"/>
                          <a:cs typeface="Arial" pitchFamily="34" charset="0"/>
                        </a:rPr>
                        <a:t>Maximum</a:t>
                      </a:r>
                      <a:r>
                        <a:rPr lang="en-US" sz="1600" b="1" baseline="0" dirty="0" smtClean="0">
                          <a:latin typeface="Arial" pitchFamily="34" charset="0"/>
                          <a:cs typeface="Arial" pitchFamily="34" charset="0"/>
                        </a:rPr>
                        <a:t> Charge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baseline="0" dirty="0" smtClean="0">
                          <a:latin typeface="Arial" pitchFamily="34" charset="0"/>
                          <a:cs typeface="Arial" pitchFamily="34" charset="0"/>
                        </a:rPr>
                        <a:t>(</a:t>
                      </a:r>
                      <a:r>
                        <a:rPr lang="en-US" sz="1600" b="1" baseline="0" dirty="0" err="1" smtClean="0">
                          <a:latin typeface="Arial" pitchFamily="34" charset="0"/>
                          <a:cs typeface="Arial" pitchFamily="34" charset="0"/>
                        </a:rPr>
                        <a:t>pC</a:t>
                      </a:r>
                      <a:r>
                        <a:rPr lang="en-US" sz="1600" b="1" baseline="0" dirty="0" smtClean="0">
                          <a:latin typeface="Arial" pitchFamily="34" charset="0"/>
                          <a:cs typeface="Arial" pitchFamily="34" charset="0"/>
                        </a:rPr>
                        <a:t>)</a:t>
                      </a:r>
                      <a:endParaRPr lang="en-US" sz="1600" b="1" dirty="0" smtClean="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200</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200</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200</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200</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200</a:t>
                      </a:r>
                      <a:endParaRPr lang="en-US" sz="1600" b="1" dirty="0">
                        <a:latin typeface="Arial" pitchFamily="34" charset="0"/>
                        <a:cs typeface="Arial" pitchFamily="34" charset="0"/>
                      </a:endParaRPr>
                    </a:p>
                  </a:txBody>
                  <a:tcPr anchor="ctr">
                    <a:noFill/>
                  </a:tcPr>
                </a:tc>
              </a:tr>
              <a:tr h="548640">
                <a:tc>
                  <a:txBody>
                    <a:bodyPr/>
                    <a:lstStyle/>
                    <a:p>
                      <a:pPr algn="ctr"/>
                      <a:r>
                        <a:rPr lang="en-US" sz="1600" b="1" dirty="0" smtClean="0">
                          <a:latin typeface="Arial" pitchFamily="34" charset="0"/>
                          <a:cs typeface="Arial" pitchFamily="34" charset="0"/>
                        </a:rPr>
                        <a:t>Repetition rate</a:t>
                      </a:r>
                    </a:p>
                    <a:p>
                      <a:pPr algn="ctr"/>
                      <a:r>
                        <a:rPr lang="en-US" sz="1600" b="1" dirty="0" smtClean="0">
                          <a:latin typeface="Arial" pitchFamily="34" charset="0"/>
                          <a:cs typeface="Arial" pitchFamily="34" charset="0"/>
                        </a:rPr>
                        <a:t>(MHz)</a:t>
                      </a:r>
                    </a:p>
                  </a:txBody>
                  <a:tcPr anchor="ctr">
                    <a:noFill/>
                  </a:tcPr>
                </a:tc>
                <a:tc>
                  <a:txBody>
                    <a:bodyPr/>
                    <a:lstStyle/>
                    <a:p>
                      <a:pPr algn="ctr"/>
                      <a:r>
                        <a:rPr lang="en-US" sz="1600" b="1" dirty="0" smtClean="0">
                          <a:latin typeface="Arial" pitchFamily="34" charset="0"/>
                          <a:cs typeface="Arial" pitchFamily="34" charset="0"/>
                        </a:rPr>
                        <a:t>2.34</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1.17</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4.68</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4.68</a:t>
                      </a:r>
                    </a:p>
                  </a:txBody>
                  <a:tcPr anchor="ctr">
                    <a:noFill/>
                  </a:tcPr>
                </a:tc>
                <a:tc>
                  <a:txBody>
                    <a:bodyPr/>
                    <a:lstStyle/>
                    <a:p>
                      <a:pPr algn="ctr"/>
                      <a:r>
                        <a:rPr lang="en-US" sz="1600" b="1" dirty="0" smtClean="0">
                          <a:latin typeface="Arial" pitchFamily="34" charset="0"/>
                          <a:cs typeface="Arial" pitchFamily="34" charset="0"/>
                        </a:rPr>
                        <a:t>Single</a:t>
                      </a:r>
                      <a:r>
                        <a:rPr lang="en-US" sz="1600" b="1" baseline="0" dirty="0" smtClean="0">
                          <a:latin typeface="Arial" pitchFamily="34" charset="0"/>
                          <a:cs typeface="Arial" pitchFamily="34" charset="0"/>
                        </a:rPr>
                        <a:t> or </a:t>
                      </a:r>
                      <a:r>
                        <a:rPr lang="en-US" sz="1600" b="1" dirty="0" smtClean="0">
                          <a:latin typeface="Arial" pitchFamily="34" charset="0"/>
                          <a:cs typeface="Arial" pitchFamily="34" charset="0"/>
                        </a:rPr>
                        <a:t>double shot </a:t>
                      </a:r>
                      <a:r>
                        <a:rPr lang="en-US" sz="1600" b="1" baseline="0" dirty="0" smtClean="0">
                          <a:latin typeface="Arial" pitchFamily="34" charset="0"/>
                          <a:cs typeface="Arial" pitchFamily="34" charset="0"/>
                        </a:rPr>
                        <a:t> to 0.10</a:t>
                      </a:r>
                      <a:endParaRPr lang="en-US" sz="1600" b="1" dirty="0">
                        <a:latin typeface="Arial" pitchFamily="34" charset="0"/>
                        <a:cs typeface="Arial" pitchFamily="34" charset="0"/>
                      </a:endParaRPr>
                    </a:p>
                  </a:txBody>
                  <a:tcPr anchor="ctr">
                    <a:noFill/>
                  </a:tcPr>
                </a:tc>
              </a:tr>
              <a:tr h="5486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Arial" pitchFamily="34" charset="0"/>
                          <a:cs typeface="Arial" pitchFamily="34" charset="0"/>
                        </a:rPr>
                        <a:t>Macro Pulse Length</a:t>
                      </a:r>
                      <a:r>
                        <a:rPr lang="en-US" sz="1600" b="1" baseline="0" dirty="0" smtClean="0">
                          <a:latin typeface="Arial" pitchFamily="34" charset="0"/>
                          <a:cs typeface="Arial" pitchFamily="34" charset="0"/>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baseline="0" dirty="0" smtClean="0">
                          <a:latin typeface="Arial" pitchFamily="34" charset="0"/>
                          <a:cs typeface="Arial" pitchFamily="34" charset="0"/>
                        </a:rPr>
                        <a:t>(</a:t>
                      </a:r>
                      <a:r>
                        <a:rPr lang="el-GR" sz="1600" b="1" baseline="0" dirty="0" smtClean="0">
                          <a:latin typeface="Arial" pitchFamily="34" charset="0"/>
                          <a:cs typeface="Arial" pitchFamily="34" charset="0"/>
                        </a:rPr>
                        <a:t>μ</a:t>
                      </a:r>
                      <a:r>
                        <a:rPr lang="en-US" sz="1600" b="1" baseline="0" dirty="0" smtClean="0">
                          <a:latin typeface="Arial" pitchFamily="34" charset="0"/>
                          <a:cs typeface="Arial" pitchFamily="34" charset="0"/>
                        </a:rPr>
                        <a:t>s)</a:t>
                      </a:r>
                      <a:endParaRPr lang="en-US" sz="1600" b="1" dirty="0" smtClean="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100</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100</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100 to 1000</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CW</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CW</a:t>
                      </a:r>
                      <a:endParaRPr lang="en-US" sz="1600" b="1" dirty="0">
                        <a:latin typeface="Arial" pitchFamily="34" charset="0"/>
                        <a:cs typeface="Arial" pitchFamily="34" charset="0"/>
                      </a:endParaRPr>
                    </a:p>
                  </a:txBody>
                  <a:tcPr anchor="ctr">
                    <a:noFill/>
                  </a:tcPr>
                </a:tc>
              </a:tr>
              <a:tr h="548640">
                <a:tc>
                  <a:txBody>
                    <a:bodyPr/>
                    <a:lstStyle/>
                    <a:p>
                      <a:pPr algn="ctr"/>
                      <a:r>
                        <a:rPr lang="en-US" sz="1600" b="1" dirty="0" smtClean="0">
                          <a:latin typeface="Arial" pitchFamily="34" charset="0"/>
                          <a:cs typeface="Arial" pitchFamily="34" charset="0"/>
                        </a:rPr>
                        <a:t>Macro</a:t>
                      </a:r>
                      <a:r>
                        <a:rPr lang="en-US" sz="1600" b="1" baseline="0" dirty="0" smtClean="0">
                          <a:latin typeface="Arial" pitchFamily="34" charset="0"/>
                          <a:cs typeface="Arial" pitchFamily="34" charset="0"/>
                        </a:rPr>
                        <a:t> Pulse Rep. Rate (Hz)</a:t>
                      </a:r>
                      <a:endParaRPr lang="en-US" sz="1600" b="1" dirty="0" smtClean="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2</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2</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2 to 60</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CW</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CW</a:t>
                      </a:r>
                      <a:endParaRPr lang="en-US" sz="1600" b="1" dirty="0">
                        <a:latin typeface="Arial" pitchFamily="34" charset="0"/>
                        <a:cs typeface="Arial" pitchFamily="34" charset="0"/>
                      </a:endParaRPr>
                    </a:p>
                  </a:txBody>
                  <a:tcPr anchor="ctr">
                    <a:noFill/>
                  </a:tcPr>
                </a:tc>
              </a:tr>
              <a:tr h="548640">
                <a:tc>
                  <a:txBody>
                    <a:bodyPr/>
                    <a:lstStyle/>
                    <a:p>
                      <a:pPr algn="ctr"/>
                      <a:r>
                        <a:rPr lang="en-US" sz="1600" b="1" dirty="0" smtClean="0">
                          <a:latin typeface="Arial" pitchFamily="34" charset="0"/>
                          <a:cs typeface="Arial" pitchFamily="34" charset="0"/>
                        </a:rPr>
                        <a:t>Beam</a:t>
                      </a:r>
                      <a:r>
                        <a:rPr lang="en-US" sz="1600" b="1" baseline="0" dirty="0" smtClean="0">
                          <a:latin typeface="Arial" pitchFamily="34" charset="0"/>
                          <a:cs typeface="Arial" pitchFamily="34" charset="0"/>
                        </a:rPr>
                        <a:t> Current During Pulse  or CW (</a:t>
                      </a:r>
                      <a:r>
                        <a:rPr lang="el-GR" sz="1600" b="1" baseline="0" dirty="0" smtClean="0">
                          <a:latin typeface="Arial" pitchFamily="34" charset="0"/>
                          <a:cs typeface="Arial" pitchFamily="34" charset="0"/>
                        </a:rPr>
                        <a:t>μ</a:t>
                      </a:r>
                      <a:r>
                        <a:rPr lang="en-US" sz="1600" b="1" baseline="0" dirty="0" smtClean="0">
                          <a:latin typeface="Arial" pitchFamily="34" charset="0"/>
                          <a:cs typeface="Arial" pitchFamily="34" charset="0"/>
                        </a:rPr>
                        <a:t>A)</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468</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468</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936</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936</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&lt; 20</a:t>
                      </a:r>
                      <a:endParaRPr lang="en-US" sz="1600" b="1" dirty="0">
                        <a:latin typeface="Arial" pitchFamily="34" charset="0"/>
                        <a:cs typeface="Arial" pitchFamily="34" charset="0"/>
                      </a:endParaRPr>
                    </a:p>
                  </a:txBody>
                  <a:tcPr anchor="ctr">
                    <a:noFill/>
                  </a:tcPr>
                </a:tc>
              </a:tr>
              <a:tr h="548640">
                <a:tc>
                  <a:txBody>
                    <a:bodyPr/>
                    <a:lstStyle/>
                    <a:p>
                      <a:pPr algn="ctr"/>
                      <a:r>
                        <a:rPr lang="en-US" sz="1600" b="1" dirty="0" smtClean="0">
                          <a:latin typeface="Arial" pitchFamily="34" charset="0"/>
                          <a:cs typeface="Arial" pitchFamily="34" charset="0"/>
                        </a:rPr>
                        <a:t>Linac</a:t>
                      </a:r>
                      <a:r>
                        <a:rPr lang="en-US" sz="1600" b="1" baseline="0" dirty="0" smtClean="0">
                          <a:latin typeface="Arial" pitchFamily="34" charset="0"/>
                          <a:cs typeface="Arial" pitchFamily="34" charset="0"/>
                        </a:rPr>
                        <a:t> </a:t>
                      </a:r>
                      <a:r>
                        <a:rPr lang="en-US" sz="1600" b="1" dirty="0" smtClean="0">
                          <a:latin typeface="Arial" pitchFamily="34" charset="0"/>
                          <a:cs typeface="Arial" pitchFamily="34" charset="0"/>
                        </a:rPr>
                        <a:t>Power</a:t>
                      </a:r>
                      <a:r>
                        <a:rPr lang="en-US" sz="1600" b="1" baseline="0" dirty="0" smtClean="0">
                          <a:latin typeface="Arial" pitchFamily="34" charset="0"/>
                          <a:cs typeface="Arial" pitchFamily="34" charset="0"/>
                        </a:rPr>
                        <a:t> / </a:t>
                      </a:r>
                      <a:r>
                        <a:rPr lang="en-US" sz="1600" b="1" dirty="0" smtClean="0">
                          <a:latin typeface="Arial" pitchFamily="34" charset="0"/>
                          <a:cs typeface="Arial" pitchFamily="34" charset="0"/>
                        </a:rPr>
                        <a:t>Cavity at</a:t>
                      </a:r>
                      <a:r>
                        <a:rPr lang="en-US" sz="1600" b="1" baseline="0" dirty="0" smtClean="0">
                          <a:latin typeface="Arial" pitchFamily="34" charset="0"/>
                          <a:cs typeface="Arial" pitchFamily="34" charset="0"/>
                        </a:rPr>
                        <a:t> </a:t>
                      </a:r>
                    </a:p>
                    <a:p>
                      <a:pPr algn="ctr"/>
                      <a:r>
                        <a:rPr lang="en-US" sz="1600" b="1" baseline="0" dirty="0" smtClean="0">
                          <a:latin typeface="Arial" pitchFamily="34" charset="0"/>
                          <a:cs typeface="Arial" pitchFamily="34" charset="0"/>
                        </a:rPr>
                        <a:t>22 MV/m (kW)</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10.6</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10.6</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7.2</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7.2</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4.4</a:t>
                      </a:r>
                      <a:endParaRPr lang="en-US" sz="1600" b="1" dirty="0">
                        <a:latin typeface="Arial" pitchFamily="34" charset="0"/>
                        <a:cs typeface="Arial" pitchFamily="34" charset="0"/>
                      </a:endParaRPr>
                    </a:p>
                  </a:txBody>
                  <a:tcPr anchor="ctr">
                    <a:noFill/>
                  </a:tcPr>
                </a:tc>
              </a:tr>
              <a:tr h="548640">
                <a:tc>
                  <a:txBody>
                    <a:bodyPr/>
                    <a:lstStyle/>
                    <a:p>
                      <a:pPr algn="ctr"/>
                      <a:r>
                        <a:rPr lang="en-US" sz="1600" b="1" dirty="0" smtClean="0">
                          <a:latin typeface="Arial" pitchFamily="34" charset="0"/>
                          <a:cs typeface="Arial" pitchFamily="34" charset="0"/>
                        </a:rPr>
                        <a:t>Minimum Injector</a:t>
                      </a:r>
                      <a:r>
                        <a:rPr lang="en-US" sz="1600" b="1" baseline="0" dirty="0" smtClean="0">
                          <a:latin typeface="Arial" pitchFamily="34" charset="0"/>
                          <a:cs typeface="Arial" pitchFamily="34" charset="0"/>
                        </a:rPr>
                        <a:t> RF Power for</a:t>
                      </a:r>
                      <a:r>
                        <a:rPr lang="en-US" sz="1600" b="1" dirty="0" smtClean="0">
                          <a:latin typeface="Arial" pitchFamily="34" charset="0"/>
                          <a:cs typeface="Arial" pitchFamily="34" charset="0"/>
                        </a:rPr>
                        <a:t>  20 </a:t>
                      </a:r>
                      <a:r>
                        <a:rPr lang="en-US" sz="1600" b="1" dirty="0" err="1" smtClean="0">
                          <a:latin typeface="Arial" pitchFamily="34" charset="0"/>
                          <a:cs typeface="Arial" pitchFamily="34" charset="0"/>
                        </a:rPr>
                        <a:t>MeV</a:t>
                      </a:r>
                      <a:r>
                        <a:rPr lang="en-US" sz="1600" b="1" baseline="0" dirty="0" smtClean="0">
                          <a:latin typeface="Arial" pitchFamily="34" charset="0"/>
                          <a:cs typeface="Arial" pitchFamily="34" charset="0"/>
                        </a:rPr>
                        <a:t> (kW)</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9.36</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4.68</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18.7</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18.7</a:t>
                      </a:r>
                      <a:endParaRPr lang="en-US" sz="1600" b="1" dirty="0">
                        <a:latin typeface="Arial" pitchFamily="34" charset="0"/>
                        <a:cs typeface="Arial" pitchFamily="34" charset="0"/>
                      </a:endParaRPr>
                    </a:p>
                  </a:txBody>
                  <a:tcPr anchor="ctr">
                    <a:noFill/>
                  </a:tcPr>
                </a:tc>
                <a:tc>
                  <a:txBody>
                    <a:bodyPr/>
                    <a:lstStyle/>
                    <a:p>
                      <a:pPr algn="ctr"/>
                      <a:r>
                        <a:rPr lang="en-US" sz="1600" b="1" dirty="0" smtClean="0">
                          <a:latin typeface="Arial" pitchFamily="34" charset="0"/>
                          <a:cs typeface="Arial" pitchFamily="34" charset="0"/>
                        </a:rPr>
                        <a:t>0.4</a:t>
                      </a:r>
                      <a:endParaRPr lang="en-US" sz="1600" b="1" dirty="0">
                        <a:latin typeface="Arial" pitchFamily="34" charset="0"/>
                        <a:cs typeface="Arial" pitchFamily="34" charset="0"/>
                      </a:endParaRPr>
                    </a:p>
                  </a:txBody>
                  <a:tcPr anchor="c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36600"/>
          </a:xfrm>
        </p:spPr>
        <p:txBody>
          <a:bodyPr/>
          <a:lstStyle/>
          <a:p>
            <a:pPr eaLnBrk="1" hangingPunct="1"/>
            <a:r>
              <a:rPr lang="en-US" sz="2800" smtClean="0">
                <a:latin typeface="Arial" pitchFamily="34" charset="0"/>
              </a:rPr>
              <a:t>What are (4</a:t>
            </a:r>
            <a:r>
              <a:rPr lang="en-US" sz="2800" baseline="30000" smtClean="0">
                <a:latin typeface="Arial" pitchFamily="34" charset="0"/>
              </a:rPr>
              <a:t>th</a:t>
            </a:r>
            <a:r>
              <a:rPr lang="en-US" sz="2800" smtClean="0">
                <a:latin typeface="Arial" pitchFamily="34" charset="0"/>
              </a:rPr>
              <a:t>) Next Generation Light Sources?</a:t>
            </a:r>
          </a:p>
        </p:txBody>
      </p:sp>
      <p:sp>
        <p:nvSpPr>
          <p:cNvPr id="21507" name="Rectangle 3"/>
          <p:cNvSpPr>
            <a:spLocks noGrp="1" noChangeArrowheads="1"/>
          </p:cNvSpPr>
          <p:nvPr>
            <p:ph type="body" idx="1"/>
          </p:nvPr>
        </p:nvSpPr>
        <p:spPr>
          <a:xfrm>
            <a:off x="236220" y="925195"/>
            <a:ext cx="8907780" cy="5247005"/>
          </a:xfrm>
        </p:spPr>
        <p:txBody>
          <a:bodyPr/>
          <a:lstStyle/>
          <a:p>
            <a:pPr marL="403225" indent="-228600" eaLnBrk="1" hangingPunct="1">
              <a:spcBef>
                <a:spcPts val="0"/>
              </a:spcBef>
              <a:spcAft>
                <a:spcPts val="2400"/>
              </a:spcAft>
              <a:tabLst>
                <a:tab pos="5778500" algn="l"/>
              </a:tabLst>
            </a:pPr>
            <a:r>
              <a:rPr lang="en-US" sz="2000" b="1" dirty="0" smtClean="0">
                <a:solidFill>
                  <a:schemeClr val="tx1"/>
                </a:solidFill>
                <a:latin typeface="Arial" pitchFamily="34" charset="0"/>
                <a:cs typeface="Arial" pitchFamily="34" charset="0"/>
                <a:sym typeface="Symbol" pitchFamily="18" charset="2"/>
              </a:rPr>
              <a:t>Superconducting radio-frequency linac based, as opposed to rings</a:t>
            </a:r>
          </a:p>
          <a:p>
            <a:pPr marL="403225" indent="-228600" eaLnBrk="1" hangingPunct="1">
              <a:spcBef>
                <a:spcPts val="0"/>
              </a:spcBef>
              <a:spcAft>
                <a:spcPts val="2400"/>
              </a:spcAft>
              <a:tabLst>
                <a:tab pos="5778500" algn="l"/>
              </a:tabLst>
            </a:pPr>
            <a:r>
              <a:rPr lang="en-US" sz="2000" b="1" dirty="0" smtClean="0">
                <a:solidFill>
                  <a:schemeClr val="tx1"/>
                </a:solidFill>
                <a:latin typeface="Arial" pitchFamily="34" charset="0"/>
                <a:cs typeface="Arial" pitchFamily="34" charset="0"/>
                <a:sym typeface="Symbol" pitchFamily="18" charset="2"/>
              </a:rPr>
              <a:t>Significantly higher brightness than existing sources</a:t>
            </a:r>
          </a:p>
          <a:p>
            <a:pPr marL="403225" indent="-228600" eaLnBrk="1" hangingPunct="1">
              <a:spcBef>
                <a:spcPts val="0"/>
              </a:spcBef>
              <a:spcAft>
                <a:spcPts val="2400"/>
              </a:spcAft>
              <a:tabLst>
                <a:tab pos="5778500" algn="l"/>
              </a:tabLst>
            </a:pPr>
            <a:r>
              <a:rPr lang="en-US" sz="2000" b="1" dirty="0" smtClean="0">
                <a:solidFill>
                  <a:schemeClr val="tx1"/>
                </a:solidFill>
                <a:latin typeface="Arial" pitchFamily="34" charset="0"/>
                <a:cs typeface="Arial" pitchFamily="34" charset="0"/>
                <a:sym typeface="Symbol" pitchFamily="18" charset="2"/>
              </a:rPr>
              <a:t>Short pulse capability  (&lt; 100 </a:t>
            </a:r>
            <a:r>
              <a:rPr lang="en-US" sz="2000" b="1" dirty="0" err="1" smtClean="0">
                <a:solidFill>
                  <a:schemeClr val="tx1"/>
                </a:solidFill>
                <a:latin typeface="Arial" pitchFamily="34" charset="0"/>
                <a:cs typeface="Arial" pitchFamily="34" charset="0"/>
                <a:sym typeface="Symbol" pitchFamily="18" charset="2"/>
              </a:rPr>
              <a:t>fs</a:t>
            </a:r>
            <a:r>
              <a:rPr lang="en-US" sz="2000" b="1" dirty="0" smtClean="0">
                <a:solidFill>
                  <a:schemeClr val="tx1"/>
                </a:solidFill>
                <a:latin typeface="Arial" pitchFamily="34" charset="0"/>
                <a:cs typeface="Arial" pitchFamily="34" charset="0"/>
                <a:sym typeface="Symbol" pitchFamily="18" charset="2"/>
              </a:rPr>
              <a:t>)</a:t>
            </a:r>
          </a:p>
          <a:p>
            <a:pPr marL="403225" indent="-228600" eaLnBrk="1" hangingPunct="1">
              <a:spcBef>
                <a:spcPts val="0"/>
              </a:spcBef>
              <a:spcAft>
                <a:spcPts val="2400"/>
              </a:spcAft>
              <a:tabLst>
                <a:tab pos="5778500" algn="l"/>
              </a:tabLst>
            </a:pPr>
            <a:r>
              <a:rPr lang="en-US" sz="2000" b="1" dirty="0" smtClean="0">
                <a:solidFill>
                  <a:schemeClr val="tx1"/>
                </a:solidFill>
                <a:latin typeface="Arial" pitchFamily="34" charset="0"/>
                <a:cs typeface="Arial" pitchFamily="34" charset="0"/>
                <a:sym typeface="Symbol" pitchFamily="18" charset="2"/>
              </a:rPr>
              <a:t>High transverse coherence and ideally longitudinal coherence</a:t>
            </a:r>
          </a:p>
          <a:p>
            <a:pPr marL="403225" indent="-228600" eaLnBrk="1" hangingPunct="1">
              <a:spcBef>
                <a:spcPts val="0"/>
              </a:spcBef>
              <a:spcAft>
                <a:spcPts val="2400"/>
              </a:spcAft>
              <a:tabLst>
                <a:tab pos="5778500" algn="l"/>
              </a:tabLst>
            </a:pPr>
            <a:r>
              <a:rPr lang="en-US" sz="2000" b="1" dirty="0" smtClean="0">
                <a:solidFill>
                  <a:schemeClr val="tx1"/>
                </a:solidFill>
                <a:latin typeface="Arial" pitchFamily="34" charset="0"/>
                <a:cs typeface="Arial" pitchFamily="34" charset="0"/>
                <a:sym typeface="Symbol" pitchFamily="18" charset="2"/>
              </a:rPr>
              <a:t>Concept covers broad spectral range from THz through VUV to soft and hard X-rays but the push is toward X-rays</a:t>
            </a:r>
          </a:p>
          <a:p>
            <a:pPr marL="403225" indent="-228600" eaLnBrk="1" hangingPunct="1">
              <a:spcBef>
                <a:spcPts val="0"/>
              </a:spcBef>
              <a:spcAft>
                <a:spcPts val="2400"/>
              </a:spcAft>
              <a:tabLst>
                <a:tab pos="5778500" algn="l"/>
              </a:tabLst>
            </a:pPr>
            <a:r>
              <a:rPr lang="en-US" sz="2000" b="1" dirty="0" smtClean="0">
                <a:solidFill>
                  <a:schemeClr val="tx1"/>
                </a:solidFill>
                <a:latin typeface="Arial" pitchFamily="34" charset="0"/>
                <a:cs typeface="Arial" pitchFamily="34" charset="0"/>
                <a:sym typeface="Symbol" pitchFamily="18" charset="2"/>
              </a:rPr>
              <a:t>Complementary capability – they do not displace 3</a:t>
            </a:r>
            <a:r>
              <a:rPr lang="en-US" sz="2000" b="1" baseline="30000" dirty="0" smtClean="0">
                <a:solidFill>
                  <a:schemeClr val="tx1"/>
                </a:solidFill>
                <a:latin typeface="Arial" pitchFamily="34" charset="0"/>
                <a:cs typeface="Arial" pitchFamily="34" charset="0"/>
                <a:sym typeface="Symbol" pitchFamily="18" charset="2"/>
              </a:rPr>
              <a:t>rd</a:t>
            </a:r>
            <a:r>
              <a:rPr lang="en-US" sz="2000" b="1" dirty="0" smtClean="0">
                <a:solidFill>
                  <a:schemeClr val="tx1"/>
                </a:solidFill>
                <a:latin typeface="Arial" pitchFamily="34" charset="0"/>
                <a:cs typeface="Arial" pitchFamily="34" charset="0"/>
                <a:sym typeface="Symbol" pitchFamily="18" charset="2"/>
              </a:rPr>
              <a:t> generation rings!</a:t>
            </a:r>
          </a:p>
          <a:p>
            <a:pPr marL="403225" indent="-228600" eaLnBrk="1" hangingPunct="1">
              <a:spcBef>
                <a:spcPts val="0"/>
              </a:spcBef>
              <a:spcAft>
                <a:spcPts val="2400"/>
              </a:spcAft>
              <a:tabLst>
                <a:tab pos="5778500" algn="l"/>
              </a:tabLst>
            </a:pPr>
            <a:r>
              <a:rPr lang="en-US" sz="2000" b="1" dirty="0" smtClean="0">
                <a:solidFill>
                  <a:schemeClr val="tx1"/>
                </a:solidFill>
                <a:latin typeface="Arial" pitchFamily="34" charset="0"/>
                <a:cs typeface="Arial" pitchFamily="34" charset="0"/>
                <a:sym typeface="Symbol" pitchFamily="18" charset="2"/>
              </a:rPr>
              <a:t>Configuration loosely divided into Free Electron Lasers or Energy Recovering </a:t>
            </a:r>
            <a:r>
              <a:rPr lang="en-US" sz="2000" b="1" dirty="0" err="1" smtClean="0">
                <a:solidFill>
                  <a:schemeClr val="tx1"/>
                </a:solidFill>
                <a:latin typeface="Arial" pitchFamily="34" charset="0"/>
                <a:cs typeface="Arial" pitchFamily="34" charset="0"/>
                <a:sym typeface="Symbol" pitchFamily="18" charset="2"/>
              </a:rPr>
              <a:t>Linacs</a:t>
            </a:r>
            <a:endParaRPr lang="en-US" sz="2000" b="1" dirty="0" smtClean="0">
              <a:solidFill>
                <a:schemeClr val="tx1"/>
              </a:solidFill>
              <a:latin typeface="Arial" pitchFamily="34" charset="0"/>
              <a:cs typeface="Arial" pitchFamily="34" charset="0"/>
              <a:sym typeface="Symbol" pitchFamily="18" charset="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37"/>
          <p:cNvSpPr txBox="1">
            <a:spLocks noChangeArrowheads="1"/>
          </p:cNvSpPr>
          <p:nvPr/>
        </p:nvSpPr>
        <p:spPr bwMode="auto">
          <a:xfrm>
            <a:off x="0" y="193675"/>
            <a:ext cx="9144000" cy="461963"/>
          </a:xfrm>
          <a:prstGeom prst="rect">
            <a:avLst/>
          </a:prstGeom>
          <a:noFill/>
          <a:ln w="9525">
            <a:noFill/>
            <a:miter lim="800000"/>
            <a:headEnd/>
            <a:tailEnd/>
          </a:ln>
        </p:spPr>
        <p:txBody>
          <a:bodyPr>
            <a:spAutoFit/>
          </a:bodyPr>
          <a:lstStyle/>
          <a:p>
            <a:pPr algn="ctr"/>
            <a:r>
              <a:rPr lang="en-US" b="1" dirty="0" smtClean="0">
                <a:latin typeface="Arial" pitchFamily="34" charset="0"/>
              </a:rPr>
              <a:t>NCRF Gun RF Requirements*</a:t>
            </a:r>
            <a:endParaRPr lang="en-US" b="1" dirty="0">
              <a:latin typeface="Arial" pitchFamily="34" charset="0"/>
            </a:endParaRPr>
          </a:p>
        </p:txBody>
      </p:sp>
      <p:cxnSp>
        <p:nvCxnSpPr>
          <p:cNvPr id="36867"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sp>
        <p:nvSpPr>
          <p:cNvPr id="36868" name="TextBox 9"/>
          <p:cNvSpPr txBox="1">
            <a:spLocks noChangeArrowheads="1"/>
          </p:cNvSpPr>
          <p:nvPr/>
        </p:nvSpPr>
        <p:spPr bwMode="auto">
          <a:xfrm>
            <a:off x="678180" y="950278"/>
            <a:ext cx="7924800" cy="2000548"/>
          </a:xfrm>
          <a:prstGeom prst="rect">
            <a:avLst/>
          </a:prstGeom>
          <a:noFill/>
          <a:ln w="9525">
            <a:noFill/>
            <a:miter lim="800000"/>
            <a:headEnd/>
            <a:tailEnd/>
          </a:ln>
        </p:spPr>
        <p:txBody>
          <a:bodyPr wrap="square">
            <a:spAutoFit/>
          </a:bodyPr>
          <a:lstStyle/>
          <a:p>
            <a:pPr marL="228600" indent="-228600">
              <a:spcAft>
                <a:spcPts val="1200"/>
              </a:spcAft>
              <a:buFont typeface="Arial" pitchFamily="34" charset="0"/>
              <a:buChar char="•"/>
            </a:pPr>
            <a:r>
              <a:rPr lang="en-US" sz="2000" b="1" dirty="0" smtClean="0">
                <a:latin typeface="Arial" pitchFamily="34" charset="0"/>
              </a:rPr>
              <a:t>Calculated RF power requirement 87.7 kW at 187.125 MHz</a:t>
            </a:r>
          </a:p>
          <a:p>
            <a:pPr marL="228600" indent="-228600">
              <a:spcAft>
                <a:spcPts val="1200"/>
              </a:spcAft>
              <a:buFont typeface="Arial" pitchFamily="34" charset="0"/>
              <a:buChar char="•"/>
            </a:pPr>
            <a:r>
              <a:rPr lang="en-US" sz="2000" b="1" dirty="0" smtClean="0">
                <a:latin typeface="Arial" pitchFamily="34" charset="0"/>
              </a:rPr>
              <a:t>Amplifier implementation </a:t>
            </a:r>
          </a:p>
          <a:p>
            <a:pPr marL="342900" lvl="1" indent="-228600">
              <a:spcAft>
                <a:spcPts val="600"/>
              </a:spcAft>
              <a:buFont typeface="Courier New" pitchFamily="49" charset="0"/>
              <a:buChar char="o"/>
            </a:pPr>
            <a:r>
              <a:rPr lang="en-US" sz="1800" dirty="0" smtClean="0">
                <a:latin typeface="Arial" pitchFamily="34" charset="0"/>
              </a:rPr>
              <a:t>Thales TH 571B based, class AB </a:t>
            </a:r>
            <a:r>
              <a:rPr lang="en-US" sz="1800" dirty="0" err="1" smtClean="0">
                <a:latin typeface="Arial" pitchFamily="34" charset="0"/>
              </a:rPr>
              <a:t>tetrode</a:t>
            </a:r>
            <a:r>
              <a:rPr lang="en-US" sz="1800" dirty="0" smtClean="0">
                <a:latin typeface="Arial" pitchFamily="34" charset="0"/>
              </a:rPr>
              <a:t> amplifier.</a:t>
            </a:r>
          </a:p>
          <a:p>
            <a:pPr marL="342900" lvl="1" indent="-228600">
              <a:spcAft>
                <a:spcPts val="600"/>
              </a:spcAft>
              <a:buFont typeface="Courier New" pitchFamily="49" charset="0"/>
              <a:buChar char="o"/>
            </a:pPr>
            <a:r>
              <a:rPr lang="en-US" sz="1800" dirty="0" smtClean="0">
                <a:latin typeface="Arial" pitchFamily="34" charset="0"/>
              </a:rPr>
              <a:t>Frequency 187 ± 3 MHz</a:t>
            </a:r>
          </a:p>
          <a:p>
            <a:pPr marL="342900" lvl="1" indent="-228600">
              <a:spcAft>
                <a:spcPts val="600"/>
              </a:spcAft>
              <a:buFont typeface="Courier New" pitchFamily="49" charset="0"/>
              <a:buChar char="o"/>
            </a:pPr>
            <a:r>
              <a:rPr lang="en-US" sz="1800" dirty="0" smtClean="0">
                <a:latin typeface="Arial" pitchFamily="34" charset="0"/>
              </a:rPr>
              <a:t>Output Power 120 kW</a:t>
            </a:r>
          </a:p>
        </p:txBody>
      </p:sp>
      <p:grpSp>
        <p:nvGrpSpPr>
          <p:cNvPr id="2" name="Group 69"/>
          <p:cNvGrpSpPr/>
          <p:nvPr/>
        </p:nvGrpSpPr>
        <p:grpSpPr>
          <a:xfrm>
            <a:off x="274320" y="2644458"/>
            <a:ext cx="8686799" cy="3671887"/>
            <a:chOff x="0" y="998538"/>
            <a:chExt cx="8686799" cy="3671887"/>
          </a:xfrm>
        </p:grpSpPr>
        <p:sp>
          <p:nvSpPr>
            <p:cNvPr id="5" name="Rectangle 80"/>
            <p:cNvSpPr>
              <a:spLocks noChangeArrowheads="1"/>
            </p:cNvSpPr>
            <p:nvPr/>
          </p:nvSpPr>
          <p:spPr bwMode="auto">
            <a:xfrm>
              <a:off x="3543300" y="1379538"/>
              <a:ext cx="828675" cy="2790825"/>
            </a:xfrm>
            <a:prstGeom prst="rect">
              <a:avLst/>
            </a:prstGeom>
            <a:solidFill>
              <a:schemeClr val="accent1">
                <a:alpha val="30000"/>
              </a:schemeClr>
            </a:solidFill>
            <a:ln w="9525">
              <a:solidFill>
                <a:schemeClr val="tx1"/>
              </a:solidFill>
              <a:miter lim="800000"/>
              <a:headEnd/>
              <a:tailEnd/>
            </a:ln>
            <a:effectLst/>
          </p:spPr>
          <p:txBody>
            <a:bodyPr wrap="none" anchor="ctr"/>
            <a:lstStyle/>
            <a:p>
              <a:endParaRPr lang="en-US">
                <a:latin typeface="Arial" pitchFamily="34" charset="0"/>
              </a:endParaRPr>
            </a:p>
          </p:txBody>
        </p:sp>
        <p:sp>
          <p:nvSpPr>
            <p:cNvPr id="6" name="Rectangle 81"/>
            <p:cNvSpPr>
              <a:spLocks noChangeArrowheads="1"/>
            </p:cNvSpPr>
            <p:nvPr/>
          </p:nvSpPr>
          <p:spPr bwMode="auto">
            <a:xfrm>
              <a:off x="4535488" y="1379538"/>
              <a:ext cx="2112962" cy="2790825"/>
            </a:xfrm>
            <a:prstGeom prst="rect">
              <a:avLst/>
            </a:prstGeom>
            <a:solidFill>
              <a:schemeClr val="accent1">
                <a:alpha val="30000"/>
              </a:schemeClr>
            </a:solidFill>
            <a:ln w="9525">
              <a:solidFill>
                <a:schemeClr val="tx1"/>
              </a:solidFill>
              <a:miter lim="800000"/>
              <a:headEnd/>
              <a:tailEnd/>
            </a:ln>
            <a:effectLst/>
          </p:spPr>
          <p:txBody>
            <a:bodyPr wrap="none" anchor="ctr"/>
            <a:lstStyle/>
            <a:p>
              <a:endParaRPr lang="en-US">
                <a:latin typeface="Arial" pitchFamily="34" charset="0"/>
              </a:endParaRPr>
            </a:p>
          </p:txBody>
        </p:sp>
        <p:sp>
          <p:nvSpPr>
            <p:cNvPr id="7" name="Rectangle 45"/>
            <p:cNvSpPr>
              <a:spLocks noChangeArrowheads="1"/>
            </p:cNvSpPr>
            <p:nvPr/>
          </p:nvSpPr>
          <p:spPr bwMode="auto">
            <a:xfrm>
              <a:off x="914400" y="2382838"/>
              <a:ext cx="731838" cy="379412"/>
            </a:xfrm>
            <a:prstGeom prst="rect">
              <a:avLst/>
            </a:prstGeom>
            <a:noFill/>
            <a:ln w="22225">
              <a:solidFill>
                <a:schemeClr val="tx1"/>
              </a:solidFill>
              <a:miter lim="800000"/>
              <a:headEnd/>
              <a:tailEnd/>
            </a:ln>
            <a:effectLst/>
          </p:spPr>
          <p:txBody>
            <a:bodyPr wrap="none" anchor="ctr"/>
            <a:lstStyle/>
            <a:p>
              <a:endParaRPr lang="en-US">
                <a:latin typeface="Arial" pitchFamily="34" charset="0"/>
              </a:endParaRPr>
            </a:p>
          </p:txBody>
        </p:sp>
        <p:grpSp>
          <p:nvGrpSpPr>
            <p:cNvPr id="3" name="Group 50"/>
            <p:cNvGrpSpPr>
              <a:grpSpLocks/>
            </p:cNvGrpSpPr>
            <p:nvPr/>
          </p:nvGrpSpPr>
          <p:grpSpPr bwMode="auto">
            <a:xfrm>
              <a:off x="2197100" y="2344738"/>
              <a:ext cx="450850" cy="457200"/>
              <a:chOff x="1384" y="2996"/>
              <a:chExt cx="284" cy="288"/>
            </a:xfrm>
          </p:grpSpPr>
          <p:sp>
            <p:nvSpPr>
              <p:cNvPr id="9" name="Line 46"/>
              <p:cNvSpPr>
                <a:spLocks noChangeShapeType="1"/>
              </p:cNvSpPr>
              <p:nvPr/>
            </p:nvSpPr>
            <p:spPr bwMode="auto">
              <a:xfrm>
                <a:off x="1391" y="3003"/>
                <a:ext cx="0" cy="28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10" name="Line 47"/>
              <p:cNvSpPr>
                <a:spLocks noChangeShapeType="1"/>
              </p:cNvSpPr>
              <p:nvPr/>
            </p:nvSpPr>
            <p:spPr bwMode="auto">
              <a:xfrm flipV="1">
                <a:off x="1388" y="3148"/>
                <a:ext cx="280" cy="136"/>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11" name="Line 48"/>
              <p:cNvSpPr>
                <a:spLocks noChangeShapeType="1"/>
              </p:cNvSpPr>
              <p:nvPr/>
            </p:nvSpPr>
            <p:spPr bwMode="auto">
              <a:xfrm>
                <a:off x="1384" y="2996"/>
                <a:ext cx="284" cy="152"/>
              </a:xfrm>
              <a:prstGeom prst="line">
                <a:avLst/>
              </a:prstGeom>
              <a:noFill/>
              <a:ln w="19050">
                <a:solidFill>
                  <a:schemeClr val="tx1"/>
                </a:solidFill>
                <a:round/>
                <a:headEnd/>
                <a:tailEnd/>
              </a:ln>
              <a:effectLst/>
            </p:spPr>
            <p:txBody>
              <a:bodyPr/>
              <a:lstStyle/>
              <a:p>
                <a:endParaRPr lang="en-US">
                  <a:latin typeface="Arial" pitchFamily="34" charset="0"/>
                </a:endParaRPr>
              </a:p>
            </p:txBody>
          </p:sp>
        </p:grpSp>
        <p:sp>
          <p:nvSpPr>
            <p:cNvPr id="12" name="Rectangle 49"/>
            <p:cNvSpPr>
              <a:spLocks noChangeArrowheads="1"/>
            </p:cNvSpPr>
            <p:nvPr/>
          </p:nvSpPr>
          <p:spPr bwMode="auto">
            <a:xfrm rot="16200000">
              <a:off x="2806700" y="2395538"/>
              <a:ext cx="731838" cy="379412"/>
            </a:xfrm>
            <a:prstGeom prst="rect">
              <a:avLst/>
            </a:prstGeom>
            <a:noFill/>
            <a:ln w="22225">
              <a:solidFill>
                <a:schemeClr val="tx1"/>
              </a:solidFill>
              <a:miter lim="800000"/>
              <a:headEnd/>
              <a:tailEnd/>
            </a:ln>
            <a:effectLst/>
          </p:spPr>
          <p:txBody>
            <a:bodyPr wrap="none" anchor="ctr"/>
            <a:lstStyle/>
            <a:p>
              <a:endParaRPr lang="en-US">
                <a:latin typeface="Arial" pitchFamily="34" charset="0"/>
              </a:endParaRPr>
            </a:p>
          </p:txBody>
        </p:sp>
        <p:grpSp>
          <p:nvGrpSpPr>
            <p:cNvPr id="4" name="Group 51"/>
            <p:cNvGrpSpPr>
              <a:grpSpLocks/>
            </p:cNvGrpSpPr>
            <p:nvPr/>
          </p:nvGrpSpPr>
          <p:grpSpPr bwMode="auto">
            <a:xfrm>
              <a:off x="3625850" y="1681163"/>
              <a:ext cx="654050" cy="628650"/>
              <a:chOff x="1384" y="2996"/>
              <a:chExt cx="284" cy="288"/>
            </a:xfrm>
          </p:grpSpPr>
          <p:sp>
            <p:nvSpPr>
              <p:cNvPr id="14" name="Line 52"/>
              <p:cNvSpPr>
                <a:spLocks noChangeShapeType="1"/>
              </p:cNvSpPr>
              <p:nvPr/>
            </p:nvSpPr>
            <p:spPr bwMode="auto">
              <a:xfrm>
                <a:off x="1391" y="3003"/>
                <a:ext cx="0" cy="28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15" name="Line 53"/>
              <p:cNvSpPr>
                <a:spLocks noChangeShapeType="1"/>
              </p:cNvSpPr>
              <p:nvPr/>
            </p:nvSpPr>
            <p:spPr bwMode="auto">
              <a:xfrm flipV="1">
                <a:off x="1388" y="3148"/>
                <a:ext cx="280" cy="136"/>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16" name="Line 54"/>
              <p:cNvSpPr>
                <a:spLocks noChangeShapeType="1"/>
              </p:cNvSpPr>
              <p:nvPr/>
            </p:nvSpPr>
            <p:spPr bwMode="auto">
              <a:xfrm>
                <a:off x="1384" y="2996"/>
                <a:ext cx="284" cy="152"/>
              </a:xfrm>
              <a:prstGeom prst="line">
                <a:avLst/>
              </a:prstGeom>
              <a:noFill/>
              <a:ln w="19050">
                <a:solidFill>
                  <a:schemeClr val="tx1"/>
                </a:solidFill>
                <a:round/>
                <a:headEnd/>
                <a:tailEnd/>
              </a:ln>
              <a:effectLst/>
            </p:spPr>
            <p:txBody>
              <a:bodyPr/>
              <a:lstStyle/>
              <a:p>
                <a:endParaRPr lang="en-US">
                  <a:latin typeface="Arial" pitchFamily="34" charset="0"/>
                </a:endParaRPr>
              </a:p>
            </p:txBody>
          </p:sp>
        </p:grpSp>
        <p:grpSp>
          <p:nvGrpSpPr>
            <p:cNvPr id="8" name="Group 55"/>
            <p:cNvGrpSpPr>
              <a:grpSpLocks/>
            </p:cNvGrpSpPr>
            <p:nvPr/>
          </p:nvGrpSpPr>
          <p:grpSpPr bwMode="auto">
            <a:xfrm>
              <a:off x="3625850" y="2820988"/>
              <a:ext cx="654050" cy="628650"/>
              <a:chOff x="1384" y="2996"/>
              <a:chExt cx="284" cy="288"/>
            </a:xfrm>
          </p:grpSpPr>
          <p:sp>
            <p:nvSpPr>
              <p:cNvPr id="18" name="Line 56"/>
              <p:cNvSpPr>
                <a:spLocks noChangeShapeType="1"/>
              </p:cNvSpPr>
              <p:nvPr/>
            </p:nvSpPr>
            <p:spPr bwMode="auto">
              <a:xfrm>
                <a:off x="1391" y="3003"/>
                <a:ext cx="0" cy="28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19" name="Line 57"/>
              <p:cNvSpPr>
                <a:spLocks noChangeShapeType="1"/>
              </p:cNvSpPr>
              <p:nvPr/>
            </p:nvSpPr>
            <p:spPr bwMode="auto">
              <a:xfrm flipV="1">
                <a:off x="1388" y="3148"/>
                <a:ext cx="280" cy="136"/>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20" name="Line 58"/>
              <p:cNvSpPr>
                <a:spLocks noChangeShapeType="1"/>
              </p:cNvSpPr>
              <p:nvPr/>
            </p:nvSpPr>
            <p:spPr bwMode="auto">
              <a:xfrm>
                <a:off x="1384" y="2996"/>
                <a:ext cx="284" cy="152"/>
              </a:xfrm>
              <a:prstGeom prst="line">
                <a:avLst/>
              </a:prstGeom>
              <a:noFill/>
              <a:ln w="19050">
                <a:solidFill>
                  <a:schemeClr val="tx1"/>
                </a:solidFill>
                <a:round/>
                <a:headEnd/>
                <a:tailEnd/>
              </a:ln>
              <a:effectLst/>
            </p:spPr>
            <p:txBody>
              <a:bodyPr/>
              <a:lstStyle/>
              <a:p>
                <a:endParaRPr lang="en-US">
                  <a:latin typeface="Arial" pitchFamily="34" charset="0"/>
                </a:endParaRPr>
              </a:p>
            </p:txBody>
          </p:sp>
        </p:grpSp>
        <p:grpSp>
          <p:nvGrpSpPr>
            <p:cNvPr id="13" name="Group 59"/>
            <p:cNvGrpSpPr>
              <a:grpSpLocks/>
            </p:cNvGrpSpPr>
            <p:nvPr/>
          </p:nvGrpSpPr>
          <p:grpSpPr bwMode="auto">
            <a:xfrm>
              <a:off x="5530850" y="1481138"/>
              <a:ext cx="1063625" cy="1009650"/>
              <a:chOff x="1384" y="2996"/>
              <a:chExt cx="284" cy="288"/>
            </a:xfrm>
          </p:grpSpPr>
          <p:sp>
            <p:nvSpPr>
              <p:cNvPr id="22" name="Line 60"/>
              <p:cNvSpPr>
                <a:spLocks noChangeShapeType="1"/>
              </p:cNvSpPr>
              <p:nvPr/>
            </p:nvSpPr>
            <p:spPr bwMode="auto">
              <a:xfrm>
                <a:off x="1391" y="3003"/>
                <a:ext cx="0" cy="28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23" name="Line 61"/>
              <p:cNvSpPr>
                <a:spLocks noChangeShapeType="1"/>
              </p:cNvSpPr>
              <p:nvPr/>
            </p:nvSpPr>
            <p:spPr bwMode="auto">
              <a:xfrm flipV="1">
                <a:off x="1388" y="3148"/>
                <a:ext cx="280" cy="136"/>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24" name="Line 62"/>
              <p:cNvSpPr>
                <a:spLocks noChangeShapeType="1"/>
              </p:cNvSpPr>
              <p:nvPr/>
            </p:nvSpPr>
            <p:spPr bwMode="auto">
              <a:xfrm>
                <a:off x="1384" y="2996"/>
                <a:ext cx="284" cy="152"/>
              </a:xfrm>
              <a:prstGeom prst="line">
                <a:avLst/>
              </a:prstGeom>
              <a:noFill/>
              <a:ln w="19050">
                <a:solidFill>
                  <a:schemeClr val="tx1"/>
                </a:solidFill>
                <a:round/>
                <a:headEnd/>
                <a:tailEnd/>
              </a:ln>
              <a:effectLst/>
            </p:spPr>
            <p:txBody>
              <a:bodyPr/>
              <a:lstStyle/>
              <a:p>
                <a:endParaRPr lang="en-US">
                  <a:latin typeface="Arial" pitchFamily="34" charset="0"/>
                </a:endParaRPr>
              </a:p>
            </p:txBody>
          </p:sp>
        </p:grpSp>
        <p:grpSp>
          <p:nvGrpSpPr>
            <p:cNvPr id="17" name="Group 63"/>
            <p:cNvGrpSpPr>
              <a:grpSpLocks/>
            </p:cNvGrpSpPr>
            <p:nvPr/>
          </p:nvGrpSpPr>
          <p:grpSpPr bwMode="auto">
            <a:xfrm>
              <a:off x="5530850" y="2620963"/>
              <a:ext cx="1063625" cy="1009650"/>
              <a:chOff x="1384" y="2996"/>
              <a:chExt cx="284" cy="288"/>
            </a:xfrm>
          </p:grpSpPr>
          <p:sp>
            <p:nvSpPr>
              <p:cNvPr id="26" name="Line 64"/>
              <p:cNvSpPr>
                <a:spLocks noChangeShapeType="1"/>
              </p:cNvSpPr>
              <p:nvPr/>
            </p:nvSpPr>
            <p:spPr bwMode="auto">
              <a:xfrm>
                <a:off x="1391" y="3003"/>
                <a:ext cx="0" cy="28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27" name="Line 65"/>
              <p:cNvSpPr>
                <a:spLocks noChangeShapeType="1"/>
              </p:cNvSpPr>
              <p:nvPr/>
            </p:nvSpPr>
            <p:spPr bwMode="auto">
              <a:xfrm flipV="1">
                <a:off x="1388" y="3148"/>
                <a:ext cx="280" cy="136"/>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28" name="Line 66"/>
              <p:cNvSpPr>
                <a:spLocks noChangeShapeType="1"/>
              </p:cNvSpPr>
              <p:nvPr/>
            </p:nvSpPr>
            <p:spPr bwMode="auto">
              <a:xfrm>
                <a:off x="1384" y="2996"/>
                <a:ext cx="284" cy="152"/>
              </a:xfrm>
              <a:prstGeom prst="line">
                <a:avLst/>
              </a:prstGeom>
              <a:noFill/>
              <a:ln w="19050">
                <a:solidFill>
                  <a:schemeClr val="tx1"/>
                </a:solidFill>
                <a:round/>
                <a:headEnd/>
                <a:tailEnd/>
              </a:ln>
              <a:effectLst/>
            </p:spPr>
            <p:txBody>
              <a:bodyPr/>
              <a:lstStyle/>
              <a:p>
                <a:endParaRPr lang="en-US">
                  <a:latin typeface="Arial" pitchFamily="34" charset="0"/>
                </a:endParaRPr>
              </a:p>
            </p:txBody>
          </p:sp>
        </p:grpSp>
        <p:sp>
          <p:nvSpPr>
            <p:cNvPr id="29" name="Text Box 67"/>
            <p:cNvSpPr txBox="1">
              <a:spLocks noChangeArrowheads="1"/>
            </p:cNvSpPr>
            <p:nvPr/>
          </p:nvSpPr>
          <p:spPr bwMode="auto">
            <a:xfrm>
              <a:off x="914400" y="2351088"/>
              <a:ext cx="666750" cy="457200"/>
            </a:xfrm>
            <a:prstGeom prst="rect">
              <a:avLst/>
            </a:prstGeom>
            <a:noFill/>
            <a:ln w="9525">
              <a:noFill/>
              <a:miter lim="800000"/>
              <a:headEnd/>
              <a:tailEnd/>
            </a:ln>
            <a:effectLst/>
          </p:spPr>
          <p:txBody>
            <a:bodyPr>
              <a:spAutoFit/>
            </a:bodyPr>
            <a:lstStyle/>
            <a:p>
              <a:pPr>
                <a:spcBef>
                  <a:spcPct val="50000"/>
                </a:spcBef>
              </a:pPr>
              <a:r>
                <a:rPr lang="en-US" sz="1200">
                  <a:latin typeface="Arial" pitchFamily="34" charset="0"/>
                </a:rPr>
                <a:t>Drive On/Off</a:t>
              </a:r>
            </a:p>
          </p:txBody>
        </p:sp>
        <p:sp>
          <p:nvSpPr>
            <p:cNvPr id="30" name="Text Box 68"/>
            <p:cNvSpPr txBox="1">
              <a:spLocks noChangeArrowheads="1"/>
            </p:cNvSpPr>
            <p:nvPr/>
          </p:nvSpPr>
          <p:spPr bwMode="auto">
            <a:xfrm rot="16200000">
              <a:off x="3017006" y="2406818"/>
              <a:ext cx="369332" cy="347982"/>
            </a:xfrm>
            <a:prstGeom prst="rect">
              <a:avLst/>
            </a:prstGeom>
            <a:noFill/>
            <a:ln w="9525">
              <a:noFill/>
              <a:miter lim="800000"/>
              <a:headEnd/>
              <a:tailEnd/>
            </a:ln>
            <a:effectLst/>
          </p:spPr>
          <p:txBody>
            <a:bodyPr vert="eaVert" wrap="square">
              <a:spAutoFit/>
            </a:bodyPr>
            <a:lstStyle/>
            <a:p>
              <a:pPr>
                <a:spcBef>
                  <a:spcPct val="50000"/>
                </a:spcBef>
              </a:pPr>
              <a:r>
                <a:rPr lang="en-US" sz="1200" dirty="0">
                  <a:latin typeface="Arial" pitchFamily="34" charset="0"/>
                </a:rPr>
                <a:t>Div</a:t>
              </a:r>
            </a:p>
          </p:txBody>
        </p:sp>
        <p:sp>
          <p:nvSpPr>
            <p:cNvPr id="31" name="Text Box 70"/>
            <p:cNvSpPr txBox="1">
              <a:spLocks noChangeArrowheads="1"/>
            </p:cNvSpPr>
            <p:nvPr/>
          </p:nvSpPr>
          <p:spPr bwMode="auto">
            <a:xfrm>
              <a:off x="3589020" y="3017838"/>
              <a:ext cx="666750" cy="274637"/>
            </a:xfrm>
            <a:prstGeom prst="rect">
              <a:avLst/>
            </a:prstGeom>
            <a:noFill/>
            <a:ln w="9525">
              <a:noFill/>
              <a:miter lim="800000"/>
              <a:headEnd/>
              <a:tailEnd/>
            </a:ln>
            <a:effectLst/>
          </p:spPr>
          <p:txBody>
            <a:bodyPr>
              <a:spAutoFit/>
            </a:bodyPr>
            <a:lstStyle/>
            <a:p>
              <a:pPr>
                <a:spcBef>
                  <a:spcPct val="50000"/>
                </a:spcBef>
              </a:pPr>
              <a:r>
                <a:rPr lang="en-US" sz="1200" dirty="0">
                  <a:latin typeface="Arial" pitchFamily="34" charset="0"/>
                </a:rPr>
                <a:t>3 kW</a:t>
              </a:r>
            </a:p>
          </p:txBody>
        </p:sp>
        <p:sp>
          <p:nvSpPr>
            <p:cNvPr id="32" name="Text Box 71"/>
            <p:cNvSpPr txBox="1">
              <a:spLocks noChangeArrowheads="1"/>
            </p:cNvSpPr>
            <p:nvPr/>
          </p:nvSpPr>
          <p:spPr bwMode="auto">
            <a:xfrm>
              <a:off x="3589020" y="1867218"/>
              <a:ext cx="666750" cy="274637"/>
            </a:xfrm>
            <a:prstGeom prst="rect">
              <a:avLst/>
            </a:prstGeom>
            <a:noFill/>
            <a:ln w="9525">
              <a:noFill/>
              <a:miter lim="800000"/>
              <a:headEnd/>
              <a:tailEnd/>
            </a:ln>
            <a:effectLst/>
          </p:spPr>
          <p:txBody>
            <a:bodyPr>
              <a:spAutoFit/>
            </a:bodyPr>
            <a:lstStyle/>
            <a:p>
              <a:pPr>
                <a:spcBef>
                  <a:spcPct val="50000"/>
                </a:spcBef>
              </a:pPr>
              <a:r>
                <a:rPr lang="en-US" sz="1200" dirty="0">
                  <a:latin typeface="Arial" pitchFamily="34" charset="0"/>
                </a:rPr>
                <a:t>3 kW</a:t>
              </a:r>
            </a:p>
          </p:txBody>
        </p:sp>
        <p:sp>
          <p:nvSpPr>
            <p:cNvPr id="33" name="Text Box 72"/>
            <p:cNvSpPr txBox="1">
              <a:spLocks noChangeArrowheads="1"/>
            </p:cNvSpPr>
            <p:nvPr/>
          </p:nvSpPr>
          <p:spPr bwMode="auto">
            <a:xfrm>
              <a:off x="5553075" y="3017838"/>
              <a:ext cx="666750" cy="274637"/>
            </a:xfrm>
            <a:prstGeom prst="rect">
              <a:avLst/>
            </a:prstGeom>
            <a:noFill/>
            <a:ln w="9525">
              <a:noFill/>
              <a:miter lim="800000"/>
              <a:headEnd/>
              <a:tailEnd/>
            </a:ln>
            <a:effectLst/>
          </p:spPr>
          <p:txBody>
            <a:bodyPr>
              <a:spAutoFit/>
            </a:bodyPr>
            <a:lstStyle/>
            <a:p>
              <a:pPr>
                <a:spcBef>
                  <a:spcPct val="50000"/>
                </a:spcBef>
              </a:pPr>
              <a:r>
                <a:rPr lang="en-US" sz="1200">
                  <a:latin typeface="Arial" pitchFamily="34" charset="0"/>
                </a:rPr>
                <a:t>60 kW</a:t>
              </a:r>
            </a:p>
          </p:txBody>
        </p:sp>
        <p:sp>
          <p:nvSpPr>
            <p:cNvPr id="34" name="Text Box 73"/>
            <p:cNvSpPr txBox="1">
              <a:spLocks noChangeArrowheads="1"/>
            </p:cNvSpPr>
            <p:nvPr/>
          </p:nvSpPr>
          <p:spPr bwMode="auto">
            <a:xfrm>
              <a:off x="5553075" y="1874838"/>
              <a:ext cx="666750" cy="274637"/>
            </a:xfrm>
            <a:prstGeom prst="rect">
              <a:avLst/>
            </a:prstGeom>
            <a:noFill/>
            <a:ln w="9525">
              <a:noFill/>
              <a:miter lim="800000"/>
              <a:headEnd/>
              <a:tailEnd/>
            </a:ln>
            <a:effectLst/>
          </p:spPr>
          <p:txBody>
            <a:bodyPr>
              <a:spAutoFit/>
            </a:bodyPr>
            <a:lstStyle/>
            <a:p>
              <a:pPr>
                <a:spcBef>
                  <a:spcPct val="50000"/>
                </a:spcBef>
              </a:pPr>
              <a:r>
                <a:rPr lang="en-US" sz="1200" dirty="0">
                  <a:latin typeface="Arial" pitchFamily="34" charset="0"/>
                </a:rPr>
                <a:t>60 kW</a:t>
              </a:r>
            </a:p>
          </p:txBody>
        </p:sp>
        <p:sp>
          <p:nvSpPr>
            <p:cNvPr id="35" name="Text Box 74"/>
            <p:cNvSpPr txBox="1">
              <a:spLocks noChangeArrowheads="1"/>
            </p:cNvSpPr>
            <p:nvPr/>
          </p:nvSpPr>
          <p:spPr bwMode="auto">
            <a:xfrm>
              <a:off x="2057400" y="2760663"/>
              <a:ext cx="742950" cy="274637"/>
            </a:xfrm>
            <a:prstGeom prst="rect">
              <a:avLst/>
            </a:prstGeom>
            <a:noFill/>
            <a:ln w="9525">
              <a:noFill/>
              <a:miter lim="800000"/>
              <a:headEnd/>
              <a:tailEnd/>
            </a:ln>
            <a:effectLst/>
          </p:spPr>
          <p:txBody>
            <a:bodyPr>
              <a:spAutoFit/>
            </a:bodyPr>
            <a:lstStyle/>
            <a:p>
              <a:pPr>
                <a:spcBef>
                  <a:spcPct val="50000"/>
                </a:spcBef>
              </a:pPr>
              <a:r>
                <a:rPr lang="en-US" sz="1200">
                  <a:latin typeface="Arial" pitchFamily="34" charset="0"/>
                </a:rPr>
                <a:t>LLAmp</a:t>
              </a:r>
            </a:p>
          </p:txBody>
        </p:sp>
        <p:sp>
          <p:nvSpPr>
            <p:cNvPr id="36" name="Text Box 76"/>
            <p:cNvSpPr txBox="1">
              <a:spLocks noChangeArrowheads="1"/>
            </p:cNvSpPr>
            <p:nvPr/>
          </p:nvSpPr>
          <p:spPr bwMode="auto">
            <a:xfrm>
              <a:off x="6806565" y="998538"/>
              <a:ext cx="1514475" cy="512762"/>
            </a:xfrm>
            <a:prstGeom prst="rect">
              <a:avLst/>
            </a:prstGeom>
            <a:noFill/>
            <a:ln w="19050">
              <a:solidFill>
                <a:srgbClr val="000000"/>
              </a:solidFill>
              <a:miter lim="800000"/>
              <a:headEnd/>
              <a:tailEnd/>
            </a:ln>
            <a:effectLst/>
          </p:spPr>
          <p:txBody>
            <a:bodyPr>
              <a:spAutoFit/>
            </a:bodyPr>
            <a:lstStyle/>
            <a:p>
              <a:pPr>
                <a:spcBef>
                  <a:spcPct val="20000"/>
                </a:spcBef>
              </a:pPr>
              <a:r>
                <a:rPr lang="en-US" sz="1200">
                  <a:latin typeface="Arial" pitchFamily="34" charset="0"/>
                </a:rPr>
                <a:t>Anode HVDC PS</a:t>
              </a:r>
            </a:p>
            <a:p>
              <a:pPr>
                <a:spcBef>
                  <a:spcPct val="20000"/>
                </a:spcBef>
              </a:pPr>
              <a:r>
                <a:rPr lang="en-US" sz="1200">
                  <a:latin typeface="Arial" pitchFamily="34" charset="0"/>
                </a:rPr>
                <a:t>11 kV @ 22 A</a:t>
              </a:r>
            </a:p>
          </p:txBody>
        </p:sp>
        <p:sp>
          <p:nvSpPr>
            <p:cNvPr id="37" name="Text Box 2"/>
            <p:cNvSpPr txBox="1">
              <a:spLocks noChangeArrowheads="1"/>
            </p:cNvSpPr>
            <p:nvPr/>
          </p:nvSpPr>
          <p:spPr bwMode="auto">
            <a:xfrm>
              <a:off x="5739765" y="3546158"/>
              <a:ext cx="868363" cy="615553"/>
            </a:xfrm>
            <a:prstGeom prst="rect">
              <a:avLst/>
            </a:prstGeom>
            <a:noFill/>
            <a:ln w="9525">
              <a:noFill/>
              <a:miter lim="800000"/>
              <a:headEnd/>
              <a:tailEnd/>
            </a:ln>
            <a:effectLst/>
          </p:spPr>
          <p:txBody>
            <a:bodyPr>
              <a:spAutoFit/>
            </a:bodyPr>
            <a:lstStyle/>
            <a:p>
              <a:pPr marL="342900" indent="-342900" algn="l">
                <a:lnSpc>
                  <a:spcPct val="85000"/>
                </a:lnSpc>
                <a:buFont typeface="Wingdings" pitchFamily="2" charset="2"/>
                <a:buNone/>
              </a:pPr>
              <a:r>
                <a:rPr lang="en-US" sz="2000" dirty="0">
                  <a:solidFill>
                    <a:srgbClr val="003568"/>
                  </a:solidFill>
                  <a:effectLst>
                    <a:outerShdw blurRad="38100" dist="38100" dir="2700000" algn="tl">
                      <a:srgbClr val="C0C0C0"/>
                    </a:outerShdw>
                  </a:effectLst>
                  <a:latin typeface="Arial" pitchFamily="34" charset="0"/>
                </a:rPr>
                <a:t>FA</a:t>
              </a:r>
            </a:p>
            <a:p>
              <a:pPr marL="342900" indent="-342900" algn="l">
                <a:lnSpc>
                  <a:spcPct val="85000"/>
                </a:lnSpc>
                <a:buFont typeface="Wingdings" pitchFamily="2" charset="2"/>
                <a:buNone/>
              </a:pPr>
              <a:r>
                <a:rPr lang="en-US" sz="2000" dirty="0">
                  <a:solidFill>
                    <a:srgbClr val="003568"/>
                  </a:solidFill>
                  <a:effectLst>
                    <a:outerShdw blurRad="38100" dist="38100" dir="2700000" algn="tl">
                      <a:srgbClr val="C0C0C0"/>
                    </a:outerShdw>
                  </a:effectLst>
                  <a:latin typeface="Arial" pitchFamily="34" charset="0"/>
                </a:rPr>
                <a:t>Stage</a:t>
              </a:r>
            </a:p>
          </p:txBody>
        </p:sp>
        <p:sp>
          <p:nvSpPr>
            <p:cNvPr id="38" name="Text Box 2"/>
            <p:cNvSpPr txBox="1">
              <a:spLocks noChangeArrowheads="1"/>
            </p:cNvSpPr>
            <p:nvPr/>
          </p:nvSpPr>
          <p:spPr bwMode="auto">
            <a:xfrm>
              <a:off x="3533775" y="3508058"/>
              <a:ext cx="944563" cy="615553"/>
            </a:xfrm>
            <a:prstGeom prst="rect">
              <a:avLst/>
            </a:prstGeom>
            <a:noFill/>
            <a:ln w="9525">
              <a:noFill/>
              <a:miter lim="800000"/>
              <a:headEnd/>
              <a:tailEnd/>
            </a:ln>
            <a:effectLst/>
          </p:spPr>
          <p:txBody>
            <a:bodyPr>
              <a:spAutoFit/>
            </a:bodyPr>
            <a:lstStyle/>
            <a:p>
              <a:pPr marL="342900" indent="-342900" algn="l">
                <a:lnSpc>
                  <a:spcPct val="85000"/>
                </a:lnSpc>
                <a:buFont typeface="Wingdings" pitchFamily="2" charset="2"/>
                <a:buNone/>
              </a:pPr>
              <a:r>
                <a:rPr lang="en-US" sz="2000" dirty="0">
                  <a:solidFill>
                    <a:srgbClr val="003568"/>
                  </a:solidFill>
                  <a:effectLst>
                    <a:outerShdw blurRad="38100" dist="38100" dir="2700000" algn="tl">
                      <a:srgbClr val="C0C0C0"/>
                    </a:outerShdw>
                  </a:effectLst>
                  <a:latin typeface="Arial" pitchFamily="34" charset="0"/>
                </a:rPr>
                <a:t>SSPA</a:t>
              </a:r>
            </a:p>
            <a:p>
              <a:pPr marL="342900" indent="-342900" algn="l">
                <a:lnSpc>
                  <a:spcPct val="85000"/>
                </a:lnSpc>
                <a:buFont typeface="Wingdings" pitchFamily="2" charset="2"/>
                <a:buNone/>
              </a:pPr>
              <a:r>
                <a:rPr lang="en-US" sz="2000" dirty="0">
                  <a:solidFill>
                    <a:srgbClr val="003568"/>
                  </a:solidFill>
                  <a:effectLst>
                    <a:outerShdw blurRad="38100" dist="38100" dir="2700000" algn="tl">
                      <a:srgbClr val="C0C0C0"/>
                    </a:outerShdw>
                  </a:effectLst>
                  <a:latin typeface="Arial" pitchFamily="34" charset="0"/>
                </a:rPr>
                <a:t>Stage</a:t>
              </a:r>
            </a:p>
          </p:txBody>
        </p:sp>
        <p:sp>
          <p:nvSpPr>
            <p:cNvPr id="39" name="Line 82"/>
            <p:cNvSpPr>
              <a:spLocks noChangeShapeType="1"/>
            </p:cNvSpPr>
            <p:nvPr/>
          </p:nvSpPr>
          <p:spPr bwMode="auto">
            <a:xfrm>
              <a:off x="552450" y="2589213"/>
              <a:ext cx="342900" cy="0"/>
            </a:xfrm>
            <a:prstGeom prst="line">
              <a:avLst/>
            </a:prstGeom>
            <a:noFill/>
            <a:ln w="19050">
              <a:solidFill>
                <a:schemeClr val="tx1"/>
              </a:solidFill>
              <a:round/>
              <a:headEnd/>
              <a:tailEnd type="triangle" w="lg" len="med"/>
            </a:ln>
            <a:effectLst/>
          </p:spPr>
          <p:txBody>
            <a:bodyPr/>
            <a:lstStyle/>
            <a:p>
              <a:endParaRPr lang="en-US">
                <a:latin typeface="Arial" pitchFamily="34" charset="0"/>
              </a:endParaRPr>
            </a:p>
          </p:txBody>
        </p:sp>
        <p:sp>
          <p:nvSpPr>
            <p:cNvPr id="40" name="Line 83"/>
            <p:cNvSpPr>
              <a:spLocks noChangeShapeType="1"/>
            </p:cNvSpPr>
            <p:nvPr/>
          </p:nvSpPr>
          <p:spPr bwMode="auto">
            <a:xfrm>
              <a:off x="1657350" y="2579688"/>
              <a:ext cx="542925" cy="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41" name="Line 84"/>
            <p:cNvSpPr>
              <a:spLocks noChangeShapeType="1"/>
            </p:cNvSpPr>
            <p:nvPr/>
          </p:nvSpPr>
          <p:spPr bwMode="auto">
            <a:xfrm>
              <a:off x="2638425" y="2579688"/>
              <a:ext cx="323850" cy="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42" name="Line 85"/>
            <p:cNvSpPr>
              <a:spLocks noChangeShapeType="1"/>
            </p:cNvSpPr>
            <p:nvPr/>
          </p:nvSpPr>
          <p:spPr bwMode="auto">
            <a:xfrm flipH="1">
              <a:off x="3476625" y="2012950"/>
              <a:ext cx="157163" cy="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43" name="Line 86"/>
            <p:cNvSpPr>
              <a:spLocks noChangeShapeType="1"/>
            </p:cNvSpPr>
            <p:nvPr/>
          </p:nvSpPr>
          <p:spPr bwMode="auto">
            <a:xfrm>
              <a:off x="3367088" y="2393950"/>
              <a:ext cx="100012" cy="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44" name="Line 87"/>
            <p:cNvSpPr>
              <a:spLocks noChangeShapeType="1"/>
            </p:cNvSpPr>
            <p:nvPr/>
          </p:nvSpPr>
          <p:spPr bwMode="auto">
            <a:xfrm flipV="1">
              <a:off x="3467100" y="2008188"/>
              <a:ext cx="0" cy="385762"/>
            </a:xfrm>
            <a:prstGeom prst="line">
              <a:avLst/>
            </a:prstGeom>
            <a:noFill/>
            <a:ln w="19050">
              <a:solidFill>
                <a:schemeClr val="tx1"/>
              </a:solidFill>
              <a:round/>
              <a:headEnd/>
              <a:tailEnd/>
            </a:ln>
            <a:effectLst/>
          </p:spPr>
          <p:txBody>
            <a:bodyPr/>
            <a:lstStyle/>
            <a:p>
              <a:endParaRPr lang="en-US">
                <a:latin typeface="Arial" pitchFamily="34" charset="0"/>
              </a:endParaRPr>
            </a:p>
          </p:txBody>
        </p:sp>
        <p:grpSp>
          <p:nvGrpSpPr>
            <p:cNvPr id="21" name="Group 91"/>
            <p:cNvGrpSpPr>
              <a:grpSpLocks/>
            </p:cNvGrpSpPr>
            <p:nvPr/>
          </p:nvGrpSpPr>
          <p:grpSpPr bwMode="auto">
            <a:xfrm flipV="1">
              <a:off x="3371850" y="2779713"/>
              <a:ext cx="266700" cy="385762"/>
              <a:chOff x="2124" y="3039"/>
              <a:chExt cx="168" cy="243"/>
            </a:xfrm>
          </p:grpSpPr>
          <p:sp>
            <p:nvSpPr>
              <p:cNvPr id="46" name="Line 88"/>
              <p:cNvSpPr>
                <a:spLocks noChangeShapeType="1"/>
              </p:cNvSpPr>
              <p:nvPr/>
            </p:nvSpPr>
            <p:spPr bwMode="auto">
              <a:xfrm flipH="1">
                <a:off x="2193" y="3042"/>
                <a:ext cx="99" cy="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47" name="Line 89"/>
              <p:cNvSpPr>
                <a:spLocks noChangeShapeType="1"/>
              </p:cNvSpPr>
              <p:nvPr/>
            </p:nvSpPr>
            <p:spPr bwMode="auto">
              <a:xfrm>
                <a:off x="2124" y="3282"/>
                <a:ext cx="63" cy="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48" name="Line 90"/>
              <p:cNvSpPr>
                <a:spLocks noChangeShapeType="1"/>
              </p:cNvSpPr>
              <p:nvPr/>
            </p:nvSpPr>
            <p:spPr bwMode="auto">
              <a:xfrm flipV="1">
                <a:off x="2187" y="3039"/>
                <a:ext cx="0" cy="243"/>
              </a:xfrm>
              <a:prstGeom prst="line">
                <a:avLst/>
              </a:prstGeom>
              <a:noFill/>
              <a:ln w="19050">
                <a:solidFill>
                  <a:schemeClr val="tx1"/>
                </a:solidFill>
                <a:round/>
                <a:headEnd/>
                <a:tailEnd/>
              </a:ln>
              <a:effectLst/>
            </p:spPr>
            <p:txBody>
              <a:bodyPr/>
              <a:lstStyle/>
              <a:p>
                <a:endParaRPr lang="en-US">
                  <a:latin typeface="Arial" pitchFamily="34" charset="0"/>
                </a:endParaRPr>
              </a:p>
            </p:txBody>
          </p:sp>
        </p:grpSp>
        <p:sp>
          <p:nvSpPr>
            <p:cNvPr id="49" name="Line 92"/>
            <p:cNvSpPr>
              <a:spLocks noChangeShapeType="1"/>
            </p:cNvSpPr>
            <p:nvPr/>
          </p:nvSpPr>
          <p:spPr bwMode="auto">
            <a:xfrm>
              <a:off x="4276725" y="2008188"/>
              <a:ext cx="1296988" cy="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50" name="Line 93"/>
            <p:cNvSpPr>
              <a:spLocks noChangeShapeType="1"/>
            </p:cNvSpPr>
            <p:nvPr/>
          </p:nvSpPr>
          <p:spPr bwMode="auto">
            <a:xfrm>
              <a:off x="4271963" y="3151188"/>
              <a:ext cx="1306512" cy="0"/>
            </a:xfrm>
            <a:prstGeom prst="line">
              <a:avLst/>
            </a:prstGeom>
            <a:noFill/>
            <a:ln w="19050">
              <a:solidFill>
                <a:schemeClr val="tx1"/>
              </a:solidFill>
              <a:round/>
              <a:headEnd/>
              <a:tailEnd/>
            </a:ln>
            <a:effectLst/>
          </p:spPr>
          <p:txBody>
            <a:bodyPr/>
            <a:lstStyle/>
            <a:p>
              <a:endParaRPr lang="en-US">
                <a:latin typeface="Arial" pitchFamily="34" charset="0"/>
              </a:endParaRPr>
            </a:p>
          </p:txBody>
        </p:sp>
        <p:sp>
          <p:nvSpPr>
            <p:cNvPr id="51" name="Line 94"/>
            <p:cNvSpPr>
              <a:spLocks noChangeShapeType="1"/>
            </p:cNvSpPr>
            <p:nvPr/>
          </p:nvSpPr>
          <p:spPr bwMode="auto">
            <a:xfrm flipV="1">
              <a:off x="6600825" y="2011680"/>
              <a:ext cx="516255" cy="1270"/>
            </a:xfrm>
            <a:prstGeom prst="line">
              <a:avLst/>
            </a:prstGeom>
            <a:noFill/>
            <a:ln w="19050">
              <a:solidFill>
                <a:schemeClr val="tx1"/>
              </a:solidFill>
              <a:round/>
              <a:headEnd/>
              <a:tailEnd type="triangle" w="lg" len="med"/>
            </a:ln>
            <a:effectLst/>
          </p:spPr>
          <p:txBody>
            <a:bodyPr/>
            <a:lstStyle/>
            <a:p>
              <a:endParaRPr lang="en-US">
                <a:latin typeface="Arial" pitchFamily="34" charset="0"/>
              </a:endParaRPr>
            </a:p>
          </p:txBody>
        </p:sp>
        <p:sp>
          <p:nvSpPr>
            <p:cNvPr id="52" name="Line 95"/>
            <p:cNvSpPr>
              <a:spLocks noChangeShapeType="1"/>
            </p:cNvSpPr>
            <p:nvPr/>
          </p:nvSpPr>
          <p:spPr bwMode="auto">
            <a:xfrm flipV="1">
              <a:off x="6593205" y="3154680"/>
              <a:ext cx="539115" cy="1270"/>
            </a:xfrm>
            <a:prstGeom prst="line">
              <a:avLst/>
            </a:prstGeom>
            <a:noFill/>
            <a:ln w="19050">
              <a:solidFill>
                <a:schemeClr val="tx1"/>
              </a:solidFill>
              <a:round/>
              <a:headEnd/>
              <a:tailEnd type="triangle" w="lg" len="med"/>
            </a:ln>
            <a:effectLst/>
          </p:spPr>
          <p:txBody>
            <a:bodyPr/>
            <a:lstStyle/>
            <a:p>
              <a:endParaRPr lang="en-US">
                <a:latin typeface="Arial" pitchFamily="34" charset="0"/>
              </a:endParaRPr>
            </a:p>
          </p:txBody>
        </p:sp>
        <p:sp>
          <p:nvSpPr>
            <p:cNvPr id="53" name="Text Box 2"/>
            <p:cNvSpPr txBox="1">
              <a:spLocks noChangeArrowheads="1"/>
            </p:cNvSpPr>
            <p:nvPr/>
          </p:nvSpPr>
          <p:spPr bwMode="auto">
            <a:xfrm>
              <a:off x="1234123" y="4243388"/>
              <a:ext cx="6883400" cy="427037"/>
            </a:xfrm>
            <a:prstGeom prst="rect">
              <a:avLst/>
            </a:prstGeom>
            <a:noFill/>
            <a:ln w="9525">
              <a:noFill/>
              <a:miter lim="800000"/>
              <a:headEnd/>
              <a:tailEnd/>
            </a:ln>
            <a:effectLst/>
          </p:spPr>
          <p:txBody>
            <a:bodyPr>
              <a:spAutoFit/>
            </a:bodyPr>
            <a:lstStyle/>
            <a:p>
              <a:pPr marL="342900" indent="-342900" algn="l">
                <a:buFont typeface="Wingdings" pitchFamily="2" charset="2"/>
                <a:buNone/>
              </a:pPr>
              <a:r>
                <a:rPr lang="en-US" sz="2200" dirty="0">
                  <a:solidFill>
                    <a:srgbClr val="003366"/>
                  </a:solidFill>
                  <a:effectLst>
                    <a:outerShdw blurRad="38100" dist="38100" dir="2700000" algn="tl">
                      <a:srgbClr val="C0C0C0"/>
                    </a:outerShdw>
                  </a:effectLst>
                  <a:latin typeface="Arial" pitchFamily="34" charset="0"/>
                </a:rPr>
                <a:t> </a:t>
              </a:r>
              <a:r>
                <a:rPr lang="en-US" sz="2000" b="1" dirty="0">
                  <a:effectLst>
                    <a:outerShdw blurRad="38100" dist="38100" dir="2700000" algn="tl">
                      <a:srgbClr val="C0C0C0"/>
                    </a:outerShdw>
                  </a:effectLst>
                  <a:latin typeface="Arial" pitchFamily="34" charset="0"/>
                </a:rPr>
                <a:t>High Power Amplifier with HVDC Power </a:t>
              </a:r>
              <a:r>
                <a:rPr lang="en-US" sz="2000" b="1" dirty="0" smtClean="0">
                  <a:effectLst>
                    <a:outerShdw blurRad="38100" dist="38100" dir="2700000" algn="tl">
                      <a:srgbClr val="C0C0C0"/>
                    </a:outerShdw>
                  </a:effectLst>
                  <a:latin typeface="Arial" pitchFamily="34" charset="0"/>
                </a:rPr>
                <a:t>Supply</a:t>
              </a:r>
              <a:endParaRPr lang="en-US" sz="2000" b="1" dirty="0">
                <a:effectLst>
                  <a:outerShdw blurRad="38100" dist="38100" dir="2700000" algn="tl">
                    <a:srgbClr val="C0C0C0"/>
                  </a:outerShdw>
                </a:effectLst>
                <a:latin typeface="Arial" pitchFamily="34" charset="0"/>
              </a:endParaRPr>
            </a:p>
          </p:txBody>
        </p:sp>
        <p:sp>
          <p:nvSpPr>
            <p:cNvPr id="54" name="Text Box 98"/>
            <p:cNvSpPr txBox="1">
              <a:spLocks noChangeArrowheads="1"/>
            </p:cNvSpPr>
            <p:nvPr/>
          </p:nvSpPr>
          <p:spPr bwMode="auto">
            <a:xfrm>
              <a:off x="0" y="2366963"/>
              <a:ext cx="666750" cy="457200"/>
            </a:xfrm>
            <a:prstGeom prst="rect">
              <a:avLst/>
            </a:prstGeom>
            <a:noFill/>
            <a:ln w="9525">
              <a:noFill/>
              <a:miter lim="800000"/>
              <a:headEnd/>
              <a:tailEnd/>
            </a:ln>
            <a:effectLst/>
          </p:spPr>
          <p:txBody>
            <a:bodyPr>
              <a:spAutoFit/>
            </a:bodyPr>
            <a:lstStyle/>
            <a:p>
              <a:pPr>
                <a:spcBef>
                  <a:spcPct val="50000"/>
                </a:spcBef>
              </a:pPr>
              <a:r>
                <a:rPr lang="en-US" sz="1200">
                  <a:latin typeface="Arial" pitchFamily="34" charset="0"/>
                </a:rPr>
                <a:t>RF Input</a:t>
              </a:r>
            </a:p>
          </p:txBody>
        </p:sp>
        <p:sp>
          <p:nvSpPr>
            <p:cNvPr id="55" name="Text Box 99"/>
            <p:cNvSpPr txBox="1">
              <a:spLocks noChangeArrowheads="1"/>
            </p:cNvSpPr>
            <p:nvPr/>
          </p:nvSpPr>
          <p:spPr bwMode="auto">
            <a:xfrm>
              <a:off x="7193280" y="1642428"/>
              <a:ext cx="1493519" cy="760208"/>
            </a:xfrm>
            <a:prstGeom prst="rect">
              <a:avLst/>
            </a:prstGeom>
            <a:noFill/>
            <a:ln w="9525">
              <a:noFill/>
              <a:miter lim="800000"/>
              <a:headEnd/>
              <a:tailEnd/>
            </a:ln>
            <a:effectLst/>
          </p:spPr>
          <p:txBody>
            <a:bodyPr wrap="square">
              <a:spAutoFit/>
            </a:bodyPr>
            <a:lstStyle/>
            <a:p>
              <a:pPr>
                <a:spcBef>
                  <a:spcPct val="10000"/>
                </a:spcBef>
              </a:pPr>
              <a:r>
                <a:rPr lang="en-US" sz="1400" dirty="0">
                  <a:latin typeface="Arial" pitchFamily="34" charset="0"/>
                </a:rPr>
                <a:t>To Cavity Input</a:t>
              </a:r>
            </a:p>
            <a:p>
              <a:pPr>
                <a:spcBef>
                  <a:spcPct val="10000"/>
                </a:spcBef>
              </a:pPr>
              <a:r>
                <a:rPr lang="en-US" sz="1400" dirty="0">
                  <a:latin typeface="Arial" pitchFamily="34" charset="0"/>
                </a:rPr>
                <a:t>Coupler #1 via Circulator #1</a:t>
              </a:r>
            </a:p>
          </p:txBody>
        </p:sp>
        <p:sp>
          <p:nvSpPr>
            <p:cNvPr id="56" name="Text Box 100"/>
            <p:cNvSpPr txBox="1">
              <a:spLocks noChangeArrowheads="1"/>
            </p:cNvSpPr>
            <p:nvPr/>
          </p:nvSpPr>
          <p:spPr bwMode="auto">
            <a:xfrm>
              <a:off x="7155180" y="2818448"/>
              <a:ext cx="1501141" cy="760208"/>
            </a:xfrm>
            <a:prstGeom prst="rect">
              <a:avLst/>
            </a:prstGeom>
            <a:noFill/>
            <a:ln w="9525">
              <a:noFill/>
              <a:miter lim="800000"/>
              <a:headEnd/>
              <a:tailEnd/>
            </a:ln>
            <a:effectLst/>
          </p:spPr>
          <p:txBody>
            <a:bodyPr wrap="square">
              <a:spAutoFit/>
            </a:bodyPr>
            <a:lstStyle/>
            <a:p>
              <a:pPr>
                <a:spcBef>
                  <a:spcPct val="10000"/>
                </a:spcBef>
              </a:pPr>
              <a:r>
                <a:rPr lang="en-US" sz="1400" dirty="0">
                  <a:latin typeface="Arial" pitchFamily="34" charset="0"/>
                </a:rPr>
                <a:t>To Cavity Input</a:t>
              </a:r>
            </a:p>
            <a:p>
              <a:pPr>
                <a:spcBef>
                  <a:spcPct val="10000"/>
                </a:spcBef>
              </a:pPr>
              <a:r>
                <a:rPr lang="en-US" sz="1400" dirty="0">
                  <a:latin typeface="Arial" pitchFamily="34" charset="0"/>
                </a:rPr>
                <a:t>Coupler #2 via Circulator #2</a:t>
              </a:r>
            </a:p>
          </p:txBody>
        </p:sp>
        <p:sp>
          <p:nvSpPr>
            <p:cNvPr id="57" name="Line 101"/>
            <p:cNvSpPr>
              <a:spLocks noChangeShapeType="1"/>
            </p:cNvSpPr>
            <p:nvPr/>
          </p:nvSpPr>
          <p:spPr bwMode="auto">
            <a:xfrm flipH="1" flipV="1">
              <a:off x="6179819" y="1249680"/>
              <a:ext cx="630873" cy="1905"/>
            </a:xfrm>
            <a:prstGeom prst="line">
              <a:avLst/>
            </a:prstGeom>
            <a:noFill/>
            <a:ln w="38100">
              <a:solidFill>
                <a:schemeClr val="tx1"/>
              </a:solidFill>
              <a:round/>
              <a:headEnd/>
              <a:tailEnd/>
            </a:ln>
            <a:effectLst/>
          </p:spPr>
          <p:txBody>
            <a:bodyPr/>
            <a:lstStyle/>
            <a:p>
              <a:endParaRPr lang="en-US">
                <a:latin typeface="Arial" pitchFamily="34" charset="0"/>
              </a:endParaRPr>
            </a:p>
          </p:txBody>
        </p:sp>
        <p:sp>
          <p:nvSpPr>
            <p:cNvPr id="58" name="Line 102"/>
            <p:cNvSpPr>
              <a:spLocks noChangeShapeType="1"/>
            </p:cNvSpPr>
            <p:nvPr/>
          </p:nvSpPr>
          <p:spPr bwMode="auto">
            <a:xfrm flipH="1">
              <a:off x="6170612" y="1249681"/>
              <a:ext cx="1587" cy="542608"/>
            </a:xfrm>
            <a:prstGeom prst="line">
              <a:avLst/>
            </a:prstGeom>
            <a:noFill/>
            <a:ln w="38100">
              <a:solidFill>
                <a:schemeClr val="tx1"/>
              </a:solidFill>
              <a:round/>
              <a:headEnd/>
              <a:tailEnd type="triangle" w="med" len="med"/>
            </a:ln>
            <a:effectLst/>
          </p:spPr>
          <p:txBody>
            <a:bodyPr/>
            <a:lstStyle/>
            <a:p>
              <a:endParaRPr lang="en-US">
                <a:latin typeface="Arial" pitchFamily="34" charset="0"/>
              </a:endParaRPr>
            </a:p>
          </p:txBody>
        </p:sp>
        <p:sp>
          <p:nvSpPr>
            <p:cNvPr id="59" name="Line 103"/>
            <p:cNvSpPr>
              <a:spLocks noChangeShapeType="1"/>
            </p:cNvSpPr>
            <p:nvPr/>
          </p:nvSpPr>
          <p:spPr bwMode="auto">
            <a:xfrm>
              <a:off x="6170613" y="2224088"/>
              <a:ext cx="0" cy="714375"/>
            </a:xfrm>
            <a:prstGeom prst="line">
              <a:avLst/>
            </a:prstGeom>
            <a:noFill/>
            <a:ln w="38100">
              <a:solidFill>
                <a:schemeClr val="tx1"/>
              </a:solidFill>
              <a:round/>
              <a:headEnd/>
              <a:tailEnd type="triangle" w="med" len="med"/>
            </a:ln>
            <a:effectLst/>
          </p:spPr>
          <p:txBody>
            <a:bodyPr/>
            <a:lstStyle/>
            <a:p>
              <a:endParaRPr lang="en-US">
                <a:latin typeface="Arial" pitchFamily="34" charset="0"/>
              </a:endParaRPr>
            </a:p>
          </p:txBody>
        </p:sp>
        <p:sp>
          <p:nvSpPr>
            <p:cNvPr id="60" name="Text Box 104"/>
            <p:cNvSpPr txBox="1">
              <a:spLocks noChangeArrowheads="1"/>
            </p:cNvSpPr>
            <p:nvPr/>
          </p:nvSpPr>
          <p:spPr bwMode="auto">
            <a:xfrm>
              <a:off x="4633913" y="3351213"/>
              <a:ext cx="760412" cy="769441"/>
            </a:xfrm>
            <a:prstGeom prst="rect">
              <a:avLst/>
            </a:prstGeom>
            <a:noFill/>
            <a:ln w="19050">
              <a:solidFill>
                <a:srgbClr val="000000"/>
              </a:solidFill>
              <a:miter lim="800000"/>
              <a:headEnd/>
              <a:tailEnd/>
            </a:ln>
            <a:effectLst/>
          </p:spPr>
          <p:txBody>
            <a:bodyPr>
              <a:spAutoFit/>
            </a:bodyPr>
            <a:lstStyle/>
            <a:p>
              <a:pPr algn="l"/>
              <a:r>
                <a:rPr lang="en-US" sz="1100" dirty="0">
                  <a:latin typeface="Arial" pitchFamily="34" charset="0"/>
                </a:rPr>
                <a:t>Grid PS</a:t>
              </a:r>
            </a:p>
            <a:p>
              <a:pPr algn="l"/>
              <a:r>
                <a:rPr lang="en-US" sz="1100" dirty="0">
                  <a:latin typeface="Arial" pitchFamily="34" charset="0"/>
                </a:rPr>
                <a:t>Screen PS</a:t>
              </a:r>
            </a:p>
            <a:p>
              <a:pPr algn="l"/>
              <a:r>
                <a:rPr lang="en-US" sz="1100" dirty="0" err="1">
                  <a:latin typeface="Arial" pitchFamily="34" charset="0"/>
                </a:rPr>
                <a:t>Fil</a:t>
              </a:r>
              <a:r>
                <a:rPr lang="en-US" sz="1100" dirty="0">
                  <a:latin typeface="Arial" pitchFamily="34" charset="0"/>
                </a:rPr>
                <a:t>. PS</a:t>
              </a:r>
            </a:p>
          </p:txBody>
        </p:sp>
        <p:sp>
          <p:nvSpPr>
            <p:cNvPr id="61" name="Text Box 105"/>
            <p:cNvSpPr txBox="1">
              <a:spLocks noChangeArrowheads="1"/>
            </p:cNvSpPr>
            <p:nvPr/>
          </p:nvSpPr>
          <p:spPr bwMode="auto">
            <a:xfrm>
              <a:off x="4630738" y="2192338"/>
              <a:ext cx="760412" cy="769441"/>
            </a:xfrm>
            <a:prstGeom prst="rect">
              <a:avLst/>
            </a:prstGeom>
            <a:noFill/>
            <a:ln w="19050">
              <a:solidFill>
                <a:srgbClr val="000000"/>
              </a:solidFill>
              <a:miter lim="800000"/>
              <a:headEnd/>
              <a:tailEnd/>
            </a:ln>
            <a:effectLst/>
          </p:spPr>
          <p:txBody>
            <a:bodyPr>
              <a:spAutoFit/>
            </a:bodyPr>
            <a:lstStyle/>
            <a:p>
              <a:pPr algn="l"/>
              <a:r>
                <a:rPr lang="en-US" sz="1100" dirty="0">
                  <a:latin typeface="Arial" pitchFamily="34" charset="0"/>
                </a:rPr>
                <a:t>Grid PS</a:t>
              </a:r>
            </a:p>
            <a:p>
              <a:pPr algn="l"/>
              <a:r>
                <a:rPr lang="en-US" sz="1100" dirty="0">
                  <a:latin typeface="Arial" pitchFamily="34" charset="0"/>
                </a:rPr>
                <a:t>Screen PS</a:t>
              </a:r>
            </a:p>
            <a:p>
              <a:pPr algn="l"/>
              <a:r>
                <a:rPr lang="en-US" sz="1100" dirty="0" err="1">
                  <a:latin typeface="Arial" pitchFamily="34" charset="0"/>
                </a:rPr>
                <a:t>Fil</a:t>
              </a:r>
              <a:r>
                <a:rPr lang="en-US" sz="1100" dirty="0">
                  <a:latin typeface="Arial" pitchFamily="34" charset="0"/>
                </a:rPr>
                <a:t>. PS</a:t>
              </a:r>
            </a:p>
          </p:txBody>
        </p:sp>
        <p:sp>
          <p:nvSpPr>
            <p:cNvPr id="62" name="Line 106"/>
            <p:cNvSpPr>
              <a:spLocks noChangeShapeType="1"/>
            </p:cNvSpPr>
            <p:nvPr/>
          </p:nvSpPr>
          <p:spPr bwMode="auto">
            <a:xfrm>
              <a:off x="5391150" y="2260600"/>
              <a:ext cx="157163" cy="0"/>
            </a:xfrm>
            <a:prstGeom prst="line">
              <a:avLst/>
            </a:prstGeom>
            <a:noFill/>
            <a:ln w="9525">
              <a:solidFill>
                <a:schemeClr val="tx1"/>
              </a:solidFill>
              <a:round/>
              <a:headEnd/>
              <a:tailEnd/>
            </a:ln>
            <a:effectLst/>
          </p:spPr>
          <p:txBody>
            <a:bodyPr/>
            <a:lstStyle/>
            <a:p>
              <a:endParaRPr lang="en-US">
                <a:latin typeface="Arial" pitchFamily="34" charset="0"/>
              </a:endParaRPr>
            </a:p>
          </p:txBody>
        </p:sp>
        <p:sp>
          <p:nvSpPr>
            <p:cNvPr id="63" name="Line 107"/>
            <p:cNvSpPr>
              <a:spLocks noChangeShapeType="1"/>
            </p:cNvSpPr>
            <p:nvPr/>
          </p:nvSpPr>
          <p:spPr bwMode="auto">
            <a:xfrm>
              <a:off x="5395913" y="2308225"/>
              <a:ext cx="157162" cy="0"/>
            </a:xfrm>
            <a:prstGeom prst="line">
              <a:avLst/>
            </a:prstGeom>
            <a:noFill/>
            <a:ln w="9525">
              <a:solidFill>
                <a:schemeClr val="tx1"/>
              </a:solidFill>
              <a:round/>
              <a:headEnd/>
              <a:tailEnd/>
            </a:ln>
            <a:effectLst/>
          </p:spPr>
          <p:txBody>
            <a:bodyPr/>
            <a:lstStyle/>
            <a:p>
              <a:endParaRPr lang="en-US">
                <a:latin typeface="Arial" pitchFamily="34" charset="0"/>
              </a:endParaRPr>
            </a:p>
          </p:txBody>
        </p:sp>
        <p:sp>
          <p:nvSpPr>
            <p:cNvPr id="64" name="Line 108"/>
            <p:cNvSpPr>
              <a:spLocks noChangeShapeType="1"/>
            </p:cNvSpPr>
            <p:nvPr/>
          </p:nvSpPr>
          <p:spPr bwMode="auto">
            <a:xfrm>
              <a:off x="5391150" y="2355850"/>
              <a:ext cx="157163" cy="0"/>
            </a:xfrm>
            <a:prstGeom prst="line">
              <a:avLst/>
            </a:prstGeom>
            <a:noFill/>
            <a:ln w="9525">
              <a:solidFill>
                <a:schemeClr val="tx1"/>
              </a:solidFill>
              <a:round/>
              <a:headEnd/>
              <a:tailEnd/>
            </a:ln>
            <a:effectLst/>
          </p:spPr>
          <p:txBody>
            <a:bodyPr/>
            <a:lstStyle/>
            <a:p>
              <a:endParaRPr lang="en-US">
                <a:latin typeface="Arial" pitchFamily="34" charset="0"/>
              </a:endParaRPr>
            </a:p>
          </p:txBody>
        </p:sp>
        <p:sp>
          <p:nvSpPr>
            <p:cNvPr id="65" name="Line 109"/>
            <p:cNvSpPr>
              <a:spLocks noChangeShapeType="1"/>
            </p:cNvSpPr>
            <p:nvPr/>
          </p:nvSpPr>
          <p:spPr bwMode="auto">
            <a:xfrm>
              <a:off x="5391150" y="2403475"/>
              <a:ext cx="157163" cy="0"/>
            </a:xfrm>
            <a:prstGeom prst="line">
              <a:avLst/>
            </a:prstGeom>
            <a:noFill/>
            <a:ln w="9525">
              <a:solidFill>
                <a:schemeClr val="tx1"/>
              </a:solidFill>
              <a:round/>
              <a:headEnd/>
              <a:tailEnd/>
            </a:ln>
            <a:effectLst/>
          </p:spPr>
          <p:txBody>
            <a:bodyPr/>
            <a:lstStyle/>
            <a:p>
              <a:endParaRPr lang="en-US">
                <a:latin typeface="Arial" pitchFamily="34" charset="0"/>
              </a:endParaRPr>
            </a:p>
          </p:txBody>
        </p:sp>
        <p:sp>
          <p:nvSpPr>
            <p:cNvPr id="66" name="Line 110"/>
            <p:cNvSpPr>
              <a:spLocks noChangeShapeType="1"/>
            </p:cNvSpPr>
            <p:nvPr/>
          </p:nvSpPr>
          <p:spPr bwMode="auto">
            <a:xfrm>
              <a:off x="5391150" y="3403600"/>
              <a:ext cx="157163" cy="0"/>
            </a:xfrm>
            <a:prstGeom prst="line">
              <a:avLst/>
            </a:prstGeom>
            <a:noFill/>
            <a:ln w="9525">
              <a:solidFill>
                <a:schemeClr val="tx1"/>
              </a:solidFill>
              <a:round/>
              <a:headEnd/>
              <a:tailEnd/>
            </a:ln>
            <a:effectLst/>
          </p:spPr>
          <p:txBody>
            <a:bodyPr/>
            <a:lstStyle/>
            <a:p>
              <a:endParaRPr lang="en-US">
                <a:latin typeface="Arial" pitchFamily="34" charset="0"/>
              </a:endParaRPr>
            </a:p>
          </p:txBody>
        </p:sp>
        <p:sp>
          <p:nvSpPr>
            <p:cNvPr id="67" name="Line 111"/>
            <p:cNvSpPr>
              <a:spLocks noChangeShapeType="1"/>
            </p:cNvSpPr>
            <p:nvPr/>
          </p:nvSpPr>
          <p:spPr bwMode="auto">
            <a:xfrm>
              <a:off x="5395913" y="3451225"/>
              <a:ext cx="157162" cy="0"/>
            </a:xfrm>
            <a:prstGeom prst="line">
              <a:avLst/>
            </a:prstGeom>
            <a:noFill/>
            <a:ln w="9525">
              <a:solidFill>
                <a:schemeClr val="tx1"/>
              </a:solidFill>
              <a:round/>
              <a:headEnd/>
              <a:tailEnd/>
            </a:ln>
            <a:effectLst/>
          </p:spPr>
          <p:txBody>
            <a:bodyPr/>
            <a:lstStyle/>
            <a:p>
              <a:endParaRPr lang="en-US">
                <a:latin typeface="Arial" pitchFamily="34" charset="0"/>
              </a:endParaRPr>
            </a:p>
          </p:txBody>
        </p:sp>
        <p:sp>
          <p:nvSpPr>
            <p:cNvPr id="68" name="Line 112"/>
            <p:cNvSpPr>
              <a:spLocks noChangeShapeType="1"/>
            </p:cNvSpPr>
            <p:nvPr/>
          </p:nvSpPr>
          <p:spPr bwMode="auto">
            <a:xfrm>
              <a:off x="5391150" y="3498850"/>
              <a:ext cx="157163" cy="0"/>
            </a:xfrm>
            <a:prstGeom prst="line">
              <a:avLst/>
            </a:prstGeom>
            <a:noFill/>
            <a:ln w="9525">
              <a:solidFill>
                <a:schemeClr val="tx1"/>
              </a:solidFill>
              <a:round/>
              <a:headEnd/>
              <a:tailEnd/>
            </a:ln>
            <a:effectLst/>
          </p:spPr>
          <p:txBody>
            <a:bodyPr/>
            <a:lstStyle/>
            <a:p>
              <a:endParaRPr lang="en-US">
                <a:latin typeface="Arial" pitchFamily="34" charset="0"/>
              </a:endParaRPr>
            </a:p>
          </p:txBody>
        </p:sp>
        <p:sp>
          <p:nvSpPr>
            <p:cNvPr id="69" name="Line 113"/>
            <p:cNvSpPr>
              <a:spLocks noChangeShapeType="1"/>
            </p:cNvSpPr>
            <p:nvPr/>
          </p:nvSpPr>
          <p:spPr bwMode="auto">
            <a:xfrm>
              <a:off x="5391150" y="3546475"/>
              <a:ext cx="157163" cy="0"/>
            </a:xfrm>
            <a:prstGeom prst="line">
              <a:avLst/>
            </a:prstGeom>
            <a:noFill/>
            <a:ln w="9525">
              <a:solidFill>
                <a:schemeClr val="tx1"/>
              </a:solidFill>
              <a:round/>
              <a:headEnd/>
              <a:tailEnd/>
            </a:ln>
            <a:effectLst/>
          </p:spPr>
          <p:txBody>
            <a:bodyPr/>
            <a:lstStyle/>
            <a:p>
              <a:endParaRPr lang="en-US">
                <a:latin typeface="Arial" pitchFamily="34" charset="0"/>
              </a:endParaRPr>
            </a:p>
          </p:txBody>
        </p:sp>
      </p:grpSp>
      <p:sp>
        <p:nvSpPr>
          <p:cNvPr id="71" name="TextBox 70"/>
          <p:cNvSpPr txBox="1"/>
          <p:nvPr/>
        </p:nvSpPr>
        <p:spPr>
          <a:xfrm>
            <a:off x="4015740" y="6550223"/>
            <a:ext cx="4122420" cy="307777"/>
          </a:xfrm>
          <a:prstGeom prst="rect">
            <a:avLst/>
          </a:prstGeom>
          <a:noFill/>
        </p:spPr>
        <p:txBody>
          <a:bodyPr wrap="square" rtlCol="0">
            <a:spAutoFit/>
          </a:bodyPr>
          <a:lstStyle/>
          <a:p>
            <a:r>
              <a:rPr lang="en-US" sz="1400" dirty="0" smtClean="0"/>
              <a:t>*</a:t>
            </a:r>
            <a:r>
              <a:rPr lang="en-US" sz="1200" dirty="0" smtClean="0"/>
              <a:t>Ken </a:t>
            </a:r>
            <a:r>
              <a:rPr lang="en-US" sz="1200" dirty="0" err="1" smtClean="0"/>
              <a:t>Baptiste</a:t>
            </a:r>
            <a:r>
              <a:rPr lang="en-US" sz="1200" dirty="0" smtClean="0"/>
              <a:t>, et. al. Lawrence Berkeley National Lab</a:t>
            </a:r>
            <a:endParaRPr lang="en-US" sz="1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356860" y="2667000"/>
          <a:ext cx="3341687" cy="3657600"/>
        </p:xfrm>
        <a:graphic>
          <a:graphicData uri="http://schemas.openxmlformats.org/drawingml/2006/table">
            <a:tbl>
              <a:tblPr/>
              <a:tblGrid>
                <a:gridCol w="2032000"/>
                <a:gridCol w="1309687"/>
              </a:tblGrid>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Parameter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Expected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Frequency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187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Bandwidth (-1dB)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003568"/>
                          </a:solidFill>
                          <a:effectLst>
                            <a:outerShdw blurRad="38100" dist="38100" dir="2700000" algn="tl">
                              <a:srgbClr val="C0C0C0"/>
                            </a:outerShdw>
                          </a:effectLst>
                          <a:latin typeface="Arial" pitchFamily="34" charset="0"/>
                        </a:rPr>
                        <a:t>3 MHz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Filament Voltage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003568"/>
                          </a:solidFill>
                          <a:effectLst>
                            <a:outerShdw blurRad="38100" dist="38100" dir="2700000" algn="tl">
                              <a:srgbClr val="C0C0C0"/>
                            </a:outerShdw>
                          </a:effectLst>
                          <a:latin typeface="Arial" pitchFamily="34" charset="0"/>
                        </a:rPr>
                        <a:t>7.5 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Anode Voltage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rPr>
                        <a:t>9.6 kV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Anode Current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rPr>
                        <a:t>9.7 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Screen-grid Voltage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rPr>
                        <a:t>710 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Screen-grid Current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rPr>
                        <a:t>310 </a:t>
                      </a:r>
                      <a:r>
                        <a:rPr kumimoji="0" lang="en-US" sz="1400" b="1" i="0" u="none" strike="noStrike" cap="none" normalizeH="0" baseline="0" dirty="0" err="1" smtClean="0">
                          <a:ln>
                            <a:noFill/>
                          </a:ln>
                          <a:solidFill>
                            <a:srgbClr val="003568"/>
                          </a:solidFill>
                          <a:effectLst>
                            <a:outerShdw blurRad="38100" dist="38100" dir="2700000" algn="tl">
                              <a:srgbClr val="C0C0C0"/>
                            </a:outerShdw>
                          </a:effectLst>
                          <a:latin typeface="Arial" pitchFamily="34" charset="0"/>
                        </a:rPr>
                        <a:t>mA</a:t>
                      </a:r>
                      <a:endPar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Control-grid Voltage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rPr>
                        <a:t>-110 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Control-grid Current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rPr>
                        <a:t>180 </a:t>
                      </a:r>
                      <a:r>
                        <a:rPr kumimoji="0" lang="en-US" sz="1400" b="1" i="0" u="none" strike="noStrike" cap="none" normalizeH="0" baseline="0" dirty="0" err="1" smtClean="0">
                          <a:ln>
                            <a:noFill/>
                          </a:ln>
                          <a:solidFill>
                            <a:srgbClr val="003568"/>
                          </a:solidFill>
                          <a:effectLst>
                            <a:outerShdw blurRad="38100" dist="38100" dir="2700000" algn="tl">
                              <a:srgbClr val="C0C0C0"/>
                            </a:outerShdw>
                          </a:effectLst>
                          <a:latin typeface="Arial" pitchFamily="34" charset="0"/>
                        </a:rPr>
                        <a:t>mA</a:t>
                      </a:r>
                      <a:endPar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TH 571B RF Input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rPr>
                        <a:t>1.4 kW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32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990000"/>
                          </a:solidFill>
                          <a:effectLst>
                            <a:outerShdw blurRad="38100" dist="38100" dir="2700000" algn="tl">
                              <a:srgbClr val="C0C0C0"/>
                            </a:outerShdw>
                          </a:effectLst>
                          <a:latin typeface="Arial" pitchFamily="34" charset="0"/>
                        </a:rPr>
                        <a:t>RF Output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3568"/>
                          </a:solidFill>
                          <a:effectLst>
                            <a:outerShdw blurRad="38100" dist="38100" dir="2700000" algn="tl">
                              <a:srgbClr val="C0C0C0"/>
                            </a:outerShdw>
                          </a:effectLst>
                          <a:latin typeface="Arial" pitchFamily="34" charset="0"/>
                        </a:rPr>
                        <a:t>2 x 60 kW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 name="Picture 44"/>
          <p:cNvPicPr>
            <a:picLocks noChangeAspect="1" noChangeArrowheads="1"/>
          </p:cNvPicPr>
          <p:nvPr/>
        </p:nvPicPr>
        <p:blipFill>
          <a:blip r:embed="rId2" cstate="print"/>
          <a:srcRect/>
          <a:stretch>
            <a:fillRect/>
          </a:stretch>
        </p:blipFill>
        <p:spPr bwMode="auto">
          <a:xfrm>
            <a:off x="402273" y="904558"/>
            <a:ext cx="1422400" cy="2266950"/>
          </a:xfrm>
          <a:prstGeom prst="rect">
            <a:avLst/>
          </a:prstGeom>
          <a:noFill/>
          <a:ln w="9525">
            <a:noFill/>
            <a:miter lim="800000"/>
            <a:headEnd/>
            <a:tailEnd/>
          </a:ln>
          <a:effectLst/>
        </p:spPr>
      </p:pic>
      <p:grpSp>
        <p:nvGrpSpPr>
          <p:cNvPr id="12" name="Group 11"/>
          <p:cNvGrpSpPr/>
          <p:nvPr/>
        </p:nvGrpSpPr>
        <p:grpSpPr>
          <a:xfrm>
            <a:off x="364490" y="3230625"/>
            <a:ext cx="4470400" cy="2699038"/>
            <a:chOff x="356870" y="3329685"/>
            <a:chExt cx="4470400" cy="2699038"/>
          </a:xfrm>
        </p:grpSpPr>
        <p:pic>
          <p:nvPicPr>
            <p:cNvPr id="4" name="Picture 53" descr="IMG_0702"/>
            <p:cNvPicPr>
              <a:picLocks noChangeAspect="1" noChangeArrowheads="1"/>
            </p:cNvPicPr>
            <p:nvPr/>
          </p:nvPicPr>
          <p:blipFill>
            <a:blip r:embed="rId3" cstate="print"/>
            <a:srcRect t="4500" b="14999"/>
            <a:stretch>
              <a:fillRect/>
            </a:stretch>
          </p:blipFill>
          <p:spPr bwMode="auto">
            <a:xfrm>
              <a:off x="356870" y="3329685"/>
              <a:ext cx="4470400" cy="2699038"/>
            </a:xfrm>
            <a:prstGeom prst="rect">
              <a:avLst/>
            </a:prstGeom>
            <a:noFill/>
            <a:ln w="9525">
              <a:noFill/>
              <a:miter lim="800000"/>
              <a:headEnd/>
              <a:tailEnd/>
            </a:ln>
          </p:spPr>
        </p:pic>
        <p:sp>
          <p:nvSpPr>
            <p:cNvPr id="5" name="TextBox 4"/>
            <p:cNvSpPr txBox="1"/>
            <p:nvPr/>
          </p:nvSpPr>
          <p:spPr>
            <a:xfrm>
              <a:off x="2697480" y="5509260"/>
              <a:ext cx="922020" cy="400110"/>
            </a:xfrm>
            <a:prstGeom prst="rect">
              <a:avLst/>
            </a:prstGeom>
            <a:noFill/>
          </p:spPr>
          <p:txBody>
            <a:bodyPr wrap="square" rtlCol="0">
              <a:spAutoFit/>
            </a:bodyPr>
            <a:lstStyle/>
            <a:p>
              <a:r>
                <a:rPr lang="en-US" sz="2000" dirty="0" smtClean="0">
                  <a:solidFill>
                    <a:srgbClr val="C00000"/>
                  </a:solidFill>
                  <a:latin typeface="Arial" pitchFamily="34" charset="0"/>
                </a:rPr>
                <a:t>HVPS</a:t>
              </a:r>
              <a:endParaRPr lang="en-US" sz="2000" dirty="0">
                <a:solidFill>
                  <a:srgbClr val="C00000"/>
                </a:solidFill>
                <a:latin typeface="Arial" pitchFamily="34" charset="0"/>
              </a:endParaRPr>
            </a:p>
          </p:txBody>
        </p:sp>
        <p:sp>
          <p:nvSpPr>
            <p:cNvPr id="6" name="TextBox 5"/>
            <p:cNvSpPr txBox="1"/>
            <p:nvPr/>
          </p:nvSpPr>
          <p:spPr>
            <a:xfrm>
              <a:off x="1722120" y="5547360"/>
              <a:ext cx="739140" cy="400110"/>
            </a:xfrm>
            <a:prstGeom prst="rect">
              <a:avLst/>
            </a:prstGeom>
            <a:noFill/>
          </p:spPr>
          <p:txBody>
            <a:bodyPr wrap="square" rtlCol="0">
              <a:spAutoFit/>
            </a:bodyPr>
            <a:lstStyle/>
            <a:p>
              <a:r>
                <a:rPr lang="en-US" sz="2000" dirty="0" smtClean="0">
                  <a:solidFill>
                    <a:srgbClr val="C00000"/>
                  </a:solidFill>
                  <a:latin typeface="Arial" pitchFamily="34" charset="0"/>
                </a:rPr>
                <a:t>HPA</a:t>
              </a:r>
              <a:endParaRPr lang="en-US" sz="2000" dirty="0">
                <a:solidFill>
                  <a:srgbClr val="C00000"/>
                </a:solidFill>
                <a:latin typeface="Arial" pitchFamily="34" charset="0"/>
              </a:endParaRPr>
            </a:p>
          </p:txBody>
        </p:sp>
      </p:grpSp>
      <p:sp>
        <p:nvSpPr>
          <p:cNvPr id="7" name="TextBox 6"/>
          <p:cNvSpPr txBox="1"/>
          <p:nvPr/>
        </p:nvSpPr>
        <p:spPr>
          <a:xfrm>
            <a:off x="472440" y="243840"/>
            <a:ext cx="8343900" cy="461665"/>
          </a:xfrm>
          <a:prstGeom prst="rect">
            <a:avLst/>
          </a:prstGeom>
          <a:noFill/>
        </p:spPr>
        <p:txBody>
          <a:bodyPr wrap="square" rtlCol="0">
            <a:spAutoFit/>
          </a:bodyPr>
          <a:lstStyle/>
          <a:p>
            <a:r>
              <a:rPr lang="en-US" b="1" dirty="0" smtClean="0">
                <a:latin typeface="Arial" pitchFamily="34" charset="0"/>
              </a:rPr>
              <a:t>Commercial Vendor Developed High Power Amplifier</a:t>
            </a:r>
            <a:endParaRPr lang="en-US" b="1" dirty="0">
              <a:latin typeface="Arial" pitchFamily="34" charset="0"/>
            </a:endParaRPr>
          </a:p>
        </p:txBody>
      </p:sp>
      <p:sp>
        <p:nvSpPr>
          <p:cNvPr id="9" name="TextBox 8"/>
          <p:cNvSpPr txBox="1"/>
          <p:nvPr/>
        </p:nvSpPr>
        <p:spPr>
          <a:xfrm>
            <a:off x="1882140" y="800100"/>
            <a:ext cx="6751320" cy="1892826"/>
          </a:xfrm>
          <a:prstGeom prst="rect">
            <a:avLst/>
          </a:prstGeom>
          <a:noFill/>
        </p:spPr>
        <p:txBody>
          <a:bodyPr wrap="square" rtlCol="0">
            <a:spAutoFit/>
          </a:bodyPr>
          <a:lstStyle/>
          <a:p>
            <a:pPr marL="174625" indent="-174625">
              <a:buFont typeface="Arial" pitchFamily="34" charset="0"/>
              <a:buChar char="•"/>
            </a:pPr>
            <a:r>
              <a:rPr lang="en-US" sz="1800" b="1" dirty="0" smtClean="0">
                <a:latin typeface="Arial" pitchFamily="34" charset="0"/>
              </a:rPr>
              <a:t>HPA developed by ETM </a:t>
            </a:r>
            <a:r>
              <a:rPr lang="en-US" sz="1800" b="1" dirty="0" err="1" smtClean="0">
                <a:latin typeface="Arial" pitchFamily="34" charset="0"/>
              </a:rPr>
              <a:t>Electromatic</a:t>
            </a:r>
            <a:r>
              <a:rPr lang="en-US" sz="1800" b="1" dirty="0" smtClean="0">
                <a:latin typeface="Arial" pitchFamily="34" charset="0"/>
              </a:rPr>
              <a:t> For LBNL working under a DOE Contract.</a:t>
            </a:r>
          </a:p>
          <a:p>
            <a:pPr marL="342900" lvl="1" indent="-228600">
              <a:spcAft>
                <a:spcPts val="600"/>
              </a:spcAft>
              <a:buFont typeface="Courier New" pitchFamily="49" charset="0"/>
              <a:buChar char="o"/>
            </a:pPr>
            <a:r>
              <a:rPr lang="en-US" sz="1600" dirty="0" smtClean="0">
                <a:latin typeface="Arial" pitchFamily="34" charset="0"/>
              </a:rPr>
              <a:t>Order placed in June 2009</a:t>
            </a:r>
          </a:p>
          <a:p>
            <a:pPr marL="342900" lvl="1" indent="-228600">
              <a:spcAft>
                <a:spcPts val="600"/>
              </a:spcAft>
              <a:buFont typeface="Courier New" pitchFamily="49" charset="0"/>
              <a:buChar char="o"/>
            </a:pPr>
            <a:r>
              <a:rPr lang="en-US" sz="1600" dirty="0" smtClean="0">
                <a:latin typeface="Arial" pitchFamily="34" charset="0"/>
              </a:rPr>
              <a:t>Production testing to be completed May 2010</a:t>
            </a:r>
          </a:p>
          <a:p>
            <a:pPr marL="342900" lvl="1" indent="-228600">
              <a:spcAft>
                <a:spcPts val="600"/>
              </a:spcAft>
              <a:buFont typeface="Courier New" pitchFamily="49" charset="0"/>
              <a:buChar char="o"/>
            </a:pPr>
            <a:r>
              <a:rPr lang="en-US" sz="1600" dirty="0" smtClean="0">
                <a:latin typeface="Arial" pitchFamily="34" charset="0"/>
              </a:rPr>
              <a:t>Delivery expected May 2010</a:t>
            </a:r>
          </a:p>
          <a:p>
            <a:pPr marL="174625" indent="-174625">
              <a:buFont typeface="Arial" pitchFamily="34" charset="0"/>
              <a:buChar char="•"/>
            </a:pPr>
            <a:r>
              <a:rPr lang="en-US" sz="1800" b="1" dirty="0" smtClean="0">
                <a:latin typeface="Arial" pitchFamily="34" charset="0"/>
              </a:rPr>
              <a:t>Approximate costs $1M for HPA and HVPS only. </a:t>
            </a:r>
            <a:endParaRPr lang="en-US" sz="1800" b="1" dirty="0">
              <a:latin typeface="Arial" pitchFamily="34" charset="0"/>
            </a:endParaRPr>
          </a:p>
        </p:txBody>
      </p:sp>
      <p:sp>
        <p:nvSpPr>
          <p:cNvPr id="11" name="TextBox 10"/>
          <p:cNvSpPr txBox="1"/>
          <p:nvPr/>
        </p:nvSpPr>
        <p:spPr>
          <a:xfrm>
            <a:off x="198120" y="5966460"/>
            <a:ext cx="5036820" cy="307777"/>
          </a:xfrm>
          <a:prstGeom prst="rect">
            <a:avLst/>
          </a:prstGeom>
          <a:noFill/>
        </p:spPr>
        <p:txBody>
          <a:bodyPr wrap="square" rtlCol="0">
            <a:spAutoFit/>
          </a:bodyPr>
          <a:lstStyle/>
          <a:p>
            <a:r>
              <a:rPr lang="en-US" sz="1400" b="1" dirty="0" smtClean="0">
                <a:solidFill>
                  <a:srgbClr val="C00000"/>
                </a:solidFill>
                <a:latin typeface="Arial" pitchFamily="34" charset="0"/>
              </a:rPr>
              <a:t>Approximately 3.3m W x 1.55m H x 1.5m D and  4,300 kg</a:t>
            </a:r>
            <a:endParaRPr lang="en-US" sz="1400" b="1" dirty="0">
              <a:solidFill>
                <a:srgbClr val="C00000"/>
              </a:solidFill>
              <a:latin typeface="Arial" pitchFamily="34" charset="0"/>
            </a:endParaRPr>
          </a:p>
        </p:txBody>
      </p:sp>
      <p:sp>
        <p:nvSpPr>
          <p:cNvPr id="13" name="Rectangle 12"/>
          <p:cNvSpPr/>
          <p:nvPr/>
        </p:nvSpPr>
        <p:spPr>
          <a:xfrm>
            <a:off x="4299995" y="6581001"/>
            <a:ext cx="4572000" cy="276999"/>
          </a:xfrm>
          <a:prstGeom prst="rect">
            <a:avLst/>
          </a:prstGeom>
        </p:spPr>
        <p:txBody>
          <a:bodyPr>
            <a:spAutoFit/>
          </a:bodyPr>
          <a:lstStyle/>
          <a:p>
            <a:r>
              <a:rPr lang="en-US" sz="1200" dirty="0" smtClean="0"/>
              <a:t>*Ken </a:t>
            </a:r>
            <a:r>
              <a:rPr lang="en-US" sz="1200" dirty="0" err="1" smtClean="0"/>
              <a:t>Baptiste</a:t>
            </a:r>
            <a:r>
              <a:rPr lang="en-US" sz="1200" dirty="0" smtClean="0"/>
              <a:t>, et. al. Lawrence Berkeley National Lab</a:t>
            </a:r>
            <a:endParaRPr lang="en-US"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37"/>
          <p:cNvSpPr txBox="1">
            <a:spLocks noChangeArrowheads="1"/>
          </p:cNvSpPr>
          <p:nvPr/>
        </p:nvSpPr>
        <p:spPr bwMode="auto">
          <a:xfrm>
            <a:off x="0" y="193675"/>
            <a:ext cx="9144000" cy="461963"/>
          </a:xfrm>
          <a:prstGeom prst="rect">
            <a:avLst/>
          </a:prstGeom>
          <a:noFill/>
          <a:ln w="9525">
            <a:noFill/>
            <a:miter lim="800000"/>
            <a:headEnd/>
            <a:tailEnd/>
          </a:ln>
        </p:spPr>
        <p:txBody>
          <a:bodyPr>
            <a:spAutoFit/>
          </a:bodyPr>
          <a:lstStyle/>
          <a:p>
            <a:pPr algn="ctr"/>
            <a:r>
              <a:rPr lang="en-US" b="1" dirty="0" smtClean="0">
                <a:latin typeface="Arial" pitchFamily="34" charset="0"/>
              </a:rPr>
              <a:t>Buncher  and Injector </a:t>
            </a:r>
            <a:r>
              <a:rPr lang="en-US" b="1" dirty="0" err="1" smtClean="0">
                <a:latin typeface="Arial" pitchFamily="34" charset="0"/>
              </a:rPr>
              <a:t>Cryomodule</a:t>
            </a:r>
            <a:r>
              <a:rPr lang="en-US" b="1" dirty="0" smtClean="0">
                <a:latin typeface="Arial" pitchFamily="34" charset="0"/>
              </a:rPr>
              <a:t> HPRF </a:t>
            </a:r>
            <a:r>
              <a:rPr lang="en-US" b="1" dirty="0">
                <a:latin typeface="Arial" pitchFamily="34" charset="0"/>
              </a:rPr>
              <a:t>requirements</a:t>
            </a:r>
          </a:p>
        </p:txBody>
      </p:sp>
      <p:cxnSp>
        <p:nvCxnSpPr>
          <p:cNvPr id="36867"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sp>
        <p:nvSpPr>
          <p:cNvPr id="36868" name="TextBox 9"/>
          <p:cNvSpPr txBox="1">
            <a:spLocks noChangeArrowheads="1"/>
          </p:cNvSpPr>
          <p:nvPr/>
        </p:nvSpPr>
        <p:spPr bwMode="auto">
          <a:xfrm>
            <a:off x="525780" y="939879"/>
            <a:ext cx="8252460" cy="5786199"/>
          </a:xfrm>
          <a:prstGeom prst="rect">
            <a:avLst/>
          </a:prstGeom>
          <a:noFill/>
          <a:ln w="9525">
            <a:noFill/>
            <a:miter lim="800000"/>
            <a:headEnd/>
            <a:tailEnd/>
          </a:ln>
        </p:spPr>
        <p:txBody>
          <a:bodyPr wrap="square">
            <a:spAutoFit/>
          </a:bodyPr>
          <a:lstStyle/>
          <a:p>
            <a:pPr marL="228600" indent="-228600">
              <a:spcAft>
                <a:spcPts val="1200"/>
              </a:spcAft>
              <a:buFont typeface="Arial" pitchFamily="34" charset="0"/>
              <a:buChar char="•"/>
            </a:pPr>
            <a:r>
              <a:rPr lang="en-US" sz="2000" b="1" dirty="0" smtClean="0">
                <a:latin typeface="Arial" pitchFamily="34" charset="0"/>
              </a:rPr>
              <a:t>Total injector RF power to the beam &lt; 20 kW</a:t>
            </a:r>
          </a:p>
          <a:p>
            <a:pPr marL="228600" indent="-228600">
              <a:spcAft>
                <a:spcPts val="1200"/>
              </a:spcAft>
              <a:buFont typeface="Arial" pitchFamily="34" charset="0"/>
              <a:buChar char="•"/>
            </a:pPr>
            <a:r>
              <a:rPr lang="en-US" sz="2000" b="1" dirty="0" smtClean="0">
                <a:latin typeface="Arial" pitchFamily="34" charset="0"/>
              </a:rPr>
              <a:t>Frequency is 748.5 MHz</a:t>
            </a:r>
          </a:p>
          <a:p>
            <a:pPr marL="228600" indent="-228600">
              <a:spcAft>
                <a:spcPts val="1200"/>
              </a:spcAft>
              <a:buFont typeface="Arial" pitchFamily="34" charset="0"/>
              <a:buChar char="•"/>
            </a:pPr>
            <a:r>
              <a:rPr lang="en-US" sz="2000" b="1" dirty="0" smtClean="0">
                <a:latin typeface="Arial" pitchFamily="34" charset="0"/>
              </a:rPr>
              <a:t>The bulk of the acceleration comes from the 5-cell cavity:</a:t>
            </a:r>
          </a:p>
          <a:p>
            <a:pPr marL="228600" indent="-228600">
              <a:spcAft>
                <a:spcPts val="0"/>
              </a:spcAft>
              <a:buFont typeface="Arial" pitchFamily="34" charset="0"/>
              <a:buChar char="•"/>
            </a:pPr>
            <a:r>
              <a:rPr lang="en-US" sz="2000" b="1" dirty="0" smtClean="0">
                <a:latin typeface="Arial" pitchFamily="34" charset="0"/>
              </a:rPr>
              <a:t>Margin added for</a:t>
            </a:r>
          </a:p>
          <a:p>
            <a:pPr marL="571500" lvl="1" indent="-228600">
              <a:spcAft>
                <a:spcPts val="0"/>
              </a:spcAft>
              <a:buFont typeface="Courier New" pitchFamily="49" charset="0"/>
              <a:buChar char="o"/>
            </a:pPr>
            <a:r>
              <a:rPr lang="en-US" sz="1600" dirty="0" smtClean="0">
                <a:latin typeface="Arial" pitchFamily="34" charset="0"/>
              </a:rPr>
              <a:t>Microphonics </a:t>
            </a:r>
          </a:p>
          <a:p>
            <a:pPr marL="571500" lvl="1" indent="-228600">
              <a:spcAft>
                <a:spcPts val="0"/>
              </a:spcAft>
              <a:buFont typeface="Courier New" pitchFamily="49" charset="0"/>
              <a:buChar char="o"/>
            </a:pPr>
            <a:r>
              <a:rPr lang="en-US" sz="1600" dirty="0" smtClean="0">
                <a:latin typeface="Arial" pitchFamily="34" charset="0"/>
              </a:rPr>
              <a:t>Cavity detuning effects</a:t>
            </a:r>
          </a:p>
          <a:p>
            <a:pPr marL="571500" lvl="1" indent="-228600">
              <a:spcAft>
                <a:spcPts val="1200"/>
              </a:spcAft>
              <a:buFont typeface="Courier New" pitchFamily="49" charset="0"/>
              <a:buChar char="o"/>
            </a:pPr>
            <a:r>
              <a:rPr lang="en-US" sz="1600" dirty="0" smtClean="0">
                <a:latin typeface="Arial" pitchFamily="34" charset="0"/>
              </a:rPr>
              <a:t>Non-ideal loaded-Q</a:t>
            </a:r>
          </a:p>
          <a:p>
            <a:pPr marL="228600" indent="-228600">
              <a:spcAft>
                <a:spcPts val="0"/>
              </a:spcAft>
              <a:buFont typeface="Arial" pitchFamily="34" charset="0"/>
              <a:buChar char="•"/>
            </a:pPr>
            <a:r>
              <a:rPr lang="en-US" sz="2000" b="1" dirty="0" smtClean="0">
                <a:latin typeface="Arial" pitchFamily="34" charset="0"/>
              </a:rPr>
              <a:t>Currently the predicted RF Power needs are:</a:t>
            </a:r>
          </a:p>
          <a:p>
            <a:pPr marL="571500" lvl="1" indent="-228600">
              <a:spcAft>
                <a:spcPts val="0"/>
              </a:spcAft>
              <a:buFont typeface="Courier New" pitchFamily="49" charset="0"/>
              <a:buChar char="o"/>
            </a:pPr>
            <a:r>
              <a:rPr lang="en-US" sz="1600" dirty="0" smtClean="0">
                <a:latin typeface="Arial" pitchFamily="34" charset="0"/>
              </a:rPr>
              <a:t>5-cell cavity approximately 25 kW</a:t>
            </a:r>
          </a:p>
          <a:p>
            <a:pPr marL="571500" lvl="1" indent="-228600">
              <a:spcAft>
                <a:spcPts val="0"/>
              </a:spcAft>
              <a:buFont typeface="Courier New" pitchFamily="49" charset="0"/>
              <a:buChar char="o"/>
            </a:pPr>
            <a:r>
              <a:rPr lang="en-US" sz="1600" dirty="0" smtClean="0">
                <a:latin typeface="Arial" pitchFamily="34" charset="0"/>
              </a:rPr>
              <a:t>1-cell cavities less than 10 kW</a:t>
            </a:r>
          </a:p>
          <a:p>
            <a:pPr marL="571500" lvl="1" indent="-228600">
              <a:spcAft>
                <a:spcPts val="1200"/>
              </a:spcAft>
              <a:buFont typeface="Courier New" pitchFamily="49" charset="0"/>
              <a:buChar char="o"/>
            </a:pPr>
            <a:r>
              <a:rPr lang="en-US" sz="1600" dirty="0" smtClean="0">
                <a:latin typeface="Arial" pitchFamily="34" charset="0"/>
              </a:rPr>
              <a:t>Buncher cavity less than 5 kW</a:t>
            </a:r>
          </a:p>
          <a:p>
            <a:pPr marL="228600" indent="-228600">
              <a:spcAft>
                <a:spcPts val="1200"/>
              </a:spcAft>
              <a:buFont typeface="Arial" pitchFamily="34" charset="0"/>
              <a:buChar char="•"/>
            </a:pPr>
            <a:r>
              <a:rPr lang="en-US" sz="2000" b="1" dirty="0" smtClean="0">
                <a:latin typeface="Arial" pitchFamily="34" charset="0"/>
              </a:rPr>
              <a:t>The Current plan is to use off the shelf IOT technology for the system.  </a:t>
            </a:r>
          </a:p>
          <a:p>
            <a:pPr marL="228600" indent="-228600">
              <a:spcAft>
                <a:spcPts val="1200"/>
              </a:spcAft>
              <a:buFont typeface="Arial" pitchFamily="34" charset="0"/>
              <a:buChar char="•"/>
            </a:pPr>
            <a:r>
              <a:rPr lang="en-US" sz="2000" b="1" dirty="0" smtClean="0">
                <a:latin typeface="Arial" pitchFamily="34" charset="0"/>
              </a:rPr>
              <a:t>DC power compatible with pulsed cavity and beam operations is critical.</a:t>
            </a:r>
          </a:p>
          <a:p>
            <a:pPr>
              <a:buFont typeface="Arial" pitchFamily="34" charset="0"/>
              <a:buChar char="•"/>
            </a:pP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914"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sp>
        <p:nvSpPr>
          <p:cNvPr id="4" name="Title 3"/>
          <p:cNvSpPr>
            <a:spLocks noGrp="1"/>
          </p:cNvSpPr>
          <p:nvPr>
            <p:ph type="title"/>
          </p:nvPr>
        </p:nvSpPr>
        <p:spPr/>
        <p:txBody>
          <a:bodyPr/>
          <a:lstStyle/>
          <a:p>
            <a:r>
              <a:rPr lang="en-US" sz="2400" b="1" dirty="0" smtClean="0"/>
              <a:t>Low Level RF</a:t>
            </a:r>
            <a:endParaRPr lang="en-US" sz="2400" b="1" dirty="0"/>
          </a:p>
        </p:txBody>
      </p:sp>
      <p:sp>
        <p:nvSpPr>
          <p:cNvPr id="5" name="Content Placeholder 4"/>
          <p:cNvSpPr>
            <a:spLocks noGrp="1"/>
          </p:cNvSpPr>
          <p:nvPr>
            <p:ph idx="1"/>
          </p:nvPr>
        </p:nvSpPr>
        <p:spPr>
          <a:xfrm>
            <a:off x="243840" y="1051560"/>
            <a:ext cx="4777739" cy="2193175"/>
          </a:xfrm>
        </p:spPr>
        <p:txBody>
          <a:bodyPr/>
          <a:lstStyle/>
          <a:p>
            <a:pPr marL="228600" indent="-228600"/>
            <a:r>
              <a:rPr lang="en-US" b="1" dirty="0" smtClean="0">
                <a:latin typeface="Arial" pitchFamily="34" charset="0"/>
                <a:cs typeface="Arial" pitchFamily="34" charset="0"/>
              </a:rPr>
              <a:t>LLRF system based on 12 </a:t>
            </a:r>
            <a:r>
              <a:rPr lang="en-US" b="1" dirty="0" err="1" smtClean="0">
                <a:latin typeface="Arial" pitchFamily="34" charset="0"/>
                <a:cs typeface="Arial" pitchFamily="34" charset="0"/>
              </a:rPr>
              <a:t>GeV</a:t>
            </a:r>
            <a:r>
              <a:rPr lang="en-US" b="1" dirty="0" smtClean="0">
                <a:latin typeface="Arial" pitchFamily="34" charset="0"/>
                <a:cs typeface="Arial" pitchFamily="34" charset="0"/>
              </a:rPr>
              <a:t> upgrade system.  </a:t>
            </a:r>
          </a:p>
          <a:p>
            <a:pPr marL="628650" lvl="1">
              <a:spcBef>
                <a:spcPts val="0"/>
              </a:spcBef>
              <a:spcAft>
                <a:spcPts val="600"/>
              </a:spcAft>
              <a:buFont typeface="Courier New" pitchFamily="49" charset="0"/>
              <a:buChar char="o"/>
            </a:pPr>
            <a:r>
              <a:rPr lang="en-US" sz="1600" dirty="0" smtClean="0">
                <a:latin typeface="Arial" pitchFamily="34" charset="0"/>
                <a:cs typeface="Arial" pitchFamily="34" charset="0"/>
              </a:rPr>
              <a:t>Common digital board, interface and packaging</a:t>
            </a:r>
          </a:p>
          <a:p>
            <a:pPr marL="628650" lvl="1">
              <a:spcBef>
                <a:spcPts val="0"/>
              </a:spcBef>
              <a:spcAft>
                <a:spcPts val="600"/>
              </a:spcAft>
              <a:buFont typeface="Courier New" pitchFamily="49" charset="0"/>
              <a:buChar char="o"/>
            </a:pPr>
            <a:r>
              <a:rPr lang="en-US" sz="1600" dirty="0" smtClean="0">
                <a:latin typeface="Arial" pitchFamily="34" charset="0"/>
                <a:cs typeface="Arial" pitchFamily="34" charset="0"/>
              </a:rPr>
              <a:t>100 units currently in production</a:t>
            </a:r>
          </a:p>
          <a:p>
            <a:pPr marL="628650" lvl="1">
              <a:spcBef>
                <a:spcPts val="0"/>
              </a:spcBef>
              <a:spcAft>
                <a:spcPts val="600"/>
              </a:spcAft>
              <a:buFont typeface="Courier New" pitchFamily="49" charset="0"/>
              <a:buChar char="o"/>
            </a:pPr>
            <a:r>
              <a:rPr lang="en-US" sz="1600" dirty="0" smtClean="0">
                <a:latin typeface="Arial" pitchFamily="34" charset="0"/>
                <a:cs typeface="Arial" pitchFamily="34" charset="0"/>
              </a:rPr>
              <a:t>Will require the development of two new RF front end daughter cards one for 748.5 MHz and one for 187.125 Mhz.</a:t>
            </a:r>
          </a:p>
          <a:p>
            <a:pPr>
              <a:buNone/>
            </a:pPr>
            <a:endParaRPr lang="en-US" dirty="0">
              <a:latin typeface="Arial" pitchFamily="34" charset="0"/>
              <a:cs typeface="Arial" pitchFamily="34" charset="0"/>
            </a:endParaRPr>
          </a:p>
        </p:txBody>
      </p:sp>
      <p:sp>
        <p:nvSpPr>
          <p:cNvPr id="7" name="Content Placeholder 4"/>
          <p:cNvSpPr txBox="1">
            <a:spLocks/>
          </p:cNvSpPr>
          <p:nvPr/>
        </p:nvSpPr>
        <p:spPr bwMode="auto">
          <a:xfrm>
            <a:off x="301338" y="3378431"/>
            <a:ext cx="8251767" cy="31048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Arial" pitchFamily="34" charset="0"/>
                <a:ea typeface="+mn-ea"/>
              </a:rPr>
              <a:t>Drive/Seed laser will use the same control electronics.  </a:t>
            </a:r>
          </a:p>
          <a:p>
            <a:pPr marL="631825" marR="0" lvl="1" indent="-288925" algn="l" defTabSz="914400" rtl="0" eaLnBrk="0" fontAlgn="base" latinLnBrk="0" hangingPunct="0">
              <a:lnSpc>
                <a:spcPct val="100000"/>
              </a:lnSpc>
              <a:spcBef>
                <a:spcPts val="0"/>
              </a:spcBef>
              <a:spcAft>
                <a:spcPts val="600"/>
              </a:spcAft>
              <a:buClrTx/>
              <a:buSzTx/>
              <a:buFont typeface="Courier New" pitchFamily="49" charset="0"/>
              <a:buChar char="o"/>
              <a:tabLst/>
              <a:defRPr/>
            </a:pPr>
            <a:r>
              <a:rPr kumimoji="0" lang="en-US" sz="1600" b="0" i="0" u="none" strike="noStrike" kern="0" cap="none" spc="0" normalizeH="0" baseline="0" noProof="0" dirty="0" smtClean="0">
                <a:ln>
                  <a:noFill/>
                </a:ln>
                <a:solidFill>
                  <a:schemeClr val="tx1"/>
                </a:solidFill>
                <a:effectLst/>
                <a:uLnTx/>
                <a:uFillTx/>
                <a:latin typeface="+mn-lt"/>
              </a:rPr>
              <a:t>Will</a:t>
            </a:r>
            <a:r>
              <a:rPr kumimoji="0" lang="en-US" sz="1600" b="0" i="0" u="none" strike="noStrike" kern="0" cap="none" spc="0" normalizeH="0" noProof="0" dirty="0" smtClean="0">
                <a:ln>
                  <a:noFill/>
                </a:ln>
                <a:solidFill>
                  <a:schemeClr val="tx1"/>
                </a:solidFill>
                <a:effectLst/>
                <a:uLnTx/>
                <a:uFillTx/>
                <a:latin typeface="+mn-lt"/>
              </a:rPr>
              <a:t> be designed such that the standard </a:t>
            </a:r>
            <a:r>
              <a:rPr kumimoji="0" lang="en-US" sz="1600" b="0" i="0" u="none" strike="noStrike" kern="0" cap="none" spc="0" normalizeH="0" baseline="0" noProof="0" dirty="0" smtClean="0">
                <a:ln>
                  <a:noFill/>
                </a:ln>
                <a:solidFill>
                  <a:schemeClr val="tx1"/>
                </a:solidFill>
                <a:effectLst/>
                <a:uLnTx/>
                <a:uFillTx/>
                <a:latin typeface="+mn-lt"/>
              </a:rPr>
              <a:t>LLRF module will control drive and seed laser</a:t>
            </a:r>
            <a:r>
              <a:rPr kumimoji="0" lang="en-US" sz="1600" b="0" i="0" u="none" strike="noStrike" kern="0" cap="none" spc="0" normalizeH="0" noProof="0" dirty="0" smtClean="0">
                <a:ln>
                  <a:noFill/>
                </a:ln>
                <a:solidFill>
                  <a:schemeClr val="tx1"/>
                </a:solidFill>
                <a:effectLst/>
                <a:uLnTx/>
                <a:uFillTx/>
                <a:latin typeface="+mn-lt"/>
              </a:rPr>
              <a:t> phase and frequency</a:t>
            </a:r>
            <a:r>
              <a:rPr kumimoji="0" lang="en-US" sz="1600" b="0" i="0" u="none" strike="noStrike" kern="0" cap="none" spc="0" normalizeH="0" baseline="0" noProof="0" dirty="0" smtClean="0">
                <a:ln>
                  <a:noFill/>
                </a:ln>
                <a:solidFill>
                  <a:schemeClr val="tx1"/>
                </a:solidFill>
                <a:effectLst/>
                <a:uLnTx/>
                <a:uFillTx/>
                <a:latin typeface="+mn-lt"/>
              </a:rPr>
              <a:t>.</a:t>
            </a:r>
          </a:p>
          <a:p>
            <a:pPr marL="631825" marR="0" lvl="1" indent="-288925" algn="l" defTabSz="914400" rtl="0" eaLnBrk="0" fontAlgn="base" latinLnBrk="0" hangingPunct="0">
              <a:lnSpc>
                <a:spcPct val="100000"/>
              </a:lnSpc>
              <a:spcBef>
                <a:spcPts val="0"/>
              </a:spcBef>
              <a:spcAft>
                <a:spcPts val="600"/>
              </a:spcAft>
              <a:buClrTx/>
              <a:buSzTx/>
              <a:buFont typeface="Courier New" pitchFamily="49" charset="0"/>
              <a:buChar char="o"/>
              <a:tabLst/>
              <a:defRPr/>
            </a:pPr>
            <a:r>
              <a:rPr kumimoji="0" lang="en-US" sz="1600" b="0" i="0" u="none" strike="noStrike" kern="0" cap="none" spc="0" normalizeH="0" baseline="0" noProof="0" dirty="0" smtClean="0">
                <a:ln>
                  <a:noFill/>
                </a:ln>
                <a:solidFill>
                  <a:schemeClr val="tx1"/>
                </a:solidFill>
                <a:effectLst/>
                <a:uLnTx/>
                <a:uFillTx/>
                <a:latin typeface="+mn-lt"/>
              </a:rPr>
              <a:t>Will require</a:t>
            </a:r>
            <a:r>
              <a:rPr kumimoji="0" lang="en-US" sz="1600" b="0" i="0" u="none" strike="noStrike" kern="0" cap="none" spc="0" normalizeH="0" noProof="0" dirty="0" smtClean="0">
                <a:ln>
                  <a:noFill/>
                </a:ln>
                <a:solidFill>
                  <a:schemeClr val="tx1"/>
                </a:solidFill>
                <a:effectLst/>
                <a:uLnTx/>
                <a:uFillTx/>
                <a:latin typeface="+mn-lt"/>
              </a:rPr>
              <a:t> development of tuning algorithms as well </a:t>
            </a:r>
            <a:r>
              <a:rPr lang="en-US" sz="1600" kern="0" dirty="0" smtClean="0">
                <a:latin typeface="+mn-lt"/>
              </a:rPr>
              <a:t>as a method to synchronize other electro optical devices to the drive laser micro pulse repetition frequency</a:t>
            </a:r>
            <a:r>
              <a:rPr kumimoji="0" lang="en-US" sz="1600" b="0" i="0" u="none" strike="noStrike" kern="0" cap="none" spc="0" normalizeH="0" baseline="0" noProof="0" dirty="0" smtClean="0">
                <a:ln>
                  <a:noFill/>
                </a:ln>
                <a:solidFill>
                  <a:schemeClr val="tx1"/>
                </a:solidFill>
                <a:effectLst/>
                <a:uLnTx/>
                <a:uFillTx/>
                <a:latin typeface="+mn-lt"/>
              </a:rPr>
              <a:t>.</a:t>
            </a:r>
          </a:p>
          <a:p>
            <a:pPr marL="631825" marR="0" lvl="1" indent="-288925" algn="l" defTabSz="914400" rtl="0" eaLnBrk="0" fontAlgn="base" latinLnBrk="0" hangingPunct="0">
              <a:lnSpc>
                <a:spcPct val="100000"/>
              </a:lnSpc>
              <a:spcBef>
                <a:spcPct val="20000"/>
              </a:spcBef>
              <a:spcAft>
                <a:spcPts val="1200"/>
              </a:spcAft>
              <a:buClrTx/>
              <a:buSzTx/>
              <a:buFont typeface="Courier New" pitchFamily="49" charset="0"/>
              <a:buChar char="o"/>
              <a:tabLst/>
              <a:defRPr/>
            </a:pPr>
            <a:r>
              <a:rPr lang="en-US" sz="1600" kern="0" dirty="0" smtClean="0">
                <a:latin typeface="+mn-lt"/>
              </a:rPr>
              <a:t>Seed Laser will make use of beam based phase feedback system for tracking beam phase drifts.</a:t>
            </a:r>
          </a:p>
          <a:p>
            <a:pPr marL="285750" indent="-285750" eaLnBrk="0" hangingPunct="0">
              <a:spcBef>
                <a:spcPct val="20000"/>
              </a:spcBef>
              <a:buFont typeface="Arial" pitchFamily="34" charset="0"/>
              <a:buChar char="•"/>
            </a:pPr>
            <a:r>
              <a:rPr kumimoji="0" lang="en-US" sz="1800" b="1" i="0" u="none" strike="noStrike" kern="0" cap="none" spc="0" normalizeH="0" baseline="0" noProof="0" dirty="0" smtClean="0">
                <a:ln>
                  <a:noFill/>
                </a:ln>
                <a:solidFill>
                  <a:schemeClr val="tx1"/>
                </a:solidFill>
                <a:effectLst/>
                <a:uLnTx/>
                <a:uFillTx/>
                <a:latin typeface="Arial" pitchFamily="34" charset="0"/>
              </a:rPr>
              <a:t>Fiber</a:t>
            </a:r>
            <a:r>
              <a:rPr kumimoji="0" lang="en-US" sz="1800" b="1" i="0" u="none" strike="noStrike" kern="0" cap="none" spc="0" normalizeH="0" noProof="0" dirty="0" smtClean="0">
                <a:ln>
                  <a:noFill/>
                </a:ln>
                <a:solidFill>
                  <a:schemeClr val="tx1"/>
                </a:solidFill>
                <a:effectLst/>
                <a:uLnTx/>
                <a:uFillTx/>
                <a:latin typeface="Arial" pitchFamily="34" charset="0"/>
              </a:rPr>
              <a:t> optic based timing system required for triggering of end station experiments, and desirable for the injector and linac </a:t>
            </a:r>
            <a:r>
              <a:rPr lang="en-US" sz="1800" b="1" kern="0" dirty="0" smtClean="0">
                <a:latin typeface="Arial" pitchFamily="34" charset="0"/>
              </a:rPr>
              <a:t>synchronization</a:t>
            </a:r>
            <a:r>
              <a:rPr kumimoji="0" lang="en-US" sz="1800" b="1" i="0" u="none" strike="noStrike" kern="0" cap="none" spc="0" normalizeH="0" noProof="0" dirty="0" smtClean="0">
                <a:ln>
                  <a:noFill/>
                </a:ln>
                <a:solidFill>
                  <a:schemeClr val="tx1"/>
                </a:solidFill>
                <a:effectLst/>
                <a:uLnTx/>
                <a:uFillTx/>
                <a:latin typeface="Arial" pitchFamily="34" charset="0"/>
              </a:rPr>
              <a:t>.</a:t>
            </a:r>
            <a:endParaRPr kumimoji="0" lang="en-US" sz="18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0" i="0" u="none" strike="noStrike" kern="0" cap="none" spc="0" normalizeH="0" baseline="0" noProof="0" dirty="0">
              <a:ln>
                <a:noFill/>
              </a:ln>
              <a:solidFill>
                <a:schemeClr val="tx1"/>
              </a:solidFill>
              <a:effectLst/>
              <a:uLnTx/>
              <a:uFillTx/>
              <a:latin typeface="+mn-lt"/>
              <a:ea typeface="+mn-ea"/>
              <a:cs typeface="+mn-cs"/>
            </a:endParaRPr>
          </a:p>
        </p:txBody>
      </p:sp>
      <p:pic>
        <p:nvPicPr>
          <p:cNvPr id="8" name="Picture 2" descr="C:\Documents and Settings\allison\Desktop\LLRF_Review\pics\Dig_top.JPG"/>
          <p:cNvPicPr>
            <a:picLocks noChangeAspect="1" noChangeArrowheads="1"/>
          </p:cNvPicPr>
          <p:nvPr/>
        </p:nvPicPr>
        <p:blipFill>
          <a:blip r:embed="rId3" cstate="print"/>
          <a:srcRect l="9254" t="24593" r="10681" b="9825"/>
          <a:stretch>
            <a:fillRect/>
          </a:stretch>
        </p:blipFill>
        <p:spPr bwMode="auto">
          <a:xfrm>
            <a:off x="4990753" y="1078866"/>
            <a:ext cx="4023701" cy="22068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37"/>
          <p:cNvSpPr txBox="1">
            <a:spLocks noChangeArrowheads="1"/>
          </p:cNvSpPr>
          <p:nvPr/>
        </p:nvSpPr>
        <p:spPr bwMode="auto">
          <a:xfrm>
            <a:off x="0" y="193675"/>
            <a:ext cx="9144000" cy="461963"/>
          </a:xfrm>
          <a:prstGeom prst="rect">
            <a:avLst/>
          </a:prstGeom>
          <a:noFill/>
          <a:ln w="9525">
            <a:noFill/>
            <a:miter lim="800000"/>
            <a:headEnd/>
            <a:tailEnd/>
          </a:ln>
        </p:spPr>
        <p:txBody>
          <a:bodyPr>
            <a:spAutoFit/>
          </a:bodyPr>
          <a:lstStyle/>
          <a:p>
            <a:pPr algn="ctr"/>
            <a:r>
              <a:rPr lang="en-US" b="1" dirty="0">
                <a:latin typeface="Arial" pitchFamily="34" charset="0"/>
              </a:rPr>
              <a:t>Linac RF </a:t>
            </a:r>
            <a:r>
              <a:rPr lang="en-US" b="1" dirty="0" smtClean="0">
                <a:latin typeface="Arial" pitchFamily="34" charset="0"/>
              </a:rPr>
              <a:t>Requirements</a:t>
            </a:r>
            <a:endParaRPr lang="en-US" b="1" dirty="0">
              <a:latin typeface="Arial" pitchFamily="34" charset="0"/>
            </a:endParaRPr>
          </a:p>
        </p:txBody>
      </p:sp>
      <p:cxnSp>
        <p:nvCxnSpPr>
          <p:cNvPr id="37891"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sp>
        <p:nvSpPr>
          <p:cNvPr id="37892" name="TextBox 9"/>
          <p:cNvSpPr txBox="1">
            <a:spLocks noChangeArrowheads="1"/>
          </p:cNvSpPr>
          <p:nvPr/>
        </p:nvSpPr>
        <p:spPr bwMode="auto">
          <a:xfrm>
            <a:off x="384727" y="783960"/>
            <a:ext cx="8379142" cy="5586145"/>
          </a:xfrm>
          <a:prstGeom prst="rect">
            <a:avLst/>
          </a:prstGeom>
          <a:noFill/>
          <a:ln w="9525">
            <a:noFill/>
            <a:miter lim="800000"/>
            <a:headEnd/>
            <a:tailEnd/>
          </a:ln>
        </p:spPr>
        <p:txBody>
          <a:bodyPr wrap="square">
            <a:spAutoFit/>
          </a:bodyPr>
          <a:lstStyle/>
          <a:p>
            <a:pPr marL="228600" indent="-228600">
              <a:spcAft>
                <a:spcPts val="600"/>
              </a:spcAft>
              <a:buFont typeface="Arial" pitchFamily="34" charset="0"/>
              <a:buChar char="•"/>
            </a:pPr>
            <a:r>
              <a:rPr lang="en-US" sz="1800" b="1" dirty="0" smtClean="0">
                <a:latin typeface="Arial" pitchFamily="34" charset="0"/>
              </a:rPr>
              <a:t>Linac RF to be copies of the CEBAF 12 </a:t>
            </a:r>
            <a:r>
              <a:rPr lang="en-US" sz="1800" b="1" dirty="0" err="1" smtClean="0">
                <a:latin typeface="Arial" pitchFamily="34" charset="0"/>
              </a:rPr>
              <a:t>GeV</a:t>
            </a:r>
            <a:r>
              <a:rPr lang="en-US" sz="1800" b="1" dirty="0" smtClean="0">
                <a:latin typeface="Arial" pitchFamily="34" charset="0"/>
              </a:rPr>
              <a:t> systems.</a:t>
            </a:r>
          </a:p>
          <a:p>
            <a:pPr marL="571500" lvl="1" indent="-228600">
              <a:spcAft>
                <a:spcPts val="500"/>
              </a:spcAft>
              <a:buFont typeface="Courier New" pitchFamily="49" charset="0"/>
              <a:buChar char="o"/>
            </a:pPr>
            <a:r>
              <a:rPr lang="en-US" sz="1600" dirty="0" smtClean="0">
                <a:latin typeface="Arial" pitchFamily="34" charset="0"/>
              </a:rPr>
              <a:t>Will make use of existing infrastructure and personnel.</a:t>
            </a:r>
          </a:p>
          <a:p>
            <a:pPr marL="571500" lvl="1" indent="-228600">
              <a:spcAft>
                <a:spcPts val="500"/>
              </a:spcAft>
              <a:buFont typeface="Courier New" pitchFamily="49" charset="0"/>
              <a:buChar char="o"/>
            </a:pPr>
            <a:r>
              <a:rPr lang="en-US" sz="1600" dirty="0" smtClean="0">
                <a:latin typeface="Arial" pitchFamily="34" charset="0"/>
              </a:rPr>
              <a:t>Will make use of existing spare parts, test fixtures, etc.</a:t>
            </a:r>
          </a:p>
          <a:p>
            <a:pPr marL="571500" lvl="1" indent="-228600">
              <a:spcAft>
                <a:spcPts val="500"/>
              </a:spcAft>
              <a:buFont typeface="Courier New" pitchFamily="49" charset="0"/>
              <a:buChar char="o"/>
            </a:pPr>
            <a:r>
              <a:rPr lang="en-US" sz="1600" dirty="0" smtClean="0">
                <a:latin typeface="Arial" pitchFamily="34" charset="0"/>
              </a:rPr>
              <a:t>Substantially reduced NRE.</a:t>
            </a:r>
          </a:p>
          <a:p>
            <a:pPr marL="571500" lvl="1" indent="-228600">
              <a:spcAft>
                <a:spcPts val="1200"/>
              </a:spcAft>
              <a:buFont typeface="Courier New" pitchFamily="49" charset="0"/>
              <a:buChar char="o"/>
            </a:pPr>
            <a:r>
              <a:rPr lang="en-US" sz="1600" dirty="0" smtClean="0">
                <a:latin typeface="Arial" pitchFamily="34" charset="0"/>
              </a:rPr>
              <a:t>If the timing works we can purchase components as options on existing contracts.</a:t>
            </a:r>
          </a:p>
          <a:p>
            <a:pPr marL="228600" indent="-228600">
              <a:spcAft>
                <a:spcPts val="600"/>
              </a:spcAft>
              <a:buFont typeface="Arial" pitchFamily="34" charset="0"/>
              <a:buChar char="•"/>
            </a:pPr>
            <a:r>
              <a:rPr lang="en-US" sz="1800" b="1" dirty="0" smtClean="0">
                <a:latin typeface="Arial" pitchFamily="34" charset="0"/>
              </a:rPr>
              <a:t>Klystron based system.</a:t>
            </a:r>
          </a:p>
          <a:p>
            <a:pPr marL="571500" lvl="1" indent="-228600">
              <a:spcAft>
                <a:spcPts val="500"/>
              </a:spcAft>
              <a:buFont typeface="Courier New" pitchFamily="49" charset="0"/>
              <a:buChar char="o"/>
            </a:pPr>
            <a:r>
              <a:rPr lang="en-US" sz="1600" dirty="0" smtClean="0">
                <a:latin typeface="Arial" pitchFamily="34" charset="0"/>
              </a:rPr>
              <a:t>13 kW saturated power.</a:t>
            </a:r>
          </a:p>
          <a:p>
            <a:pPr marL="571500" lvl="1" indent="-228600">
              <a:spcAft>
                <a:spcPts val="500"/>
              </a:spcAft>
              <a:buFont typeface="Courier New" pitchFamily="49" charset="0"/>
              <a:buChar char="o"/>
            </a:pPr>
            <a:r>
              <a:rPr lang="en-US" sz="1600" dirty="0" smtClean="0">
                <a:latin typeface="Arial" pitchFamily="34" charset="0"/>
              </a:rPr>
              <a:t>24 klystrons plus spares to be purchased.</a:t>
            </a:r>
          </a:p>
          <a:p>
            <a:pPr marL="571500" lvl="1" indent="-228600">
              <a:spcAft>
                <a:spcPts val="1200"/>
              </a:spcAft>
              <a:buFont typeface="Courier New" pitchFamily="49" charset="0"/>
              <a:buChar char="o"/>
            </a:pPr>
            <a:r>
              <a:rPr lang="en-US" sz="1600" dirty="0" smtClean="0">
                <a:latin typeface="Arial" pitchFamily="34" charset="0"/>
              </a:rPr>
              <a:t>Current vendor costs is approximately $45k per klystron.</a:t>
            </a:r>
          </a:p>
          <a:p>
            <a:pPr marL="228600" indent="-228600">
              <a:spcAft>
                <a:spcPts val="600"/>
              </a:spcAft>
              <a:buFont typeface="Arial" pitchFamily="34" charset="0"/>
              <a:buChar char="•"/>
            </a:pPr>
            <a:r>
              <a:rPr lang="en-US" sz="1800" b="1" dirty="0" smtClean="0">
                <a:latin typeface="Arial" pitchFamily="34" charset="0"/>
              </a:rPr>
              <a:t>DC Power to be copies of 12 </a:t>
            </a:r>
            <a:r>
              <a:rPr lang="en-US" sz="1800" b="1" dirty="0" err="1" smtClean="0">
                <a:latin typeface="Arial" pitchFamily="34" charset="0"/>
              </a:rPr>
              <a:t>GeV</a:t>
            </a:r>
            <a:r>
              <a:rPr lang="en-US" sz="1800" b="1" dirty="0" smtClean="0">
                <a:latin typeface="Arial" pitchFamily="34" charset="0"/>
              </a:rPr>
              <a:t> hardware</a:t>
            </a:r>
          </a:p>
          <a:p>
            <a:pPr marL="571500" lvl="1" indent="-228600">
              <a:spcAft>
                <a:spcPts val="500"/>
              </a:spcAft>
              <a:buFont typeface="Courier New" pitchFamily="49" charset="0"/>
              <a:buChar char="o"/>
            </a:pPr>
            <a:r>
              <a:rPr lang="en-US" sz="1600" dirty="0" smtClean="0">
                <a:latin typeface="Arial" pitchFamily="34" charset="0"/>
              </a:rPr>
              <a:t>16 kV</a:t>
            </a:r>
          </a:p>
          <a:p>
            <a:pPr marL="571500" lvl="1" indent="-228600">
              <a:spcAft>
                <a:spcPts val="500"/>
              </a:spcAft>
              <a:buFont typeface="Courier New" pitchFamily="49" charset="0"/>
              <a:buChar char="o"/>
            </a:pPr>
            <a:r>
              <a:rPr lang="en-US" sz="1600" dirty="0" smtClean="0">
                <a:latin typeface="Arial" pitchFamily="34" charset="0"/>
              </a:rPr>
              <a:t>14 Amps per zone</a:t>
            </a:r>
          </a:p>
          <a:p>
            <a:pPr marL="571500" lvl="1" indent="-228600">
              <a:spcAft>
                <a:spcPts val="500"/>
              </a:spcAft>
              <a:buFont typeface="Courier New" pitchFamily="49" charset="0"/>
              <a:buChar char="o"/>
            </a:pPr>
            <a:r>
              <a:rPr lang="en-US" sz="1600" dirty="0" smtClean="0">
                <a:latin typeface="Arial" pitchFamily="34" charset="0"/>
              </a:rPr>
              <a:t>Interlocks, HPA and controls are CEBAF designs used for the 12 </a:t>
            </a:r>
            <a:r>
              <a:rPr lang="en-US" sz="1600" dirty="0" err="1" smtClean="0">
                <a:latin typeface="Arial" pitchFamily="34" charset="0"/>
              </a:rPr>
              <a:t>GeV</a:t>
            </a:r>
            <a:r>
              <a:rPr lang="en-US" sz="1600" dirty="0" smtClean="0">
                <a:latin typeface="Arial" pitchFamily="34" charset="0"/>
              </a:rPr>
              <a:t> project.</a:t>
            </a:r>
          </a:p>
          <a:p>
            <a:pPr marL="571500" lvl="1" indent="-228600">
              <a:spcAft>
                <a:spcPts val="1200"/>
              </a:spcAft>
              <a:buFont typeface="Courier New" pitchFamily="49" charset="0"/>
              <a:buChar char="o"/>
            </a:pPr>
            <a:r>
              <a:rPr lang="en-US" sz="1600" dirty="0" smtClean="0">
                <a:latin typeface="Arial" pitchFamily="34" charset="0"/>
              </a:rPr>
              <a:t>Current vendor costs approximately $115k per 8-klystron zone</a:t>
            </a:r>
            <a:r>
              <a:rPr lang="en-US" sz="1600" dirty="0" smtClean="0">
                <a:latin typeface="Arial" pitchFamily="34" charset="0"/>
              </a:rPr>
              <a:t>.</a:t>
            </a:r>
          </a:p>
          <a:p>
            <a:pPr marL="114300" indent="-228600">
              <a:spcAft>
                <a:spcPts val="1200"/>
              </a:spcAft>
              <a:buFont typeface="Arial" pitchFamily="34" charset="0"/>
              <a:buChar char="•"/>
            </a:pPr>
            <a:r>
              <a:rPr lang="en-US" sz="1800" b="1" dirty="0" smtClean="0">
                <a:latin typeface="Arial" pitchFamily="34" charset="0"/>
              </a:rPr>
              <a:t>Requires new circulators, loads, and some waveguide hardware</a:t>
            </a:r>
            <a:endParaRPr lang="en-US" sz="1800" b="1" dirty="0" smtClean="0">
              <a:latin typeface="Arial" pitchFamily="34" charset="0"/>
            </a:endParaRPr>
          </a:p>
          <a:p>
            <a:pPr marL="114300" indent="-228600">
              <a:spcAft>
                <a:spcPts val="1200"/>
              </a:spcAft>
              <a:buFont typeface="Arial" pitchFamily="34" charset="0"/>
              <a:buChar char="•"/>
            </a:pPr>
            <a:r>
              <a:rPr lang="en-US" sz="1800" b="1" dirty="0" smtClean="0">
                <a:latin typeface="Arial" pitchFamily="34" charset="0"/>
              </a:rPr>
              <a:t>Controls, packaging and system integration are an in-house effort.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6" descr="Picture2crop.jpg"/>
          <p:cNvPicPr>
            <a:picLocks noChangeAspect="1"/>
          </p:cNvPicPr>
          <p:nvPr/>
        </p:nvPicPr>
        <p:blipFill>
          <a:blip r:embed="rId3" cstate="print"/>
          <a:srcRect/>
          <a:stretch>
            <a:fillRect/>
          </a:stretch>
        </p:blipFill>
        <p:spPr bwMode="auto">
          <a:xfrm>
            <a:off x="750888" y="1165225"/>
            <a:ext cx="8242300" cy="4500563"/>
          </a:xfrm>
          <a:prstGeom prst="rect">
            <a:avLst/>
          </a:prstGeom>
          <a:noFill/>
          <a:ln w="9525">
            <a:noFill/>
            <a:miter lim="800000"/>
            <a:headEnd/>
            <a:tailEnd/>
          </a:ln>
        </p:spPr>
      </p:pic>
      <p:sp>
        <p:nvSpPr>
          <p:cNvPr id="40963" name="TextBox 14"/>
          <p:cNvSpPr txBox="1">
            <a:spLocks noChangeArrowheads="1"/>
          </p:cNvSpPr>
          <p:nvPr/>
        </p:nvSpPr>
        <p:spPr bwMode="auto">
          <a:xfrm>
            <a:off x="350520" y="968375"/>
            <a:ext cx="5387340" cy="2139047"/>
          </a:xfrm>
          <a:prstGeom prst="rect">
            <a:avLst/>
          </a:prstGeom>
          <a:solidFill>
            <a:schemeClr val="bg1"/>
          </a:solidFill>
          <a:ln w="9525">
            <a:noFill/>
            <a:miter lim="800000"/>
            <a:headEnd/>
            <a:tailEnd/>
          </a:ln>
        </p:spPr>
        <p:txBody>
          <a:bodyPr wrap="square">
            <a:spAutoFit/>
          </a:bodyPr>
          <a:lstStyle/>
          <a:p>
            <a:pPr marL="228600" indent="-228600">
              <a:spcAft>
                <a:spcPts val="600"/>
              </a:spcAft>
              <a:buFont typeface="Arial" pitchFamily="34" charset="0"/>
              <a:buChar char="•"/>
            </a:pPr>
            <a:r>
              <a:rPr lang="en-US" sz="1800" b="1" dirty="0">
                <a:latin typeface="Arial" pitchFamily="34" charset="0"/>
              </a:rPr>
              <a:t>600 </a:t>
            </a:r>
            <a:r>
              <a:rPr lang="en-US" sz="1800" b="1" dirty="0" err="1">
                <a:latin typeface="Arial" pitchFamily="34" charset="0"/>
              </a:rPr>
              <a:t>MeV</a:t>
            </a:r>
            <a:r>
              <a:rPr lang="en-US" sz="1800" b="1" dirty="0">
                <a:latin typeface="Arial" pitchFamily="34" charset="0"/>
              </a:rPr>
              <a:t>,  2 pass acceleration</a:t>
            </a:r>
          </a:p>
          <a:p>
            <a:pPr marL="228600" indent="-228600">
              <a:spcAft>
                <a:spcPts val="600"/>
              </a:spcAft>
              <a:buFont typeface="Arial" pitchFamily="34" charset="0"/>
              <a:buChar char="•"/>
            </a:pPr>
            <a:r>
              <a:rPr lang="en-US" sz="1800" b="1" dirty="0">
                <a:latin typeface="Arial" pitchFamily="34" charset="0"/>
              </a:rPr>
              <a:t>200 </a:t>
            </a:r>
            <a:r>
              <a:rPr lang="en-US" sz="1800" b="1" dirty="0" err="1">
                <a:latin typeface="Arial" pitchFamily="34" charset="0"/>
              </a:rPr>
              <a:t>pC</a:t>
            </a:r>
            <a:r>
              <a:rPr lang="en-US" sz="1800" b="1" dirty="0">
                <a:latin typeface="Arial" pitchFamily="34" charset="0"/>
              </a:rPr>
              <a:t>, 1 mm </a:t>
            </a:r>
            <a:r>
              <a:rPr lang="en-US" sz="1800" b="1" dirty="0" err="1">
                <a:latin typeface="Arial" pitchFamily="34" charset="0"/>
              </a:rPr>
              <a:t>mrad</a:t>
            </a:r>
            <a:r>
              <a:rPr lang="en-US" sz="1800" b="1" dirty="0">
                <a:latin typeface="Arial" pitchFamily="34" charset="0"/>
              </a:rPr>
              <a:t> injector</a:t>
            </a:r>
          </a:p>
          <a:p>
            <a:pPr marL="228600" indent="-228600">
              <a:spcAft>
                <a:spcPts val="600"/>
              </a:spcAft>
              <a:buFont typeface="Arial" pitchFamily="34" charset="0"/>
              <a:buChar char="•"/>
            </a:pPr>
            <a:r>
              <a:rPr lang="en-US" sz="1800" b="1" dirty="0">
                <a:latin typeface="Arial" pitchFamily="34" charset="0"/>
              </a:rPr>
              <a:t>Up to 4.68 MHz CW repetition rate</a:t>
            </a:r>
          </a:p>
          <a:p>
            <a:pPr marL="228600" indent="-228600">
              <a:spcAft>
                <a:spcPts val="600"/>
              </a:spcAft>
              <a:buFont typeface="Arial" pitchFamily="34" charset="0"/>
              <a:buChar char="•"/>
            </a:pPr>
            <a:r>
              <a:rPr lang="en-US" sz="1800" b="1" dirty="0">
                <a:latin typeface="Arial" pitchFamily="34" charset="0"/>
              </a:rPr>
              <a:t>Recirculation and energy recovery</a:t>
            </a:r>
          </a:p>
          <a:p>
            <a:pPr marL="228600" indent="-228600">
              <a:spcAft>
                <a:spcPts val="600"/>
              </a:spcAft>
              <a:buFont typeface="Arial" pitchFamily="34" charset="0"/>
              <a:buChar char="•"/>
            </a:pPr>
            <a:r>
              <a:rPr lang="en-US" sz="1800" b="1" dirty="0">
                <a:latin typeface="Arial" pitchFamily="34" charset="0"/>
              </a:rPr>
              <a:t>10 nm fundamental output, 10 nm/H harmonic</a:t>
            </a:r>
          </a:p>
          <a:p>
            <a:pPr marL="228600" indent="-228600">
              <a:spcAft>
                <a:spcPts val="600"/>
              </a:spcAft>
              <a:buFont typeface="Arial" pitchFamily="34" charset="0"/>
              <a:buChar char="•"/>
            </a:pPr>
            <a:r>
              <a:rPr lang="en-US" sz="1800" b="1" dirty="0">
                <a:latin typeface="Arial" pitchFamily="34" charset="0"/>
              </a:rPr>
              <a:t>50 fs-1000 </a:t>
            </a:r>
            <a:r>
              <a:rPr lang="en-US" sz="1800" b="1" dirty="0" err="1">
                <a:latin typeface="Arial" pitchFamily="34" charset="0"/>
              </a:rPr>
              <a:t>fs</a:t>
            </a:r>
            <a:r>
              <a:rPr lang="en-US" sz="1800" b="1" dirty="0">
                <a:latin typeface="Arial" pitchFamily="34" charset="0"/>
              </a:rPr>
              <a:t> near-Fourier-limited pulses</a:t>
            </a:r>
          </a:p>
        </p:txBody>
      </p:sp>
      <p:sp>
        <p:nvSpPr>
          <p:cNvPr id="40964" name="TextBox 37"/>
          <p:cNvSpPr txBox="1">
            <a:spLocks noChangeArrowheads="1"/>
          </p:cNvSpPr>
          <p:nvPr/>
        </p:nvSpPr>
        <p:spPr bwMode="auto">
          <a:xfrm>
            <a:off x="0" y="0"/>
            <a:ext cx="9144000" cy="830263"/>
          </a:xfrm>
          <a:prstGeom prst="rect">
            <a:avLst/>
          </a:prstGeom>
          <a:noFill/>
          <a:ln w="9525">
            <a:noFill/>
            <a:miter lim="800000"/>
            <a:headEnd/>
            <a:tailEnd/>
          </a:ln>
        </p:spPr>
        <p:txBody>
          <a:bodyPr>
            <a:spAutoFit/>
          </a:bodyPr>
          <a:lstStyle/>
          <a:p>
            <a:pPr algn="ctr"/>
            <a:r>
              <a:rPr lang="en-US" b="1" dirty="0">
                <a:latin typeface="Arial" pitchFamily="34" charset="0"/>
              </a:rPr>
              <a:t>JLAMP FEL designed for unparalleled </a:t>
            </a:r>
            <a:br>
              <a:rPr lang="en-US" b="1" dirty="0">
                <a:latin typeface="Arial" pitchFamily="34" charset="0"/>
              </a:rPr>
            </a:br>
            <a:r>
              <a:rPr lang="en-US" b="1" dirty="0">
                <a:latin typeface="Arial" pitchFamily="34" charset="0"/>
              </a:rPr>
              <a:t>10-100 </a:t>
            </a:r>
            <a:r>
              <a:rPr lang="en-US" b="1" dirty="0" err="1">
                <a:latin typeface="Arial" pitchFamily="34" charset="0"/>
              </a:rPr>
              <a:t>eV</a:t>
            </a:r>
            <a:r>
              <a:rPr lang="en-US" b="1" dirty="0">
                <a:latin typeface="Arial" pitchFamily="34" charset="0"/>
              </a:rPr>
              <a:t> average brightness</a:t>
            </a:r>
          </a:p>
        </p:txBody>
      </p:sp>
      <p:cxnSp>
        <p:nvCxnSpPr>
          <p:cNvPr id="40965"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sp>
        <p:nvSpPr>
          <p:cNvPr id="6" name="TextBox 5"/>
          <p:cNvSpPr txBox="1"/>
          <p:nvPr/>
        </p:nvSpPr>
        <p:spPr>
          <a:xfrm>
            <a:off x="3783965" y="5165090"/>
            <a:ext cx="5187639" cy="984885"/>
          </a:xfrm>
          <a:prstGeom prst="rect">
            <a:avLst/>
          </a:prstGeom>
          <a:noFill/>
        </p:spPr>
        <p:txBody>
          <a:bodyPr wrap="square">
            <a:spAutoFit/>
          </a:bodyPr>
          <a:lstStyle/>
          <a:p>
            <a:pPr marL="228600" indent="-228600">
              <a:spcAft>
                <a:spcPts val="600"/>
              </a:spcAft>
              <a:buFont typeface="Arial" pitchFamily="34" charset="0"/>
              <a:buChar char="•"/>
              <a:defRPr/>
            </a:pPr>
            <a:r>
              <a:rPr lang="en-US" sz="1600" b="1" dirty="0">
                <a:latin typeface="Arial" pitchFamily="34" charset="0"/>
                <a:ea typeface="MS PGothic" pitchFamily="34" charset="-128"/>
              </a:rPr>
              <a:t>Baseline: </a:t>
            </a:r>
            <a:r>
              <a:rPr lang="en-US" sz="1600" b="1" dirty="0" smtClean="0">
                <a:latin typeface="Arial" pitchFamily="34" charset="0"/>
                <a:ea typeface="MS PGothic" pitchFamily="34" charset="-128"/>
              </a:rPr>
              <a:t>Seeded </a:t>
            </a:r>
            <a:r>
              <a:rPr lang="en-US" sz="1600" b="1" dirty="0">
                <a:latin typeface="Arial" pitchFamily="34" charset="0"/>
                <a:ea typeface="MS PGothic" pitchFamily="34" charset="-128"/>
              </a:rPr>
              <a:t>amplifier operation using HHG</a:t>
            </a:r>
          </a:p>
          <a:p>
            <a:pPr marL="228600" indent="-228600">
              <a:spcAft>
                <a:spcPts val="600"/>
              </a:spcAft>
              <a:buFont typeface="Arial" pitchFamily="34" charset="0"/>
              <a:buChar char="•"/>
              <a:defRPr/>
            </a:pPr>
            <a:r>
              <a:rPr lang="en-US" sz="1600" b="1" dirty="0">
                <a:latin typeface="Arial" pitchFamily="34" charset="0"/>
                <a:ea typeface="MS PGothic" pitchFamily="34" charset="-128"/>
              </a:rPr>
              <a:t>HGHG amplifier + oscillator capability</a:t>
            </a:r>
          </a:p>
          <a:p>
            <a:pPr marL="228600" indent="-228600">
              <a:spcAft>
                <a:spcPts val="600"/>
              </a:spcAft>
              <a:buFont typeface="Arial" pitchFamily="34" charset="0"/>
              <a:buChar char="•"/>
              <a:defRPr/>
            </a:pPr>
            <a:r>
              <a:rPr lang="en-US" sz="1600" b="1" dirty="0">
                <a:latin typeface="Arial" pitchFamily="34" charset="0"/>
                <a:ea typeface="MS PGothic" pitchFamily="34" charset="-128"/>
              </a:rPr>
              <a:t>THz </a:t>
            </a:r>
            <a:r>
              <a:rPr lang="en-US" sz="1600" b="1" dirty="0" smtClean="0">
                <a:latin typeface="Arial" pitchFamily="34" charset="0"/>
                <a:ea typeface="MS PGothic" pitchFamily="34" charset="-128"/>
              </a:rPr>
              <a:t>wiggler </a:t>
            </a:r>
            <a:r>
              <a:rPr lang="en-US" sz="1600" b="1" dirty="0">
                <a:latin typeface="Arial" pitchFamily="34" charset="0"/>
                <a:ea typeface="MS PGothic" pitchFamily="34" charset="-128"/>
              </a:rPr>
              <a:t>for  synchronized </a:t>
            </a:r>
            <a:r>
              <a:rPr lang="en-US" sz="1600" b="1" dirty="0" smtClean="0">
                <a:latin typeface="Arial" pitchFamily="34" charset="0"/>
                <a:ea typeface="MS PGothic" pitchFamily="34" charset="-128"/>
              </a:rPr>
              <a:t>pump/probe</a:t>
            </a:r>
            <a:endParaRPr lang="en-US" sz="1600" b="1" dirty="0">
              <a:latin typeface="Arial" pitchFamily="34" charset="0"/>
              <a:ea typeface="MS PGothic" pitchFamily="34"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6" descr="Picture2crop.jpg"/>
          <p:cNvPicPr>
            <a:picLocks noChangeAspect="1"/>
          </p:cNvPicPr>
          <p:nvPr/>
        </p:nvPicPr>
        <p:blipFill>
          <a:blip r:embed="rId3" cstate="print"/>
          <a:srcRect/>
          <a:stretch>
            <a:fillRect/>
          </a:stretch>
        </p:blipFill>
        <p:spPr bwMode="auto">
          <a:xfrm>
            <a:off x="901700" y="1805305"/>
            <a:ext cx="8242300" cy="4500563"/>
          </a:xfrm>
          <a:prstGeom prst="rect">
            <a:avLst/>
          </a:prstGeom>
          <a:noFill/>
          <a:ln w="9525">
            <a:noFill/>
            <a:miter lim="800000"/>
            <a:headEnd/>
            <a:tailEnd/>
          </a:ln>
        </p:spPr>
      </p:pic>
      <p:sp>
        <p:nvSpPr>
          <p:cNvPr id="40963" name="TextBox 14"/>
          <p:cNvSpPr txBox="1">
            <a:spLocks noChangeArrowheads="1"/>
          </p:cNvSpPr>
          <p:nvPr/>
        </p:nvSpPr>
        <p:spPr bwMode="auto">
          <a:xfrm>
            <a:off x="0" y="854075"/>
            <a:ext cx="5250180" cy="3600986"/>
          </a:xfrm>
          <a:prstGeom prst="rect">
            <a:avLst/>
          </a:prstGeom>
          <a:noFill/>
          <a:ln w="9525">
            <a:noFill/>
            <a:miter lim="800000"/>
            <a:headEnd/>
            <a:tailEnd/>
          </a:ln>
        </p:spPr>
        <p:txBody>
          <a:bodyPr wrap="square">
            <a:spAutoFit/>
          </a:bodyPr>
          <a:lstStyle/>
          <a:p>
            <a:pPr marL="342900" indent="-342900">
              <a:buFont typeface="Arial" pitchFamily="34" charset="0"/>
              <a:buChar char="•"/>
            </a:pPr>
            <a:r>
              <a:rPr lang="en-US" sz="1800" b="1" dirty="0" smtClean="0">
                <a:latin typeface="Arial" pitchFamily="34" charset="0"/>
              </a:rPr>
              <a:t>Lawrence Berkeley National Lab</a:t>
            </a:r>
          </a:p>
          <a:p>
            <a:pPr marL="800100" lvl="1" indent="-342900">
              <a:buFont typeface="Courier New" pitchFamily="49" charset="0"/>
              <a:buChar char="o"/>
            </a:pPr>
            <a:r>
              <a:rPr lang="en-US" sz="1600" dirty="0" smtClean="0">
                <a:latin typeface="Arial" pitchFamily="34" charset="0"/>
              </a:rPr>
              <a:t>NCRF Gun and VHF amplifier</a:t>
            </a:r>
          </a:p>
          <a:p>
            <a:pPr marL="800100" lvl="1" indent="-342900">
              <a:buFont typeface="Courier New" pitchFamily="49" charset="0"/>
              <a:buChar char="o"/>
            </a:pPr>
            <a:r>
              <a:rPr lang="en-US" sz="1600" dirty="0" smtClean="0">
                <a:latin typeface="Arial" pitchFamily="34" charset="0"/>
              </a:rPr>
              <a:t>Injector design studies</a:t>
            </a:r>
          </a:p>
          <a:p>
            <a:pPr marL="800100" lvl="1" indent="-342900">
              <a:spcAft>
                <a:spcPts val="600"/>
              </a:spcAft>
              <a:buFont typeface="Courier New" pitchFamily="49" charset="0"/>
              <a:buChar char="o"/>
            </a:pPr>
            <a:r>
              <a:rPr lang="en-US" sz="1600" dirty="0" smtClean="0">
                <a:latin typeface="Arial" pitchFamily="34" charset="0"/>
              </a:rPr>
              <a:t>Fiber optic based timing system development</a:t>
            </a:r>
          </a:p>
          <a:p>
            <a:pPr marL="342900" indent="-342900">
              <a:buFont typeface="Arial" pitchFamily="34" charset="0"/>
              <a:buChar char="•"/>
            </a:pPr>
            <a:r>
              <a:rPr lang="en-US" sz="1800" b="1" dirty="0" smtClean="0">
                <a:latin typeface="Arial" pitchFamily="34" charset="0"/>
              </a:rPr>
              <a:t>Brookhaven National Lab</a:t>
            </a:r>
          </a:p>
          <a:p>
            <a:pPr marL="800100" lvl="1" indent="-342900">
              <a:buFont typeface="Courier New" pitchFamily="49" charset="0"/>
              <a:buChar char="o"/>
            </a:pPr>
            <a:r>
              <a:rPr lang="en-US" sz="1600" dirty="0" smtClean="0">
                <a:latin typeface="Arial" pitchFamily="34" charset="0"/>
              </a:rPr>
              <a:t>X-Ray Beam Line Design</a:t>
            </a:r>
          </a:p>
          <a:p>
            <a:pPr marL="800100" lvl="1" indent="-342900">
              <a:spcAft>
                <a:spcPts val="600"/>
              </a:spcAft>
              <a:buFont typeface="Courier New" pitchFamily="49" charset="0"/>
              <a:buChar char="o"/>
            </a:pPr>
            <a:r>
              <a:rPr lang="en-US" sz="1600" dirty="0" smtClean="0">
                <a:latin typeface="Arial" pitchFamily="34" charset="0"/>
              </a:rPr>
              <a:t>X-Ray End Stations</a:t>
            </a:r>
          </a:p>
          <a:p>
            <a:pPr marL="342900" indent="-342900">
              <a:buFont typeface="Arial" pitchFamily="34" charset="0"/>
              <a:buChar char="•"/>
            </a:pPr>
            <a:r>
              <a:rPr lang="en-US" sz="1800" b="1" dirty="0" smtClean="0">
                <a:latin typeface="Arial" pitchFamily="34" charset="0"/>
              </a:rPr>
              <a:t>Sandia National Lab</a:t>
            </a:r>
          </a:p>
          <a:p>
            <a:pPr marL="800100" lvl="2" indent="-342900">
              <a:buFont typeface="Courier New" pitchFamily="49" charset="0"/>
              <a:buChar char="o"/>
            </a:pPr>
            <a:r>
              <a:rPr lang="en-US" sz="1600" dirty="0" smtClean="0">
                <a:latin typeface="Arial" pitchFamily="34" charset="0"/>
              </a:rPr>
              <a:t>X-Ray End Stations</a:t>
            </a:r>
            <a:endParaRPr lang="en-US" sz="1800" b="1" dirty="0" smtClean="0">
              <a:latin typeface="Arial" pitchFamily="34" charset="0"/>
            </a:endParaRPr>
          </a:p>
          <a:p>
            <a:pPr marL="342900" indent="-342900">
              <a:buFont typeface="Arial" pitchFamily="34" charset="0"/>
              <a:buChar char="•"/>
            </a:pPr>
            <a:r>
              <a:rPr lang="en-US" sz="1800" b="1" dirty="0" smtClean="0">
                <a:latin typeface="Arial" pitchFamily="34" charset="0"/>
              </a:rPr>
              <a:t>Lawrence Livermore National Lab</a:t>
            </a:r>
          </a:p>
          <a:p>
            <a:pPr marL="800100" lvl="1" indent="-342900">
              <a:buFont typeface="Courier New" pitchFamily="49" charset="0"/>
              <a:buChar char="o"/>
            </a:pPr>
            <a:r>
              <a:rPr lang="en-US" sz="1600" dirty="0" smtClean="0">
                <a:latin typeface="Arial" pitchFamily="34" charset="0"/>
              </a:rPr>
              <a:t>X-Ray End Stations</a:t>
            </a:r>
          </a:p>
          <a:p>
            <a:pPr marL="342900" indent="-342900">
              <a:buFont typeface="Arial" pitchFamily="34" charset="0"/>
              <a:buChar char="•"/>
            </a:pPr>
            <a:r>
              <a:rPr lang="en-US" sz="1800" b="1" dirty="0" smtClean="0">
                <a:latin typeface="Arial" pitchFamily="34" charset="0"/>
              </a:rPr>
              <a:t>Pacific Northwest National Lab</a:t>
            </a:r>
          </a:p>
          <a:p>
            <a:pPr marL="800100" lvl="1" indent="-342900">
              <a:buFont typeface="Courier New" pitchFamily="49" charset="0"/>
              <a:buChar char="o"/>
            </a:pPr>
            <a:r>
              <a:rPr lang="en-US" sz="1600" dirty="0" smtClean="0">
                <a:latin typeface="Arial" pitchFamily="34" charset="0"/>
              </a:rPr>
              <a:t>Photocathode development</a:t>
            </a:r>
            <a:endParaRPr lang="en-US" sz="1600" dirty="0">
              <a:latin typeface="Arial" pitchFamily="34" charset="0"/>
            </a:endParaRPr>
          </a:p>
        </p:txBody>
      </p:sp>
      <p:sp>
        <p:nvSpPr>
          <p:cNvPr id="40964" name="TextBox 37"/>
          <p:cNvSpPr txBox="1">
            <a:spLocks noChangeArrowheads="1"/>
          </p:cNvSpPr>
          <p:nvPr/>
        </p:nvSpPr>
        <p:spPr bwMode="auto">
          <a:xfrm>
            <a:off x="0" y="198120"/>
            <a:ext cx="9144000" cy="461665"/>
          </a:xfrm>
          <a:prstGeom prst="rect">
            <a:avLst/>
          </a:prstGeom>
          <a:noFill/>
          <a:ln w="9525">
            <a:noFill/>
            <a:miter lim="800000"/>
            <a:headEnd/>
            <a:tailEnd/>
          </a:ln>
        </p:spPr>
        <p:txBody>
          <a:bodyPr>
            <a:spAutoFit/>
          </a:bodyPr>
          <a:lstStyle/>
          <a:p>
            <a:pPr algn="ctr"/>
            <a:r>
              <a:rPr lang="en-US" b="1" dirty="0">
                <a:latin typeface="Arial" pitchFamily="34" charset="0"/>
              </a:rPr>
              <a:t>JLAMP FEL </a:t>
            </a:r>
            <a:r>
              <a:rPr lang="en-US" b="1" dirty="0" smtClean="0">
                <a:latin typeface="Arial" pitchFamily="34" charset="0"/>
              </a:rPr>
              <a:t>Will be a Multi-Lab Cooperative Effort</a:t>
            </a:r>
            <a:endParaRPr lang="en-US" b="1" dirty="0">
              <a:latin typeface="Arial" pitchFamily="34" charset="0"/>
            </a:endParaRPr>
          </a:p>
        </p:txBody>
      </p:sp>
      <p:cxnSp>
        <p:nvCxnSpPr>
          <p:cNvPr id="40965" name="Straight Connector 6"/>
          <p:cNvCxnSpPr>
            <a:cxnSpLocks noChangeShapeType="1"/>
          </p:cNvCxnSpPr>
          <p:nvPr/>
        </p:nvCxnSpPr>
        <p:spPr bwMode="auto">
          <a:xfrm>
            <a:off x="0" y="781050"/>
            <a:ext cx="9144000" cy="1588"/>
          </a:xfrm>
          <a:prstGeom prst="line">
            <a:avLst/>
          </a:prstGeom>
          <a:noFill/>
          <a:ln w="9525" algn="ctr">
            <a:solidFill>
              <a:schemeClr val="tx1"/>
            </a:solidFill>
            <a:round/>
            <a:headEnd/>
            <a:tailEnd/>
          </a:ln>
        </p:spPr>
      </p:cxnSp>
      <p:sp>
        <p:nvSpPr>
          <p:cNvPr id="7" name="TextBox 6"/>
          <p:cNvSpPr txBox="1"/>
          <p:nvPr/>
        </p:nvSpPr>
        <p:spPr>
          <a:xfrm>
            <a:off x="6226408" y="5344417"/>
            <a:ext cx="1882140" cy="369332"/>
          </a:xfrm>
          <a:prstGeom prst="rect">
            <a:avLst/>
          </a:prstGeom>
          <a:solidFill>
            <a:schemeClr val="bg1"/>
          </a:solidFill>
        </p:spPr>
        <p:txBody>
          <a:bodyPr wrap="square" rtlCol="0">
            <a:spAutoFit/>
          </a:bodyPr>
          <a:lstStyle/>
          <a:p>
            <a:pPr>
              <a:buFont typeface="Arial" pitchFamily="34" charset="0"/>
              <a:buChar char="•"/>
            </a:pPr>
            <a:r>
              <a:rPr lang="en-US" sz="1800" b="1" dirty="0" smtClean="0">
                <a:latin typeface="Arial" pitchFamily="34" charset="0"/>
              </a:rPr>
              <a:t>   Others </a:t>
            </a:r>
            <a:r>
              <a:rPr lang="en-US" sz="1800" b="1" dirty="0" smtClean="0">
                <a:latin typeface="Arial" pitchFamily="34" charset="0"/>
              </a:rPr>
              <a:t>? ? ? </a:t>
            </a:r>
            <a:endParaRPr lang="en-US" sz="1600" b="1" dirty="0" smtClean="0">
              <a:latin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1"/>
          <p:cNvSpPr txBox="1">
            <a:spLocks noChangeArrowheads="1"/>
          </p:cNvSpPr>
          <p:nvPr/>
        </p:nvSpPr>
        <p:spPr bwMode="auto">
          <a:xfrm>
            <a:off x="457200" y="104775"/>
            <a:ext cx="8153400" cy="581025"/>
          </a:xfrm>
          <a:prstGeom prst="rect">
            <a:avLst/>
          </a:prstGeom>
          <a:no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a:latin typeface="Arial" pitchFamily="34" charset="0"/>
              </a:rPr>
              <a:t>JLAMP – 4</a:t>
            </a:r>
            <a:r>
              <a:rPr lang="en-US" b="1" baseline="30000" dirty="0">
                <a:latin typeface="Arial" pitchFamily="34" charset="0"/>
              </a:rPr>
              <a:t>th</a:t>
            </a:r>
            <a:r>
              <a:rPr lang="en-US" b="1" dirty="0">
                <a:latin typeface="Arial" pitchFamily="34" charset="0"/>
              </a:rPr>
              <a:t> Generation VUV/Soft X-Ray Light Source</a:t>
            </a:r>
          </a:p>
        </p:txBody>
      </p:sp>
      <p:sp>
        <p:nvSpPr>
          <p:cNvPr id="41987" name="Text Box 2"/>
          <p:cNvSpPr txBox="1">
            <a:spLocks noChangeArrowheads="1"/>
          </p:cNvSpPr>
          <p:nvPr/>
        </p:nvSpPr>
        <p:spPr bwMode="auto">
          <a:xfrm>
            <a:off x="228600" y="1011238"/>
            <a:ext cx="8915400" cy="5018939"/>
          </a:xfrm>
          <a:prstGeom prst="rect">
            <a:avLst/>
          </a:prstGeom>
          <a:noFill/>
          <a:ln w="9525">
            <a:noFill/>
            <a:round/>
            <a:headEnd/>
            <a:tailEnd/>
          </a:ln>
        </p:spPr>
        <p:txBody>
          <a:bodyPr lIns="90000" tIns="46800" rIns="90000" bIns="46800">
            <a:spAutoFit/>
          </a:bodyPr>
          <a:lstStyle/>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b="1" dirty="0">
                <a:latin typeface="+mn-lt"/>
              </a:rPr>
              <a:t>Operates from 7 </a:t>
            </a:r>
            <a:r>
              <a:rPr lang="en-US" sz="2000" b="1" dirty="0" err="1">
                <a:latin typeface="+mn-lt"/>
              </a:rPr>
              <a:t>eV</a:t>
            </a:r>
            <a:r>
              <a:rPr lang="en-US" sz="2000" b="1" dirty="0">
                <a:latin typeface="+mn-lt"/>
              </a:rPr>
              <a:t> table-top laser energy to 500 </a:t>
            </a:r>
            <a:r>
              <a:rPr lang="en-US" sz="2000" b="1" dirty="0" err="1">
                <a:latin typeface="+mn-lt"/>
              </a:rPr>
              <a:t>eV</a:t>
            </a:r>
            <a:r>
              <a:rPr lang="en-US" sz="2000" b="1" dirty="0">
                <a:latin typeface="+mn-lt"/>
              </a:rPr>
              <a:t> with harmonics</a:t>
            </a: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endParaRPr lang="en-US" sz="1200" b="1" dirty="0">
              <a:latin typeface="+mn-lt"/>
            </a:endParaRP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b="1" dirty="0">
                <a:latin typeface="+mn-lt"/>
              </a:rPr>
              <a:t>3 to 6 orders of magnitude brighter than FLASH</a:t>
            </a: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endParaRPr lang="en-US" sz="1200" b="1" dirty="0">
              <a:latin typeface="+mn-lt"/>
            </a:endParaRP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b="1" dirty="0">
                <a:latin typeface="+mn-lt"/>
              </a:rPr>
              <a:t>Scientific case focused on DOE-BES Grand Challenges from world-class </a:t>
            </a:r>
            <a:r>
              <a:rPr lang="en-US" sz="2000" b="1" dirty="0" smtClean="0">
                <a:latin typeface="+mn-lt"/>
              </a:rPr>
              <a:t>committee</a:t>
            </a:r>
            <a:endParaRPr lang="en-US" sz="1200" b="1" dirty="0">
              <a:latin typeface="+mn-lt"/>
            </a:endParaRPr>
          </a:p>
          <a:p>
            <a:pPr marL="974725" lvl="1" indent="-342900">
              <a:buClr>
                <a:srgbClr val="385D8A"/>
              </a:buClr>
              <a:buFont typeface="Courier New" pitchFamily="49" charset="0"/>
              <a:buChar char="o"/>
              <a:tabLst>
                <a:tab pos="288925"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dirty="0" smtClean="0">
                <a:latin typeface="+mn-lt"/>
              </a:rPr>
              <a:t>Materials </a:t>
            </a:r>
            <a:r>
              <a:rPr lang="en-US" sz="2000" dirty="0">
                <a:latin typeface="+mn-lt"/>
              </a:rPr>
              <a:t>science</a:t>
            </a:r>
          </a:p>
          <a:p>
            <a:pPr marL="974725" lvl="1" indent="-342900">
              <a:buClr>
                <a:srgbClr val="385D8A"/>
              </a:buClr>
              <a:buFont typeface="Courier New" pitchFamily="49" charset="0"/>
              <a:buChar char="o"/>
              <a:tabLst>
                <a:tab pos="288925"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dirty="0" smtClean="0">
                <a:latin typeface="+mn-lt"/>
              </a:rPr>
              <a:t>AMO </a:t>
            </a:r>
            <a:r>
              <a:rPr lang="en-US" sz="2000" dirty="0">
                <a:latin typeface="+mn-lt"/>
              </a:rPr>
              <a:t>(Atomic, Molecular, Optical Science)</a:t>
            </a:r>
          </a:p>
          <a:p>
            <a:pPr marL="974725" lvl="1" indent="-342900">
              <a:buClr>
                <a:srgbClr val="385D8A"/>
              </a:buClr>
              <a:buFont typeface="Courier New" pitchFamily="49" charset="0"/>
              <a:buChar char="o"/>
              <a:tabLst>
                <a:tab pos="288925"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dirty="0" smtClean="0">
                <a:latin typeface="+mn-lt"/>
              </a:rPr>
              <a:t>Imaging</a:t>
            </a:r>
            <a:endParaRPr lang="en-US" sz="2000" dirty="0">
              <a:latin typeface="+mn-lt"/>
            </a:endParaRP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endParaRPr lang="en-US" sz="1200" b="1" dirty="0">
              <a:latin typeface="+mn-lt"/>
            </a:endParaRP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b="1" dirty="0">
                <a:latin typeface="+mn-lt"/>
              </a:rPr>
              <a:t>Secondary goals address BES R&amp;D priorities (injector,  </a:t>
            </a:r>
            <a:r>
              <a:rPr lang="en-US" sz="2000" b="1" dirty="0" err="1">
                <a:latin typeface="+mn-lt"/>
              </a:rPr>
              <a:t>srf</a:t>
            </a:r>
            <a:r>
              <a:rPr lang="en-US" sz="2000" b="1" dirty="0">
                <a:latin typeface="+mn-lt"/>
              </a:rPr>
              <a:t>, collective effects, seed lasers) for next generation hard X-ray photon facility</a:t>
            </a: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endParaRPr lang="en-US" sz="1200" b="1" dirty="0">
              <a:latin typeface="+mn-lt"/>
            </a:endParaRP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b="1" dirty="0">
                <a:latin typeface="+mn-lt"/>
              </a:rPr>
              <a:t>&lt; $100M and fast schedule since it builds on existing FEL infrastructure</a:t>
            </a: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endParaRPr lang="en-US" sz="2000" b="1" dirty="0">
              <a:latin typeface="+mn-lt"/>
            </a:endParaRP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b="1" dirty="0">
                <a:latin typeface="+mn-lt"/>
              </a:rPr>
              <a:t>Collaborative effort with support and </a:t>
            </a:r>
            <a:r>
              <a:rPr lang="en-US" sz="2000" b="1" dirty="0" smtClean="0">
                <a:latin typeface="+mn-lt"/>
              </a:rPr>
              <a:t>funding from </a:t>
            </a:r>
            <a:r>
              <a:rPr lang="en-US" sz="2000" b="1" dirty="0">
                <a:latin typeface="+mn-lt"/>
              </a:rPr>
              <a:t>? ? ? </a:t>
            </a:r>
          </a:p>
          <a:p>
            <a:pPr marL="341313">
              <a:buClr>
                <a:srgbClr val="385D8A"/>
              </a:buClr>
              <a:tabLst>
                <a:tab pos="341313" algn="l"/>
                <a:tab pos="1255713" algn="l"/>
                <a:tab pos="2170113" algn="l"/>
                <a:tab pos="3084513" algn="l"/>
                <a:tab pos="3998913" algn="l"/>
                <a:tab pos="4913313" algn="l"/>
                <a:tab pos="5827713" algn="l"/>
                <a:tab pos="6742113" algn="l"/>
                <a:tab pos="7656513" algn="l"/>
                <a:tab pos="8570913" algn="l"/>
                <a:tab pos="9485313" algn="l"/>
                <a:tab pos="10399713" algn="l"/>
              </a:tabLst>
            </a:pPr>
            <a:r>
              <a:rPr lang="en-US" sz="2000" b="1" dirty="0">
                <a:latin typeface="+mn-lt"/>
              </a:rPr>
              <a:t>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6" descr="FEL TEAM 2009 (ORIG).jpg"/>
          <p:cNvPicPr>
            <a:picLocks noChangeAspect="1"/>
          </p:cNvPicPr>
          <p:nvPr/>
        </p:nvPicPr>
        <p:blipFill>
          <a:blip r:embed="rId3" cstate="print"/>
          <a:srcRect t="6226" b="8498"/>
          <a:stretch>
            <a:fillRect/>
          </a:stretch>
        </p:blipFill>
        <p:spPr bwMode="auto">
          <a:xfrm>
            <a:off x="0" y="765175"/>
            <a:ext cx="9144000" cy="5189538"/>
          </a:xfrm>
          <a:prstGeom prst="rect">
            <a:avLst/>
          </a:prstGeom>
          <a:noFill/>
          <a:ln w="9525">
            <a:noFill/>
            <a:miter lim="800000"/>
            <a:headEnd/>
            <a:tailEnd/>
          </a:ln>
        </p:spPr>
      </p:pic>
      <p:sp>
        <p:nvSpPr>
          <p:cNvPr id="43011" name="Rectangle 3"/>
          <p:cNvSpPr>
            <a:spLocks noGrp="1" noChangeArrowheads="1"/>
          </p:cNvSpPr>
          <p:nvPr>
            <p:ph type="title"/>
          </p:nvPr>
        </p:nvSpPr>
        <p:spPr>
          <a:xfrm>
            <a:off x="0" y="0"/>
            <a:ext cx="9144000" cy="762000"/>
          </a:xfrm>
          <a:solidFill>
            <a:schemeClr val="tx1"/>
          </a:solidFill>
        </p:spPr>
        <p:txBody>
          <a:bodyPr/>
          <a:lstStyle/>
          <a:p>
            <a:r>
              <a:rPr lang="en-US" smtClean="0">
                <a:solidFill>
                  <a:schemeClr val="bg1"/>
                </a:solidFill>
                <a:latin typeface="Tahoma" pitchFamily="34" charset="0"/>
                <a:cs typeface="Tahoma" pitchFamily="34" charset="0"/>
              </a:rPr>
              <a:t>The Jefferson Lab FEL Team </a:t>
            </a:r>
          </a:p>
        </p:txBody>
      </p:sp>
      <p:sp>
        <p:nvSpPr>
          <p:cNvPr id="43012" name="Rectangle 4"/>
          <p:cNvSpPr>
            <a:spLocks noChangeArrowheads="1"/>
          </p:cNvSpPr>
          <p:nvPr/>
        </p:nvSpPr>
        <p:spPr bwMode="auto">
          <a:xfrm>
            <a:off x="0" y="5940425"/>
            <a:ext cx="9144000" cy="923925"/>
          </a:xfrm>
          <a:prstGeom prst="rect">
            <a:avLst/>
          </a:prstGeom>
          <a:solidFill>
            <a:schemeClr val="tx1"/>
          </a:solidFill>
          <a:ln w="12700">
            <a:noFill/>
            <a:miter lim="800000"/>
            <a:headEnd/>
            <a:tailEnd/>
          </a:ln>
        </p:spPr>
        <p:txBody>
          <a:bodyPr>
            <a:spAutoFit/>
          </a:bodyPr>
          <a:lstStyle/>
          <a:p>
            <a:pPr algn="ctr">
              <a:spcBef>
                <a:spcPct val="50000"/>
              </a:spcBef>
              <a:buSzPct val="150000"/>
            </a:pPr>
            <a:r>
              <a:rPr lang="en-US" sz="1800">
                <a:solidFill>
                  <a:srgbClr val="FFFFFF"/>
                </a:solidFill>
                <a:latin typeface="Tahoma" pitchFamily="34" charset="0"/>
                <a:cs typeface="Tahoma" pitchFamily="34" charset="0"/>
              </a:rPr>
              <a:t>This work supported by the Office of Naval Research, the Joint Technology Office, the Commonwealth of Virginia, the DOE  Air Force Research Laboratory, The US Army Night Vision Lab, and by DOE under contract DE-AC05-060R23177.</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1"/>
          <p:cNvSpPr txBox="1">
            <a:spLocks noChangeArrowheads="1"/>
          </p:cNvSpPr>
          <p:nvPr/>
        </p:nvSpPr>
        <p:spPr bwMode="auto">
          <a:xfrm>
            <a:off x="457200" y="104775"/>
            <a:ext cx="8153400" cy="581025"/>
          </a:xfrm>
          <a:prstGeom prst="rect">
            <a:avLst/>
          </a:prstGeom>
          <a:noFill/>
          <a:ln w="9525">
            <a:noFill/>
            <a:round/>
            <a:headEnd/>
            <a:tailEnd/>
          </a:ln>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a:latin typeface="Arial" pitchFamily="34" charset="0"/>
              </a:rPr>
              <a:t>Backups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Wolfgang Eberhardt Photon Sources-BESAC-2-09 slide 15.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2531" name="TextBox 2"/>
          <p:cNvSpPr txBox="1">
            <a:spLocks noChangeArrowheads="1"/>
          </p:cNvSpPr>
          <p:nvPr/>
        </p:nvSpPr>
        <p:spPr bwMode="auto">
          <a:xfrm>
            <a:off x="0" y="5448300"/>
            <a:ext cx="2994025" cy="461963"/>
          </a:xfrm>
          <a:prstGeom prst="rect">
            <a:avLst/>
          </a:prstGeom>
          <a:noFill/>
          <a:ln w="9525">
            <a:noFill/>
            <a:miter lim="800000"/>
            <a:headEnd/>
            <a:tailEnd/>
          </a:ln>
        </p:spPr>
        <p:txBody>
          <a:bodyPr wrap="none">
            <a:spAutoFit/>
          </a:bodyPr>
          <a:lstStyle/>
          <a:p>
            <a:r>
              <a:rPr lang="en-US"/>
              <a:t>Courtesy W. Eberhardt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1470025" y="141288"/>
            <a:ext cx="6854825" cy="685800"/>
          </a:xfrm>
        </p:spPr>
        <p:txBody>
          <a:bodyPr/>
          <a:lstStyle/>
          <a:p>
            <a:pPr eaLnBrk="1" hangingPunct="1"/>
            <a:r>
              <a:rPr lang="en-US" smtClean="0">
                <a:latin typeface="Arial" pitchFamily="34" charset="0"/>
                <a:cs typeface="Arial" pitchFamily="34" charset="0"/>
              </a:rPr>
              <a:t>JLAMP in the Light Source Landscape</a:t>
            </a:r>
          </a:p>
        </p:txBody>
      </p:sp>
      <p:pic>
        <p:nvPicPr>
          <p:cNvPr id="45059" name="Picture 4" descr="8777A41.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4310063" y="874713"/>
            <a:ext cx="4827587" cy="4487862"/>
          </a:xfrm>
          <a:prstGeom prst="rect">
            <a:avLst/>
          </a:prstGeom>
          <a:noFill/>
          <a:ln w="9525">
            <a:noFill/>
            <a:miter lim="800000"/>
            <a:headEnd/>
            <a:tailEnd/>
          </a:ln>
        </p:spPr>
      </p:pic>
      <p:sp>
        <p:nvSpPr>
          <p:cNvPr id="45060" name="TextBox 6"/>
          <p:cNvSpPr txBox="1">
            <a:spLocks noChangeArrowheads="1"/>
          </p:cNvSpPr>
          <p:nvPr/>
        </p:nvSpPr>
        <p:spPr bwMode="auto">
          <a:xfrm>
            <a:off x="460375" y="5283200"/>
            <a:ext cx="8270875" cy="1200150"/>
          </a:xfrm>
          <a:prstGeom prst="rect">
            <a:avLst/>
          </a:prstGeom>
          <a:noFill/>
          <a:ln w="9525">
            <a:noFill/>
            <a:miter lim="800000"/>
            <a:headEnd/>
            <a:tailEnd/>
          </a:ln>
        </p:spPr>
        <p:txBody>
          <a:bodyPr>
            <a:spAutoFit/>
          </a:bodyPr>
          <a:lstStyle/>
          <a:p>
            <a:pPr defTabSz="457200"/>
            <a:r>
              <a:rPr lang="en-US" sz="1800" b="1">
                <a:solidFill>
                  <a:srgbClr val="000000"/>
                </a:solidFill>
                <a:latin typeface="Arial" pitchFamily="34" charset="0"/>
              </a:rPr>
              <a:t>JLAMP</a:t>
            </a:r>
            <a:r>
              <a:rPr lang="en-US" sz="1800">
                <a:solidFill>
                  <a:srgbClr val="000000"/>
                </a:solidFill>
                <a:latin typeface="Arial" pitchFamily="34" charset="0"/>
              </a:rPr>
              <a:t> </a:t>
            </a:r>
            <a:r>
              <a:rPr lang="en-US" sz="1800" b="1">
                <a:solidFill>
                  <a:srgbClr val="000000"/>
                </a:solidFill>
                <a:latin typeface="Arial" pitchFamily="34" charset="0"/>
              </a:rPr>
              <a:t>delivers important parameter space </a:t>
            </a:r>
            <a:r>
              <a:rPr lang="en-US" sz="1800">
                <a:solidFill>
                  <a:srgbClr val="000000"/>
                </a:solidFill>
                <a:latin typeface="Arial" pitchFamily="34" charset="0"/>
              </a:rPr>
              <a:t>un-addressed in hard X-ray proposals, with chemical selectivity to measure atomic structure at the nano-scale, measurement of dynamics on the attosecond timescale of electron motion, and imaging</a:t>
            </a:r>
          </a:p>
        </p:txBody>
      </p:sp>
      <p:sp>
        <p:nvSpPr>
          <p:cNvPr id="45061" name="Rounded Rectangle 7"/>
          <p:cNvSpPr>
            <a:spLocks noChangeArrowheads="1"/>
          </p:cNvSpPr>
          <p:nvPr/>
        </p:nvSpPr>
        <p:spPr bwMode="auto">
          <a:xfrm>
            <a:off x="457200" y="5314950"/>
            <a:ext cx="8216900" cy="1123950"/>
          </a:xfrm>
          <a:prstGeom prst="roundRect">
            <a:avLst>
              <a:gd name="adj" fmla="val 16667"/>
            </a:avLst>
          </a:prstGeom>
          <a:noFill/>
          <a:ln w="9525" algn="ctr">
            <a:noFill/>
            <a:round/>
            <a:headEnd/>
            <a:tailEnd/>
          </a:ln>
        </p:spPr>
        <p:txBody>
          <a:bodyPr/>
          <a:lstStyle/>
          <a:p>
            <a:endParaRPr lang="en-US" b="1">
              <a:solidFill>
                <a:srgbClr val="000000"/>
              </a:solidFill>
              <a:latin typeface="Arial" pitchFamily="34" charset="0"/>
            </a:endParaRPr>
          </a:p>
        </p:txBody>
      </p:sp>
      <p:sp>
        <p:nvSpPr>
          <p:cNvPr id="45062" name="Oval 9"/>
          <p:cNvSpPr>
            <a:spLocks noChangeArrowheads="1"/>
          </p:cNvSpPr>
          <p:nvPr/>
        </p:nvSpPr>
        <p:spPr bwMode="auto">
          <a:xfrm>
            <a:off x="5495925" y="1543050"/>
            <a:ext cx="2112963" cy="2114550"/>
          </a:xfrm>
          <a:prstGeom prst="ellipse">
            <a:avLst/>
          </a:prstGeom>
          <a:noFill/>
          <a:ln w="28575" algn="ctr">
            <a:solidFill>
              <a:schemeClr val="tx1"/>
            </a:solidFill>
            <a:round/>
            <a:headEnd/>
            <a:tailEnd/>
          </a:ln>
        </p:spPr>
        <p:txBody>
          <a:bodyPr/>
          <a:lstStyle/>
          <a:p>
            <a:endParaRPr lang="en-US" b="1">
              <a:solidFill>
                <a:srgbClr val="000000"/>
              </a:solidFill>
              <a:latin typeface="Arial" pitchFamily="34" charset="0"/>
            </a:endParaRPr>
          </a:p>
        </p:txBody>
      </p:sp>
      <p:sp>
        <p:nvSpPr>
          <p:cNvPr id="45063" name="Oval 12"/>
          <p:cNvSpPr>
            <a:spLocks noChangeArrowheads="1"/>
          </p:cNvSpPr>
          <p:nvPr/>
        </p:nvSpPr>
        <p:spPr bwMode="auto">
          <a:xfrm>
            <a:off x="7258050" y="1209675"/>
            <a:ext cx="1495425" cy="1800225"/>
          </a:xfrm>
          <a:prstGeom prst="ellipse">
            <a:avLst/>
          </a:prstGeom>
          <a:noFill/>
          <a:ln w="28575" algn="ctr">
            <a:solidFill>
              <a:schemeClr val="tx1"/>
            </a:solidFill>
            <a:round/>
            <a:headEnd/>
            <a:tailEnd/>
          </a:ln>
        </p:spPr>
        <p:txBody>
          <a:bodyPr/>
          <a:lstStyle/>
          <a:p>
            <a:endParaRPr lang="en-US" b="1">
              <a:solidFill>
                <a:srgbClr val="000000"/>
              </a:solidFill>
              <a:latin typeface="Arial" pitchFamily="34" charset="0"/>
            </a:endParaRPr>
          </a:p>
        </p:txBody>
      </p:sp>
      <p:sp>
        <p:nvSpPr>
          <p:cNvPr id="45064" name="TextBox 15"/>
          <p:cNvSpPr txBox="1">
            <a:spLocks noChangeArrowheads="1"/>
          </p:cNvSpPr>
          <p:nvPr/>
        </p:nvSpPr>
        <p:spPr bwMode="auto">
          <a:xfrm>
            <a:off x="4943475" y="2122488"/>
            <a:ext cx="1055688" cy="400050"/>
          </a:xfrm>
          <a:prstGeom prst="rect">
            <a:avLst/>
          </a:prstGeom>
          <a:noFill/>
          <a:ln w="9525">
            <a:noFill/>
            <a:miter lim="800000"/>
            <a:headEnd/>
            <a:tailEnd/>
          </a:ln>
        </p:spPr>
        <p:txBody>
          <a:bodyPr wrap="none">
            <a:spAutoFit/>
          </a:bodyPr>
          <a:lstStyle/>
          <a:p>
            <a:pPr defTabSz="457200"/>
            <a:r>
              <a:rPr lang="en-US" sz="2000" b="1">
                <a:solidFill>
                  <a:srgbClr val="000000"/>
                </a:solidFill>
                <a:latin typeface="Arial" pitchFamily="34" charset="0"/>
              </a:rPr>
              <a:t>JLAMP</a:t>
            </a:r>
            <a:endParaRPr lang="en-US" b="1">
              <a:solidFill>
                <a:srgbClr val="000000"/>
              </a:solidFill>
              <a:latin typeface="Arial" pitchFamily="34" charset="0"/>
            </a:endParaRPr>
          </a:p>
        </p:txBody>
      </p:sp>
      <p:sp>
        <p:nvSpPr>
          <p:cNvPr id="45065" name="TextBox 16"/>
          <p:cNvSpPr txBox="1">
            <a:spLocks noChangeArrowheads="1"/>
          </p:cNvSpPr>
          <p:nvPr/>
        </p:nvSpPr>
        <p:spPr bwMode="auto">
          <a:xfrm>
            <a:off x="6213475" y="2324100"/>
            <a:ext cx="825500" cy="369888"/>
          </a:xfrm>
          <a:prstGeom prst="rect">
            <a:avLst/>
          </a:prstGeom>
          <a:noFill/>
          <a:ln w="9525">
            <a:noFill/>
            <a:miter lim="800000"/>
            <a:headEnd/>
            <a:tailEnd/>
          </a:ln>
        </p:spPr>
        <p:txBody>
          <a:bodyPr wrap="none">
            <a:spAutoFit/>
          </a:bodyPr>
          <a:lstStyle/>
          <a:p>
            <a:pPr defTabSz="457200"/>
            <a:r>
              <a:rPr lang="en-US" b="1">
                <a:solidFill>
                  <a:srgbClr val="000000"/>
                </a:solidFill>
                <a:latin typeface="Arial" pitchFamily="34" charset="0"/>
              </a:rPr>
              <a:t>NGLS</a:t>
            </a:r>
          </a:p>
        </p:txBody>
      </p:sp>
      <p:sp>
        <p:nvSpPr>
          <p:cNvPr id="45066" name="TextBox 17"/>
          <p:cNvSpPr txBox="1">
            <a:spLocks noChangeArrowheads="1"/>
          </p:cNvSpPr>
          <p:nvPr/>
        </p:nvSpPr>
        <p:spPr bwMode="auto">
          <a:xfrm>
            <a:off x="7620000" y="1858963"/>
            <a:ext cx="787400" cy="369887"/>
          </a:xfrm>
          <a:prstGeom prst="rect">
            <a:avLst/>
          </a:prstGeom>
          <a:noFill/>
          <a:ln w="9525">
            <a:noFill/>
            <a:miter lim="800000"/>
            <a:headEnd/>
            <a:tailEnd/>
          </a:ln>
        </p:spPr>
        <p:txBody>
          <a:bodyPr wrap="none">
            <a:spAutoFit/>
          </a:bodyPr>
          <a:lstStyle/>
          <a:p>
            <a:pPr defTabSz="457200"/>
            <a:r>
              <a:rPr lang="en-US" b="1">
                <a:solidFill>
                  <a:srgbClr val="000000"/>
                </a:solidFill>
                <a:latin typeface="Arial" pitchFamily="34" charset="0"/>
              </a:rPr>
              <a:t>LCLS</a:t>
            </a:r>
          </a:p>
        </p:txBody>
      </p:sp>
      <p:pic>
        <p:nvPicPr>
          <p:cNvPr id="45067" name="Picture 22" descr="JLab_logo_white1_sm.jpg"/>
          <p:cNvPicPr>
            <a:picLocks noChangeAspect="1"/>
          </p:cNvPicPr>
          <p:nvPr/>
        </p:nvPicPr>
        <p:blipFill>
          <a:blip r:embed="rId4" cstate="print"/>
          <a:srcRect/>
          <a:stretch>
            <a:fillRect/>
          </a:stretch>
        </p:blipFill>
        <p:spPr bwMode="auto">
          <a:xfrm>
            <a:off x="0" y="6483350"/>
            <a:ext cx="1196975" cy="374650"/>
          </a:xfrm>
          <a:prstGeom prst="rect">
            <a:avLst/>
          </a:prstGeom>
          <a:noFill/>
          <a:ln w="9525">
            <a:noFill/>
            <a:miter lim="800000"/>
            <a:headEnd/>
            <a:tailEnd/>
          </a:ln>
        </p:spPr>
      </p:pic>
      <p:sp>
        <p:nvSpPr>
          <p:cNvPr id="22" name="Oval 11"/>
          <p:cNvSpPr>
            <a:spLocks noChangeArrowheads="1"/>
          </p:cNvSpPr>
          <p:nvPr/>
        </p:nvSpPr>
        <p:spPr bwMode="auto">
          <a:xfrm>
            <a:off x="5715000" y="2559050"/>
            <a:ext cx="1106488" cy="1012825"/>
          </a:xfrm>
          <a:prstGeom prst="ellipse">
            <a:avLst/>
          </a:prstGeom>
          <a:solidFill>
            <a:schemeClr val="accent2">
              <a:alpha val="28000"/>
            </a:schemeClr>
          </a:solidFill>
          <a:ln w="28575" algn="ctr">
            <a:solidFill>
              <a:schemeClr val="accent3">
                <a:lumMod val="65000"/>
              </a:schemeClr>
            </a:solidFill>
            <a:round/>
            <a:headEnd/>
            <a:tailEnd/>
          </a:ln>
        </p:spPr>
        <p:txBody>
          <a:bodyPr/>
          <a:lstStyle/>
          <a:p>
            <a:pPr>
              <a:defRPr/>
            </a:pPr>
            <a:endParaRPr lang="en-US" b="1">
              <a:solidFill>
                <a:srgbClr val="000000"/>
              </a:solidFill>
              <a:latin typeface="Arial" pitchFamily="34" charset="0"/>
              <a:ea typeface="MS PGothic" pitchFamily="34" charset="-128"/>
            </a:endParaRPr>
          </a:p>
        </p:txBody>
      </p:sp>
      <p:sp>
        <p:nvSpPr>
          <p:cNvPr id="45069" name="TextBox 15"/>
          <p:cNvSpPr txBox="1">
            <a:spLocks noChangeArrowheads="1"/>
          </p:cNvSpPr>
          <p:nvPr/>
        </p:nvSpPr>
        <p:spPr bwMode="auto">
          <a:xfrm>
            <a:off x="5664200" y="2843213"/>
            <a:ext cx="1030288" cy="493712"/>
          </a:xfrm>
          <a:prstGeom prst="rect">
            <a:avLst/>
          </a:prstGeom>
          <a:noFill/>
          <a:ln w="9525">
            <a:noFill/>
            <a:miter lim="800000"/>
            <a:headEnd/>
            <a:tailEnd/>
          </a:ln>
        </p:spPr>
        <p:txBody>
          <a:bodyPr wrap="none">
            <a:spAutoFit/>
          </a:bodyPr>
          <a:lstStyle/>
          <a:p>
            <a:pPr algn="ctr" defTabSz="457200"/>
            <a:r>
              <a:rPr lang="en-US" sz="1300" b="1">
                <a:solidFill>
                  <a:srgbClr val="000000"/>
                </a:solidFill>
                <a:latin typeface="Arial" pitchFamily="34" charset="0"/>
              </a:rPr>
              <a:t>JLAMP</a:t>
            </a:r>
          </a:p>
          <a:p>
            <a:pPr algn="ctr" defTabSz="457200"/>
            <a:r>
              <a:rPr lang="en-US" sz="1300" b="1">
                <a:solidFill>
                  <a:srgbClr val="000000"/>
                </a:solidFill>
                <a:latin typeface="Arial" pitchFamily="34" charset="0"/>
              </a:rPr>
              <a:t>harmonics</a:t>
            </a:r>
          </a:p>
        </p:txBody>
      </p:sp>
      <p:grpSp>
        <p:nvGrpSpPr>
          <p:cNvPr id="45070" name="Group 23"/>
          <p:cNvGrpSpPr>
            <a:grpSpLocks/>
          </p:cNvGrpSpPr>
          <p:nvPr/>
        </p:nvGrpSpPr>
        <p:grpSpPr bwMode="auto">
          <a:xfrm>
            <a:off x="174625" y="1174750"/>
            <a:ext cx="4089400" cy="4114800"/>
            <a:chOff x="174625" y="1174750"/>
            <a:chExt cx="4089400" cy="4114800"/>
          </a:xfrm>
        </p:grpSpPr>
        <p:pic>
          <p:nvPicPr>
            <p:cNvPr id="45076" name="Picture 5" descr="8777A40.jpg"/>
            <p:cNvPicPr>
              <a:picLocks noChangeAspect="1"/>
            </p:cNvPicPr>
            <p:nvPr/>
          </p:nvPicPr>
          <p:blipFill>
            <a:blip r:embed="rId5" cstate="print"/>
            <a:srcRect/>
            <a:stretch>
              <a:fillRect/>
            </a:stretch>
          </p:blipFill>
          <p:spPr bwMode="auto">
            <a:xfrm>
              <a:off x="174625" y="1174750"/>
              <a:ext cx="4089400" cy="4114800"/>
            </a:xfrm>
            <a:prstGeom prst="rect">
              <a:avLst/>
            </a:prstGeom>
            <a:noFill/>
            <a:ln w="9525">
              <a:noFill/>
              <a:miter lim="800000"/>
              <a:headEnd/>
              <a:tailEnd/>
            </a:ln>
          </p:spPr>
        </p:pic>
        <p:sp>
          <p:nvSpPr>
            <p:cNvPr id="45077" name="Oval 8"/>
            <p:cNvSpPr>
              <a:spLocks noChangeArrowheads="1"/>
            </p:cNvSpPr>
            <p:nvPr/>
          </p:nvSpPr>
          <p:spPr bwMode="auto">
            <a:xfrm>
              <a:off x="1447800" y="1971675"/>
              <a:ext cx="1800225" cy="1752600"/>
            </a:xfrm>
            <a:prstGeom prst="ellipse">
              <a:avLst/>
            </a:prstGeom>
            <a:noFill/>
            <a:ln w="28575" algn="ctr">
              <a:solidFill>
                <a:schemeClr val="tx1"/>
              </a:solidFill>
              <a:round/>
              <a:headEnd/>
              <a:tailEnd/>
            </a:ln>
          </p:spPr>
          <p:txBody>
            <a:bodyPr/>
            <a:lstStyle/>
            <a:p>
              <a:endParaRPr lang="en-US" b="1">
                <a:solidFill>
                  <a:srgbClr val="000000"/>
                </a:solidFill>
                <a:latin typeface="Arial" pitchFamily="34" charset="0"/>
              </a:endParaRPr>
            </a:p>
          </p:txBody>
        </p:sp>
        <p:sp>
          <p:nvSpPr>
            <p:cNvPr id="45078" name="Oval 10"/>
            <p:cNvSpPr>
              <a:spLocks noChangeArrowheads="1"/>
            </p:cNvSpPr>
            <p:nvPr/>
          </p:nvSpPr>
          <p:spPr bwMode="auto">
            <a:xfrm>
              <a:off x="704850" y="1504950"/>
              <a:ext cx="952500" cy="1631950"/>
            </a:xfrm>
            <a:prstGeom prst="ellipse">
              <a:avLst/>
            </a:prstGeom>
            <a:solidFill>
              <a:srgbClr val="990099">
                <a:alpha val="50195"/>
              </a:srgbClr>
            </a:solidFill>
            <a:ln w="28575" algn="ctr">
              <a:solidFill>
                <a:schemeClr val="tx1"/>
              </a:solidFill>
              <a:round/>
              <a:headEnd/>
              <a:tailEnd/>
            </a:ln>
          </p:spPr>
          <p:txBody>
            <a:bodyPr/>
            <a:lstStyle/>
            <a:p>
              <a:endParaRPr lang="en-US" b="1">
                <a:solidFill>
                  <a:srgbClr val="000000"/>
                </a:solidFill>
                <a:latin typeface="Arial" pitchFamily="34" charset="0"/>
              </a:endParaRPr>
            </a:p>
          </p:txBody>
        </p:sp>
        <p:sp>
          <p:nvSpPr>
            <p:cNvPr id="45079" name="TextBox 13"/>
            <p:cNvSpPr txBox="1">
              <a:spLocks noChangeArrowheads="1"/>
            </p:cNvSpPr>
            <p:nvPr/>
          </p:nvSpPr>
          <p:spPr bwMode="auto">
            <a:xfrm>
              <a:off x="657225" y="2054225"/>
              <a:ext cx="1055688" cy="400050"/>
            </a:xfrm>
            <a:prstGeom prst="rect">
              <a:avLst/>
            </a:prstGeom>
            <a:noFill/>
            <a:ln w="9525">
              <a:noFill/>
              <a:miter lim="800000"/>
              <a:headEnd/>
              <a:tailEnd/>
            </a:ln>
          </p:spPr>
          <p:txBody>
            <a:bodyPr wrap="none">
              <a:spAutoFit/>
            </a:bodyPr>
            <a:lstStyle/>
            <a:p>
              <a:pPr defTabSz="457200"/>
              <a:r>
                <a:rPr lang="en-US" sz="2000" b="1">
                  <a:solidFill>
                    <a:srgbClr val="000000"/>
                  </a:solidFill>
                  <a:latin typeface="Arial" pitchFamily="34" charset="0"/>
                </a:rPr>
                <a:t>JLAMP</a:t>
              </a:r>
              <a:endParaRPr lang="en-US" b="1">
                <a:solidFill>
                  <a:srgbClr val="000000"/>
                </a:solidFill>
                <a:latin typeface="Arial" pitchFamily="34" charset="0"/>
              </a:endParaRPr>
            </a:p>
          </p:txBody>
        </p:sp>
        <p:sp>
          <p:nvSpPr>
            <p:cNvPr id="45080" name="TextBox 14"/>
            <p:cNvSpPr txBox="1">
              <a:spLocks noChangeArrowheads="1"/>
            </p:cNvSpPr>
            <p:nvPr/>
          </p:nvSpPr>
          <p:spPr bwMode="auto">
            <a:xfrm>
              <a:off x="1958975" y="2705100"/>
              <a:ext cx="825500" cy="368300"/>
            </a:xfrm>
            <a:prstGeom prst="rect">
              <a:avLst/>
            </a:prstGeom>
            <a:noFill/>
            <a:ln w="9525">
              <a:noFill/>
              <a:miter lim="800000"/>
              <a:headEnd/>
              <a:tailEnd/>
            </a:ln>
          </p:spPr>
          <p:txBody>
            <a:bodyPr wrap="none">
              <a:spAutoFit/>
            </a:bodyPr>
            <a:lstStyle/>
            <a:p>
              <a:pPr defTabSz="457200"/>
              <a:r>
                <a:rPr lang="en-US" b="1">
                  <a:solidFill>
                    <a:srgbClr val="000000"/>
                  </a:solidFill>
                  <a:latin typeface="Arial" pitchFamily="34" charset="0"/>
                </a:rPr>
                <a:t>NGLS</a:t>
              </a:r>
            </a:p>
          </p:txBody>
        </p:sp>
        <p:sp>
          <p:nvSpPr>
            <p:cNvPr id="45081" name="Oval 11"/>
            <p:cNvSpPr>
              <a:spLocks noChangeArrowheads="1"/>
            </p:cNvSpPr>
            <p:nvPr/>
          </p:nvSpPr>
          <p:spPr bwMode="auto">
            <a:xfrm>
              <a:off x="1362075" y="2711450"/>
              <a:ext cx="1106488" cy="1012825"/>
            </a:xfrm>
            <a:prstGeom prst="ellipse">
              <a:avLst/>
            </a:prstGeom>
            <a:solidFill>
              <a:schemeClr val="accent2">
                <a:alpha val="27843"/>
              </a:schemeClr>
            </a:solidFill>
            <a:ln w="28575" algn="ctr">
              <a:solidFill>
                <a:schemeClr val="tx1"/>
              </a:solidFill>
              <a:round/>
              <a:headEnd/>
              <a:tailEnd/>
            </a:ln>
          </p:spPr>
          <p:txBody>
            <a:bodyPr/>
            <a:lstStyle/>
            <a:p>
              <a:endParaRPr lang="en-US" b="1">
                <a:solidFill>
                  <a:srgbClr val="000000"/>
                </a:solidFill>
                <a:latin typeface="Arial" pitchFamily="34" charset="0"/>
              </a:endParaRPr>
            </a:p>
          </p:txBody>
        </p:sp>
        <p:sp>
          <p:nvSpPr>
            <p:cNvPr id="45082" name="Oval 8"/>
            <p:cNvSpPr>
              <a:spLocks noChangeArrowheads="1"/>
            </p:cNvSpPr>
            <p:nvPr/>
          </p:nvSpPr>
          <p:spPr bwMode="auto">
            <a:xfrm>
              <a:off x="2771775" y="1409700"/>
              <a:ext cx="1419225" cy="1381125"/>
            </a:xfrm>
            <a:prstGeom prst="ellipse">
              <a:avLst/>
            </a:prstGeom>
            <a:noFill/>
            <a:ln w="28575" algn="ctr">
              <a:solidFill>
                <a:schemeClr val="tx1"/>
              </a:solidFill>
              <a:round/>
              <a:headEnd/>
              <a:tailEnd/>
            </a:ln>
          </p:spPr>
          <p:txBody>
            <a:bodyPr/>
            <a:lstStyle/>
            <a:p>
              <a:endParaRPr lang="en-US" b="1">
                <a:solidFill>
                  <a:srgbClr val="000000"/>
                </a:solidFill>
                <a:latin typeface="Arial" pitchFamily="34" charset="0"/>
              </a:endParaRPr>
            </a:p>
          </p:txBody>
        </p:sp>
        <p:sp>
          <p:nvSpPr>
            <p:cNvPr id="45083" name="TextBox 17"/>
            <p:cNvSpPr txBox="1">
              <a:spLocks noChangeArrowheads="1"/>
            </p:cNvSpPr>
            <p:nvPr/>
          </p:nvSpPr>
          <p:spPr bwMode="auto">
            <a:xfrm>
              <a:off x="2876550" y="1916113"/>
              <a:ext cx="1314450" cy="338137"/>
            </a:xfrm>
            <a:prstGeom prst="rect">
              <a:avLst/>
            </a:prstGeom>
            <a:noFill/>
            <a:ln w="9525">
              <a:noFill/>
              <a:miter lim="800000"/>
              <a:headEnd/>
              <a:tailEnd/>
            </a:ln>
          </p:spPr>
          <p:txBody>
            <a:bodyPr wrap="none">
              <a:spAutoFit/>
            </a:bodyPr>
            <a:lstStyle/>
            <a:p>
              <a:pPr defTabSz="457200"/>
              <a:r>
                <a:rPr lang="en-US" sz="1600" b="1">
                  <a:solidFill>
                    <a:srgbClr val="000000"/>
                  </a:solidFill>
                  <a:latin typeface="Arial" pitchFamily="34" charset="0"/>
                </a:rPr>
                <a:t>Ultimate LS</a:t>
              </a:r>
            </a:p>
          </p:txBody>
        </p:sp>
        <p:sp>
          <p:nvSpPr>
            <p:cNvPr id="45084" name="TextBox 15"/>
            <p:cNvSpPr txBox="1">
              <a:spLocks noChangeArrowheads="1"/>
            </p:cNvSpPr>
            <p:nvPr/>
          </p:nvSpPr>
          <p:spPr bwMode="auto">
            <a:xfrm>
              <a:off x="1397000" y="2976563"/>
              <a:ext cx="1030288" cy="493712"/>
            </a:xfrm>
            <a:prstGeom prst="rect">
              <a:avLst/>
            </a:prstGeom>
            <a:noFill/>
            <a:ln w="9525">
              <a:noFill/>
              <a:miter lim="800000"/>
              <a:headEnd/>
              <a:tailEnd/>
            </a:ln>
          </p:spPr>
          <p:txBody>
            <a:bodyPr wrap="none">
              <a:spAutoFit/>
            </a:bodyPr>
            <a:lstStyle/>
            <a:p>
              <a:pPr algn="ctr" defTabSz="457200"/>
              <a:r>
                <a:rPr lang="en-US" sz="1300" b="1">
                  <a:solidFill>
                    <a:srgbClr val="000000"/>
                  </a:solidFill>
                  <a:latin typeface="Arial" pitchFamily="34" charset="0"/>
                </a:rPr>
                <a:t>JLAMP</a:t>
              </a:r>
            </a:p>
            <a:p>
              <a:pPr algn="ctr" defTabSz="457200"/>
              <a:r>
                <a:rPr lang="en-US" sz="1300" b="1">
                  <a:solidFill>
                    <a:srgbClr val="000000"/>
                  </a:solidFill>
                  <a:latin typeface="Arial" pitchFamily="34" charset="0"/>
                </a:rPr>
                <a:t>harmonics</a:t>
              </a:r>
            </a:p>
          </p:txBody>
        </p:sp>
      </p:grpSp>
      <p:sp>
        <p:nvSpPr>
          <p:cNvPr id="45071" name="Oval 24"/>
          <p:cNvSpPr>
            <a:spLocks noChangeArrowheads="1"/>
          </p:cNvSpPr>
          <p:nvPr/>
        </p:nvSpPr>
        <p:spPr bwMode="auto">
          <a:xfrm rot="-2940000">
            <a:off x="1391444" y="4398169"/>
            <a:ext cx="763588" cy="304800"/>
          </a:xfrm>
          <a:prstGeom prst="ellipse">
            <a:avLst/>
          </a:prstGeom>
          <a:solidFill>
            <a:srgbClr val="008080">
              <a:alpha val="0"/>
            </a:srgbClr>
          </a:solidFill>
          <a:ln w="12700" algn="ctr">
            <a:solidFill>
              <a:schemeClr val="tx1"/>
            </a:solidFill>
            <a:round/>
            <a:headEnd/>
            <a:tailEnd/>
          </a:ln>
        </p:spPr>
        <p:txBody>
          <a:bodyPr/>
          <a:lstStyle/>
          <a:p>
            <a:r>
              <a:rPr lang="en-US" sz="800" b="1">
                <a:solidFill>
                  <a:srgbClr val="000000"/>
                </a:solidFill>
                <a:latin typeface="Arial" pitchFamily="34" charset="0"/>
              </a:rPr>
              <a:t>FLASH</a:t>
            </a:r>
          </a:p>
        </p:txBody>
      </p:sp>
      <p:sp>
        <p:nvSpPr>
          <p:cNvPr id="45072" name="Oval 29"/>
          <p:cNvSpPr>
            <a:spLocks noChangeArrowheads="1"/>
          </p:cNvSpPr>
          <p:nvPr/>
        </p:nvSpPr>
        <p:spPr bwMode="auto">
          <a:xfrm>
            <a:off x="5724525" y="1866900"/>
            <a:ext cx="765175" cy="739775"/>
          </a:xfrm>
          <a:prstGeom prst="ellipse">
            <a:avLst/>
          </a:prstGeom>
          <a:solidFill>
            <a:srgbClr val="008080">
              <a:alpha val="0"/>
            </a:srgbClr>
          </a:solidFill>
          <a:ln w="12700" algn="ctr">
            <a:solidFill>
              <a:schemeClr val="tx1"/>
            </a:solidFill>
            <a:round/>
            <a:headEnd/>
            <a:tailEnd/>
          </a:ln>
        </p:spPr>
        <p:txBody>
          <a:bodyPr/>
          <a:lstStyle/>
          <a:p>
            <a:endParaRPr lang="en-US" sz="800" b="1">
              <a:solidFill>
                <a:srgbClr val="000000"/>
              </a:solidFill>
              <a:latin typeface="Arial" pitchFamily="34" charset="0"/>
            </a:endParaRPr>
          </a:p>
          <a:p>
            <a:endParaRPr lang="en-US" sz="800" b="1">
              <a:solidFill>
                <a:srgbClr val="000000"/>
              </a:solidFill>
              <a:latin typeface="Arial" pitchFamily="34" charset="0"/>
            </a:endParaRPr>
          </a:p>
          <a:p>
            <a:r>
              <a:rPr lang="en-US" sz="800" b="1">
                <a:solidFill>
                  <a:srgbClr val="000000"/>
                </a:solidFill>
                <a:latin typeface="Arial" pitchFamily="34" charset="0"/>
              </a:rPr>
              <a:t> FLASH</a:t>
            </a:r>
          </a:p>
        </p:txBody>
      </p:sp>
      <p:sp>
        <p:nvSpPr>
          <p:cNvPr id="45073" name="Oval 11"/>
          <p:cNvSpPr>
            <a:spLocks noChangeArrowheads="1"/>
          </p:cNvSpPr>
          <p:nvPr/>
        </p:nvSpPr>
        <p:spPr bwMode="auto">
          <a:xfrm>
            <a:off x="4953000" y="1812925"/>
            <a:ext cx="1000125" cy="930275"/>
          </a:xfrm>
          <a:prstGeom prst="ellipse">
            <a:avLst/>
          </a:prstGeom>
          <a:solidFill>
            <a:srgbClr val="990099">
              <a:alpha val="50195"/>
            </a:srgbClr>
          </a:solidFill>
          <a:ln w="28575" algn="ctr">
            <a:solidFill>
              <a:schemeClr val="tx1"/>
            </a:solidFill>
            <a:round/>
            <a:headEnd/>
            <a:tailEnd/>
          </a:ln>
        </p:spPr>
        <p:txBody>
          <a:bodyPr/>
          <a:lstStyle/>
          <a:p>
            <a:endParaRPr lang="en-US" b="1">
              <a:solidFill>
                <a:srgbClr val="000000"/>
              </a:solidFill>
              <a:latin typeface="Arial" pitchFamily="34" charset="0"/>
            </a:endParaRPr>
          </a:p>
        </p:txBody>
      </p:sp>
      <p:sp>
        <p:nvSpPr>
          <p:cNvPr id="45074" name="Oval 30"/>
          <p:cNvSpPr>
            <a:spLocks noChangeArrowheads="1"/>
          </p:cNvSpPr>
          <p:nvPr/>
        </p:nvSpPr>
        <p:spPr bwMode="auto">
          <a:xfrm>
            <a:off x="2447925" y="3606800"/>
            <a:ext cx="850900" cy="304800"/>
          </a:xfrm>
          <a:prstGeom prst="ellipse">
            <a:avLst/>
          </a:prstGeom>
          <a:noFill/>
          <a:ln w="9525" algn="ctr">
            <a:solidFill>
              <a:schemeClr val="tx1"/>
            </a:solidFill>
            <a:round/>
            <a:headEnd/>
            <a:tailEnd/>
          </a:ln>
        </p:spPr>
        <p:txBody>
          <a:bodyPr/>
          <a:lstStyle/>
          <a:p>
            <a:r>
              <a:rPr lang="en-US" sz="800" b="1">
                <a:solidFill>
                  <a:srgbClr val="000000"/>
                </a:solidFill>
                <a:latin typeface="Arial" pitchFamily="34" charset="0"/>
              </a:rPr>
              <a:t>   LCLS</a:t>
            </a:r>
          </a:p>
        </p:txBody>
      </p:sp>
      <p:cxnSp>
        <p:nvCxnSpPr>
          <p:cNvPr id="45075" name="Straight Connector 32"/>
          <p:cNvCxnSpPr>
            <a:cxnSpLocks noChangeShapeType="1"/>
          </p:cNvCxnSpPr>
          <p:nvPr/>
        </p:nvCxnSpPr>
        <p:spPr bwMode="auto">
          <a:xfrm>
            <a:off x="0" y="857250"/>
            <a:ext cx="9144000" cy="19050"/>
          </a:xfrm>
          <a:prstGeom prst="line">
            <a:avLst/>
          </a:prstGeom>
          <a:noFill/>
          <a:ln w="28575" algn="ctr">
            <a:solidFill>
              <a:srgbClr val="0070C0"/>
            </a:solidFill>
            <a:round/>
            <a:headEnd/>
            <a:tailEnd/>
          </a:ln>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19100" y="0"/>
            <a:ext cx="8305800" cy="609600"/>
          </a:xfrm>
        </p:spPr>
        <p:txBody>
          <a:bodyPr/>
          <a:lstStyle/>
          <a:p>
            <a:r>
              <a:rPr lang="en-US" sz="2800" smtClean="0">
                <a:solidFill>
                  <a:schemeClr val="tx1"/>
                </a:solidFill>
                <a:latin typeface="Arial" pitchFamily="34" charset="0"/>
                <a:cs typeface="Arial" pitchFamily="34" charset="0"/>
              </a:rPr>
              <a:t> User Topic Summary</a:t>
            </a:r>
            <a:endParaRPr lang="en-US" smtClean="0">
              <a:solidFill>
                <a:schemeClr val="tx1"/>
              </a:solidFill>
              <a:latin typeface="Arial" pitchFamily="34" charset="0"/>
              <a:cs typeface="Arial" pitchFamily="34" charset="0"/>
            </a:endParaRPr>
          </a:p>
        </p:txBody>
      </p:sp>
      <p:sp>
        <p:nvSpPr>
          <p:cNvPr id="46083" name="TextBox 2"/>
          <p:cNvSpPr txBox="1">
            <a:spLocks noChangeArrowheads="1"/>
          </p:cNvSpPr>
          <p:nvPr/>
        </p:nvSpPr>
        <p:spPr bwMode="auto">
          <a:xfrm>
            <a:off x="342900" y="885825"/>
            <a:ext cx="8801100" cy="5078413"/>
          </a:xfrm>
          <a:prstGeom prst="rect">
            <a:avLst/>
          </a:prstGeom>
          <a:noFill/>
          <a:ln w="9525">
            <a:noFill/>
            <a:miter lim="800000"/>
            <a:headEnd/>
            <a:tailEnd/>
          </a:ln>
        </p:spPr>
        <p:txBody>
          <a:bodyPr>
            <a:spAutoFit/>
          </a:bodyPr>
          <a:lstStyle/>
          <a:p>
            <a:r>
              <a:rPr lang="en-US" sz="2000" b="1"/>
              <a:t>Condensed matter physics</a:t>
            </a:r>
          </a:p>
          <a:p>
            <a:pPr lvl="1">
              <a:buFont typeface="Arial" pitchFamily="34" charset="0"/>
              <a:buChar char="•"/>
            </a:pPr>
            <a:r>
              <a:rPr lang="en-US" sz="1800" b="1"/>
              <a:t>  Ultrafast photoemission spectroscopy of coherently controlled complex materials</a:t>
            </a:r>
          </a:p>
          <a:p>
            <a:pPr lvl="1">
              <a:buFont typeface="Arial" pitchFamily="34" charset="0"/>
              <a:buChar char="•"/>
            </a:pPr>
            <a:r>
              <a:rPr lang="en-US" sz="1800" b="1"/>
              <a:t>  Femtosecond Pump/Probe ARPES in artificial nanosystems</a:t>
            </a:r>
          </a:p>
          <a:p>
            <a:pPr lvl="1">
              <a:buFont typeface="Arial" pitchFamily="34" charset="0"/>
              <a:buChar char="•"/>
            </a:pPr>
            <a:r>
              <a:rPr lang="en-US" sz="1800" b="1"/>
              <a:t> Electronic states in strongly correlated systems using soft X-ray scattering</a:t>
            </a:r>
          </a:p>
          <a:p>
            <a:pPr lvl="1"/>
            <a:endParaRPr lang="en-US" sz="1200" b="1"/>
          </a:p>
          <a:p>
            <a:r>
              <a:rPr lang="en-US" sz="2000" b="1"/>
              <a:t>Chemical physics and Atomic, Molecular, Optical physics </a:t>
            </a:r>
          </a:p>
          <a:p>
            <a:pPr lvl="1">
              <a:buFont typeface="Arial" pitchFamily="34" charset="0"/>
              <a:buChar char="•"/>
            </a:pPr>
            <a:r>
              <a:rPr lang="en-US" sz="1800" b="1"/>
              <a:t>  Matter at small dimensions</a:t>
            </a:r>
          </a:p>
          <a:p>
            <a:pPr lvl="2">
              <a:buFont typeface="Arial" pitchFamily="34" charset="0"/>
              <a:buChar char="•"/>
            </a:pPr>
            <a:r>
              <a:rPr lang="en-US" sz="1800" b="1"/>
              <a:t>  Atomic and electronic structure of size-selected clusters</a:t>
            </a:r>
          </a:p>
          <a:p>
            <a:pPr lvl="2">
              <a:buFont typeface="Arial" pitchFamily="34" charset="0"/>
              <a:buChar char="•"/>
            </a:pPr>
            <a:r>
              <a:rPr lang="en-US" sz="1800" b="1"/>
              <a:t>  Chemical reactivity of size-selected neutral clusters and nanoparticles</a:t>
            </a:r>
          </a:p>
          <a:p>
            <a:pPr lvl="2">
              <a:buFont typeface="Arial" pitchFamily="34" charset="0"/>
              <a:buChar char="•"/>
            </a:pPr>
            <a:r>
              <a:rPr lang="en-US" sz="1800" b="1"/>
              <a:t>  Time-resolved nanoscale “surface” dynamics</a:t>
            </a:r>
            <a:endParaRPr lang="en-US" sz="1800"/>
          </a:p>
          <a:p>
            <a:pPr lvl="1">
              <a:buFont typeface="Arial" pitchFamily="34" charset="0"/>
              <a:buChar char="•"/>
            </a:pPr>
            <a:r>
              <a:rPr lang="en-US" sz="1800"/>
              <a:t>  </a:t>
            </a:r>
            <a:r>
              <a:rPr lang="en-US" sz="1800" b="1"/>
              <a:t>Molecular movies</a:t>
            </a:r>
          </a:p>
          <a:p>
            <a:pPr lvl="2">
              <a:buFont typeface="Arial" pitchFamily="34" charset="0"/>
              <a:buChar char="•"/>
            </a:pPr>
            <a:r>
              <a:rPr lang="en-GB" sz="1800" b="1"/>
              <a:t>  Electronic dynamics using time-resolved ESCA</a:t>
            </a:r>
            <a:endParaRPr lang="en-US" sz="1800"/>
          </a:p>
          <a:p>
            <a:pPr lvl="2">
              <a:buFont typeface="Arial" pitchFamily="34" charset="0"/>
              <a:buChar char="•"/>
            </a:pPr>
            <a:r>
              <a:rPr lang="en-US" sz="1800"/>
              <a:t> </a:t>
            </a:r>
            <a:r>
              <a:rPr lang="en-US" sz="1800" b="1"/>
              <a:t> Time-resolved photoelectron diffraction in gas-phase molecules</a:t>
            </a:r>
          </a:p>
          <a:p>
            <a:pPr lvl="1">
              <a:buFont typeface="Arial" pitchFamily="34" charset="0"/>
              <a:buChar char="•"/>
            </a:pPr>
            <a:r>
              <a:rPr lang="en-US" sz="1800" b="1"/>
              <a:t>  Ultrasensitive trace analysis of noble gas isotopes</a:t>
            </a:r>
          </a:p>
          <a:p>
            <a:pPr lvl="1"/>
            <a:endParaRPr lang="en-US" sz="1200" b="1"/>
          </a:p>
          <a:p>
            <a:r>
              <a:rPr lang="en-US" sz="2000" b="1"/>
              <a:t>Imaging biological and soft condensed matter</a:t>
            </a:r>
          </a:p>
          <a:p>
            <a:pPr lvl="1">
              <a:buFont typeface="Arial" pitchFamily="34" charset="0"/>
              <a:buChar char="•"/>
            </a:pPr>
            <a:r>
              <a:rPr lang="en-US" sz="1800" b="1"/>
              <a:t> High resolution structural determinations of non-periodic materials and dynamic studies of soft matter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2"/>
          <p:cNvSpPr>
            <a:spLocks noChangeArrowheads="1"/>
          </p:cNvSpPr>
          <p:nvPr/>
        </p:nvSpPr>
        <p:spPr bwMode="auto">
          <a:xfrm>
            <a:off x="195263" y="0"/>
            <a:ext cx="8001000" cy="803275"/>
          </a:xfrm>
          <a:prstGeom prst="rect">
            <a:avLst/>
          </a:prstGeom>
          <a:noFill/>
          <a:ln w="9525">
            <a:noFill/>
            <a:miter lim="800000"/>
            <a:headEnd/>
            <a:tailEnd/>
          </a:ln>
        </p:spPr>
        <p:txBody>
          <a:bodyPr/>
          <a:lstStyle/>
          <a:p>
            <a:pPr algn="ctr"/>
            <a:endParaRPr lang="en-US">
              <a:solidFill>
                <a:schemeClr val="tx2"/>
              </a:solidFill>
            </a:endParaRPr>
          </a:p>
        </p:txBody>
      </p:sp>
      <p:pic>
        <p:nvPicPr>
          <p:cNvPr id="54275" name="Picture 34" descr="Gun V7_Page_2"/>
          <p:cNvPicPr>
            <a:picLocks noChangeAspect="1" noChangeArrowheads="1"/>
          </p:cNvPicPr>
          <p:nvPr/>
        </p:nvPicPr>
        <p:blipFill>
          <a:blip r:embed="rId3" cstate="print"/>
          <a:srcRect/>
          <a:stretch>
            <a:fillRect/>
          </a:stretch>
        </p:blipFill>
        <p:spPr bwMode="auto">
          <a:xfrm>
            <a:off x="1827213" y="3390900"/>
            <a:ext cx="5106987" cy="3467100"/>
          </a:xfrm>
          <a:prstGeom prst="rect">
            <a:avLst/>
          </a:prstGeom>
          <a:noFill/>
          <a:ln w="9525">
            <a:noFill/>
            <a:miter lim="800000"/>
            <a:headEnd/>
            <a:tailEnd/>
          </a:ln>
        </p:spPr>
      </p:pic>
      <p:pic>
        <p:nvPicPr>
          <p:cNvPr id="54276" name="Picture 36"/>
          <p:cNvPicPr>
            <a:picLocks noChangeArrowheads="1"/>
          </p:cNvPicPr>
          <p:nvPr/>
        </p:nvPicPr>
        <p:blipFill>
          <a:blip r:embed="rId4" cstate="print"/>
          <a:srcRect/>
          <a:stretch>
            <a:fillRect/>
          </a:stretch>
        </p:blipFill>
        <p:spPr bwMode="auto">
          <a:xfrm>
            <a:off x="5019675" y="6400800"/>
            <a:ext cx="609600" cy="457200"/>
          </a:xfrm>
          <a:prstGeom prst="rect">
            <a:avLst/>
          </a:prstGeom>
          <a:noFill/>
          <a:ln w="9525">
            <a:noFill/>
            <a:miter lim="800000"/>
            <a:headEnd/>
            <a:tailEnd/>
          </a:ln>
        </p:spPr>
      </p:pic>
      <p:pic>
        <p:nvPicPr>
          <p:cNvPr id="54277" name="Picture 37" descr="UWheader01"/>
          <p:cNvPicPr>
            <a:picLocks noChangeAspect="1" noChangeArrowheads="1"/>
          </p:cNvPicPr>
          <p:nvPr/>
        </p:nvPicPr>
        <p:blipFill>
          <a:blip r:embed="rId5" cstate="print"/>
          <a:srcRect/>
          <a:stretch>
            <a:fillRect/>
          </a:stretch>
        </p:blipFill>
        <p:spPr bwMode="auto">
          <a:xfrm>
            <a:off x="2274888" y="6478588"/>
            <a:ext cx="1524000" cy="379412"/>
          </a:xfrm>
          <a:prstGeom prst="rect">
            <a:avLst/>
          </a:prstGeom>
          <a:noFill/>
          <a:ln w="9525">
            <a:noFill/>
            <a:miter lim="800000"/>
            <a:headEnd/>
            <a:tailEnd/>
          </a:ln>
        </p:spPr>
      </p:pic>
      <p:pic>
        <p:nvPicPr>
          <p:cNvPr id="54278" name="Picture 38"/>
          <p:cNvPicPr>
            <a:picLocks noChangeAspect="1" noChangeArrowheads="1"/>
          </p:cNvPicPr>
          <p:nvPr/>
        </p:nvPicPr>
        <p:blipFill>
          <a:blip r:embed="rId6" cstate="print"/>
          <a:srcRect/>
          <a:stretch>
            <a:fillRect/>
          </a:stretch>
        </p:blipFill>
        <p:spPr bwMode="auto">
          <a:xfrm>
            <a:off x="3775075" y="6491288"/>
            <a:ext cx="1143000" cy="366712"/>
          </a:xfrm>
          <a:prstGeom prst="rect">
            <a:avLst/>
          </a:prstGeom>
          <a:noFill/>
          <a:ln w="12700">
            <a:noFill/>
            <a:miter lim="800000"/>
            <a:headEnd type="none" w="sm" len="sm"/>
            <a:tailEnd type="none" w="sm" len="sm"/>
          </a:ln>
        </p:spPr>
      </p:pic>
      <p:pic>
        <p:nvPicPr>
          <p:cNvPr id="54279" name="Content Placeholder 23" descr="Inverted Gun transparent iso.png"/>
          <p:cNvPicPr>
            <a:picLocks noChangeAspect="1"/>
          </p:cNvPicPr>
          <p:nvPr/>
        </p:nvPicPr>
        <p:blipFill>
          <a:blip r:embed="rId7" cstate="print"/>
          <a:srcRect l="19101" r="19101"/>
          <a:stretch>
            <a:fillRect/>
          </a:stretch>
        </p:blipFill>
        <p:spPr bwMode="auto">
          <a:xfrm>
            <a:off x="417513" y="1397000"/>
            <a:ext cx="2478087" cy="2484438"/>
          </a:xfrm>
          <a:prstGeom prst="rect">
            <a:avLst/>
          </a:prstGeom>
          <a:noFill/>
          <a:ln w="9525">
            <a:noFill/>
            <a:miter lim="800000"/>
            <a:headEnd/>
            <a:tailEnd/>
          </a:ln>
        </p:spPr>
      </p:pic>
      <p:sp>
        <p:nvSpPr>
          <p:cNvPr id="54280" name="TextBox 10"/>
          <p:cNvSpPr txBox="1">
            <a:spLocks noChangeArrowheads="1"/>
          </p:cNvSpPr>
          <p:nvPr/>
        </p:nvSpPr>
        <p:spPr bwMode="auto">
          <a:xfrm>
            <a:off x="0" y="925513"/>
            <a:ext cx="3427413" cy="461962"/>
          </a:xfrm>
          <a:prstGeom prst="rect">
            <a:avLst/>
          </a:prstGeom>
          <a:noFill/>
          <a:ln w="9525">
            <a:noFill/>
            <a:miter lim="800000"/>
            <a:headEnd/>
            <a:tailEnd/>
          </a:ln>
        </p:spPr>
        <p:txBody>
          <a:bodyPr wrap="none">
            <a:spAutoFit/>
          </a:bodyPr>
          <a:lstStyle/>
          <a:p>
            <a:r>
              <a:rPr lang="en-US" b="1"/>
              <a:t>JLab Advanced DC Gun</a:t>
            </a:r>
          </a:p>
        </p:txBody>
      </p:sp>
      <p:sp>
        <p:nvSpPr>
          <p:cNvPr id="54281" name="Text Box 2"/>
          <p:cNvSpPr txBox="1">
            <a:spLocks noChangeArrowheads="1"/>
          </p:cNvSpPr>
          <p:nvPr/>
        </p:nvSpPr>
        <p:spPr bwMode="auto">
          <a:xfrm>
            <a:off x="374650" y="0"/>
            <a:ext cx="8445500" cy="781050"/>
          </a:xfrm>
          <a:prstGeom prst="rect">
            <a:avLst/>
          </a:prstGeom>
          <a:noFill/>
          <a:ln w="9525">
            <a:noFill/>
            <a:miter lim="800000"/>
            <a:headEnd/>
            <a:tailEnd/>
          </a:ln>
        </p:spPr>
        <p:txBody>
          <a:bodyPr>
            <a:spAutoFit/>
          </a:bodyPr>
          <a:lstStyle/>
          <a:p>
            <a:pPr algn="ctr">
              <a:lnSpc>
                <a:spcPct val="80000"/>
              </a:lnSpc>
            </a:pPr>
            <a:r>
              <a:rPr lang="en-US" sz="2800" b="1">
                <a:solidFill>
                  <a:srgbClr val="002060"/>
                </a:solidFill>
                <a:latin typeface="Arial" pitchFamily="34" charset="0"/>
              </a:rPr>
              <a:t>Many approaches for a CW High Brightness Gun – but none working yet</a:t>
            </a:r>
            <a:endParaRPr lang="en-US" b="1">
              <a:solidFill>
                <a:srgbClr val="002060"/>
              </a:solidFill>
              <a:latin typeface="Arial" pitchFamily="34" charset="0"/>
            </a:endParaRPr>
          </a:p>
        </p:txBody>
      </p:sp>
      <p:pic>
        <p:nvPicPr>
          <p:cNvPr id="54282" name="Picture 89" descr="CavityAndDescription"/>
          <p:cNvPicPr>
            <a:picLocks noChangeAspect="1" noChangeArrowheads="1"/>
          </p:cNvPicPr>
          <p:nvPr/>
        </p:nvPicPr>
        <p:blipFill>
          <a:blip r:embed="rId8" cstate="print"/>
          <a:srcRect/>
          <a:stretch>
            <a:fillRect/>
          </a:stretch>
        </p:blipFill>
        <p:spPr bwMode="auto">
          <a:xfrm>
            <a:off x="5862638" y="1223963"/>
            <a:ext cx="3281362" cy="3005137"/>
          </a:xfrm>
          <a:prstGeom prst="rect">
            <a:avLst/>
          </a:prstGeom>
          <a:noFill/>
          <a:ln w="9525">
            <a:noFill/>
            <a:miter lim="800000"/>
            <a:headEnd/>
            <a:tailEnd/>
          </a:ln>
        </p:spPr>
      </p:pic>
      <p:sp>
        <p:nvSpPr>
          <p:cNvPr id="14" name="Rectangle 91"/>
          <p:cNvSpPr>
            <a:spLocks noChangeArrowheads="1"/>
          </p:cNvSpPr>
          <p:nvPr/>
        </p:nvSpPr>
        <p:spPr bwMode="auto">
          <a:xfrm>
            <a:off x="5124450" y="2335213"/>
            <a:ext cx="1333500" cy="338137"/>
          </a:xfrm>
          <a:prstGeom prst="rect">
            <a:avLst/>
          </a:prstGeom>
          <a:solidFill>
            <a:schemeClr val="bg1"/>
          </a:solidFill>
          <a:ln w="9525">
            <a:noFill/>
            <a:miter lim="800000"/>
            <a:headEnd/>
            <a:tailEnd/>
          </a:ln>
          <a:effectLst/>
        </p:spPr>
        <p:txBody>
          <a:bodyPr>
            <a:spAutoFit/>
          </a:bodyPr>
          <a:lstStyle/>
          <a:p>
            <a:pPr>
              <a:defRPr/>
            </a:pPr>
            <a:r>
              <a:rPr lang="en-US" sz="1600" b="1" dirty="0">
                <a:effectLst>
                  <a:outerShdw blurRad="38100" dist="38100" dir="2700000" algn="tl">
                    <a:srgbClr val="C0C0C0"/>
                  </a:outerShdw>
                </a:effectLst>
                <a:latin typeface="Times" pitchFamily="-97" charset="0"/>
                <a:ea typeface="ＭＳ Ｐゴシック" pitchFamily="-97" charset="-128"/>
                <a:cs typeface="Arial" charset="0"/>
              </a:rPr>
              <a:t>F. </a:t>
            </a:r>
            <a:r>
              <a:rPr lang="en-US" sz="1600" b="1" dirty="0" err="1">
                <a:effectLst>
                  <a:outerShdw blurRad="38100" dist="38100" dir="2700000" algn="tl">
                    <a:srgbClr val="C0C0C0"/>
                  </a:outerShdw>
                </a:effectLst>
                <a:latin typeface="Times" pitchFamily="-97" charset="0"/>
                <a:ea typeface="ＭＳ Ｐゴシック" pitchFamily="-97" charset="-128"/>
                <a:cs typeface="Arial" charset="0"/>
              </a:rPr>
              <a:t>Sannibale</a:t>
            </a:r>
            <a:endParaRPr lang="en-US" sz="1600" b="1" dirty="0">
              <a:effectLst>
                <a:outerShdw blurRad="38100" dist="38100" dir="2700000" algn="tl">
                  <a:srgbClr val="C0C0C0"/>
                </a:outerShdw>
              </a:effectLst>
              <a:latin typeface="Times" pitchFamily="-97" charset="0"/>
              <a:ea typeface="ＭＳ Ｐゴシック" pitchFamily="-97" charset="-128"/>
              <a:cs typeface="Arial" charset="0"/>
            </a:endParaRPr>
          </a:p>
        </p:txBody>
      </p:sp>
      <p:sp>
        <p:nvSpPr>
          <p:cNvPr id="54284" name="TextBox 10"/>
          <p:cNvSpPr txBox="1">
            <a:spLocks noChangeArrowheads="1"/>
          </p:cNvSpPr>
          <p:nvPr/>
        </p:nvSpPr>
        <p:spPr bwMode="auto">
          <a:xfrm>
            <a:off x="4781550" y="792163"/>
            <a:ext cx="4362450" cy="461962"/>
          </a:xfrm>
          <a:prstGeom prst="rect">
            <a:avLst/>
          </a:prstGeom>
          <a:noFill/>
          <a:ln w="9525">
            <a:noFill/>
            <a:miter lim="800000"/>
            <a:headEnd/>
            <a:tailEnd/>
          </a:ln>
        </p:spPr>
        <p:txBody>
          <a:bodyPr>
            <a:spAutoFit/>
          </a:bodyPr>
          <a:lstStyle/>
          <a:p>
            <a:r>
              <a:rPr lang="en-US" b="1"/>
              <a:t>LBNL Low Frequency RF Gun</a:t>
            </a:r>
          </a:p>
        </p:txBody>
      </p:sp>
      <p:sp>
        <p:nvSpPr>
          <p:cNvPr id="16" name="Rectangle 91"/>
          <p:cNvSpPr>
            <a:spLocks noChangeArrowheads="1"/>
          </p:cNvSpPr>
          <p:nvPr/>
        </p:nvSpPr>
        <p:spPr bwMode="auto">
          <a:xfrm>
            <a:off x="5715000" y="4506913"/>
            <a:ext cx="1504950" cy="338137"/>
          </a:xfrm>
          <a:prstGeom prst="rect">
            <a:avLst/>
          </a:prstGeom>
          <a:solidFill>
            <a:schemeClr val="bg1"/>
          </a:solidFill>
          <a:ln w="9525">
            <a:noFill/>
            <a:miter lim="800000"/>
            <a:headEnd/>
            <a:tailEnd/>
          </a:ln>
          <a:effectLst/>
        </p:spPr>
        <p:txBody>
          <a:bodyPr>
            <a:spAutoFit/>
          </a:bodyPr>
          <a:lstStyle/>
          <a:p>
            <a:pPr>
              <a:defRPr/>
            </a:pPr>
            <a:r>
              <a:rPr lang="en-US" sz="1600" b="1" dirty="0">
                <a:effectLst>
                  <a:outerShdw blurRad="38100" dist="38100" dir="2700000" algn="tl">
                    <a:srgbClr val="C0C0C0"/>
                  </a:outerShdw>
                </a:effectLst>
                <a:latin typeface="Times" pitchFamily="-97" charset="0"/>
                <a:ea typeface="ＭＳ Ｐゴシック" pitchFamily="-97" charset="-128"/>
                <a:cs typeface="Arial" charset="0"/>
              </a:rPr>
              <a:t>J. </a:t>
            </a:r>
            <a:r>
              <a:rPr lang="en-US" sz="1600" b="1" dirty="0" err="1">
                <a:effectLst>
                  <a:outerShdw blurRad="38100" dist="38100" dir="2700000" algn="tl">
                    <a:srgbClr val="C0C0C0"/>
                  </a:outerShdw>
                </a:effectLst>
                <a:latin typeface="Times" pitchFamily="-97" charset="0"/>
                <a:ea typeface="ＭＳ Ｐゴシック" pitchFamily="-97" charset="-128"/>
                <a:cs typeface="Arial" charset="0"/>
              </a:rPr>
              <a:t>Bisognano</a:t>
            </a:r>
            <a:endParaRPr lang="en-US" sz="1600" b="1" dirty="0">
              <a:effectLst>
                <a:outerShdw blurRad="38100" dist="38100" dir="2700000" algn="tl">
                  <a:srgbClr val="C0C0C0"/>
                </a:outerShdw>
              </a:effectLst>
              <a:latin typeface="Times" pitchFamily="-97" charset="0"/>
              <a:ea typeface="ＭＳ Ｐゴシック" pitchFamily="-97" charset="-128"/>
              <a:cs typeface="Arial" charset="0"/>
            </a:endParaRPr>
          </a:p>
        </p:txBody>
      </p:sp>
      <p:sp>
        <p:nvSpPr>
          <p:cNvPr id="17" name="Rectangle 91"/>
          <p:cNvSpPr>
            <a:spLocks noChangeArrowheads="1"/>
          </p:cNvSpPr>
          <p:nvPr/>
        </p:nvSpPr>
        <p:spPr bwMode="auto">
          <a:xfrm>
            <a:off x="0" y="3992563"/>
            <a:ext cx="2152650" cy="338137"/>
          </a:xfrm>
          <a:prstGeom prst="rect">
            <a:avLst/>
          </a:prstGeom>
          <a:solidFill>
            <a:schemeClr val="bg1"/>
          </a:solidFill>
          <a:ln w="9525">
            <a:noFill/>
            <a:miter lim="800000"/>
            <a:headEnd/>
            <a:tailEnd/>
          </a:ln>
          <a:effectLst/>
        </p:spPr>
        <p:txBody>
          <a:bodyPr>
            <a:spAutoFit/>
          </a:bodyPr>
          <a:lstStyle/>
          <a:p>
            <a:pPr>
              <a:defRPr/>
            </a:pPr>
            <a:r>
              <a:rPr lang="en-US" sz="1600" b="1" dirty="0">
                <a:effectLst>
                  <a:outerShdw blurRad="38100" dist="38100" dir="2700000" algn="tl">
                    <a:srgbClr val="C0C0C0"/>
                  </a:outerShdw>
                </a:effectLst>
                <a:latin typeface="Times" pitchFamily="-97" charset="0"/>
                <a:ea typeface="ＭＳ Ｐゴシック" pitchFamily="-97" charset="-128"/>
                <a:cs typeface="Arial" charset="0"/>
              </a:rPr>
              <a:t>C. Hernandez-Garcia</a:t>
            </a:r>
          </a:p>
        </p:txBody>
      </p:sp>
      <p:sp>
        <p:nvSpPr>
          <p:cNvPr id="54287" name="Rectangle 17"/>
          <p:cNvSpPr>
            <a:spLocks noChangeArrowheads="1"/>
          </p:cNvSpPr>
          <p:nvPr/>
        </p:nvSpPr>
        <p:spPr bwMode="auto">
          <a:xfrm>
            <a:off x="2876550" y="3352800"/>
            <a:ext cx="3257550" cy="628650"/>
          </a:xfrm>
          <a:prstGeom prst="rect">
            <a:avLst/>
          </a:prstGeom>
          <a:solidFill>
            <a:schemeClr val="bg1"/>
          </a:solidFill>
          <a:ln w="9525" algn="ctr">
            <a:noFill/>
            <a:round/>
            <a:headEnd/>
            <a:tailEnd/>
          </a:ln>
        </p:spPr>
        <p:txBody>
          <a:bodyPr/>
          <a:lstStyle/>
          <a:p>
            <a:pPr eaLnBrk="0" hangingPunct="0"/>
            <a:endParaRPr lang="en-US"/>
          </a:p>
        </p:txBody>
      </p:sp>
      <p:sp>
        <p:nvSpPr>
          <p:cNvPr id="54288" name="Text Box 33"/>
          <p:cNvSpPr txBox="1">
            <a:spLocks noChangeArrowheads="1"/>
          </p:cNvSpPr>
          <p:nvPr/>
        </p:nvSpPr>
        <p:spPr bwMode="auto">
          <a:xfrm>
            <a:off x="2232025" y="3910013"/>
            <a:ext cx="4086225" cy="461962"/>
          </a:xfrm>
          <a:prstGeom prst="rect">
            <a:avLst/>
          </a:prstGeom>
          <a:solidFill>
            <a:schemeClr val="bg1"/>
          </a:solidFill>
          <a:ln w="9525">
            <a:noFill/>
            <a:miter lim="800000"/>
            <a:headEnd/>
            <a:tailEnd/>
          </a:ln>
        </p:spPr>
        <p:txBody>
          <a:bodyPr>
            <a:spAutoFit/>
          </a:bodyPr>
          <a:lstStyle/>
          <a:p>
            <a:r>
              <a:rPr lang="en-US" b="1">
                <a:solidFill>
                  <a:schemeClr val="tx2"/>
                </a:solidFill>
              </a:rPr>
              <a:t>WiFEL/Niowave SRF Gun</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11" descr="DSC00970.JPG"/>
          <p:cNvPicPr>
            <a:picLocks noChangeAspect="1"/>
          </p:cNvPicPr>
          <p:nvPr/>
        </p:nvPicPr>
        <p:blipFill>
          <a:blip r:embed="rId3" cstate="print"/>
          <a:srcRect/>
          <a:stretch>
            <a:fillRect/>
          </a:stretch>
        </p:blipFill>
        <p:spPr bwMode="auto">
          <a:xfrm>
            <a:off x="3048000" y="2514600"/>
            <a:ext cx="2209800" cy="1657350"/>
          </a:xfrm>
          <a:prstGeom prst="rect">
            <a:avLst/>
          </a:prstGeom>
          <a:noFill/>
          <a:ln w="9525">
            <a:noFill/>
            <a:miter lim="800000"/>
            <a:headEnd/>
            <a:tailEnd/>
          </a:ln>
        </p:spPr>
      </p:pic>
      <p:pic>
        <p:nvPicPr>
          <p:cNvPr id="55299" name="Picture 20" descr="FRom raw to polished electrode"/>
          <p:cNvPicPr>
            <a:picLocks noChangeAspect="1" noChangeArrowheads="1"/>
          </p:cNvPicPr>
          <p:nvPr/>
        </p:nvPicPr>
        <p:blipFill>
          <a:blip r:embed="rId4" cstate="print"/>
          <a:srcRect/>
          <a:stretch>
            <a:fillRect/>
          </a:stretch>
        </p:blipFill>
        <p:spPr bwMode="auto">
          <a:xfrm>
            <a:off x="304800" y="4648200"/>
            <a:ext cx="2286000" cy="1524000"/>
          </a:xfrm>
          <a:prstGeom prst="rect">
            <a:avLst/>
          </a:prstGeom>
          <a:noFill/>
          <a:ln w="9525">
            <a:noFill/>
            <a:miter lim="800000"/>
            <a:headEnd/>
            <a:tailEnd/>
          </a:ln>
        </p:spPr>
      </p:pic>
      <p:sp>
        <p:nvSpPr>
          <p:cNvPr id="55300" name="Title 1"/>
          <p:cNvSpPr>
            <a:spLocks noGrp="1"/>
          </p:cNvSpPr>
          <p:nvPr>
            <p:ph type="title"/>
          </p:nvPr>
        </p:nvSpPr>
        <p:spPr>
          <a:xfrm>
            <a:off x="0" y="0"/>
            <a:ext cx="9144000" cy="914400"/>
          </a:xfrm>
          <a:solidFill>
            <a:schemeClr val="bg1"/>
          </a:solidFill>
        </p:spPr>
        <p:txBody>
          <a:bodyPr/>
          <a:lstStyle/>
          <a:p>
            <a:r>
              <a:rPr lang="en-US" sz="2800" smtClean="0">
                <a:latin typeface="Calibri" pitchFamily="34" charset="0"/>
              </a:rPr>
              <a:t>HV DC Photoemission Guns for 4</a:t>
            </a:r>
            <a:r>
              <a:rPr lang="en-US" sz="2800" baseline="30000" smtClean="0">
                <a:latin typeface="Calibri" pitchFamily="34" charset="0"/>
              </a:rPr>
              <a:t>th</a:t>
            </a:r>
            <a:r>
              <a:rPr lang="en-US" sz="2800" smtClean="0">
                <a:latin typeface="Calibri" pitchFamily="34" charset="0"/>
              </a:rPr>
              <a:t> Generation Light Sources</a:t>
            </a:r>
            <a:br>
              <a:rPr lang="en-US" sz="2800" smtClean="0">
                <a:latin typeface="Calibri" pitchFamily="34" charset="0"/>
              </a:rPr>
            </a:br>
            <a:r>
              <a:rPr lang="en-US" sz="1600" smtClean="0">
                <a:latin typeface="Calibri" pitchFamily="34" charset="0"/>
              </a:rPr>
              <a:t>Carlos Hernandez-Garcia,  Jefferson Lab</a:t>
            </a:r>
            <a:endParaRPr lang="en-US" sz="2800" smtClean="0">
              <a:latin typeface="Calibri" pitchFamily="34" charset="0"/>
            </a:endParaRPr>
          </a:p>
        </p:txBody>
      </p:sp>
      <p:sp>
        <p:nvSpPr>
          <p:cNvPr id="55301" name="Content Placeholder 2"/>
          <p:cNvSpPr>
            <a:spLocks noGrp="1"/>
          </p:cNvSpPr>
          <p:nvPr>
            <p:ph idx="1"/>
          </p:nvPr>
        </p:nvSpPr>
        <p:spPr>
          <a:xfrm>
            <a:off x="0" y="762000"/>
            <a:ext cx="9144000" cy="1752600"/>
          </a:xfrm>
          <a:solidFill>
            <a:schemeClr val="bg1"/>
          </a:solidFill>
        </p:spPr>
        <p:txBody>
          <a:bodyPr/>
          <a:lstStyle/>
          <a:p>
            <a:r>
              <a:rPr lang="en-US" sz="1700" b="1" smtClean="0">
                <a:solidFill>
                  <a:srgbClr val="000090"/>
                </a:solidFill>
                <a:latin typeface="Calibri" pitchFamily="34" charset="0"/>
                <a:ea typeface="Arial Bold"/>
                <a:cs typeface="Arial Bold"/>
              </a:rPr>
              <a:t>The 4GLS accelerators need unprecedented average brightness electron beam (sub-micron emittance like the </a:t>
            </a:r>
            <a:r>
              <a:rPr lang="en-US" sz="1700" b="1" u="sng" smtClean="0">
                <a:solidFill>
                  <a:srgbClr val="000090"/>
                </a:solidFill>
                <a:latin typeface="Calibri" pitchFamily="34" charset="0"/>
                <a:ea typeface="Arial Bold"/>
                <a:cs typeface="Arial Bold"/>
              </a:rPr>
              <a:t>LCLS</a:t>
            </a:r>
            <a:r>
              <a:rPr lang="en-US" sz="1700" b="1" smtClean="0">
                <a:solidFill>
                  <a:srgbClr val="000090"/>
                </a:solidFill>
                <a:latin typeface="Calibri" pitchFamily="34" charset="0"/>
                <a:ea typeface="Arial Bold"/>
                <a:cs typeface="Arial Bold"/>
              </a:rPr>
              <a:t> injector </a:t>
            </a:r>
            <a:r>
              <a:rPr lang="en-US" sz="1700" b="1" i="1" smtClean="0">
                <a:solidFill>
                  <a:srgbClr val="000090"/>
                </a:solidFill>
                <a:latin typeface="Calibri" pitchFamily="34" charset="0"/>
                <a:ea typeface="Arial Bold"/>
                <a:cs typeface="Arial Bold"/>
              </a:rPr>
              <a:t>AND</a:t>
            </a:r>
            <a:r>
              <a:rPr lang="en-US" sz="1700" b="1" smtClean="0">
                <a:solidFill>
                  <a:srgbClr val="000090"/>
                </a:solidFill>
                <a:latin typeface="Calibri" pitchFamily="34" charset="0"/>
                <a:ea typeface="Arial Bold"/>
                <a:cs typeface="Arial Bold"/>
              </a:rPr>
              <a:t> &gt;10 mA CW beam  like the </a:t>
            </a:r>
            <a:r>
              <a:rPr lang="en-US" sz="1700" b="1" u="sng" smtClean="0">
                <a:solidFill>
                  <a:srgbClr val="000090"/>
                </a:solidFill>
                <a:latin typeface="Calibri" pitchFamily="34" charset="0"/>
                <a:ea typeface="Arial Bold"/>
                <a:cs typeface="Arial Bold"/>
              </a:rPr>
              <a:t>Jefferson Lab FEL injector</a:t>
            </a:r>
            <a:r>
              <a:rPr lang="en-US" sz="1700" b="1" smtClean="0">
                <a:solidFill>
                  <a:srgbClr val="000090"/>
                </a:solidFill>
                <a:latin typeface="Calibri" pitchFamily="34" charset="0"/>
                <a:ea typeface="Arial Bold"/>
                <a:cs typeface="Arial Bold"/>
              </a:rPr>
              <a:t>) </a:t>
            </a:r>
          </a:p>
          <a:p>
            <a:r>
              <a:rPr lang="en-US" sz="1700" b="1" smtClean="0">
                <a:solidFill>
                  <a:srgbClr val="000090"/>
                </a:solidFill>
                <a:latin typeface="Calibri" pitchFamily="34" charset="0"/>
                <a:ea typeface="Arial Bold"/>
                <a:cs typeface="Arial Bold"/>
              </a:rPr>
              <a:t>Such an electron beam has not been demonstrated and represents a major technical challenge</a:t>
            </a:r>
          </a:p>
          <a:p>
            <a:r>
              <a:rPr lang="en-US" sz="1700" b="1" u="sng" smtClean="0">
                <a:solidFill>
                  <a:srgbClr val="000090"/>
                </a:solidFill>
                <a:latin typeface="Calibri" pitchFamily="34" charset="0"/>
                <a:ea typeface="Arial Bold"/>
                <a:cs typeface="Arial Bold"/>
              </a:rPr>
              <a:t>We need support for R&amp;D on fundamental cathode physics (electron emission) and on electron beam dynamics near the cathode surface</a:t>
            </a:r>
          </a:p>
          <a:p>
            <a:endParaRPr lang="en-US" sz="1700" smtClean="0">
              <a:solidFill>
                <a:srgbClr val="FF0000"/>
              </a:solidFill>
              <a:latin typeface="Arial Bold"/>
              <a:ea typeface="Arial Bold"/>
              <a:cs typeface="Arial Bold"/>
            </a:endParaRPr>
          </a:p>
          <a:p>
            <a:endParaRPr lang="en-US" sz="1700" b="1" smtClean="0">
              <a:latin typeface="Calibri" pitchFamily="34" charset="0"/>
            </a:endParaRPr>
          </a:p>
          <a:p>
            <a:endParaRPr lang="en-US" sz="1700" smtClean="0">
              <a:latin typeface="Calibri" pitchFamily="34" charset="0"/>
            </a:endParaRPr>
          </a:p>
          <a:p>
            <a:endParaRPr lang="en-US" sz="1700" smtClean="0">
              <a:latin typeface="Calibri" pitchFamily="34" charset="0"/>
            </a:endParaRPr>
          </a:p>
        </p:txBody>
      </p:sp>
      <p:grpSp>
        <p:nvGrpSpPr>
          <p:cNvPr id="55302" name="Group 17"/>
          <p:cNvGrpSpPr>
            <a:grpSpLocks/>
          </p:cNvGrpSpPr>
          <p:nvPr/>
        </p:nvGrpSpPr>
        <p:grpSpPr bwMode="auto">
          <a:xfrm>
            <a:off x="228600" y="2590800"/>
            <a:ext cx="2362200" cy="2079625"/>
            <a:chOff x="5981700" y="838200"/>
            <a:chExt cx="2362200" cy="2079486"/>
          </a:xfrm>
        </p:grpSpPr>
        <p:pic>
          <p:nvPicPr>
            <p:cNvPr id="55321" name="Content Placeholder 3" descr="DCgun_normal.JPG"/>
            <p:cNvPicPr>
              <a:picLocks noChangeAspect="1"/>
            </p:cNvPicPr>
            <p:nvPr/>
          </p:nvPicPr>
          <p:blipFill>
            <a:blip r:embed="rId5" cstate="print"/>
            <a:srcRect l="-3931" r="-3931"/>
            <a:stretch>
              <a:fillRect/>
            </a:stretch>
          </p:blipFill>
          <p:spPr bwMode="auto">
            <a:xfrm>
              <a:off x="5981700" y="838200"/>
              <a:ext cx="2362200" cy="1397000"/>
            </a:xfrm>
            <a:prstGeom prst="rect">
              <a:avLst/>
            </a:prstGeom>
            <a:noFill/>
            <a:ln w="9525">
              <a:noFill/>
              <a:miter lim="800000"/>
              <a:headEnd/>
              <a:tailEnd/>
            </a:ln>
          </p:spPr>
        </p:pic>
        <p:sp>
          <p:nvSpPr>
            <p:cNvPr id="55322" name="TextBox 9"/>
            <p:cNvSpPr txBox="1">
              <a:spLocks noChangeArrowheads="1"/>
            </p:cNvSpPr>
            <p:nvPr/>
          </p:nvSpPr>
          <p:spPr bwMode="auto">
            <a:xfrm>
              <a:off x="5981700" y="2209800"/>
              <a:ext cx="2286000" cy="707886"/>
            </a:xfrm>
            <a:prstGeom prst="rect">
              <a:avLst/>
            </a:prstGeom>
            <a:noFill/>
            <a:ln w="9525">
              <a:noFill/>
              <a:miter lim="800000"/>
              <a:headEnd/>
              <a:tailEnd/>
            </a:ln>
          </p:spPr>
          <p:txBody>
            <a:bodyPr>
              <a:spAutoFit/>
            </a:bodyPr>
            <a:lstStyle/>
            <a:p>
              <a:pPr algn="ctr"/>
              <a:r>
                <a:rPr lang="en-US" sz="1000" b="1">
                  <a:latin typeface="Calibri" pitchFamily="34" charset="0"/>
                </a:rPr>
                <a:t>Electron pulses are generated when the GaAs photocathode is illuminated with laser pulses operating at a sub-harmonic of the accelerator frequency</a:t>
              </a:r>
            </a:p>
          </p:txBody>
        </p:sp>
      </p:grpSp>
      <p:grpSp>
        <p:nvGrpSpPr>
          <p:cNvPr id="55303" name="Group 16"/>
          <p:cNvGrpSpPr>
            <a:grpSpLocks/>
          </p:cNvGrpSpPr>
          <p:nvPr/>
        </p:nvGrpSpPr>
        <p:grpSpPr bwMode="auto">
          <a:xfrm>
            <a:off x="5715000" y="2438400"/>
            <a:ext cx="3200400" cy="1831975"/>
            <a:chOff x="5715000" y="2819400"/>
            <a:chExt cx="3200400" cy="1832232"/>
          </a:xfrm>
        </p:grpSpPr>
        <p:pic>
          <p:nvPicPr>
            <p:cNvPr id="55318" name="Picture 6" descr="Chamber.jpg"/>
            <p:cNvPicPr>
              <a:picLocks noChangeAspect="1"/>
            </p:cNvPicPr>
            <p:nvPr/>
          </p:nvPicPr>
          <p:blipFill>
            <a:blip r:embed="rId6" cstate="print"/>
            <a:srcRect l="14285" r="14285"/>
            <a:stretch>
              <a:fillRect/>
            </a:stretch>
          </p:blipFill>
          <p:spPr bwMode="auto">
            <a:xfrm>
              <a:off x="5791200" y="2895600"/>
              <a:ext cx="1828800" cy="1706563"/>
            </a:xfrm>
            <a:prstGeom prst="rect">
              <a:avLst/>
            </a:prstGeom>
            <a:noFill/>
            <a:ln w="9525">
              <a:noFill/>
              <a:miter lim="800000"/>
              <a:headEnd/>
              <a:tailEnd/>
            </a:ln>
          </p:spPr>
        </p:pic>
        <p:sp>
          <p:nvSpPr>
            <p:cNvPr id="55319" name="TextBox 10"/>
            <p:cNvSpPr txBox="1">
              <a:spLocks noChangeArrowheads="1"/>
            </p:cNvSpPr>
            <p:nvPr/>
          </p:nvSpPr>
          <p:spPr bwMode="auto">
            <a:xfrm>
              <a:off x="7620000" y="2819400"/>
              <a:ext cx="1295400" cy="1832232"/>
            </a:xfrm>
            <a:prstGeom prst="rect">
              <a:avLst/>
            </a:prstGeom>
            <a:noFill/>
            <a:ln w="9525">
              <a:noFill/>
              <a:miter lim="800000"/>
              <a:headEnd/>
              <a:tailEnd/>
            </a:ln>
          </p:spPr>
          <p:txBody>
            <a:bodyPr>
              <a:spAutoFit/>
            </a:bodyPr>
            <a:lstStyle/>
            <a:p>
              <a:r>
                <a:rPr lang="en-US" sz="1000" b="1">
                  <a:latin typeface="Calibri" pitchFamily="34" charset="0"/>
                </a:rPr>
                <a:t>The JLab FEL team is developing the next generation of High Voltage DC electron guns designed to meet the beam requirements for high repetition rate VUV and soft X-ray accelerator based light sources</a:t>
              </a:r>
            </a:p>
          </p:txBody>
        </p:sp>
        <p:sp>
          <p:nvSpPr>
            <p:cNvPr id="55320" name="Rectangle 12"/>
            <p:cNvSpPr>
              <a:spLocks noChangeArrowheads="1"/>
            </p:cNvSpPr>
            <p:nvPr/>
          </p:nvSpPr>
          <p:spPr bwMode="auto">
            <a:xfrm>
              <a:off x="5715000" y="2819400"/>
              <a:ext cx="3124200" cy="1828800"/>
            </a:xfrm>
            <a:prstGeom prst="rect">
              <a:avLst/>
            </a:prstGeom>
            <a:noFill/>
            <a:ln w="15875">
              <a:solidFill>
                <a:schemeClr val="tx1"/>
              </a:solidFill>
              <a:round/>
              <a:headEnd/>
              <a:tailEnd/>
            </a:ln>
          </p:spPr>
          <p:txBody>
            <a:bodyPr/>
            <a:lstStyle/>
            <a:p>
              <a:pPr eaLnBrk="0" hangingPunct="0"/>
              <a:endParaRPr lang="en-US"/>
            </a:p>
          </p:txBody>
        </p:sp>
      </p:grpSp>
      <p:sp>
        <p:nvSpPr>
          <p:cNvPr id="55304" name="TextBox 9"/>
          <p:cNvSpPr txBox="1">
            <a:spLocks noChangeArrowheads="1"/>
          </p:cNvSpPr>
          <p:nvPr/>
        </p:nvSpPr>
        <p:spPr bwMode="auto">
          <a:xfrm>
            <a:off x="2667000" y="3886200"/>
            <a:ext cx="2971800" cy="708025"/>
          </a:xfrm>
          <a:prstGeom prst="rect">
            <a:avLst/>
          </a:prstGeom>
          <a:solidFill>
            <a:schemeClr val="bg1"/>
          </a:solidFill>
          <a:ln w="9525">
            <a:noFill/>
            <a:miter lim="800000"/>
            <a:headEnd/>
            <a:tailEnd/>
          </a:ln>
        </p:spPr>
        <p:txBody>
          <a:bodyPr lIns="91432" tIns="45716" rIns="91432" bIns="45716">
            <a:spAutoFit/>
          </a:bodyPr>
          <a:lstStyle/>
          <a:p>
            <a:pPr algn="ctr"/>
            <a:r>
              <a:rPr lang="en-US" sz="1000" b="1" u="sng">
                <a:solidFill>
                  <a:schemeClr val="tx2"/>
                </a:solidFill>
                <a:latin typeface="Calibri" pitchFamily="34" charset="0"/>
              </a:rPr>
              <a:t>The FEL</a:t>
            </a:r>
            <a:r>
              <a:rPr lang="en-US" sz="1000" b="1">
                <a:solidFill>
                  <a:schemeClr val="tx2"/>
                </a:solidFill>
                <a:latin typeface="Calibri" pitchFamily="34" charset="0"/>
              </a:rPr>
              <a:t> gun has delivered a record 7000 Coulombs and over 900 hours of </a:t>
            </a:r>
            <a:r>
              <a:rPr lang="en-US" sz="1000" b="1" u="sng">
                <a:solidFill>
                  <a:schemeClr val="tx2"/>
                </a:solidFill>
                <a:latin typeface="Calibri" pitchFamily="34" charset="0"/>
              </a:rPr>
              <a:t>CW beam time </a:t>
            </a:r>
            <a:r>
              <a:rPr lang="en-US" sz="1000" b="1">
                <a:solidFill>
                  <a:schemeClr val="tx2"/>
                </a:solidFill>
                <a:latin typeface="Calibri" pitchFamily="34" charset="0"/>
              </a:rPr>
              <a:t>between 2004 and 2007. At 10 mA and 350kV DC is the most powerful photoemission gun to ever power an FEL.</a:t>
            </a:r>
            <a:endParaRPr lang="en-US" sz="1000" b="1">
              <a:latin typeface="Calibri" pitchFamily="34" charset="0"/>
            </a:endParaRPr>
          </a:p>
        </p:txBody>
      </p:sp>
      <p:pic>
        <p:nvPicPr>
          <p:cNvPr id="55305" name="Picture 6" descr="IMGP5728"/>
          <p:cNvPicPr>
            <a:picLocks noChangeAspect="1" noChangeArrowheads="1"/>
          </p:cNvPicPr>
          <p:nvPr/>
        </p:nvPicPr>
        <p:blipFill>
          <a:blip r:embed="rId7" cstate="print"/>
          <a:srcRect l="31580" b="14035"/>
          <a:stretch>
            <a:fillRect/>
          </a:stretch>
        </p:blipFill>
        <p:spPr bwMode="auto">
          <a:xfrm>
            <a:off x="3429000" y="4724400"/>
            <a:ext cx="1308100" cy="1231900"/>
          </a:xfrm>
          <a:prstGeom prst="rect">
            <a:avLst/>
          </a:prstGeom>
          <a:noFill/>
          <a:ln w="9525">
            <a:noFill/>
            <a:miter lim="800000"/>
            <a:headEnd/>
            <a:tailEnd/>
          </a:ln>
        </p:spPr>
      </p:pic>
      <p:sp>
        <p:nvSpPr>
          <p:cNvPr id="55306" name="TextBox 9"/>
          <p:cNvSpPr txBox="1">
            <a:spLocks noChangeArrowheads="1"/>
          </p:cNvSpPr>
          <p:nvPr/>
        </p:nvSpPr>
        <p:spPr bwMode="auto">
          <a:xfrm>
            <a:off x="0" y="5867400"/>
            <a:ext cx="2743200" cy="568325"/>
          </a:xfrm>
          <a:prstGeom prst="rect">
            <a:avLst/>
          </a:prstGeom>
          <a:solidFill>
            <a:schemeClr val="bg1"/>
          </a:solidFill>
          <a:ln w="9525">
            <a:noFill/>
            <a:miter lim="800000"/>
            <a:headEnd/>
            <a:tailEnd/>
          </a:ln>
        </p:spPr>
        <p:txBody>
          <a:bodyPr lIns="91432" tIns="45716" rIns="91432" bIns="45716">
            <a:spAutoFit/>
          </a:bodyPr>
          <a:lstStyle/>
          <a:p>
            <a:pPr algn="ctr"/>
            <a:r>
              <a:rPr lang="en-US" sz="1000" b="1">
                <a:solidFill>
                  <a:schemeClr val="tx2"/>
                </a:solidFill>
                <a:latin typeface="Calibri" pitchFamily="34" charset="0"/>
              </a:rPr>
              <a:t>Field emission from electrodes represents one of the technical challenges of ultra-high brightness and high current photoguns</a:t>
            </a:r>
            <a:endParaRPr lang="en-US" sz="1000" b="1">
              <a:latin typeface="Calibri" pitchFamily="34" charset="0"/>
            </a:endParaRPr>
          </a:p>
        </p:txBody>
      </p:sp>
      <p:sp>
        <p:nvSpPr>
          <p:cNvPr id="55307" name="TextBox 9"/>
          <p:cNvSpPr txBox="1">
            <a:spLocks noChangeArrowheads="1"/>
          </p:cNvSpPr>
          <p:nvPr/>
        </p:nvSpPr>
        <p:spPr bwMode="auto">
          <a:xfrm>
            <a:off x="2667000" y="5867400"/>
            <a:ext cx="2743200" cy="554038"/>
          </a:xfrm>
          <a:prstGeom prst="rect">
            <a:avLst/>
          </a:prstGeom>
          <a:solidFill>
            <a:schemeClr val="bg1"/>
          </a:solidFill>
          <a:ln w="9525">
            <a:noFill/>
            <a:miter lim="800000"/>
            <a:headEnd/>
            <a:tailEnd/>
          </a:ln>
        </p:spPr>
        <p:txBody>
          <a:bodyPr lIns="91432" tIns="45716" rIns="91432" bIns="45716">
            <a:spAutoFit/>
          </a:bodyPr>
          <a:lstStyle/>
          <a:p>
            <a:pPr algn="ctr"/>
            <a:r>
              <a:rPr lang="en-US" sz="1000" b="1">
                <a:solidFill>
                  <a:schemeClr val="tx2"/>
                </a:solidFill>
                <a:latin typeface="Calibri" pitchFamily="34" charset="0"/>
              </a:rPr>
              <a:t>Photocathode robustness at unprecedented average current is key for an user facility but has not been demonstrated yet</a:t>
            </a:r>
            <a:endParaRPr lang="en-US" sz="1000" b="1">
              <a:latin typeface="Calibri" pitchFamily="34" charset="0"/>
            </a:endParaRPr>
          </a:p>
        </p:txBody>
      </p:sp>
      <p:grpSp>
        <p:nvGrpSpPr>
          <p:cNvPr id="55308" name="Group 26"/>
          <p:cNvGrpSpPr>
            <a:grpSpLocks/>
          </p:cNvGrpSpPr>
          <p:nvPr/>
        </p:nvGrpSpPr>
        <p:grpSpPr bwMode="auto">
          <a:xfrm>
            <a:off x="5334000" y="4419600"/>
            <a:ext cx="3657600" cy="1781175"/>
            <a:chOff x="5334000" y="4343400"/>
            <a:chExt cx="3657600" cy="1781561"/>
          </a:xfrm>
        </p:grpSpPr>
        <p:pic>
          <p:nvPicPr>
            <p:cNvPr id="55314" name="Picture 10"/>
            <p:cNvPicPr>
              <a:picLocks noChangeAspect="1" noChangeArrowheads="1"/>
            </p:cNvPicPr>
            <p:nvPr/>
          </p:nvPicPr>
          <p:blipFill>
            <a:blip r:embed="rId8" cstate="print"/>
            <a:srcRect/>
            <a:stretch>
              <a:fillRect/>
            </a:stretch>
          </p:blipFill>
          <p:spPr bwMode="auto">
            <a:xfrm>
              <a:off x="5334000" y="4648200"/>
              <a:ext cx="1524000" cy="1150055"/>
            </a:xfrm>
            <a:prstGeom prst="rect">
              <a:avLst/>
            </a:prstGeom>
            <a:noFill/>
            <a:ln w="9525">
              <a:noFill/>
              <a:miter lim="800000"/>
              <a:headEnd/>
              <a:tailEnd/>
            </a:ln>
          </p:spPr>
        </p:pic>
        <p:pic>
          <p:nvPicPr>
            <p:cNvPr id="55315" name="Picture 9"/>
            <p:cNvPicPr>
              <a:picLocks noChangeAspect="1" noChangeArrowheads="1"/>
            </p:cNvPicPr>
            <p:nvPr/>
          </p:nvPicPr>
          <p:blipFill>
            <a:blip r:embed="rId9" cstate="print"/>
            <a:srcRect b="18750"/>
            <a:stretch>
              <a:fillRect/>
            </a:stretch>
          </p:blipFill>
          <p:spPr bwMode="auto">
            <a:xfrm>
              <a:off x="7391400" y="4343400"/>
              <a:ext cx="1600200" cy="1781561"/>
            </a:xfrm>
            <a:prstGeom prst="rect">
              <a:avLst/>
            </a:prstGeom>
            <a:noFill/>
            <a:ln w="9525">
              <a:noFill/>
              <a:miter lim="800000"/>
              <a:headEnd/>
              <a:tailEnd/>
            </a:ln>
          </p:spPr>
        </p:pic>
        <p:sp>
          <p:nvSpPr>
            <p:cNvPr id="55316" name="Line 13"/>
            <p:cNvSpPr>
              <a:spLocks noChangeShapeType="1"/>
            </p:cNvSpPr>
            <p:nvPr/>
          </p:nvSpPr>
          <p:spPr bwMode="auto">
            <a:xfrm flipV="1">
              <a:off x="6019800" y="4572000"/>
              <a:ext cx="1371600" cy="609600"/>
            </a:xfrm>
            <a:prstGeom prst="line">
              <a:avLst/>
            </a:prstGeom>
            <a:noFill/>
            <a:ln w="31750">
              <a:solidFill>
                <a:srgbClr val="FF0000"/>
              </a:solidFill>
              <a:round/>
              <a:headEnd/>
              <a:tailEnd/>
            </a:ln>
          </p:spPr>
          <p:txBody>
            <a:bodyPr/>
            <a:lstStyle/>
            <a:p>
              <a:endParaRPr lang="en-US"/>
            </a:p>
          </p:txBody>
        </p:sp>
        <p:sp>
          <p:nvSpPr>
            <p:cNvPr id="55317" name="Line 13"/>
            <p:cNvSpPr>
              <a:spLocks noChangeShapeType="1"/>
            </p:cNvSpPr>
            <p:nvPr/>
          </p:nvSpPr>
          <p:spPr bwMode="auto">
            <a:xfrm>
              <a:off x="6019800" y="5257800"/>
              <a:ext cx="1371600" cy="838200"/>
            </a:xfrm>
            <a:prstGeom prst="line">
              <a:avLst/>
            </a:prstGeom>
            <a:noFill/>
            <a:ln w="31750">
              <a:solidFill>
                <a:srgbClr val="FF0000"/>
              </a:solidFill>
              <a:round/>
              <a:headEnd/>
              <a:tailEnd/>
            </a:ln>
          </p:spPr>
          <p:txBody>
            <a:bodyPr/>
            <a:lstStyle/>
            <a:p>
              <a:endParaRPr lang="en-US"/>
            </a:p>
          </p:txBody>
        </p:sp>
      </p:grpSp>
      <p:sp>
        <p:nvSpPr>
          <p:cNvPr id="55309" name="Right Arrow 25"/>
          <p:cNvSpPr>
            <a:spLocks noChangeArrowheads="1"/>
          </p:cNvSpPr>
          <p:nvPr/>
        </p:nvSpPr>
        <p:spPr bwMode="auto">
          <a:xfrm>
            <a:off x="4648200" y="5105400"/>
            <a:ext cx="914400" cy="457200"/>
          </a:xfrm>
          <a:prstGeom prst="rightArrow">
            <a:avLst>
              <a:gd name="adj1" fmla="val 50000"/>
              <a:gd name="adj2" fmla="val 50000"/>
            </a:avLst>
          </a:prstGeom>
          <a:solidFill>
            <a:schemeClr val="accent1"/>
          </a:solidFill>
          <a:ln w="9525" algn="ctr">
            <a:solidFill>
              <a:schemeClr val="tx1"/>
            </a:solidFill>
            <a:round/>
            <a:headEnd/>
            <a:tailEnd/>
          </a:ln>
        </p:spPr>
        <p:txBody>
          <a:bodyPr lIns="91432" tIns="45716" rIns="91432" bIns="45716"/>
          <a:lstStyle/>
          <a:p>
            <a:pPr defTabSz="912813" eaLnBrk="0" hangingPunct="0"/>
            <a:endParaRPr lang="en-US"/>
          </a:p>
        </p:txBody>
      </p:sp>
      <p:cxnSp>
        <p:nvCxnSpPr>
          <p:cNvPr id="55310" name="Straight Arrow Connector 28"/>
          <p:cNvCxnSpPr>
            <a:cxnSpLocks noChangeShapeType="1"/>
          </p:cNvCxnSpPr>
          <p:nvPr/>
        </p:nvCxnSpPr>
        <p:spPr bwMode="auto">
          <a:xfrm rot="-5400000">
            <a:off x="2895601" y="5334000"/>
            <a:ext cx="914400" cy="3175"/>
          </a:xfrm>
          <a:prstGeom prst="straightConnector1">
            <a:avLst/>
          </a:prstGeom>
          <a:noFill/>
          <a:ln w="9525" algn="ctr">
            <a:solidFill>
              <a:schemeClr val="tx1"/>
            </a:solidFill>
            <a:round/>
            <a:headEnd type="arrow" w="med" len="med"/>
            <a:tailEnd type="arrow" w="med" len="med"/>
          </a:ln>
        </p:spPr>
      </p:cxnSp>
      <p:sp>
        <p:nvSpPr>
          <p:cNvPr id="55311" name="TextBox 9"/>
          <p:cNvSpPr txBox="1">
            <a:spLocks noChangeArrowheads="1"/>
          </p:cNvSpPr>
          <p:nvPr/>
        </p:nvSpPr>
        <p:spPr bwMode="auto">
          <a:xfrm>
            <a:off x="2667000" y="4572000"/>
            <a:ext cx="2743200" cy="246063"/>
          </a:xfrm>
          <a:prstGeom prst="rect">
            <a:avLst/>
          </a:prstGeom>
          <a:solidFill>
            <a:schemeClr val="bg1"/>
          </a:solidFill>
          <a:ln w="9525">
            <a:noFill/>
            <a:miter lim="800000"/>
            <a:headEnd/>
            <a:tailEnd/>
          </a:ln>
        </p:spPr>
        <p:txBody>
          <a:bodyPr lIns="91432" tIns="45716" rIns="91432" bIns="45716">
            <a:spAutoFit/>
          </a:bodyPr>
          <a:lstStyle/>
          <a:p>
            <a:pPr algn="ctr"/>
            <a:r>
              <a:rPr lang="en-US" sz="1000" b="1">
                <a:solidFill>
                  <a:schemeClr val="tx2"/>
                </a:solidFill>
                <a:latin typeface="Calibri" pitchFamily="34" charset="0"/>
              </a:rPr>
              <a:t>Fresh GaAs photocathode</a:t>
            </a:r>
            <a:endParaRPr lang="en-US" sz="1000" b="1">
              <a:latin typeface="Calibri" pitchFamily="34" charset="0"/>
            </a:endParaRPr>
          </a:p>
        </p:txBody>
      </p:sp>
      <p:sp>
        <p:nvSpPr>
          <p:cNvPr id="55312" name="TextBox 9"/>
          <p:cNvSpPr txBox="1">
            <a:spLocks noChangeArrowheads="1"/>
          </p:cNvSpPr>
          <p:nvPr/>
        </p:nvSpPr>
        <p:spPr bwMode="auto">
          <a:xfrm>
            <a:off x="5410200" y="4572000"/>
            <a:ext cx="1524000" cy="246063"/>
          </a:xfrm>
          <a:prstGeom prst="rect">
            <a:avLst/>
          </a:prstGeom>
          <a:solidFill>
            <a:schemeClr val="bg1"/>
          </a:solidFill>
          <a:ln w="9525">
            <a:noFill/>
            <a:miter lim="800000"/>
            <a:headEnd/>
            <a:tailEnd/>
          </a:ln>
        </p:spPr>
        <p:txBody>
          <a:bodyPr lIns="91432" tIns="45716" rIns="91432" bIns="45716">
            <a:spAutoFit/>
          </a:bodyPr>
          <a:lstStyle/>
          <a:p>
            <a:pPr algn="ctr"/>
            <a:r>
              <a:rPr lang="en-US" sz="1000" b="1">
                <a:solidFill>
                  <a:schemeClr val="tx2"/>
                </a:solidFill>
                <a:latin typeface="Calibri" pitchFamily="34" charset="0"/>
              </a:rPr>
              <a:t>Used GaAs photocathode</a:t>
            </a:r>
            <a:endParaRPr lang="en-US" sz="1000" b="1">
              <a:latin typeface="Calibri" pitchFamily="34" charset="0"/>
            </a:endParaRPr>
          </a:p>
        </p:txBody>
      </p:sp>
      <p:sp>
        <p:nvSpPr>
          <p:cNvPr id="55313" name="TextBox 9"/>
          <p:cNvSpPr txBox="1">
            <a:spLocks noChangeArrowheads="1"/>
          </p:cNvSpPr>
          <p:nvPr/>
        </p:nvSpPr>
        <p:spPr bwMode="auto">
          <a:xfrm>
            <a:off x="3048000" y="5257800"/>
            <a:ext cx="533400" cy="215900"/>
          </a:xfrm>
          <a:prstGeom prst="rect">
            <a:avLst/>
          </a:prstGeom>
          <a:solidFill>
            <a:schemeClr val="bg1"/>
          </a:solidFill>
          <a:ln w="9525">
            <a:noFill/>
            <a:miter lim="800000"/>
            <a:headEnd/>
            <a:tailEnd/>
          </a:ln>
        </p:spPr>
        <p:txBody>
          <a:bodyPr lIns="91432" tIns="45716" rIns="91432" bIns="45716">
            <a:spAutoFit/>
          </a:bodyPr>
          <a:lstStyle/>
          <a:p>
            <a:pPr algn="ctr"/>
            <a:r>
              <a:rPr lang="en-US" sz="800" b="1">
                <a:solidFill>
                  <a:schemeClr val="tx2"/>
                </a:solidFill>
                <a:latin typeface="Calibri" pitchFamily="34" charset="0"/>
              </a:rPr>
              <a:t>25 mm</a:t>
            </a:r>
            <a:endParaRPr lang="en-US" sz="800" b="1">
              <a:latin typeface="Calibri"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32"/>
          <p:cNvSpPr>
            <a:spLocks noChangeArrowheads="1"/>
          </p:cNvSpPr>
          <p:nvPr/>
        </p:nvSpPr>
        <p:spPr bwMode="auto">
          <a:xfrm>
            <a:off x="0" y="0"/>
            <a:ext cx="9144000" cy="546100"/>
          </a:xfrm>
          <a:prstGeom prst="rect">
            <a:avLst/>
          </a:prstGeom>
          <a:noFill/>
          <a:ln w="12699">
            <a:noFill/>
            <a:miter lim="800000"/>
            <a:headEnd/>
            <a:tailEnd/>
          </a:ln>
        </p:spPr>
        <p:txBody>
          <a:bodyPr lIns="90488" tIns="44450" rIns="90488" bIns="44450" anchor="ctr"/>
          <a:lstStyle/>
          <a:p>
            <a:pPr algn="ctr" eaLnBrk="0" hangingPunct="0"/>
            <a:r>
              <a:rPr lang="en-US" sz="2800" b="1">
                <a:solidFill>
                  <a:srgbClr val="002060"/>
                </a:solidFill>
                <a:latin typeface="Arial" pitchFamily="34" charset="0"/>
              </a:rPr>
              <a:t>100 MeV High Gradient Module</a:t>
            </a:r>
          </a:p>
        </p:txBody>
      </p:sp>
      <p:grpSp>
        <p:nvGrpSpPr>
          <p:cNvPr id="56323" name="Group 11"/>
          <p:cNvGrpSpPr>
            <a:grpSpLocks/>
          </p:cNvGrpSpPr>
          <p:nvPr/>
        </p:nvGrpSpPr>
        <p:grpSpPr bwMode="auto">
          <a:xfrm>
            <a:off x="0" y="660400"/>
            <a:ext cx="8172450" cy="4521200"/>
            <a:chOff x="325438" y="1060450"/>
            <a:chExt cx="8818562" cy="5027613"/>
          </a:xfrm>
        </p:grpSpPr>
        <p:pic>
          <p:nvPicPr>
            <p:cNvPr id="56327" name="Picture 9" descr="Cryomodule.jpg"/>
            <p:cNvPicPr>
              <a:picLocks noChangeAspect="1"/>
            </p:cNvPicPr>
            <p:nvPr/>
          </p:nvPicPr>
          <p:blipFill>
            <a:blip r:embed="rId3" cstate="print"/>
            <a:srcRect/>
            <a:stretch>
              <a:fillRect/>
            </a:stretch>
          </p:blipFill>
          <p:spPr bwMode="auto">
            <a:xfrm>
              <a:off x="746125" y="1060450"/>
              <a:ext cx="8397875" cy="4927600"/>
            </a:xfrm>
            <a:prstGeom prst="rect">
              <a:avLst/>
            </a:prstGeom>
            <a:noFill/>
            <a:ln w="9525">
              <a:noFill/>
              <a:miter lim="800000"/>
              <a:headEnd/>
              <a:tailEnd/>
            </a:ln>
          </p:spPr>
        </p:pic>
        <p:sp>
          <p:nvSpPr>
            <p:cNvPr id="56328" name="TextBox 5"/>
            <p:cNvSpPr txBox="1">
              <a:spLocks noChangeArrowheads="1"/>
            </p:cNvSpPr>
            <p:nvPr/>
          </p:nvSpPr>
          <p:spPr bwMode="auto">
            <a:xfrm>
              <a:off x="325438" y="2771775"/>
              <a:ext cx="2039937" cy="400050"/>
            </a:xfrm>
            <a:prstGeom prst="rect">
              <a:avLst/>
            </a:prstGeom>
            <a:noFill/>
            <a:ln w="9525">
              <a:noFill/>
              <a:miter lim="800000"/>
              <a:headEnd/>
              <a:tailEnd/>
            </a:ln>
          </p:spPr>
          <p:txBody>
            <a:bodyPr wrap="none">
              <a:spAutoFit/>
            </a:bodyPr>
            <a:lstStyle/>
            <a:p>
              <a:pPr eaLnBrk="0" hangingPunct="0"/>
              <a:r>
                <a:rPr lang="en-US" sz="2000">
                  <a:solidFill>
                    <a:srgbClr val="003399"/>
                  </a:solidFill>
                  <a:latin typeface="Arial" pitchFamily="34" charset="0"/>
                </a:rPr>
                <a:t>Multicell cavities</a:t>
              </a:r>
            </a:p>
          </p:txBody>
        </p:sp>
        <p:sp>
          <p:nvSpPr>
            <p:cNvPr id="56329" name="TextBox 6"/>
            <p:cNvSpPr txBox="1">
              <a:spLocks noChangeArrowheads="1"/>
            </p:cNvSpPr>
            <p:nvPr/>
          </p:nvSpPr>
          <p:spPr bwMode="auto">
            <a:xfrm>
              <a:off x="2732088" y="5688013"/>
              <a:ext cx="1866900" cy="400050"/>
            </a:xfrm>
            <a:prstGeom prst="rect">
              <a:avLst/>
            </a:prstGeom>
            <a:noFill/>
            <a:ln w="9525">
              <a:noFill/>
              <a:miter lim="800000"/>
              <a:headEnd/>
              <a:tailEnd/>
            </a:ln>
          </p:spPr>
          <p:txBody>
            <a:bodyPr wrap="none">
              <a:spAutoFit/>
            </a:bodyPr>
            <a:lstStyle/>
            <a:p>
              <a:pPr eaLnBrk="0" hangingPunct="0"/>
              <a:r>
                <a:rPr lang="en-US" sz="2000">
                  <a:solidFill>
                    <a:srgbClr val="003399"/>
                  </a:solidFill>
                  <a:latin typeface="Arial" pitchFamily="34" charset="0"/>
                </a:rPr>
                <a:t>2K liq. He bath</a:t>
              </a:r>
            </a:p>
          </p:txBody>
        </p:sp>
        <p:sp>
          <p:nvSpPr>
            <p:cNvPr id="56330" name="TextBox 7"/>
            <p:cNvSpPr txBox="1">
              <a:spLocks noChangeArrowheads="1"/>
            </p:cNvSpPr>
            <p:nvPr/>
          </p:nvSpPr>
          <p:spPr bwMode="auto">
            <a:xfrm>
              <a:off x="2944813" y="1974850"/>
              <a:ext cx="2251075" cy="400050"/>
            </a:xfrm>
            <a:prstGeom prst="rect">
              <a:avLst/>
            </a:prstGeom>
            <a:noFill/>
            <a:ln w="9525">
              <a:noFill/>
              <a:miter lim="800000"/>
              <a:headEnd/>
              <a:tailEnd/>
            </a:ln>
          </p:spPr>
          <p:txBody>
            <a:bodyPr wrap="none">
              <a:spAutoFit/>
            </a:bodyPr>
            <a:lstStyle/>
            <a:p>
              <a:pPr eaLnBrk="0" hangingPunct="0"/>
              <a:r>
                <a:rPr lang="en-US" sz="2000">
                  <a:solidFill>
                    <a:srgbClr val="003399"/>
                  </a:solidFill>
                  <a:latin typeface="Arial" pitchFamily="34" charset="0"/>
                </a:rPr>
                <a:t>Insulating vacuum</a:t>
              </a:r>
            </a:p>
          </p:txBody>
        </p:sp>
        <p:cxnSp>
          <p:nvCxnSpPr>
            <p:cNvPr id="56331" name="Straight Arrow Connector 9"/>
            <p:cNvCxnSpPr>
              <a:cxnSpLocks noChangeShapeType="1"/>
            </p:cNvCxnSpPr>
            <p:nvPr/>
          </p:nvCxnSpPr>
          <p:spPr bwMode="auto">
            <a:xfrm rot="16200000" flipH="1">
              <a:off x="888206" y="3779044"/>
              <a:ext cx="1279525" cy="134938"/>
            </a:xfrm>
            <a:prstGeom prst="straightConnector1">
              <a:avLst/>
            </a:prstGeom>
            <a:noFill/>
            <a:ln w="57150">
              <a:solidFill>
                <a:schemeClr val="tx1"/>
              </a:solidFill>
              <a:round/>
              <a:headEnd/>
              <a:tailEnd type="arrow" w="med" len="med"/>
            </a:ln>
          </p:spPr>
        </p:cxnSp>
        <p:cxnSp>
          <p:nvCxnSpPr>
            <p:cNvPr id="56332" name="Straight Arrow Connector 10"/>
            <p:cNvCxnSpPr>
              <a:cxnSpLocks noChangeShapeType="1"/>
            </p:cNvCxnSpPr>
            <p:nvPr/>
          </p:nvCxnSpPr>
          <p:spPr bwMode="auto">
            <a:xfrm rot="5400000">
              <a:off x="3115469" y="2905919"/>
              <a:ext cx="1285875" cy="166687"/>
            </a:xfrm>
            <a:prstGeom prst="straightConnector1">
              <a:avLst/>
            </a:prstGeom>
            <a:noFill/>
            <a:ln w="57150">
              <a:solidFill>
                <a:schemeClr val="tx1"/>
              </a:solidFill>
              <a:round/>
              <a:headEnd/>
              <a:tailEnd type="arrow" w="med" len="med"/>
            </a:ln>
          </p:spPr>
        </p:cxnSp>
        <p:cxnSp>
          <p:nvCxnSpPr>
            <p:cNvPr id="56333" name="Straight Arrow Connector 12"/>
            <p:cNvCxnSpPr>
              <a:cxnSpLocks noChangeShapeType="1"/>
              <a:stCxn id="56329" idx="0"/>
            </p:cNvCxnSpPr>
            <p:nvPr/>
          </p:nvCxnSpPr>
          <p:spPr bwMode="auto">
            <a:xfrm rot="16200000" flipV="1">
              <a:off x="2745582" y="4768056"/>
              <a:ext cx="1392238" cy="447675"/>
            </a:xfrm>
            <a:prstGeom prst="straightConnector1">
              <a:avLst/>
            </a:prstGeom>
            <a:noFill/>
            <a:ln w="57150">
              <a:solidFill>
                <a:schemeClr val="tx1"/>
              </a:solidFill>
              <a:round/>
              <a:headEnd/>
              <a:tailEnd type="arrow" w="med" len="med"/>
            </a:ln>
          </p:spPr>
        </p:cxnSp>
      </p:grpSp>
      <p:sp>
        <p:nvSpPr>
          <p:cNvPr id="56324" name="TextBox 9"/>
          <p:cNvSpPr txBox="1">
            <a:spLocks noChangeArrowheads="1"/>
          </p:cNvSpPr>
          <p:nvPr/>
        </p:nvSpPr>
        <p:spPr bwMode="auto">
          <a:xfrm>
            <a:off x="0" y="819150"/>
            <a:ext cx="5937250" cy="830263"/>
          </a:xfrm>
          <a:prstGeom prst="rect">
            <a:avLst/>
          </a:prstGeom>
          <a:noFill/>
          <a:ln w="9525">
            <a:noFill/>
            <a:miter lim="800000"/>
            <a:headEnd/>
            <a:tailEnd/>
          </a:ln>
        </p:spPr>
        <p:txBody>
          <a:bodyPr>
            <a:spAutoFit/>
          </a:bodyPr>
          <a:lstStyle/>
          <a:p>
            <a:r>
              <a:rPr lang="en-US" b="1">
                <a:solidFill>
                  <a:srgbClr val="385D8A"/>
                </a:solidFill>
                <a:latin typeface="Arial" pitchFamily="34" charset="0"/>
              </a:rPr>
              <a:t>Component procurements awarded for JLab 12 GeV Machine – 10 modules</a:t>
            </a:r>
          </a:p>
        </p:txBody>
      </p:sp>
      <p:pic>
        <p:nvPicPr>
          <p:cNvPr id="56325" name="Picture 5"/>
          <p:cNvPicPr>
            <a:picLocks noGrp="1" noChangeAspect="1" noChangeArrowheads="1"/>
          </p:cNvPicPr>
          <p:nvPr>
            <p:ph sz="quarter" idx="4294967295"/>
          </p:nvPr>
        </p:nvPicPr>
        <p:blipFill>
          <a:blip r:embed="rId4" cstate="print"/>
          <a:srcRect/>
          <a:stretch>
            <a:fillRect/>
          </a:stretch>
        </p:blipFill>
        <p:spPr>
          <a:xfrm>
            <a:off x="5429250" y="3830638"/>
            <a:ext cx="3714750" cy="2506662"/>
          </a:xfrm>
        </p:spPr>
      </p:pic>
      <p:sp>
        <p:nvSpPr>
          <p:cNvPr id="56326" name="TextBox 12"/>
          <p:cNvSpPr txBox="1">
            <a:spLocks noChangeArrowheads="1"/>
          </p:cNvSpPr>
          <p:nvPr/>
        </p:nvSpPr>
        <p:spPr bwMode="auto">
          <a:xfrm>
            <a:off x="5867400" y="5772150"/>
            <a:ext cx="3276600" cy="461963"/>
          </a:xfrm>
          <a:prstGeom prst="rect">
            <a:avLst/>
          </a:prstGeom>
          <a:solidFill>
            <a:schemeClr val="bg1"/>
          </a:solidFill>
          <a:ln w="9525">
            <a:noFill/>
            <a:miter lim="800000"/>
            <a:headEnd/>
            <a:tailEnd/>
          </a:ln>
        </p:spPr>
        <p:txBody>
          <a:bodyPr wrap="none">
            <a:spAutoFit/>
          </a:bodyPr>
          <a:lstStyle/>
          <a:p>
            <a:r>
              <a:rPr lang="en-US"/>
              <a:t>Original CEBAF module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866775" y="0"/>
            <a:ext cx="7953375" cy="736600"/>
          </a:xfrm>
        </p:spPr>
        <p:txBody>
          <a:bodyPr/>
          <a:lstStyle/>
          <a:p>
            <a:pPr eaLnBrk="1" hangingPunct="1"/>
            <a:r>
              <a:rPr lang="en-US" sz="2800" smtClean="0">
                <a:latin typeface="Arial" pitchFamily="34" charset="0"/>
              </a:rPr>
              <a:t>So why haven’t CW 4</a:t>
            </a:r>
            <a:r>
              <a:rPr lang="en-US" sz="2800" baseline="30000" smtClean="0">
                <a:latin typeface="Arial" pitchFamily="34" charset="0"/>
              </a:rPr>
              <a:t>th</a:t>
            </a:r>
            <a:r>
              <a:rPr lang="en-US" sz="2800" smtClean="0">
                <a:latin typeface="Arial" pitchFamily="34" charset="0"/>
              </a:rPr>
              <a:t> Generation sources been built?</a:t>
            </a:r>
          </a:p>
        </p:txBody>
      </p:sp>
      <p:sp>
        <p:nvSpPr>
          <p:cNvPr id="23555" name="Rectangle 3"/>
          <p:cNvSpPr>
            <a:spLocks noGrp="1" noChangeArrowheads="1"/>
          </p:cNvSpPr>
          <p:nvPr>
            <p:ph type="body" idx="1"/>
          </p:nvPr>
        </p:nvSpPr>
        <p:spPr>
          <a:xfrm>
            <a:off x="412750" y="858838"/>
            <a:ext cx="8267700" cy="5029200"/>
          </a:xfrm>
        </p:spPr>
        <p:txBody>
          <a:bodyPr/>
          <a:lstStyle/>
          <a:p>
            <a:pPr eaLnBrk="1" hangingPunct="1">
              <a:lnSpc>
                <a:spcPct val="150000"/>
              </a:lnSpc>
              <a:spcAft>
                <a:spcPct val="500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CW </a:t>
            </a:r>
            <a:r>
              <a:rPr lang="en-US" sz="2000" b="1" dirty="0" err="1" smtClean="0">
                <a:solidFill>
                  <a:schemeClr val="tx1"/>
                </a:solidFill>
                <a:latin typeface="Arial" pitchFamily="34" charset="0"/>
                <a:cs typeface="Times New Roman" pitchFamily="18" charset="0"/>
                <a:sym typeface="Symbol" pitchFamily="18" charset="2"/>
              </a:rPr>
              <a:t>Linacs</a:t>
            </a:r>
            <a:r>
              <a:rPr lang="en-US" sz="2000" b="1" dirty="0" smtClean="0">
                <a:solidFill>
                  <a:schemeClr val="tx1"/>
                </a:solidFill>
                <a:latin typeface="Arial" pitchFamily="34" charset="0"/>
                <a:cs typeface="Times New Roman" pitchFamily="18" charset="0"/>
                <a:sym typeface="Symbol" pitchFamily="18" charset="2"/>
              </a:rPr>
              <a:t> are expensive! </a:t>
            </a:r>
          </a:p>
          <a:p>
            <a:pPr lvl="1" eaLnBrk="1" hangingPunct="1">
              <a:lnSpc>
                <a:spcPct val="110000"/>
              </a:lnSpc>
              <a:spcBef>
                <a:spcPct val="0"/>
              </a:spcBef>
              <a:spcAft>
                <a:spcPct val="5000"/>
              </a:spcAft>
              <a:buFont typeface="Courier New" pitchFamily="49" charset="0"/>
              <a:buChar char="o"/>
              <a:tabLst>
                <a:tab pos="5778500" algn="l"/>
              </a:tabLst>
            </a:pPr>
            <a:r>
              <a:rPr lang="en-US" sz="1800" dirty="0" smtClean="0">
                <a:solidFill>
                  <a:schemeClr val="tx1"/>
                </a:solidFill>
                <a:latin typeface="Arial" pitchFamily="34" charset="0"/>
                <a:cs typeface="Times New Roman" pitchFamily="18" charset="0"/>
                <a:sym typeface="Symbol" pitchFamily="18" charset="2"/>
              </a:rPr>
              <a:t>Get 1 </a:t>
            </a:r>
            <a:r>
              <a:rPr lang="en-US" sz="1800" dirty="0" err="1" smtClean="0">
                <a:solidFill>
                  <a:schemeClr val="tx1"/>
                </a:solidFill>
                <a:latin typeface="Arial" pitchFamily="34" charset="0"/>
                <a:cs typeface="Times New Roman" pitchFamily="18" charset="0"/>
                <a:sym typeface="Symbol" pitchFamily="18" charset="2"/>
              </a:rPr>
              <a:t>eV</a:t>
            </a:r>
            <a:r>
              <a:rPr lang="en-US" sz="1800" dirty="0" smtClean="0">
                <a:solidFill>
                  <a:schemeClr val="tx1"/>
                </a:solidFill>
                <a:latin typeface="Arial" pitchFamily="34" charset="0"/>
                <a:cs typeface="Times New Roman" pitchFamily="18" charset="0"/>
                <a:sym typeface="Symbol" pitchFamily="18" charset="2"/>
              </a:rPr>
              <a:t> photon with energy of ~100 </a:t>
            </a:r>
            <a:r>
              <a:rPr lang="en-US" sz="1800" dirty="0" err="1" smtClean="0">
                <a:solidFill>
                  <a:schemeClr val="tx1"/>
                </a:solidFill>
                <a:latin typeface="Arial" pitchFamily="34" charset="0"/>
                <a:cs typeface="Times New Roman" pitchFamily="18" charset="0"/>
                <a:sym typeface="Symbol" pitchFamily="18" charset="2"/>
              </a:rPr>
              <a:t>MeV</a:t>
            </a:r>
            <a:endParaRPr lang="en-US" sz="1800" dirty="0" smtClean="0">
              <a:solidFill>
                <a:schemeClr val="tx1"/>
              </a:solidFill>
              <a:latin typeface="Arial" pitchFamily="34" charset="0"/>
              <a:cs typeface="Times New Roman" pitchFamily="18" charset="0"/>
              <a:sym typeface="Symbol" pitchFamily="18" charset="2"/>
            </a:endParaRPr>
          </a:p>
          <a:p>
            <a:pPr lvl="1" eaLnBrk="1" hangingPunct="1">
              <a:lnSpc>
                <a:spcPct val="110000"/>
              </a:lnSpc>
              <a:spcBef>
                <a:spcPct val="0"/>
              </a:spcBef>
              <a:spcAft>
                <a:spcPct val="5000"/>
              </a:spcAft>
              <a:buFont typeface="Courier New" pitchFamily="49" charset="0"/>
              <a:buChar char="o"/>
              <a:tabLst>
                <a:tab pos="5778500" algn="l"/>
              </a:tabLst>
            </a:pPr>
            <a:r>
              <a:rPr lang="en-US" sz="1800" dirty="0" smtClean="0">
                <a:solidFill>
                  <a:schemeClr val="tx1"/>
                </a:solidFill>
                <a:latin typeface="Arial" pitchFamily="34" charset="0"/>
                <a:cs typeface="Times New Roman" pitchFamily="18" charset="0"/>
                <a:sym typeface="Symbol" pitchFamily="18" charset="2"/>
              </a:rPr>
              <a:t>Get 100 </a:t>
            </a:r>
            <a:r>
              <a:rPr lang="en-US" sz="1800" dirty="0" err="1" smtClean="0">
                <a:solidFill>
                  <a:schemeClr val="tx1"/>
                </a:solidFill>
                <a:latin typeface="Arial" pitchFamily="34" charset="0"/>
                <a:cs typeface="Times New Roman" pitchFamily="18" charset="0"/>
                <a:sym typeface="Symbol" pitchFamily="18" charset="2"/>
              </a:rPr>
              <a:t>eV</a:t>
            </a:r>
            <a:r>
              <a:rPr lang="en-US" sz="1800" dirty="0" smtClean="0">
                <a:solidFill>
                  <a:schemeClr val="tx1"/>
                </a:solidFill>
                <a:latin typeface="Arial" pitchFamily="34" charset="0"/>
                <a:cs typeface="Times New Roman" pitchFamily="18" charset="0"/>
                <a:sym typeface="Symbol" pitchFamily="18" charset="2"/>
              </a:rPr>
              <a:t> with ~ 1GeV</a:t>
            </a:r>
          </a:p>
          <a:p>
            <a:pPr lvl="1" eaLnBrk="1" hangingPunct="1">
              <a:lnSpc>
                <a:spcPct val="110000"/>
              </a:lnSpc>
              <a:spcBef>
                <a:spcPct val="0"/>
              </a:spcBef>
              <a:spcAft>
                <a:spcPct val="5000"/>
              </a:spcAft>
              <a:buFont typeface="Courier New" pitchFamily="49" charset="0"/>
              <a:buChar char="o"/>
              <a:tabLst>
                <a:tab pos="5778500" algn="l"/>
              </a:tabLst>
            </a:pPr>
            <a:r>
              <a:rPr lang="en-US" sz="1800" dirty="0" smtClean="0">
                <a:solidFill>
                  <a:schemeClr val="tx1"/>
                </a:solidFill>
                <a:latin typeface="Arial" pitchFamily="34" charset="0"/>
                <a:cs typeface="Times New Roman" pitchFamily="18" charset="0"/>
                <a:sym typeface="Symbol" pitchFamily="18" charset="2"/>
              </a:rPr>
              <a:t>Get 1000 </a:t>
            </a:r>
            <a:r>
              <a:rPr lang="en-US" sz="1800" dirty="0" err="1" smtClean="0">
                <a:solidFill>
                  <a:schemeClr val="tx1"/>
                </a:solidFill>
                <a:latin typeface="Arial" pitchFamily="34" charset="0"/>
                <a:cs typeface="Times New Roman" pitchFamily="18" charset="0"/>
                <a:sym typeface="Symbol" pitchFamily="18" charset="2"/>
              </a:rPr>
              <a:t>eV</a:t>
            </a:r>
            <a:r>
              <a:rPr lang="en-US" sz="1800" dirty="0" smtClean="0">
                <a:solidFill>
                  <a:schemeClr val="tx1"/>
                </a:solidFill>
                <a:latin typeface="Arial" pitchFamily="34" charset="0"/>
                <a:cs typeface="Times New Roman" pitchFamily="18" charset="0"/>
                <a:sym typeface="Symbol" pitchFamily="18" charset="2"/>
              </a:rPr>
              <a:t> with 3 </a:t>
            </a:r>
            <a:r>
              <a:rPr lang="en-US" sz="1800" dirty="0" err="1" smtClean="0">
                <a:solidFill>
                  <a:schemeClr val="tx1"/>
                </a:solidFill>
                <a:latin typeface="Arial" pitchFamily="34" charset="0"/>
                <a:cs typeface="Times New Roman" pitchFamily="18" charset="0"/>
                <a:sym typeface="Symbol" pitchFamily="18" charset="2"/>
              </a:rPr>
              <a:t>GeV</a:t>
            </a:r>
            <a:endParaRPr lang="en-US" sz="1800" dirty="0" smtClean="0">
              <a:solidFill>
                <a:schemeClr val="tx1"/>
              </a:solidFill>
              <a:latin typeface="Arial" pitchFamily="34" charset="0"/>
              <a:cs typeface="Times New Roman" pitchFamily="18" charset="0"/>
              <a:sym typeface="Symbol" pitchFamily="18" charset="2"/>
            </a:endParaRPr>
          </a:p>
          <a:p>
            <a:pPr lvl="1" eaLnBrk="1" hangingPunct="1">
              <a:lnSpc>
                <a:spcPct val="110000"/>
              </a:lnSpc>
              <a:spcBef>
                <a:spcPct val="0"/>
              </a:spcBef>
              <a:spcAft>
                <a:spcPct val="5000"/>
              </a:spcAft>
              <a:buFont typeface="Courier New" pitchFamily="49" charset="0"/>
              <a:buChar char="o"/>
              <a:tabLst>
                <a:tab pos="5778500" algn="l"/>
              </a:tabLst>
            </a:pPr>
            <a:r>
              <a:rPr lang="en-US" sz="1800" dirty="0" smtClean="0">
                <a:solidFill>
                  <a:schemeClr val="tx1"/>
                </a:solidFill>
                <a:latin typeface="Arial" pitchFamily="34" charset="0"/>
                <a:cs typeface="Times New Roman" pitchFamily="18" charset="0"/>
                <a:sym typeface="Symbol" pitchFamily="18" charset="2"/>
              </a:rPr>
              <a:t>Get 10 </a:t>
            </a:r>
            <a:r>
              <a:rPr lang="en-US" sz="1800" dirty="0" err="1" smtClean="0">
                <a:solidFill>
                  <a:schemeClr val="tx1"/>
                </a:solidFill>
                <a:latin typeface="Arial" pitchFamily="34" charset="0"/>
                <a:cs typeface="Times New Roman" pitchFamily="18" charset="0"/>
                <a:sym typeface="Symbol" pitchFamily="18" charset="2"/>
              </a:rPr>
              <a:t>keV</a:t>
            </a:r>
            <a:r>
              <a:rPr lang="en-US" sz="1800" dirty="0" smtClean="0">
                <a:solidFill>
                  <a:schemeClr val="tx1"/>
                </a:solidFill>
                <a:latin typeface="Arial" pitchFamily="34" charset="0"/>
                <a:cs typeface="Times New Roman" pitchFamily="18" charset="0"/>
                <a:sym typeface="Symbol" pitchFamily="18" charset="2"/>
              </a:rPr>
              <a:t> with 10 </a:t>
            </a:r>
            <a:r>
              <a:rPr lang="en-US" sz="1800" dirty="0" err="1" smtClean="0">
                <a:solidFill>
                  <a:schemeClr val="tx1"/>
                </a:solidFill>
                <a:latin typeface="Arial" pitchFamily="34" charset="0"/>
                <a:cs typeface="Times New Roman" pitchFamily="18" charset="0"/>
                <a:sym typeface="Symbol" pitchFamily="18" charset="2"/>
              </a:rPr>
              <a:t>GeV</a:t>
            </a:r>
            <a:endParaRPr lang="en-US" sz="1800" dirty="0" smtClean="0">
              <a:solidFill>
                <a:schemeClr val="tx1"/>
              </a:solidFill>
              <a:latin typeface="Arial" pitchFamily="34" charset="0"/>
              <a:cs typeface="Times New Roman" pitchFamily="18" charset="0"/>
              <a:sym typeface="Symbol" pitchFamily="18" charset="2"/>
            </a:endParaRPr>
          </a:p>
          <a:p>
            <a:pPr eaLnBrk="1" hangingPunct="1">
              <a:lnSpc>
                <a:spcPct val="150000"/>
              </a:lnSpc>
              <a:spcAft>
                <a:spcPct val="5000"/>
              </a:spcAft>
              <a:tabLst>
                <a:tab pos="5778500" algn="l"/>
              </a:tabLst>
            </a:pPr>
            <a:r>
              <a:rPr lang="en-US" sz="2000" b="1" dirty="0" err="1" smtClean="0">
                <a:solidFill>
                  <a:schemeClr val="tx1"/>
                </a:solidFill>
                <a:latin typeface="Arial" pitchFamily="34" charset="0"/>
                <a:cs typeface="Times New Roman" pitchFamily="18" charset="0"/>
                <a:sym typeface="Symbol" pitchFamily="18" charset="2"/>
              </a:rPr>
              <a:t>Linacs</a:t>
            </a:r>
            <a:r>
              <a:rPr lang="en-US" sz="2000" b="1" dirty="0" smtClean="0">
                <a:solidFill>
                  <a:schemeClr val="tx1"/>
                </a:solidFill>
                <a:latin typeface="Arial" pitchFamily="34" charset="0"/>
                <a:cs typeface="Times New Roman" pitchFamily="18" charset="0"/>
                <a:sym typeface="Symbol" pitchFamily="18" charset="2"/>
              </a:rPr>
              <a:t> presently achieve &lt; 12 MV/m real estate gradient CW</a:t>
            </a:r>
          </a:p>
          <a:p>
            <a:pPr eaLnBrk="1" hangingPunct="1">
              <a:lnSpc>
                <a:spcPct val="150000"/>
              </a:lnSpc>
              <a:spcAft>
                <a:spcPct val="500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3 </a:t>
            </a:r>
            <a:r>
              <a:rPr lang="en-US" sz="2000" b="1" dirty="0" err="1" smtClean="0">
                <a:solidFill>
                  <a:schemeClr val="tx1"/>
                </a:solidFill>
                <a:latin typeface="Arial" pitchFamily="34" charset="0"/>
                <a:cs typeface="Times New Roman" pitchFamily="18" charset="0"/>
                <a:sym typeface="Symbol" pitchFamily="18" charset="2"/>
              </a:rPr>
              <a:t>GeV</a:t>
            </a:r>
            <a:r>
              <a:rPr lang="en-US" sz="2000" b="1" dirty="0" smtClean="0">
                <a:solidFill>
                  <a:schemeClr val="tx1"/>
                </a:solidFill>
                <a:latin typeface="Arial" pitchFamily="34" charset="0"/>
                <a:cs typeface="Times New Roman" pitchFamily="18" charset="0"/>
                <a:sym typeface="Symbol" pitchFamily="18" charset="2"/>
              </a:rPr>
              <a:t> means &gt; 300m of linear accelerator, &gt;$200M for the linac!</a:t>
            </a:r>
          </a:p>
          <a:p>
            <a:pPr eaLnBrk="1" hangingPunct="1">
              <a:lnSpc>
                <a:spcPct val="150000"/>
              </a:lnSpc>
              <a:spcAft>
                <a:spcPct val="500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Undulators are also expensive &gt; 0.4M/m x 100m = $40M per undulator x 10? = $ 400M</a:t>
            </a:r>
          </a:p>
          <a:p>
            <a:pPr eaLnBrk="1" hangingPunct="1">
              <a:lnSpc>
                <a:spcPct val="150000"/>
              </a:lnSpc>
              <a:spcAft>
                <a:spcPct val="500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Add in the cost of cryogenic refrigerator, conventional facilities, etc.  and the total for 1 </a:t>
            </a:r>
            <a:r>
              <a:rPr lang="en-US" sz="2000" b="1" dirty="0" smtClean="0">
                <a:solidFill>
                  <a:schemeClr val="tx1"/>
                </a:solidFill>
                <a:latin typeface="Arial" pitchFamily="34" charset="0"/>
                <a:cs typeface="Arial" pitchFamily="34" charset="0"/>
                <a:sym typeface="Symbol" pitchFamily="18" charset="2"/>
              </a:rPr>
              <a:t>Angstrom output </a:t>
            </a:r>
            <a:r>
              <a:rPr lang="en-US" sz="2000" b="1" dirty="0" smtClean="0">
                <a:solidFill>
                  <a:schemeClr val="tx1"/>
                </a:solidFill>
                <a:latin typeface="Arial" pitchFamily="34" charset="0"/>
                <a:cs typeface="Times New Roman" pitchFamily="18" charset="0"/>
                <a:sym typeface="Symbol" pitchFamily="18" charset="2"/>
              </a:rPr>
              <a:t>is well above $1B</a:t>
            </a:r>
          </a:p>
          <a:p>
            <a:pPr eaLnBrk="1" hangingPunct="1">
              <a:lnSpc>
                <a:spcPct val="150000"/>
              </a:lnSpc>
              <a:spcAft>
                <a:spcPct val="5000"/>
              </a:spcAft>
              <a:buFontTx/>
              <a:buNone/>
              <a:tabLst>
                <a:tab pos="5778500" algn="l"/>
              </a:tabLst>
            </a:pPr>
            <a:endParaRPr lang="en-US" sz="2000" b="1" dirty="0" smtClean="0">
              <a:solidFill>
                <a:srgbClr val="385D8A"/>
              </a:solidFill>
              <a:latin typeface="Arial" pitchFamily="34" charset="0"/>
              <a:cs typeface="Times New Roman" pitchFamily="18" charset="0"/>
              <a:sym typeface="Symbol" pitchFamily="18" charset="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866775" y="0"/>
            <a:ext cx="7434263" cy="533400"/>
          </a:xfrm>
        </p:spPr>
        <p:txBody>
          <a:bodyPr/>
          <a:lstStyle/>
          <a:p>
            <a:pPr eaLnBrk="1" hangingPunct="1"/>
            <a:r>
              <a:rPr lang="en-US" sz="2800" smtClean="0">
                <a:latin typeface="Arial" pitchFamily="34" charset="0"/>
              </a:rPr>
              <a:t>Physics advances are also required</a:t>
            </a:r>
          </a:p>
        </p:txBody>
      </p:sp>
      <p:sp>
        <p:nvSpPr>
          <p:cNvPr id="24579" name="Rectangle 3"/>
          <p:cNvSpPr>
            <a:spLocks noGrp="1" noChangeArrowheads="1"/>
          </p:cNvSpPr>
          <p:nvPr>
            <p:ph type="body" idx="1"/>
          </p:nvPr>
        </p:nvSpPr>
        <p:spPr>
          <a:xfrm>
            <a:off x="331788" y="869950"/>
            <a:ext cx="8556625" cy="5029200"/>
          </a:xfrm>
        </p:spPr>
        <p:txBody>
          <a:bodyPr/>
          <a:lstStyle/>
          <a:p>
            <a:pPr eaLnBrk="1" hangingPunct="1">
              <a:spcBef>
                <a:spcPts val="0"/>
              </a:spcBef>
              <a:spcAft>
                <a:spcPts val="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Injectors: ultimate brightness at low (100 </a:t>
            </a:r>
            <a:r>
              <a:rPr lang="en-US" sz="2000" b="1" dirty="0" err="1" smtClean="0">
                <a:solidFill>
                  <a:schemeClr val="tx1"/>
                </a:solidFill>
                <a:latin typeface="Arial" pitchFamily="34" charset="0"/>
                <a:cs typeface="Times New Roman" pitchFamily="18" charset="0"/>
                <a:sym typeface="Symbol" pitchFamily="18" charset="2"/>
              </a:rPr>
              <a:t>pC</a:t>
            </a:r>
            <a:r>
              <a:rPr lang="en-US" sz="2000" b="1" dirty="0" smtClean="0">
                <a:solidFill>
                  <a:schemeClr val="tx1"/>
                </a:solidFill>
                <a:latin typeface="Arial" pitchFamily="34" charset="0"/>
                <a:cs typeface="Times New Roman" pitchFamily="18" charset="0"/>
                <a:sym typeface="Symbol" pitchFamily="18" charset="2"/>
              </a:rPr>
              <a:t>) and high (1 </a:t>
            </a:r>
            <a:r>
              <a:rPr lang="en-US" sz="2000" b="1" dirty="0" err="1" smtClean="0">
                <a:solidFill>
                  <a:schemeClr val="tx1"/>
                </a:solidFill>
                <a:latin typeface="Arial" pitchFamily="34" charset="0"/>
                <a:cs typeface="Times New Roman" pitchFamily="18" charset="0"/>
                <a:sym typeface="Symbol" pitchFamily="18" charset="2"/>
              </a:rPr>
              <a:t>nC</a:t>
            </a:r>
            <a:r>
              <a:rPr lang="en-US" sz="2000" b="1" dirty="0" smtClean="0">
                <a:solidFill>
                  <a:schemeClr val="tx1"/>
                </a:solidFill>
                <a:latin typeface="Arial" pitchFamily="34" charset="0"/>
                <a:cs typeface="Times New Roman" pitchFamily="18" charset="0"/>
                <a:sym typeface="Symbol" pitchFamily="18" charset="2"/>
              </a:rPr>
              <a:t>) charge.</a:t>
            </a:r>
          </a:p>
          <a:p>
            <a:pPr lvl="1" eaLnBrk="1" hangingPunct="1">
              <a:spcBef>
                <a:spcPts val="0"/>
              </a:spcBef>
              <a:spcAft>
                <a:spcPts val="0"/>
              </a:spcAft>
              <a:buFont typeface="Courier New" pitchFamily="49" charset="0"/>
              <a:buChar char="o"/>
              <a:tabLst>
                <a:tab pos="5778500" algn="l"/>
              </a:tabLst>
            </a:pPr>
            <a:r>
              <a:rPr lang="en-US" sz="1600" dirty="0" smtClean="0">
                <a:solidFill>
                  <a:schemeClr val="tx1"/>
                </a:solidFill>
                <a:latin typeface="Arial" pitchFamily="34" charset="0"/>
                <a:cs typeface="Times New Roman" pitchFamily="18" charset="0"/>
                <a:sym typeface="Symbol" pitchFamily="18" charset="2"/>
              </a:rPr>
              <a:t>Approaches: DC gun, copper RF gun, SCRF gun, . . . </a:t>
            </a:r>
          </a:p>
          <a:p>
            <a:pPr lvl="1" eaLnBrk="1" hangingPunct="1">
              <a:spcBef>
                <a:spcPts val="0"/>
              </a:spcBef>
              <a:spcAft>
                <a:spcPts val="1200"/>
              </a:spcAft>
              <a:buFont typeface="Courier New" pitchFamily="49" charset="0"/>
              <a:buChar char="o"/>
              <a:tabLst>
                <a:tab pos="5778500" algn="l"/>
              </a:tabLst>
            </a:pPr>
            <a:r>
              <a:rPr lang="en-US" sz="1600" dirty="0" smtClean="0">
                <a:solidFill>
                  <a:schemeClr val="tx1"/>
                </a:solidFill>
                <a:latin typeface="Arial" pitchFamily="34" charset="0"/>
                <a:cs typeface="Times New Roman" pitchFamily="18" charset="0"/>
                <a:sym typeface="Symbol" pitchFamily="18" charset="2"/>
              </a:rPr>
              <a:t>We don’t presently know how to make a high charge, high brightness CW gun.</a:t>
            </a:r>
          </a:p>
          <a:p>
            <a:pPr eaLnBrk="1" hangingPunct="1">
              <a:spcBef>
                <a:spcPts val="0"/>
              </a:spcBef>
              <a:spcAft>
                <a:spcPts val="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Brightness preservation in transport: Solutions to </a:t>
            </a:r>
          </a:p>
          <a:p>
            <a:pPr lvl="1" eaLnBrk="1" hangingPunct="1">
              <a:spcBef>
                <a:spcPts val="0"/>
              </a:spcBef>
              <a:spcAft>
                <a:spcPts val="0"/>
              </a:spcAft>
              <a:buFont typeface="Courier New" pitchFamily="49" charset="0"/>
              <a:buChar char="o"/>
              <a:tabLst>
                <a:tab pos="5778500" algn="l"/>
              </a:tabLst>
            </a:pPr>
            <a:r>
              <a:rPr lang="en-US" sz="1600" dirty="0" smtClean="0">
                <a:solidFill>
                  <a:schemeClr val="tx1"/>
                </a:solidFill>
                <a:latin typeface="Arial" pitchFamily="34" charset="0"/>
                <a:cs typeface="Times New Roman" pitchFamily="18" charset="0"/>
                <a:sym typeface="Symbol" pitchFamily="18" charset="2"/>
              </a:rPr>
              <a:t>Coherent synchrotron radiation (CSR) </a:t>
            </a:r>
          </a:p>
          <a:p>
            <a:pPr lvl="1" eaLnBrk="1" hangingPunct="1">
              <a:spcBef>
                <a:spcPts val="0"/>
              </a:spcBef>
              <a:spcAft>
                <a:spcPts val="0"/>
              </a:spcAft>
              <a:buFont typeface="Courier New" pitchFamily="49" charset="0"/>
              <a:buChar char="o"/>
              <a:tabLst>
                <a:tab pos="5778500" algn="l"/>
              </a:tabLst>
            </a:pPr>
            <a:r>
              <a:rPr lang="en-US" sz="1600" dirty="0" smtClean="0">
                <a:solidFill>
                  <a:schemeClr val="tx1"/>
                </a:solidFill>
                <a:latin typeface="Arial" pitchFamily="34" charset="0"/>
                <a:cs typeface="Times New Roman" pitchFamily="18" charset="0"/>
                <a:sym typeface="Symbol" pitchFamily="18" charset="2"/>
              </a:rPr>
              <a:t>Emittance degradation, </a:t>
            </a:r>
          </a:p>
          <a:p>
            <a:pPr lvl="1" eaLnBrk="1" hangingPunct="1">
              <a:spcBef>
                <a:spcPts val="0"/>
              </a:spcBef>
              <a:spcAft>
                <a:spcPts val="1200"/>
              </a:spcAft>
              <a:buFont typeface="Courier New" pitchFamily="49" charset="0"/>
              <a:buChar char="o"/>
              <a:tabLst>
                <a:tab pos="5778500" algn="l"/>
              </a:tabLst>
            </a:pPr>
            <a:r>
              <a:rPr lang="en-US" sz="1600" dirty="0" smtClean="0">
                <a:solidFill>
                  <a:schemeClr val="tx1"/>
                </a:solidFill>
                <a:latin typeface="Arial" pitchFamily="34" charset="0"/>
                <a:cs typeface="Times New Roman" pitchFamily="18" charset="0"/>
                <a:sym typeface="Symbol" pitchFamily="18" charset="2"/>
              </a:rPr>
              <a:t>Longitudinal space charge (LSC) effects in pulse compression</a:t>
            </a:r>
          </a:p>
          <a:p>
            <a:pPr eaLnBrk="1" hangingPunct="1">
              <a:spcBef>
                <a:spcPts val="0"/>
              </a:spcBef>
              <a:spcAft>
                <a:spcPts val="120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Is recirculation feasible while retaining brightness?   Cuts linac cost by 2x! </a:t>
            </a:r>
          </a:p>
          <a:p>
            <a:pPr eaLnBrk="1" hangingPunct="1">
              <a:spcBef>
                <a:spcPts val="0"/>
              </a:spcBef>
              <a:spcAft>
                <a:spcPts val="120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Halo and dark current control are essential for CW operations</a:t>
            </a:r>
          </a:p>
          <a:p>
            <a:pPr eaLnBrk="1" hangingPunct="1">
              <a:spcBef>
                <a:spcPts val="0"/>
              </a:spcBef>
              <a:spcAft>
                <a:spcPts val="120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High order mode &amp; beam breakup control in cavities</a:t>
            </a:r>
          </a:p>
          <a:p>
            <a:pPr eaLnBrk="1" hangingPunct="1">
              <a:spcBef>
                <a:spcPts val="0"/>
              </a:spcBef>
              <a:spcAft>
                <a:spcPts val="1200"/>
              </a:spcAft>
              <a:tabLst>
                <a:tab pos="5778500" algn="l"/>
              </a:tabLst>
            </a:pPr>
            <a:r>
              <a:rPr lang="en-US" sz="2000" b="1" dirty="0" smtClean="0">
                <a:solidFill>
                  <a:schemeClr val="tx1"/>
                </a:solidFill>
                <a:latin typeface="Arial" pitchFamily="34" charset="0"/>
                <a:cs typeface="Times New Roman" pitchFamily="18" charset="0"/>
                <a:sym typeface="Symbol" pitchFamily="18" charset="2"/>
              </a:rPr>
              <a:t>Wakefield and propagating mode damping</a:t>
            </a:r>
          </a:p>
          <a:p>
            <a:pPr eaLnBrk="1" hangingPunct="1">
              <a:spcBef>
                <a:spcPts val="0"/>
              </a:spcBef>
              <a:spcAft>
                <a:spcPts val="0"/>
              </a:spcAft>
              <a:tabLst>
                <a:tab pos="5778500" algn="l"/>
              </a:tabLst>
            </a:pPr>
            <a:endParaRPr lang="en-US" sz="2000" b="1" dirty="0" smtClean="0">
              <a:solidFill>
                <a:schemeClr val="tx1"/>
              </a:solidFill>
              <a:latin typeface="Arial" pitchFamily="34" charset="0"/>
              <a:cs typeface="Times New Roman" pitchFamily="18" charset="0"/>
              <a:sym typeface="Symbol" pitchFamily="18" charset="2"/>
            </a:endParaRPr>
          </a:p>
          <a:p>
            <a:pPr marL="0" eaLnBrk="1" hangingPunct="1">
              <a:lnSpc>
                <a:spcPct val="105000"/>
              </a:lnSpc>
              <a:spcBef>
                <a:spcPts val="0"/>
              </a:spcBef>
              <a:spcAft>
                <a:spcPts val="0"/>
              </a:spcAft>
              <a:buFontTx/>
              <a:buNone/>
              <a:tabLst>
                <a:tab pos="5778500" algn="l"/>
              </a:tabLst>
            </a:pPr>
            <a:r>
              <a:rPr lang="en-US" sz="2000" b="1" dirty="0" smtClean="0">
                <a:latin typeface="Arial" pitchFamily="34" charset="0"/>
                <a:cs typeface="Times New Roman" pitchFamily="18" charset="0"/>
                <a:sym typeface="Symbol" pitchFamily="18" charset="2"/>
              </a:rPr>
              <a:t>	</a:t>
            </a:r>
          </a:p>
        </p:txBody>
      </p:sp>
      <p:sp>
        <p:nvSpPr>
          <p:cNvPr id="4" name="TextBox 3"/>
          <p:cNvSpPr txBox="1"/>
          <p:nvPr/>
        </p:nvSpPr>
        <p:spPr>
          <a:xfrm>
            <a:off x="1089660" y="5463540"/>
            <a:ext cx="6629400" cy="1077218"/>
          </a:xfrm>
          <a:prstGeom prst="rect">
            <a:avLst/>
          </a:prstGeom>
          <a:noFill/>
        </p:spPr>
        <p:txBody>
          <a:bodyPr wrap="square" rtlCol="0">
            <a:spAutoFit/>
          </a:bodyPr>
          <a:lstStyle/>
          <a:p>
            <a:pPr algn="ctr"/>
            <a:r>
              <a:rPr lang="en-US" sz="2000" b="1" dirty="0" smtClean="0">
                <a:solidFill>
                  <a:srgbClr val="C00000"/>
                </a:solidFill>
                <a:latin typeface="Arial" pitchFamily="34" charset="0"/>
                <a:cs typeface="Times New Roman" pitchFamily="18" charset="0"/>
                <a:sym typeface="Symbol" pitchFamily="18" charset="2"/>
              </a:rPr>
              <a:t>JLAMP is a path to understand many of the machine design issues at a cost that is affordable.</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514411" y="0"/>
            <a:ext cx="8243887" cy="828432"/>
          </a:xfrm>
          <a:prstGeom prst="rect">
            <a:avLst/>
          </a:prstGeom>
          <a:noFill/>
          <a:ln w="12700">
            <a:noFill/>
            <a:miter lim="800000"/>
            <a:headEnd type="none" w="sm" len="sm"/>
            <a:tailEnd type="none" w="sm" len="sm"/>
          </a:ln>
        </p:spPr>
        <p:txBody>
          <a:bodyPr wrap="square" lIns="90488" tIns="44450" rIns="90488" bIns="44450" anchor="ctr">
            <a:spAutoFit/>
          </a:bodyPr>
          <a:lstStyle/>
          <a:p>
            <a:pPr algn="ctr"/>
            <a:r>
              <a:rPr lang="en-US" dirty="0">
                <a:latin typeface="Arial" pitchFamily="34" charset="0"/>
              </a:rPr>
              <a:t>CW operation gives high average brightness in both fundamental and harmonics</a:t>
            </a:r>
          </a:p>
        </p:txBody>
      </p:sp>
      <p:grpSp>
        <p:nvGrpSpPr>
          <p:cNvPr id="25603" name="Group 23"/>
          <p:cNvGrpSpPr>
            <a:grpSpLocks/>
          </p:cNvGrpSpPr>
          <p:nvPr/>
        </p:nvGrpSpPr>
        <p:grpSpPr bwMode="auto">
          <a:xfrm>
            <a:off x="812057" y="934436"/>
            <a:ext cx="7172325" cy="5372623"/>
            <a:chOff x="1506538" y="830263"/>
            <a:chExt cx="7172325" cy="5538787"/>
          </a:xfrm>
        </p:grpSpPr>
        <p:pic>
          <p:nvPicPr>
            <p:cNvPr id="25606" name="Picture 12"/>
            <p:cNvPicPr>
              <a:picLocks noChangeAspect="1" noChangeArrowheads="1"/>
            </p:cNvPicPr>
            <p:nvPr/>
          </p:nvPicPr>
          <p:blipFill>
            <a:blip r:embed="rId3" cstate="print"/>
            <a:srcRect l="3931" t="16277" r="32967" b="18759"/>
            <a:stretch>
              <a:fillRect/>
            </a:stretch>
          </p:blipFill>
          <p:spPr bwMode="auto">
            <a:xfrm>
              <a:off x="1506538" y="830263"/>
              <a:ext cx="7172325" cy="5538787"/>
            </a:xfrm>
            <a:prstGeom prst="rect">
              <a:avLst/>
            </a:prstGeom>
            <a:gradFill rotWithShape="1">
              <a:gsLst>
                <a:gs pos="0">
                  <a:srgbClr val="FDDBF2"/>
                </a:gs>
                <a:gs pos="50000">
                  <a:srgbClr val="D5B8CB"/>
                </a:gs>
                <a:gs pos="100000">
                  <a:srgbClr val="947F8D"/>
                </a:gs>
              </a:gsLst>
              <a:lin ang="18900000" scaled="1"/>
            </a:gradFill>
            <a:ln w="9525">
              <a:noFill/>
              <a:miter lim="800000"/>
              <a:headEnd/>
              <a:tailEnd/>
            </a:ln>
          </p:spPr>
        </p:pic>
        <p:sp>
          <p:nvSpPr>
            <p:cNvPr id="25607" name="TextBox 9"/>
            <p:cNvSpPr txBox="1">
              <a:spLocks noChangeArrowheads="1"/>
            </p:cNvSpPr>
            <p:nvPr/>
          </p:nvSpPr>
          <p:spPr bwMode="auto">
            <a:xfrm>
              <a:off x="3267075" y="2624138"/>
              <a:ext cx="858838" cy="338137"/>
            </a:xfrm>
            <a:prstGeom prst="rect">
              <a:avLst/>
            </a:prstGeom>
            <a:noFill/>
            <a:ln w="9525">
              <a:noFill/>
              <a:miter lim="800000"/>
              <a:headEnd/>
              <a:tailEnd/>
            </a:ln>
          </p:spPr>
          <p:txBody>
            <a:bodyPr wrap="none">
              <a:spAutoFit/>
            </a:bodyPr>
            <a:lstStyle/>
            <a:p>
              <a:r>
                <a:rPr lang="en-US" sz="1600">
                  <a:solidFill>
                    <a:srgbClr val="3333FF"/>
                  </a:solidFill>
                  <a:latin typeface="Arial" pitchFamily="34" charset="0"/>
                </a:rPr>
                <a:t>4</a:t>
              </a:r>
              <a:r>
                <a:rPr lang="en-US" sz="1600" baseline="30000">
                  <a:solidFill>
                    <a:srgbClr val="3333FF"/>
                  </a:solidFill>
                  <a:latin typeface="Arial" pitchFamily="34" charset="0"/>
                </a:rPr>
                <a:t>th</a:t>
              </a:r>
              <a:r>
                <a:rPr lang="en-US" sz="1600">
                  <a:solidFill>
                    <a:srgbClr val="3333FF"/>
                  </a:solidFill>
                  <a:latin typeface="Arial" pitchFamily="34" charset="0"/>
                </a:rPr>
                <a:t> Gen</a:t>
              </a:r>
            </a:p>
          </p:txBody>
        </p:sp>
        <p:sp>
          <p:nvSpPr>
            <p:cNvPr id="25608" name="TextBox 10"/>
            <p:cNvSpPr txBox="1">
              <a:spLocks noChangeArrowheads="1"/>
            </p:cNvSpPr>
            <p:nvPr/>
          </p:nvSpPr>
          <p:spPr bwMode="auto">
            <a:xfrm>
              <a:off x="3363913" y="4313238"/>
              <a:ext cx="893762" cy="338137"/>
            </a:xfrm>
            <a:prstGeom prst="rect">
              <a:avLst/>
            </a:prstGeom>
            <a:noFill/>
            <a:ln w="9525">
              <a:noFill/>
              <a:miter lim="800000"/>
              <a:headEnd/>
              <a:tailEnd/>
            </a:ln>
          </p:spPr>
          <p:txBody>
            <a:bodyPr wrap="none">
              <a:spAutoFit/>
            </a:bodyPr>
            <a:lstStyle/>
            <a:p>
              <a:r>
                <a:rPr lang="en-US" sz="1600">
                  <a:solidFill>
                    <a:srgbClr val="FF0000"/>
                  </a:solidFill>
                  <a:latin typeface="Arial" pitchFamily="34" charset="0"/>
                </a:rPr>
                <a:t>3</a:t>
              </a:r>
              <a:r>
                <a:rPr lang="en-US" sz="1600" baseline="30000">
                  <a:solidFill>
                    <a:srgbClr val="FF0000"/>
                  </a:solidFill>
                  <a:latin typeface="Arial" pitchFamily="34" charset="0"/>
                </a:rPr>
                <a:t>rd</a:t>
              </a:r>
              <a:r>
                <a:rPr lang="en-US" sz="1600">
                  <a:solidFill>
                    <a:srgbClr val="FF0000"/>
                  </a:solidFill>
                  <a:latin typeface="Arial" pitchFamily="34" charset="0"/>
                </a:rPr>
                <a:t> Gen</a:t>
              </a:r>
            </a:p>
          </p:txBody>
        </p:sp>
        <p:sp>
          <p:nvSpPr>
            <p:cNvPr id="25609" name="TextBox 12"/>
            <p:cNvSpPr txBox="1">
              <a:spLocks noChangeArrowheads="1"/>
            </p:cNvSpPr>
            <p:nvPr/>
          </p:nvSpPr>
          <p:spPr bwMode="auto">
            <a:xfrm>
              <a:off x="3352800" y="5026025"/>
              <a:ext cx="895350" cy="338138"/>
            </a:xfrm>
            <a:prstGeom prst="rect">
              <a:avLst/>
            </a:prstGeom>
            <a:noFill/>
            <a:ln w="9525">
              <a:noFill/>
              <a:miter lim="800000"/>
              <a:headEnd/>
              <a:tailEnd/>
            </a:ln>
          </p:spPr>
          <p:txBody>
            <a:bodyPr wrap="none">
              <a:spAutoFit/>
            </a:bodyPr>
            <a:lstStyle/>
            <a:p>
              <a:r>
                <a:rPr lang="en-US" sz="1600">
                  <a:solidFill>
                    <a:srgbClr val="7030A0"/>
                  </a:solidFill>
                  <a:latin typeface="Arial" pitchFamily="34" charset="0"/>
                </a:rPr>
                <a:t>2</a:t>
              </a:r>
              <a:r>
                <a:rPr lang="en-US" sz="1600" baseline="30000">
                  <a:solidFill>
                    <a:srgbClr val="7030A0"/>
                  </a:solidFill>
                  <a:latin typeface="Arial" pitchFamily="34" charset="0"/>
                </a:rPr>
                <a:t>nd</a:t>
              </a:r>
              <a:r>
                <a:rPr lang="en-US" sz="1600">
                  <a:solidFill>
                    <a:srgbClr val="7030A0"/>
                  </a:solidFill>
                  <a:latin typeface="Arial" pitchFamily="34" charset="0"/>
                </a:rPr>
                <a:t> Gen</a:t>
              </a:r>
            </a:p>
          </p:txBody>
        </p:sp>
        <p:sp>
          <p:nvSpPr>
            <p:cNvPr id="25610" name="Oval 7"/>
            <p:cNvSpPr>
              <a:spLocks noChangeArrowheads="1"/>
            </p:cNvSpPr>
            <p:nvPr/>
          </p:nvSpPr>
          <p:spPr bwMode="auto">
            <a:xfrm rot="-1377250">
              <a:off x="4749209" y="2436328"/>
              <a:ext cx="1096277" cy="334962"/>
            </a:xfrm>
            <a:prstGeom prst="ellipse">
              <a:avLst/>
            </a:prstGeom>
            <a:gradFill rotWithShape="1">
              <a:gsLst>
                <a:gs pos="0">
                  <a:srgbClr val="9E9EFF"/>
                </a:gs>
                <a:gs pos="50000">
                  <a:srgbClr val="C3C3FF"/>
                </a:gs>
                <a:gs pos="100000">
                  <a:srgbClr val="E1E1FF"/>
                </a:gs>
              </a:gsLst>
              <a:lin ang="5400000" scaled="1"/>
            </a:gradFill>
            <a:ln w="9525">
              <a:noFill/>
              <a:round/>
              <a:headEnd/>
              <a:tailEnd/>
            </a:ln>
          </p:spPr>
          <p:txBody>
            <a:bodyPr wrap="none" anchor="ctr"/>
            <a:lstStyle/>
            <a:p>
              <a:pPr algn="ctr"/>
              <a:r>
                <a:rPr lang="en-US" sz="1400">
                  <a:latin typeface="Arial Unicode MS" pitchFamily="34" charset="-128"/>
                </a:rPr>
                <a:t>  JLAB-UV FEL   </a:t>
              </a:r>
            </a:p>
          </p:txBody>
        </p:sp>
        <p:sp>
          <p:nvSpPr>
            <p:cNvPr id="25611" name="Oval 7"/>
            <p:cNvSpPr>
              <a:spLocks noChangeArrowheads="1"/>
            </p:cNvSpPr>
            <p:nvPr/>
          </p:nvSpPr>
          <p:spPr bwMode="auto">
            <a:xfrm rot="-1683108">
              <a:off x="2687638" y="3327400"/>
              <a:ext cx="1430337" cy="334963"/>
            </a:xfrm>
            <a:prstGeom prst="ellipse">
              <a:avLst/>
            </a:prstGeom>
            <a:gradFill rotWithShape="1">
              <a:gsLst>
                <a:gs pos="0">
                  <a:srgbClr val="9E9EFF"/>
                </a:gs>
                <a:gs pos="50000">
                  <a:srgbClr val="C3C3FF"/>
                </a:gs>
                <a:gs pos="100000">
                  <a:srgbClr val="E1E1FF"/>
                </a:gs>
              </a:gsLst>
              <a:lin ang="5400000" scaled="1"/>
            </a:gradFill>
            <a:ln w="9525">
              <a:noFill/>
              <a:round/>
              <a:headEnd/>
              <a:tailEnd/>
            </a:ln>
          </p:spPr>
          <p:txBody>
            <a:bodyPr wrap="none" anchor="ctr"/>
            <a:lstStyle/>
            <a:p>
              <a:pPr algn="ctr"/>
              <a:r>
                <a:rPr lang="en-US" sz="1800">
                  <a:latin typeface="Arial Unicode MS" pitchFamily="34" charset="-128"/>
                </a:rPr>
                <a:t>  JLAB-THz   </a:t>
              </a:r>
            </a:p>
          </p:txBody>
        </p:sp>
        <p:sp>
          <p:nvSpPr>
            <p:cNvPr id="25612" name="Oval 7"/>
            <p:cNvSpPr>
              <a:spLocks noChangeArrowheads="1"/>
            </p:cNvSpPr>
            <p:nvPr/>
          </p:nvSpPr>
          <p:spPr bwMode="auto">
            <a:xfrm rot="-1377250">
              <a:off x="5672463" y="2765698"/>
              <a:ext cx="689511" cy="312625"/>
            </a:xfrm>
            <a:prstGeom prst="ellipse">
              <a:avLst/>
            </a:prstGeom>
            <a:gradFill rotWithShape="1">
              <a:gsLst>
                <a:gs pos="0">
                  <a:srgbClr val="9E9EFF"/>
                </a:gs>
                <a:gs pos="50000">
                  <a:srgbClr val="C3C3FF"/>
                </a:gs>
                <a:gs pos="100000">
                  <a:srgbClr val="E1E1FF"/>
                </a:gs>
              </a:gsLst>
              <a:lin ang="5400000" scaled="1"/>
            </a:gradFill>
            <a:ln w="9525">
              <a:noFill/>
              <a:round/>
              <a:headEnd/>
              <a:tailEnd/>
            </a:ln>
          </p:spPr>
          <p:txBody>
            <a:bodyPr wrap="none" anchor="ctr"/>
            <a:lstStyle/>
            <a:p>
              <a:pPr algn="ctr"/>
              <a:r>
                <a:rPr lang="en-US" sz="1400">
                  <a:latin typeface="Arial Unicode MS" pitchFamily="34" charset="-128"/>
                </a:rPr>
                <a:t>  UV harm</a:t>
              </a:r>
            </a:p>
            <a:p>
              <a:pPr algn="ctr"/>
              <a:endParaRPr lang="en-US" sz="1400">
                <a:latin typeface="Arial Unicode MS" pitchFamily="34" charset="-128"/>
              </a:endParaRPr>
            </a:p>
          </p:txBody>
        </p:sp>
        <p:sp>
          <p:nvSpPr>
            <p:cNvPr id="25613" name="Oval 7"/>
            <p:cNvSpPr>
              <a:spLocks noChangeArrowheads="1"/>
            </p:cNvSpPr>
            <p:nvPr/>
          </p:nvSpPr>
          <p:spPr bwMode="auto">
            <a:xfrm>
              <a:off x="7405688" y="1473200"/>
              <a:ext cx="1071562" cy="387350"/>
            </a:xfrm>
            <a:prstGeom prst="ellipse">
              <a:avLst/>
            </a:prstGeom>
            <a:gradFill rotWithShape="1">
              <a:gsLst>
                <a:gs pos="0">
                  <a:srgbClr val="9E9EFF"/>
                </a:gs>
                <a:gs pos="50000">
                  <a:srgbClr val="C3C3FF"/>
                </a:gs>
                <a:gs pos="100000">
                  <a:srgbClr val="E1E1FF"/>
                </a:gs>
              </a:gsLst>
              <a:lin ang="5400000" scaled="1"/>
            </a:gradFill>
            <a:ln w="9525">
              <a:noFill/>
              <a:round/>
              <a:headEnd/>
              <a:tailEnd/>
            </a:ln>
          </p:spPr>
          <p:txBody>
            <a:bodyPr wrap="none" anchor="ctr"/>
            <a:lstStyle/>
            <a:p>
              <a:pPr algn="ctr"/>
              <a:r>
                <a:rPr lang="en-US" sz="1800" b="1">
                  <a:latin typeface="Arial Unicode MS" pitchFamily="34" charset="-128"/>
                </a:rPr>
                <a:t>  NLS  </a:t>
              </a:r>
            </a:p>
          </p:txBody>
        </p:sp>
        <p:sp>
          <p:nvSpPr>
            <p:cNvPr id="25614" name="Rounded Rectangle 20"/>
            <p:cNvSpPr>
              <a:spLocks noChangeArrowheads="1"/>
            </p:cNvSpPr>
            <p:nvPr/>
          </p:nvSpPr>
          <p:spPr bwMode="auto">
            <a:xfrm rot="-1431039">
              <a:off x="3154363" y="3529013"/>
              <a:ext cx="2366962" cy="317500"/>
            </a:xfrm>
            <a:prstGeom prst="roundRect">
              <a:avLst>
                <a:gd name="adj" fmla="val 16667"/>
              </a:avLst>
            </a:prstGeom>
            <a:solidFill>
              <a:schemeClr val="accent1"/>
            </a:solidFill>
            <a:ln w="9525" algn="ctr">
              <a:solidFill>
                <a:schemeClr val="tx1"/>
              </a:solidFill>
              <a:round/>
              <a:headEnd/>
              <a:tailEnd/>
            </a:ln>
          </p:spPr>
          <p:txBody>
            <a:bodyPr/>
            <a:lstStyle/>
            <a:p>
              <a:endParaRPr lang="en-US"/>
            </a:p>
          </p:txBody>
        </p:sp>
        <p:sp>
          <p:nvSpPr>
            <p:cNvPr id="25615" name="TextBox 21"/>
            <p:cNvSpPr txBox="1">
              <a:spLocks noChangeArrowheads="1"/>
            </p:cNvSpPr>
            <p:nvPr/>
          </p:nvSpPr>
          <p:spPr bwMode="auto">
            <a:xfrm rot="-1456841">
              <a:off x="3579813" y="3400425"/>
              <a:ext cx="1736725" cy="401638"/>
            </a:xfrm>
            <a:prstGeom prst="rect">
              <a:avLst/>
            </a:prstGeom>
            <a:noFill/>
            <a:ln w="9525">
              <a:noFill/>
              <a:miter lim="800000"/>
              <a:headEnd/>
              <a:tailEnd/>
            </a:ln>
          </p:spPr>
          <p:txBody>
            <a:bodyPr wrap="none">
              <a:spAutoFit/>
            </a:bodyPr>
            <a:lstStyle/>
            <a:p>
              <a:r>
                <a:rPr lang="en-US" sz="2000">
                  <a:latin typeface="Arial" pitchFamily="34" charset="0"/>
                </a:rPr>
                <a:t>Infrared FELs</a:t>
              </a:r>
            </a:p>
          </p:txBody>
        </p:sp>
        <p:sp>
          <p:nvSpPr>
            <p:cNvPr id="25616" name="Rounded Rectangle 22"/>
            <p:cNvSpPr>
              <a:spLocks noChangeArrowheads="1"/>
            </p:cNvSpPr>
            <p:nvPr/>
          </p:nvSpPr>
          <p:spPr bwMode="auto">
            <a:xfrm rot="-876781">
              <a:off x="6048375" y="3171825"/>
              <a:ext cx="1087438" cy="263525"/>
            </a:xfrm>
            <a:prstGeom prst="roundRect">
              <a:avLst>
                <a:gd name="adj" fmla="val 16667"/>
              </a:avLst>
            </a:prstGeom>
            <a:solidFill>
              <a:schemeClr val="accent1"/>
            </a:solidFill>
            <a:ln w="9525" algn="ctr">
              <a:solidFill>
                <a:schemeClr val="tx1"/>
              </a:solidFill>
              <a:round/>
              <a:headEnd/>
              <a:tailEnd/>
            </a:ln>
          </p:spPr>
          <p:txBody>
            <a:bodyPr/>
            <a:lstStyle/>
            <a:p>
              <a:endParaRPr lang="en-US"/>
            </a:p>
          </p:txBody>
        </p:sp>
        <p:sp>
          <p:nvSpPr>
            <p:cNvPr id="25617" name="TextBox 23"/>
            <p:cNvSpPr txBox="1">
              <a:spLocks noChangeArrowheads="1"/>
            </p:cNvSpPr>
            <p:nvPr/>
          </p:nvSpPr>
          <p:spPr bwMode="auto">
            <a:xfrm rot="-902583">
              <a:off x="6035675" y="3114675"/>
              <a:ext cx="1012825" cy="400050"/>
            </a:xfrm>
            <a:prstGeom prst="rect">
              <a:avLst/>
            </a:prstGeom>
            <a:noFill/>
            <a:ln w="9525">
              <a:noFill/>
              <a:miter lim="800000"/>
              <a:headEnd/>
              <a:tailEnd/>
            </a:ln>
          </p:spPr>
          <p:txBody>
            <a:bodyPr wrap="none">
              <a:spAutoFit/>
            </a:bodyPr>
            <a:lstStyle/>
            <a:p>
              <a:r>
                <a:rPr lang="en-US" sz="2000">
                  <a:latin typeface="Arial" pitchFamily="34" charset="0"/>
                </a:rPr>
                <a:t>FLASH</a:t>
              </a:r>
            </a:p>
          </p:txBody>
        </p:sp>
        <p:grpSp>
          <p:nvGrpSpPr>
            <p:cNvPr id="25618" name="Group 26"/>
            <p:cNvGrpSpPr>
              <a:grpSpLocks/>
            </p:cNvGrpSpPr>
            <p:nvPr/>
          </p:nvGrpSpPr>
          <p:grpSpPr bwMode="auto">
            <a:xfrm>
              <a:off x="7348538" y="2451106"/>
              <a:ext cx="1087437" cy="400051"/>
              <a:chOff x="7348845" y="2451540"/>
              <a:chExt cx="1087411" cy="400110"/>
            </a:xfrm>
          </p:grpSpPr>
          <p:sp>
            <p:nvSpPr>
              <p:cNvPr id="25622" name="Rounded Rectangle 24"/>
              <p:cNvSpPr>
                <a:spLocks noChangeArrowheads="1"/>
              </p:cNvSpPr>
              <p:nvPr/>
            </p:nvSpPr>
            <p:spPr bwMode="auto">
              <a:xfrm>
                <a:off x="7348845" y="2508384"/>
                <a:ext cx="1087411" cy="262419"/>
              </a:xfrm>
              <a:prstGeom prst="roundRect">
                <a:avLst>
                  <a:gd name="adj" fmla="val 16667"/>
                </a:avLst>
              </a:prstGeom>
              <a:solidFill>
                <a:schemeClr val="accent1"/>
              </a:solidFill>
              <a:ln w="9525" algn="ctr">
                <a:solidFill>
                  <a:schemeClr val="tx1"/>
                </a:solidFill>
                <a:round/>
                <a:headEnd/>
                <a:tailEnd/>
              </a:ln>
            </p:spPr>
            <p:txBody>
              <a:bodyPr/>
              <a:lstStyle/>
              <a:p>
                <a:endParaRPr lang="en-US"/>
              </a:p>
            </p:txBody>
          </p:sp>
          <p:sp>
            <p:nvSpPr>
              <p:cNvPr id="25623" name="TextBox 25"/>
              <p:cNvSpPr txBox="1">
                <a:spLocks noChangeArrowheads="1"/>
              </p:cNvSpPr>
              <p:nvPr/>
            </p:nvSpPr>
            <p:spPr bwMode="auto">
              <a:xfrm rot="-25802">
                <a:off x="7429699" y="2451540"/>
                <a:ext cx="827471" cy="400110"/>
              </a:xfrm>
              <a:prstGeom prst="rect">
                <a:avLst/>
              </a:prstGeom>
              <a:noFill/>
              <a:ln w="9525">
                <a:noFill/>
                <a:miter lim="800000"/>
                <a:headEnd/>
                <a:tailEnd/>
              </a:ln>
            </p:spPr>
            <p:txBody>
              <a:bodyPr wrap="none">
                <a:spAutoFit/>
              </a:bodyPr>
              <a:lstStyle/>
              <a:p>
                <a:r>
                  <a:rPr lang="en-US" sz="2000">
                    <a:latin typeface="Arial" pitchFamily="34" charset="0"/>
                  </a:rPr>
                  <a:t>LCLS</a:t>
                </a:r>
              </a:p>
            </p:txBody>
          </p:sp>
        </p:grpSp>
        <p:grpSp>
          <p:nvGrpSpPr>
            <p:cNvPr id="25619" name="Group 27"/>
            <p:cNvGrpSpPr>
              <a:grpSpLocks/>
            </p:cNvGrpSpPr>
            <p:nvPr/>
          </p:nvGrpSpPr>
          <p:grpSpPr bwMode="auto">
            <a:xfrm>
              <a:off x="7319963" y="1968506"/>
              <a:ext cx="1087437" cy="400051"/>
              <a:chOff x="7348845" y="2451540"/>
              <a:chExt cx="1087411" cy="400110"/>
            </a:xfrm>
          </p:grpSpPr>
          <p:sp>
            <p:nvSpPr>
              <p:cNvPr id="25620" name="Rounded Rectangle 28"/>
              <p:cNvSpPr>
                <a:spLocks noChangeArrowheads="1"/>
              </p:cNvSpPr>
              <p:nvPr/>
            </p:nvSpPr>
            <p:spPr bwMode="auto">
              <a:xfrm>
                <a:off x="7348845" y="2508384"/>
                <a:ext cx="1087411" cy="262419"/>
              </a:xfrm>
              <a:prstGeom prst="roundRect">
                <a:avLst>
                  <a:gd name="adj" fmla="val 16667"/>
                </a:avLst>
              </a:prstGeom>
              <a:solidFill>
                <a:schemeClr val="accent1"/>
              </a:solidFill>
              <a:ln w="9525" algn="ctr">
                <a:solidFill>
                  <a:schemeClr val="tx1"/>
                </a:solidFill>
                <a:round/>
                <a:headEnd/>
                <a:tailEnd/>
              </a:ln>
            </p:spPr>
            <p:txBody>
              <a:bodyPr/>
              <a:lstStyle/>
              <a:p>
                <a:endParaRPr lang="en-US"/>
              </a:p>
            </p:txBody>
          </p:sp>
          <p:sp>
            <p:nvSpPr>
              <p:cNvPr id="25621" name="TextBox 29"/>
              <p:cNvSpPr txBox="1">
                <a:spLocks noChangeArrowheads="1"/>
              </p:cNvSpPr>
              <p:nvPr/>
            </p:nvSpPr>
            <p:spPr bwMode="auto">
              <a:xfrm rot="-25802">
                <a:off x="7497712" y="2451540"/>
                <a:ext cx="827471" cy="400110"/>
              </a:xfrm>
              <a:prstGeom prst="rect">
                <a:avLst/>
              </a:prstGeom>
              <a:noFill/>
              <a:ln w="9525">
                <a:noFill/>
                <a:miter lim="800000"/>
                <a:headEnd/>
                <a:tailEnd/>
              </a:ln>
            </p:spPr>
            <p:txBody>
              <a:bodyPr wrap="none">
                <a:spAutoFit/>
              </a:bodyPr>
              <a:lstStyle/>
              <a:p>
                <a:r>
                  <a:rPr lang="en-US" sz="2000">
                    <a:latin typeface="Arial" pitchFamily="34" charset="0"/>
                  </a:rPr>
                  <a:t>XFEL</a:t>
                </a:r>
              </a:p>
            </p:txBody>
          </p:sp>
        </p:grpSp>
      </p:grpSp>
      <p:sp>
        <p:nvSpPr>
          <p:cNvPr id="25604" name="Oval 7"/>
          <p:cNvSpPr>
            <a:spLocks noChangeArrowheads="1"/>
          </p:cNvSpPr>
          <p:nvPr/>
        </p:nvSpPr>
        <p:spPr bwMode="auto">
          <a:xfrm rot="-1330918">
            <a:off x="6269038" y="2406650"/>
            <a:ext cx="1143000" cy="334963"/>
          </a:xfrm>
          <a:prstGeom prst="ellipse">
            <a:avLst/>
          </a:prstGeom>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n w="9525">
            <a:noFill/>
            <a:round/>
            <a:headEnd/>
            <a:tailEnd/>
          </a:ln>
        </p:spPr>
        <p:txBody>
          <a:bodyPr wrap="none" anchor="ctr"/>
          <a:lstStyle/>
          <a:p>
            <a:pPr algn="ctr"/>
            <a:r>
              <a:rPr lang="en-US" sz="1400">
                <a:latin typeface="Arial Unicode MS" pitchFamily="34" charset="-128"/>
              </a:rPr>
              <a:t>  JLAMP harm </a:t>
            </a:r>
          </a:p>
        </p:txBody>
      </p:sp>
      <p:sp>
        <p:nvSpPr>
          <p:cNvPr id="25605" name="Oval 7"/>
          <p:cNvSpPr>
            <a:spLocks noChangeArrowheads="1"/>
          </p:cNvSpPr>
          <p:nvPr/>
        </p:nvSpPr>
        <p:spPr bwMode="auto">
          <a:xfrm rot="-1330918">
            <a:off x="5753100" y="1911350"/>
            <a:ext cx="1354138" cy="334963"/>
          </a:xfrm>
          <a:prstGeom prst="ellipse">
            <a:avLst/>
          </a:prstGeom>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n w="9525">
            <a:noFill/>
            <a:round/>
            <a:headEnd/>
            <a:tailEnd/>
          </a:ln>
        </p:spPr>
        <p:txBody>
          <a:bodyPr wrap="none" anchor="ctr"/>
          <a:lstStyle/>
          <a:p>
            <a:pPr algn="ctr"/>
            <a:r>
              <a:rPr lang="en-US" sz="1800">
                <a:latin typeface="Arial Unicode MS" pitchFamily="34" charset="-128"/>
              </a:rPr>
              <a:t>  JLAMP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4"/>
          <p:cNvSpPr txBox="1">
            <a:spLocks noChangeArrowheads="1"/>
          </p:cNvSpPr>
          <p:nvPr/>
        </p:nvSpPr>
        <p:spPr bwMode="auto">
          <a:xfrm>
            <a:off x="274638" y="130175"/>
            <a:ext cx="8731250" cy="671513"/>
          </a:xfrm>
          <a:prstGeom prst="rect">
            <a:avLst/>
          </a:prstGeom>
          <a:noFill/>
          <a:ln w="9525">
            <a:noFill/>
            <a:miter lim="800000"/>
            <a:headEnd/>
            <a:tailEnd/>
          </a:ln>
        </p:spPr>
        <p:txBody>
          <a:bodyPr/>
          <a:lstStyle/>
          <a:p>
            <a:pPr marL="342900" indent="-342900" algn="ctr" eaLnBrk="0" hangingPunct="0">
              <a:spcBef>
                <a:spcPct val="20000"/>
              </a:spcBef>
              <a:defRPr/>
            </a:pPr>
            <a:r>
              <a:rPr lang="en-US" sz="2800" kern="0">
                <a:latin typeface="Arial" pitchFamily="34" charset="0"/>
                <a:cs typeface="ＭＳ Ｐゴシック" charset="-128"/>
              </a:rPr>
              <a:t>Existing JLab 4</a:t>
            </a:r>
            <a:r>
              <a:rPr lang="en-US" sz="2800" kern="0" baseline="30000">
                <a:latin typeface="Arial" pitchFamily="34" charset="0"/>
                <a:cs typeface="ＭＳ Ｐゴシック" charset="-128"/>
              </a:rPr>
              <a:t>th</a:t>
            </a:r>
            <a:r>
              <a:rPr lang="en-US" sz="2800" kern="0">
                <a:latin typeface="Arial" pitchFamily="34" charset="0"/>
                <a:cs typeface="ＭＳ Ｐゴシック" charset="-128"/>
              </a:rPr>
              <a:t> Generation IR/UV Light Source</a:t>
            </a:r>
            <a:endParaRPr lang="en-US" sz="2800" kern="0" dirty="0">
              <a:latin typeface="Arial" pitchFamily="34" charset="0"/>
              <a:cs typeface="ＭＳ Ｐゴシック" charset="-128"/>
            </a:endParaRPr>
          </a:p>
        </p:txBody>
      </p:sp>
      <p:pic>
        <p:nvPicPr>
          <p:cNvPr id="26627" name="Picture 11"/>
          <p:cNvPicPr>
            <a:picLocks noChangeAspect="1" noChangeArrowheads="1"/>
          </p:cNvPicPr>
          <p:nvPr/>
        </p:nvPicPr>
        <p:blipFill>
          <a:blip r:embed="rId3" cstate="print"/>
          <a:srcRect l="16313" t="14209" r="9125" b="9723"/>
          <a:stretch>
            <a:fillRect/>
          </a:stretch>
        </p:blipFill>
        <p:spPr bwMode="auto">
          <a:xfrm>
            <a:off x="690563" y="860425"/>
            <a:ext cx="7158037" cy="5476875"/>
          </a:xfrm>
          <a:prstGeom prst="rect">
            <a:avLst/>
          </a:prstGeom>
          <a:noFill/>
          <a:ln w="9525">
            <a:noFill/>
            <a:miter lim="800000"/>
            <a:headEnd/>
            <a:tailEnd/>
          </a:ln>
        </p:spPr>
      </p:pic>
      <p:sp>
        <p:nvSpPr>
          <p:cNvPr id="26628" name="Rectangle 8"/>
          <p:cNvSpPr>
            <a:spLocks noChangeArrowheads="1"/>
          </p:cNvSpPr>
          <p:nvPr/>
        </p:nvSpPr>
        <p:spPr bwMode="auto">
          <a:xfrm>
            <a:off x="165100" y="917575"/>
            <a:ext cx="4268788" cy="1223963"/>
          </a:xfrm>
          <a:prstGeom prst="rect">
            <a:avLst/>
          </a:prstGeom>
          <a:solidFill>
            <a:srgbClr val="FFFFFF"/>
          </a:solidFill>
          <a:ln w="9525">
            <a:noFill/>
            <a:miter lim="800000"/>
            <a:headEnd/>
            <a:tailEnd/>
          </a:ln>
        </p:spPr>
        <p:txBody>
          <a:bodyPr wrap="none"/>
          <a:lstStyle/>
          <a:p>
            <a:pPr eaLnBrk="0" hangingPunct="0"/>
            <a:r>
              <a:rPr lang="en-US" sz="2000" dirty="0">
                <a:latin typeface="Arial" pitchFamily="34" charset="0"/>
              </a:rPr>
              <a:t>E = </a:t>
            </a:r>
            <a:r>
              <a:rPr lang="en-US" sz="2000" dirty="0" smtClean="0">
                <a:latin typeface="Arial" pitchFamily="34" charset="0"/>
              </a:rPr>
              <a:t>125 </a:t>
            </a:r>
            <a:r>
              <a:rPr lang="en-US" sz="2000" dirty="0" err="1">
                <a:latin typeface="Arial" pitchFamily="34" charset="0"/>
              </a:rPr>
              <a:t>MeV</a:t>
            </a:r>
            <a:endParaRPr lang="en-US" sz="2000" dirty="0">
              <a:latin typeface="Arial" pitchFamily="34" charset="0"/>
            </a:endParaRPr>
          </a:p>
          <a:p>
            <a:pPr eaLnBrk="0" hangingPunct="0"/>
            <a:r>
              <a:rPr lang="en-US" sz="2000" dirty="0">
                <a:latin typeface="Arial" pitchFamily="34" charset="0"/>
              </a:rPr>
              <a:t>135 </a:t>
            </a:r>
            <a:r>
              <a:rPr lang="en-US" sz="2000" dirty="0" err="1">
                <a:latin typeface="Arial" pitchFamily="34" charset="0"/>
              </a:rPr>
              <a:t>pC</a:t>
            </a:r>
            <a:r>
              <a:rPr lang="en-US" sz="2000" dirty="0">
                <a:latin typeface="Arial" pitchFamily="34" charset="0"/>
              </a:rPr>
              <a:t> pulses @ 75 MHz</a:t>
            </a:r>
          </a:p>
          <a:p>
            <a:pPr eaLnBrk="0" hangingPunct="0"/>
            <a:endParaRPr lang="en-US" sz="2000" dirty="0">
              <a:latin typeface="Arial" pitchFamily="34" charset="0"/>
            </a:endParaRPr>
          </a:p>
          <a:p>
            <a:pPr eaLnBrk="0" hangingPunct="0"/>
            <a:r>
              <a:rPr lang="en-US" sz="2000" dirty="0">
                <a:latin typeface="Arial" pitchFamily="34" charset="0"/>
              </a:rPr>
              <a:t>(20 </a:t>
            </a:r>
            <a:r>
              <a:rPr lang="el-GR" sz="2000" dirty="0">
                <a:latin typeface="Arial" pitchFamily="34" charset="0"/>
              </a:rPr>
              <a:t>μ</a:t>
            </a:r>
            <a:r>
              <a:rPr lang="en-US" sz="2000" dirty="0">
                <a:latin typeface="Arial" pitchFamily="34" charset="0"/>
              </a:rPr>
              <a:t>J/pulse in 250–700 nm UV-VIS </a:t>
            </a:r>
          </a:p>
          <a:p>
            <a:pPr eaLnBrk="0" hangingPunct="0"/>
            <a:r>
              <a:rPr lang="en-US" sz="2000" dirty="0">
                <a:latin typeface="Arial" pitchFamily="34" charset="0"/>
              </a:rPr>
              <a:t>in commissioning)</a:t>
            </a:r>
          </a:p>
          <a:p>
            <a:pPr eaLnBrk="0" hangingPunct="0"/>
            <a:r>
              <a:rPr lang="en-US" sz="2000" dirty="0">
                <a:latin typeface="Arial" pitchFamily="34" charset="0"/>
              </a:rPr>
              <a:t>120 </a:t>
            </a:r>
            <a:r>
              <a:rPr lang="el-GR" sz="2000" dirty="0">
                <a:latin typeface="Arial" pitchFamily="34" charset="0"/>
              </a:rPr>
              <a:t>μ</a:t>
            </a:r>
            <a:r>
              <a:rPr lang="en-US" sz="2000" dirty="0">
                <a:latin typeface="Arial" pitchFamily="34" charset="0"/>
              </a:rPr>
              <a:t>J/pulse in 1-10 </a:t>
            </a:r>
            <a:r>
              <a:rPr lang="el-GR" sz="2000" dirty="0">
                <a:latin typeface="Arial" pitchFamily="34" charset="0"/>
                <a:ea typeface="Arial Unicode MS" pitchFamily="34" charset="-128"/>
                <a:cs typeface="Arial Unicode MS" pitchFamily="34" charset="-128"/>
              </a:rPr>
              <a:t>μ</a:t>
            </a:r>
            <a:r>
              <a:rPr lang="en-US" sz="2000" dirty="0">
                <a:latin typeface="Arial" pitchFamily="34" charset="0"/>
              </a:rPr>
              <a:t>m IR</a:t>
            </a:r>
          </a:p>
          <a:p>
            <a:pPr eaLnBrk="0" hangingPunct="0"/>
            <a:r>
              <a:rPr lang="en-US" sz="2000" dirty="0">
                <a:latin typeface="Arial" pitchFamily="34" charset="0"/>
              </a:rPr>
              <a:t>1 </a:t>
            </a:r>
            <a:r>
              <a:rPr lang="el-GR" sz="2000" dirty="0">
                <a:latin typeface="Arial" pitchFamily="34" charset="0"/>
              </a:rPr>
              <a:t>μ</a:t>
            </a:r>
            <a:r>
              <a:rPr lang="en-US" sz="2000" dirty="0">
                <a:latin typeface="Arial" pitchFamily="34" charset="0"/>
              </a:rPr>
              <a:t>J/pulse in THz</a:t>
            </a:r>
          </a:p>
          <a:p>
            <a:pPr eaLnBrk="0" hangingPunct="0"/>
            <a:endParaRPr lang="en-US" sz="2000" dirty="0">
              <a:latin typeface="Arial" pitchFamily="34" charset="0"/>
            </a:endParaRPr>
          </a:p>
        </p:txBody>
      </p:sp>
      <p:sp>
        <p:nvSpPr>
          <p:cNvPr id="26629" name="TextBox 27"/>
          <p:cNvSpPr txBox="1">
            <a:spLocks noChangeArrowheads="1"/>
          </p:cNvSpPr>
          <p:nvPr/>
        </p:nvSpPr>
        <p:spPr bwMode="auto">
          <a:xfrm>
            <a:off x="5534025" y="3852863"/>
            <a:ext cx="3419475" cy="708025"/>
          </a:xfrm>
          <a:prstGeom prst="rect">
            <a:avLst/>
          </a:prstGeom>
          <a:noFill/>
          <a:ln w="9525">
            <a:noFill/>
            <a:miter lim="800000"/>
            <a:headEnd/>
            <a:tailEnd/>
          </a:ln>
        </p:spPr>
        <p:txBody>
          <a:bodyPr>
            <a:spAutoFit/>
          </a:bodyPr>
          <a:lstStyle/>
          <a:p>
            <a:pPr eaLnBrk="0" hangingPunct="0"/>
            <a:r>
              <a:rPr lang="en-US" sz="2000" b="1" i="1">
                <a:solidFill>
                  <a:srgbClr val="6B6BCF"/>
                </a:solidFill>
                <a:latin typeface="Arial" pitchFamily="34" charset="0"/>
              </a:rPr>
              <a:t>The first high current ERL</a:t>
            </a:r>
          </a:p>
          <a:p>
            <a:pPr eaLnBrk="0" hangingPunct="0"/>
            <a:r>
              <a:rPr lang="en-US" sz="2000" b="1" i="1">
                <a:solidFill>
                  <a:srgbClr val="6B6BCF"/>
                </a:solidFill>
                <a:latin typeface="Arial" pitchFamily="34" charset="0"/>
              </a:rPr>
              <a:t>14 kW average FEL power</a:t>
            </a:r>
          </a:p>
        </p:txBody>
      </p:sp>
      <p:sp>
        <p:nvSpPr>
          <p:cNvPr id="33" name="Text Box 12"/>
          <p:cNvSpPr txBox="1">
            <a:spLocks noChangeArrowheads="1"/>
          </p:cNvSpPr>
          <p:nvPr/>
        </p:nvSpPr>
        <p:spPr bwMode="auto">
          <a:xfrm>
            <a:off x="3994150" y="5014913"/>
            <a:ext cx="5011738" cy="1322387"/>
          </a:xfrm>
          <a:prstGeom prst="rect">
            <a:avLst/>
          </a:prstGeom>
          <a:noFill/>
          <a:ln w="9525">
            <a:noFill/>
            <a:miter lim="800000"/>
            <a:headEnd/>
            <a:tailEnd/>
          </a:ln>
        </p:spPr>
        <p:txBody>
          <a:bodyPr>
            <a:spAutoFit/>
          </a:bodyPr>
          <a:lstStyle/>
          <a:p>
            <a:pPr eaLnBrk="0" hangingPunct="0">
              <a:defRPr/>
            </a:pPr>
            <a:endParaRPr lang="en-US" sz="1400" b="1" dirty="0">
              <a:solidFill>
                <a:srgbClr val="0033CC"/>
              </a:solidFill>
              <a:latin typeface="Arial" pitchFamily="34" charset="0"/>
              <a:cs typeface="+mn-cs"/>
            </a:endParaRPr>
          </a:p>
          <a:p>
            <a:pPr marL="115888" indent="-115888" eaLnBrk="0" hangingPunct="0">
              <a:spcAft>
                <a:spcPts val="600"/>
              </a:spcAft>
              <a:buFont typeface="Arial" pitchFamily="34" charset="0"/>
              <a:buChar char="•"/>
              <a:defRPr/>
            </a:pPr>
            <a:r>
              <a:rPr lang="en-US" sz="1400" b="1" dirty="0">
                <a:solidFill>
                  <a:srgbClr val="0033CC"/>
                </a:solidFill>
                <a:latin typeface="Arial" pitchFamily="34" charset="0"/>
                <a:cs typeface="+mn-cs"/>
              </a:rPr>
              <a:t>Ultra-fast (150 </a:t>
            </a:r>
            <a:r>
              <a:rPr lang="en-US" sz="1400" b="1" dirty="0" err="1">
                <a:solidFill>
                  <a:srgbClr val="0033CC"/>
                </a:solidFill>
                <a:latin typeface="Arial" pitchFamily="34" charset="0"/>
                <a:cs typeface="+mn-cs"/>
              </a:rPr>
              <a:t>fs</a:t>
            </a:r>
            <a:r>
              <a:rPr lang="en-US" sz="1400" b="1" dirty="0">
                <a:solidFill>
                  <a:srgbClr val="0033CC"/>
                </a:solidFill>
                <a:latin typeface="Arial" pitchFamily="34" charset="0"/>
                <a:cs typeface="+mn-cs"/>
              </a:rPr>
              <a:t>) </a:t>
            </a:r>
          </a:p>
          <a:p>
            <a:pPr marL="115888" indent="-115888" eaLnBrk="0" hangingPunct="0">
              <a:spcAft>
                <a:spcPts val="600"/>
              </a:spcAft>
              <a:buFont typeface="Arial" pitchFamily="34" charset="0"/>
              <a:buChar char="•"/>
              <a:defRPr/>
            </a:pPr>
            <a:r>
              <a:rPr lang="en-US" sz="1400" b="1" dirty="0">
                <a:solidFill>
                  <a:srgbClr val="0033CC"/>
                </a:solidFill>
                <a:latin typeface="Arial" pitchFamily="34" charset="0"/>
                <a:cs typeface="+mn-cs"/>
              </a:rPr>
              <a:t>Ultra-bright  - (10</a:t>
            </a:r>
            <a:r>
              <a:rPr lang="en-US" sz="1400" b="1" baseline="30000" dirty="0">
                <a:solidFill>
                  <a:srgbClr val="0033CC"/>
                </a:solidFill>
                <a:latin typeface="Arial" pitchFamily="34" charset="0"/>
                <a:cs typeface="+mn-cs"/>
              </a:rPr>
              <a:t>23</a:t>
            </a:r>
            <a:r>
              <a:rPr lang="en-US" sz="1400" b="1" dirty="0">
                <a:solidFill>
                  <a:srgbClr val="0033CC"/>
                </a:solidFill>
                <a:latin typeface="Arial" pitchFamily="34" charset="0"/>
                <a:cs typeface="+mn-cs"/>
              </a:rPr>
              <a:t> ph/sec/mm</a:t>
            </a:r>
            <a:r>
              <a:rPr lang="en-US" sz="1400" b="1" baseline="30000" dirty="0">
                <a:solidFill>
                  <a:srgbClr val="0033CC"/>
                </a:solidFill>
                <a:latin typeface="Arial" pitchFamily="34" charset="0"/>
                <a:cs typeface="+mn-cs"/>
              </a:rPr>
              <a:t>2</a:t>
            </a:r>
            <a:r>
              <a:rPr lang="en-US" sz="1400" b="1" dirty="0">
                <a:solidFill>
                  <a:srgbClr val="0033CC"/>
                </a:solidFill>
                <a:latin typeface="Arial" pitchFamily="34" charset="0"/>
                <a:cs typeface="+mn-cs"/>
              </a:rPr>
              <a:t>/mrad</a:t>
            </a:r>
            <a:r>
              <a:rPr lang="en-US" sz="1400" b="1" baseline="30000" dirty="0">
                <a:solidFill>
                  <a:srgbClr val="0033CC"/>
                </a:solidFill>
                <a:latin typeface="Arial" pitchFamily="34" charset="0"/>
                <a:cs typeface="+mn-cs"/>
              </a:rPr>
              <a:t>2</a:t>
            </a:r>
            <a:r>
              <a:rPr lang="en-US" sz="1400" b="1" dirty="0">
                <a:solidFill>
                  <a:srgbClr val="0033CC"/>
                </a:solidFill>
                <a:latin typeface="Arial" pitchFamily="34" charset="0"/>
                <a:cs typeface="+mn-cs"/>
              </a:rPr>
              <a:t>/0.1%BW) </a:t>
            </a:r>
          </a:p>
          <a:p>
            <a:pPr marL="115888" indent="-115888" eaLnBrk="0" hangingPunct="0">
              <a:spcAft>
                <a:spcPts val="600"/>
              </a:spcAft>
              <a:buFont typeface="Arial" pitchFamily="34" charset="0"/>
              <a:buChar char="•"/>
              <a:defRPr/>
            </a:pPr>
            <a:r>
              <a:rPr lang="en-US" sz="1400" b="1" dirty="0">
                <a:solidFill>
                  <a:srgbClr val="0033CC"/>
                </a:solidFill>
                <a:latin typeface="Arial" pitchFamily="34" charset="0"/>
                <a:cs typeface="+mn-cs"/>
              </a:rPr>
              <a:t>UV harmonics exceed FLASH average brightness (10</a:t>
            </a:r>
            <a:r>
              <a:rPr lang="en-US" sz="1400" b="1" baseline="30000" dirty="0">
                <a:solidFill>
                  <a:srgbClr val="0033CC"/>
                </a:solidFill>
                <a:latin typeface="Arial" pitchFamily="34" charset="0"/>
                <a:cs typeface="+mn-cs"/>
              </a:rPr>
              <a:t>21 </a:t>
            </a:r>
            <a:r>
              <a:rPr lang="en-US" sz="1400" b="1" dirty="0">
                <a:solidFill>
                  <a:srgbClr val="0033CC"/>
                </a:solidFill>
                <a:latin typeface="Arial" pitchFamily="34" charset="0"/>
                <a:cs typeface="+mn-cs"/>
              </a:rPr>
              <a:t>average, 10</a:t>
            </a:r>
            <a:r>
              <a:rPr lang="en-US" sz="1400" b="1" baseline="30000" dirty="0">
                <a:solidFill>
                  <a:srgbClr val="0033CC"/>
                </a:solidFill>
                <a:latin typeface="Arial" pitchFamily="34" charset="0"/>
                <a:cs typeface="+mn-cs"/>
              </a:rPr>
              <a:t>27</a:t>
            </a:r>
            <a:r>
              <a:rPr lang="en-US" sz="1400" b="1" dirty="0">
                <a:solidFill>
                  <a:srgbClr val="0033CC"/>
                </a:solidFill>
                <a:latin typeface="Arial" pitchFamily="34" charset="0"/>
                <a:cs typeface="+mn-cs"/>
              </a:rPr>
              <a:t> peak ph/sec/mm</a:t>
            </a:r>
            <a:r>
              <a:rPr lang="en-US" sz="1400" b="1" baseline="30000" dirty="0">
                <a:solidFill>
                  <a:srgbClr val="0033CC"/>
                </a:solidFill>
                <a:latin typeface="Arial" pitchFamily="34" charset="0"/>
                <a:cs typeface="+mn-cs"/>
              </a:rPr>
              <a:t>2</a:t>
            </a:r>
            <a:r>
              <a:rPr lang="en-US" sz="1400" b="1" dirty="0">
                <a:solidFill>
                  <a:srgbClr val="0033CC"/>
                </a:solidFill>
                <a:latin typeface="Arial" pitchFamily="34" charset="0"/>
                <a:cs typeface="+mn-cs"/>
              </a:rPr>
              <a:t>/mrad</a:t>
            </a:r>
            <a:r>
              <a:rPr lang="en-US" sz="1400" b="1" baseline="30000" dirty="0">
                <a:solidFill>
                  <a:srgbClr val="0033CC"/>
                </a:solidFill>
                <a:latin typeface="Arial" pitchFamily="34" charset="0"/>
                <a:cs typeface="+mn-cs"/>
              </a:rPr>
              <a:t>2</a:t>
            </a:r>
            <a:r>
              <a:rPr lang="en-US" sz="1400" b="1" dirty="0">
                <a:solidFill>
                  <a:srgbClr val="0033CC"/>
                </a:solidFill>
                <a:latin typeface="Arial" pitchFamily="34" charset="0"/>
                <a:cs typeface="+mn-cs"/>
              </a:rPr>
              <a:t>/0.1%BW)</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4"/>
          <p:cNvSpPr txBox="1">
            <a:spLocks noChangeArrowheads="1"/>
          </p:cNvSpPr>
          <p:nvPr/>
        </p:nvSpPr>
        <p:spPr bwMode="auto">
          <a:xfrm>
            <a:off x="274638" y="130175"/>
            <a:ext cx="8731250" cy="671513"/>
          </a:xfrm>
          <a:prstGeom prst="rect">
            <a:avLst/>
          </a:prstGeom>
          <a:noFill/>
          <a:ln w="9525">
            <a:noFill/>
            <a:miter lim="800000"/>
            <a:headEnd/>
            <a:tailEnd/>
          </a:ln>
        </p:spPr>
        <p:txBody>
          <a:bodyPr/>
          <a:lstStyle/>
          <a:p>
            <a:pPr marL="342900" indent="-342900" algn="ctr" eaLnBrk="0" hangingPunct="0">
              <a:spcBef>
                <a:spcPct val="20000"/>
              </a:spcBef>
              <a:defRPr/>
            </a:pPr>
            <a:r>
              <a:rPr lang="en-US" sz="2800" kern="0" dirty="0" smtClean="0">
                <a:latin typeface="Arial" pitchFamily="34" charset="0"/>
                <a:cs typeface="ＭＳ Ｐゴシック" charset="-128"/>
              </a:rPr>
              <a:t>First Conceptual Design</a:t>
            </a:r>
            <a:endParaRPr lang="en-US" sz="2800" kern="0" dirty="0">
              <a:latin typeface="Arial" pitchFamily="34" charset="0"/>
              <a:cs typeface="ＭＳ Ｐゴシック" charset="-128"/>
            </a:endParaRPr>
          </a:p>
        </p:txBody>
      </p:sp>
      <p:sp>
        <p:nvSpPr>
          <p:cNvPr id="8" name="TextBox 7"/>
          <p:cNvSpPr txBox="1"/>
          <p:nvPr/>
        </p:nvSpPr>
        <p:spPr>
          <a:xfrm>
            <a:off x="276632" y="912859"/>
            <a:ext cx="8679180" cy="2123658"/>
          </a:xfrm>
          <a:prstGeom prst="rect">
            <a:avLst/>
          </a:prstGeom>
          <a:noFill/>
        </p:spPr>
        <p:txBody>
          <a:bodyPr wrap="square" rtlCol="0">
            <a:spAutoFit/>
          </a:bodyPr>
          <a:lstStyle/>
          <a:p>
            <a:pPr>
              <a:spcAft>
                <a:spcPts val="600"/>
              </a:spcAft>
            </a:pPr>
            <a:r>
              <a:rPr lang="en-US" sz="2000" b="1" dirty="0" smtClean="0">
                <a:latin typeface="Arial" pitchFamily="34" charset="0"/>
              </a:rPr>
              <a:t>A simple model of a machine was built so that the beam physics team had a notion of what they were designing.</a:t>
            </a:r>
          </a:p>
          <a:p>
            <a:pPr marL="342900" indent="-228600">
              <a:spcAft>
                <a:spcPts val="600"/>
              </a:spcAft>
              <a:buFont typeface="Courier New" pitchFamily="49" charset="0"/>
              <a:buChar char="o"/>
            </a:pPr>
            <a:r>
              <a:rPr lang="en-US" sz="1800" dirty="0" smtClean="0">
                <a:latin typeface="Arial" pitchFamily="34" charset="0"/>
              </a:rPr>
              <a:t>Two pass machine</a:t>
            </a:r>
          </a:p>
          <a:p>
            <a:pPr marL="342900" indent="-228600">
              <a:spcAft>
                <a:spcPts val="600"/>
              </a:spcAft>
              <a:buFont typeface="Courier New" pitchFamily="49" charset="0"/>
              <a:buChar char="o"/>
            </a:pPr>
            <a:r>
              <a:rPr lang="en-US" sz="1800" dirty="0" smtClean="0">
                <a:latin typeface="Arial" pitchFamily="34" charset="0"/>
              </a:rPr>
              <a:t>Linac must remain 0.7 m beam line height</a:t>
            </a:r>
          </a:p>
          <a:p>
            <a:pPr marL="342900" indent="-228600">
              <a:spcAft>
                <a:spcPts val="600"/>
              </a:spcAft>
              <a:buFont typeface="Courier New" pitchFamily="49" charset="0"/>
              <a:buChar char="o"/>
            </a:pPr>
            <a:r>
              <a:rPr lang="en-US" sz="1800" dirty="0" smtClean="0">
                <a:latin typeface="Arial" pitchFamily="34" charset="0"/>
              </a:rPr>
              <a:t>Chicane so that Wiggler beam line is at standard Light source height of 1.4 m.</a:t>
            </a:r>
          </a:p>
          <a:p>
            <a:pPr marL="342900" indent="-228600">
              <a:spcAft>
                <a:spcPts val="600"/>
              </a:spcAft>
              <a:buFont typeface="Courier New" pitchFamily="49" charset="0"/>
              <a:buChar char="o"/>
            </a:pPr>
            <a:r>
              <a:rPr lang="en-US" sz="1800" dirty="0" smtClean="0">
                <a:latin typeface="Arial" pitchFamily="34" charset="0"/>
              </a:rPr>
              <a:t>Potential for multiple wiggler beam lines</a:t>
            </a:r>
            <a:endParaRPr lang="en-US" sz="1800" dirty="0">
              <a:latin typeface="Arial"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4"/>
          <p:cNvSpPr txBox="1">
            <a:spLocks noChangeArrowheads="1"/>
          </p:cNvSpPr>
          <p:nvPr/>
        </p:nvSpPr>
        <p:spPr bwMode="auto">
          <a:xfrm>
            <a:off x="274638" y="130175"/>
            <a:ext cx="8731250" cy="671513"/>
          </a:xfrm>
          <a:prstGeom prst="rect">
            <a:avLst/>
          </a:prstGeom>
          <a:noFill/>
          <a:ln w="9525">
            <a:noFill/>
            <a:miter lim="800000"/>
            <a:headEnd/>
            <a:tailEnd/>
          </a:ln>
        </p:spPr>
        <p:txBody>
          <a:bodyPr/>
          <a:lstStyle/>
          <a:p>
            <a:pPr marL="342900" indent="-342900" algn="ctr" eaLnBrk="0" hangingPunct="0">
              <a:spcBef>
                <a:spcPct val="20000"/>
              </a:spcBef>
              <a:defRPr/>
            </a:pPr>
            <a:r>
              <a:rPr lang="en-US" sz="2800" kern="0" dirty="0" smtClean="0">
                <a:latin typeface="Arial" pitchFamily="34" charset="0"/>
                <a:cs typeface="ＭＳ Ｐゴシック" charset="-128"/>
              </a:rPr>
              <a:t>First Conceptual Design</a:t>
            </a:r>
            <a:endParaRPr lang="en-US" sz="2800" kern="0" dirty="0">
              <a:latin typeface="Arial" pitchFamily="34" charset="0"/>
              <a:cs typeface="ＭＳ Ｐゴシック" charset="-128"/>
            </a:endParaRPr>
          </a:p>
        </p:txBody>
      </p:sp>
      <p:sp>
        <p:nvSpPr>
          <p:cNvPr id="8" name="TextBox 7"/>
          <p:cNvSpPr txBox="1"/>
          <p:nvPr/>
        </p:nvSpPr>
        <p:spPr>
          <a:xfrm>
            <a:off x="276632" y="912859"/>
            <a:ext cx="8679180" cy="2031325"/>
          </a:xfrm>
          <a:prstGeom prst="rect">
            <a:avLst/>
          </a:prstGeom>
          <a:noFill/>
        </p:spPr>
        <p:txBody>
          <a:bodyPr wrap="square" rtlCol="0">
            <a:spAutoFit/>
          </a:bodyPr>
          <a:lstStyle/>
          <a:p>
            <a:pPr>
              <a:spcAft>
                <a:spcPts val="600"/>
              </a:spcAft>
            </a:pPr>
            <a:r>
              <a:rPr lang="en-US" sz="2000" b="1" dirty="0" smtClean="0">
                <a:latin typeface="Arial" pitchFamily="34" charset="0"/>
              </a:rPr>
              <a:t>A simple model of a machine was built so that the beam physics team had a notion of what they were designing.</a:t>
            </a:r>
          </a:p>
          <a:p>
            <a:pPr marL="342900" indent="-228600">
              <a:spcAft>
                <a:spcPts val="600"/>
              </a:spcAft>
              <a:buFont typeface="Courier New" pitchFamily="49" charset="0"/>
              <a:buChar char="o"/>
            </a:pPr>
            <a:r>
              <a:rPr lang="en-US" sz="1600" dirty="0" smtClean="0">
                <a:latin typeface="Arial" pitchFamily="34" charset="0"/>
              </a:rPr>
              <a:t>Two pass machine</a:t>
            </a:r>
          </a:p>
          <a:p>
            <a:pPr marL="342900" indent="-228600">
              <a:spcAft>
                <a:spcPts val="600"/>
              </a:spcAft>
              <a:buFont typeface="Courier New" pitchFamily="49" charset="0"/>
              <a:buChar char="o"/>
            </a:pPr>
            <a:r>
              <a:rPr lang="en-US" sz="1600" dirty="0" smtClean="0">
                <a:latin typeface="Arial" pitchFamily="34" charset="0"/>
              </a:rPr>
              <a:t>Linac must remain at 0.7 m beam line height because of ceiling clearance for U-Tubes</a:t>
            </a:r>
          </a:p>
          <a:p>
            <a:pPr marL="342900" indent="-228600">
              <a:spcAft>
                <a:spcPts val="600"/>
              </a:spcAft>
              <a:buFont typeface="Courier New" pitchFamily="49" charset="0"/>
              <a:buChar char="o"/>
            </a:pPr>
            <a:r>
              <a:rPr lang="en-US" sz="1600" dirty="0" smtClean="0">
                <a:latin typeface="Arial" pitchFamily="34" charset="0"/>
              </a:rPr>
              <a:t>Chicane included so that Wiggler beam line is at standard light source height of 1.4 m.</a:t>
            </a:r>
          </a:p>
          <a:p>
            <a:pPr marL="342900" indent="-228600">
              <a:spcAft>
                <a:spcPts val="600"/>
              </a:spcAft>
              <a:buFont typeface="Courier New" pitchFamily="49" charset="0"/>
              <a:buChar char="o"/>
            </a:pPr>
            <a:r>
              <a:rPr lang="en-US" sz="1600" dirty="0" smtClean="0">
                <a:latin typeface="Arial" pitchFamily="34" charset="0"/>
              </a:rPr>
              <a:t>Potential for multiple wiggler beam </a:t>
            </a:r>
            <a:r>
              <a:rPr lang="en-US" sz="1800" dirty="0" smtClean="0">
                <a:latin typeface="Arial" pitchFamily="34" charset="0"/>
              </a:rPr>
              <a:t>lines</a:t>
            </a:r>
            <a:endParaRPr lang="en-US" sz="1800" dirty="0">
              <a:latin typeface="Arial" pitchFamily="34" charset="0"/>
            </a:endParaRPr>
          </a:p>
        </p:txBody>
      </p:sp>
      <p:pic>
        <p:nvPicPr>
          <p:cNvPr id="4" name="Picture 3" descr="perspective.jpg"/>
          <p:cNvPicPr>
            <a:picLocks noChangeAspect="1"/>
          </p:cNvPicPr>
          <p:nvPr/>
        </p:nvPicPr>
        <p:blipFill>
          <a:blip r:embed="rId3" cstate="print"/>
          <a:stretch>
            <a:fillRect/>
          </a:stretch>
        </p:blipFill>
        <p:spPr>
          <a:xfrm>
            <a:off x="2251075" y="2970625"/>
            <a:ext cx="6892925" cy="2860675"/>
          </a:xfrm>
          <a:prstGeom prst="rect">
            <a:avLst/>
          </a:prstGeom>
        </p:spPr>
      </p:pic>
      <p:pic>
        <p:nvPicPr>
          <p:cNvPr id="6" name="Picture 5" descr="elevation.jpg"/>
          <p:cNvPicPr>
            <a:picLocks noChangeAspect="1"/>
          </p:cNvPicPr>
          <p:nvPr/>
        </p:nvPicPr>
        <p:blipFill>
          <a:blip r:embed="rId4" cstate="print"/>
          <a:srcRect t="11429"/>
          <a:stretch>
            <a:fillRect/>
          </a:stretch>
        </p:blipFill>
        <p:spPr>
          <a:xfrm>
            <a:off x="160106" y="5007702"/>
            <a:ext cx="4690872" cy="1275582"/>
          </a:xfrm>
          <a:prstGeom prst="rect">
            <a:avLst/>
          </a:prstGeom>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JLab_PowerPoint3">
  <a:themeElements>
    <a:clrScheme name="JLab_PowerPoint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JLab_PowerPoint3">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JLab_PowerPoint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JLab_PowerPoint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JLab_PowerPoint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JLab_PowerPoint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JLab_PowerPoint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JLab_PowerPoint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JLab_PowerPoint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JLab_PowerPoint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JLab_PowerPoint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JLab_PowerPoint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JLab_PowerPoint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JLab_PowerPoint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030509 Engineering Taskforce">
  <a:themeElements>
    <a:clrScheme name="030509 Engineering Taskfor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030509 Engineering Taskforc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Arial" pitchFamily="-108" charset="0"/>
            <a:ea typeface="Arial" pitchFamily="-108" charset="0"/>
            <a:cs typeface="Arial"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Arial" pitchFamily="-108" charset="0"/>
            <a:ea typeface="Arial" pitchFamily="-108" charset="0"/>
            <a:cs typeface="Arial" pitchFamily="-108" charset="0"/>
          </a:defRPr>
        </a:defPPr>
      </a:lstStyle>
    </a:lnDef>
  </a:objectDefaults>
  <a:extraClrSchemeLst>
    <a:extraClrScheme>
      <a:clrScheme name="030509 Engineering Taskfor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30509 Engineering Taskfor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30509 Engineering Taskfor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30509 Engineering Taskfor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30509 Engineering Taskfor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30509 Engineering Taskfor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30509 Engineering Taskfor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JLab_PowerPoint3</Template>
  <TotalTime>16994</TotalTime>
  <Words>2403</Words>
  <Application>Microsoft Office PowerPoint</Application>
  <PresentationFormat>On-screen Show (4:3)</PresentationFormat>
  <Paragraphs>434</Paragraphs>
  <Slides>34</Slides>
  <Notes>33</Notes>
  <HiddenSlides>0</HiddenSlides>
  <MMClips>0</MMClips>
  <ScaleCrop>false</ScaleCrop>
  <HeadingPairs>
    <vt:vector size="4" baseType="variant">
      <vt:variant>
        <vt:lpstr>Theme</vt:lpstr>
      </vt:variant>
      <vt:variant>
        <vt:i4>4</vt:i4>
      </vt:variant>
      <vt:variant>
        <vt:lpstr>Slide Titles</vt:lpstr>
      </vt:variant>
      <vt:variant>
        <vt:i4>34</vt:i4>
      </vt:variant>
    </vt:vector>
  </HeadingPairs>
  <TitlesOfParts>
    <vt:vector size="38" baseType="lpstr">
      <vt:lpstr>JLab_PowerPoint3</vt:lpstr>
      <vt:lpstr>Custom Design</vt:lpstr>
      <vt:lpstr>1_Custom Design</vt:lpstr>
      <vt:lpstr>030509 Engineering Taskforce</vt:lpstr>
      <vt:lpstr>JLAMP Proposed 4th Generation Soft X-ray Light Source</vt:lpstr>
      <vt:lpstr>What are (4th) Next Generation Light Sources?</vt:lpstr>
      <vt:lpstr>Slide 3</vt:lpstr>
      <vt:lpstr>So why haven’t CW 4th Generation sources been built?</vt:lpstr>
      <vt:lpstr>Physics advances are also required</vt:lpstr>
      <vt:lpstr>Slide 6</vt:lpstr>
      <vt:lpstr>Slide 7</vt:lpstr>
      <vt:lpstr>Slide 8</vt:lpstr>
      <vt:lpstr>Slide 9</vt:lpstr>
      <vt:lpstr>Transforming to JLAMP</vt:lpstr>
      <vt:lpstr>Transforming to JLAMP</vt:lpstr>
      <vt:lpstr>Transforming to JLAMP</vt:lpstr>
      <vt:lpstr>Transforming to JLAMP</vt:lpstr>
      <vt:lpstr>Transforming to JLAMP</vt:lpstr>
      <vt:lpstr>Transforming to JLAMP</vt:lpstr>
      <vt:lpstr>Slide 16</vt:lpstr>
      <vt:lpstr>Slide 17</vt:lpstr>
      <vt:lpstr>Slide 18</vt:lpstr>
      <vt:lpstr>Slide 19</vt:lpstr>
      <vt:lpstr>Slide 20</vt:lpstr>
      <vt:lpstr>Slide 21</vt:lpstr>
      <vt:lpstr>Slide 22</vt:lpstr>
      <vt:lpstr>Low Level RF</vt:lpstr>
      <vt:lpstr>Slide 24</vt:lpstr>
      <vt:lpstr>Slide 25</vt:lpstr>
      <vt:lpstr>Slide 26</vt:lpstr>
      <vt:lpstr>Slide 27</vt:lpstr>
      <vt:lpstr>The Jefferson Lab FEL Team </vt:lpstr>
      <vt:lpstr>Slide 29</vt:lpstr>
      <vt:lpstr>JLAMP in the Light Source Landscape</vt:lpstr>
      <vt:lpstr> User Topic Summary</vt:lpstr>
      <vt:lpstr>Slide 32</vt:lpstr>
      <vt:lpstr>HV DC Photoemission Guns for 4th Generation Light Sources Carlos Hernandez-Garcia,  Jefferson Lab</vt:lpstr>
      <vt:lpstr>Slide 34</vt:lpstr>
    </vt:vector>
  </TitlesOfParts>
  <Company>Jefferson 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Gwyn P. Williams</dc:creator>
  <cp:lastModifiedBy>powers</cp:lastModifiedBy>
  <cp:revision>963</cp:revision>
  <dcterms:created xsi:type="dcterms:W3CDTF">2007-01-19T19:05:20Z</dcterms:created>
  <dcterms:modified xsi:type="dcterms:W3CDTF">2010-05-04T07:03:03Z</dcterms:modified>
</cp:coreProperties>
</file>