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22"/>
  </p:notesMasterIdLst>
  <p:handoutMasterIdLst>
    <p:handoutMasterId r:id="rId23"/>
  </p:handoutMasterIdLst>
  <p:sldIdLst>
    <p:sldId id="305" r:id="rId2"/>
    <p:sldId id="342" r:id="rId3"/>
    <p:sldId id="323" r:id="rId4"/>
    <p:sldId id="308" r:id="rId5"/>
    <p:sldId id="333" r:id="rId6"/>
    <p:sldId id="345" r:id="rId7"/>
    <p:sldId id="344" r:id="rId8"/>
    <p:sldId id="347" r:id="rId9"/>
    <p:sldId id="330" r:id="rId10"/>
    <p:sldId id="334" r:id="rId11"/>
    <p:sldId id="339" r:id="rId12"/>
    <p:sldId id="281" r:id="rId13"/>
    <p:sldId id="267" r:id="rId14"/>
    <p:sldId id="275" r:id="rId15"/>
    <p:sldId id="317" r:id="rId16"/>
    <p:sldId id="337" r:id="rId17"/>
    <p:sldId id="320" r:id="rId18"/>
    <p:sldId id="336" r:id="rId19"/>
    <p:sldId id="321" r:id="rId20"/>
    <p:sldId id="314" r:id="rId21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FF66"/>
    <a:srgbClr val="66FF33"/>
    <a:srgbClr val="99CCFF"/>
    <a:srgbClr val="FF66FF"/>
    <a:srgbClr val="FFFFCC"/>
    <a:srgbClr val="FF0000"/>
    <a:srgbClr val="33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653" autoAdjust="0"/>
    <p:restoredTop sz="94660"/>
  </p:normalViewPr>
  <p:slideViewPr>
    <p:cSldViewPr snapToGrid="0">
      <p:cViewPr>
        <p:scale>
          <a:sx n="100" d="100"/>
          <a:sy n="100" d="100"/>
        </p:scale>
        <p:origin x="-787" y="-91"/>
      </p:cViewPr>
      <p:guideLst>
        <p:guide orient="horz" pos="144"/>
        <p:guide orient="horz" pos="16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1416" y="-114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hh\Local%20Settings\Temporary%20Internet%20Files\Content.Outlook\FNZVQDFN\rad_comp%20(2)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8244824269297205"/>
          <c:y val="5.9081025925946141E-2"/>
          <c:w val="0.78522028500771857"/>
          <c:h val="0.78774701234594591"/>
        </c:manualLayout>
      </c:layout>
      <c:scatterChart>
        <c:scatterStyle val="lineMarker"/>
        <c:ser>
          <c:idx val="0"/>
          <c:order val="0"/>
          <c:tx>
            <c:strRef>
              <c:f>Sheet1!$C$1</c:f>
              <c:strCache>
                <c:ptCount val="1"/>
                <c:pt idx="0">
                  <c:v>baseline before processing</c:v>
                </c:pt>
              </c:strCache>
            </c:strRef>
          </c:tx>
          <c:spPr>
            <a:ln w="28575">
              <a:solidFill>
                <a:srgbClr val="FFFF0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FFFF00"/>
              </a:solidFill>
              <a:ln w="28575">
                <a:solidFill>
                  <a:srgbClr val="FFFF00"/>
                </a:solidFill>
                <a:prstDash val="solid"/>
              </a:ln>
            </c:spPr>
          </c:marker>
          <c:dPt>
            <c:idx val="2"/>
            <c:spPr>
              <a:ln w="25400">
                <a:solidFill>
                  <a:srgbClr val="FFFF00"/>
                </a:solidFill>
                <a:prstDash val="solid"/>
              </a:ln>
            </c:spPr>
          </c:dPt>
          <c:xVal>
            <c:numRef>
              <c:f>Sheet1!$B$2:$B$6</c:f>
              <c:numCache>
                <c:formatCode>General</c:formatCode>
                <c:ptCount val="5"/>
                <c:pt idx="0">
                  <c:v>5.7</c:v>
                </c:pt>
                <c:pt idx="1">
                  <c:v>6.5</c:v>
                </c:pt>
                <c:pt idx="2">
                  <c:v>7.5</c:v>
                </c:pt>
                <c:pt idx="3">
                  <c:v>8.5</c:v>
                </c:pt>
                <c:pt idx="4">
                  <c:v>9</c:v>
                </c:pt>
              </c:numCache>
            </c:numRef>
          </c:xVal>
          <c:yVal>
            <c:numRef>
              <c:f>Sheet1!$C$2:$C$6</c:f>
              <c:numCache>
                <c:formatCode>General</c:formatCode>
                <c:ptCount val="5"/>
                <c:pt idx="0">
                  <c:v>6.4800000000000066E-2</c:v>
                </c:pt>
                <c:pt idx="1">
                  <c:v>0.54</c:v>
                </c:pt>
                <c:pt idx="2">
                  <c:v>3.6</c:v>
                </c:pt>
                <c:pt idx="3">
                  <c:v>14.4</c:v>
                </c:pt>
                <c:pt idx="4">
                  <c:v>27</c:v>
                </c:pt>
              </c:numCache>
            </c:numRef>
          </c:yVal>
        </c:ser>
        <c:ser>
          <c:idx val="1"/>
          <c:order val="1"/>
          <c:tx>
            <c:strRef>
              <c:f>Sheet1!$C$7</c:f>
              <c:strCache>
                <c:ptCount val="1"/>
                <c:pt idx="0">
                  <c:v>after processing</c:v>
                </c:pt>
              </c:strCache>
            </c:strRef>
          </c:tx>
          <c:spPr>
            <a:ln w="25400">
              <a:solidFill>
                <a:srgbClr val="FF0000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Sheet1!$B$8:$B$14</c:f>
              <c:numCache>
                <c:formatCode>General</c:formatCode>
                <c:ptCount val="7"/>
                <c:pt idx="0">
                  <c:v>6.9</c:v>
                </c:pt>
                <c:pt idx="1">
                  <c:v>8</c:v>
                </c:pt>
                <c:pt idx="2">
                  <c:v>9</c:v>
                </c:pt>
                <c:pt idx="3">
                  <c:v>9.5</c:v>
                </c:pt>
                <c:pt idx="4">
                  <c:v>10</c:v>
                </c:pt>
                <c:pt idx="5">
                  <c:v>10.5</c:v>
                </c:pt>
                <c:pt idx="6">
                  <c:v>11</c:v>
                </c:pt>
              </c:numCache>
            </c:numRef>
          </c:xVal>
          <c:yVal>
            <c:numRef>
              <c:f>Sheet1!$C$8:$C$14</c:f>
              <c:numCache>
                <c:formatCode>General</c:formatCode>
                <c:ptCount val="7"/>
                <c:pt idx="0">
                  <c:v>2.5200000000000021E-2</c:v>
                </c:pt>
                <c:pt idx="1">
                  <c:v>0.31320000000000031</c:v>
                </c:pt>
                <c:pt idx="2">
                  <c:v>1.512</c:v>
                </c:pt>
                <c:pt idx="3">
                  <c:v>3.6</c:v>
                </c:pt>
                <c:pt idx="4">
                  <c:v>7.2</c:v>
                </c:pt>
                <c:pt idx="5">
                  <c:v>13.32</c:v>
                </c:pt>
                <c:pt idx="6">
                  <c:v>23.4</c:v>
                </c:pt>
              </c:numCache>
            </c:numRef>
          </c:yVal>
        </c:ser>
        <c:axId val="78325248"/>
        <c:axId val="175827200"/>
      </c:scatterChart>
      <c:valAx>
        <c:axId val="78325248"/>
        <c:scaling>
          <c:orientation val="minMax"/>
          <c:min val="4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Eacc (MV/m)</a:t>
                </a:r>
              </a:p>
            </c:rich>
          </c:tx>
          <c:layout>
            <c:manualLayout>
              <c:xMode val="edge"/>
              <c:yMode val="edge"/>
              <c:x val="0.47344164243112258"/>
              <c:y val="0.91684999492486163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175827200"/>
        <c:crossesAt val="1.0000000000000007E-2"/>
        <c:crossBetween val="midCat"/>
      </c:valAx>
      <c:valAx>
        <c:axId val="175827200"/>
        <c:scaling>
          <c:logBase val="10"/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BLM7 (Rad/hr)</a:t>
                </a:r>
              </a:p>
            </c:rich>
          </c:tx>
          <c:layout>
            <c:manualLayout>
              <c:xMode val="edge"/>
              <c:yMode val="edge"/>
              <c:x val="3.4642071397399395E-2"/>
              <c:y val="0.34135703868324196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78325248"/>
        <c:crosses val="autoZero"/>
        <c:crossBetween val="midCat"/>
      </c:valAx>
      <c:sp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19630507125192975"/>
          <c:y val="9.1903818107026747E-2"/>
          <c:w val="0.33667290976431119"/>
          <c:h val="0.14879665788756813"/>
        </c:manualLayout>
      </c:layout>
      <c:spPr>
        <a:solidFill>
          <a:srgbClr val="003300"/>
        </a:solidFill>
        <a:ln w="3175">
          <a:solidFill>
            <a:srgbClr val="000000"/>
          </a:solidFill>
          <a:prstDash val="solid"/>
        </a:ln>
      </c:spPr>
    </c:legend>
    <c:plotVisOnly val="1"/>
    <c:dispBlanksAs val="gap"/>
  </c:chart>
  <c:spPr>
    <a:solidFill>
      <a:srgbClr val="003300"/>
    </a:solidFill>
    <a:ln w="3175">
      <a:solidFill>
        <a:srgbClr val="000000"/>
      </a:solidFill>
      <a:prstDash val="solid"/>
    </a:ln>
  </c:spPr>
  <c:txPr>
    <a:bodyPr/>
    <a:lstStyle/>
    <a:p>
      <a:pPr>
        <a:defRPr sz="800" b="0" i="0" u="none" strike="noStrike" baseline="0">
          <a:solidFill>
            <a:schemeClr val="bg1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364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FAF0CFE8-043B-4CB9-86D8-473A11EC3C4C}" type="datetimeFigureOut">
              <a:rPr lang="en-US"/>
              <a:pPr/>
              <a:t>5/7/2010</a:t>
            </a:fld>
            <a:endParaRPr lang="en-US" dirty="0"/>
          </a:p>
        </p:txBody>
      </p:sp>
      <p:sp>
        <p:nvSpPr>
          <p:cNvPr id="364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r>
              <a:rPr lang="en-US" dirty="0"/>
              <a:t>6th CW and High Average Power RF Workshop 2010</a:t>
            </a:r>
          </a:p>
        </p:txBody>
      </p:sp>
      <p:sp>
        <p:nvSpPr>
          <p:cNvPr id="364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A90F07F-D8D3-439A-8F76-170A4F162D29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/>
            </a:lvl1pPr>
          </a:lstStyle>
          <a:p>
            <a:fld id="{766265FB-DD1E-4B40-80BB-BF00F0EF9107}" type="datetimeFigureOut">
              <a:rPr lang="en-US"/>
              <a:pPr/>
              <a:t>5/7/2010</a:t>
            </a:fld>
            <a:endParaRPr lang="en-US" dirty="0"/>
          </a:p>
        </p:txBody>
      </p:sp>
      <p:sp>
        <p:nvSpPr>
          <p:cNvPr id="3482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0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90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1" hangingPunct="1">
              <a:defRPr sz="1200"/>
            </a:lvl1pPr>
          </a:lstStyle>
          <a:p>
            <a:r>
              <a:rPr lang="en-US" dirty="0"/>
              <a:t>6th CW and High Average Power RF Workshop 2010</a:t>
            </a:r>
          </a:p>
        </p:txBody>
      </p:sp>
      <p:sp>
        <p:nvSpPr>
          <p:cNvPr id="190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/>
            </a:lvl1pPr>
          </a:lstStyle>
          <a:p>
            <a:fld id="{B6F001CF-A854-4728-9CC3-37FA22561DA6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 txBox="1">
            <a:spLocks noGrp="1" noChangeArrowheads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67" tIns="46584" rIns="93167" bIns="46584" anchor="b"/>
          <a:lstStyle/>
          <a:p>
            <a:pPr algn="r" defTabSz="931863" eaLnBrk="1" hangingPunct="1"/>
            <a:fld id="{EF780056-DC01-491E-8CFF-9EA102B18C35}" type="slidenum">
              <a:rPr lang="en-US">
                <a:ea typeface="굴림" pitchFamily="34" charset="-127"/>
              </a:rPr>
              <a:pPr algn="r" defTabSz="931863" eaLnBrk="1" hangingPunct="1"/>
              <a:t>2</a:t>
            </a:fld>
            <a:endParaRPr lang="en-US" dirty="0">
              <a:ea typeface="굴림" pitchFamily="34" charset="-127"/>
            </a:endParaRPr>
          </a:p>
        </p:txBody>
      </p:sp>
      <p:sp>
        <p:nvSpPr>
          <p:cNvPr id="93187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84275" y="698500"/>
            <a:ext cx="4643438" cy="3484563"/>
          </a:xfrm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6425"/>
            <a:ext cx="5140325" cy="4181475"/>
          </a:xfrm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dirty="0"/>
              <a:t>6th CW and High Average Power RF Workshop 2010</a:t>
            </a:r>
          </a:p>
        </p:txBody>
      </p:sp>
      <p:sp>
        <p:nvSpPr>
          <p:cNvPr id="64514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82688" y="696913"/>
            <a:ext cx="4648200" cy="3486150"/>
          </a:xfrm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dirty="0"/>
              <a:t>6th CW and High Average Power RF Workshop 2010</a:t>
            </a:r>
          </a:p>
        </p:txBody>
      </p:sp>
      <p:sp>
        <p:nvSpPr>
          <p:cNvPr id="58370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82688" y="698500"/>
            <a:ext cx="4646612" cy="3484563"/>
          </a:xfrm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6425"/>
            <a:ext cx="5140325" cy="4181475"/>
          </a:xfrm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dirty="0"/>
              <a:t>6th CW and High Average Power RF Workshop 2010</a:t>
            </a:r>
          </a:p>
        </p:txBody>
      </p:sp>
      <p:sp>
        <p:nvSpPr>
          <p:cNvPr id="6656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82688" y="696913"/>
            <a:ext cx="4648200" cy="3486150"/>
          </a:xfrm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dirty="0"/>
              <a:t>6th CW and High Average Power RF Workshop 2010</a:t>
            </a:r>
          </a:p>
        </p:txBody>
      </p:sp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DA8C75-3159-4176-AED7-D085F03CD702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37891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81100" y="698500"/>
            <a:ext cx="4648200" cy="3486150"/>
          </a:xfrm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1475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dirty="0"/>
              <a:t>6th CW and High Average Power RF Workshop 2010</a:t>
            </a:r>
          </a:p>
        </p:txBody>
      </p:sp>
      <p:sp>
        <p:nvSpPr>
          <p:cNvPr id="70658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82688" y="696913"/>
            <a:ext cx="4648200" cy="3486150"/>
          </a:xfrm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45"/>
          <p:cNvSpPr>
            <a:spLocks noChangeArrowheads="1"/>
          </p:cNvSpPr>
          <p:nvPr userDrawn="1"/>
        </p:nvSpPr>
        <p:spPr bwMode="auto">
          <a:xfrm>
            <a:off x="127000" y="6496050"/>
            <a:ext cx="3278188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9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Managed by UT-Battelle</a:t>
            </a:r>
            <a:br>
              <a:rPr lang="en-US" sz="9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9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for the Department of Energy</a:t>
            </a:r>
          </a:p>
        </p:txBody>
      </p:sp>
      <p:sp>
        <p:nvSpPr>
          <p:cNvPr id="5" name="Freeform 257"/>
          <p:cNvSpPr>
            <a:spLocks/>
          </p:cNvSpPr>
          <p:nvPr userDrawn="1"/>
        </p:nvSpPr>
        <p:spPr bwMode="auto">
          <a:xfrm>
            <a:off x="7072313" y="3606800"/>
            <a:ext cx="2071687" cy="3251200"/>
          </a:xfrm>
          <a:custGeom>
            <a:avLst/>
            <a:gdLst/>
            <a:ahLst/>
            <a:cxnLst>
              <a:cxn ang="0">
                <a:pos x="0" y="2336"/>
              </a:cxn>
              <a:cxn ang="0">
                <a:pos x="1486" y="2336"/>
              </a:cxn>
              <a:cxn ang="0">
                <a:pos x="1488" y="0"/>
              </a:cxn>
              <a:cxn ang="0">
                <a:pos x="0" y="2336"/>
              </a:cxn>
            </a:cxnLst>
            <a:rect l="0" t="0" r="r" b="b"/>
            <a:pathLst>
              <a:path w="1488" h="2336">
                <a:moveTo>
                  <a:pt x="0" y="2336"/>
                </a:moveTo>
                <a:lnTo>
                  <a:pt x="1486" y="2336"/>
                </a:lnTo>
                <a:lnTo>
                  <a:pt x="1488" y="0"/>
                </a:lnTo>
                <a:cubicBezTo>
                  <a:pt x="1485" y="1230"/>
                  <a:pt x="879" y="2128"/>
                  <a:pt x="0" y="2336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tx2">
                  <a:alpha val="84000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6" name="Picture 258" descr="ORNL_leaf white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037513" y="6264275"/>
            <a:ext cx="1074737" cy="557213"/>
          </a:xfrm>
          <a:prstGeom prst="rect">
            <a:avLst/>
          </a:prstGeom>
          <a:noFill/>
          <a:effectLst>
            <a:outerShdw algn="ctr" rotWithShape="0">
              <a:schemeClr val="bg2"/>
            </a:outerShdw>
          </a:effectLst>
        </p:spPr>
      </p:pic>
      <p:pic>
        <p:nvPicPr>
          <p:cNvPr id="7" name="Picture 262" descr="ORNL cover graphic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1147763"/>
            <a:ext cx="4591050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0991" name="Rectangle 223"/>
          <p:cNvSpPr>
            <a:spLocks noGrp="1" noChangeArrowheads="1"/>
          </p:cNvSpPr>
          <p:nvPr>
            <p:ph type="subTitle" idx="1"/>
          </p:nvPr>
        </p:nvSpPr>
        <p:spPr>
          <a:xfrm>
            <a:off x="5257800" y="2247900"/>
            <a:ext cx="3733800" cy="1485900"/>
          </a:xfrm>
        </p:spPr>
        <p:txBody>
          <a:bodyPr/>
          <a:lstStyle>
            <a:lvl1pPr marL="0" indent="0" algn="r">
              <a:buFont typeface="Symbol" pitchFamily="18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0992" name="Rectangle 224"/>
          <p:cNvSpPr>
            <a:spLocks noGrp="1" noChangeArrowheads="1"/>
          </p:cNvSpPr>
          <p:nvPr>
            <p:ph type="ctrTitle"/>
          </p:nvPr>
        </p:nvSpPr>
        <p:spPr>
          <a:xfrm>
            <a:off x="800100" y="157163"/>
            <a:ext cx="8229600" cy="461962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2425" y="153988"/>
            <a:ext cx="2193925" cy="5734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0650" y="153988"/>
            <a:ext cx="6429375" cy="5734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650" y="153988"/>
            <a:ext cx="8775700" cy="504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0650" y="1354138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1650" y="1354138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650" y="1354138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1650" y="1354138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0650" y="1354138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5" name="Rectangle 225"/>
          <p:cNvSpPr>
            <a:spLocks noGrp="1" noChangeArrowheads="1"/>
          </p:cNvSpPr>
          <p:nvPr>
            <p:ph type="title"/>
          </p:nvPr>
        </p:nvSpPr>
        <p:spPr bwMode="auto">
          <a:xfrm>
            <a:off x="120650" y="153988"/>
            <a:ext cx="87757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9979" name="Rectangle 235"/>
          <p:cNvSpPr>
            <a:spLocks noChangeArrowheads="1"/>
          </p:cNvSpPr>
          <p:nvPr/>
        </p:nvSpPr>
        <p:spPr bwMode="auto">
          <a:xfrm>
            <a:off x="95250" y="6315075"/>
            <a:ext cx="2973388" cy="452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71450" indent="-171450">
              <a:lnSpc>
                <a:spcPct val="90000"/>
              </a:lnSpc>
              <a:defRPr/>
            </a:pPr>
            <a:fld id="{8FC303C6-9B7C-4194-BFD8-640E9FB6F3D0}" type="slidenum">
              <a:rPr lang="en-US" sz="1600" b="1">
                <a:latin typeface="Times New Roman" pitchFamily="18" charset="0"/>
                <a:cs typeface="Times New Roman" pitchFamily="18" charset="0"/>
              </a:rPr>
              <a:pPr marL="171450" indent="-171450">
                <a:lnSpc>
                  <a:spcPct val="90000"/>
                </a:lnSpc>
                <a:defRPr/>
              </a:pPr>
              <a:t>‹#›</a:t>
            </a:fld>
            <a:r>
              <a:rPr lang="en-US" sz="9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Managed by UT-Battelle</a:t>
            </a:r>
            <a:br>
              <a:rPr lang="en-US" sz="9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9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for the Department of Energy</a:t>
            </a:r>
          </a:p>
        </p:txBody>
      </p:sp>
      <p:sp>
        <p:nvSpPr>
          <p:cNvPr id="160005" name="Freeform 261"/>
          <p:cNvSpPr>
            <a:spLocks/>
          </p:cNvSpPr>
          <p:nvPr userDrawn="1"/>
        </p:nvSpPr>
        <p:spPr bwMode="auto">
          <a:xfrm>
            <a:off x="7075488" y="3624263"/>
            <a:ext cx="2071687" cy="3251200"/>
          </a:xfrm>
          <a:custGeom>
            <a:avLst/>
            <a:gdLst/>
            <a:ahLst/>
            <a:cxnLst>
              <a:cxn ang="0">
                <a:pos x="0" y="2336"/>
              </a:cxn>
              <a:cxn ang="0">
                <a:pos x="1486" y="2336"/>
              </a:cxn>
              <a:cxn ang="0">
                <a:pos x="1488" y="0"/>
              </a:cxn>
              <a:cxn ang="0">
                <a:pos x="0" y="2336"/>
              </a:cxn>
            </a:cxnLst>
            <a:rect l="0" t="0" r="r" b="b"/>
            <a:pathLst>
              <a:path w="1488" h="2336">
                <a:moveTo>
                  <a:pt x="0" y="2336"/>
                </a:moveTo>
                <a:lnTo>
                  <a:pt x="1486" y="2336"/>
                </a:lnTo>
                <a:lnTo>
                  <a:pt x="1488" y="0"/>
                </a:lnTo>
                <a:cubicBezTo>
                  <a:pt x="1485" y="1230"/>
                  <a:pt x="879" y="2128"/>
                  <a:pt x="0" y="2336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tx2">
                  <a:alpha val="84000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160006" name="Picture 262" descr="ORNL_leaf white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037513" y="6264275"/>
            <a:ext cx="1074737" cy="557213"/>
          </a:xfrm>
          <a:prstGeom prst="rect">
            <a:avLst/>
          </a:prstGeom>
          <a:noFill/>
          <a:effectLst>
            <a:outerShdw algn="ctr" rotWithShape="0">
              <a:schemeClr val="bg2"/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73E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73E"/>
          </a:solidFill>
          <a:latin typeface="Arial Black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73E"/>
          </a:solidFill>
          <a:latin typeface="Arial Black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73E"/>
          </a:solidFill>
          <a:latin typeface="Arial Black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73E"/>
          </a:solidFill>
          <a:latin typeface="Arial Black" pitchFamily="34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73E"/>
          </a:solidFill>
          <a:latin typeface="Arial Black" pitchFamily="34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73E"/>
          </a:solidFill>
          <a:latin typeface="Arial Black" pitchFamily="34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73E"/>
          </a:solidFill>
          <a:latin typeface="Arial Black" pitchFamily="34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73E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60000"/>
        </a:spcBef>
        <a:spcAft>
          <a:spcPct val="0"/>
        </a:spcAft>
        <a:buClr>
          <a:srgbClr val="01673E"/>
        </a:buClr>
        <a:buFont typeface="Symbol" pitchFamily="18" charset="2"/>
        <a:buChar char="·"/>
        <a:defRPr sz="28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90000"/>
        </a:lnSpc>
        <a:spcBef>
          <a:spcPct val="35000"/>
        </a:spcBef>
        <a:spcAft>
          <a:spcPct val="0"/>
        </a:spcAft>
        <a:buClr>
          <a:srgbClr val="01673E"/>
        </a:buClr>
        <a:buFont typeface="Arial" charset="0"/>
        <a:buChar char="–"/>
        <a:defRPr sz="2400" b="1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ct val="25000"/>
        </a:spcBef>
        <a:spcAft>
          <a:spcPct val="0"/>
        </a:spcAft>
        <a:buClr>
          <a:srgbClr val="01673E"/>
        </a:buClr>
        <a:buFont typeface="Symbol" pitchFamily="18" charset="2"/>
        <a:buChar char="·"/>
        <a:defRPr sz="2000" b="1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1673E"/>
        </a:buClr>
        <a:buFont typeface="Arial" charset="0"/>
        <a:buChar char="–"/>
        <a:defRPr b="1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1673E"/>
        </a:buClr>
        <a:buFont typeface="Symbol" pitchFamily="18" charset="2"/>
        <a:buChar char="·"/>
        <a:defRPr b="1">
          <a:solidFill>
            <a:srgbClr val="000000"/>
          </a:solidFill>
          <a:latin typeface="+mn-lt"/>
        </a:defRPr>
      </a:lvl5pPr>
      <a:lvl6pPr marL="2514600" indent="-228600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rgbClr val="01673E"/>
        </a:buClr>
        <a:buFont typeface="Symbol" pitchFamily="18" charset="2"/>
        <a:buChar char="·"/>
        <a:defRPr b="1">
          <a:solidFill>
            <a:srgbClr val="000000"/>
          </a:solidFill>
          <a:latin typeface="+mn-lt"/>
        </a:defRPr>
      </a:lvl6pPr>
      <a:lvl7pPr marL="2971800" indent="-228600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rgbClr val="01673E"/>
        </a:buClr>
        <a:buFont typeface="Symbol" pitchFamily="18" charset="2"/>
        <a:buChar char="·"/>
        <a:defRPr b="1">
          <a:solidFill>
            <a:srgbClr val="000000"/>
          </a:solidFill>
          <a:latin typeface="+mn-lt"/>
        </a:defRPr>
      </a:lvl7pPr>
      <a:lvl8pPr marL="3429000" indent="-228600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rgbClr val="01673E"/>
        </a:buClr>
        <a:buFont typeface="Symbol" pitchFamily="18" charset="2"/>
        <a:buChar char="·"/>
        <a:defRPr b="1">
          <a:solidFill>
            <a:srgbClr val="000000"/>
          </a:solidFill>
          <a:latin typeface="+mn-lt"/>
        </a:defRPr>
      </a:lvl8pPr>
      <a:lvl9pPr marL="3886200" indent="-228600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rgbClr val="01673E"/>
        </a:buClr>
        <a:buFont typeface="Symbol" pitchFamily="18" charset="2"/>
        <a:buChar char="·"/>
        <a:defRPr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84500" y="457200"/>
            <a:ext cx="6159500" cy="1787525"/>
          </a:xfrm>
        </p:spPr>
        <p:txBody>
          <a:bodyPr/>
          <a:lstStyle/>
          <a:p>
            <a:pPr algn="ctr" eaLnBrk="1" hangingPunct="1"/>
            <a:r>
              <a:rPr lang="en-US" altLang="ko-KR" dirty="0" smtClean="0">
                <a:ea typeface="굴림" pitchFamily="34" charset="-127"/>
              </a:rPr>
              <a:t>High Power RF </a:t>
            </a:r>
            <a:r>
              <a:rPr lang="en-US" altLang="ko-KR" dirty="0" smtClean="0">
                <a:ea typeface="굴림" pitchFamily="34" charset="-127"/>
              </a:rPr>
              <a:t>Processing of Couplers/Windows </a:t>
            </a:r>
            <a:r>
              <a:rPr lang="en-US" altLang="ko-KR" dirty="0" smtClean="0">
                <a:ea typeface="굴림" pitchFamily="34" charset="-127"/>
              </a:rPr>
              <a:t>and Cavities for SNS Linac</a:t>
            </a:r>
            <a:endParaRPr lang="en-US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03520" y="2667000"/>
            <a:ext cx="3215640" cy="2773680"/>
          </a:xfrm>
        </p:spPr>
        <p:txBody>
          <a:bodyPr/>
          <a:lstStyle/>
          <a:p>
            <a:pPr marL="457200" indent="-457200" algn="l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b="0" dirty="0" smtClean="0">
                <a:ea typeface="굴림" pitchFamily="34" charset="-127"/>
              </a:rPr>
              <a:t>Y. </a:t>
            </a:r>
            <a:r>
              <a:rPr lang="en-US" altLang="ko-KR" sz="1600" b="0" dirty="0" smtClean="0">
                <a:ea typeface="굴림" pitchFamily="34" charset="-127"/>
              </a:rPr>
              <a:t>Kang</a:t>
            </a:r>
            <a:endParaRPr lang="en-US" altLang="ko-KR" sz="1600" b="0" dirty="0" smtClean="0">
              <a:ea typeface="굴림" pitchFamily="34" charset="-127"/>
            </a:endParaRPr>
          </a:p>
          <a:p>
            <a:pPr marL="457200" indent="-457200" algn="l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b="0" dirty="0" smtClean="0">
                <a:ea typeface="굴림" pitchFamily="34" charset="-127"/>
              </a:rPr>
              <a:t>M. Crofford</a:t>
            </a:r>
          </a:p>
          <a:p>
            <a:pPr marL="457200" indent="-457200" algn="l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b="0" dirty="0" smtClean="0">
                <a:ea typeface="굴림" pitchFamily="34" charset="-127"/>
              </a:rPr>
              <a:t>T. </a:t>
            </a:r>
            <a:r>
              <a:rPr lang="en-US" altLang="ko-KR" sz="1600" b="0" dirty="0" smtClean="0">
                <a:ea typeface="굴림" pitchFamily="34" charset="-127"/>
              </a:rPr>
              <a:t>Hardek</a:t>
            </a:r>
          </a:p>
          <a:p>
            <a:pPr marL="457200" indent="-457200" algn="l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b="0" dirty="0" smtClean="0">
                <a:ea typeface="굴림" pitchFamily="34" charset="-127"/>
              </a:rPr>
              <a:t>S. Kim</a:t>
            </a:r>
          </a:p>
          <a:p>
            <a:pPr marL="457200" indent="-457200" algn="l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b="0" dirty="0" smtClean="0">
                <a:ea typeface="굴림" pitchFamily="34" charset="-127"/>
              </a:rPr>
              <a:t>J. Mammosser</a:t>
            </a:r>
          </a:p>
          <a:p>
            <a:pPr marL="457200" indent="-457200" algn="l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b="0" dirty="0" smtClean="0">
                <a:ea typeface="굴림" pitchFamily="34" charset="-127"/>
              </a:rPr>
              <a:t>R</a:t>
            </a:r>
            <a:r>
              <a:rPr lang="en-US" altLang="ko-KR" sz="1600" b="0" dirty="0" smtClean="0">
                <a:ea typeface="굴림" pitchFamily="34" charset="-127"/>
              </a:rPr>
              <a:t>. Peglow</a:t>
            </a:r>
          </a:p>
          <a:p>
            <a:pPr marL="457200" indent="-457200" algn="l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b="0" dirty="0" smtClean="0">
                <a:ea typeface="굴림" pitchFamily="34" charset="-127"/>
              </a:rPr>
              <a:t>C. Phibbs</a:t>
            </a:r>
          </a:p>
          <a:p>
            <a:pPr marL="457200" indent="-457200" algn="l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b="0" dirty="0" smtClean="0">
                <a:ea typeface="굴림" pitchFamily="34" charset="-127"/>
              </a:rPr>
              <a:t>A. Vassioutchenko</a:t>
            </a:r>
          </a:p>
          <a:p>
            <a:pPr marL="457200" indent="-457200" algn="l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altLang="ko-KR" sz="1600" b="0" dirty="0" smtClean="0">
              <a:ea typeface="굴림" pitchFamily="34" charset="-127"/>
            </a:endParaRPr>
          </a:p>
          <a:p>
            <a:pPr marL="457200" indent="-457200" algn="l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altLang="ko-KR" sz="1600" b="0" dirty="0" smtClean="0">
              <a:ea typeface="굴림" pitchFamily="34" charset="-127"/>
            </a:endParaRPr>
          </a:p>
          <a:p>
            <a:pPr marL="457200" indent="-457200" algn="l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b="0" dirty="0" smtClean="0">
                <a:ea typeface="굴림" pitchFamily="34" charset="-127"/>
              </a:rPr>
              <a:t>RAD/SNS/ORNL</a:t>
            </a:r>
            <a:endParaRPr lang="en-US" sz="1600" b="0" dirty="0" smtClean="0"/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2136775" y="5689600"/>
            <a:ext cx="5816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91440" bIns="91440">
            <a:spAutoFit/>
          </a:bodyPr>
          <a:lstStyle/>
          <a:p>
            <a:pPr algn="ctr"/>
            <a:r>
              <a:rPr lang="en-US" dirty="0">
                <a:solidFill>
                  <a:srgbClr val="9E0206"/>
                </a:solidFill>
              </a:rPr>
              <a:t>6th CW and High Average Power RF Workshop</a:t>
            </a:r>
          </a:p>
          <a:p>
            <a:pPr algn="ctr"/>
            <a:r>
              <a:rPr lang="en-US" dirty="0" smtClean="0">
                <a:solidFill>
                  <a:srgbClr val="9E0206"/>
                </a:solidFill>
              </a:rPr>
              <a:t>ALBA, Barcelona, Spain</a:t>
            </a:r>
          </a:p>
          <a:p>
            <a:pPr algn="ctr"/>
            <a:r>
              <a:rPr lang="en-US" dirty="0" smtClean="0">
                <a:solidFill>
                  <a:srgbClr val="9E0206"/>
                </a:solidFill>
              </a:rPr>
              <a:t>May </a:t>
            </a:r>
            <a:r>
              <a:rPr lang="en-US" dirty="0">
                <a:solidFill>
                  <a:srgbClr val="9E0206"/>
                </a:solidFill>
              </a:rPr>
              <a:t>4-7,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9" name="Picture 3" descr="Rftf_con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98600" y="971550"/>
            <a:ext cx="6083300" cy="464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1" name="Rectangle 5"/>
          <p:cNvSpPr>
            <a:spLocks noChangeArrowheads="1"/>
          </p:cNvSpPr>
          <p:nvPr/>
        </p:nvSpPr>
        <p:spPr bwMode="auto">
          <a:xfrm>
            <a:off x="0" y="0"/>
            <a:ext cx="89344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85000"/>
              </a:lnSpc>
            </a:pPr>
            <a:r>
              <a:rPr lang="en-US" sz="3000" dirty="0">
                <a:solidFill>
                  <a:srgbClr val="00673E"/>
                </a:solidFill>
                <a:latin typeface="Arial Black" pitchFamily="34" charset="0"/>
              </a:rPr>
              <a:t>Coupler RF Processing in EPICS</a:t>
            </a:r>
          </a:p>
        </p:txBody>
      </p:sp>
      <p:pic>
        <p:nvPicPr>
          <p:cNvPr id="65545" name="Picture 9" descr="Main scree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4138" y="974725"/>
            <a:ext cx="6610350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6" name="Rectangle 10"/>
          <p:cNvSpPr>
            <a:spLocks noGrp="1" noChangeArrowheads="1"/>
          </p:cNvSpPr>
          <p:nvPr>
            <p:ph type="title"/>
          </p:nvPr>
        </p:nvSpPr>
        <p:spPr>
          <a:xfrm>
            <a:off x="2228850" y="5867400"/>
            <a:ext cx="5708650" cy="400050"/>
          </a:xfrm>
          <a:noFill/>
          <a:ln/>
        </p:spPr>
        <p:txBody>
          <a:bodyPr/>
          <a:lstStyle/>
          <a:p>
            <a:r>
              <a:rPr lang="en-US" sz="2000" dirty="0" smtClean="0">
                <a:latin typeface="Arial" charset="0"/>
              </a:rPr>
              <a:t>RF Processing Control Screen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96350" cy="658813"/>
          </a:xfrm>
          <a:noFill/>
        </p:spPr>
        <p:txBody>
          <a:bodyPr anchor="ctr"/>
          <a:lstStyle/>
          <a:p>
            <a:r>
              <a:rPr lang="en-US" dirty="0" smtClean="0"/>
              <a:t>SCL Coupler Conditioning Setup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" y="5143500"/>
            <a:ext cx="8100695" cy="1310639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sz="1800" b="0" dirty="0" smtClean="0"/>
              <a:t>Coupler </a:t>
            </a:r>
            <a:r>
              <a:rPr lang="en-US" sz="1800" b="0" dirty="0" smtClean="0"/>
              <a:t>conditioning processes</a:t>
            </a:r>
            <a:r>
              <a:rPr lang="en-US" sz="1800" b="0" dirty="0" smtClean="0"/>
              <a:t>:</a:t>
            </a:r>
          </a:p>
          <a:p>
            <a:pPr lvl="1">
              <a:lnSpc>
                <a:spcPct val="70000"/>
              </a:lnSpc>
            </a:pPr>
            <a:r>
              <a:rPr lang="en-US" sz="1600" b="0" dirty="0" smtClean="0">
                <a:solidFill>
                  <a:schemeClr val="accent2"/>
                </a:solidFill>
              </a:rPr>
              <a:t>Baked up to 200 </a:t>
            </a:r>
            <a:r>
              <a:rPr lang="en-US" sz="1600" b="0" dirty="0" smtClean="0">
                <a:solidFill>
                  <a:schemeClr val="accent2"/>
                </a:solidFill>
                <a:sym typeface="Symbol" pitchFamily="18" charset="2"/>
              </a:rPr>
              <a:t>C with controlled </a:t>
            </a:r>
            <a:r>
              <a:rPr lang="en-US" sz="1600" b="0" dirty="0" smtClean="0">
                <a:solidFill>
                  <a:schemeClr val="accent2"/>
                </a:solidFill>
              </a:rPr>
              <a:t>slow ramp-up and cool down</a:t>
            </a:r>
            <a:endParaRPr lang="en-US" sz="1600" b="0" dirty="0" smtClean="0"/>
          </a:p>
          <a:p>
            <a:pPr lvl="1">
              <a:lnSpc>
                <a:spcPct val="70000"/>
              </a:lnSpc>
            </a:pPr>
            <a:r>
              <a:rPr lang="en-US" sz="1600" b="0" dirty="0" smtClean="0"/>
              <a:t>650 kW traveling wave to 6% duty cycle</a:t>
            </a:r>
          </a:p>
          <a:p>
            <a:pPr lvl="1">
              <a:lnSpc>
                <a:spcPct val="70000"/>
              </a:lnSpc>
            </a:pPr>
            <a:r>
              <a:rPr lang="en-US" sz="1600" b="0" dirty="0" smtClean="0"/>
              <a:t>600 kW standing wave (2.4 MW peak) with variable waveguide short</a:t>
            </a:r>
          </a:p>
          <a:p>
            <a:pPr lvl="1">
              <a:lnSpc>
                <a:spcPct val="70000"/>
              </a:lnSpc>
            </a:pPr>
            <a:r>
              <a:rPr lang="en-US" sz="1600" b="0" dirty="0" smtClean="0"/>
              <a:t>Use of DC biasing during conditioning</a:t>
            </a:r>
          </a:p>
        </p:txBody>
      </p:sp>
      <p:pic>
        <p:nvPicPr>
          <p:cNvPr id="76804" name="Picture 4" descr="DSCN07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575" y="806450"/>
            <a:ext cx="3118485" cy="4155431"/>
          </a:xfrm>
          <a:prstGeom prst="rect">
            <a:avLst/>
          </a:prstGeom>
          <a:noFill/>
        </p:spPr>
      </p:pic>
      <p:pic>
        <p:nvPicPr>
          <p:cNvPr id="76806" name="Picture 6" descr="IMG_1459"/>
          <p:cNvPicPr>
            <a:picLocks noChangeAspect="1" noChangeArrowheads="1"/>
          </p:cNvPicPr>
          <p:nvPr/>
        </p:nvPicPr>
        <p:blipFill>
          <a:blip r:embed="rId3" cstate="print"/>
          <a:srcRect r="27254"/>
          <a:stretch>
            <a:fillRect/>
          </a:stretch>
        </p:blipFill>
        <p:spPr bwMode="auto">
          <a:xfrm>
            <a:off x="4617720" y="773113"/>
            <a:ext cx="4075430" cy="42033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92138"/>
          </a:xfrm>
        </p:spPr>
        <p:txBody>
          <a:bodyPr anchor="ctr"/>
          <a:lstStyle/>
          <a:p>
            <a:pPr eaLnBrk="1" hangingPunct="1"/>
            <a:r>
              <a:rPr lang="en-US" dirty="0" smtClean="0"/>
              <a:t>RFQ Window/Coupler Construction</a:t>
            </a:r>
          </a:p>
        </p:txBody>
      </p:sp>
      <p:pic>
        <p:nvPicPr>
          <p:cNvPr id="15364" name="Picture 3" descr="P1010147"/>
          <p:cNvPicPr>
            <a:picLocks noChangeAspect="1" noChangeArrowheads="1"/>
          </p:cNvPicPr>
          <p:nvPr/>
        </p:nvPicPr>
        <p:blipFill>
          <a:blip r:embed="rId3" cstate="print"/>
          <a:srcRect l="36676" r="9541"/>
          <a:stretch>
            <a:fillRect/>
          </a:stretch>
        </p:blipFill>
        <p:spPr bwMode="auto">
          <a:xfrm>
            <a:off x="228600" y="777875"/>
            <a:ext cx="2270125" cy="316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5" descr="DSCN07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4650" y="1892300"/>
            <a:ext cx="1912938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7" descr="installation"/>
          <p:cNvPicPr>
            <a:picLocks noChangeAspect="1" noChangeArrowheads="1"/>
          </p:cNvPicPr>
          <p:nvPr/>
        </p:nvPicPr>
        <p:blipFill>
          <a:blip r:embed="rId5"/>
          <a:srcRect t="-378"/>
          <a:stretch>
            <a:fillRect/>
          </a:stretch>
        </p:blipFill>
        <p:spPr bwMode="auto">
          <a:xfrm>
            <a:off x="5246688" y="730250"/>
            <a:ext cx="3783012" cy="3197225"/>
          </a:xfrm>
          <a:prstGeom prst="rect">
            <a:avLst/>
          </a:prstGeom>
          <a:noFill/>
        </p:spPr>
      </p:pic>
      <p:sp>
        <p:nvSpPr>
          <p:cNvPr id="15368" name="Rectangle 3"/>
          <p:cNvSpPr>
            <a:spLocks noChangeArrowheads="1"/>
          </p:cNvSpPr>
          <p:nvPr/>
        </p:nvSpPr>
        <p:spPr bwMode="auto">
          <a:xfrm>
            <a:off x="0" y="4100513"/>
            <a:ext cx="9144000" cy="234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40000"/>
              </a:spcBef>
              <a:buClr>
                <a:srgbClr val="01673E"/>
              </a:buClr>
              <a:buFont typeface="Symbol" pitchFamily="18" charset="2"/>
              <a:buChar char="·"/>
            </a:pPr>
            <a:r>
              <a:rPr lang="en-US" sz="1600" dirty="0"/>
              <a:t>RFQ system was upgraded with two coupler configuration (from 8 coupler configuration)</a:t>
            </a:r>
          </a:p>
          <a:p>
            <a:pPr marL="742950" lvl="1" indent="-285750" eaLnBrk="1" hangingPunct="1">
              <a:lnSpc>
                <a:spcPct val="80000"/>
              </a:lnSpc>
              <a:spcBef>
                <a:spcPct val="40000"/>
              </a:spcBef>
              <a:buClr>
                <a:srgbClr val="01673E"/>
              </a:buClr>
              <a:buFont typeface="Arial" charset="0"/>
              <a:buChar char="–"/>
            </a:pPr>
            <a:r>
              <a:rPr lang="en-US" sz="1400" dirty="0"/>
              <a:t>Use a magic-T hybrid power splitter with a water load on the isolation port</a:t>
            </a:r>
          </a:p>
          <a:p>
            <a:pPr marL="742950" lvl="1" indent="-285750" eaLnBrk="1" hangingPunct="1">
              <a:lnSpc>
                <a:spcPct val="80000"/>
              </a:lnSpc>
              <a:spcBef>
                <a:spcPct val="40000"/>
              </a:spcBef>
              <a:buClr>
                <a:srgbClr val="01673E"/>
              </a:buClr>
              <a:buFont typeface="Arial" charset="0"/>
              <a:buChar char="–"/>
            </a:pPr>
            <a:r>
              <a:rPr lang="en-US" sz="1400" dirty="0"/>
              <a:t>Operate at </a:t>
            </a:r>
            <a:r>
              <a:rPr lang="en-US" sz="1400" dirty="0" smtClean="0"/>
              <a:t>~ 800 kW (400 </a:t>
            </a:r>
            <a:r>
              <a:rPr lang="en-US" sz="1400" dirty="0"/>
              <a:t>kW / </a:t>
            </a:r>
            <a:r>
              <a:rPr lang="en-US" sz="1400" dirty="0" smtClean="0"/>
              <a:t>coupler)</a:t>
            </a:r>
            <a:endParaRPr lang="en-US" sz="1400" dirty="0"/>
          </a:p>
          <a:p>
            <a:pPr marL="742950" lvl="1" indent="-285750" eaLnBrk="1" hangingPunct="1">
              <a:lnSpc>
                <a:spcPct val="80000"/>
              </a:lnSpc>
              <a:spcBef>
                <a:spcPct val="40000"/>
              </a:spcBef>
              <a:buClr>
                <a:srgbClr val="01673E"/>
              </a:buClr>
              <a:buFont typeface="Arial" charset="0"/>
              <a:buChar char="–"/>
            </a:pPr>
            <a:r>
              <a:rPr lang="en-US" sz="1400" dirty="0"/>
              <a:t>Use coupler ports farther away from the H- ion-source for better vacuum condition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40000"/>
              </a:spcBef>
              <a:buClr>
                <a:srgbClr val="01673E"/>
              </a:buClr>
              <a:buFont typeface="Symbol" pitchFamily="18" charset="2"/>
              <a:buChar char="·"/>
            </a:pPr>
            <a:r>
              <a:rPr lang="en-US" sz="1600" dirty="0"/>
              <a:t>New couplers designed using SCL coupler window routinely conditioned  to 600 kW peak power @ 6% duty in traveling wave</a:t>
            </a:r>
          </a:p>
          <a:p>
            <a:pPr marL="742950" lvl="1" indent="-285750" eaLnBrk="1" hangingPunct="1">
              <a:lnSpc>
                <a:spcPct val="80000"/>
              </a:lnSpc>
              <a:spcBef>
                <a:spcPct val="40000"/>
              </a:spcBef>
              <a:buClr>
                <a:srgbClr val="01673E"/>
              </a:buClr>
              <a:buFont typeface="Arial" charset="0"/>
              <a:buChar char="–"/>
            </a:pPr>
            <a:r>
              <a:rPr lang="en-US" sz="1400" dirty="0"/>
              <a:t>6 new couplers manufactured and RF conditioned at SNS/RFTF</a:t>
            </a:r>
          </a:p>
          <a:p>
            <a:pPr marL="742950" lvl="1" indent="-285750" eaLnBrk="1" hangingPunct="1">
              <a:lnSpc>
                <a:spcPct val="80000"/>
              </a:lnSpc>
              <a:spcBef>
                <a:spcPct val="40000"/>
              </a:spcBef>
              <a:buClr>
                <a:srgbClr val="01673E"/>
              </a:buClr>
              <a:buFont typeface="Arial" charset="0"/>
              <a:buChar char="–"/>
            </a:pPr>
            <a:r>
              <a:rPr lang="en-US" sz="1400" dirty="0"/>
              <a:t>RF conditioned up to 450 kW @ 1 msec, 30 Hz through bridge waveguide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71500"/>
          </a:xfrm>
        </p:spPr>
        <p:txBody>
          <a:bodyPr/>
          <a:lstStyle/>
          <a:p>
            <a:pPr eaLnBrk="1" hangingPunct="1"/>
            <a:r>
              <a:rPr lang="en-US" dirty="0" smtClean="0"/>
              <a:t>RFQ Coupler RF Conditioning</a:t>
            </a:r>
          </a:p>
        </p:txBody>
      </p:sp>
      <p:pic>
        <p:nvPicPr>
          <p:cNvPr id="17412" name="Picture 3" descr="IMG_1993_2"/>
          <p:cNvPicPr>
            <a:picLocks noChangeAspect="1" noChangeArrowheads="1"/>
          </p:cNvPicPr>
          <p:nvPr/>
        </p:nvPicPr>
        <p:blipFill>
          <a:blip r:embed="rId2" cstate="print"/>
          <a:srcRect l="11087" t="8409" r="20435"/>
          <a:stretch>
            <a:fillRect/>
          </a:stretch>
        </p:blipFill>
        <p:spPr bwMode="auto">
          <a:xfrm>
            <a:off x="0" y="725488"/>
            <a:ext cx="2838450" cy="284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 descr="Sij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98700" y="3625850"/>
            <a:ext cx="3368675" cy="212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2613659" y="5853113"/>
            <a:ext cx="3015615" cy="6397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en-US" sz="1400" dirty="0">
                <a:solidFill>
                  <a:schemeClr val="accent2"/>
                </a:solidFill>
              </a:rPr>
              <a:t>Return and insertion losses</a:t>
            </a:r>
            <a:br>
              <a:rPr lang="en-US" sz="1400" dirty="0">
                <a:solidFill>
                  <a:schemeClr val="accent2"/>
                </a:solidFill>
              </a:rPr>
            </a:br>
            <a:r>
              <a:rPr lang="en-US" sz="1400" dirty="0">
                <a:solidFill>
                  <a:schemeClr val="accent2"/>
                </a:solidFill>
              </a:rPr>
              <a:t>through bridge waveguide and couplers</a:t>
            </a:r>
          </a:p>
        </p:txBody>
      </p:sp>
      <p:pic>
        <p:nvPicPr>
          <p:cNvPr id="17415" name="Picture 7" descr="RFQ bridge waveguid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616325"/>
            <a:ext cx="2392363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6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2908300" y="769938"/>
            <a:ext cx="2486660" cy="2673350"/>
          </a:xfrm>
          <a:noFill/>
        </p:spPr>
        <p:txBody>
          <a:bodyPr/>
          <a:lstStyle/>
          <a:p>
            <a:pPr eaLnBrk="1" hangingPunct="1">
              <a:lnSpc>
                <a:spcPct val="70000"/>
              </a:lnSpc>
              <a:spcBef>
                <a:spcPct val="40000"/>
              </a:spcBef>
            </a:pPr>
            <a:r>
              <a:rPr lang="en-US" sz="1600" b="0" dirty="0" smtClean="0">
                <a:solidFill>
                  <a:schemeClr val="accent2"/>
                </a:solidFill>
              </a:rPr>
              <a:t>402.5 MHz </a:t>
            </a:r>
            <a:r>
              <a:rPr lang="en-US" sz="1600" b="0" dirty="0" smtClean="0">
                <a:solidFill>
                  <a:schemeClr val="accent2"/>
                </a:solidFill>
              </a:rPr>
              <a:t>operating </a:t>
            </a:r>
            <a:r>
              <a:rPr lang="en-US" sz="1600" b="0" dirty="0" smtClean="0">
                <a:solidFill>
                  <a:schemeClr val="accent2"/>
                </a:solidFill>
              </a:rPr>
              <a:t>frequency</a:t>
            </a:r>
          </a:p>
          <a:p>
            <a:pPr eaLnBrk="1" hangingPunct="1">
              <a:lnSpc>
                <a:spcPct val="70000"/>
              </a:lnSpc>
              <a:spcBef>
                <a:spcPct val="40000"/>
              </a:spcBef>
            </a:pPr>
            <a:r>
              <a:rPr lang="en-US" sz="1600" b="0" dirty="0" smtClean="0">
                <a:solidFill>
                  <a:schemeClr val="accent2"/>
                </a:solidFill>
              </a:rPr>
              <a:t>Rectangular re-entrant cavity type (or ridge waveguide) is used as the bridge waveguide</a:t>
            </a:r>
          </a:p>
          <a:p>
            <a:pPr eaLnBrk="1" hangingPunct="1">
              <a:lnSpc>
                <a:spcPct val="70000"/>
              </a:lnSpc>
              <a:spcBef>
                <a:spcPct val="40000"/>
              </a:spcBef>
            </a:pPr>
            <a:r>
              <a:rPr lang="en-US" sz="1600" b="0" dirty="0" smtClean="0">
                <a:solidFill>
                  <a:schemeClr val="accent2"/>
                </a:solidFill>
              </a:rPr>
              <a:t>Used special vacuum ports to accommodate the coupler loop antenna tip design</a:t>
            </a:r>
            <a:endParaRPr lang="en-US" sz="1600" dirty="0" smtClean="0">
              <a:solidFill>
                <a:schemeClr val="accent2"/>
              </a:solidFill>
            </a:endParaRPr>
          </a:p>
        </p:txBody>
      </p:sp>
      <p:pic>
        <p:nvPicPr>
          <p:cNvPr id="17419" name="Picture 6" descr="rfq couplers test 400kW 402_33MHz 1ms 10Hz constant leak 06-13-07-0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4813" y="4751388"/>
            <a:ext cx="3656012" cy="211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0" name="Picture 8" descr="rfq couplers test 400kW 402_4MHz 0_61ms cycling 05-11-07-0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95925" y="2752725"/>
            <a:ext cx="3656013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1" name="Picture 7" descr="rfq coRF test 380kW 402_5MHz 0_4ms cycling 05-09-07-0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91163" y="711200"/>
            <a:ext cx="3656012" cy="211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6" descr="IMG_3675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749300"/>
            <a:ext cx="4030663" cy="302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7" descr="IMG_3656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2950" y="736600"/>
            <a:ext cx="4591050" cy="612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8" descr="IMG_3658_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3833813"/>
            <a:ext cx="4032250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Rectangle 9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96350" cy="658813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Upgraded RFQ Couplers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686800" cy="673100"/>
          </a:xfrm>
        </p:spPr>
        <p:txBody>
          <a:bodyPr anchor="ctr"/>
          <a:lstStyle/>
          <a:p>
            <a:pPr eaLnBrk="1" hangingPunct="1"/>
            <a:r>
              <a:rPr lang="en-US" altLang="ko-KR" dirty="0" smtClean="0">
                <a:ea typeface="굴림" pitchFamily="34" charset="-127"/>
              </a:rPr>
              <a:t>SNS CCL Window/Coupler Preparation</a:t>
            </a:r>
            <a:endParaRPr lang="en-US" dirty="0" smtClean="0"/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03600" y="947738"/>
            <a:ext cx="5740400" cy="2108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600" b="0" dirty="0" smtClean="0">
                <a:solidFill>
                  <a:schemeClr val="accent2"/>
                </a:solidFill>
              </a:rPr>
              <a:t>Bridge waveguide is copper plated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b="0" dirty="0" smtClean="0">
                <a:solidFill>
                  <a:schemeClr val="accent2"/>
                </a:solidFill>
              </a:rPr>
              <a:t>Pumping ports are equipped with RF screen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b="0" dirty="0" smtClean="0">
                <a:solidFill>
                  <a:schemeClr val="accent2"/>
                </a:solidFill>
              </a:rPr>
              <a:t>Extra ports are for arc detectors and vacuum gauges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b="0" dirty="0" smtClean="0">
                <a:solidFill>
                  <a:schemeClr val="accent2"/>
                </a:solidFill>
              </a:rPr>
              <a:t>Insertion loss of two windows with the bridge waveguide is &lt;-0.03 dB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b="0" dirty="0" smtClean="0">
                <a:solidFill>
                  <a:schemeClr val="accent2"/>
                </a:solidFill>
              </a:rPr>
              <a:t>Baked for 48 hrs at 150 </a:t>
            </a:r>
            <a:r>
              <a:rPr lang="en-US" sz="1600" b="0" dirty="0" smtClean="0">
                <a:solidFill>
                  <a:schemeClr val="accent2"/>
                </a:solidFill>
                <a:sym typeface="Symbol" pitchFamily="18" charset="2"/>
              </a:rPr>
              <a:t>C  with </a:t>
            </a:r>
            <a:r>
              <a:rPr lang="en-US" sz="1600" b="0" dirty="0" smtClean="0">
                <a:solidFill>
                  <a:schemeClr val="accent2"/>
                </a:solidFill>
              </a:rPr>
              <a:t>12 hrs ramp-up and 12 hrs cool down</a:t>
            </a:r>
          </a:p>
        </p:txBody>
      </p:sp>
      <p:pic>
        <p:nvPicPr>
          <p:cNvPr id="28677" name="Picture 4" descr="CIMG09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97313"/>
            <a:ext cx="4119563" cy="231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4" descr="CIMG03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31875"/>
            <a:ext cx="3286125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4" descr="CIMG126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56075" y="3117850"/>
            <a:ext cx="4987925" cy="374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28650"/>
          </a:xfrm>
        </p:spPr>
        <p:txBody>
          <a:bodyPr anchor="ctr"/>
          <a:lstStyle/>
          <a:p>
            <a:pPr eaLnBrk="1" hangingPunct="1"/>
            <a:r>
              <a:rPr lang="en-US" altLang="ko-KR" dirty="0" smtClean="0">
                <a:ea typeface="굴림" pitchFamily="34" charset="-127"/>
              </a:rPr>
              <a:t>CCL Window RF Processing</a:t>
            </a:r>
            <a:endParaRPr lang="en-US" dirty="0" smtClean="0"/>
          </a:p>
        </p:txBody>
      </p:sp>
      <p:sp>
        <p:nvSpPr>
          <p:cNvPr id="7168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162550" y="773113"/>
            <a:ext cx="3981450" cy="1476375"/>
          </a:xfrm>
        </p:spPr>
        <p:txBody>
          <a:bodyPr/>
          <a:lstStyle/>
          <a:p>
            <a:pPr eaLnBrk="1" hangingPunct="1"/>
            <a:endParaRPr lang="en-US" dirty="0" smtClean="0"/>
          </a:p>
        </p:txBody>
      </p:sp>
      <p:pic>
        <p:nvPicPr>
          <p:cNvPr id="71687" name="Picture 7" descr="11-13-09 ccl win ramping 60-900 2-5MW 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" y="747713"/>
            <a:ext cx="5119688" cy="3987800"/>
          </a:xfrm>
          <a:prstGeom prst="rect">
            <a:avLst/>
          </a:prstGeom>
          <a:noFill/>
        </p:spPr>
      </p:pic>
      <p:pic>
        <p:nvPicPr>
          <p:cNvPr id="71688" name="Picture 8" descr="11-13-09 ccl win ramping 60-900 2-5MW 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5263" y="2279650"/>
            <a:ext cx="5119687" cy="398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686800" cy="596900"/>
          </a:xfrm>
        </p:spPr>
        <p:txBody>
          <a:bodyPr/>
          <a:lstStyle/>
          <a:p>
            <a:pPr eaLnBrk="1" hangingPunct="1"/>
            <a:r>
              <a:rPr lang="en-US" altLang="ko-KR" dirty="0" smtClean="0">
                <a:ea typeface="굴림" pitchFamily="34" charset="-127"/>
              </a:rPr>
              <a:t>SNS DTL Window/Coupler Conditioning</a:t>
            </a:r>
            <a:endParaRPr lang="en-US" dirty="0" smtClean="0"/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22338"/>
            <a:ext cx="4083050" cy="2549525"/>
          </a:xfrm>
        </p:spPr>
        <p:txBody>
          <a:bodyPr/>
          <a:lstStyle/>
          <a:p>
            <a:pPr eaLnBrk="1" hangingPunct="1"/>
            <a:r>
              <a:rPr lang="en-US" sz="1800" b="0" dirty="0" smtClean="0">
                <a:solidFill>
                  <a:schemeClr val="accent2"/>
                </a:solidFill>
              </a:rPr>
              <a:t>Compact bridge waveguides have been </a:t>
            </a:r>
            <a:r>
              <a:rPr lang="en-US" sz="1800" b="0" dirty="0" smtClean="0">
                <a:solidFill>
                  <a:schemeClr val="accent2"/>
                </a:solidFill>
              </a:rPr>
              <a:t>built and copper plated</a:t>
            </a:r>
            <a:endParaRPr lang="en-US" sz="1800" b="0" dirty="0" smtClean="0">
              <a:solidFill>
                <a:schemeClr val="accent2"/>
              </a:solidFill>
            </a:endParaRPr>
          </a:p>
          <a:p>
            <a:pPr eaLnBrk="1" hangingPunct="1"/>
            <a:r>
              <a:rPr lang="en-US" sz="1800" b="0" dirty="0" smtClean="0">
                <a:solidFill>
                  <a:schemeClr val="accent2"/>
                </a:solidFill>
              </a:rPr>
              <a:t>Spare windows for 402.5 MHz, 2.5 MW cavities have </a:t>
            </a:r>
            <a:r>
              <a:rPr lang="en-US" sz="1800" b="0" dirty="0" smtClean="0">
                <a:solidFill>
                  <a:schemeClr val="accent2"/>
                </a:solidFill>
              </a:rPr>
              <a:t>been conditioned</a:t>
            </a:r>
            <a:endParaRPr lang="en-US" sz="1800" b="0" dirty="0" smtClean="0">
              <a:solidFill>
                <a:schemeClr val="accent2"/>
              </a:solidFill>
            </a:endParaRPr>
          </a:p>
          <a:p>
            <a:pPr eaLnBrk="1" hangingPunct="1"/>
            <a:r>
              <a:rPr lang="en-US" sz="1800" b="0" dirty="0" smtClean="0">
                <a:solidFill>
                  <a:schemeClr val="accent2"/>
                </a:solidFill>
              </a:rPr>
              <a:t>Conditioning setups for the DTL and CCL windows are </a:t>
            </a:r>
            <a:r>
              <a:rPr lang="en-US" sz="1800" b="0" dirty="0" smtClean="0">
                <a:solidFill>
                  <a:schemeClr val="accent2"/>
                </a:solidFill>
              </a:rPr>
              <a:t>similar </a:t>
            </a:r>
            <a:r>
              <a:rPr lang="en-US" sz="1800" b="0" dirty="0" smtClean="0">
                <a:solidFill>
                  <a:schemeClr val="accent2"/>
                </a:solidFill>
              </a:rPr>
              <a:t>except the waveguide dimensions</a:t>
            </a:r>
          </a:p>
        </p:txBody>
      </p:sp>
      <p:pic>
        <p:nvPicPr>
          <p:cNvPr id="31749" name="Picture 4" descr="CIMG1330"/>
          <p:cNvPicPr>
            <a:picLocks noChangeAspect="1" noChangeArrowheads="1"/>
          </p:cNvPicPr>
          <p:nvPr/>
        </p:nvPicPr>
        <p:blipFill>
          <a:blip r:embed="rId2"/>
          <a:srcRect l="16643" t="412" b="47435"/>
          <a:stretch>
            <a:fillRect/>
          </a:stretch>
        </p:blipFill>
        <p:spPr bwMode="auto">
          <a:xfrm>
            <a:off x="0" y="3646488"/>
            <a:ext cx="9144000" cy="321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5" descr="CIMG1274"/>
          <p:cNvPicPr>
            <a:picLocks noChangeAspect="1" noChangeArrowheads="1"/>
          </p:cNvPicPr>
          <p:nvPr/>
        </p:nvPicPr>
        <p:blipFill>
          <a:blip r:embed="rId3"/>
          <a:srcRect t="29272" b="1668"/>
          <a:stretch>
            <a:fillRect/>
          </a:stretch>
        </p:blipFill>
        <p:spPr bwMode="auto">
          <a:xfrm>
            <a:off x="4105275" y="984250"/>
            <a:ext cx="503872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z="2600" dirty="0" smtClean="0"/>
              <a:t>RF Distribution Setup for Cryomodule Test</a:t>
            </a:r>
            <a:br>
              <a:rPr lang="en-US" sz="2600" dirty="0" smtClean="0"/>
            </a:br>
            <a:r>
              <a:rPr lang="en-US" sz="2600" dirty="0" smtClean="0"/>
              <a:t>(up to 4 cavities)</a:t>
            </a:r>
          </a:p>
        </p:txBody>
      </p:sp>
      <p:pic>
        <p:nvPicPr>
          <p:cNvPr id="69635" name="Picture 3" descr="RFTF_wg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2650" y="787400"/>
            <a:ext cx="7010400" cy="5356225"/>
          </a:xfrm>
          <a:prstGeom prst="rect">
            <a:avLst/>
          </a:prstGeom>
          <a:noFill/>
        </p:spPr>
      </p:pic>
      <p:sp>
        <p:nvSpPr>
          <p:cNvPr id="69636" name="Oval 4"/>
          <p:cNvSpPr>
            <a:spLocks noChangeArrowheads="1"/>
          </p:cNvSpPr>
          <p:nvPr/>
        </p:nvSpPr>
        <p:spPr bwMode="auto">
          <a:xfrm>
            <a:off x="6629400" y="2057400"/>
            <a:ext cx="1143000" cy="1828800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7848600" y="2184400"/>
            <a:ext cx="9715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400" dirty="0"/>
              <a:t>Vector</a:t>
            </a:r>
          </a:p>
          <a:p>
            <a:pPr eaLnBrk="1" hangingPunct="1"/>
            <a:r>
              <a:rPr lang="en-US" sz="1400" dirty="0"/>
              <a:t>modulator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96350" cy="658813"/>
          </a:xfrm>
        </p:spPr>
        <p:txBody>
          <a:bodyPr/>
          <a:lstStyle/>
          <a:p>
            <a:pPr eaLnBrk="1" hangingPunct="1"/>
            <a:r>
              <a:rPr lang="en-US" altLang="ko-KR" sz="2600" dirty="0" smtClean="0">
                <a:ea typeface="굴림" pitchFamily="34" charset="-127"/>
              </a:rPr>
              <a:t>Waveguide Feed Network for Four Cavity Conditioning</a:t>
            </a:r>
            <a:endParaRPr lang="en-US" sz="2600" dirty="0" smtClean="0"/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9638"/>
            <a:ext cx="5337175" cy="1693862"/>
          </a:xfrm>
        </p:spPr>
        <p:txBody>
          <a:bodyPr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600" b="0" dirty="0" smtClean="0">
                <a:solidFill>
                  <a:schemeClr val="accent2"/>
                </a:solidFill>
              </a:rPr>
              <a:t>Feed four SCL cavities with one klystron (available 5 MW tubes)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600" b="0" dirty="0" smtClean="0">
                <a:solidFill>
                  <a:schemeClr val="accent2"/>
                </a:solidFill>
              </a:rPr>
              <a:t>Use waveguide vector modulator employing the mechanical phase shifters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600" b="0" dirty="0" smtClean="0">
                <a:solidFill>
                  <a:schemeClr val="accent2"/>
                </a:solidFill>
              </a:rPr>
              <a:t>Adjust the power of four outputs connected to cavities to </a:t>
            </a:r>
            <a:r>
              <a:rPr lang="en-US" sz="1600" b="0" dirty="0" smtClean="0">
                <a:solidFill>
                  <a:schemeClr val="accent2"/>
                </a:solidFill>
                <a:sym typeface="Symbol" pitchFamily="18" charset="2"/>
              </a:rPr>
              <a:t>40% in </a:t>
            </a:r>
            <a:r>
              <a:rPr lang="en-US" sz="1600" b="0" dirty="0" smtClean="0">
                <a:solidFill>
                  <a:schemeClr val="accent2"/>
                </a:solidFill>
              </a:rPr>
              <a:t>amplitude </a:t>
            </a:r>
            <a:r>
              <a:rPr lang="en-US" sz="1600" b="0" dirty="0" smtClean="0">
                <a:solidFill>
                  <a:schemeClr val="accent2"/>
                </a:solidFill>
                <a:sym typeface="Symbol" pitchFamily="18" charset="2"/>
              </a:rPr>
              <a:t>and 30</a:t>
            </a:r>
            <a:r>
              <a:rPr lang="en-US" sz="1600" b="0" dirty="0" smtClean="0">
                <a:solidFill>
                  <a:schemeClr val="accent2"/>
                </a:solidFill>
              </a:rPr>
              <a:t> in phase</a:t>
            </a:r>
            <a:endParaRPr lang="en-US" sz="1600" b="0" dirty="0" smtClean="0">
              <a:solidFill>
                <a:schemeClr val="accent2"/>
              </a:solidFill>
            </a:endParaRPr>
          </a:p>
        </p:txBody>
      </p:sp>
      <p:pic>
        <p:nvPicPr>
          <p:cNvPr id="32773" name="Picture 4" descr="C:\Documents and Settings\yoon\My Documents\My Pictures\2010_04_23\CIMG16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2082800"/>
            <a:ext cx="3581400" cy="477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5" descr="C:\Documents and Settings\yoon\My Documents\My Pictures\2010_04_23\CIMG168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7432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Footer Placeholder 3"/>
          <p:cNvSpPr txBox="1">
            <a:spLocks noGrp="1"/>
          </p:cNvSpPr>
          <p:nvPr/>
        </p:nvSpPr>
        <p:spPr bwMode="auto">
          <a:xfrm>
            <a:off x="3124200" y="6662738"/>
            <a:ext cx="2895600" cy="182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500" dirty="0">
                <a:solidFill>
                  <a:schemeClr val="tx2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</a:rPr>
              <a:t>Presentation_name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86200" y="381000"/>
            <a:ext cx="5257800" cy="3279775"/>
            <a:chOff x="2448" y="240"/>
            <a:chExt cx="3312" cy="2066"/>
          </a:xfrm>
        </p:grpSpPr>
        <p:pic>
          <p:nvPicPr>
            <p:cNvPr id="92164" name="Picture 3" descr="lattice_revU_omega_[2000-02-22]_MD3_VIEW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765" t="2550" r="3922" b="3082"/>
            <a:stretch>
              <a:fillRect/>
            </a:stretch>
          </p:blipFill>
          <p:spPr bwMode="auto">
            <a:xfrm>
              <a:off x="3360" y="240"/>
              <a:ext cx="2400" cy="2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165" name="Text Box 4"/>
            <p:cNvSpPr txBox="1">
              <a:spLocks noChangeArrowheads="1"/>
            </p:cNvSpPr>
            <p:nvPr/>
          </p:nvSpPr>
          <p:spPr bwMode="auto">
            <a:xfrm>
              <a:off x="2448" y="480"/>
              <a:ext cx="129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ko-KR" sz="1600" dirty="0">
                  <a:latin typeface="Helvetica" pitchFamily="34" charset="0"/>
                  <a:ea typeface="굴림" pitchFamily="34" charset="-127"/>
                </a:rPr>
                <a:t>H- stripped to p</a:t>
              </a:r>
            </a:p>
          </p:txBody>
        </p:sp>
        <p:sp>
          <p:nvSpPr>
            <p:cNvPr id="92166" name="Line 5"/>
            <p:cNvSpPr>
              <a:spLocks noChangeShapeType="1"/>
            </p:cNvSpPr>
            <p:nvPr/>
          </p:nvSpPr>
          <p:spPr bwMode="auto">
            <a:xfrm>
              <a:off x="3552" y="624"/>
              <a:ext cx="432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92167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altLang="ko-KR" sz="3600" dirty="0" smtClean="0">
                <a:ea typeface="굴림" pitchFamily="34" charset="-127"/>
              </a:rPr>
              <a:t>Machine layout</a:t>
            </a:r>
          </a:p>
        </p:txBody>
      </p:sp>
      <p:sp>
        <p:nvSpPr>
          <p:cNvPr id="93191" name="Text Box 7"/>
          <p:cNvSpPr txBox="1">
            <a:spLocks noChangeArrowheads="1"/>
          </p:cNvSpPr>
          <p:nvPr/>
        </p:nvSpPr>
        <p:spPr bwMode="auto">
          <a:xfrm>
            <a:off x="7467600" y="29718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schemeClr val="accent1"/>
                </a:solidFill>
              </a:rPr>
              <a:t>Liquid Hg Target</a:t>
            </a:r>
            <a:endParaRPr lang="en-US" altLang="ko-KR" b="1" dirty="0">
              <a:solidFill>
                <a:schemeClr val="accent1"/>
              </a:solidFill>
              <a:ea typeface="굴림" pitchFamily="34" charset="-127"/>
            </a:endParaRP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5421313" y="2041525"/>
            <a:ext cx="3581400" cy="4148138"/>
            <a:chOff x="3415" y="1286"/>
            <a:chExt cx="2256" cy="2613"/>
          </a:xfrm>
        </p:grpSpPr>
        <p:sp>
          <p:nvSpPr>
            <p:cNvPr id="92170" name="Text Box 9"/>
            <p:cNvSpPr txBox="1">
              <a:spLocks noChangeArrowheads="1"/>
            </p:cNvSpPr>
            <p:nvPr/>
          </p:nvSpPr>
          <p:spPr bwMode="auto">
            <a:xfrm>
              <a:off x="3970" y="1286"/>
              <a:ext cx="1220" cy="5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ko-KR" sz="1600" dirty="0">
                  <a:solidFill>
                    <a:srgbClr val="FF0000"/>
                  </a:solidFill>
                  <a:latin typeface="Helvetica" pitchFamily="34" charset="0"/>
                  <a:ea typeface="굴림" pitchFamily="34" charset="-127"/>
                </a:rPr>
                <a:t>Accumulator Ring; </a:t>
              </a:r>
            </a:p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ko-KR" sz="1600" dirty="0">
                  <a:solidFill>
                    <a:srgbClr val="FF0000"/>
                  </a:solidFill>
                  <a:ea typeface="굴림" pitchFamily="34" charset="-127"/>
                </a:rPr>
                <a:t>Compress </a:t>
              </a:r>
            </a:p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ko-KR" sz="1600" dirty="0">
                  <a:solidFill>
                    <a:srgbClr val="FF0000"/>
                  </a:solidFill>
                  <a:ea typeface="굴림" pitchFamily="34" charset="-127"/>
                </a:rPr>
                <a:t>1 ms long pulse</a:t>
              </a:r>
            </a:p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ko-KR" sz="1600" dirty="0">
                  <a:solidFill>
                    <a:srgbClr val="FF0000"/>
                  </a:solidFill>
                  <a:ea typeface="굴림" pitchFamily="34" charset="-127"/>
                </a:rPr>
                <a:t> to 700 ns</a:t>
              </a:r>
              <a:r>
                <a:rPr lang="en-US" altLang="ko-KR" sz="1000" b="1" dirty="0">
                  <a:ea typeface="굴림" pitchFamily="34" charset="-127"/>
                </a:rPr>
                <a:t> </a:t>
              </a:r>
              <a:endParaRPr lang="en-US" altLang="ko-KR" sz="1600" dirty="0">
                <a:solidFill>
                  <a:srgbClr val="FF3300"/>
                </a:solidFill>
                <a:latin typeface="Helvetica" pitchFamily="34" charset="0"/>
                <a:ea typeface="굴림" pitchFamily="34" charset="-127"/>
              </a:endParaRPr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3415" y="2534"/>
              <a:ext cx="2256" cy="1365"/>
              <a:chOff x="3415" y="2534"/>
              <a:chExt cx="2256" cy="1365"/>
            </a:xfrm>
          </p:grpSpPr>
          <p:sp>
            <p:nvSpPr>
              <p:cNvPr id="92172" name="Line 11"/>
              <p:cNvSpPr>
                <a:spLocks noChangeShapeType="1"/>
              </p:cNvSpPr>
              <p:nvPr/>
            </p:nvSpPr>
            <p:spPr bwMode="auto">
              <a:xfrm>
                <a:off x="3799" y="2535"/>
                <a:ext cx="0" cy="105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173" name="Line 12"/>
              <p:cNvSpPr>
                <a:spLocks noChangeShapeType="1"/>
              </p:cNvSpPr>
              <p:nvPr/>
            </p:nvSpPr>
            <p:spPr bwMode="auto">
              <a:xfrm>
                <a:off x="3799" y="3591"/>
                <a:ext cx="187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174" name="Text Box 13"/>
              <p:cNvSpPr txBox="1">
                <a:spLocks noChangeArrowheads="1"/>
              </p:cNvSpPr>
              <p:nvPr/>
            </p:nvSpPr>
            <p:spPr bwMode="auto">
              <a:xfrm rot="-5400000">
                <a:off x="3012" y="2937"/>
                <a:ext cx="101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ko-KR" sz="1600" dirty="0">
                    <a:latin typeface="Helvetica" pitchFamily="34" charset="0"/>
                    <a:ea typeface="굴림" pitchFamily="34" charset="-127"/>
                  </a:rPr>
                  <a:t>Current</a:t>
                </a:r>
              </a:p>
            </p:txBody>
          </p:sp>
          <p:sp>
            <p:nvSpPr>
              <p:cNvPr id="92175" name="Rectangle 14"/>
              <p:cNvSpPr>
                <a:spLocks noChangeArrowheads="1"/>
              </p:cNvSpPr>
              <p:nvPr/>
            </p:nvSpPr>
            <p:spPr bwMode="auto">
              <a:xfrm>
                <a:off x="3895" y="3543"/>
                <a:ext cx="96" cy="48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92176" name="Rectangle 15"/>
              <p:cNvSpPr>
                <a:spLocks noChangeArrowheads="1"/>
              </p:cNvSpPr>
              <p:nvPr/>
            </p:nvSpPr>
            <p:spPr bwMode="auto">
              <a:xfrm>
                <a:off x="4039" y="3495"/>
                <a:ext cx="96" cy="96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92177" name="Rectangle 16"/>
              <p:cNvSpPr>
                <a:spLocks noChangeArrowheads="1"/>
              </p:cNvSpPr>
              <p:nvPr/>
            </p:nvSpPr>
            <p:spPr bwMode="auto">
              <a:xfrm>
                <a:off x="4183" y="3447"/>
                <a:ext cx="96" cy="144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92178" name="Rectangle 17"/>
              <p:cNvSpPr>
                <a:spLocks noChangeArrowheads="1"/>
              </p:cNvSpPr>
              <p:nvPr/>
            </p:nvSpPr>
            <p:spPr bwMode="auto">
              <a:xfrm>
                <a:off x="4327" y="3399"/>
                <a:ext cx="96" cy="192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92179" name="Rectangle 18"/>
              <p:cNvSpPr>
                <a:spLocks noChangeArrowheads="1"/>
              </p:cNvSpPr>
              <p:nvPr/>
            </p:nvSpPr>
            <p:spPr bwMode="auto">
              <a:xfrm>
                <a:off x="4471" y="3351"/>
                <a:ext cx="96" cy="240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92180" name="Rectangle 19"/>
              <p:cNvSpPr>
                <a:spLocks noChangeArrowheads="1"/>
              </p:cNvSpPr>
              <p:nvPr/>
            </p:nvSpPr>
            <p:spPr bwMode="auto">
              <a:xfrm>
                <a:off x="4615" y="3303"/>
                <a:ext cx="96" cy="288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92181" name="Rectangle 20"/>
              <p:cNvSpPr>
                <a:spLocks noChangeArrowheads="1"/>
              </p:cNvSpPr>
              <p:nvPr/>
            </p:nvSpPr>
            <p:spPr bwMode="auto">
              <a:xfrm>
                <a:off x="4759" y="3255"/>
                <a:ext cx="96" cy="336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92182" name="Line 21"/>
              <p:cNvSpPr>
                <a:spLocks noChangeShapeType="1"/>
              </p:cNvSpPr>
              <p:nvPr/>
            </p:nvSpPr>
            <p:spPr bwMode="auto">
              <a:xfrm flipH="1">
                <a:off x="4855" y="3495"/>
                <a:ext cx="96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183" name="Line 22"/>
              <p:cNvSpPr>
                <a:spLocks noChangeShapeType="1"/>
              </p:cNvSpPr>
              <p:nvPr/>
            </p:nvSpPr>
            <p:spPr bwMode="auto">
              <a:xfrm flipH="1">
                <a:off x="4903" y="3495"/>
                <a:ext cx="96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184" name="Rectangle 23"/>
              <p:cNvSpPr>
                <a:spLocks noChangeArrowheads="1"/>
              </p:cNvSpPr>
              <p:nvPr/>
            </p:nvSpPr>
            <p:spPr bwMode="auto">
              <a:xfrm>
                <a:off x="5047" y="2679"/>
                <a:ext cx="96" cy="912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92185" name="Rectangle 24"/>
              <p:cNvSpPr>
                <a:spLocks noChangeArrowheads="1"/>
              </p:cNvSpPr>
              <p:nvPr/>
            </p:nvSpPr>
            <p:spPr bwMode="auto">
              <a:xfrm>
                <a:off x="5191" y="2631"/>
                <a:ext cx="96" cy="960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92186" name="Rectangle 25"/>
              <p:cNvSpPr>
                <a:spLocks noChangeArrowheads="1"/>
              </p:cNvSpPr>
              <p:nvPr/>
            </p:nvSpPr>
            <p:spPr bwMode="auto">
              <a:xfrm>
                <a:off x="5335" y="2583"/>
                <a:ext cx="96" cy="1008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92187" name="Line 26"/>
              <p:cNvSpPr>
                <a:spLocks noChangeShapeType="1"/>
              </p:cNvSpPr>
              <p:nvPr/>
            </p:nvSpPr>
            <p:spPr bwMode="auto">
              <a:xfrm>
                <a:off x="3799" y="3591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188" name="Line 27"/>
              <p:cNvSpPr>
                <a:spLocks noChangeShapeType="1"/>
              </p:cNvSpPr>
              <p:nvPr/>
            </p:nvSpPr>
            <p:spPr bwMode="auto">
              <a:xfrm>
                <a:off x="5431" y="3591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189" name="Text Box 28"/>
              <p:cNvSpPr txBox="1">
                <a:spLocks noChangeArrowheads="1"/>
              </p:cNvSpPr>
              <p:nvPr/>
            </p:nvSpPr>
            <p:spPr bwMode="auto">
              <a:xfrm>
                <a:off x="4327" y="3687"/>
                <a:ext cx="76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ko-KR" sz="1600" dirty="0">
                    <a:solidFill>
                      <a:schemeClr val="hlink"/>
                    </a:solidFill>
                    <a:latin typeface="Helvetica" pitchFamily="34" charset="0"/>
                    <a:ea typeface="굴림" pitchFamily="34" charset="-127"/>
                  </a:rPr>
                  <a:t>1ms</a:t>
                </a:r>
              </a:p>
            </p:txBody>
          </p:sp>
          <p:sp>
            <p:nvSpPr>
              <p:cNvPr id="92190" name="Line 29"/>
              <p:cNvSpPr>
                <a:spLocks noChangeShapeType="1"/>
              </p:cNvSpPr>
              <p:nvPr/>
            </p:nvSpPr>
            <p:spPr bwMode="auto">
              <a:xfrm flipH="1">
                <a:off x="3799" y="3783"/>
                <a:ext cx="67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191" name="Line 30"/>
              <p:cNvSpPr>
                <a:spLocks noChangeShapeType="1"/>
              </p:cNvSpPr>
              <p:nvPr/>
            </p:nvSpPr>
            <p:spPr bwMode="auto">
              <a:xfrm>
                <a:off x="4903" y="3783"/>
                <a:ext cx="52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92192" name="Rectangle 91"/>
          <p:cNvSpPr>
            <a:spLocks noChangeArrowheads="1"/>
          </p:cNvSpPr>
          <p:nvPr/>
        </p:nvSpPr>
        <p:spPr bwMode="auto">
          <a:xfrm>
            <a:off x="5257800" y="3352800"/>
            <a:ext cx="26670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0" y="731838"/>
            <a:ext cx="6553200" cy="5197475"/>
            <a:chOff x="0" y="461"/>
            <a:chExt cx="4128" cy="3274"/>
          </a:xfrm>
        </p:grpSpPr>
        <p:sp>
          <p:nvSpPr>
            <p:cNvPr id="92194" name="Rectangle 32"/>
            <p:cNvSpPr>
              <a:spLocks noChangeArrowheads="1"/>
            </p:cNvSpPr>
            <p:nvPr/>
          </p:nvSpPr>
          <p:spPr bwMode="auto">
            <a:xfrm>
              <a:off x="0" y="2151"/>
              <a:ext cx="534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spAutoFit/>
            </a:bodyPr>
            <a:lstStyle/>
            <a:p>
              <a:r>
                <a:rPr lang="en-US" altLang="en-US" sz="1600" dirty="0">
                  <a:solidFill>
                    <a:srgbClr val="CC3300"/>
                  </a:solidFill>
                  <a:latin typeface="Helvetica" pitchFamily="34" charset="0"/>
                </a:rPr>
                <a:t>Injector</a:t>
              </a:r>
            </a:p>
          </p:txBody>
        </p:sp>
        <p:sp>
          <p:nvSpPr>
            <p:cNvPr id="92195" name="Line 33"/>
            <p:cNvSpPr>
              <a:spLocks noChangeShapeType="1"/>
            </p:cNvSpPr>
            <p:nvPr/>
          </p:nvSpPr>
          <p:spPr bwMode="auto">
            <a:xfrm flipV="1">
              <a:off x="48" y="1872"/>
              <a:ext cx="3312" cy="8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2196" name="Rectangle 34"/>
            <p:cNvSpPr>
              <a:spLocks noChangeArrowheads="1"/>
            </p:cNvSpPr>
            <p:nvPr/>
          </p:nvSpPr>
          <p:spPr bwMode="auto">
            <a:xfrm>
              <a:off x="48" y="1788"/>
              <a:ext cx="126" cy="17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2197" name="Rectangle 35"/>
            <p:cNvSpPr>
              <a:spLocks noChangeArrowheads="1"/>
            </p:cNvSpPr>
            <p:nvPr/>
          </p:nvSpPr>
          <p:spPr bwMode="auto">
            <a:xfrm>
              <a:off x="672" y="1776"/>
              <a:ext cx="432" cy="17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2198" name="Rectangle 36"/>
            <p:cNvSpPr>
              <a:spLocks noChangeArrowheads="1"/>
            </p:cNvSpPr>
            <p:nvPr/>
          </p:nvSpPr>
          <p:spPr bwMode="auto">
            <a:xfrm>
              <a:off x="480" y="2160"/>
              <a:ext cx="292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spAutoFit/>
            </a:bodyPr>
            <a:lstStyle/>
            <a:p>
              <a:r>
                <a:rPr lang="en-US" altLang="en-US" sz="1600" dirty="0">
                  <a:solidFill>
                    <a:srgbClr val="CC3300"/>
                  </a:solidFill>
                  <a:latin typeface="Helvetica" pitchFamily="34" charset="0"/>
                </a:rPr>
                <a:t>2.5</a:t>
              </a:r>
            </a:p>
          </p:txBody>
        </p:sp>
        <p:sp>
          <p:nvSpPr>
            <p:cNvPr id="92199" name="Line 37"/>
            <p:cNvSpPr>
              <a:spLocks noChangeShapeType="1"/>
            </p:cNvSpPr>
            <p:nvPr/>
          </p:nvSpPr>
          <p:spPr bwMode="auto">
            <a:xfrm>
              <a:off x="1152" y="1968"/>
              <a:ext cx="0" cy="18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2200" name="Rectangle 38"/>
            <p:cNvSpPr>
              <a:spLocks noChangeArrowheads="1"/>
            </p:cNvSpPr>
            <p:nvPr/>
          </p:nvSpPr>
          <p:spPr bwMode="auto">
            <a:xfrm>
              <a:off x="240" y="1776"/>
              <a:ext cx="348" cy="189"/>
            </a:xfrm>
            <a:prstGeom prst="rect">
              <a:avLst/>
            </a:prstGeom>
            <a:solidFill>
              <a:srgbClr val="FF99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487" tIns="44450" rIns="90487" bIns="44450">
              <a:spAutoFit/>
            </a:bodyPr>
            <a:lstStyle/>
            <a:p>
              <a:pPr algn="ctr"/>
              <a:r>
                <a:rPr lang="en-US" altLang="en-US" sz="1300" b="1" dirty="0">
                  <a:latin typeface="Helvetica" pitchFamily="34" charset="0"/>
                </a:rPr>
                <a:t>RFQ</a:t>
              </a:r>
            </a:p>
          </p:txBody>
        </p:sp>
        <p:sp>
          <p:nvSpPr>
            <p:cNvPr id="92201" name="Rectangle 39"/>
            <p:cNvSpPr>
              <a:spLocks noChangeArrowheads="1"/>
            </p:cNvSpPr>
            <p:nvPr/>
          </p:nvSpPr>
          <p:spPr bwMode="auto">
            <a:xfrm>
              <a:off x="1215" y="1788"/>
              <a:ext cx="417" cy="172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2202" name="Line 40"/>
            <p:cNvSpPr>
              <a:spLocks noChangeShapeType="1"/>
            </p:cNvSpPr>
            <p:nvPr/>
          </p:nvSpPr>
          <p:spPr bwMode="auto">
            <a:xfrm>
              <a:off x="624" y="1968"/>
              <a:ext cx="0" cy="18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2203" name="Line 41"/>
            <p:cNvSpPr>
              <a:spLocks noChangeShapeType="1"/>
            </p:cNvSpPr>
            <p:nvPr/>
          </p:nvSpPr>
          <p:spPr bwMode="auto">
            <a:xfrm>
              <a:off x="96" y="1999"/>
              <a:ext cx="0" cy="18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2204" name="Rectangle 42"/>
            <p:cNvSpPr>
              <a:spLocks noChangeArrowheads="1"/>
            </p:cNvSpPr>
            <p:nvPr/>
          </p:nvSpPr>
          <p:spPr bwMode="auto">
            <a:xfrm>
              <a:off x="720" y="1776"/>
              <a:ext cx="355" cy="210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spAutoFit/>
            </a:bodyPr>
            <a:lstStyle/>
            <a:p>
              <a:r>
                <a:rPr lang="en-US" altLang="en-US" sz="1600" dirty="0">
                  <a:latin typeface="Helvetica" pitchFamily="34" charset="0"/>
                </a:rPr>
                <a:t>DTL</a:t>
              </a:r>
            </a:p>
          </p:txBody>
        </p:sp>
        <p:sp>
          <p:nvSpPr>
            <p:cNvPr id="92205" name="Rectangle 43"/>
            <p:cNvSpPr>
              <a:spLocks noChangeArrowheads="1"/>
            </p:cNvSpPr>
            <p:nvPr/>
          </p:nvSpPr>
          <p:spPr bwMode="auto">
            <a:xfrm>
              <a:off x="960" y="2160"/>
              <a:ext cx="363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spAutoFit/>
            </a:bodyPr>
            <a:lstStyle/>
            <a:p>
              <a:r>
                <a:rPr lang="en-US" altLang="en-US" sz="1600" dirty="0">
                  <a:solidFill>
                    <a:srgbClr val="CC3300"/>
                  </a:solidFill>
                  <a:latin typeface="Helvetica" pitchFamily="34" charset="0"/>
                </a:rPr>
                <a:t>86.8</a:t>
              </a:r>
            </a:p>
          </p:txBody>
        </p:sp>
        <p:sp>
          <p:nvSpPr>
            <p:cNvPr id="92206" name="Rectangle 44"/>
            <p:cNvSpPr>
              <a:spLocks noChangeArrowheads="1"/>
            </p:cNvSpPr>
            <p:nvPr/>
          </p:nvSpPr>
          <p:spPr bwMode="auto">
            <a:xfrm>
              <a:off x="1227" y="1776"/>
              <a:ext cx="369" cy="210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spAutoFit/>
            </a:bodyPr>
            <a:lstStyle/>
            <a:p>
              <a:pPr algn="ctr"/>
              <a:r>
                <a:rPr lang="en-US" altLang="en-US" sz="1600" dirty="0">
                  <a:latin typeface="Helvetica" pitchFamily="34" charset="0"/>
                </a:rPr>
                <a:t>CCL</a:t>
              </a:r>
            </a:p>
          </p:txBody>
        </p:sp>
        <p:sp>
          <p:nvSpPr>
            <p:cNvPr id="92207" name="Rectangle 45"/>
            <p:cNvSpPr>
              <a:spLocks noChangeArrowheads="1"/>
            </p:cNvSpPr>
            <p:nvPr/>
          </p:nvSpPr>
          <p:spPr bwMode="auto">
            <a:xfrm>
              <a:off x="384" y="1440"/>
              <a:ext cx="733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spAutoFit/>
            </a:bodyPr>
            <a:lstStyle/>
            <a:p>
              <a:r>
                <a:rPr lang="en-US" altLang="en-US" sz="1600" dirty="0">
                  <a:latin typeface="Helvetica" pitchFamily="34" charset="0"/>
                </a:rPr>
                <a:t>402.5 MHz</a:t>
              </a:r>
            </a:p>
          </p:txBody>
        </p:sp>
        <p:sp>
          <p:nvSpPr>
            <p:cNvPr id="92208" name="Rectangle 46"/>
            <p:cNvSpPr>
              <a:spLocks noChangeArrowheads="1"/>
            </p:cNvSpPr>
            <p:nvPr/>
          </p:nvSpPr>
          <p:spPr bwMode="auto">
            <a:xfrm>
              <a:off x="2016" y="1440"/>
              <a:ext cx="626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spAutoFit/>
            </a:bodyPr>
            <a:lstStyle/>
            <a:p>
              <a:r>
                <a:rPr lang="en-US" altLang="en-US" sz="1600" dirty="0">
                  <a:latin typeface="Helvetica" pitchFamily="34" charset="0"/>
                </a:rPr>
                <a:t>805 MHz</a:t>
              </a:r>
            </a:p>
          </p:txBody>
        </p:sp>
        <p:sp>
          <p:nvSpPr>
            <p:cNvPr id="92209" name="Line 47"/>
            <p:cNvSpPr>
              <a:spLocks noChangeShapeType="1"/>
            </p:cNvSpPr>
            <p:nvPr/>
          </p:nvSpPr>
          <p:spPr bwMode="auto">
            <a:xfrm flipV="1">
              <a:off x="240" y="1632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2210" name="Line 48"/>
            <p:cNvSpPr>
              <a:spLocks noChangeShapeType="1"/>
            </p:cNvSpPr>
            <p:nvPr/>
          </p:nvSpPr>
          <p:spPr bwMode="auto">
            <a:xfrm flipV="1">
              <a:off x="1200" y="1632"/>
              <a:ext cx="22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2211" name="Rectangle 49"/>
            <p:cNvSpPr>
              <a:spLocks noChangeArrowheads="1"/>
            </p:cNvSpPr>
            <p:nvPr/>
          </p:nvSpPr>
          <p:spPr bwMode="auto">
            <a:xfrm>
              <a:off x="1690" y="1786"/>
              <a:ext cx="806" cy="168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2212" name="Rectangle 50"/>
            <p:cNvSpPr>
              <a:spLocks noChangeArrowheads="1"/>
            </p:cNvSpPr>
            <p:nvPr/>
          </p:nvSpPr>
          <p:spPr bwMode="auto">
            <a:xfrm>
              <a:off x="2592" y="1776"/>
              <a:ext cx="873" cy="179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2213" name="Rectangle 51"/>
            <p:cNvSpPr>
              <a:spLocks noChangeArrowheads="1"/>
            </p:cNvSpPr>
            <p:nvPr/>
          </p:nvSpPr>
          <p:spPr bwMode="auto">
            <a:xfrm>
              <a:off x="1728" y="1776"/>
              <a:ext cx="745" cy="210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</p:spPr>
          <p:txBody>
            <a:bodyPr wrap="none" lIns="18288" tIns="44450" rIns="18288" bIns="44450">
              <a:spAutoFit/>
            </a:bodyPr>
            <a:lstStyle/>
            <a:p>
              <a:pPr algn="ctr"/>
              <a:r>
                <a:rPr lang="en-US" altLang="en-US" sz="1600" dirty="0">
                  <a:latin typeface="Helvetica" pitchFamily="34" charset="0"/>
                </a:rPr>
                <a:t>SRF, </a:t>
              </a:r>
              <a:r>
                <a:rPr lang="en-US" altLang="en-US" sz="1600" dirty="0">
                  <a:solidFill>
                    <a:schemeClr val="tx2"/>
                  </a:solidFill>
                  <a:latin typeface="Symbol" pitchFamily="18" charset="2"/>
                </a:rPr>
                <a:t>b</a:t>
              </a:r>
              <a:r>
                <a:rPr lang="en-US" altLang="en-US" sz="1600" dirty="0">
                  <a:latin typeface="Helvetica" pitchFamily="34" charset="0"/>
                </a:rPr>
                <a:t>=0.61</a:t>
              </a:r>
            </a:p>
          </p:txBody>
        </p:sp>
        <p:sp>
          <p:nvSpPr>
            <p:cNvPr id="92214" name="Rectangle 52"/>
            <p:cNvSpPr>
              <a:spLocks noChangeArrowheads="1"/>
            </p:cNvSpPr>
            <p:nvPr/>
          </p:nvSpPr>
          <p:spPr bwMode="auto">
            <a:xfrm>
              <a:off x="2640" y="1776"/>
              <a:ext cx="745" cy="210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</p:spPr>
          <p:txBody>
            <a:bodyPr wrap="none" lIns="18288" tIns="44450" rIns="18288" bIns="44450">
              <a:spAutoFit/>
            </a:bodyPr>
            <a:lstStyle/>
            <a:p>
              <a:r>
                <a:rPr lang="en-US" altLang="en-US" sz="1600" dirty="0">
                  <a:latin typeface="Helvetica" pitchFamily="34" charset="0"/>
                </a:rPr>
                <a:t>SRF, </a:t>
              </a:r>
              <a:r>
                <a:rPr lang="en-US" altLang="en-US" sz="1600" dirty="0">
                  <a:solidFill>
                    <a:schemeClr val="tx2"/>
                  </a:solidFill>
                  <a:latin typeface="Symbol" pitchFamily="18" charset="2"/>
                </a:rPr>
                <a:t>b</a:t>
              </a:r>
              <a:r>
                <a:rPr lang="en-US" altLang="en-US" sz="1600" dirty="0">
                  <a:latin typeface="Helvetica" pitchFamily="34" charset="0"/>
                </a:rPr>
                <a:t>=0.81</a:t>
              </a:r>
            </a:p>
          </p:txBody>
        </p:sp>
        <p:sp>
          <p:nvSpPr>
            <p:cNvPr id="92215" name="Line 53"/>
            <p:cNvSpPr>
              <a:spLocks noChangeShapeType="1"/>
            </p:cNvSpPr>
            <p:nvPr/>
          </p:nvSpPr>
          <p:spPr bwMode="auto">
            <a:xfrm>
              <a:off x="1666" y="1968"/>
              <a:ext cx="0" cy="18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2216" name="Line 54"/>
            <p:cNvSpPr>
              <a:spLocks noChangeShapeType="1"/>
            </p:cNvSpPr>
            <p:nvPr/>
          </p:nvSpPr>
          <p:spPr bwMode="auto">
            <a:xfrm>
              <a:off x="2544" y="1968"/>
              <a:ext cx="0" cy="18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2217" name="Rectangle 55"/>
            <p:cNvSpPr>
              <a:spLocks noChangeArrowheads="1"/>
            </p:cNvSpPr>
            <p:nvPr/>
          </p:nvSpPr>
          <p:spPr bwMode="auto">
            <a:xfrm>
              <a:off x="1488" y="2160"/>
              <a:ext cx="327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spAutoFit/>
            </a:bodyPr>
            <a:lstStyle/>
            <a:p>
              <a:r>
                <a:rPr lang="en-US" altLang="en-US" sz="1600" dirty="0">
                  <a:solidFill>
                    <a:srgbClr val="CC3300"/>
                  </a:solidFill>
                  <a:latin typeface="Helvetica" pitchFamily="34" charset="0"/>
                </a:rPr>
                <a:t>186</a:t>
              </a:r>
            </a:p>
          </p:txBody>
        </p:sp>
        <p:sp>
          <p:nvSpPr>
            <p:cNvPr id="92218" name="Rectangle 56"/>
            <p:cNvSpPr>
              <a:spLocks noChangeArrowheads="1"/>
            </p:cNvSpPr>
            <p:nvPr/>
          </p:nvSpPr>
          <p:spPr bwMode="auto">
            <a:xfrm>
              <a:off x="2400" y="2160"/>
              <a:ext cx="327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spAutoFit/>
            </a:bodyPr>
            <a:lstStyle/>
            <a:p>
              <a:r>
                <a:rPr lang="en-US" altLang="en-US" sz="1600" dirty="0">
                  <a:solidFill>
                    <a:srgbClr val="CC3300"/>
                  </a:solidFill>
                  <a:latin typeface="Helvetica" pitchFamily="34" charset="0"/>
                </a:rPr>
                <a:t>387</a:t>
              </a:r>
            </a:p>
          </p:txBody>
        </p:sp>
        <p:sp>
          <p:nvSpPr>
            <p:cNvPr id="92219" name="Line 57"/>
            <p:cNvSpPr>
              <a:spLocks noChangeShapeType="1"/>
            </p:cNvSpPr>
            <p:nvPr/>
          </p:nvSpPr>
          <p:spPr bwMode="auto">
            <a:xfrm>
              <a:off x="3552" y="1968"/>
              <a:ext cx="0" cy="2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2220" name="Rectangle 58"/>
            <p:cNvSpPr>
              <a:spLocks noChangeArrowheads="1"/>
            </p:cNvSpPr>
            <p:nvPr/>
          </p:nvSpPr>
          <p:spPr bwMode="auto">
            <a:xfrm>
              <a:off x="3360" y="2160"/>
              <a:ext cx="768" cy="210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</p:spPr>
          <p:txBody>
            <a:bodyPr lIns="90487" tIns="44450" rIns="90487" bIns="44450">
              <a:spAutoFit/>
            </a:bodyPr>
            <a:lstStyle/>
            <a:p>
              <a:r>
                <a:rPr lang="en-US" altLang="en-US" sz="1600" dirty="0">
                  <a:solidFill>
                    <a:srgbClr val="CC3300"/>
                  </a:solidFill>
                  <a:latin typeface="Helvetica" pitchFamily="34" charset="0"/>
                </a:rPr>
                <a:t>1000 MeV</a:t>
              </a:r>
            </a:p>
          </p:txBody>
        </p:sp>
        <p:sp>
          <p:nvSpPr>
            <p:cNvPr id="92221" name="Text Box 59"/>
            <p:cNvSpPr txBox="1">
              <a:spLocks noChangeArrowheads="1"/>
            </p:cNvSpPr>
            <p:nvPr/>
          </p:nvSpPr>
          <p:spPr bwMode="auto">
            <a:xfrm>
              <a:off x="1364" y="1138"/>
              <a:ext cx="177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ko-KR" sz="1600" dirty="0">
                  <a:solidFill>
                    <a:srgbClr val="0000FF"/>
                  </a:solidFill>
                  <a:latin typeface="Helvetica" pitchFamily="34" charset="0"/>
                  <a:ea typeface="굴림" pitchFamily="34" charset="-127"/>
                </a:rPr>
                <a:t>Linac; 1 GeV acceleration</a:t>
              </a:r>
            </a:p>
          </p:txBody>
        </p:sp>
        <p:grpSp>
          <p:nvGrpSpPr>
            <p:cNvPr id="6" name="Group 60"/>
            <p:cNvGrpSpPr>
              <a:grpSpLocks/>
            </p:cNvGrpSpPr>
            <p:nvPr/>
          </p:nvGrpSpPr>
          <p:grpSpPr bwMode="auto">
            <a:xfrm>
              <a:off x="151" y="2439"/>
              <a:ext cx="3168" cy="1296"/>
              <a:chOff x="151" y="2439"/>
              <a:chExt cx="3168" cy="1296"/>
            </a:xfrm>
          </p:grpSpPr>
          <p:sp>
            <p:nvSpPr>
              <p:cNvPr id="92223" name="Line 61"/>
              <p:cNvSpPr>
                <a:spLocks noChangeShapeType="1"/>
              </p:cNvSpPr>
              <p:nvPr/>
            </p:nvSpPr>
            <p:spPr bwMode="auto">
              <a:xfrm>
                <a:off x="487" y="2583"/>
                <a:ext cx="0" cy="7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224" name="Line 62"/>
              <p:cNvSpPr>
                <a:spLocks noChangeShapeType="1"/>
              </p:cNvSpPr>
              <p:nvPr/>
            </p:nvSpPr>
            <p:spPr bwMode="auto">
              <a:xfrm>
                <a:off x="487" y="3351"/>
                <a:ext cx="283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225" name="Rectangle 63"/>
              <p:cNvSpPr>
                <a:spLocks noChangeArrowheads="1"/>
              </p:cNvSpPr>
              <p:nvPr/>
            </p:nvSpPr>
            <p:spPr bwMode="auto">
              <a:xfrm>
                <a:off x="631" y="2967"/>
                <a:ext cx="144" cy="384"/>
              </a:xfrm>
              <a:prstGeom prst="rect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92226" name="Rectangle 64"/>
              <p:cNvSpPr>
                <a:spLocks noChangeArrowheads="1"/>
              </p:cNvSpPr>
              <p:nvPr/>
            </p:nvSpPr>
            <p:spPr bwMode="auto">
              <a:xfrm>
                <a:off x="871" y="2967"/>
                <a:ext cx="144" cy="384"/>
              </a:xfrm>
              <a:prstGeom prst="rect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92227" name="Rectangle 65"/>
              <p:cNvSpPr>
                <a:spLocks noChangeArrowheads="1"/>
              </p:cNvSpPr>
              <p:nvPr/>
            </p:nvSpPr>
            <p:spPr bwMode="auto">
              <a:xfrm>
                <a:off x="1111" y="2967"/>
                <a:ext cx="144" cy="384"/>
              </a:xfrm>
              <a:prstGeom prst="rect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92228" name="Rectangle 66"/>
              <p:cNvSpPr>
                <a:spLocks noChangeArrowheads="1"/>
              </p:cNvSpPr>
              <p:nvPr/>
            </p:nvSpPr>
            <p:spPr bwMode="auto">
              <a:xfrm>
                <a:off x="1351" y="2967"/>
                <a:ext cx="144" cy="384"/>
              </a:xfrm>
              <a:prstGeom prst="rect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92229" name="Rectangle 67"/>
              <p:cNvSpPr>
                <a:spLocks noChangeArrowheads="1"/>
              </p:cNvSpPr>
              <p:nvPr/>
            </p:nvSpPr>
            <p:spPr bwMode="auto">
              <a:xfrm>
                <a:off x="1591" y="2967"/>
                <a:ext cx="144" cy="384"/>
              </a:xfrm>
              <a:prstGeom prst="rect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92230" name="Line 68"/>
              <p:cNvSpPr>
                <a:spLocks noChangeShapeType="1"/>
              </p:cNvSpPr>
              <p:nvPr/>
            </p:nvSpPr>
            <p:spPr bwMode="auto">
              <a:xfrm flipH="1">
                <a:off x="1783" y="3255"/>
                <a:ext cx="96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231" name="Line 69"/>
              <p:cNvSpPr>
                <a:spLocks noChangeShapeType="1"/>
              </p:cNvSpPr>
              <p:nvPr/>
            </p:nvSpPr>
            <p:spPr bwMode="auto">
              <a:xfrm flipH="1">
                <a:off x="1831" y="3255"/>
                <a:ext cx="96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232" name="Rectangle 70"/>
              <p:cNvSpPr>
                <a:spLocks noChangeArrowheads="1"/>
              </p:cNvSpPr>
              <p:nvPr/>
            </p:nvSpPr>
            <p:spPr bwMode="auto">
              <a:xfrm>
                <a:off x="2503" y="2967"/>
                <a:ext cx="144" cy="384"/>
              </a:xfrm>
              <a:prstGeom prst="rect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92233" name="Rectangle 71"/>
              <p:cNvSpPr>
                <a:spLocks noChangeArrowheads="1"/>
              </p:cNvSpPr>
              <p:nvPr/>
            </p:nvSpPr>
            <p:spPr bwMode="auto">
              <a:xfrm>
                <a:off x="2263" y="2967"/>
                <a:ext cx="144" cy="384"/>
              </a:xfrm>
              <a:prstGeom prst="rect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92234" name="Rectangle 72"/>
              <p:cNvSpPr>
                <a:spLocks noChangeArrowheads="1"/>
              </p:cNvSpPr>
              <p:nvPr/>
            </p:nvSpPr>
            <p:spPr bwMode="auto">
              <a:xfrm>
                <a:off x="2023" y="2967"/>
                <a:ext cx="144" cy="384"/>
              </a:xfrm>
              <a:prstGeom prst="rect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92235" name="Rectangle 73"/>
              <p:cNvSpPr>
                <a:spLocks noChangeArrowheads="1"/>
              </p:cNvSpPr>
              <p:nvPr/>
            </p:nvSpPr>
            <p:spPr bwMode="auto">
              <a:xfrm>
                <a:off x="2983" y="2967"/>
                <a:ext cx="144" cy="384"/>
              </a:xfrm>
              <a:prstGeom prst="rect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92236" name="Rectangle 74"/>
              <p:cNvSpPr>
                <a:spLocks noChangeArrowheads="1"/>
              </p:cNvSpPr>
              <p:nvPr/>
            </p:nvSpPr>
            <p:spPr bwMode="auto">
              <a:xfrm>
                <a:off x="2743" y="2967"/>
                <a:ext cx="144" cy="384"/>
              </a:xfrm>
              <a:prstGeom prst="rect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92237" name="Line 75"/>
              <p:cNvSpPr>
                <a:spLocks noChangeShapeType="1"/>
              </p:cNvSpPr>
              <p:nvPr/>
            </p:nvSpPr>
            <p:spPr bwMode="auto">
              <a:xfrm flipV="1">
                <a:off x="871" y="2727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238" name="Line 76"/>
              <p:cNvSpPr>
                <a:spLocks noChangeShapeType="1"/>
              </p:cNvSpPr>
              <p:nvPr/>
            </p:nvSpPr>
            <p:spPr bwMode="auto">
              <a:xfrm flipV="1">
                <a:off x="1111" y="2727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239" name="Line 77"/>
              <p:cNvSpPr>
                <a:spLocks noChangeShapeType="1"/>
              </p:cNvSpPr>
              <p:nvPr/>
            </p:nvSpPr>
            <p:spPr bwMode="auto">
              <a:xfrm>
                <a:off x="631" y="2823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240" name="Line 78"/>
              <p:cNvSpPr>
                <a:spLocks noChangeShapeType="1"/>
              </p:cNvSpPr>
              <p:nvPr/>
            </p:nvSpPr>
            <p:spPr bwMode="auto">
              <a:xfrm flipH="1">
                <a:off x="1111" y="2823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241" name="Text Box 79"/>
              <p:cNvSpPr txBox="1">
                <a:spLocks noChangeArrowheads="1"/>
              </p:cNvSpPr>
              <p:nvPr/>
            </p:nvSpPr>
            <p:spPr bwMode="auto">
              <a:xfrm>
                <a:off x="679" y="2439"/>
                <a:ext cx="72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ko-KR" sz="1600" dirty="0">
                    <a:solidFill>
                      <a:schemeClr val="hlink"/>
                    </a:solidFill>
                    <a:latin typeface="Helvetica" pitchFamily="34" charset="0"/>
                    <a:ea typeface="굴림" pitchFamily="34" charset="-127"/>
                  </a:rPr>
                  <a:t>945 ns</a:t>
                </a:r>
              </a:p>
            </p:txBody>
          </p:sp>
          <p:sp>
            <p:nvSpPr>
              <p:cNvPr id="92242" name="Line 80"/>
              <p:cNvSpPr>
                <a:spLocks noChangeShapeType="1"/>
              </p:cNvSpPr>
              <p:nvPr/>
            </p:nvSpPr>
            <p:spPr bwMode="auto">
              <a:xfrm>
                <a:off x="631" y="3351"/>
                <a:ext cx="0" cy="384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243" name="Line 81"/>
              <p:cNvSpPr>
                <a:spLocks noChangeShapeType="1"/>
              </p:cNvSpPr>
              <p:nvPr/>
            </p:nvSpPr>
            <p:spPr bwMode="auto">
              <a:xfrm>
                <a:off x="3127" y="3351"/>
                <a:ext cx="0" cy="384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244" name="Text Box 82"/>
              <p:cNvSpPr txBox="1">
                <a:spLocks noChangeArrowheads="1"/>
              </p:cNvSpPr>
              <p:nvPr/>
            </p:nvSpPr>
            <p:spPr bwMode="auto">
              <a:xfrm>
                <a:off x="1111" y="3447"/>
                <a:ext cx="182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ko-KR" sz="1600" dirty="0">
                    <a:solidFill>
                      <a:schemeClr val="hlink"/>
                    </a:solidFill>
                    <a:latin typeface="Helvetica" pitchFamily="34" charset="0"/>
                    <a:ea typeface="굴림" pitchFamily="34" charset="-127"/>
                  </a:rPr>
                  <a:t>1 ms macro-pulse</a:t>
                </a:r>
              </a:p>
            </p:txBody>
          </p:sp>
          <p:sp>
            <p:nvSpPr>
              <p:cNvPr id="92245" name="Line 83"/>
              <p:cNvSpPr>
                <a:spLocks noChangeShapeType="1"/>
              </p:cNvSpPr>
              <p:nvPr/>
            </p:nvSpPr>
            <p:spPr bwMode="auto">
              <a:xfrm flipH="1">
                <a:off x="631" y="3591"/>
                <a:ext cx="72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246" name="Line 84"/>
              <p:cNvSpPr>
                <a:spLocks noChangeShapeType="1"/>
              </p:cNvSpPr>
              <p:nvPr/>
            </p:nvSpPr>
            <p:spPr bwMode="auto">
              <a:xfrm>
                <a:off x="2647" y="3591"/>
                <a:ext cx="48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247" name="Text Box 85"/>
              <p:cNvSpPr txBox="1">
                <a:spLocks noChangeArrowheads="1"/>
              </p:cNvSpPr>
              <p:nvPr/>
            </p:nvSpPr>
            <p:spPr bwMode="auto">
              <a:xfrm rot="-5400000">
                <a:off x="-252" y="2938"/>
                <a:ext cx="101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ko-KR" sz="1600" dirty="0">
                    <a:latin typeface="Helvetica" pitchFamily="34" charset="0"/>
                    <a:ea typeface="굴림" pitchFamily="34" charset="-127"/>
                  </a:rPr>
                  <a:t>Current</a:t>
                </a:r>
              </a:p>
            </p:txBody>
          </p:sp>
          <p:sp>
            <p:nvSpPr>
              <p:cNvPr id="92248" name="Text Box 86"/>
              <p:cNvSpPr txBox="1">
                <a:spLocks noChangeArrowheads="1"/>
              </p:cNvSpPr>
              <p:nvPr/>
            </p:nvSpPr>
            <p:spPr bwMode="auto">
              <a:xfrm>
                <a:off x="2023" y="2487"/>
                <a:ext cx="110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ko-KR" sz="1600" dirty="0">
                    <a:latin typeface="Helvetica" pitchFamily="34" charset="0"/>
                    <a:ea typeface="굴림" pitchFamily="34" charset="-127"/>
                  </a:rPr>
                  <a:t>midi-pulse</a:t>
                </a:r>
              </a:p>
            </p:txBody>
          </p:sp>
          <p:sp>
            <p:nvSpPr>
              <p:cNvPr id="92249" name="Line 87"/>
              <p:cNvSpPr>
                <a:spLocks noChangeShapeType="1"/>
              </p:cNvSpPr>
              <p:nvPr/>
            </p:nvSpPr>
            <p:spPr bwMode="auto">
              <a:xfrm flipV="1">
                <a:off x="2071" y="2727"/>
                <a:ext cx="192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92250" name="Rectangle 88"/>
            <p:cNvSpPr>
              <a:spLocks noChangeArrowheads="1"/>
            </p:cNvSpPr>
            <p:nvPr/>
          </p:nvSpPr>
          <p:spPr bwMode="auto">
            <a:xfrm>
              <a:off x="0" y="461"/>
              <a:ext cx="1153" cy="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sz="1600" dirty="0">
                  <a:solidFill>
                    <a:srgbClr val="0000FF"/>
                  </a:solidFill>
                  <a:ea typeface="굴림" pitchFamily="34" charset="-127"/>
                </a:rPr>
                <a:t>Front-End: Produce </a:t>
              </a:r>
            </a:p>
            <a:p>
              <a:r>
                <a:rPr lang="en-US" altLang="ko-KR" sz="1600" dirty="0">
                  <a:solidFill>
                    <a:srgbClr val="0000FF"/>
                  </a:solidFill>
                  <a:ea typeface="굴림" pitchFamily="34" charset="-127"/>
                </a:rPr>
                <a:t>a 1-msec long, chopped, H-beam </a:t>
              </a:r>
            </a:p>
          </p:txBody>
        </p:sp>
        <p:sp>
          <p:nvSpPr>
            <p:cNvPr id="92251" name="Line 89"/>
            <p:cNvSpPr>
              <a:spLocks noChangeShapeType="1"/>
            </p:cNvSpPr>
            <p:nvPr/>
          </p:nvSpPr>
          <p:spPr bwMode="auto">
            <a:xfrm flipH="1">
              <a:off x="354" y="1105"/>
              <a:ext cx="20" cy="162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252" name="AutoShape 90"/>
            <p:cNvSpPr>
              <a:spLocks/>
            </p:cNvSpPr>
            <p:nvPr/>
          </p:nvSpPr>
          <p:spPr bwMode="auto">
            <a:xfrm rot="-5400000">
              <a:off x="307" y="1086"/>
              <a:ext cx="96" cy="508"/>
            </a:xfrm>
            <a:prstGeom prst="rightBrace">
              <a:avLst>
                <a:gd name="adj1" fmla="val 44097"/>
                <a:gd name="adj2" fmla="val 46644"/>
              </a:avLst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92253" name="Rectangle 93"/>
          <p:cNvSpPr>
            <a:spLocks noChangeArrowheads="1"/>
          </p:cNvSpPr>
          <p:nvPr/>
        </p:nvSpPr>
        <p:spPr bwMode="auto">
          <a:xfrm>
            <a:off x="1611313" y="5992813"/>
            <a:ext cx="2816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dirty="0"/>
              <a:t>Chopper system makes gaps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3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3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3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9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43975" cy="600075"/>
          </a:xfrm>
        </p:spPr>
        <p:txBody>
          <a:bodyPr anchor="ctr"/>
          <a:lstStyle/>
          <a:p>
            <a:pPr eaLnBrk="1" hangingPunct="1"/>
            <a:r>
              <a:rPr lang="en-US" altLang="ko-KR" dirty="0" smtClean="0">
                <a:ea typeface="굴림" pitchFamily="34" charset="-127"/>
              </a:rPr>
              <a:t>Summary</a:t>
            </a:r>
            <a:endParaRPr lang="en-US" dirty="0" smtClean="0"/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0563"/>
            <a:ext cx="9144000" cy="5375275"/>
          </a:xfrm>
        </p:spPr>
        <p:txBody>
          <a:bodyPr/>
          <a:lstStyle/>
          <a:p>
            <a:pPr eaLnBrk="1" hangingPunct="1">
              <a:spcBef>
                <a:spcPct val="40000"/>
              </a:spcBef>
            </a:pPr>
            <a:r>
              <a:rPr lang="en-US" altLang="ko-KR" sz="1800" b="0" dirty="0" smtClean="0">
                <a:solidFill>
                  <a:schemeClr val="tx1"/>
                </a:solidFill>
                <a:ea typeface="굴림" pitchFamily="34" charset="-127"/>
              </a:rPr>
              <a:t>LINAC RF structures and their high power components are performing reliably with continuous improvements</a:t>
            </a:r>
          </a:p>
          <a:p>
            <a:pPr eaLnBrk="1" hangingPunct="1">
              <a:spcBef>
                <a:spcPct val="40000"/>
              </a:spcBef>
            </a:pPr>
            <a:r>
              <a:rPr lang="en-US" altLang="ko-KR" sz="1800" b="0" dirty="0" smtClean="0">
                <a:solidFill>
                  <a:schemeClr val="tx1"/>
                </a:solidFill>
                <a:ea typeface="굴림" pitchFamily="34" charset="-127"/>
              </a:rPr>
              <a:t>RFTF </a:t>
            </a:r>
            <a:r>
              <a:rPr lang="en-US" altLang="ko-KR" sz="1800" b="0" dirty="0" smtClean="0">
                <a:solidFill>
                  <a:schemeClr val="tx1"/>
                </a:solidFill>
                <a:ea typeface="굴림" pitchFamily="34" charset="-127"/>
              </a:rPr>
              <a:t>completely equipped and operational:</a:t>
            </a:r>
          </a:p>
          <a:p>
            <a:pPr lvl="1" eaLnBrk="1" hangingPunct="1">
              <a:spcBef>
                <a:spcPct val="40000"/>
              </a:spcBef>
            </a:pPr>
            <a:r>
              <a:rPr lang="en-US" altLang="ko-KR" sz="1600" b="0" dirty="0" smtClean="0">
                <a:solidFill>
                  <a:schemeClr val="tx1"/>
                </a:solidFill>
                <a:ea typeface="굴림" pitchFamily="34" charset="-127"/>
              </a:rPr>
              <a:t>Two klystron tanks with complete waveguides in WR2100 (402.5 MHz) and WR1150 (805 MHz)</a:t>
            </a:r>
          </a:p>
          <a:p>
            <a:pPr lvl="1" eaLnBrk="1" hangingPunct="1">
              <a:spcBef>
                <a:spcPct val="40000"/>
              </a:spcBef>
            </a:pPr>
            <a:r>
              <a:rPr lang="en-US" altLang="ko-KR" sz="1600" b="0" dirty="0" smtClean="0">
                <a:solidFill>
                  <a:schemeClr val="tx1"/>
                </a:solidFill>
                <a:ea typeface="굴림" pitchFamily="34" charset="-127"/>
              </a:rPr>
              <a:t>One 11 MW peak power high voltage converter modulator (HVCM) for powering the klystrons up to 8% duty in 60 – 135 kV.</a:t>
            </a:r>
          </a:p>
          <a:p>
            <a:pPr lvl="1" eaLnBrk="1" hangingPunct="1">
              <a:spcBef>
                <a:spcPct val="40000"/>
              </a:spcBef>
            </a:pPr>
            <a:r>
              <a:rPr lang="en-US" altLang="ko-KR" sz="1600" b="0" dirty="0" smtClean="0">
                <a:solidFill>
                  <a:schemeClr val="tx1"/>
                </a:solidFill>
                <a:ea typeface="굴림" pitchFamily="34" charset="-127"/>
              </a:rPr>
              <a:t>Test cave measures 3.6 m x 8 m</a:t>
            </a:r>
          </a:p>
          <a:p>
            <a:pPr lvl="1" eaLnBrk="1" hangingPunct="1">
              <a:spcBef>
                <a:spcPct val="40000"/>
              </a:spcBef>
            </a:pPr>
            <a:r>
              <a:rPr lang="en-US" altLang="ko-KR" sz="1600" b="0" dirty="0" smtClean="0">
                <a:solidFill>
                  <a:schemeClr val="tx1"/>
                </a:solidFill>
                <a:ea typeface="굴림" pitchFamily="34" charset="-127"/>
              </a:rPr>
              <a:t>Clean room facility for SRF processing and other utilities for He cryo systems, vacuum, and water cooling</a:t>
            </a:r>
          </a:p>
          <a:p>
            <a:pPr lvl="1" eaLnBrk="1" hangingPunct="1">
              <a:spcBef>
                <a:spcPct val="40000"/>
              </a:spcBef>
            </a:pPr>
            <a:r>
              <a:rPr lang="en-US" altLang="ko-KR" sz="1600" b="0" dirty="0" smtClean="0">
                <a:solidFill>
                  <a:schemeClr val="tx1"/>
                </a:solidFill>
                <a:ea typeface="굴림" pitchFamily="34" charset="-127"/>
              </a:rPr>
              <a:t>Complete </a:t>
            </a:r>
            <a:r>
              <a:rPr lang="en-US" altLang="ko-KR" sz="1600" b="0" dirty="0" smtClean="0">
                <a:solidFill>
                  <a:schemeClr val="tx1"/>
                </a:solidFill>
                <a:ea typeface="굴림" pitchFamily="34" charset="-127"/>
              </a:rPr>
              <a:t>low-level RF control and monitoring for operation in EPICS environment</a:t>
            </a:r>
          </a:p>
          <a:p>
            <a:pPr lvl="1" eaLnBrk="1" hangingPunct="1">
              <a:spcBef>
                <a:spcPct val="40000"/>
              </a:spcBef>
            </a:pPr>
            <a:r>
              <a:rPr lang="en-US" altLang="ko-KR" sz="1600" b="0" dirty="0" smtClean="0">
                <a:solidFill>
                  <a:schemeClr val="tx1"/>
                </a:solidFill>
                <a:ea typeface="굴림" pitchFamily="34" charset="-127"/>
              </a:rPr>
              <a:t>Programmable bake out setup</a:t>
            </a:r>
          </a:p>
          <a:p>
            <a:pPr eaLnBrk="1" hangingPunct="1">
              <a:spcBef>
                <a:spcPct val="40000"/>
              </a:spcBef>
            </a:pPr>
            <a:r>
              <a:rPr lang="en-US" sz="1800" b="0" dirty="0" smtClean="0">
                <a:solidFill>
                  <a:schemeClr val="tx1"/>
                </a:solidFill>
              </a:rPr>
              <a:t>Performed RF processing tasks successfully during construction, commissioning, and </a:t>
            </a:r>
            <a:r>
              <a:rPr lang="en-US" sz="1800" b="0" dirty="0" smtClean="0">
                <a:solidFill>
                  <a:schemeClr val="tx1"/>
                </a:solidFill>
              </a:rPr>
              <a:t>post-commissioning operation</a:t>
            </a:r>
            <a:endParaRPr lang="en-US" sz="1800" b="0" dirty="0" smtClean="0">
              <a:solidFill>
                <a:schemeClr val="tx1"/>
              </a:solidFill>
            </a:endParaRPr>
          </a:p>
          <a:p>
            <a:pPr lvl="1" eaLnBrk="1" hangingPunct="1">
              <a:spcBef>
                <a:spcPct val="40000"/>
              </a:spcBef>
            </a:pPr>
            <a:r>
              <a:rPr lang="en-US" altLang="ko-KR" sz="1600" b="0" dirty="0" smtClean="0">
                <a:solidFill>
                  <a:schemeClr val="tx1"/>
                </a:solidFill>
                <a:ea typeface="굴림" pitchFamily="34" charset="-127"/>
              </a:rPr>
              <a:t>Conditioned new spare window/couplers have been conditioned for RFQ, DTL, CCL</a:t>
            </a:r>
          </a:p>
          <a:p>
            <a:pPr lvl="1" eaLnBrk="1" hangingPunct="1">
              <a:spcBef>
                <a:spcPct val="40000"/>
              </a:spcBef>
            </a:pPr>
            <a:r>
              <a:rPr lang="en-US" altLang="ko-KR" sz="1600" b="0" dirty="0" smtClean="0">
                <a:solidFill>
                  <a:schemeClr val="tx1"/>
                </a:solidFill>
                <a:ea typeface="굴림" pitchFamily="34" charset="-127"/>
              </a:rPr>
              <a:t>Conditioned more than 50 couplers for SCL</a:t>
            </a:r>
          </a:p>
          <a:p>
            <a:pPr eaLnBrk="1" hangingPunct="1">
              <a:spcBef>
                <a:spcPct val="40000"/>
              </a:spcBef>
            </a:pPr>
            <a:r>
              <a:rPr lang="en-US" sz="1800" b="0" dirty="0" smtClean="0">
                <a:solidFill>
                  <a:schemeClr val="tx1"/>
                </a:solidFill>
              </a:rPr>
              <a:t>Ready </a:t>
            </a:r>
            <a:r>
              <a:rPr lang="en-US" sz="1800" b="0" dirty="0" smtClean="0">
                <a:solidFill>
                  <a:schemeClr val="tx1"/>
                </a:solidFill>
              </a:rPr>
              <a:t>for the upcoming power upgrade project (PUP) with assembling, testing, and conditioning of couplers and cavities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0" y="-25400"/>
            <a:ext cx="9144000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lnSpc>
                <a:spcPct val="85000"/>
              </a:lnSpc>
            </a:pPr>
            <a:r>
              <a:rPr lang="en-US" sz="3600" dirty="0">
                <a:solidFill>
                  <a:srgbClr val="00673E"/>
                </a:solidFill>
                <a:latin typeface="Arial Black" pitchFamily="34" charset="0"/>
              </a:rPr>
              <a:t>SNS RF Systems</a:t>
            </a: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6537325" y="2155825"/>
            <a:ext cx="685800" cy="627063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3622675" y="4286250"/>
            <a:ext cx="1666875" cy="792163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50" name="Rectangle 5"/>
          <p:cNvSpPr>
            <a:spLocks noChangeArrowheads="1"/>
          </p:cNvSpPr>
          <p:nvPr/>
        </p:nvSpPr>
        <p:spPr bwMode="auto">
          <a:xfrm>
            <a:off x="1754188" y="4284663"/>
            <a:ext cx="1868487" cy="7937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51" name="Rectangle 6"/>
          <p:cNvSpPr>
            <a:spLocks noChangeArrowheads="1"/>
          </p:cNvSpPr>
          <p:nvPr/>
        </p:nvSpPr>
        <p:spPr bwMode="auto">
          <a:xfrm>
            <a:off x="6502400" y="1192213"/>
            <a:ext cx="865188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1" hangingPunct="1">
              <a:lnSpc>
                <a:spcPct val="40000"/>
              </a:lnSpc>
              <a:spcBef>
                <a:spcPct val="50000"/>
              </a:spcBef>
            </a:pPr>
            <a:endParaRPr lang="en-US" b="1" dirty="0">
              <a:solidFill>
                <a:schemeClr val="accent2"/>
              </a:solidFill>
            </a:endParaRPr>
          </a:p>
          <a:p>
            <a:pPr algn="ctr" eaLnBrk="1" hangingPunct="1">
              <a:lnSpc>
                <a:spcPct val="40000"/>
              </a:lnSpc>
              <a:spcBef>
                <a:spcPct val="50000"/>
              </a:spcBef>
            </a:pPr>
            <a:r>
              <a:rPr lang="en-US" b="1" dirty="0">
                <a:solidFill>
                  <a:schemeClr val="accent2"/>
                </a:solidFill>
              </a:rPr>
              <a:t>HEBT</a:t>
            </a:r>
          </a:p>
        </p:txBody>
      </p:sp>
      <p:sp>
        <p:nvSpPr>
          <p:cNvPr id="6152" name="Line 7"/>
          <p:cNvSpPr>
            <a:spLocks noChangeShapeType="1"/>
          </p:cNvSpPr>
          <p:nvPr/>
        </p:nvSpPr>
        <p:spPr bwMode="auto">
          <a:xfrm flipV="1">
            <a:off x="992188" y="2479675"/>
            <a:ext cx="7958137" cy="476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53" name="Rectangle 8"/>
          <p:cNvSpPr>
            <a:spLocks noChangeArrowheads="1"/>
          </p:cNvSpPr>
          <p:nvPr/>
        </p:nvSpPr>
        <p:spPr bwMode="auto">
          <a:xfrm>
            <a:off x="687388" y="2155825"/>
            <a:ext cx="312737" cy="627063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529417" name="Rectangle 9"/>
          <p:cNvSpPr>
            <a:spLocks noChangeArrowheads="1"/>
          </p:cNvSpPr>
          <p:nvPr/>
        </p:nvSpPr>
        <p:spPr bwMode="auto">
          <a:xfrm>
            <a:off x="1068388" y="2155825"/>
            <a:ext cx="646112" cy="627063"/>
          </a:xfrm>
          <a:prstGeom prst="rect">
            <a:avLst/>
          </a:prstGeom>
          <a:solidFill>
            <a:srgbClr val="FF000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600" b="1" dirty="0">
                <a:solidFill>
                  <a:schemeClr val="accent2"/>
                </a:solidFill>
              </a:rPr>
              <a:t>RFQ</a:t>
            </a:r>
          </a:p>
        </p:txBody>
      </p:sp>
      <p:sp>
        <p:nvSpPr>
          <p:cNvPr id="6155" name="Rectangle 10"/>
          <p:cNvSpPr>
            <a:spLocks noChangeArrowheads="1"/>
          </p:cNvSpPr>
          <p:nvPr/>
        </p:nvSpPr>
        <p:spPr bwMode="auto">
          <a:xfrm>
            <a:off x="2963863" y="2155825"/>
            <a:ext cx="914400" cy="627063"/>
          </a:xfrm>
          <a:prstGeom prst="rect">
            <a:avLst/>
          </a:prstGeom>
          <a:solidFill>
            <a:srgbClr val="99CC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600" b="1" dirty="0">
                <a:solidFill>
                  <a:schemeClr val="accent2"/>
                </a:solidFill>
              </a:rPr>
              <a:t>DTL</a:t>
            </a:r>
          </a:p>
        </p:txBody>
      </p:sp>
      <p:grpSp>
        <p:nvGrpSpPr>
          <p:cNvPr id="6156" name="Group 11"/>
          <p:cNvGrpSpPr>
            <a:grpSpLocks/>
          </p:cNvGrpSpPr>
          <p:nvPr/>
        </p:nvGrpSpPr>
        <p:grpSpPr bwMode="auto">
          <a:xfrm>
            <a:off x="4106863" y="2155825"/>
            <a:ext cx="914400" cy="627063"/>
            <a:chOff x="3265" y="1969"/>
            <a:chExt cx="1449" cy="395"/>
          </a:xfrm>
        </p:grpSpPr>
        <p:sp>
          <p:nvSpPr>
            <p:cNvPr id="6198" name="Rectangle 12"/>
            <p:cNvSpPr>
              <a:spLocks noChangeArrowheads="1"/>
            </p:cNvSpPr>
            <p:nvPr/>
          </p:nvSpPr>
          <p:spPr bwMode="auto">
            <a:xfrm>
              <a:off x="3265" y="1969"/>
              <a:ext cx="1449" cy="395"/>
            </a:xfrm>
            <a:prstGeom prst="rect">
              <a:avLst/>
            </a:prstGeom>
            <a:solidFill>
              <a:srgbClr val="FF66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600" b="1" dirty="0">
                  <a:solidFill>
                    <a:schemeClr val="accent2"/>
                  </a:solidFill>
                </a:rPr>
                <a:t>CCL</a:t>
              </a:r>
            </a:p>
          </p:txBody>
        </p:sp>
        <p:sp>
          <p:nvSpPr>
            <p:cNvPr id="6199" name="Rectangle 13"/>
            <p:cNvSpPr>
              <a:spLocks noChangeArrowheads="1"/>
            </p:cNvSpPr>
            <p:nvPr/>
          </p:nvSpPr>
          <p:spPr bwMode="auto">
            <a:xfrm>
              <a:off x="3773" y="2075"/>
              <a:ext cx="1" cy="154"/>
            </a:xfrm>
            <a:prstGeom prst="rect">
              <a:avLst/>
            </a:prstGeom>
            <a:solidFill>
              <a:srgbClr val="FF00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endParaRPr lang="en-US" sz="1600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6157" name="Rectangle 14"/>
          <p:cNvSpPr>
            <a:spLocks noChangeArrowheads="1"/>
          </p:cNvSpPr>
          <p:nvPr/>
        </p:nvSpPr>
        <p:spPr bwMode="auto">
          <a:xfrm>
            <a:off x="3695700" y="4321175"/>
            <a:ext cx="158432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 hangingPunct="1"/>
            <a:r>
              <a:rPr lang="en-US" sz="1400" b="1" dirty="0">
                <a:solidFill>
                  <a:schemeClr val="accent2"/>
                </a:solidFill>
                <a:latin typeface="Helvetica" pitchFamily="34" charset="0"/>
              </a:rPr>
              <a:t>805 MHz, 5.0 MW</a:t>
            </a:r>
          </a:p>
          <a:p>
            <a:pPr eaLnBrk="1" hangingPunct="1"/>
            <a:r>
              <a:rPr lang="en-US" sz="1400" b="1" dirty="0">
                <a:solidFill>
                  <a:srgbClr val="000000"/>
                </a:solidFill>
                <a:latin typeface="Helvetica" pitchFamily="34" charset="0"/>
              </a:rPr>
              <a:t>4 x CCL</a:t>
            </a:r>
          </a:p>
          <a:p>
            <a:pPr eaLnBrk="1" hangingPunct="1"/>
            <a:r>
              <a:rPr lang="en-US" sz="1400" b="1" dirty="0">
                <a:solidFill>
                  <a:srgbClr val="000000"/>
                </a:solidFill>
                <a:latin typeface="Helvetica" pitchFamily="34" charset="0"/>
              </a:rPr>
              <a:t>1 x HEBT</a:t>
            </a:r>
          </a:p>
        </p:txBody>
      </p:sp>
      <p:sp>
        <p:nvSpPr>
          <p:cNvPr id="6158" name="Rectangle 15"/>
          <p:cNvSpPr>
            <a:spLocks noChangeArrowheads="1"/>
          </p:cNvSpPr>
          <p:nvPr/>
        </p:nvSpPr>
        <p:spPr bwMode="auto">
          <a:xfrm>
            <a:off x="3441700" y="3235325"/>
            <a:ext cx="7620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 dirty="0">
                <a:solidFill>
                  <a:srgbClr val="FF0000"/>
                </a:solidFill>
                <a:latin typeface="Helvetica" pitchFamily="34" charset="0"/>
              </a:rPr>
              <a:t>86.8 MeV</a:t>
            </a:r>
          </a:p>
        </p:txBody>
      </p:sp>
      <p:sp>
        <p:nvSpPr>
          <p:cNvPr id="6159" name="Rectangle 16"/>
          <p:cNvSpPr>
            <a:spLocks noChangeArrowheads="1"/>
          </p:cNvSpPr>
          <p:nvPr/>
        </p:nvSpPr>
        <p:spPr bwMode="auto">
          <a:xfrm>
            <a:off x="6862763" y="3200400"/>
            <a:ext cx="81121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 dirty="0">
                <a:solidFill>
                  <a:srgbClr val="FF0000"/>
                </a:solidFill>
                <a:latin typeface="Helvetica" pitchFamily="34" charset="0"/>
              </a:rPr>
              <a:t>1000 MeV</a:t>
            </a:r>
          </a:p>
        </p:txBody>
      </p:sp>
      <p:sp>
        <p:nvSpPr>
          <p:cNvPr id="6160" name="Rectangle 17"/>
          <p:cNvSpPr>
            <a:spLocks noChangeArrowheads="1"/>
          </p:cNvSpPr>
          <p:nvPr/>
        </p:nvSpPr>
        <p:spPr bwMode="auto">
          <a:xfrm>
            <a:off x="1042988" y="1336675"/>
            <a:ext cx="1079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1" hangingPunct="1"/>
            <a:r>
              <a:rPr lang="en-US" b="1" dirty="0">
                <a:solidFill>
                  <a:schemeClr val="accent2"/>
                </a:solidFill>
              </a:rPr>
              <a:t>Front End</a:t>
            </a:r>
          </a:p>
        </p:txBody>
      </p:sp>
      <p:sp>
        <p:nvSpPr>
          <p:cNvPr id="6161" name="Rectangle 18"/>
          <p:cNvSpPr>
            <a:spLocks noChangeArrowheads="1"/>
          </p:cNvSpPr>
          <p:nvPr/>
        </p:nvSpPr>
        <p:spPr bwMode="auto">
          <a:xfrm>
            <a:off x="6843713" y="2168525"/>
            <a:ext cx="73025" cy="606425"/>
          </a:xfrm>
          <a:prstGeom prst="rect">
            <a:avLst/>
          </a:prstGeom>
          <a:solidFill>
            <a:srgbClr val="66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6162" name="Rectangle 19"/>
          <p:cNvSpPr>
            <a:spLocks noChangeArrowheads="1"/>
          </p:cNvSpPr>
          <p:nvPr/>
        </p:nvSpPr>
        <p:spPr bwMode="auto">
          <a:xfrm>
            <a:off x="1787525" y="4286250"/>
            <a:ext cx="1771650" cy="7302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1" hangingPunct="1"/>
            <a:r>
              <a:rPr lang="en-US" sz="1400" b="1" dirty="0">
                <a:solidFill>
                  <a:schemeClr val="accent2"/>
                </a:solidFill>
                <a:latin typeface="Helvetica" pitchFamily="34" charset="0"/>
              </a:rPr>
              <a:t>402.5 MHz, 2.5 MW</a:t>
            </a:r>
          </a:p>
          <a:p>
            <a:pPr eaLnBrk="1" hangingPunct="1"/>
            <a:r>
              <a:rPr lang="en-US" sz="1400" b="1" dirty="0">
                <a:latin typeface="Helvetica" pitchFamily="34" charset="0"/>
              </a:rPr>
              <a:t>1 x RFQ</a:t>
            </a:r>
          </a:p>
          <a:p>
            <a:pPr eaLnBrk="1" hangingPunct="1"/>
            <a:r>
              <a:rPr lang="en-US" sz="1400" b="1" dirty="0">
                <a:latin typeface="Helvetica" pitchFamily="34" charset="0"/>
              </a:rPr>
              <a:t>6 x DTL</a:t>
            </a:r>
          </a:p>
        </p:txBody>
      </p:sp>
      <p:sp>
        <p:nvSpPr>
          <p:cNvPr id="6163" name="Line 20"/>
          <p:cNvSpPr>
            <a:spLocks noChangeShapeType="1"/>
          </p:cNvSpPr>
          <p:nvPr/>
        </p:nvSpPr>
        <p:spPr bwMode="auto">
          <a:xfrm flipH="1">
            <a:off x="1381125" y="4437063"/>
            <a:ext cx="373063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64" name="Line 21"/>
          <p:cNvSpPr>
            <a:spLocks noChangeShapeType="1"/>
          </p:cNvSpPr>
          <p:nvPr/>
        </p:nvSpPr>
        <p:spPr bwMode="auto">
          <a:xfrm flipV="1">
            <a:off x="3910013" y="2503488"/>
            <a:ext cx="73025" cy="6238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65" name="Line 22"/>
          <p:cNvSpPr>
            <a:spLocks noChangeShapeType="1"/>
          </p:cNvSpPr>
          <p:nvPr/>
        </p:nvSpPr>
        <p:spPr bwMode="auto">
          <a:xfrm flipV="1">
            <a:off x="1714500" y="2516188"/>
            <a:ext cx="107950" cy="612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66" name="Line 23"/>
          <p:cNvSpPr>
            <a:spLocks noChangeShapeType="1"/>
          </p:cNvSpPr>
          <p:nvPr/>
        </p:nvSpPr>
        <p:spPr bwMode="auto">
          <a:xfrm flipV="1">
            <a:off x="2867025" y="860425"/>
            <a:ext cx="0" cy="11430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67" name="Rectangle 24"/>
          <p:cNvSpPr>
            <a:spLocks noChangeArrowheads="1"/>
          </p:cNvSpPr>
          <p:nvPr/>
        </p:nvSpPr>
        <p:spPr bwMode="auto">
          <a:xfrm>
            <a:off x="4129088" y="1328738"/>
            <a:ext cx="5969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1" hangingPunct="1"/>
            <a:r>
              <a:rPr lang="en-US" b="1" dirty="0">
                <a:solidFill>
                  <a:schemeClr val="accent2"/>
                </a:solidFill>
              </a:rPr>
              <a:t>Linac</a:t>
            </a:r>
          </a:p>
        </p:txBody>
      </p:sp>
      <p:sp>
        <p:nvSpPr>
          <p:cNvPr id="6168" name="Rectangle 25"/>
          <p:cNvSpPr>
            <a:spLocks noChangeArrowheads="1"/>
          </p:cNvSpPr>
          <p:nvPr/>
        </p:nvSpPr>
        <p:spPr bwMode="auto">
          <a:xfrm>
            <a:off x="4649788" y="3246438"/>
            <a:ext cx="7127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 dirty="0">
                <a:solidFill>
                  <a:srgbClr val="FF0000"/>
                </a:solidFill>
                <a:latin typeface="Helvetica" pitchFamily="34" charset="0"/>
              </a:rPr>
              <a:t>185 MeV</a:t>
            </a:r>
          </a:p>
        </p:txBody>
      </p:sp>
      <p:sp>
        <p:nvSpPr>
          <p:cNvPr id="6169" name="Line 26"/>
          <p:cNvSpPr>
            <a:spLocks noChangeShapeType="1"/>
          </p:cNvSpPr>
          <p:nvPr/>
        </p:nvSpPr>
        <p:spPr bwMode="auto">
          <a:xfrm flipV="1">
            <a:off x="5027613" y="2503488"/>
            <a:ext cx="107950" cy="660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70" name="Rectangle 27"/>
          <p:cNvSpPr>
            <a:spLocks noChangeArrowheads="1"/>
          </p:cNvSpPr>
          <p:nvPr/>
        </p:nvSpPr>
        <p:spPr bwMode="auto">
          <a:xfrm>
            <a:off x="5249863" y="2155825"/>
            <a:ext cx="1066800" cy="627063"/>
          </a:xfrm>
          <a:prstGeom prst="rect">
            <a:avLst/>
          </a:prstGeom>
          <a:solidFill>
            <a:srgbClr val="CCFF66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600" b="1" dirty="0">
                <a:solidFill>
                  <a:schemeClr val="accent2"/>
                </a:solidFill>
              </a:rPr>
              <a:t>SCL</a:t>
            </a:r>
          </a:p>
        </p:txBody>
      </p:sp>
      <p:sp>
        <p:nvSpPr>
          <p:cNvPr id="6171" name="Rectangle 28"/>
          <p:cNvSpPr>
            <a:spLocks noChangeArrowheads="1"/>
          </p:cNvSpPr>
          <p:nvPr/>
        </p:nvSpPr>
        <p:spPr bwMode="auto">
          <a:xfrm>
            <a:off x="7799388" y="1328738"/>
            <a:ext cx="6096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 hangingPunct="1"/>
            <a:r>
              <a:rPr lang="en-US" b="1" dirty="0">
                <a:solidFill>
                  <a:schemeClr val="accent2"/>
                </a:solidFill>
              </a:rPr>
              <a:t>Ring</a:t>
            </a:r>
          </a:p>
        </p:txBody>
      </p:sp>
      <p:sp>
        <p:nvSpPr>
          <p:cNvPr id="6172" name="Text Box 29"/>
          <p:cNvSpPr txBox="1">
            <a:spLocks noChangeArrowheads="1"/>
          </p:cNvSpPr>
          <p:nvPr/>
        </p:nvSpPr>
        <p:spPr bwMode="auto">
          <a:xfrm>
            <a:off x="0" y="2166938"/>
            <a:ext cx="1031875" cy="581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 dirty="0">
                <a:solidFill>
                  <a:schemeClr val="accent2"/>
                </a:solidFill>
              </a:rPr>
              <a:t>H - Injector</a:t>
            </a:r>
          </a:p>
        </p:txBody>
      </p:sp>
      <p:sp>
        <p:nvSpPr>
          <p:cNvPr id="6173" name="Text Box 30"/>
          <p:cNvSpPr txBox="1">
            <a:spLocks noChangeArrowheads="1"/>
          </p:cNvSpPr>
          <p:nvPr/>
        </p:nvSpPr>
        <p:spPr bwMode="auto">
          <a:xfrm>
            <a:off x="1409700" y="3113088"/>
            <a:ext cx="571500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/>
            <a:r>
              <a:rPr lang="en-US" sz="1400" b="1" dirty="0">
                <a:solidFill>
                  <a:srgbClr val="FF0000"/>
                </a:solidFill>
                <a:latin typeface="Helvetica" pitchFamily="34" charset="0"/>
              </a:rPr>
              <a:t>2.5 MeV</a:t>
            </a:r>
            <a:endParaRPr lang="en-US" sz="24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174" name="AutoShape 31"/>
          <p:cNvSpPr>
            <a:spLocks noChangeArrowheads="1"/>
          </p:cNvSpPr>
          <p:nvPr/>
        </p:nvSpPr>
        <p:spPr bwMode="auto">
          <a:xfrm>
            <a:off x="7546975" y="2084388"/>
            <a:ext cx="936625" cy="755650"/>
          </a:xfrm>
          <a:prstGeom prst="roundRect">
            <a:avLst>
              <a:gd name="adj" fmla="val 38444"/>
            </a:avLst>
          </a:prstGeom>
          <a:solidFill>
            <a:srgbClr val="FF999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600" b="1" dirty="0">
                <a:solidFill>
                  <a:schemeClr val="accent2"/>
                </a:solidFill>
              </a:rPr>
              <a:t>Ring</a:t>
            </a:r>
          </a:p>
        </p:txBody>
      </p:sp>
      <p:sp>
        <p:nvSpPr>
          <p:cNvPr id="6175" name="Line 32"/>
          <p:cNvSpPr>
            <a:spLocks noChangeShapeType="1"/>
          </p:cNvSpPr>
          <p:nvPr/>
        </p:nvSpPr>
        <p:spPr bwMode="auto">
          <a:xfrm flipV="1">
            <a:off x="7294563" y="2516188"/>
            <a:ext cx="109537" cy="647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76" name="Rectangle 33"/>
          <p:cNvSpPr>
            <a:spLocks noChangeArrowheads="1"/>
          </p:cNvSpPr>
          <p:nvPr/>
        </p:nvSpPr>
        <p:spPr bwMode="auto">
          <a:xfrm>
            <a:off x="5280025" y="4286250"/>
            <a:ext cx="1763713" cy="792163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77" name="Rectangle 34"/>
          <p:cNvSpPr>
            <a:spLocks noChangeArrowheads="1"/>
          </p:cNvSpPr>
          <p:nvPr/>
        </p:nvSpPr>
        <p:spPr bwMode="auto">
          <a:xfrm>
            <a:off x="5351463" y="4321175"/>
            <a:ext cx="1584325" cy="425450"/>
          </a:xfrm>
          <a:prstGeom prst="rect">
            <a:avLst/>
          </a:prstGeom>
          <a:solidFill>
            <a:srgbClr val="F4F769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 hangingPunct="1"/>
            <a:r>
              <a:rPr lang="en-US" sz="1400" b="1" dirty="0">
                <a:solidFill>
                  <a:schemeClr val="accent2"/>
                </a:solidFill>
                <a:latin typeface="Helvetica" pitchFamily="34" charset="0"/>
              </a:rPr>
              <a:t>805 MHz, 550 kW</a:t>
            </a:r>
          </a:p>
          <a:p>
            <a:pPr eaLnBrk="1" hangingPunct="1"/>
            <a:r>
              <a:rPr lang="en-US" sz="1400" b="1" dirty="0">
                <a:solidFill>
                  <a:srgbClr val="000000"/>
                </a:solidFill>
                <a:latin typeface="Helvetica" pitchFamily="34" charset="0"/>
              </a:rPr>
              <a:t>81 x SCL</a:t>
            </a:r>
          </a:p>
        </p:txBody>
      </p:sp>
      <p:sp>
        <p:nvSpPr>
          <p:cNvPr id="6178" name="Rectangle 35"/>
          <p:cNvSpPr>
            <a:spLocks noChangeArrowheads="1"/>
          </p:cNvSpPr>
          <p:nvPr/>
        </p:nvSpPr>
        <p:spPr bwMode="auto">
          <a:xfrm>
            <a:off x="7043738" y="4286250"/>
            <a:ext cx="1558925" cy="792163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79" name="Rectangle 36"/>
          <p:cNvSpPr>
            <a:spLocks noChangeArrowheads="1"/>
          </p:cNvSpPr>
          <p:nvPr/>
        </p:nvSpPr>
        <p:spPr bwMode="auto">
          <a:xfrm>
            <a:off x="7150100" y="4321175"/>
            <a:ext cx="1404938" cy="425450"/>
          </a:xfrm>
          <a:prstGeom prst="rect">
            <a:avLst/>
          </a:prstGeom>
          <a:solidFill>
            <a:srgbClr val="F4F769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 hangingPunct="1"/>
            <a:r>
              <a:rPr lang="en-US" sz="1400" b="1" dirty="0">
                <a:solidFill>
                  <a:schemeClr val="accent2"/>
                </a:solidFill>
                <a:latin typeface="Helvetica" pitchFamily="34" charset="0"/>
              </a:rPr>
              <a:t>1 MHz, 500 kW</a:t>
            </a:r>
          </a:p>
          <a:p>
            <a:pPr eaLnBrk="1" hangingPunct="1"/>
            <a:r>
              <a:rPr lang="en-US" sz="1400" b="1" dirty="0">
                <a:solidFill>
                  <a:srgbClr val="000000"/>
                </a:solidFill>
                <a:latin typeface="Helvetica" pitchFamily="34" charset="0"/>
              </a:rPr>
              <a:t>4 x Ring</a:t>
            </a:r>
          </a:p>
        </p:txBody>
      </p:sp>
      <p:sp>
        <p:nvSpPr>
          <p:cNvPr id="6180" name="Line 37"/>
          <p:cNvSpPr>
            <a:spLocks noChangeShapeType="1"/>
          </p:cNvSpPr>
          <p:nvPr/>
        </p:nvSpPr>
        <p:spPr bwMode="auto">
          <a:xfrm flipV="1">
            <a:off x="6430963" y="896938"/>
            <a:ext cx="0" cy="11430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81" name="Line 38"/>
          <p:cNvSpPr>
            <a:spLocks noChangeShapeType="1"/>
          </p:cNvSpPr>
          <p:nvPr/>
        </p:nvSpPr>
        <p:spPr bwMode="auto">
          <a:xfrm flipV="1">
            <a:off x="7404100" y="860425"/>
            <a:ext cx="0" cy="11430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82" name="Rectangle 39"/>
          <p:cNvSpPr>
            <a:spLocks noChangeArrowheads="1"/>
          </p:cNvSpPr>
          <p:nvPr/>
        </p:nvSpPr>
        <p:spPr bwMode="auto">
          <a:xfrm>
            <a:off x="1895475" y="2155825"/>
            <a:ext cx="935038" cy="828675"/>
          </a:xfrm>
          <a:prstGeom prst="rect">
            <a:avLst/>
          </a:prstGeom>
          <a:solidFill>
            <a:srgbClr val="66FF33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600" b="1" dirty="0">
                <a:solidFill>
                  <a:schemeClr val="accent2"/>
                </a:solidFill>
              </a:rPr>
              <a:t>MEBT &amp;</a:t>
            </a:r>
          </a:p>
          <a:p>
            <a:pPr algn="ctr" eaLnBrk="1" hangingPunct="1"/>
            <a:r>
              <a:rPr lang="en-US" sz="1600" b="1" dirty="0">
                <a:solidFill>
                  <a:schemeClr val="accent2"/>
                </a:solidFill>
              </a:rPr>
              <a:t>Chopper</a:t>
            </a:r>
          </a:p>
        </p:txBody>
      </p:sp>
      <p:sp>
        <p:nvSpPr>
          <p:cNvPr id="6183" name="Line 40"/>
          <p:cNvSpPr>
            <a:spLocks noChangeShapeType="1"/>
          </p:cNvSpPr>
          <p:nvPr/>
        </p:nvSpPr>
        <p:spPr bwMode="auto">
          <a:xfrm flipV="1">
            <a:off x="5156200" y="4146550"/>
            <a:ext cx="0" cy="133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184" name="Line 41"/>
          <p:cNvSpPr>
            <a:spLocks noChangeShapeType="1"/>
          </p:cNvSpPr>
          <p:nvPr/>
        </p:nvSpPr>
        <p:spPr bwMode="auto">
          <a:xfrm>
            <a:off x="5156200" y="4146550"/>
            <a:ext cx="1609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185" name="Rectangle 42"/>
          <p:cNvSpPr>
            <a:spLocks noChangeArrowheads="1"/>
          </p:cNvSpPr>
          <p:nvPr/>
        </p:nvSpPr>
        <p:spPr bwMode="auto">
          <a:xfrm>
            <a:off x="1966913" y="3143250"/>
            <a:ext cx="1177925" cy="792163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86" name="Rectangle 43"/>
          <p:cNvSpPr>
            <a:spLocks noChangeArrowheads="1"/>
          </p:cNvSpPr>
          <p:nvPr/>
        </p:nvSpPr>
        <p:spPr bwMode="auto">
          <a:xfrm>
            <a:off x="2063750" y="3197225"/>
            <a:ext cx="1014413" cy="638175"/>
          </a:xfrm>
          <a:prstGeom prst="rect">
            <a:avLst/>
          </a:prstGeom>
          <a:solidFill>
            <a:srgbClr val="F4F769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 hangingPunct="1"/>
            <a:r>
              <a:rPr lang="en-US" sz="1400" b="1" dirty="0">
                <a:solidFill>
                  <a:schemeClr val="accent2"/>
                </a:solidFill>
                <a:latin typeface="Helvetica" pitchFamily="34" charset="0"/>
              </a:rPr>
              <a:t>402.5 MHz</a:t>
            </a:r>
          </a:p>
          <a:p>
            <a:pPr eaLnBrk="1" hangingPunct="1"/>
            <a:r>
              <a:rPr lang="en-US" sz="1400" b="1" dirty="0">
                <a:solidFill>
                  <a:schemeClr val="accent2"/>
                </a:solidFill>
                <a:latin typeface="Helvetica" pitchFamily="34" charset="0"/>
              </a:rPr>
              <a:t>20 kW</a:t>
            </a:r>
          </a:p>
          <a:p>
            <a:pPr eaLnBrk="1" hangingPunct="1"/>
            <a:r>
              <a:rPr lang="en-US" sz="1400" b="1" dirty="0">
                <a:solidFill>
                  <a:srgbClr val="000000"/>
                </a:solidFill>
                <a:latin typeface="Helvetica" pitchFamily="34" charset="0"/>
              </a:rPr>
              <a:t>4 x MEBT</a:t>
            </a:r>
          </a:p>
        </p:txBody>
      </p:sp>
      <p:sp>
        <p:nvSpPr>
          <p:cNvPr id="6187" name="Line 44"/>
          <p:cNvSpPr>
            <a:spLocks noChangeShapeType="1"/>
          </p:cNvSpPr>
          <p:nvPr/>
        </p:nvSpPr>
        <p:spPr bwMode="auto">
          <a:xfrm flipV="1">
            <a:off x="2470150" y="29845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6188" name="Line 45"/>
          <p:cNvSpPr>
            <a:spLocks noChangeShapeType="1"/>
          </p:cNvSpPr>
          <p:nvPr/>
        </p:nvSpPr>
        <p:spPr bwMode="auto">
          <a:xfrm flipV="1">
            <a:off x="1384300" y="2784475"/>
            <a:ext cx="0" cy="1657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6189" name="Line 46"/>
          <p:cNvSpPr>
            <a:spLocks noChangeShapeType="1"/>
          </p:cNvSpPr>
          <p:nvPr/>
        </p:nvSpPr>
        <p:spPr bwMode="auto">
          <a:xfrm flipV="1">
            <a:off x="3336925" y="2784475"/>
            <a:ext cx="0" cy="1495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6190" name="Line 47"/>
          <p:cNvSpPr>
            <a:spLocks noChangeShapeType="1"/>
          </p:cNvSpPr>
          <p:nvPr/>
        </p:nvSpPr>
        <p:spPr bwMode="auto">
          <a:xfrm flipV="1">
            <a:off x="4508500" y="2774950"/>
            <a:ext cx="0" cy="1514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6191" name="Line 48"/>
          <p:cNvSpPr>
            <a:spLocks noChangeShapeType="1"/>
          </p:cNvSpPr>
          <p:nvPr/>
        </p:nvSpPr>
        <p:spPr bwMode="auto">
          <a:xfrm flipV="1">
            <a:off x="5813425" y="2774950"/>
            <a:ext cx="0" cy="150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6192" name="Line 49"/>
          <p:cNvSpPr>
            <a:spLocks noChangeShapeType="1"/>
          </p:cNvSpPr>
          <p:nvPr/>
        </p:nvSpPr>
        <p:spPr bwMode="auto">
          <a:xfrm flipV="1">
            <a:off x="6765925" y="2784475"/>
            <a:ext cx="0" cy="1362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6193" name="Line 50"/>
          <p:cNvSpPr>
            <a:spLocks noChangeShapeType="1"/>
          </p:cNvSpPr>
          <p:nvPr/>
        </p:nvSpPr>
        <p:spPr bwMode="auto">
          <a:xfrm flipV="1">
            <a:off x="8080375" y="2841625"/>
            <a:ext cx="0" cy="1438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6194" name="Rectangle 51"/>
          <p:cNvSpPr>
            <a:spLocks noChangeArrowheads="1"/>
          </p:cNvSpPr>
          <p:nvPr/>
        </p:nvSpPr>
        <p:spPr bwMode="auto">
          <a:xfrm>
            <a:off x="431800" y="3143250"/>
            <a:ext cx="749300" cy="792163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95" name="Rectangle 52"/>
          <p:cNvSpPr>
            <a:spLocks noChangeArrowheads="1"/>
          </p:cNvSpPr>
          <p:nvPr/>
        </p:nvSpPr>
        <p:spPr bwMode="auto">
          <a:xfrm>
            <a:off x="528638" y="3197225"/>
            <a:ext cx="633412" cy="638175"/>
          </a:xfrm>
          <a:prstGeom prst="rect">
            <a:avLst/>
          </a:prstGeom>
          <a:solidFill>
            <a:srgbClr val="F4F769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 hangingPunct="1"/>
            <a:r>
              <a:rPr lang="en-US" sz="1400" b="1" dirty="0">
                <a:solidFill>
                  <a:schemeClr val="accent2"/>
                </a:solidFill>
                <a:latin typeface="Helvetica" pitchFamily="34" charset="0"/>
              </a:rPr>
              <a:t>2 MHz</a:t>
            </a:r>
          </a:p>
          <a:p>
            <a:pPr eaLnBrk="1" hangingPunct="1"/>
            <a:r>
              <a:rPr lang="en-US" sz="1400" b="1" dirty="0">
                <a:solidFill>
                  <a:schemeClr val="accent2"/>
                </a:solidFill>
                <a:latin typeface="Helvetica" pitchFamily="34" charset="0"/>
              </a:rPr>
              <a:t>80 kW</a:t>
            </a:r>
          </a:p>
          <a:p>
            <a:pPr eaLnBrk="1" hangingPunct="1"/>
            <a:r>
              <a:rPr lang="en-US" sz="1400" b="1" dirty="0">
                <a:latin typeface="Helvetica" pitchFamily="34" charset="0"/>
              </a:rPr>
              <a:t>1 x IS</a:t>
            </a:r>
          </a:p>
        </p:txBody>
      </p:sp>
      <p:sp>
        <p:nvSpPr>
          <p:cNvPr id="6196" name="Line 53"/>
          <p:cNvSpPr>
            <a:spLocks noChangeShapeType="1"/>
          </p:cNvSpPr>
          <p:nvPr/>
        </p:nvSpPr>
        <p:spPr bwMode="auto">
          <a:xfrm flipV="1">
            <a:off x="812800" y="2784475"/>
            <a:ext cx="0" cy="352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6197" name="Text Box 54"/>
          <p:cNvSpPr txBox="1">
            <a:spLocks noChangeArrowheads="1"/>
          </p:cNvSpPr>
          <p:nvPr/>
        </p:nvSpPr>
        <p:spPr bwMode="auto">
          <a:xfrm>
            <a:off x="325438" y="5484813"/>
            <a:ext cx="8458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000" dirty="0"/>
              <a:t>All SNS linac RF systems are pulsed at 8% duty cycle (1.3 msec, 60 Hz)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74700"/>
          </a:xfrm>
        </p:spPr>
        <p:txBody>
          <a:bodyPr/>
          <a:lstStyle/>
          <a:p>
            <a:pPr eaLnBrk="1" hangingPunct="1"/>
            <a:r>
              <a:rPr lang="en-US" altLang="ko-KR" sz="2800" dirty="0" smtClean="0">
                <a:ea typeface="굴림" pitchFamily="34" charset="-127"/>
              </a:rPr>
              <a:t>High Power Window/Couplers  </a:t>
            </a:r>
            <a:r>
              <a:rPr lang="en-US" altLang="ko-KR" sz="2800" dirty="0" smtClean="0">
                <a:ea typeface="굴림" pitchFamily="34" charset="-127"/>
              </a:rPr>
              <a:t>in SNS Linac</a:t>
            </a:r>
            <a:endParaRPr lang="en-US" sz="2800" dirty="0" smtClean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52501"/>
            <a:ext cx="9144000" cy="45339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40000"/>
              </a:spcBef>
            </a:pPr>
            <a:r>
              <a:rPr lang="en-US" altLang="ko-KR" sz="1800" b="0" dirty="0" smtClean="0">
                <a:solidFill>
                  <a:schemeClr val="tx1"/>
                </a:solidFill>
                <a:ea typeface="굴림" pitchFamily="34" charset="-127"/>
              </a:rPr>
              <a:t>RFQ powered </a:t>
            </a:r>
            <a:r>
              <a:rPr lang="en-US" altLang="ko-KR" sz="1800" b="0" dirty="0" smtClean="0">
                <a:solidFill>
                  <a:schemeClr val="tx1"/>
                </a:solidFill>
                <a:ea typeface="굴림" pitchFamily="34" charset="-127"/>
              </a:rPr>
              <a:t>by one 2.5 MW </a:t>
            </a:r>
            <a:r>
              <a:rPr lang="en-US" altLang="ko-KR" sz="1800" b="0" dirty="0" smtClean="0">
                <a:solidFill>
                  <a:schemeClr val="tx1"/>
                </a:solidFill>
                <a:ea typeface="굴림" pitchFamily="34" charset="-127"/>
              </a:rPr>
              <a:t>Klystrons</a:t>
            </a:r>
          </a:p>
          <a:p>
            <a:pPr lvl="1" eaLnBrk="1" hangingPunct="1">
              <a:lnSpc>
                <a:spcPct val="80000"/>
              </a:lnSpc>
              <a:spcBef>
                <a:spcPct val="40000"/>
              </a:spcBef>
            </a:pPr>
            <a:r>
              <a:rPr lang="en-US" altLang="ko-KR" sz="1800" b="0" dirty="0" smtClean="0">
                <a:solidFill>
                  <a:schemeClr val="tx1"/>
                </a:solidFill>
                <a:ea typeface="굴림" pitchFamily="34" charset="-127"/>
              </a:rPr>
              <a:t>2 windows for 402.5 MHz Radio-frequency Quadrupole (RFQ)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</a:pPr>
            <a:r>
              <a:rPr lang="en-US" altLang="ko-KR" sz="1800" b="0" dirty="0" smtClean="0">
                <a:solidFill>
                  <a:schemeClr val="tx1"/>
                </a:solidFill>
                <a:ea typeface="굴림" pitchFamily="34" charset="-127"/>
              </a:rPr>
              <a:t>6 </a:t>
            </a:r>
            <a:r>
              <a:rPr lang="en-US" altLang="ko-KR" sz="1800" b="0" dirty="0" smtClean="0">
                <a:solidFill>
                  <a:schemeClr val="tx1"/>
                </a:solidFill>
                <a:ea typeface="굴림" pitchFamily="34" charset="-127"/>
              </a:rPr>
              <a:t>DTL tanks powered by 2.5 MW </a:t>
            </a:r>
            <a:r>
              <a:rPr lang="en-US" altLang="ko-KR" sz="1800" b="0" dirty="0" smtClean="0">
                <a:solidFill>
                  <a:schemeClr val="tx1"/>
                </a:solidFill>
                <a:ea typeface="굴림" pitchFamily="34" charset="-127"/>
              </a:rPr>
              <a:t>Klystrons</a:t>
            </a:r>
          </a:p>
          <a:p>
            <a:pPr lvl="1" eaLnBrk="1" hangingPunct="1">
              <a:lnSpc>
                <a:spcPct val="80000"/>
              </a:lnSpc>
              <a:spcBef>
                <a:spcPct val="40000"/>
              </a:spcBef>
            </a:pPr>
            <a:r>
              <a:rPr lang="en-US" altLang="ko-KR" sz="1800" b="0" dirty="0" smtClean="0">
                <a:solidFill>
                  <a:schemeClr val="tx1"/>
                </a:solidFill>
                <a:ea typeface="굴림" pitchFamily="34" charset="-127"/>
              </a:rPr>
              <a:t>6 windows for 402.5 MHz Drift tube linac (DTL) cavities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</a:pPr>
            <a:r>
              <a:rPr lang="en-US" altLang="ko-KR" sz="1800" b="0" dirty="0" smtClean="0">
                <a:solidFill>
                  <a:schemeClr val="tx1"/>
                </a:solidFill>
                <a:ea typeface="굴림" pitchFamily="34" charset="-127"/>
              </a:rPr>
              <a:t>4 </a:t>
            </a:r>
            <a:r>
              <a:rPr lang="en-US" altLang="ko-KR" sz="1800" b="0" dirty="0" smtClean="0">
                <a:solidFill>
                  <a:schemeClr val="tx1"/>
                </a:solidFill>
                <a:ea typeface="굴림" pitchFamily="34" charset="-127"/>
              </a:rPr>
              <a:t>CCL structures powered by 5 MW Klystrons</a:t>
            </a:r>
          </a:p>
          <a:p>
            <a:pPr lvl="1" eaLnBrk="1" hangingPunct="1">
              <a:lnSpc>
                <a:spcPct val="80000"/>
              </a:lnSpc>
              <a:spcBef>
                <a:spcPct val="40000"/>
              </a:spcBef>
            </a:pPr>
            <a:r>
              <a:rPr lang="en-US" altLang="ko-KR" sz="1800" b="0" dirty="0" smtClean="0">
                <a:solidFill>
                  <a:schemeClr val="tx1"/>
                </a:solidFill>
                <a:ea typeface="굴림" pitchFamily="34" charset="-127"/>
              </a:rPr>
              <a:t>Each CCL structure has 2 input ports</a:t>
            </a:r>
          </a:p>
          <a:p>
            <a:pPr lvl="1" eaLnBrk="1" hangingPunct="1">
              <a:lnSpc>
                <a:spcPct val="80000"/>
              </a:lnSpc>
              <a:spcBef>
                <a:spcPct val="40000"/>
              </a:spcBef>
            </a:pPr>
            <a:r>
              <a:rPr lang="en-US" altLang="ko-KR" sz="1800" b="0" dirty="0" smtClean="0">
                <a:solidFill>
                  <a:schemeClr val="tx1"/>
                </a:solidFill>
                <a:ea typeface="굴림" pitchFamily="34" charset="-127"/>
              </a:rPr>
              <a:t>Klystron output is divided with a quadrature </a:t>
            </a:r>
            <a:r>
              <a:rPr lang="en-US" altLang="ko-KR" sz="1800" b="0" dirty="0" smtClean="0">
                <a:solidFill>
                  <a:schemeClr val="tx1"/>
                </a:solidFill>
                <a:ea typeface="굴림" pitchFamily="34" charset="-127"/>
              </a:rPr>
              <a:t>hybrid</a:t>
            </a:r>
          </a:p>
          <a:p>
            <a:pPr lvl="1" eaLnBrk="1" hangingPunct="1">
              <a:lnSpc>
                <a:spcPct val="80000"/>
              </a:lnSpc>
              <a:spcBef>
                <a:spcPct val="40000"/>
              </a:spcBef>
            </a:pPr>
            <a:r>
              <a:rPr lang="en-US" altLang="ko-KR" sz="1800" b="0" dirty="0" smtClean="0">
                <a:solidFill>
                  <a:schemeClr val="tx1"/>
                </a:solidFill>
                <a:ea typeface="굴림" pitchFamily="34" charset="-127"/>
              </a:rPr>
              <a:t>8 windows for 805.0 MHz Coupled cavity linac (CCL) cavities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</a:pPr>
            <a:r>
              <a:rPr lang="en-US" altLang="ko-KR" sz="1800" b="0" dirty="0" smtClean="0">
                <a:solidFill>
                  <a:schemeClr val="tx1"/>
                </a:solidFill>
                <a:ea typeface="굴림" pitchFamily="34" charset="-127"/>
              </a:rPr>
              <a:t>SCL cavities</a:t>
            </a:r>
            <a:endParaRPr lang="en-US" altLang="ko-KR" sz="1800" b="0" dirty="0" smtClean="0">
              <a:solidFill>
                <a:schemeClr val="tx1"/>
              </a:solidFill>
              <a:ea typeface="굴림" pitchFamily="34" charset="-127"/>
            </a:endParaRPr>
          </a:p>
          <a:p>
            <a:pPr lvl="1" eaLnBrk="1" hangingPunct="1">
              <a:lnSpc>
                <a:spcPct val="80000"/>
              </a:lnSpc>
              <a:spcBef>
                <a:spcPct val="40000"/>
              </a:spcBef>
            </a:pPr>
            <a:r>
              <a:rPr lang="en-US" altLang="ko-KR" sz="1800" b="0" dirty="0" smtClean="0">
                <a:solidFill>
                  <a:schemeClr val="tx1"/>
                </a:solidFill>
                <a:ea typeface="굴림" pitchFamily="34" charset="-127"/>
              </a:rPr>
              <a:t>33 </a:t>
            </a:r>
            <a:r>
              <a:rPr lang="en-US" altLang="ko-KR" sz="1800" b="0" dirty="0" smtClean="0">
                <a:solidFill>
                  <a:schemeClr val="tx1"/>
                </a:solidFill>
                <a:ea typeface="굴림" pitchFamily="34" charset="-127"/>
              </a:rPr>
              <a:t>medium beta cavities in 11 cryomodules (with 0.55 MW Klystrons)</a:t>
            </a:r>
          </a:p>
          <a:p>
            <a:pPr lvl="1" eaLnBrk="1" hangingPunct="1">
              <a:lnSpc>
                <a:spcPct val="80000"/>
              </a:lnSpc>
              <a:spcBef>
                <a:spcPct val="40000"/>
              </a:spcBef>
            </a:pPr>
            <a:r>
              <a:rPr lang="en-US" altLang="ko-KR" sz="1800" b="0" dirty="0" smtClean="0">
                <a:solidFill>
                  <a:schemeClr val="tx1"/>
                </a:solidFill>
                <a:ea typeface="굴림" pitchFamily="34" charset="-127"/>
              </a:rPr>
              <a:t>48 high beta cavities in 12 cryomodules (with 0.55 MW Klystrons</a:t>
            </a:r>
            <a:r>
              <a:rPr lang="en-US" altLang="ko-KR" sz="1800" b="0" dirty="0" smtClean="0">
                <a:solidFill>
                  <a:schemeClr val="tx1"/>
                </a:solidFill>
                <a:ea typeface="굴림" pitchFamily="34" charset="-127"/>
              </a:rPr>
              <a:t>)</a:t>
            </a:r>
          </a:p>
          <a:p>
            <a:pPr lvl="1" eaLnBrk="1" hangingPunct="1">
              <a:lnSpc>
                <a:spcPct val="80000"/>
              </a:lnSpc>
              <a:spcBef>
                <a:spcPct val="40000"/>
              </a:spcBef>
            </a:pPr>
            <a:r>
              <a:rPr lang="en-US" altLang="ko-KR" sz="1800" b="0" dirty="0" smtClean="0">
                <a:solidFill>
                  <a:schemeClr val="tx1"/>
                </a:solidFill>
                <a:ea typeface="굴림" pitchFamily="34" charset="-127"/>
              </a:rPr>
              <a:t>81 windows for 805.0 MHz Superconducting linac (SCL) cavities</a:t>
            </a:r>
            <a:endParaRPr lang="en-US" altLang="ko-KR" sz="1800" b="0" dirty="0" smtClean="0">
              <a:solidFill>
                <a:schemeClr val="tx1"/>
              </a:solidFill>
              <a:ea typeface="굴림" pitchFamily="34" charset="-127"/>
            </a:endParaRPr>
          </a:p>
          <a:p>
            <a:pPr lvl="1" eaLnBrk="1" hangingPunct="1">
              <a:lnSpc>
                <a:spcPct val="80000"/>
              </a:lnSpc>
              <a:spcBef>
                <a:spcPct val="40000"/>
              </a:spcBef>
            </a:pPr>
            <a:r>
              <a:rPr lang="en-US" altLang="ko-KR" sz="1800" b="0" dirty="0" smtClean="0">
                <a:solidFill>
                  <a:srgbClr val="C00000"/>
                </a:solidFill>
                <a:ea typeface="굴림" pitchFamily="34" charset="-127"/>
              </a:rPr>
              <a:t>36 high beta cavities will be added (9 cryomodules) in future power upgrade project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IMG_146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83150" y="681038"/>
            <a:ext cx="4260850" cy="319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85000"/>
              </a:lnSpc>
            </a:pPr>
            <a:r>
              <a:rPr lang="en-US" sz="2800" dirty="0">
                <a:solidFill>
                  <a:srgbClr val="00673E"/>
                </a:solidFill>
                <a:latin typeface="Arial Black" pitchFamily="34" charset="0"/>
              </a:rPr>
              <a:t>RF Processing in SNS RF Test Facility</a:t>
            </a:r>
          </a:p>
        </p:txBody>
      </p:sp>
      <p:sp>
        <p:nvSpPr>
          <p:cNvPr id="63494" name="Rectangle 6"/>
          <p:cNvSpPr>
            <a:spLocks noChangeArrowheads="1"/>
          </p:cNvSpPr>
          <p:nvPr/>
        </p:nvSpPr>
        <p:spPr bwMode="auto">
          <a:xfrm>
            <a:off x="0" y="554038"/>
            <a:ext cx="3824288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60000"/>
              </a:spcBef>
              <a:buClr>
                <a:schemeClr val="tx1"/>
              </a:buClr>
              <a:buFont typeface="Wingdings" pitchFamily="2" charset="2"/>
              <a:buChar char="q"/>
            </a:pP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63497" name="Rectangle 16"/>
          <p:cNvSpPr>
            <a:spLocks noChangeArrowheads="1"/>
          </p:cNvSpPr>
          <p:nvPr/>
        </p:nvSpPr>
        <p:spPr bwMode="auto">
          <a:xfrm>
            <a:off x="0" y="703263"/>
            <a:ext cx="2543175" cy="335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40000"/>
              </a:spcBef>
              <a:buClr>
                <a:srgbClr val="01673E"/>
              </a:buClr>
              <a:buFont typeface="Symbol" pitchFamily="18" charset="2"/>
              <a:buChar char="·"/>
            </a:pPr>
            <a:r>
              <a:rPr lang="en-US" sz="1600" dirty="0"/>
              <a:t>High power RF testing and processing can be performed at 8% duty (1.3 msec 60 Hz)</a:t>
            </a:r>
          </a:p>
          <a:p>
            <a:pPr marL="742950" lvl="1" indent="-285750" eaLnBrk="1" hangingPunct="1">
              <a:lnSpc>
                <a:spcPct val="90000"/>
              </a:lnSpc>
              <a:spcBef>
                <a:spcPct val="40000"/>
              </a:spcBef>
              <a:buClr>
                <a:srgbClr val="01673E"/>
              </a:buClr>
              <a:buFont typeface="Arial" charset="0"/>
              <a:buChar char="–"/>
            </a:pPr>
            <a:r>
              <a:rPr lang="en-US" sz="1400" dirty="0"/>
              <a:t>805 MHz, up to 5 MW peak power</a:t>
            </a:r>
          </a:p>
          <a:p>
            <a:pPr marL="742950" lvl="1" indent="-285750" eaLnBrk="1" hangingPunct="1">
              <a:lnSpc>
                <a:spcPct val="90000"/>
              </a:lnSpc>
              <a:spcBef>
                <a:spcPct val="40000"/>
              </a:spcBef>
              <a:buClr>
                <a:srgbClr val="01673E"/>
              </a:buClr>
              <a:buFont typeface="Arial" charset="0"/>
              <a:buChar char="–"/>
            </a:pPr>
            <a:r>
              <a:rPr lang="en-US" sz="1400" dirty="0"/>
              <a:t>402.5 MHz, 2.5 MW max. peak </a:t>
            </a:r>
            <a:r>
              <a:rPr lang="en-US" sz="1400" dirty="0" smtClean="0"/>
              <a:t>power</a:t>
            </a:r>
            <a:endParaRPr lang="en-US" sz="1400" dirty="0"/>
          </a:p>
          <a:p>
            <a:pPr marL="742950" lvl="1" indent="-285750" eaLnBrk="1" hangingPunct="1">
              <a:lnSpc>
                <a:spcPct val="90000"/>
              </a:lnSpc>
              <a:spcBef>
                <a:spcPct val="40000"/>
              </a:spcBef>
              <a:buClr>
                <a:srgbClr val="01673E"/>
              </a:buClr>
              <a:buFont typeface="Arial" charset="0"/>
              <a:buChar char="–"/>
            </a:pPr>
            <a:r>
              <a:rPr lang="en-US" altLang="ko-KR" sz="1400" dirty="0">
                <a:ea typeface="굴림" pitchFamily="34" charset="-127"/>
              </a:rPr>
              <a:t>Complete low-level RF control and monitoring for</a:t>
            </a:r>
            <a:r>
              <a:rPr lang="en-US" sz="1400" dirty="0"/>
              <a:t> reliable processing and </a:t>
            </a:r>
            <a:r>
              <a:rPr lang="en-US" altLang="ko-KR" sz="1400" dirty="0">
                <a:ea typeface="굴림" pitchFamily="34" charset="-127"/>
              </a:rPr>
              <a:t>operation in EPICS environment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63498" name="Rectangle 16"/>
          <p:cNvSpPr>
            <a:spLocks noChangeArrowheads="1"/>
          </p:cNvSpPr>
          <p:nvPr/>
        </p:nvSpPr>
        <p:spPr bwMode="auto">
          <a:xfrm>
            <a:off x="0" y="4015740"/>
            <a:ext cx="914400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 eaLnBrk="1" hangingPunct="1">
              <a:lnSpc>
                <a:spcPct val="90000"/>
              </a:lnSpc>
              <a:spcBef>
                <a:spcPct val="40000"/>
              </a:spcBef>
              <a:buClr>
                <a:srgbClr val="01673E"/>
              </a:buClr>
              <a:buFont typeface="Symbol" pitchFamily="18" charset="2"/>
              <a:buChar char="·"/>
            </a:pPr>
            <a:r>
              <a:rPr lang="en-US" altLang="ko-KR" sz="1600" dirty="0" smtClean="0">
                <a:ea typeface="굴림" pitchFamily="34" charset="-127"/>
              </a:rPr>
              <a:t>SCL cavities and cryomodules are prepared and processed</a:t>
            </a:r>
          </a:p>
          <a:p>
            <a:pPr marL="742950" lvl="1" indent="-285750" eaLnBrk="1" hangingPunct="1">
              <a:lnSpc>
                <a:spcPct val="90000"/>
              </a:lnSpc>
              <a:spcBef>
                <a:spcPct val="40000"/>
              </a:spcBef>
              <a:buClr>
                <a:srgbClr val="01673E"/>
              </a:buClr>
              <a:buFont typeface="Arial" charset="0"/>
              <a:buChar char="–"/>
            </a:pPr>
            <a:r>
              <a:rPr lang="en-US" altLang="ko-KR" sz="1400" dirty="0" smtClean="0">
                <a:ea typeface="굴림" pitchFamily="34" charset="-127"/>
              </a:rPr>
              <a:t>Cryomodules high power RF tested in test cave after repairs </a:t>
            </a:r>
          </a:p>
          <a:p>
            <a:pPr marL="742950" lvl="1" indent="-285750" eaLnBrk="1" hangingPunct="1">
              <a:lnSpc>
                <a:spcPct val="90000"/>
              </a:lnSpc>
              <a:spcBef>
                <a:spcPct val="40000"/>
              </a:spcBef>
              <a:buClr>
                <a:srgbClr val="01673E"/>
              </a:buClr>
              <a:buFont typeface="Arial" charset="0"/>
              <a:buChar char="–"/>
            </a:pPr>
            <a:r>
              <a:rPr lang="en-US" altLang="ko-KR" sz="1400" dirty="0" smtClean="0">
                <a:ea typeface="굴림" pitchFamily="34" charset="-127"/>
              </a:rPr>
              <a:t>New cryomodule is being assembled (Building a medium-beta cryomodule will start)</a:t>
            </a:r>
          </a:p>
          <a:p>
            <a:pPr marL="742950" lvl="1" indent="-285750" eaLnBrk="1" hangingPunct="1">
              <a:lnSpc>
                <a:spcPct val="90000"/>
              </a:lnSpc>
              <a:spcBef>
                <a:spcPct val="40000"/>
              </a:spcBef>
              <a:buClr>
                <a:srgbClr val="01673E"/>
              </a:buClr>
              <a:buFont typeface="Arial" charset="0"/>
              <a:buChar char="–"/>
            </a:pPr>
            <a:r>
              <a:rPr lang="en-US" altLang="ko-KR" sz="1400" dirty="0" smtClean="0">
                <a:ea typeface="굴림" pitchFamily="34" charset="-127"/>
              </a:rPr>
              <a:t>SRF cavities are plasma processed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40000"/>
              </a:spcBef>
              <a:buClr>
                <a:srgbClr val="01673E"/>
              </a:buClr>
              <a:buFont typeface="Symbol" pitchFamily="18" charset="2"/>
              <a:buChar char="·"/>
            </a:pPr>
            <a:r>
              <a:rPr lang="en-US" altLang="ko-KR" sz="1600" dirty="0" smtClean="0">
                <a:ea typeface="굴림" pitchFamily="34" charset="-127"/>
              </a:rPr>
              <a:t>More than 60 windows/couplers including new spares have been conditioned for RFQ, DTL, CCL, and SCL</a:t>
            </a:r>
          </a:p>
          <a:p>
            <a:pPr marL="742950" lvl="1" indent="-285750" eaLnBrk="1" hangingPunct="1">
              <a:lnSpc>
                <a:spcPct val="90000"/>
              </a:lnSpc>
              <a:spcBef>
                <a:spcPct val="40000"/>
              </a:spcBef>
              <a:buClr>
                <a:srgbClr val="01673E"/>
              </a:buClr>
              <a:buFont typeface="Arial" charset="0"/>
              <a:buChar char="–"/>
            </a:pPr>
            <a:r>
              <a:rPr lang="en-US" sz="1400" dirty="0" smtClean="0"/>
              <a:t>42 of 81 power couplers of the SNS SRF cavities were RF processed in the RF Test Facility during construction of SNS cryomodules</a:t>
            </a:r>
          </a:p>
          <a:p>
            <a:pPr marL="742950" lvl="1" indent="-285750" eaLnBrk="1" hangingPunct="1">
              <a:lnSpc>
                <a:spcPct val="90000"/>
              </a:lnSpc>
              <a:spcBef>
                <a:spcPct val="40000"/>
              </a:spcBef>
              <a:buClr>
                <a:srgbClr val="01673E"/>
              </a:buClr>
              <a:buFont typeface="Arial" charset="0"/>
              <a:buChar char="–"/>
            </a:pPr>
            <a:r>
              <a:rPr lang="en-US" altLang="ko-KR" sz="1400" dirty="0" smtClean="0">
                <a:ea typeface="굴림" pitchFamily="34" charset="-127"/>
              </a:rPr>
              <a:t>Several cavity window/couplers for RF frequencies different from SNS frequencies were processed</a:t>
            </a:r>
            <a:endParaRPr lang="en-US" altLang="ko-KR" sz="1400" dirty="0" smtClean="0"/>
          </a:p>
        </p:txBody>
      </p:sp>
      <p:pic>
        <p:nvPicPr>
          <p:cNvPr id="63500" name="Picture 12" descr="IMG_1459"/>
          <p:cNvPicPr>
            <a:picLocks noChangeAspect="1" noChangeArrowheads="1"/>
          </p:cNvPicPr>
          <p:nvPr/>
        </p:nvPicPr>
        <p:blipFill>
          <a:blip r:embed="rId4" cstate="print"/>
          <a:srcRect r="27254"/>
          <a:stretch>
            <a:fillRect/>
          </a:stretch>
        </p:blipFill>
        <p:spPr bwMode="auto">
          <a:xfrm>
            <a:off x="2590800" y="677863"/>
            <a:ext cx="2235200" cy="2305050"/>
          </a:xfrm>
          <a:prstGeom prst="rect">
            <a:avLst/>
          </a:prstGeom>
          <a:noFill/>
        </p:spPr>
      </p:pic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5486400" y="4124325"/>
            <a:ext cx="3448050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40000"/>
              </a:spcBef>
              <a:buClr>
                <a:srgbClr val="01673E"/>
              </a:buClr>
              <a:buFont typeface="Symbol" pitchFamily="18" charset="2"/>
              <a:buChar char="·"/>
            </a:pPr>
            <a:endParaRPr lang="en-US" dirty="0">
              <a:solidFill>
                <a:schemeClr val="accent2"/>
              </a:solidFill>
              <a:ea typeface="굴림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4" descr="sns61cm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574" r="1190" b="23711"/>
          <a:stretch>
            <a:fillRect/>
          </a:stretch>
        </p:blipFill>
        <p:spPr bwMode="auto">
          <a:xfrm rot="-216622">
            <a:off x="1389063" y="1303338"/>
            <a:ext cx="5059362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6" descr="jeostiff05nov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579" t="19038" r="18111" b="23201"/>
          <a:stretch>
            <a:fillRect/>
          </a:stretch>
        </p:blipFill>
        <p:spPr bwMode="auto">
          <a:xfrm rot="262760">
            <a:off x="1800225" y="2613025"/>
            <a:ext cx="6292850" cy="402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Text Box 7"/>
          <p:cNvSpPr txBox="1">
            <a:spLocks noChangeArrowheads="1"/>
          </p:cNvSpPr>
          <p:nvPr/>
        </p:nvSpPr>
        <p:spPr bwMode="auto">
          <a:xfrm>
            <a:off x="5607050" y="5730875"/>
            <a:ext cx="2378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1800" dirty="0">
                <a:ea typeface="굴림" pitchFamily="34" charset="-127"/>
              </a:rPr>
              <a:t>Fundamental power couplers</a:t>
            </a:r>
          </a:p>
        </p:txBody>
      </p:sp>
      <p:sp>
        <p:nvSpPr>
          <p:cNvPr id="34821" name="Text Box 8"/>
          <p:cNvSpPr txBox="1">
            <a:spLocks noChangeArrowheads="1"/>
          </p:cNvSpPr>
          <p:nvPr/>
        </p:nvSpPr>
        <p:spPr bwMode="auto">
          <a:xfrm>
            <a:off x="6961188" y="1976438"/>
            <a:ext cx="17620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800" dirty="0">
                <a:ea typeface="굴림" pitchFamily="34" charset="-127"/>
              </a:rPr>
              <a:t>Return end can</a:t>
            </a:r>
          </a:p>
        </p:txBody>
      </p:sp>
      <p:sp>
        <p:nvSpPr>
          <p:cNvPr id="34822" name="Text Box 9"/>
          <p:cNvSpPr txBox="1">
            <a:spLocks noChangeArrowheads="1"/>
          </p:cNvSpPr>
          <p:nvPr/>
        </p:nvSpPr>
        <p:spPr bwMode="auto">
          <a:xfrm>
            <a:off x="5300663" y="3049588"/>
            <a:ext cx="17363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800" dirty="0">
                <a:ea typeface="굴림" pitchFamily="34" charset="-127"/>
              </a:rPr>
              <a:t>Helium vessels</a:t>
            </a:r>
          </a:p>
        </p:txBody>
      </p:sp>
      <p:sp>
        <p:nvSpPr>
          <p:cNvPr id="34823" name="Text Box 10"/>
          <p:cNvSpPr txBox="1">
            <a:spLocks noChangeArrowheads="1"/>
          </p:cNvSpPr>
          <p:nvPr/>
        </p:nvSpPr>
        <p:spPr bwMode="auto">
          <a:xfrm>
            <a:off x="4068763" y="3452813"/>
            <a:ext cx="1543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800" dirty="0">
                <a:ea typeface="굴림" pitchFamily="34" charset="-127"/>
              </a:rPr>
              <a:t>Space frame</a:t>
            </a:r>
          </a:p>
        </p:txBody>
      </p:sp>
      <p:sp>
        <p:nvSpPr>
          <p:cNvPr id="34824" name="Line 11"/>
          <p:cNvSpPr>
            <a:spLocks noChangeShapeType="1"/>
          </p:cNvSpPr>
          <p:nvPr/>
        </p:nvSpPr>
        <p:spPr bwMode="auto">
          <a:xfrm>
            <a:off x="6557963" y="3427413"/>
            <a:ext cx="355600" cy="8953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34825" name="Line 12"/>
          <p:cNvSpPr>
            <a:spLocks noChangeShapeType="1"/>
          </p:cNvSpPr>
          <p:nvPr/>
        </p:nvSpPr>
        <p:spPr bwMode="auto">
          <a:xfrm>
            <a:off x="4924425" y="3808413"/>
            <a:ext cx="766763" cy="4683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34826" name="Line 13"/>
          <p:cNvSpPr>
            <a:spLocks noChangeShapeType="1"/>
          </p:cNvSpPr>
          <p:nvPr/>
        </p:nvSpPr>
        <p:spPr bwMode="auto">
          <a:xfrm flipV="1">
            <a:off x="6208713" y="5316538"/>
            <a:ext cx="149225" cy="477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34827" name="Line 14"/>
          <p:cNvSpPr>
            <a:spLocks noChangeShapeType="1"/>
          </p:cNvSpPr>
          <p:nvPr/>
        </p:nvSpPr>
        <p:spPr bwMode="auto">
          <a:xfrm flipH="1">
            <a:off x="4008438" y="5946775"/>
            <a:ext cx="1598612" cy="82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34828" name="Line 15"/>
          <p:cNvSpPr>
            <a:spLocks noChangeShapeType="1"/>
          </p:cNvSpPr>
          <p:nvPr/>
        </p:nvSpPr>
        <p:spPr bwMode="auto">
          <a:xfrm flipH="1">
            <a:off x="4324350" y="5883275"/>
            <a:ext cx="1322388" cy="34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34829" name="Line 16"/>
          <p:cNvSpPr>
            <a:spLocks noChangeShapeType="1"/>
          </p:cNvSpPr>
          <p:nvPr/>
        </p:nvSpPr>
        <p:spPr bwMode="auto">
          <a:xfrm flipV="1">
            <a:off x="5964238" y="5427663"/>
            <a:ext cx="92075" cy="401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34830" name="Line 17"/>
          <p:cNvSpPr>
            <a:spLocks noChangeShapeType="1"/>
          </p:cNvSpPr>
          <p:nvPr/>
        </p:nvSpPr>
        <p:spPr bwMode="auto">
          <a:xfrm flipH="1" flipV="1">
            <a:off x="5122863" y="2366963"/>
            <a:ext cx="1268412" cy="7207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34831" name="Line 18"/>
          <p:cNvSpPr>
            <a:spLocks noChangeShapeType="1"/>
          </p:cNvSpPr>
          <p:nvPr/>
        </p:nvSpPr>
        <p:spPr bwMode="auto">
          <a:xfrm flipV="1">
            <a:off x="4916488" y="2870200"/>
            <a:ext cx="176212" cy="6254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34832" name="Text Box 19"/>
          <p:cNvSpPr txBox="1">
            <a:spLocks noChangeArrowheads="1"/>
          </p:cNvSpPr>
          <p:nvPr/>
        </p:nvSpPr>
        <p:spPr bwMode="auto">
          <a:xfrm>
            <a:off x="804863" y="3983038"/>
            <a:ext cx="17748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800" dirty="0">
                <a:ea typeface="굴림" pitchFamily="34" charset="-127"/>
              </a:rPr>
              <a:t>Supply end can</a:t>
            </a:r>
          </a:p>
        </p:txBody>
      </p:sp>
      <p:sp>
        <p:nvSpPr>
          <p:cNvPr id="34833" name="Rectangle 20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701675"/>
          </a:xfrm>
        </p:spPr>
        <p:txBody>
          <a:bodyPr anchor="ctr"/>
          <a:lstStyle/>
          <a:p>
            <a:pPr eaLnBrk="1" hangingPunct="1"/>
            <a:r>
              <a:rPr lang="en-US" altLang="ko-KR" sz="3200" dirty="0" smtClean="0">
                <a:ea typeface="굴림" pitchFamily="34" charset="-127"/>
              </a:rPr>
              <a:t>SNS SCL Cryomodules</a:t>
            </a:r>
          </a:p>
        </p:txBody>
      </p:sp>
      <p:sp>
        <p:nvSpPr>
          <p:cNvPr id="34834" name="Text Box 23"/>
          <p:cNvSpPr txBox="1">
            <a:spLocks noChangeArrowheads="1"/>
          </p:cNvSpPr>
          <p:nvPr/>
        </p:nvSpPr>
        <p:spPr bwMode="auto">
          <a:xfrm>
            <a:off x="0" y="766763"/>
            <a:ext cx="4943475" cy="1348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en-US" altLang="ko-KR" sz="1400" dirty="0">
                <a:ea typeface="굴림" pitchFamily="34" charset="-127"/>
              </a:rPr>
              <a:t> </a:t>
            </a:r>
            <a:r>
              <a:rPr lang="en-US" altLang="ko-KR" sz="1600" dirty="0">
                <a:ea typeface="굴림" pitchFamily="34" charset="-127"/>
              </a:rPr>
              <a:t>Designed to operate at 2.1 K (superfluid helium)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en-US" altLang="ko-KR" sz="1600" dirty="0">
                <a:ea typeface="굴림" pitchFamily="34" charset="-127"/>
              </a:rPr>
              <a:t> Total 81 cavities in 23 Cryomodules</a:t>
            </a:r>
          </a:p>
          <a:p>
            <a:pPr marL="742950" lvl="1" indent="-285750" eaLnBrk="0" hangingPunct="0">
              <a:lnSpc>
                <a:spcPct val="90000"/>
              </a:lnSpc>
              <a:spcBef>
                <a:spcPct val="50000"/>
              </a:spcBef>
              <a:buFont typeface="Arial" charset="0"/>
              <a:buChar char="–"/>
            </a:pPr>
            <a:r>
              <a:rPr lang="en-US" sz="1600" dirty="0"/>
              <a:t>med-</a:t>
            </a:r>
            <a:r>
              <a:rPr lang="el-GR" sz="1600" dirty="0"/>
              <a:t>β</a:t>
            </a:r>
            <a:r>
              <a:rPr lang="en-US" sz="1600" dirty="0"/>
              <a:t>: 33 6-cell cavities in 11 cryomodules</a:t>
            </a:r>
          </a:p>
          <a:p>
            <a:pPr marL="742950" lvl="1" indent="-285750" eaLnBrk="0" hangingPunct="0">
              <a:lnSpc>
                <a:spcPct val="90000"/>
              </a:lnSpc>
              <a:spcBef>
                <a:spcPct val="50000"/>
              </a:spcBef>
              <a:buFont typeface="Arial" charset="0"/>
              <a:buChar char="–"/>
            </a:pPr>
            <a:r>
              <a:rPr lang="en-US" sz="1600" dirty="0"/>
              <a:t>high-</a:t>
            </a:r>
            <a:r>
              <a:rPr lang="el-GR" sz="1600" dirty="0"/>
              <a:t>β</a:t>
            </a:r>
            <a:r>
              <a:rPr lang="en-US" sz="1600" dirty="0"/>
              <a:t>: 48 6-cell cavities in 12 cryomodules</a:t>
            </a:r>
            <a:endParaRPr lang="en-US" altLang="ko-KR" sz="1600" dirty="0">
              <a:ea typeface="굴림" pitchFamily="34" charset="-127"/>
            </a:endParaRPr>
          </a:p>
        </p:txBody>
      </p:sp>
      <p:sp>
        <p:nvSpPr>
          <p:cNvPr id="34835" name="Rectangle 2"/>
          <p:cNvSpPr>
            <a:spLocks noChangeArrowheads="1"/>
          </p:cNvSpPr>
          <p:nvPr/>
        </p:nvSpPr>
        <p:spPr bwMode="auto">
          <a:xfrm>
            <a:off x="6359525" y="835025"/>
            <a:ext cx="278447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85000"/>
              </a:lnSpc>
            </a:pPr>
            <a:r>
              <a:rPr lang="en-US" sz="1600" dirty="0">
                <a:solidFill>
                  <a:schemeClr val="hlink"/>
                </a:solidFill>
              </a:rPr>
              <a:t>Medium Beta Cryomodule (</a:t>
            </a:r>
            <a:r>
              <a:rPr lang="en-US" sz="1600" dirty="0">
                <a:solidFill>
                  <a:schemeClr val="hlink"/>
                </a:solidFill>
                <a:sym typeface="Symbol" pitchFamily="18" charset="2"/>
              </a:rPr>
              <a:t></a:t>
            </a:r>
            <a:r>
              <a:rPr lang="en-US" sz="1600" dirty="0">
                <a:solidFill>
                  <a:schemeClr val="hlink"/>
                </a:solidFill>
              </a:rPr>
              <a:t>=0.61)</a:t>
            </a:r>
          </a:p>
        </p:txBody>
      </p:sp>
      <p:sp>
        <p:nvSpPr>
          <p:cNvPr id="34836" name="Rectangle 2"/>
          <p:cNvSpPr>
            <a:spLocks noChangeArrowheads="1"/>
          </p:cNvSpPr>
          <p:nvPr/>
        </p:nvSpPr>
        <p:spPr bwMode="auto">
          <a:xfrm>
            <a:off x="3276600" y="6419850"/>
            <a:ext cx="327025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85000"/>
              </a:lnSpc>
            </a:pPr>
            <a:r>
              <a:rPr lang="en-US" sz="1600" dirty="0">
                <a:solidFill>
                  <a:schemeClr val="hlink"/>
                </a:solidFill>
              </a:rPr>
              <a:t>High Beta Cryomodule (</a:t>
            </a:r>
            <a:r>
              <a:rPr lang="en-US" sz="1600" dirty="0">
                <a:solidFill>
                  <a:schemeClr val="hlink"/>
                </a:solidFill>
                <a:sym typeface="Symbol" pitchFamily="18" charset="2"/>
              </a:rPr>
              <a:t></a:t>
            </a:r>
            <a:r>
              <a:rPr lang="en-US" sz="1600" dirty="0">
                <a:solidFill>
                  <a:schemeClr val="hlink"/>
                </a:solidFill>
              </a:rPr>
              <a:t>=0.81)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2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506413"/>
          </a:xfrm>
        </p:spPr>
        <p:txBody>
          <a:bodyPr/>
          <a:lstStyle/>
          <a:p>
            <a:r>
              <a:rPr lang="en-US" altLang="ko-KR" dirty="0" smtClean="0">
                <a:ea typeface="굴림" pitchFamily="50" charset="-127"/>
              </a:rPr>
              <a:t>SCL </a:t>
            </a:r>
            <a:r>
              <a:rPr lang="en-US" altLang="ko-KR" dirty="0" smtClean="0">
                <a:ea typeface="굴림" pitchFamily="50" charset="-127"/>
              </a:rPr>
              <a:t>Present </a:t>
            </a:r>
            <a:r>
              <a:rPr lang="en-US" altLang="ko-KR" dirty="0" smtClean="0">
                <a:ea typeface="굴림" pitchFamily="50" charset="-127"/>
              </a:rPr>
              <a:t>S</a:t>
            </a:r>
            <a:r>
              <a:rPr lang="en-US" altLang="ko-KR" dirty="0" smtClean="0">
                <a:ea typeface="굴림" pitchFamily="50" charset="-127"/>
              </a:rPr>
              <a:t>tatus</a:t>
            </a:r>
            <a:endParaRPr lang="en-US" altLang="ko-KR" dirty="0" smtClean="0">
              <a:ea typeface="굴림" pitchFamily="50" charset="-127"/>
            </a:endParaRPr>
          </a:p>
        </p:txBody>
      </p:sp>
      <p:sp>
        <p:nvSpPr>
          <p:cNvPr id="74754" name="Rectangle 3"/>
          <p:cNvSpPr>
            <a:spLocks noGrp="1"/>
          </p:cNvSpPr>
          <p:nvPr>
            <p:ph type="body" idx="1"/>
          </p:nvPr>
        </p:nvSpPr>
        <p:spPr>
          <a:xfrm>
            <a:off x="0" y="617219"/>
            <a:ext cx="9144000" cy="2087881"/>
          </a:xfrm>
        </p:spPr>
        <p:txBody>
          <a:bodyPr/>
          <a:lstStyle/>
          <a:p>
            <a:r>
              <a:rPr lang="en-US" altLang="ko-KR" sz="1800" b="0" dirty="0" smtClean="0">
                <a:ea typeface="굴림" pitchFamily="34" charset="-127"/>
              </a:rPr>
              <a:t>Careful high power testing delivered practical operational limits of cavities (not fundamental limits) but to set a safe operating gradient (Sang-ho Kim)</a:t>
            </a:r>
          </a:p>
          <a:p>
            <a:r>
              <a:rPr lang="en-US" altLang="ko-KR" sz="1800" b="0" dirty="0" smtClean="0">
                <a:ea typeface="굴림" pitchFamily="50" charset="-127"/>
              </a:rPr>
              <a:t>SCL is providing a reliable operation for neutron production following SNS power ramp-up</a:t>
            </a:r>
            <a:endParaRPr lang="en-US" altLang="ko-KR" sz="1800" b="0" dirty="0" smtClean="0">
              <a:ea typeface="굴림" pitchFamily="34" charset="-127"/>
            </a:endParaRPr>
          </a:p>
          <a:p>
            <a:r>
              <a:rPr lang="en-US" altLang="ko-KR" sz="1800" b="0" dirty="0" smtClean="0">
                <a:ea typeface="굴림" pitchFamily="50" charset="-127"/>
              </a:rPr>
              <a:t>930 </a:t>
            </a:r>
            <a:r>
              <a:rPr lang="en-US" altLang="ko-KR" sz="1800" b="0" dirty="0" smtClean="0">
                <a:ea typeface="굴림" pitchFamily="50" charset="-127"/>
              </a:rPr>
              <a:t>MeV + 10 MeV (energy reserve</a:t>
            </a:r>
            <a:r>
              <a:rPr lang="en-US" altLang="ko-KR" sz="1800" b="0" dirty="0" smtClean="0">
                <a:ea typeface="굴림" pitchFamily="50" charset="-127"/>
              </a:rPr>
              <a:t>)</a:t>
            </a:r>
            <a:endParaRPr lang="en-US" altLang="ko-KR" sz="1800" b="0" dirty="0" smtClean="0">
              <a:ea typeface="굴림" pitchFamily="50" charset="-127"/>
            </a:endParaRPr>
          </a:p>
        </p:txBody>
      </p:sp>
      <p:pic>
        <p:nvPicPr>
          <p:cNvPr id="7475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73008"/>
            <a:ext cx="91440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563880"/>
          </a:xfrm>
        </p:spPr>
        <p:txBody>
          <a:bodyPr/>
          <a:lstStyle/>
          <a:p>
            <a:r>
              <a:rPr lang="en-US" sz="2800" dirty="0" smtClean="0">
                <a:latin typeface="Arial Black" pitchFamily="34" charset="0"/>
              </a:rPr>
              <a:t>SCL </a:t>
            </a:r>
            <a:r>
              <a:rPr lang="en-US" sz="2800" dirty="0" smtClean="0">
                <a:latin typeface="Arial Black" pitchFamily="34" charset="0"/>
              </a:rPr>
              <a:t>Considerations (J. Mammosser, S-H. Kim)</a:t>
            </a:r>
            <a:endParaRPr lang="en-US" sz="2800" dirty="0" smtClean="0">
              <a:latin typeface="Arial Black" pitchFamily="34" charset="0"/>
            </a:endParaRPr>
          </a:p>
        </p:txBody>
      </p:sp>
      <p:sp>
        <p:nvSpPr>
          <p:cNvPr id="15364" name="Content Placeholder 2"/>
          <p:cNvSpPr>
            <a:spLocks noGrp="1"/>
          </p:cNvSpPr>
          <p:nvPr>
            <p:ph idx="1"/>
          </p:nvPr>
        </p:nvSpPr>
        <p:spPr>
          <a:xfrm>
            <a:off x="0" y="664528"/>
            <a:ext cx="9144000" cy="2055812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defRPr/>
            </a:pPr>
            <a:r>
              <a:rPr lang="en-US" sz="1800" b="0" dirty="0" smtClean="0">
                <a:latin typeface="Arial" pitchFamily="34" charset="0"/>
                <a:cs typeface="Arial" pitchFamily="34" charset="0"/>
              </a:rPr>
              <a:t>For &gt; 1GeV operation with high system availability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defRPr/>
            </a:pP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high-beta gradients need to be 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improved</a:t>
            </a:r>
            <a:endParaRPr lang="en-US" sz="1600" b="0" dirty="0" smtClean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  <a:defRPr/>
            </a:pP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Collective system performance with other 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improvement</a:t>
            </a:r>
          </a:p>
          <a:p>
            <a:r>
              <a:rPr lang="en-US" sz="1800" b="0" dirty="0" smtClean="0">
                <a:latin typeface="Arial" pitchFamily="34" charset="0"/>
                <a:cs typeface="Arial" pitchFamily="34" charset="0"/>
              </a:rPr>
              <a:t>In-situ plasma </a:t>
            </a:r>
            <a:r>
              <a:rPr lang="en-US" sz="1800" b="0" dirty="0" smtClean="0">
                <a:latin typeface="Arial" pitchFamily="34" charset="0"/>
                <a:cs typeface="Arial" pitchFamily="34" charset="0"/>
              </a:rPr>
              <a:t>processing </a:t>
            </a:r>
            <a:r>
              <a:rPr lang="en-US" sz="1800" b="0" dirty="0" smtClean="0">
                <a:latin typeface="Arial" pitchFamily="34" charset="0"/>
                <a:cs typeface="Arial" pitchFamily="34" charset="0"/>
              </a:rPr>
              <a:t>of cavities successfully tested with </a:t>
            </a:r>
            <a:r>
              <a:rPr lang="en-US" sz="1800" b="0" dirty="0" smtClean="0">
                <a:solidFill>
                  <a:srgbClr val="C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p</a:t>
            </a:r>
            <a:r>
              <a:rPr lang="en-US" altLang="ko-KR" sz="1800" b="0" dirty="0" smtClean="0">
                <a:solidFill>
                  <a:srgbClr val="C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ossibility of 2 - 3 MV improvement per cavity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defRPr/>
            </a:pP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More poorly performing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high-beta 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cavities will be processed</a:t>
            </a:r>
            <a:endParaRPr lang="en-US" sz="1600" b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Content Placeholder 2"/>
          <p:cNvSpPr txBox="1">
            <a:spLocks/>
          </p:cNvSpPr>
          <p:nvPr/>
        </p:nvSpPr>
        <p:spPr bwMode="auto">
          <a:xfrm>
            <a:off x="130175" y="6259513"/>
            <a:ext cx="6616700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en-US" altLang="ko-KR" sz="1600" b="1" dirty="0">
              <a:ea typeface="굴림" pitchFamily="34" charset="-127"/>
            </a:endParaRPr>
          </a:p>
          <a:p>
            <a:pPr eaLnBrk="0" hangingPunct="0"/>
            <a:r>
              <a:rPr lang="en-US" altLang="ko-KR" sz="1800" dirty="0">
                <a:ea typeface="굴림" pitchFamily="34" charset="-127"/>
              </a:rPr>
              <a:t> </a:t>
            </a:r>
          </a:p>
          <a:p>
            <a:pPr marL="625475" lvl="1" indent="-279400" eaLnBrk="0" hangingPunct="0">
              <a:lnSpc>
                <a:spcPct val="90000"/>
              </a:lnSpc>
              <a:spcBef>
                <a:spcPts val="800"/>
              </a:spcBef>
              <a:buClr>
                <a:srgbClr val="006C3A"/>
              </a:buClr>
              <a:buFont typeface="Arial" charset="0"/>
              <a:buChar char="–"/>
            </a:pPr>
            <a:endParaRPr lang="en-US" sz="1600" b="1" dirty="0"/>
          </a:p>
          <a:p>
            <a:pPr marL="625475" lvl="1" indent="-279400" eaLnBrk="0" hangingPunct="0">
              <a:lnSpc>
                <a:spcPct val="90000"/>
              </a:lnSpc>
              <a:spcBef>
                <a:spcPts val="800"/>
              </a:spcBef>
              <a:buClr>
                <a:srgbClr val="006C3A"/>
              </a:buClr>
              <a:buFont typeface="Arial" charset="0"/>
              <a:buChar char="–"/>
            </a:pPr>
            <a:endParaRPr lang="en-US" sz="1600" b="1" dirty="0"/>
          </a:p>
        </p:txBody>
      </p:sp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5417301" y="3027679"/>
          <a:ext cx="3726699" cy="34805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0" y="2865120"/>
            <a:ext cx="5337175" cy="3406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60000"/>
              </a:spcBef>
              <a:buClr>
                <a:srgbClr val="01673E"/>
              </a:buClr>
              <a:buFont typeface="Symbol" pitchFamily="18" charset="2"/>
              <a:buChar char="·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Production </a:t>
            </a:r>
            <a:r>
              <a:rPr lang="en-US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of spare cryomodules with better performing cavities </a:t>
            </a:r>
          </a:p>
          <a:p>
            <a:pPr marL="625475" lvl="1" indent="-279400" eaLnBrk="0" hangingPunct="0">
              <a:lnSpc>
                <a:spcPct val="90000"/>
              </a:lnSpc>
              <a:spcBef>
                <a:spcPts val="800"/>
              </a:spcBef>
              <a:buClr>
                <a:srgbClr val="006C3A"/>
              </a:buClr>
              <a:buFont typeface="Arial" charset="0"/>
              <a:buChar char="–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Building one high-beta cryomodule is under way and one medium-beta cryomodule will start</a:t>
            </a:r>
          </a:p>
          <a:p>
            <a:pPr marL="625475" lvl="1" indent="-279400" eaLnBrk="0" hangingPunct="0">
              <a:lnSpc>
                <a:spcPct val="90000"/>
              </a:lnSpc>
              <a:spcBef>
                <a:spcPts val="800"/>
              </a:spcBef>
              <a:buClr>
                <a:srgbClr val="006C3A"/>
              </a:buClr>
              <a:buFont typeface="Arial" charset="0"/>
              <a:buChar char="–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Completion </a:t>
            </a:r>
            <a:r>
              <a:rPr lang="en-US" sz="16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of SRF Facility </a:t>
            </a:r>
            <a:r>
              <a:rPr lang="en-US" sz="1600" kern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(AIP Project)</a:t>
            </a:r>
            <a:endParaRPr lang="en-US" sz="1600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168275" indent="-279400">
              <a:lnSpc>
                <a:spcPct val="90000"/>
              </a:lnSpc>
              <a:spcBef>
                <a:spcPts val="800"/>
              </a:spcBef>
              <a:buClr>
                <a:srgbClr val="006C3A"/>
              </a:buClr>
              <a:buFont typeface="Symbol" pitchFamily="18" charset="2"/>
              <a:buChar char="·"/>
              <a:defRPr/>
            </a:pPr>
            <a:r>
              <a:rPr lang="en-US" altLang="ko-KR" dirty="0" smtClean="0">
                <a:latin typeface="Arial" pitchFamily="34" charset="0"/>
                <a:ea typeface="굴림" pitchFamily="34" charset="-127"/>
                <a:cs typeface="Arial" pitchFamily="34" charset="0"/>
              </a:rPr>
              <a:t>Changes on t</a:t>
            </a:r>
            <a:r>
              <a:rPr lang="en-US" altLang="ko-KR" b="0" dirty="0" smtClean="0">
                <a:latin typeface="Arial" pitchFamily="34" charset="0"/>
                <a:ea typeface="굴림" pitchFamily="34" charset="-127"/>
                <a:cs typeface="Arial" pitchFamily="34" charset="0"/>
              </a:rPr>
              <a:t>he Cavities</a:t>
            </a:r>
          </a:p>
          <a:p>
            <a:pPr marL="625475" lvl="1" indent="-279400">
              <a:lnSpc>
                <a:spcPct val="90000"/>
              </a:lnSpc>
              <a:spcBef>
                <a:spcPts val="800"/>
              </a:spcBef>
              <a:buClr>
                <a:srgbClr val="006C3A"/>
              </a:buClr>
              <a:buFont typeface="Arial" pitchFamily="34" charset="0"/>
              <a:buChar char="−"/>
              <a:defRPr/>
            </a:pPr>
            <a:r>
              <a:rPr lang="en-US" altLang="ko-KR" sz="1600" b="0" dirty="0" smtClean="0">
                <a:latin typeface="Arial" pitchFamily="34" charset="0"/>
                <a:ea typeface="굴림" pitchFamily="34" charset="-127"/>
                <a:cs typeface="Arial" pitchFamily="34" charset="0"/>
              </a:rPr>
              <a:t>couplers are interlocked with e-current measurement (interlock using degrading CCGs abandoned)</a:t>
            </a:r>
          </a:p>
          <a:p>
            <a:pPr marL="625475" lvl="1" indent="-279400">
              <a:lnSpc>
                <a:spcPct val="90000"/>
              </a:lnSpc>
              <a:spcBef>
                <a:spcPts val="800"/>
              </a:spcBef>
              <a:buClr>
                <a:srgbClr val="006C3A"/>
              </a:buClr>
              <a:buFont typeface="Arial" pitchFamily="34" charset="0"/>
              <a:buChar char="−"/>
              <a:defRPr/>
            </a:pPr>
            <a:r>
              <a:rPr lang="en-US" altLang="ko-KR" sz="1600" kern="0" dirty="0" smtClean="0">
                <a:solidFill>
                  <a:srgbClr val="000000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HOM </a:t>
            </a:r>
            <a:r>
              <a:rPr lang="en-US" altLang="ko-KR" sz="1600" kern="0" dirty="0">
                <a:solidFill>
                  <a:srgbClr val="000000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feedthroughs will be taken out as </a:t>
            </a:r>
            <a:r>
              <a:rPr lang="en-US" altLang="ko-KR" sz="1600" kern="0" dirty="0" smtClean="0">
                <a:solidFill>
                  <a:srgbClr val="000000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needed</a:t>
            </a:r>
          </a:p>
          <a:p>
            <a:pPr marL="625475" lvl="1" indent="-279400">
              <a:lnSpc>
                <a:spcPct val="90000"/>
              </a:lnSpc>
              <a:spcBef>
                <a:spcPts val="800"/>
              </a:spcBef>
              <a:buClr>
                <a:srgbClr val="006C3A"/>
              </a:buClr>
              <a:buFont typeface="Arial" pitchFamily="34" charset="0"/>
              <a:buChar char="−"/>
              <a:defRPr/>
            </a:pPr>
            <a:r>
              <a:rPr lang="en-US" altLang="ko-KR" sz="1600" kern="0" dirty="0" smtClean="0">
                <a:solidFill>
                  <a:srgbClr val="000000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Will </a:t>
            </a:r>
            <a:r>
              <a:rPr lang="en-US" altLang="ko-KR" sz="1600" kern="0" dirty="0">
                <a:solidFill>
                  <a:srgbClr val="000000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not have HOM couplers for new </a:t>
            </a:r>
            <a:r>
              <a:rPr lang="en-US" altLang="ko-KR" sz="1600" kern="0" dirty="0" smtClean="0">
                <a:solidFill>
                  <a:srgbClr val="000000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cavities</a:t>
            </a:r>
            <a:endParaRPr lang="en-US" altLang="ko-KR" sz="1600" kern="0" dirty="0">
              <a:solidFill>
                <a:srgbClr val="000000"/>
              </a:solidFill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082900b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256" r="39540"/>
          <a:stretch>
            <a:fillRect/>
          </a:stretch>
        </p:blipFill>
        <p:spPr bwMode="auto">
          <a:xfrm>
            <a:off x="2168525" y="885825"/>
            <a:ext cx="1878013" cy="5181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5734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775700" cy="504825"/>
          </a:xfrm>
        </p:spPr>
        <p:txBody>
          <a:bodyPr/>
          <a:lstStyle/>
          <a:p>
            <a:r>
              <a:rPr lang="en-US" dirty="0" smtClean="0"/>
              <a:t>SCL Fundamental Power Coupler</a:t>
            </a:r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344488" y="2603500"/>
            <a:ext cx="1792287" cy="74136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/>
              <a:t>GHe-cooled </a:t>
            </a:r>
          </a:p>
          <a:p>
            <a:pPr algn="ctr"/>
            <a:r>
              <a:rPr lang="en-US" sz="1600" dirty="0"/>
              <a:t>outer conductor</a:t>
            </a:r>
          </a:p>
        </p:txBody>
      </p:sp>
      <p:sp>
        <p:nvSpPr>
          <p:cNvPr id="57349" name="Line 5"/>
          <p:cNvSpPr>
            <a:spLocks noChangeShapeType="1"/>
          </p:cNvSpPr>
          <p:nvPr/>
        </p:nvSpPr>
        <p:spPr bwMode="auto">
          <a:xfrm flipV="1">
            <a:off x="2139950" y="2620963"/>
            <a:ext cx="358775" cy="24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57350" name="Line 6"/>
          <p:cNvSpPr>
            <a:spLocks noChangeShapeType="1"/>
          </p:cNvSpPr>
          <p:nvPr/>
        </p:nvSpPr>
        <p:spPr bwMode="auto">
          <a:xfrm flipH="1" flipV="1">
            <a:off x="2151063" y="3092450"/>
            <a:ext cx="247650" cy="20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344488" y="1689100"/>
            <a:ext cx="1792287" cy="75406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/>
              <a:t>Inner conductor</a:t>
            </a:r>
          </a:p>
          <a:p>
            <a:pPr algn="ctr"/>
            <a:r>
              <a:rPr lang="en-US" sz="1600" dirty="0"/>
              <a:t>conduction cooled</a:t>
            </a:r>
          </a:p>
        </p:txBody>
      </p:sp>
      <p:sp>
        <p:nvSpPr>
          <p:cNvPr id="57352" name="Line 8"/>
          <p:cNvSpPr>
            <a:spLocks noChangeShapeType="1"/>
          </p:cNvSpPr>
          <p:nvPr/>
        </p:nvSpPr>
        <p:spPr bwMode="auto">
          <a:xfrm>
            <a:off x="2127250" y="2198688"/>
            <a:ext cx="874713" cy="47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57353" name="Rectangle 9"/>
          <p:cNvSpPr>
            <a:spLocks noChangeArrowheads="1"/>
          </p:cNvSpPr>
          <p:nvPr/>
        </p:nvSpPr>
        <p:spPr bwMode="auto">
          <a:xfrm>
            <a:off x="357188" y="3479800"/>
            <a:ext cx="1792287" cy="56356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/>
              <a:t>Ceramic window</a:t>
            </a:r>
          </a:p>
        </p:txBody>
      </p:sp>
      <p:sp>
        <p:nvSpPr>
          <p:cNvPr id="57354" name="Line 10"/>
          <p:cNvSpPr>
            <a:spLocks noChangeShapeType="1"/>
          </p:cNvSpPr>
          <p:nvPr/>
        </p:nvSpPr>
        <p:spPr bwMode="auto">
          <a:xfrm>
            <a:off x="2128838" y="3770313"/>
            <a:ext cx="561975" cy="28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57355" name="Rectangle 11"/>
          <p:cNvSpPr>
            <a:spLocks noChangeArrowheads="1"/>
          </p:cNvSpPr>
          <p:nvPr/>
        </p:nvSpPr>
        <p:spPr bwMode="auto">
          <a:xfrm>
            <a:off x="344488" y="5613400"/>
            <a:ext cx="1792287" cy="70326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/>
              <a:t>Door knob</a:t>
            </a:r>
          </a:p>
          <a:p>
            <a:pPr algn="ctr"/>
            <a:r>
              <a:rPr lang="en-US" sz="1600" dirty="0"/>
              <a:t>Transition</a:t>
            </a:r>
          </a:p>
        </p:txBody>
      </p:sp>
      <p:sp>
        <p:nvSpPr>
          <p:cNvPr id="57356" name="Line 12"/>
          <p:cNvSpPr>
            <a:spLocks noChangeShapeType="1"/>
          </p:cNvSpPr>
          <p:nvPr/>
        </p:nvSpPr>
        <p:spPr bwMode="auto">
          <a:xfrm flipV="1">
            <a:off x="2127250" y="5373688"/>
            <a:ext cx="695325" cy="292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57358" name="Rectangle 14"/>
          <p:cNvSpPr>
            <a:spLocks noChangeArrowheads="1"/>
          </p:cNvSpPr>
          <p:nvPr/>
        </p:nvSpPr>
        <p:spPr bwMode="auto">
          <a:xfrm>
            <a:off x="344488" y="4960938"/>
            <a:ext cx="1792287" cy="538162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/>
              <a:t>Waveguide</a:t>
            </a:r>
          </a:p>
        </p:txBody>
      </p:sp>
      <p:sp>
        <p:nvSpPr>
          <p:cNvPr id="57359" name="Line 15"/>
          <p:cNvSpPr>
            <a:spLocks noChangeShapeType="1"/>
          </p:cNvSpPr>
          <p:nvPr/>
        </p:nvSpPr>
        <p:spPr bwMode="auto">
          <a:xfrm flipV="1">
            <a:off x="2139950" y="5081588"/>
            <a:ext cx="327025" cy="88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57360" name="Rectangle 16"/>
          <p:cNvSpPr>
            <a:spLocks noChangeArrowheads="1"/>
          </p:cNvSpPr>
          <p:nvPr/>
        </p:nvSpPr>
        <p:spPr bwMode="auto">
          <a:xfrm>
            <a:off x="344488" y="4127500"/>
            <a:ext cx="1792287" cy="70326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/>
              <a:t>Inner conductor</a:t>
            </a:r>
          </a:p>
          <a:p>
            <a:pPr algn="ctr"/>
            <a:r>
              <a:rPr lang="en-US" sz="1600" dirty="0"/>
              <a:t>water cooled</a:t>
            </a:r>
          </a:p>
        </p:txBody>
      </p:sp>
      <p:sp>
        <p:nvSpPr>
          <p:cNvPr id="57361" name="Rectangle 17"/>
          <p:cNvSpPr>
            <a:spLocks noChangeArrowheads="1"/>
          </p:cNvSpPr>
          <p:nvPr/>
        </p:nvSpPr>
        <p:spPr bwMode="auto">
          <a:xfrm>
            <a:off x="344488" y="838200"/>
            <a:ext cx="1792287" cy="70326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/>
              <a:t>6-cell cavity</a:t>
            </a:r>
          </a:p>
        </p:txBody>
      </p:sp>
      <p:sp>
        <p:nvSpPr>
          <p:cNvPr id="57362" name="Line 18"/>
          <p:cNvSpPr>
            <a:spLocks noChangeShapeType="1"/>
          </p:cNvSpPr>
          <p:nvPr/>
        </p:nvSpPr>
        <p:spPr bwMode="auto">
          <a:xfrm>
            <a:off x="2114550" y="1068388"/>
            <a:ext cx="1255713" cy="136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57363" name="Line 19"/>
          <p:cNvSpPr>
            <a:spLocks noChangeShapeType="1"/>
          </p:cNvSpPr>
          <p:nvPr/>
        </p:nvSpPr>
        <p:spPr bwMode="auto">
          <a:xfrm>
            <a:off x="2154238" y="4316413"/>
            <a:ext cx="777875" cy="104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graphicFrame>
        <p:nvGraphicFramePr>
          <p:cNvPr id="57364" name="Object 3"/>
          <p:cNvGraphicFramePr>
            <a:graphicFrameLocks noChangeAspect="1"/>
          </p:cNvGraphicFramePr>
          <p:nvPr>
            <p:ph idx="1"/>
          </p:nvPr>
        </p:nvGraphicFramePr>
        <p:xfrm>
          <a:off x="4048125" y="2806700"/>
          <a:ext cx="1163638" cy="2333625"/>
        </p:xfrm>
        <a:graphic>
          <a:graphicData uri="http://schemas.openxmlformats.org/presentationml/2006/ole">
            <p:oleObj spid="_x0000_s57364" name="Picture" r:id="rId5" imgW="1553084" imgH="3115326" progId="Word.Picture.8">
              <p:embed/>
            </p:oleObj>
          </a:graphicData>
        </a:graphic>
      </p:graphicFrame>
      <p:sp>
        <p:nvSpPr>
          <p:cNvPr id="57366" name="Rectangle 16"/>
          <p:cNvSpPr>
            <a:spLocks noChangeArrowheads="1"/>
          </p:cNvSpPr>
          <p:nvPr/>
        </p:nvSpPr>
        <p:spPr bwMode="auto">
          <a:xfrm>
            <a:off x="5305425" y="893763"/>
            <a:ext cx="3543300" cy="542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60000"/>
              </a:spcBef>
              <a:buClr>
                <a:srgbClr val="01673E"/>
              </a:buClr>
              <a:buFont typeface="Symbol" pitchFamily="18" charset="2"/>
              <a:buChar char="·"/>
            </a:pPr>
            <a:r>
              <a:rPr lang="en-US" sz="1600" dirty="0"/>
              <a:t>Present coupler specifications:</a:t>
            </a:r>
          </a:p>
          <a:p>
            <a:pPr marL="742950" lvl="1" indent="-285750">
              <a:lnSpc>
                <a:spcPct val="90000"/>
              </a:lnSpc>
              <a:spcBef>
                <a:spcPct val="35000"/>
              </a:spcBef>
              <a:buClr>
                <a:srgbClr val="01673E"/>
              </a:buClr>
              <a:buFont typeface="Arial" charset="0"/>
              <a:buChar char="–"/>
            </a:pPr>
            <a:r>
              <a:rPr lang="en-US" sz="1600" dirty="0"/>
              <a:t>550 kW peak</a:t>
            </a:r>
          </a:p>
          <a:p>
            <a:pPr marL="342900" indent="-342900">
              <a:lnSpc>
                <a:spcPct val="90000"/>
              </a:lnSpc>
              <a:spcBef>
                <a:spcPct val="60000"/>
              </a:spcBef>
              <a:buClr>
                <a:srgbClr val="01673E"/>
              </a:buClr>
              <a:buFont typeface="Symbol" pitchFamily="18" charset="2"/>
              <a:buChar char="·"/>
            </a:pPr>
            <a:r>
              <a:rPr lang="en-US" sz="1600" dirty="0"/>
              <a:t>50 kW average</a:t>
            </a:r>
          </a:p>
          <a:p>
            <a:pPr marL="742950" lvl="1" indent="-285750">
              <a:lnSpc>
                <a:spcPct val="90000"/>
              </a:lnSpc>
              <a:spcBef>
                <a:spcPct val="35000"/>
              </a:spcBef>
              <a:buClr>
                <a:srgbClr val="01673E"/>
              </a:buClr>
              <a:buFont typeface="Arial" charset="0"/>
              <a:buChar char="–"/>
            </a:pPr>
            <a:r>
              <a:rPr lang="en-US" sz="1600" dirty="0"/>
              <a:t>Qext ~ 7 x 10</a:t>
            </a:r>
            <a:r>
              <a:rPr lang="en-US" sz="1600" baseline="30000" dirty="0"/>
              <a:t>5</a:t>
            </a:r>
          </a:p>
          <a:p>
            <a:pPr marL="342900" indent="-342900">
              <a:lnSpc>
                <a:spcPct val="90000"/>
              </a:lnSpc>
              <a:spcBef>
                <a:spcPct val="60000"/>
              </a:spcBef>
              <a:buClr>
                <a:srgbClr val="01673E"/>
              </a:buClr>
              <a:buFont typeface="Symbol" pitchFamily="18" charset="2"/>
              <a:buChar char="·"/>
            </a:pPr>
            <a:r>
              <a:rPr lang="en-US" sz="1600" dirty="0"/>
              <a:t>Performance: </a:t>
            </a:r>
          </a:p>
          <a:p>
            <a:pPr marL="742950" lvl="1" indent="-285750">
              <a:lnSpc>
                <a:spcPct val="90000"/>
              </a:lnSpc>
              <a:spcBef>
                <a:spcPct val="35000"/>
              </a:spcBef>
              <a:buClr>
                <a:srgbClr val="01673E"/>
              </a:buClr>
              <a:buFont typeface="Arial" charset="0"/>
              <a:buChar char="–"/>
            </a:pPr>
            <a:r>
              <a:rPr lang="en-US" sz="1600" dirty="0" smtClean="0"/>
              <a:t>Conditioned up </a:t>
            </a:r>
            <a:r>
              <a:rPr lang="en-US" sz="1600" dirty="0"/>
              <a:t>to </a:t>
            </a:r>
            <a:r>
              <a:rPr lang="en-US" sz="1600" dirty="0" smtClean="0"/>
              <a:t>650 </a:t>
            </a:r>
            <a:r>
              <a:rPr lang="en-US" sz="1600" dirty="0"/>
              <a:t>kW power in traveling wave and 2.4 MW power in standing wave</a:t>
            </a:r>
          </a:p>
          <a:p>
            <a:pPr marL="742950" lvl="1" indent="-285750">
              <a:lnSpc>
                <a:spcPct val="90000"/>
              </a:lnSpc>
              <a:spcBef>
                <a:spcPct val="35000"/>
              </a:spcBef>
              <a:buClr>
                <a:srgbClr val="01673E"/>
              </a:buClr>
              <a:buFont typeface="Arial" charset="0"/>
              <a:buChar char="–"/>
            </a:pPr>
            <a:r>
              <a:rPr lang="en-US" sz="1600" dirty="0"/>
              <a:t> Over 500 kW peak power in </a:t>
            </a:r>
            <a:r>
              <a:rPr lang="en-US" sz="1600" dirty="0" smtClean="0"/>
              <a:t>linac </a:t>
            </a:r>
            <a:r>
              <a:rPr lang="en-US" sz="1600" dirty="0"/>
              <a:t>cavity operation</a:t>
            </a:r>
          </a:p>
          <a:p>
            <a:pPr marL="342900" indent="-342900">
              <a:lnSpc>
                <a:spcPct val="90000"/>
              </a:lnSpc>
              <a:spcBef>
                <a:spcPct val="60000"/>
              </a:spcBef>
              <a:buClr>
                <a:srgbClr val="01673E"/>
              </a:buClr>
              <a:buFont typeface="Symbol" pitchFamily="18" charset="2"/>
              <a:buChar char="·"/>
            </a:pPr>
            <a:r>
              <a:rPr lang="en-US" sz="1600" dirty="0"/>
              <a:t>Consideration</a:t>
            </a:r>
          </a:p>
          <a:p>
            <a:pPr marL="742950" lvl="1" indent="-285750">
              <a:lnSpc>
                <a:spcPct val="90000"/>
              </a:lnSpc>
              <a:spcBef>
                <a:spcPct val="35000"/>
              </a:spcBef>
              <a:buClr>
                <a:srgbClr val="01673E"/>
              </a:buClr>
              <a:buFont typeface="Arial" charset="0"/>
              <a:buChar char="–"/>
            </a:pPr>
            <a:r>
              <a:rPr lang="en-US" sz="1600" dirty="0"/>
              <a:t>Higher peak and average power capability for the future SNS power upgrade &amp; more stable operation may require additional cooling at the antenna tip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RNL template_0704">
  <a:themeElements>
    <a:clrScheme name="ORNL template_0704 11">
      <a:dk1>
        <a:srgbClr val="000000"/>
      </a:dk1>
      <a:lt1>
        <a:srgbClr val="FFFFFF"/>
      </a:lt1>
      <a:dk2>
        <a:srgbClr val="01673E"/>
      </a:dk2>
      <a:lt2>
        <a:srgbClr val="333333"/>
      </a:lt2>
      <a:accent1>
        <a:srgbClr val="003D6C"/>
      </a:accent1>
      <a:accent2>
        <a:srgbClr val="267186"/>
      </a:accent2>
      <a:accent3>
        <a:srgbClr val="FFFFFF"/>
      </a:accent3>
      <a:accent4>
        <a:srgbClr val="000000"/>
      </a:accent4>
      <a:accent5>
        <a:srgbClr val="AAAFBA"/>
      </a:accent5>
      <a:accent6>
        <a:srgbClr val="216679"/>
      </a:accent6>
      <a:hlink>
        <a:srgbClr val="8D1357"/>
      </a:hlink>
      <a:folHlink>
        <a:srgbClr val="FFCC66"/>
      </a:folHlink>
    </a:clrScheme>
    <a:fontScheme name="ORNL template_0704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RNL template_0704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NL template_0704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NL template_0704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NL template_0704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NL template_0704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NL template_0704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NL template_0704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NL template_0704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NL template_0704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NL template_0704 10">
        <a:dk1>
          <a:srgbClr val="000000"/>
        </a:dk1>
        <a:lt1>
          <a:srgbClr val="FFFFFF"/>
        </a:lt1>
        <a:dk2>
          <a:srgbClr val="01673E"/>
        </a:dk2>
        <a:lt2>
          <a:srgbClr val="333333"/>
        </a:lt2>
        <a:accent1>
          <a:srgbClr val="8D0A56"/>
        </a:accent1>
        <a:accent2>
          <a:srgbClr val="267186"/>
        </a:accent2>
        <a:accent3>
          <a:srgbClr val="FFFFFF"/>
        </a:accent3>
        <a:accent4>
          <a:srgbClr val="000000"/>
        </a:accent4>
        <a:accent5>
          <a:srgbClr val="C5AAB4"/>
        </a:accent5>
        <a:accent6>
          <a:srgbClr val="216679"/>
        </a:accent6>
        <a:hlink>
          <a:srgbClr val="FFCC66"/>
        </a:hlink>
        <a:folHlink>
          <a:srgbClr val="76A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NL template_0704 11">
        <a:dk1>
          <a:srgbClr val="000000"/>
        </a:dk1>
        <a:lt1>
          <a:srgbClr val="FFFFFF"/>
        </a:lt1>
        <a:dk2>
          <a:srgbClr val="01673E"/>
        </a:dk2>
        <a:lt2>
          <a:srgbClr val="333333"/>
        </a:lt2>
        <a:accent1>
          <a:srgbClr val="003D6C"/>
        </a:accent1>
        <a:accent2>
          <a:srgbClr val="267186"/>
        </a:accent2>
        <a:accent3>
          <a:srgbClr val="FFFFFF"/>
        </a:accent3>
        <a:accent4>
          <a:srgbClr val="000000"/>
        </a:accent4>
        <a:accent5>
          <a:srgbClr val="AAAFBA"/>
        </a:accent5>
        <a:accent6>
          <a:srgbClr val="216679"/>
        </a:accent6>
        <a:hlink>
          <a:srgbClr val="8D1357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ORNL template_0704</Template>
  <TotalTime>2520</TotalTime>
  <Words>1404</Words>
  <Application>Microsoft Office PowerPoint</Application>
  <PresentationFormat>On-screen Show (4:3)</PresentationFormat>
  <Paragraphs>221</Paragraphs>
  <Slides>20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Arial</vt:lpstr>
      <vt:lpstr>Arial Black</vt:lpstr>
      <vt:lpstr>Symbol</vt:lpstr>
      <vt:lpstr>Times New Roman</vt:lpstr>
      <vt:lpstr>굴림</vt:lpstr>
      <vt:lpstr>Helvetica</vt:lpstr>
      <vt:lpstr>Wingdings</vt:lpstr>
      <vt:lpstr>Times</vt:lpstr>
      <vt:lpstr>ORNL template_0704</vt:lpstr>
      <vt:lpstr>Microsoft Word Picture</vt:lpstr>
      <vt:lpstr>High Power RF Processing of Couplers/Windows and Cavities for SNS Linac</vt:lpstr>
      <vt:lpstr>Machine layout</vt:lpstr>
      <vt:lpstr>Slide 3</vt:lpstr>
      <vt:lpstr>High Power Window/Couplers  in SNS Linac</vt:lpstr>
      <vt:lpstr>Slide 5</vt:lpstr>
      <vt:lpstr>SNS SCL Cryomodules</vt:lpstr>
      <vt:lpstr>SCL Present Status</vt:lpstr>
      <vt:lpstr>SCL Considerations (J. Mammosser, S-H. Kim)</vt:lpstr>
      <vt:lpstr>SCL Fundamental Power Coupler</vt:lpstr>
      <vt:lpstr>RF Processing Control Screen</vt:lpstr>
      <vt:lpstr>SCL Coupler Conditioning Setup</vt:lpstr>
      <vt:lpstr>RFQ Window/Coupler Construction</vt:lpstr>
      <vt:lpstr>RFQ Coupler RF Conditioning</vt:lpstr>
      <vt:lpstr>Upgraded RFQ Couplers</vt:lpstr>
      <vt:lpstr>SNS CCL Window/Coupler Preparation</vt:lpstr>
      <vt:lpstr>CCL Window RF Processing</vt:lpstr>
      <vt:lpstr>SNS DTL Window/Coupler Conditioning</vt:lpstr>
      <vt:lpstr>RF Distribution Setup for Cryomodule Test (up to 4 cavities)</vt:lpstr>
      <vt:lpstr>Waveguide Feed Network for Four Cavity Conditioning</vt:lpstr>
      <vt:lpstr>Summary</vt:lpstr>
    </vt:vector>
  </TitlesOfParts>
  <Company>ORNL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xnv</dc:creator>
  <cp:lastModifiedBy>ozu</cp:lastModifiedBy>
  <cp:revision>131</cp:revision>
  <cp:lastPrinted>1601-01-01T00:00:00Z</cp:lastPrinted>
  <dcterms:created xsi:type="dcterms:W3CDTF">2007-06-20T17:29:26Z</dcterms:created>
  <dcterms:modified xsi:type="dcterms:W3CDTF">2010-05-07T06:58:43Z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8</vt:i4>
  </property>
  <property fmtid="{D5CDD505-2E9C-101B-9397-08002B2CF9AE}" pid="3" name="ContentType">
    <vt:lpwstr>Document</vt:lpwstr>
  </property>
</Properties>
</file>