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8" r:id="rId3"/>
    <p:sldId id="259" r:id="rId4"/>
    <p:sldId id="262" r:id="rId5"/>
    <p:sldId id="260" r:id="rId6"/>
    <p:sldId id="261" r:id="rId7"/>
    <p:sldId id="263" r:id="rId8"/>
    <p:sldId id="264" r:id="rId9"/>
    <p:sldId id="272" r:id="rId10"/>
    <p:sldId id="265" r:id="rId11"/>
    <p:sldId id="267" r:id="rId12"/>
    <p:sldId id="271" r:id="rId13"/>
    <p:sldId id="269" r:id="rId14"/>
    <p:sldId id="270" r:id="rId15"/>
    <p:sldId id="26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-6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4431A-3517-4789-B056-2F0FE03E36C4}" type="datetimeFigureOut">
              <a:rPr lang="en-US" smtClean="0"/>
              <a:pPr/>
              <a:t>5/5/10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E03CB-65B4-4033-9997-32B7F2133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4431A-3517-4789-B056-2F0FE03E36C4}" type="datetimeFigureOut">
              <a:rPr lang="en-US" smtClean="0"/>
              <a:pPr/>
              <a:t>5/5/10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E03CB-65B4-4033-9997-32B7F2133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4431A-3517-4789-B056-2F0FE03E36C4}" type="datetimeFigureOut">
              <a:rPr lang="en-US" smtClean="0"/>
              <a:pPr/>
              <a:t>5/5/10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E03CB-65B4-4033-9997-32B7F2133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0"/>
              </a:spcBef>
              <a:spcAft>
                <a:spcPts val="1200"/>
              </a:spcAft>
              <a:defRPr sz="2400" baseline="0"/>
            </a:lvl1pPr>
            <a:lvl2pPr>
              <a:defRPr sz="2400" baseline="0"/>
            </a:lvl2pPr>
            <a:lvl3pPr>
              <a:defRPr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4431A-3517-4789-B056-2F0FE03E36C4}" type="datetimeFigureOut">
              <a:rPr lang="en-US" smtClean="0"/>
              <a:pPr/>
              <a:t>5/5/10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E03CB-65B4-4033-9997-32B7F2133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4431A-3517-4789-B056-2F0FE03E36C4}" type="datetimeFigureOut">
              <a:rPr lang="en-US" smtClean="0"/>
              <a:pPr/>
              <a:t>5/5/10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E03CB-65B4-4033-9997-32B7F2133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4431A-3517-4789-B056-2F0FE03E36C4}" type="datetimeFigureOut">
              <a:rPr lang="en-US" smtClean="0"/>
              <a:pPr/>
              <a:t>5/5/10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E03CB-65B4-4033-9997-32B7F2133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4431A-3517-4789-B056-2F0FE03E36C4}" type="datetimeFigureOut">
              <a:rPr lang="en-US" smtClean="0"/>
              <a:pPr/>
              <a:t>5/5/10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E03CB-65B4-4033-9997-32B7F2133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4431A-3517-4789-B056-2F0FE03E36C4}" type="datetimeFigureOut">
              <a:rPr lang="en-US" smtClean="0"/>
              <a:pPr/>
              <a:t>5/5/10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E03CB-65B4-4033-9997-32B7F2133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4431A-3517-4789-B056-2F0FE03E36C4}" type="datetimeFigureOut">
              <a:rPr lang="en-US" smtClean="0"/>
              <a:pPr/>
              <a:t>5/5/10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E03CB-65B4-4033-9997-32B7F2133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4431A-3517-4789-B056-2F0FE03E36C4}" type="datetimeFigureOut">
              <a:rPr lang="en-US" smtClean="0"/>
              <a:pPr/>
              <a:t>5/5/10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E03CB-65B4-4033-9997-32B7F2133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4431A-3517-4789-B056-2F0FE03E36C4}" type="datetimeFigureOut">
              <a:rPr lang="en-US" smtClean="0"/>
              <a:pPr/>
              <a:t>5/5/10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E03CB-65B4-4033-9997-32B7F2133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4431A-3517-4789-B056-2F0FE03E36C4}" type="datetimeFigureOut">
              <a:rPr lang="en-US" smtClean="0"/>
              <a:pPr/>
              <a:t>5/5/10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E03CB-65B4-4033-9997-32B7F2133C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0238.jpg"/>
          <p:cNvPicPr>
            <a:picLocks noChangeAspect="1"/>
          </p:cNvPicPr>
          <p:nvPr/>
        </p:nvPicPr>
        <p:blipFill>
          <a:blip r:embed="rId2">
            <a:lum bright="20000" contrast="-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419600"/>
            <a:ext cx="7772400" cy="1241425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sz="3600" b="1" dirty="0" smtClean="0"/>
              <a:t>High voltage </a:t>
            </a:r>
            <a:r>
              <a:rPr lang="en-US" sz="3600" b="1" dirty="0" err="1" smtClean="0"/>
              <a:t>tetrode</a:t>
            </a:r>
            <a:r>
              <a:rPr lang="en-US" sz="3600" b="1" dirty="0" smtClean="0"/>
              <a:t> replacement in the LHC klystron modulator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1800" y="6096000"/>
            <a:ext cx="3200400" cy="457200"/>
          </a:xfrm>
          <a:solidFill>
            <a:srgbClr val="DCE6F2"/>
          </a:solidFill>
        </p:spPr>
        <p:txBody>
          <a:bodyPr>
            <a:normAutofit fontScale="92500" lnSpcReduction="10000"/>
          </a:bodyPr>
          <a:lstStyle/>
          <a:p>
            <a:r>
              <a:rPr lang="en-US" sz="2800" b="1" dirty="0" smtClean="0">
                <a:solidFill>
                  <a:srgbClr val="000000"/>
                </a:solidFill>
              </a:rPr>
              <a:t>Daniel </a:t>
            </a:r>
            <a:r>
              <a:rPr lang="en-US" sz="2800" b="1" dirty="0" err="1" smtClean="0">
                <a:solidFill>
                  <a:srgbClr val="000000"/>
                </a:solidFill>
              </a:rPr>
              <a:t>Valuch</a:t>
            </a:r>
            <a:endParaRPr lang="en-US" sz="28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Rectangle 134"/>
          <p:cNvSpPr/>
          <p:nvPr/>
        </p:nvSpPr>
        <p:spPr>
          <a:xfrm>
            <a:off x="1981200" y="2895600"/>
            <a:ext cx="6324600" cy="3429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MA 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9059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 rot="5400000">
            <a:off x="2775951" y="5670760"/>
            <a:ext cx="152400" cy="391698"/>
          </a:xfrm>
          <a:prstGeom prst="rect">
            <a:avLst/>
          </a:prstGeom>
          <a:solidFill>
            <a:srgbClr val="FFFFFF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4572000" y="5866609"/>
            <a:ext cx="304800" cy="791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/>
          <p:nvPr/>
        </p:nvCxnSpPr>
        <p:spPr>
          <a:xfrm rot="5400000" flipH="1" flipV="1">
            <a:off x="2476500" y="5676109"/>
            <a:ext cx="304800" cy="76200"/>
          </a:xfrm>
          <a:prstGeom prst="bentConnector3">
            <a:avLst>
              <a:gd name="adj1" fmla="val 100000"/>
            </a:avLst>
          </a:prstGeom>
          <a:ln>
            <a:solidFill>
              <a:srgbClr val="000000"/>
            </a:solidFill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/>
          <p:cNvCxnSpPr/>
          <p:nvPr/>
        </p:nvCxnSpPr>
        <p:spPr>
          <a:xfrm rot="16200000" flipV="1">
            <a:off x="2933700" y="5676109"/>
            <a:ext cx="304800" cy="76200"/>
          </a:xfrm>
          <a:prstGeom prst="bentConnector3">
            <a:avLst>
              <a:gd name="adj1" fmla="val 100000"/>
            </a:avLst>
          </a:prstGeom>
          <a:ln>
            <a:solidFill>
              <a:schemeClr val="tx1"/>
            </a:solidFill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2667000" y="5409408"/>
            <a:ext cx="381000" cy="152400"/>
          </a:xfrm>
          <a:prstGeom prst="line">
            <a:avLst/>
          </a:prstGeom>
          <a:ln w="508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 rot="5400000">
            <a:off x="3537951" y="5670759"/>
            <a:ext cx="152400" cy="391698"/>
          </a:xfrm>
          <a:prstGeom prst="rect">
            <a:avLst/>
          </a:prstGeom>
          <a:solidFill>
            <a:srgbClr val="FFFFFF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3048000" y="5865020"/>
            <a:ext cx="370302" cy="1588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/>
          <p:cNvCxnSpPr/>
          <p:nvPr/>
        </p:nvCxnSpPr>
        <p:spPr>
          <a:xfrm rot="5400000" flipH="1" flipV="1">
            <a:off x="3238500" y="5676108"/>
            <a:ext cx="304800" cy="76200"/>
          </a:xfrm>
          <a:prstGeom prst="bentConnector3">
            <a:avLst>
              <a:gd name="adj1" fmla="val 100000"/>
            </a:avLst>
          </a:prstGeom>
          <a:ln>
            <a:solidFill>
              <a:srgbClr val="000000"/>
            </a:solidFill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6"/>
          <p:cNvCxnSpPr/>
          <p:nvPr/>
        </p:nvCxnSpPr>
        <p:spPr>
          <a:xfrm rot="16200000" flipV="1">
            <a:off x="3695700" y="5676108"/>
            <a:ext cx="304800" cy="76200"/>
          </a:xfrm>
          <a:prstGeom prst="bentConnector3">
            <a:avLst>
              <a:gd name="adj1" fmla="val 100000"/>
            </a:avLst>
          </a:prstGeom>
          <a:ln>
            <a:solidFill>
              <a:schemeClr val="tx1"/>
            </a:solidFill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3429000" y="5409407"/>
            <a:ext cx="381000" cy="152400"/>
          </a:xfrm>
          <a:prstGeom prst="line">
            <a:avLst/>
          </a:prstGeom>
          <a:ln w="508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 rot="5400000">
            <a:off x="4299951" y="5670758"/>
            <a:ext cx="152400" cy="391698"/>
          </a:xfrm>
          <a:prstGeom prst="rect">
            <a:avLst/>
          </a:prstGeom>
          <a:solidFill>
            <a:srgbClr val="FFFFFF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/>
        </p:nvCxnSpPr>
        <p:spPr>
          <a:xfrm>
            <a:off x="3810000" y="5865019"/>
            <a:ext cx="370302" cy="1588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/>
          <p:nvPr/>
        </p:nvCxnSpPr>
        <p:spPr>
          <a:xfrm rot="5400000" flipH="1" flipV="1">
            <a:off x="4000500" y="5676107"/>
            <a:ext cx="304800" cy="76200"/>
          </a:xfrm>
          <a:prstGeom prst="bentConnector3">
            <a:avLst>
              <a:gd name="adj1" fmla="val 100000"/>
            </a:avLst>
          </a:prstGeom>
          <a:ln>
            <a:solidFill>
              <a:srgbClr val="000000"/>
            </a:solidFill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/>
          <p:nvPr/>
        </p:nvCxnSpPr>
        <p:spPr>
          <a:xfrm rot="16200000" flipV="1">
            <a:off x="4457700" y="5676107"/>
            <a:ext cx="304800" cy="76200"/>
          </a:xfrm>
          <a:prstGeom prst="bentConnector3">
            <a:avLst>
              <a:gd name="adj1" fmla="val 100000"/>
            </a:avLst>
          </a:prstGeom>
          <a:ln>
            <a:solidFill>
              <a:schemeClr val="tx1"/>
            </a:solidFill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4191000" y="5409406"/>
            <a:ext cx="381000" cy="152400"/>
          </a:xfrm>
          <a:prstGeom prst="line">
            <a:avLst/>
          </a:prstGeom>
          <a:ln w="508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 rot="5400000">
            <a:off x="5747751" y="5670758"/>
            <a:ext cx="152400" cy="391698"/>
          </a:xfrm>
          <a:prstGeom prst="rect">
            <a:avLst/>
          </a:prstGeom>
          <a:solidFill>
            <a:srgbClr val="FFFFFF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/>
          <p:cNvCxnSpPr>
            <a:endCxn id="44" idx="2"/>
          </p:cNvCxnSpPr>
          <p:nvPr/>
        </p:nvCxnSpPr>
        <p:spPr>
          <a:xfrm flipV="1">
            <a:off x="5334000" y="5866607"/>
            <a:ext cx="294102" cy="793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/>
          <p:nvPr/>
        </p:nvCxnSpPr>
        <p:spPr>
          <a:xfrm rot="5400000" flipH="1" flipV="1">
            <a:off x="5448300" y="5676107"/>
            <a:ext cx="304800" cy="76200"/>
          </a:xfrm>
          <a:prstGeom prst="bentConnector3">
            <a:avLst>
              <a:gd name="adj1" fmla="val 100000"/>
            </a:avLst>
          </a:prstGeom>
          <a:ln>
            <a:solidFill>
              <a:srgbClr val="000000"/>
            </a:solidFill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/>
          <p:nvPr/>
        </p:nvCxnSpPr>
        <p:spPr>
          <a:xfrm rot="16200000" flipV="1">
            <a:off x="5905500" y="5676107"/>
            <a:ext cx="304800" cy="76200"/>
          </a:xfrm>
          <a:prstGeom prst="bentConnector3">
            <a:avLst>
              <a:gd name="adj1" fmla="val 100000"/>
            </a:avLst>
          </a:prstGeom>
          <a:ln>
            <a:solidFill>
              <a:schemeClr val="tx1"/>
            </a:solidFill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5638800" y="5561806"/>
            <a:ext cx="370302" cy="1"/>
          </a:xfrm>
          <a:prstGeom prst="line">
            <a:avLst/>
          </a:prstGeom>
          <a:ln w="508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 rot="5400000">
            <a:off x="6509751" y="5670757"/>
            <a:ext cx="152400" cy="391698"/>
          </a:xfrm>
          <a:prstGeom prst="rect">
            <a:avLst/>
          </a:prstGeom>
          <a:solidFill>
            <a:srgbClr val="FFFFFF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Straight Connector 50"/>
          <p:cNvCxnSpPr/>
          <p:nvPr/>
        </p:nvCxnSpPr>
        <p:spPr>
          <a:xfrm>
            <a:off x="6019800" y="5865018"/>
            <a:ext cx="370302" cy="1588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Elbow Connector 51"/>
          <p:cNvCxnSpPr/>
          <p:nvPr/>
        </p:nvCxnSpPr>
        <p:spPr>
          <a:xfrm rot="5400000" flipH="1" flipV="1">
            <a:off x="6210300" y="5676106"/>
            <a:ext cx="304800" cy="76200"/>
          </a:xfrm>
          <a:prstGeom prst="bentConnector3">
            <a:avLst>
              <a:gd name="adj1" fmla="val 100000"/>
            </a:avLst>
          </a:prstGeom>
          <a:ln>
            <a:solidFill>
              <a:srgbClr val="000000"/>
            </a:solidFill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/>
          <p:cNvCxnSpPr/>
          <p:nvPr/>
        </p:nvCxnSpPr>
        <p:spPr>
          <a:xfrm rot="16200000" flipV="1">
            <a:off x="6667500" y="5676106"/>
            <a:ext cx="304800" cy="76200"/>
          </a:xfrm>
          <a:prstGeom prst="bentConnector3">
            <a:avLst>
              <a:gd name="adj1" fmla="val 100000"/>
            </a:avLst>
          </a:prstGeom>
          <a:ln>
            <a:solidFill>
              <a:schemeClr val="tx1"/>
            </a:solidFill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6400800" y="5561805"/>
            <a:ext cx="370302" cy="2"/>
          </a:xfrm>
          <a:prstGeom prst="line">
            <a:avLst/>
          </a:prstGeom>
          <a:ln w="508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 rot="5400000">
            <a:off x="7271751" y="5670756"/>
            <a:ext cx="152400" cy="391698"/>
          </a:xfrm>
          <a:prstGeom prst="rect">
            <a:avLst/>
          </a:prstGeom>
          <a:solidFill>
            <a:srgbClr val="FFFFFF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" name="Straight Connector 55"/>
          <p:cNvCxnSpPr/>
          <p:nvPr/>
        </p:nvCxnSpPr>
        <p:spPr>
          <a:xfrm>
            <a:off x="6781800" y="5865017"/>
            <a:ext cx="370302" cy="1588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Elbow Connector 56"/>
          <p:cNvCxnSpPr/>
          <p:nvPr/>
        </p:nvCxnSpPr>
        <p:spPr>
          <a:xfrm rot="5400000" flipH="1" flipV="1">
            <a:off x="6972300" y="5676105"/>
            <a:ext cx="304800" cy="76200"/>
          </a:xfrm>
          <a:prstGeom prst="bentConnector3">
            <a:avLst>
              <a:gd name="adj1" fmla="val 100000"/>
            </a:avLst>
          </a:prstGeom>
          <a:ln>
            <a:solidFill>
              <a:srgbClr val="000000"/>
            </a:solidFill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57"/>
          <p:cNvCxnSpPr/>
          <p:nvPr/>
        </p:nvCxnSpPr>
        <p:spPr>
          <a:xfrm rot="16200000" flipV="1">
            <a:off x="7429500" y="5676105"/>
            <a:ext cx="304800" cy="76200"/>
          </a:xfrm>
          <a:prstGeom prst="bentConnector3">
            <a:avLst>
              <a:gd name="adj1" fmla="val 100000"/>
            </a:avLst>
          </a:prstGeom>
          <a:ln>
            <a:solidFill>
              <a:schemeClr val="tx1"/>
            </a:solidFill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7162800" y="5561804"/>
            <a:ext cx="370302" cy="3"/>
          </a:xfrm>
          <a:prstGeom prst="line">
            <a:avLst/>
          </a:prstGeom>
          <a:ln w="508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Rectangle 80"/>
          <p:cNvSpPr/>
          <p:nvPr/>
        </p:nvSpPr>
        <p:spPr>
          <a:xfrm rot="5400000">
            <a:off x="4876800" y="1905000"/>
            <a:ext cx="533400" cy="5257800"/>
          </a:xfrm>
          <a:prstGeom prst="rect">
            <a:avLst/>
          </a:prstGeom>
          <a:solidFill>
            <a:srgbClr val="FFFFFF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/>
          <p:cNvSpPr txBox="1"/>
          <p:nvPr/>
        </p:nvSpPr>
        <p:spPr>
          <a:xfrm>
            <a:off x="4308228" y="4355068"/>
            <a:ext cx="1594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Digital Control</a:t>
            </a:r>
            <a:endParaRPr lang="en-US" dirty="0"/>
          </a:p>
        </p:txBody>
      </p:sp>
      <p:cxnSp>
        <p:nvCxnSpPr>
          <p:cNvPr id="84" name="Straight Arrow Connector 83"/>
          <p:cNvCxnSpPr/>
          <p:nvPr/>
        </p:nvCxnSpPr>
        <p:spPr>
          <a:xfrm rot="5400000">
            <a:off x="2514600" y="5105400"/>
            <a:ext cx="609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rot="5400000">
            <a:off x="3275806" y="5104606"/>
            <a:ext cx="609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 rot="5400000">
            <a:off x="4037012" y="5103812"/>
            <a:ext cx="609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rot="5400000">
            <a:off x="5487194" y="5103018"/>
            <a:ext cx="609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 rot="5400000">
            <a:off x="6249194" y="5102224"/>
            <a:ext cx="609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 rot="5400000">
            <a:off x="7011194" y="5101430"/>
            <a:ext cx="609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>
            <a:off x="228600" y="4572000"/>
            <a:ext cx="1752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>
            <a:off x="7772400" y="4572000"/>
            <a:ext cx="990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>
            <a:off x="228600" y="5867400"/>
            <a:ext cx="1752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>
            <a:stCxn id="55" idx="0"/>
          </p:cNvCxnSpPr>
          <p:nvPr/>
        </p:nvCxnSpPr>
        <p:spPr>
          <a:xfrm>
            <a:off x="7543800" y="5866605"/>
            <a:ext cx="1219200" cy="79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" name="Donut 101"/>
          <p:cNvSpPr/>
          <p:nvPr/>
        </p:nvSpPr>
        <p:spPr>
          <a:xfrm>
            <a:off x="2590800" y="3124200"/>
            <a:ext cx="381000" cy="609600"/>
          </a:xfrm>
          <a:prstGeom prst="donut">
            <a:avLst>
              <a:gd name="adj" fmla="val 36111"/>
            </a:avLst>
          </a:prstGeom>
          <a:solidFill>
            <a:srgbClr val="FFFF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03" name="Straight Arrow Connector 102"/>
          <p:cNvCxnSpPr/>
          <p:nvPr/>
        </p:nvCxnSpPr>
        <p:spPr>
          <a:xfrm>
            <a:off x="228600" y="3429000"/>
            <a:ext cx="1752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>
            <a:off x="2743200" y="3427412"/>
            <a:ext cx="6019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1905000" y="5867400"/>
            <a:ext cx="762000" cy="1588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endCxn id="102" idx="2"/>
          </p:cNvCxnSpPr>
          <p:nvPr/>
        </p:nvCxnSpPr>
        <p:spPr>
          <a:xfrm>
            <a:off x="1905000" y="3429000"/>
            <a:ext cx="685800" cy="1588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1828800" y="4572000"/>
            <a:ext cx="685800" cy="1588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Rectangle 120"/>
          <p:cNvSpPr/>
          <p:nvPr/>
        </p:nvSpPr>
        <p:spPr>
          <a:xfrm rot="5400000">
            <a:off x="3505199" y="3276600"/>
            <a:ext cx="457201" cy="1219200"/>
          </a:xfrm>
          <a:prstGeom prst="rect">
            <a:avLst/>
          </a:prstGeom>
          <a:solidFill>
            <a:srgbClr val="FFFFFF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xtBox 121"/>
          <p:cNvSpPr txBox="1"/>
          <p:nvPr/>
        </p:nvSpPr>
        <p:spPr>
          <a:xfrm>
            <a:off x="3124200" y="3669268"/>
            <a:ext cx="11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DC Supply</a:t>
            </a:r>
            <a:endParaRPr lang="en-US" dirty="0"/>
          </a:p>
        </p:txBody>
      </p:sp>
      <p:cxnSp>
        <p:nvCxnSpPr>
          <p:cNvPr id="129" name="Straight Connector 128"/>
          <p:cNvCxnSpPr/>
          <p:nvPr/>
        </p:nvCxnSpPr>
        <p:spPr>
          <a:xfrm rot="10800000">
            <a:off x="2971800" y="3809998"/>
            <a:ext cx="152400" cy="1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 rot="16200000" flipV="1">
            <a:off x="2781300" y="3619500"/>
            <a:ext cx="228600" cy="1524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 rot="10800000">
            <a:off x="2971800" y="3962398"/>
            <a:ext cx="152400" cy="1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16200000" flipV="1">
            <a:off x="2781300" y="3771900"/>
            <a:ext cx="228600" cy="1524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7" name="TextBox 136"/>
          <p:cNvSpPr txBox="1"/>
          <p:nvPr/>
        </p:nvSpPr>
        <p:spPr>
          <a:xfrm>
            <a:off x="152400" y="3059668"/>
            <a:ext cx="1703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 Supply chain</a:t>
            </a:r>
            <a:endParaRPr lang="en-US" dirty="0"/>
          </a:p>
        </p:txBody>
      </p:sp>
      <p:sp>
        <p:nvSpPr>
          <p:cNvPr id="144" name="TextBox 143"/>
          <p:cNvSpPr txBox="1"/>
          <p:nvPr/>
        </p:nvSpPr>
        <p:spPr>
          <a:xfrm>
            <a:off x="152400" y="4202668"/>
            <a:ext cx="1782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Digital Link chain</a:t>
            </a:r>
            <a:endParaRPr lang="en-US" dirty="0"/>
          </a:p>
        </p:txBody>
      </p:sp>
      <p:sp>
        <p:nvSpPr>
          <p:cNvPr id="145" name="TextBox 144"/>
          <p:cNvSpPr txBox="1"/>
          <p:nvPr/>
        </p:nvSpPr>
        <p:spPr>
          <a:xfrm>
            <a:off x="152400" y="5486400"/>
            <a:ext cx="1787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 voltage chain</a:t>
            </a:r>
            <a:endParaRPr lang="en-US" dirty="0"/>
          </a:p>
        </p:txBody>
      </p:sp>
      <p:cxnSp>
        <p:nvCxnSpPr>
          <p:cNvPr id="148" name="Straight Connector 147"/>
          <p:cNvCxnSpPr/>
          <p:nvPr/>
        </p:nvCxnSpPr>
        <p:spPr>
          <a:xfrm>
            <a:off x="4953000" y="5866609"/>
            <a:ext cx="304800" cy="791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Rectangle 227"/>
          <p:cNvSpPr/>
          <p:nvPr/>
        </p:nvSpPr>
        <p:spPr>
          <a:xfrm>
            <a:off x="1981200" y="1600200"/>
            <a:ext cx="6324600" cy="4038600"/>
          </a:xfrm>
          <a:prstGeom prst="rect">
            <a:avLst/>
          </a:prstGeom>
          <a:noFill/>
          <a:ln w="381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/>
          <p:cNvSpPr/>
          <p:nvPr/>
        </p:nvSpPr>
        <p:spPr>
          <a:xfrm>
            <a:off x="7010400" y="2057400"/>
            <a:ext cx="838200" cy="3276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/>
          <p:cNvSpPr/>
          <p:nvPr/>
        </p:nvSpPr>
        <p:spPr>
          <a:xfrm>
            <a:off x="5562600" y="2057400"/>
            <a:ext cx="838200" cy="3276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MA source</a:t>
            </a:r>
            <a:endParaRPr lang="en-US" dirty="0"/>
          </a:p>
        </p:txBody>
      </p:sp>
      <p:cxnSp>
        <p:nvCxnSpPr>
          <p:cNvPr id="49" name="Straight Connector 48"/>
          <p:cNvCxnSpPr/>
          <p:nvPr/>
        </p:nvCxnSpPr>
        <p:spPr>
          <a:xfrm>
            <a:off x="5791200" y="4571999"/>
            <a:ext cx="370302" cy="1"/>
          </a:xfrm>
          <a:prstGeom prst="line">
            <a:avLst/>
          </a:prstGeom>
          <a:ln w="508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>
            <a:off x="7696200" y="3581400"/>
            <a:ext cx="1066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Rectangle 99"/>
          <p:cNvSpPr/>
          <p:nvPr/>
        </p:nvSpPr>
        <p:spPr>
          <a:xfrm rot="5400000">
            <a:off x="5900151" y="4680160"/>
            <a:ext cx="152400" cy="391698"/>
          </a:xfrm>
          <a:prstGeom prst="rect">
            <a:avLst/>
          </a:prstGeom>
          <a:solidFill>
            <a:srgbClr val="FFFFFF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1" name="Elbow Connector 100"/>
          <p:cNvCxnSpPr/>
          <p:nvPr/>
        </p:nvCxnSpPr>
        <p:spPr>
          <a:xfrm rot="5400000" flipH="1" flipV="1">
            <a:off x="5600700" y="4685509"/>
            <a:ext cx="304800" cy="76200"/>
          </a:xfrm>
          <a:prstGeom prst="bentConnector3">
            <a:avLst>
              <a:gd name="adj1" fmla="val 100000"/>
            </a:avLst>
          </a:prstGeom>
          <a:ln>
            <a:solidFill>
              <a:srgbClr val="000000"/>
            </a:solidFill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Elbow Connector 103"/>
          <p:cNvCxnSpPr/>
          <p:nvPr/>
        </p:nvCxnSpPr>
        <p:spPr>
          <a:xfrm rot="16200000" flipV="1">
            <a:off x="6057900" y="4685509"/>
            <a:ext cx="304800" cy="76200"/>
          </a:xfrm>
          <a:prstGeom prst="bentConnector3">
            <a:avLst>
              <a:gd name="adj1" fmla="val 100000"/>
            </a:avLst>
          </a:prstGeom>
          <a:ln>
            <a:solidFill>
              <a:schemeClr val="tx1"/>
            </a:solidFill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>
            <a:endCxn id="118" idx="2"/>
          </p:cNvCxnSpPr>
          <p:nvPr/>
        </p:nvCxnSpPr>
        <p:spPr>
          <a:xfrm flipV="1">
            <a:off x="6858000" y="4876009"/>
            <a:ext cx="370302" cy="791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0" name="Rectangle 109"/>
          <p:cNvSpPr/>
          <p:nvPr/>
        </p:nvSpPr>
        <p:spPr>
          <a:xfrm rot="5400000">
            <a:off x="5715000" y="3276600"/>
            <a:ext cx="533400" cy="533400"/>
          </a:xfrm>
          <a:prstGeom prst="rect">
            <a:avLst/>
          </a:prstGeom>
          <a:solidFill>
            <a:srgbClr val="FFFFFF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1" name="Straight Arrow Connector 110"/>
          <p:cNvCxnSpPr/>
          <p:nvPr/>
        </p:nvCxnSpPr>
        <p:spPr>
          <a:xfrm rot="5400000">
            <a:off x="5638800" y="4114800"/>
            <a:ext cx="609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Donut 111"/>
          <p:cNvSpPr/>
          <p:nvPr/>
        </p:nvSpPr>
        <p:spPr>
          <a:xfrm>
            <a:off x="5715000" y="2133600"/>
            <a:ext cx="381000" cy="609600"/>
          </a:xfrm>
          <a:prstGeom prst="donut">
            <a:avLst>
              <a:gd name="adj" fmla="val 36111"/>
            </a:avLst>
          </a:prstGeom>
          <a:solidFill>
            <a:srgbClr val="FFFF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14" name="Straight Connector 113"/>
          <p:cNvCxnSpPr/>
          <p:nvPr/>
        </p:nvCxnSpPr>
        <p:spPr>
          <a:xfrm flipV="1">
            <a:off x="5867400" y="2438400"/>
            <a:ext cx="609600" cy="792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rot="10800000">
            <a:off x="6248400" y="3581400"/>
            <a:ext cx="228600" cy="1588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7239000" y="4571999"/>
            <a:ext cx="370302" cy="1"/>
          </a:xfrm>
          <a:prstGeom prst="line">
            <a:avLst/>
          </a:prstGeom>
          <a:ln w="508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8" name="Rectangle 117"/>
          <p:cNvSpPr/>
          <p:nvPr/>
        </p:nvSpPr>
        <p:spPr>
          <a:xfrm rot="5400000">
            <a:off x="7347951" y="4680160"/>
            <a:ext cx="152400" cy="391698"/>
          </a:xfrm>
          <a:prstGeom prst="rect">
            <a:avLst/>
          </a:prstGeom>
          <a:solidFill>
            <a:srgbClr val="FFFFFF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0" name="Elbow Connector 119"/>
          <p:cNvCxnSpPr/>
          <p:nvPr/>
        </p:nvCxnSpPr>
        <p:spPr>
          <a:xfrm rot="5400000" flipH="1" flipV="1">
            <a:off x="7048500" y="4685509"/>
            <a:ext cx="304800" cy="76200"/>
          </a:xfrm>
          <a:prstGeom prst="bentConnector3">
            <a:avLst>
              <a:gd name="adj1" fmla="val 100000"/>
            </a:avLst>
          </a:prstGeom>
          <a:ln>
            <a:solidFill>
              <a:srgbClr val="000000"/>
            </a:solidFill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Elbow Connector 122"/>
          <p:cNvCxnSpPr/>
          <p:nvPr/>
        </p:nvCxnSpPr>
        <p:spPr>
          <a:xfrm rot="16200000" flipV="1">
            <a:off x="7505700" y="4685509"/>
            <a:ext cx="304800" cy="76200"/>
          </a:xfrm>
          <a:prstGeom prst="bentConnector3">
            <a:avLst>
              <a:gd name="adj1" fmla="val 100000"/>
            </a:avLst>
          </a:prstGeom>
          <a:ln>
            <a:solidFill>
              <a:schemeClr val="tx1"/>
            </a:solidFill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5" name="Rectangle 124"/>
          <p:cNvSpPr/>
          <p:nvPr/>
        </p:nvSpPr>
        <p:spPr>
          <a:xfrm rot="5400000">
            <a:off x="7162800" y="3276600"/>
            <a:ext cx="533400" cy="533400"/>
          </a:xfrm>
          <a:prstGeom prst="rect">
            <a:avLst/>
          </a:prstGeom>
          <a:solidFill>
            <a:srgbClr val="FFFFFF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6" name="Straight Arrow Connector 125"/>
          <p:cNvCxnSpPr/>
          <p:nvPr/>
        </p:nvCxnSpPr>
        <p:spPr>
          <a:xfrm rot="5400000">
            <a:off x="7086600" y="4114800"/>
            <a:ext cx="609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Donut 126"/>
          <p:cNvSpPr/>
          <p:nvPr/>
        </p:nvSpPr>
        <p:spPr>
          <a:xfrm>
            <a:off x="7162800" y="2133600"/>
            <a:ext cx="381000" cy="609600"/>
          </a:xfrm>
          <a:prstGeom prst="donut">
            <a:avLst>
              <a:gd name="adj" fmla="val 36111"/>
            </a:avLst>
          </a:prstGeom>
          <a:solidFill>
            <a:srgbClr val="FFFF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28" name="Straight Connector 127"/>
          <p:cNvCxnSpPr/>
          <p:nvPr/>
        </p:nvCxnSpPr>
        <p:spPr>
          <a:xfrm flipV="1">
            <a:off x="7315200" y="2438400"/>
            <a:ext cx="838200" cy="792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6553200" y="4876009"/>
            <a:ext cx="304800" cy="791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>
            <a:off x="6172200" y="4876800"/>
            <a:ext cx="304800" cy="1588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/>
          <p:cNvCxnSpPr/>
          <p:nvPr/>
        </p:nvCxnSpPr>
        <p:spPr>
          <a:xfrm>
            <a:off x="6553200" y="3581400"/>
            <a:ext cx="304800" cy="791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 rot="10800000">
            <a:off x="6858000" y="3581400"/>
            <a:ext cx="304800" cy="1588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>
            <a:off x="6553200" y="2436812"/>
            <a:ext cx="304800" cy="791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 rot="10800000">
            <a:off x="6858000" y="2436812"/>
            <a:ext cx="304800" cy="1588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7" name="Rectangle 166"/>
          <p:cNvSpPr/>
          <p:nvPr/>
        </p:nvSpPr>
        <p:spPr>
          <a:xfrm>
            <a:off x="3886200" y="2057400"/>
            <a:ext cx="838200" cy="3276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ctangle 167"/>
          <p:cNvSpPr/>
          <p:nvPr/>
        </p:nvSpPr>
        <p:spPr>
          <a:xfrm>
            <a:off x="2438400" y="2057400"/>
            <a:ext cx="838200" cy="3276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0" name="Straight Arrow Connector 89"/>
          <p:cNvCxnSpPr/>
          <p:nvPr/>
        </p:nvCxnSpPr>
        <p:spPr>
          <a:xfrm>
            <a:off x="152400" y="3581400"/>
            <a:ext cx="2209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>
            <a:off x="152400" y="4876800"/>
            <a:ext cx="2209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>
            <a:off x="152400" y="2438400"/>
            <a:ext cx="2209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 flipV="1">
            <a:off x="2286000" y="4876009"/>
            <a:ext cx="370302" cy="791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1905000" y="2438400"/>
            <a:ext cx="685800" cy="1588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 rot="10800000">
            <a:off x="2209800" y="3581400"/>
            <a:ext cx="381000" cy="1588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7" name="TextBox 136"/>
          <p:cNvSpPr txBox="1"/>
          <p:nvPr/>
        </p:nvSpPr>
        <p:spPr>
          <a:xfrm>
            <a:off x="76200" y="2069068"/>
            <a:ext cx="1703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 Supply chain</a:t>
            </a:r>
            <a:endParaRPr lang="en-US" dirty="0"/>
          </a:p>
        </p:txBody>
      </p:sp>
      <p:sp>
        <p:nvSpPr>
          <p:cNvPr id="144" name="TextBox 143"/>
          <p:cNvSpPr txBox="1"/>
          <p:nvPr/>
        </p:nvSpPr>
        <p:spPr>
          <a:xfrm>
            <a:off x="76200" y="3212068"/>
            <a:ext cx="1782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Digital Link chain</a:t>
            </a:r>
            <a:endParaRPr lang="en-US" dirty="0"/>
          </a:p>
        </p:txBody>
      </p:sp>
      <p:sp>
        <p:nvSpPr>
          <p:cNvPr id="145" name="TextBox 144"/>
          <p:cNvSpPr txBox="1"/>
          <p:nvPr/>
        </p:nvSpPr>
        <p:spPr>
          <a:xfrm>
            <a:off x="76200" y="4495800"/>
            <a:ext cx="1830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Cathode terminal</a:t>
            </a:r>
            <a:endParaRPr lang="en-US" dirty="0"/>
          </a:p>
        </p:txBody>
      </p:sp>
      <p:sp>
        <p:nvSpPr>
          <p:cNvPr id="170" name="Rectangle 169"/>
          <p:cNvSpPr/>
          <p:nvPr/>
        </p:nvSpPr>
        <p:spPr>
          <a:xfrm rot="5400000">
            <a:off x="2775951" y="4680160"/>
            <a:ext cx="152400" cy="391698"/>
          </a:xfrm>
          <a:prstGeom prst="rect">
            <a:avLst/>
          </a:prstGeom>
          <a:solidFill>
            <a:srgbClr val="FFFFFF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1" name="Elbow Connector 170"/>
          <p:cNvCxnSpPr/>
          <p:nvPr/>
        </p:nvCxnSpPr>
        <p:spPr>
          <a:xfrm rot="5400000" flipH="1" flipV="1">
            <a:off x="2476500" y="4685509"/>
            <a:ext cx="304800" cy="76200"/>
          </a:xfrm>
          <a:prstGeom prst="bentConnector3">
            <a:avLst>
              <a:gd name="adj1" fmla="val 100000"/>
            </a:avLst>
          </a:prstGeom>
          <a:ln>
            <a:solidFill>
              <a:srgbClr val="000000"/>
            </a:solidFill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2" name="Elbow Connector 171"/>
          <p:cNvCxnSpPr/>
          <p:nvPr/>
        </p:nvCxnSpPr>
        <p:spPr>
          <a:xfrm rot="16200000" flipV="1">
            <a:off x="2933700" y="4685509"/>
            <a:ext cx="304800" cy="76200"/>
          </a:xfrm>
          <a:prstGeom prst="bentConnector3">
            <a:avLst>
              <a:gd name="adj1" fmla="val 100000"/>
            </a:avLst>
          </a:prstGeom>
          <a:ln>
            <a:solidFill>
              <a:schemeClr val="tx1"/>
            </a:solidFill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>
            <a:endCxn id="180" idx="2"/>
          </p:cNvCxnSpPr>
          <p:nvPr/>
        </p:nvCxnSpPr>
        <p:spPr>
          <a:xfrm flipV="1">
            <a:off x="3733800" y="4876009"/>
            <a:ext cx="370302" cy="791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4" name="Rectangle 173"/>
          <p:cNvSpPr/>
          <p:nvPr/>
        </p:nvSpPr>
        <p:spPr>
          <a:xfrm rot="5400000">
            <a:off x="2590800" y="3276600"/>
            <a:ext cx="533400" cy="533400"/>
          </a:xfrm>
          <a:prstGeom prst="rect">
            <a:avLst/>
          </a:prstGeom>
          <a:solidFill>
            <a:srgbClr val="FFFFFF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5" name="Straight Arrow Connector 174"/>
          <p:cNvCxnSpPr/>
          <p:nvPr/>
        </p:nvCxnSpPr>
        <p:spPr>
          <a:xfrm rot="5400000">
            <a:off x="2514600" y="4114800"/>
            <a:ext cx="609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6" name="Donut 175"/>
          <p:cNvSpPr/>
          <p:nvPr/>
        </p:nvSpPr>
        <p:spPr>
          <a:xfrm>
            <a:off x="2590800" y="2133600"/>
            <a:ext cx="381000" cy="609600"/>
          </a:xfrm>
          <a:prstGeom prst="donut">
            <a:avLst>
              <a:gd name="adj" fmla="val 36111"/>
            </a:avLst>
          </a:prstGeom>
          <a:solidFill>
            <a:srgbClr val="FFFF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77" name="Straight Connector 176"/>
          <p:cNvCxnSpPr/>
          <p:nvPr/>
        </p:nvCxnSpPr>
        <p:spPr>
          <a:xfrm flipV="1">
            <a:off x="2743200" y="2438400"/>
            <a:ext cx="609600" cy="792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/>
          <p:cNvCxnSpPr/>
          <p:nvPr/>
        </p:nvCxnSpPr>
        <p:spPr>
          <a:xfrm rot="10800000">
            <a:off x="3124200" y="3581400"/>
            <a:ext cx="228600" cy="1588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0" name="Rectangle 179"/>
          <p:cNvSpPr/>
          <p:nvPr/>
        </p:nvSpPr>
        <p:spPr>
          <a:xfrm rot="5400000">
            <a:off x="4223751" y="4680160"/>
            <a:ext cx="152400" cy="391698"/>
          </a:xfrm>
          <a:prstGeom prst="rect">
            <a:avLst/>
          </a:prstGeom>
          <a:solidFill>
            <a:srgbClr val="FFFFFF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1" name="Elbow Connector 180"/>
          <p:cNvCxnSpPr/>
          <p:nvPr/>
        </p:nvCxnSpPr>
        <p:spPr>
          <a:xfrm rot="5400000" flipH="1" flipV="1">
            <a:off x="3924300" y="4685509"/>
            <a:ext cx="304800" cy="76200"/>
          </a:xfrm>
          <a:prstGeom prst="bentConnector3">
            <a:avLst>
              <a:gd name="adj1" fmla="val 100000"/>
            </a:avLst>
          </a:prstGeom>
          <a:ln>
            <a:solidFill>
              <a:srgbClr val="000000"/>
            </a:solidFill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2" name="Elbow Connector 181"/>
          <p:cNvCxnSpPr/>
          <p:nvPr/>
        </p:nvCxnSpPr>
        <p:spPr>
          <a:xfrm rot="16200000" flipV="1">
            <a:off x="4381500" y="4685509"/>
            <a:ext cx="304800" cy="76200"/>
          </a:xfrm>
          <a:prstGeom prst="bentConnector3">
            <a:avLst>
              <a:gd name="adj1" fmla="val 100000"/>
            </a:avLst>
          </a:prstGeom>
          <a:ln>
            <a:solidFill>
              <a:schemeClr val="tx1"/>
            </a:solidFill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>
            <a:endCxn id="100" idx="2"/>
          </p:cNvCxnSpPr>
          <p:nvPr/>
        </p:nvCxnSpPr>
        <p:spPr>
          <a:xfrm>
            <a:off x="4495800" y="4874420"/>
            <a:ext cx="1284702" cy="1589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4" name="Rectangle 183"/>
          <p:cNvSpPr/>
          <p:nvPr/>
        </p:nvSpPr>
        <p:spPr>
          <a:xfrm rot="5400000">
            <a:off x="4038600" y="3276600"/>
            <a:ext cx="533400" cy="533400"/>
          </a:xfrm>
          <a:prstGeom prst="rect">
            <a:avLst/>
          </a:prstGeom>
          <a:solidFill>
            <a:srgbClr val="FFFFFF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5" name="Straight Arrow Connector 184"/>
          <p:cNvCxnSpPr/>
          <p:nvPr/>
        </p:nvCxnSpPr>
        <p:spPr>
          <a:xfrm rot="5400000">
            <a:off x="3962400" y="4114800"/>
            <a:ext cx="609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6" name="Donut 185"/>
          <p:cNvSpPr/>
          <p:nvPr/>
        </p:nvSpPr>
        <p:spPr>
          <a:xfrm>
            <a:off x="4038600" y="2133600"/>
            <a:ext cx="381000" cy="609600"/>
          </a:xfrm>
          <a:prstGeom prst="donut">
            <a:avLst>
              <a:gd name="adj" fmla="val 36111"/>
            </a:avLst>
          </a:prstGeom>
          <a:solidFill>
            <a:srgbClr val="FFFF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87" name="Straight Connector 186"/>
          <p:cNvCxnSpPr>
            <a:endCxn id="112" idx="2"/>
          </p:cNvCxnSpPr>
          <p:nvPr/>
        </p:nvCxnSpPr>
        <p:spPr>
          <a:xfrm flipV="1">
            <a:off x="4191000" y="2438400"/>
            <a:ext cx="1524000" cy="792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/>
        </p:nvCxnSpPr>
        <p:spPr>
          <a:xfrm>
            <a:off x="3429000" y="4876009"/>
            <a:ext cx="304800" cy="791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/>
        </p:nvCxnSpPr>
        <p:spPr>
          <a:xfrm>
            <a:off x="3048000" y="4876800"/>
            <a:ext cx="304800" cy="1588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>
            <a:off x="3429000" y="3581400"/>
            <a:ext cx="304800" cy="791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/>
          <p:cNvCxnSpPr/>
          <p:nvPr/>
        </p:nvCxnSpPr>
        <p:spPr>
          <a:xfrm rot="10800000">
            <a:off x="3733800" y="3581400"/>
            <a:ext cx="304800" cy="1588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/>
          <p:cNvCxnSpPr/>
          <p:nvPr/>
        </p:nvCxnSpPr>
        <p:spPr>
          <a:xfrm>
            <a:off x="3429000" y="2436812"/>
            <a:ext cx="304800" cy="791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/>
          <p:cNvCxnSpPr/>
          <p:nvPr/>
        </p:nvCxnSpPr>
        <p:spPr>
          <a:xfrm rot="10800000">
            <a:off x="3733800" y="2436812"/>
            <a:ext cx="304800" cy="1588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2667000" y="4419600"/>
            <a:ext cx="381000" cy="152400"/>
          </a:xfrm>
          <a:prstGeom prst="line">
            <a:avLst/>
          </a:prstGeom>
          <a:ln w="508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V="1">
            <a:off x="4114800" y="4419600"/>
            <a:ext cx="381000" cy="152400"/>
          </a:xfrm>
          <a:prstGeom prst="line">
            <a:avLst/>
          </a:prstGeom>
          <a:ln w="508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Connector 195"/>
          <p:cNvCxnSpPr/>
          <p:nvPr/>
        </p:nvCxnSpPr>
        <p:spPr>
          <a:xfrm rot="10800000">
            <a:off x="4572001" y="3579812"/>
            <a:ext cx="1142999" cy="1589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1" name="Elbow Connector 200"/>
          <p:cNvCxnSpPr/>
          <p:nvPr/>
        </p:nvCxnSpPr>
        <p:spPr>
          <a:xfrm rot="5400000">
            <a:off x="4533900" y="5524500"/>
            <a:ext cx="1295400" cy="1588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headEnd type="oval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3" name="TextBox 202"/>
          <p:cNvSpPr txBox="1"/>
          <p:nvPr/>
        </p:nvSpPr>
        <p:spPr>
          <a:xfrm>
            <a:off x="4495800" y="6183868"/>
            <a:ext cx="1354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 terminal</a:t>
            </a:r>
            <a:endParaRPr lang="en-US" dirty="0"/>
          </a:p>
        </p:txBody>
      </p:sp>
      <p:sp>
        <p:nvSpPr>
          <p:cNvPr id="204" name="Rectangle 203"/>
          <p:cNvSpPr/>
          <p:nvPr/>
        </p:nvSpPr>
        <p:spPr>
          <a:xfrm>
            <a:off x="8458200" y="5105400"/>
            <a:ext cx="304800" cy="696499"/>
          </a:xfrm>
          <a:prstGeom prst="rect">
            <a:avLst/>
          </a:prstGeom>
          <a:solidFill>
            <a:srgbClr val="FFFFFF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6" name="Elbow Connector 205"/>
          <p:cNvCxnSpPr>
            <a:stCxn id="118" idx="0"/>
            <a:endCxn id="204" idx="0"/>
          </p:cNvCxnSpPr>
          <p:nvPr/>
        </p:nvCxnSpPr>
        <p:spPr>
          <a:xfrm>
            <a:off x="7620000" y="4876009"/>
            <a:ext cx="990600" cy="229391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/>
          <p:cNvCxnSpPr>
            <a:stCxn id="218" idx="0"/>
            <a:endCxn id="204" idx="2"/>
          </p:cNvCxnSpPr>
          <p:nvPr/>
        </p:nvCxnSpPr>
        <p:spPr>
          <a:xfrm rot="5400000" flipH="1" flipV="1">
            <a:off x="8414372" y="5987640"/>
            <a:ext cx="381969" cy="10488"/>
          </a:xfrm>
          <a:prstGeom prst="line">
            <a:avLst/>
          </a:prstGeom>
          <a:ln>
            <a:solidFill>
              <a:srgbClr val="000000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8" name="TextBox 217"/>
          <p:cNvSpPr txBox="1"/>
          <p:nvPr/>
        </p:nvSpPr>
        <p:spPr>
          <a:xfrm>
            <a:off x="8305800" y="6183868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Gnd</a:t>
            </a:r>
            <a:endParaRPr lang="en-US" dirty="0"/>
          </a:p>
        </p:txBody>
      </p:sp>
      <p:cxnSp>
        <p:nvCxnSpPr>
          <p:cNvPr id="223" name="Elbow Connector 222"/>
          <p:cNvCxnSpPr/>
          <p:nvPr/>
        </p:nvCxnSpPr>
        <p:spPr>
          <a:xfrm rot="10800000">
            <a:off x="152400" y="1828800"/>
            <a:ext cx="8001000" cy="609600"/>
          </a:xfrm>
          <a:prstGeom prst="bentConnector3">
            <a:avLst>
              <a:gd name="adj1" fmla="val -79"/>
            </a:avLst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MA source</a:t>
            </a:r>
            <a:endParaRPr lang="en-US" dirty="0"/>
          </a:p>
        </p:txBody>
      </p:sp>
      <p:pic>
        <p:nvPicPr>
          <p:cNvPr id="4" name="Content Placeholder 3" descr="untitled3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5499" r="-15499"/>
          <a:stretch>
            <a:fillRect/>
          </a:stretch>
        </p:blipFill>
        <p:spPr>
          <a:xfrm>
            <a:off x="26350" y="1843609"/>
            <a:ext cx="9117650" cy="5014391"/>
          </a:xfr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Klystron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current regulation granularity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untitled1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5763" r="-25763"/>
          <a:stretch>
            <a:fillRect/>
          </a:stretch>
        </p:blipFill>
        <p:spPr>
          <a:xfrm>
            <a:off x="-76200" y="1821547"/>
            <a:ext cx="9296401" cy="511265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MA source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Klystron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 voltage granularity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MA source</a:t>
            </a:r>
            <a:endParaRPr lang="en-US" dirty="0"/>
          </a:p>
        </p:txBody>
      </p:sp>
      <p:pic>
        <p:nvPicPr>
          <p:cNvPr id="4" name="Content Placeholder 3" descr="untitled2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492" r="-16492"/>
          <a:stretch>
            <a:fillRect/>
          </a:stretch>
        </p:blipFill>
        <p:spPr>
          <a:xfrm>
            <a:off x="76200" y="1905516"/>
            <a:ext cx="9005103" cy="4952484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Reed switch voltage loading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new MA source should replace the current </a:t>
            </a:r>
            <a:r>
              <a:rPr lang="en-US" dirty="0" err="1" smtClean="0"/>
              <a:t>tetrode</a:t>
            </a:r>
            <a:r>
              <a:rPr lang="en-US" dirty="0" smtClean="0"/>
              <a:t> based modulator by a “solid-state” solution</a:t>
            </a:r>
          </a:p>
          <a:p>
            <a:r>
              <a:rPr lang="en-US" dirty="0" smtClean="0"/>
              <a:t>The digital control will provide 0.1 A cathode current regulation steps in the active region (~100 reed relays)</a:t>
            </a:r>
          </a:p>
          <a:p>
            <a:r>
              <a:rPr lang="en-US" dirty="0" smtClean="0"/>
              <a:t>Serial digital link will give us much better access to the “hot side” measurements (heater current and power, cathode current, MA current)</a:t>
            </a:r>
          </a:p>
          <a:p>
            <a:r>
              <a:rPr lang="en-US" dirty="0" smtClean="0"/>
              <a:t>A prototype unit is currently being developed, it should occupy not more volume then the currently used </a:t>
            </a:r>
            <a:r>
              <a:rPr lang="en-US" dirty="0" err="1" smtClean="0"/>
              <a:t>tetrode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</a:t>
            </a:r>
            <a:r>
              <a:rPr lang="en-US" dirty="0" smtClean="0"/>
              <a:t>RF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LHC has 16 RF stations, each powered by 300 kW / 400 MHz CW klystron</a:t>
            </a:r>
          </a:p>
          <a:p>
            <a:endParaRPr lang="en-US" dirty="0" smtClean="0"/>
          </a:p>
          <a:p>
            <a:r>
              <a:rPr lang="en-US" dirty="0" smtClean="0"/>
              <a:t>Nominal DC working point of the klystron is</a:t>
            </a:r>
            <a:r>
              <a:rPr lang="en-US" dirty="0" smtClean="0"/>
              <a:t> 8.8 </a:t>
            </a:r>
            <a:r>
              <a:rPr lang="en-US" dirty="0" smtClean="0"/>
              <a:t>A @ </a:t>
            </a:r>
            <a:r>
              <a:rPr lang="en-US" dirty="0" smtClean="0"/>
              <a:t>58 </a:t>
            </a:r>
            <a:r>
              <a:rPr lang="en-US" dirty="0" smtClean="0"/>
              <a:t>kV</a:t>
            </a:r>
          </a:p>
          <a:p>
            <a:endParaRPr lang="en-US" dirty="0" smtClean="0"/>
          </a:p>
          <a:p>
            <a:r>
              <a:rPr lang="en-US" dirty="0" smtClean="0"/>
              <a:t>The cathode current could be controlled by a means of “modulation anode”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RF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less intensity and only few bunches in the machine there is not need for the all available RF power and</a:t>
            </a:r>
            <a:r>
              <a:rPr lang="en-US" dirty="0" smtClean="0"/>
              <a:t> the full </a:t>
            </a:r>
            <a:r>
              <a:rPr lang="en-US" dirty="0" smtClean="0"/>
              <a:t>RF voltage</a:t>
            </a:r>
          </a:p>
          <a:p>
            <a:endParaRPr lang="en-US" dirty="0"/>
          </a:p>
          <a:p>
            <a:r>
              <a:rPr lang="en-US" dirty="0" smtClean="0"/>
              <a:t>At the moment LHC needs only </a:t>
            </a:r>
            <a:r>
              <a:rPr lang="en-US" dirty="0" smtClean="0"/>
              <a:t>5-8 </a:t>
            </a:r>
            <a:r>
              <a:rPr lang="en-US" dirty="0" smtClean="0"/>
              <a:t>MV (out of 16 MV) per beam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RF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lhcrfparam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33600"/>
            <a:ext cx="9144000" cy="38021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RF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Reduce the RF drive and hence the total RF power</a:t>
            </a:r>
          </a:p>
          <a:p>
            <a:endParaRPr lang="en-US" dirty="0" smtClean="0"/>
          </a:p>
          <a:p>
            <a:r>
              <a:rPr lang="en-US" dirty="0" smtClean="0"/>
              <a:t>Reduce DC voltage by power convertor</a:t>
            </a:r>
          </a:p>
          <a:p>
            <a:endParaRPr lang="en-US" dirty="0" smtClean="0"/>
          </a:p>
          <a:p>
            <a:r>
              <a:rPr lang="en-US" dirty="0" smtClean="0"/>
              <a:t>Reduce DC current by mod. anode and keeping the HV constant</a:t>
            </a:r>
          </a:p>
          <a:p>
            <a:endParaRPr lang="en-US" dirty="0" smtClean="0"/>
          </a:p>
          <a:p>
            <a:r>
              <a:rPr lang="en-US" dirty="0" smtClean="0"/>
              <a:t>Run klystrons at full power and reduce number of powered cavities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Klystron DC power vs. V</a:t>
            </a:r>
            <a:r>
              <a:rPr lang="en-US" baseline="-25000" dirty="0" smtClean="0"/>
              <a:t>MA</a:t>
            </a:r>
            <a:endParaRPr lang="en-US" baseline="-25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 descr="IcvsVm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23259" y="1219200"/>
            <a:ext cx="9819659" cy="563880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1676400" y="2971800"/>
            <a:ext cx="65532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752600" y="2590800"/>
            <a:ext cx="2481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Current DC power limit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676400" y="2133600"/>
            <a:ext cx="65532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752600" y="1752600"/>
            <a:ext cx="2544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Specified DC power limit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Klystron modulator tank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r>
              <a:rPr lang="en-US" dirty="0" smtClean="0"/>
              <a:t>The Klystron modulator tank (1 per klystron) contains: </a:t>
            </a:r>
          </a:p>
          <a:p>
            <a:pPr lvl="1"/>
            <a:r>
              <a:rPr lang="en-US" dirty="0" smtClean="0"/>
              <a:t>Heater transformer</a:t>
            </a:r>
          </a:p>
          <a:p>
            <a:pPr lvl="1"/>
            <a:r>
              <a:rPr lang="en-US" dirty="0" smtClean="0"/>
              <a:t>Modulation Anode voltage divider</a:t>
            </a:r>
          </a:p>
          <a:p>
            <a:pPr lvl="1"/>
            <a:r>
              <a:rPr lang="en-US" dirty="0" smtClean="0"/>
              <a:t>Measurement and diagnostic circuitry</a:t>
            </a:r>
            <a:endParaRPr lang="en-US" dirty="0" smtClean="0"/>
          </a:p>
        </p:txBody>
      </p:sp>
      <p:pic>
        <p:nvPicPr>
          <p:cNvPr id="4" name="Picture 3" descr="IMG_02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4165600" y="1879599"/>
            <a:ext cx="5689600" cy="426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/>
          <p:cNvSpPr/>
          <p:nvPr/>
        </p:nvSpPr>
        <p:spPr>
          <a:xfrm>
            <a:off x="2819400" y="2514600"/>
            <a:ext cx="3124200" cy="4191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MA 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current MA source </a:t>
            </a:r>
            <a:r>
              <a:rPr lang="en-US" dirty="0" smtClean="0"/>
              <a:t>uses the TH5186 </a:t>
            </a:r>
            <a:r>
              <a:rPr lang="en-US" dirty="0" err="1" smtClean="0"/>
              <a:t>tetrode</a:t>
            </a:r>
            <a:endParaRPr lang="en-US" dirty="0" smtClean="0"/>
          </a:p>
        </p:txBody>
      </p:sp>
      <p:sp>
        <p:nvSpPr>
          <p:cNvPr id="5" name="Oval 4"/>
          <p:cNvSpPr/>
          <p:nvPr/>
        </p:nvSpPr>
        <p:spPr>
          <a:xfrm>
            <a:off x="4561302" y="3276600"/>
            <a:ext cx="762000" cy="838200"/>
          </a:xfrm>
          <a:prstGeom prst="ellipse">
            <a:avLst/>
          </a:prstGeom>
          <a:solidFill>
            <a:srgbClr val="FFFF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447800" y="2743200"/>
            <a:ext cx="5247102" cy="1588"/>
          </a:xfrm>
          <a:prstGeom prst="line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4789902" y="5029200"/>
            <a:ext cx="304800" cy="762000"/>
          </a:xfrm>
          <a:prstGeom prst="rect">
            <a:avLst/>
          </a:prstGeom>
          <a:solidFill>
            <a:srgbClr val="FFFFFF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447800" y="6248400"/>
            <a:ext cx="5247102" cy="1588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 flipH="1" flipV="1">
            <a:off x="4752596" y="3086100"/>
            <a:ext cx="685800" cy="1588"/>
          </a:xfrm>
          <a:prstGeom prst="line">
            <a:avLst/>
          </a:prstGeom>
          <a:ln>
            <a:solidFill>
              <a:srgbClr val="000000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 flipH="1" flipV="1">
            <a:off x="4409696" y="4495006"/>
            <a:ext cx="1066800" cy="1588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Freeform 24"/>
          <p:cNvSpPr/>
          <p:nvPr/>
        </p:nvSpPr>
        <p:spPr>
          <a:xfrm rot="10800000">
            <a:off x="4789903" y="3429000"/>
            <a:ext cx="325651" cy="97700"/>
          </a:xfrm>
          <a:custGeom>
            <a:avLst/>
            <a:gdLst>
              <a:gd name="connsiteX0" fmla="*/ 325651 w 325651"/>
              <a:gd name="connsiteY0" fmla="*/ 97700 h 97700"/>
              <a:gd name="connsiteX1" fmla="*/ 173681 w 325651"/>
              <a:gd name="connsiteY1" fmla="*/ 0 h 97700"/>
              <a:gd name="connsiteX2" fmla="*/ 0 w 325651"/>
              <a:gd name="connsiteY2" fmla="*/ 97700 h 97700"/>
              <a:gd name="connsiteX3" fmla="*/ 0 w 325651"/>
              <a:gd name="connsiteY3" fmla="*/ 97700 h 9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651" h="97700">
                <a:moveTo>
                  <a:pt x="325651" y="97700"/>
                </a:moveTo>
                <a:cubicBezTo>
                  <a:pt x="276803" y="48850"/>
                  <a:pt x="227956" y="0"/>
                  <a:pt x="173681" y="0"/>
                </a:cubicBezTo>
                <a:cubicBezTo>
                  <a:pt x="119406" y="0"/>
                  <a:pt x="0" y="97700"/>
                  <a:pt x="0" y="97700"/>
                </a:cubicBezTo>
                <a:lnTo>
                  <a:pt x="0" y="97700"/>
                </a:lnTo>
              </a:path>
            </a:pathLst>
          </a:custGeom>
          <a:ln w="889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/>
          <p:cNvCxnSpPr>
            <a:endCxn id="8" idx="2"/>
          </p:cNvCxnSpPr>
          <p:nvPr/>
        </p:nvCxnSpPr>
        <p:spPr>
          <a:xfrm rot="5400000" flipH="1" flipV="1">
            <a:off x="4713702" y="6019800"/>
            <a:ext cx="457200" cy="1588"/>
          </a:xfrm>
          <a:prstGeom prst="line">
            <a:avLst/>
          </a:prstGeom>
          <a:ln>
            <a:solidFill>
              <a:srgbClr val="000000"/>
            </a:solidFill>
            <a:headEnd type="oval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10800000">
            <a:off x="4789902" y="3962400"/>
            <a:ext cx="304800" cy="1588"/>
          </a:xfrm>
          <a:prstGeom prst="line">
            <a:avLst/>
          </a:prstGeom>
          <a:ln w="889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4713702" y="3657600"/>
            <a:ext cx="457200" cy="1588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713702" y="3810000"/>
            <a:ext cx="457200" cy="1588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685800" y="2514598"/>
            <a:ext cx="762000" cy="3886201"/>
          </a:xfrm>
          <a:prstGeom prst="rect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 rot="16200000">
            <a:off x="116208" y="4303393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HV power supply</a:t>
            </a:r>
            <a:endParaRPr lang="en-US" dirty="0"/>
          </a:p>
        </p:txBody>
      </p:sp>
      <p:cxnSp>
        <p:nvCxnSpPr>
          <p:cNvPr id="41" name="Straight Connector 40"/>
          <p:cNvCxnSpPr/>
          <p:nvPr/>
        </p:nvCxnSpPr>
        <p:spPr>
          <a:xfrm rot="10800000">
            <a:off x="3646902" y="3656011"/>
            <a:ext cx="1066800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rot="10800000">
            <a:off x="4332702" y="3808411"/>
            <a:ext cx="381000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 flipH="1" flipV="1">
            <a:off x="4257296" y="3733800"/>
            <a:ext cx="152400" cy="1588"/>
          </a:xfrm>
          <a:prstGeom prst="line">
            <a:avLst/>
          </a:prstGeom>
          <a:ln>
            <a:solidFill>
              <a:srgbClr val="000000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rot="10800000">
            <a:off x="4942302" y="4572000"/>
            <a:ext cx="1752600" cy="1588"/>
          </a:xfrm>
          <a:prstGeom prst="line">
            <a:avLst/>
          </a:prstGeom>
          <a:ln>
            <a:solidFill>
              <a:srgbClr val="000000"/>
            </a:solidFill>
            <a:headEnd type="arrow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694902" y="4343400"/>
            <a:ext cx="1367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Mod.  Anode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6694902" y="2514600"/>
            <a:ext cx="182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Cathode (-58 kV)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6715879" y="6019800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Gnd</a:t>
            </a:r>
            <a:endParaRPr lang="en-US" dirty="0"/>
          </a:p>
        </p:txBody>
      </p:sp>
      <p:sp>
        <p:nvSpPr>
          <p:cNvPr id="59" name="Rectangle 58"/>
          <p:cNvSpPr/>
          <p:nvPr/>
        </p:nvSpPr>
        <p:spPr>
          <a:xfrm>
            <a:off x="3124200" y="3276600"/>
            <a:ext cx="533400" cy="1752601"/>
          </a:xfrm>
          <a:prstGeom prst="rect">
            <a:avLst/>
          </a:prstGeom>
          <a:solidFill>
            <a:srgbClr val="FFFFFF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 rot="16200000">
            <a:off x="2553631" y="3935036"/>
            <a:ext cx="1686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 control box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2895600" y="6336268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Modulator Tank</a:t>
            </a:r>
            <a:endParaRPr lang="en-US" b="1" dirty="0"/>
          </a:p>
        </p:txBody>
      </p:sp>
      <p:cxnSp>
        <p:nvCxnSpPr>
          <p:cNvPr id="63" name="Straight Connector 62"/>
          <p:cNvCxnSpPr/>
          <p:nvPr/>
        </p:nvCxnSpPr>
        <p:spPr>
          <a:xfrm rot="10800000">
            <a:off x="2514601" y="3657600"/>
            <a:ext cx="609601" cy="1588"/>
          </a:xfrm>
          <a:prstGeom prst="line">
            <a:avLst/>
          </a:prstGeom>
          <a:ln>
            <a:solidFill>
              <a:srgbClr val="000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rot="10800000" flipH="1" flipV="1">
            <a:off x="2514599" y="3886200"/>
            <a:ext cx="609601" cy="1588"/>
          </a:xfrm>
          <a:prstGeom prst="line">
            <a:avLst/>
          </a:prstGeom>
          <a:ln>
            <a:solidFill>
              <a:srgbClr val="000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 rot="16200000">
            <a:off x="1706393" y="3625369"/>
            <a:ext cx="1223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Opt. Fibers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MA source</a:t>
            </a:r>
            <a:endParaRPr lang="en-US" dirty="0"/>
          </a:p>
        </p:txBody>
      </p:sp>
      <p:pic>
        <p:nvPicPr>
          <p:cNvPr id="4" name="Content Placeholder 3" descr="IMG_0238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187706" y="1371600"/>
            <a:ext cx="9560306" cy="5257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</TotalTime>
  <Words>357</Words>
  <Application>Microsoft Macintosh PowerPoint</Application>
  <PresentationFormat>On-screen Show (4:3)</PresentationFormat>
  <Paragraphs>62</Paragraphs>
  <Slides>15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High voltage tetrode replacement in the LHC klystron modulator</vt:lpstr>
      <vt:lpstr>LHC RF</vt:lpstr>
      <vt:lpstr>LHC RF</vt:lpstr>
      <vt:lpstr>LHC RF</vt:lpstr>
      <vt:lpstr>LHC RF</vt:lpstr>
      <vt:lpstr>Klystron DC power vs. VMA</vt:lpstr>
      <vt:lpstr>Klystron modulator tank</vt:lpstr>
      <vt:lpstr>Current MA source</vt:lpstr>
      <vt:lpstr>Current MA source</vt:lpstr>
      <vt:lpstr>New MA source</vt:lpstr>
      <vt:lpstr>New MA source</vt:lpstr>
      <vt:lpstr>New MA source</vt:lpstr>
      <vt:lpstr>New MA source</vt:lpstr>
      <vt:lpstr>New MA source</vt:lpstr>
      <vt:lpstr>Summary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dvaluch</dc:creator>
  <cp:lastModifiedBy>Daniel Valuch</cp:lastModifiedBy>
  <cp:revision>28</cp:revision>
  <dcterms:created xsi:type="dcterms:W3CDTF">2010-05-05T07:24:30Z</dcterms:created>
  <dcterms:modified xsi:type="dcterms:W3CDTF">2010-05-05T11:28:53Z</dcterms:modified>
</cp:coreProperties>
</file>