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1" d="100"/>
          <a:sy n="61" d="100"/>
        </p:scale>
        <p:origin x="-1349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5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5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7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7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01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24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62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9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59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10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785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AD6F7-7309-4983-8786-35569378BD32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90FAC-FF5C-43D4-905C-5A98E5BDD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21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wim.leemans@desy.d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s.org/units/dpb/" TargetMode="External"/><Relationship Id="rId2" Type="http://schemas.openxmlformats.org/officeDocument/2006/relationships/hyperlink" Target="https://journals.aps.org/prab/sponsors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journals.aps.org/about" TargetMode="External"/><Relationship Id="rId4" Type="http://schemas.openxmlformats.org/officeDocument/2006/relationships/hyperlink" Target="http://www.eps.org/members/group_content_view.asp?group=85227&amp;id=143427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335846"/>
            <a:ext cx="828092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Reviews of Modern Physics</a:t>
            </a:r>
          </a:p>
          <a:p>
            <a:r>
              <a:rPr lang="en-US" i="1" dirty="0" smtClean="0"/>
              <a:t>Reviews of Modern Physics</a:t>
            </a:r>
            <a:r>
              <a:rPr lang="en-US" dirty="0" smtClean="0"/>
              <a:t> (RMP) is the world’s premier physics review journal and the most highly cited </a:t>
            </a:r>
            <a:r>
              <a:rPr lang="en-US" i="1" dirty="0" smtClean="0"/>
              <a:t>Physical Review</a:t>
            </a:r>
            <a:r>
              <a:rPr lang="en-US" dirty="0" smtClean="0"/>
              <a:t> publication. Written by leading international researchers, RMP’s in-depth essays provide outstanding coverage of a topic and give context and background for current research trends.</a:t>
            </a:r>
          </a:p>
          <a:p>
            <a:r>
              <a:rPr lang="en-US" b="1" dirty="0" smtClean="0"/>
              <a:t>Unrivaled Insight into Physics Research</a:t>
            </a:r>
          </a:p>
          <a:p>
            <a:r>
              <a:rPr lang="en-US" dirty="0" smtClean="0"/>
              <a:t>Since 1929, RMP has provided an unrivaled venue for authoritative review papers in all fields of physics. RMP publishes two types of essay, Reviews and Colloquia. </a:t>
            </a:r>
            <a:r>
              <a:rPr lang="en-US" sz="2400" b="1" dirty="0" smtClean="0"/>
              <a:t>Review articles present the current status of a given topic, with historical background, a critical distillation of research progress, and a summary of possible future developments.</a:t>
            </a:r>
            <a:r>
              <a:rPr lang="en-US" dirty="0" smtClean="0"/>
              <a:t> Colloquia communicate results at the frontiers of physics, which may impact several subfields. RMP also publishes Nobel Lectures, text of the addresses given in conjunction with the awards.</a:t>
            </a:r>
          </a:p>
          <a:p>
            <a:endParaRPr lang="fr-FR" dirty="0"/>
          </a:p>
          <a:p>
            <a:r>
              <a:rPr lang="en-US" dirty="0" smtClean="0"/>
              <a:t>Length Limit: 50,000 words</a:t>
            </a:r>
          </a:p>
          <a:p>
            <a:endParaRPr lang="fr-FR" dirty="0"/>
          </a:p>
          <a:p>
            <a:r>
              <a:rPr lang="fr-FR" b="1" dirty="0" smtClean="0"/>
              <a:t>Scientific Editor for</a:t>
            </a:r>
            <a:endParaRPr lang="en-US" b="1" dirty="0" smtClean="0"/>
          </a:p>
          <a:p>
            <a:r>
              <a:rPr lang="en-US" b="1" dirty="0" smtClean="0"/>
              <a:t>Physics of Plasmas and Beams</a:t>
            </a:r>
          </a:p>
          <a:p>
            <a:r>
              <a:rPr lang="en-US" dirty="0" err="1" smtClean="0"/>
              <a:t>Wim</a:t>
            </a:r>
            <a:r>
              <a:rPr lang="en-US" dirty="0" smtClean="0"/>
              <a:t> </a:t>
            </a:r>
            <a:r>
              <a:rPr lang="en-US" dirty="0" err="1" smtClean="0"/>
              <a:t>Leemans</a:t>
            </a:r>
            <a:r>
              <a:rPr lang="en-US" dirty="0" smtClean="0"/>
              <a:t>, DESY, </a:t>
            </a:r>
            <a:r>
              <a:rPr lang="en-US" dirty="0" smtClean="0">
                <a:hlinkClick r:id="rId2"/>
              </a:rPr>
              <a:t>wim.leemans@desy.de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027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76672"/>
            <a:ext cx="820891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Physical Review Accelerators and Beams</a:t>
            </a:r>
          </a:p>
          <a:p>
            <a:r>
              <a:rPr lang="en-US" i="1" dirty="0" smtClean="0"/>
              <a:t>Physical Review Accelerators and Beams</a:t>
            </a:r>
            <a:r>
              <a:rPr lang="en-US" dirty="0" smtClean="0"/>
              <a:t> (PRAB) covers the full spectrum of accelerator science, technology, and applications, including subsystems, component technologies, beam dynamics, and the design, operation, and improvement of scientific and industrial accelerators of all types.</a:t>
            </a:r>
          </a:p>
          <a:p>
            <a:r>
              <a:rPr lang="en-US" b="1" dirty="0" smtClean="0"/>
              <a:t>A Joint Venture</a:t>
            </a:r>
          </a:p>
          <a:p>
            <a:r>
              <a:rPr lang="en-US" dirty="0" smtClean="0"/>
              <a:t>PRAB is a </a:t>
            </a:r>
            <a:r>
              <a:rPr lang="en-US" sz="2400" dirty="0" smtClean="0"/>
              <a:t>fully open access journal </a:t>
            </a:r>
            <a:r>
              <a:rPr lang="en-US" dirty="0" smtClean="0"/>
              <a:t>that is funded by contributions from national and international laboratories, universities, industrial sponsors, and other sources. The generous support of </a:t>
            </a:r>
            <a:r>
              <a:rPr lang="en-US" dirty="0" smtClean="0">
                <a:hlinkClick r:id="rId2"/>
              </a:rPr>
              <a:t>sponsors</a:t>
            </a:r>
            <a:r>
              <a:rPr lang="en-US" dirty="0" smtClean="0"/>
              <a:t> enables the journal to be provided without charge to both authors and readers. The </a:t>
            </a:r>
            <a:r>
              <a:rPr lang="en-US" dirty="0" smtClean="0">
                <a:hlinkClick r:id="rId3"/>
              </a:rPr>
              <a:t>APS Division of Physics of Beams</a:t>
            </a:r>
            <a:r>
              <a:rPr lang="en-US" dirty="0" smtClean="0"/>
              <a:t> and </a:t>
            </a:r>
            <a:r>
              <a:rPr lang="en-US" dirty="0" smtClean="0">
                <a:hlinkClick r:id="rId4"/>
              </a:rPr>
              <a:t>European Physical Society Accelerators Group</a:t>
            </a:r>
            <a:r>
              <a:rPr lang="en-US" dirty="0" smtClean="0"/>
              <a:t> share responsibility for the health and vitality of the journal. PRAB coordinates with other members of the </a:t>
            </a:r>
            <a:r>
              <a:rPr lang="en-US" i="1" dirty="0" smtClean="0">
                <a:hlinkClick r:id="rId5"/>
              </a:rPr>
              <a:t>Physical Review</a:t>
            </a:r>
            <a:r>
              <a:rPr lang="en-US" dirty="0" smtClean="0">
                <a:hlinkClick r:id="rId5"/>
              </a:rPr>
              <a:t> family</a:t>
            </a:r>
            <a:r>
              <a:rPr lang="en-US" dirty="0" smtClean="0"/>
              <a:t> of journals to serve new subspecialties as they develop.</a:t>
            </a:r>
          </a:p>
          <a:p>
            <a:r>
              <a:rPr lang="en-US" sz="2400" dirty="0" smtClean="0"/>
              <a:t>PRAB publishes detailed research articles and review articles</a:t>
            </a:r>
            <a:r>
              <a:rPr lang="en-US" dirty="0" smtClean="0"/>
              <a:t>. The journal has a flexible approach to article lengths and </a:t>
            </a:r>
            <a:r>
              <a:rPr lang="en-US" sz="2400" dirty="0" smtClean="0"/>
              <a:t>welcomes submission of longer papers that provide depth and authority in their subject areas.</a:t>
            </a:r>
          </a:p>
          <a:p>
            <a:r>
              <a:rPr lang="fr-FR" sz="2400" b="1" dirty="0" smtClean="0"/>
              <a:t>Scientific Editor for</a:t>
            </a:r>
            <a:endParaRPr lang="en-US" sz="2400" b="1" dirty="0" smtClean="0"/>
          </a:p>
          <a:p>
            <a:r>
              <a:rPr lang="fr-FR" sz="2400" dirty="0" smtClean="0"/>
              <a:t>Frank Zimmerman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860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Contents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discussed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err="1" smtClean="0"/>
              <a:t>Title</a:t>
            </a:r>
            <a:r>
              <a:rPr lang="fr-FR" dirty="0" smtClean="0"/>
              <a:t>: </a:t>
            </a:r>
            <a:r>
              <a:rPr lang="fr-FR" sz="2800" dirty="0" err="1" smtClean="0">
                <a:solidFill>
                  <a:srgbClr val="0070C0"/>
                </a:solidFill>
              </a:rPr>
              <a:t>Physics</a:t>
            </a:r>
            <a:r>
              <a:rPr lang="fr-FR" sz="2800" dirty="0" smtClean="0">
                <a:solidFill>
                  <a:srgbClr val="0070C0"/>
                </a:solidFill>
              </a:rPr>
              <a:t> and </a:t>
            </a:r>
            <a:r>
              <a:rPr lang="fr-FR" sz="2800" dirty="0" err="1" smtClean="0">
                <a:solidFill>
                  <a:srgbClr val="0070C0"/>
                </a:solidFill>
              </a:rPr>
              <a:t>technology</a:t>
            </a:r>
            <a:r>
              <a:rPr lang="fr-FR" sz="2800" dirty="0" smtClean="0">
                <a:solidFill>
                  <a:srgbClr val="0070C0"/>
                </a:solidFill>
              </a:rPr>
              <a:t> for an Advanced </a:t>
            </a:r>
            <a:r>
              <a:rPr lang="fr-FR" sz="2800" dirty="0" err="1" smtClean="0">
                <a:solidFill>
                  <a:srgbClr val="0070C0"/>
                </a:solidFill>
              </a:rPr>
              <a:t>Linear</a:t>
            </a:r>
            <a:r>
              <a:rPr lang="fr-FR" sz="2800" dirty="0" smtClean="0">
                <a:solidFill>
                  <a:srgbClr val="0070C0"/>
                </a:solidFill>
              </a:rPr>
              <a:t> International </a:t>
            </a:r>
            <a:r>
              <a:rPr lang="fr-FR" sz="2800" dirty="0" err="1" smtClean="0">
                <a:solidFill>
                  <a:srgbClr val="0070C0"/>
                </a:solidFill>
              </a:rPr>
              <a:t>Collider</a:t>
            </a:r>
            <a:endParaRPr lang="fr-FR" sz="2800" dirty="0" smtClean="0">
              <a:solidFill>
                <a:srgbClr val="0070C0"/>
              </a:solidFill>
            </a:endParaRPr>
          </a:p>
          <a:p>
            <a:r>
              <a:rPr lang="fr-FR" sz="3500" dirty="0" smtClean="0"/>
              <a:t>Introduction</a:t>
            </a:r>
            <a:r>
              <a:rPr lang="fr-FR" sz="2800" dirty="0" smtClean="0"/>
              <a:t>: ALIC, </a:t>
            </a:r>
            <a:r>
              <a:rPr lang="fr-FR" sz="2800" dirty="0" err="1" smtClean="0"/>
              <a:t>make</a:t>
            </a:r>
            <a:r>
              <a:rPr lang="fr-FR" sz="2800" dirty="0" smtClean="0"/>
              <a:t> use of </a:t>
            </a:r>
            <a:r>
              <a:rPr lang="fr-FR" sz="2800" dirty="0" err="1" smtClean="0"/>
              <a:t>advanced</a:t>
            </a:r>
            <a:r>
              <a:rPr lang="fr-FR" sz="2800" dirty="0" smtClean="0"/>
              <a:t> </a:t>
            </a:r>
            <a:r>
              <a:rPr lang="fr-FR" sz="2800" dirty="0" err="1" smtClean="0"/>
              <a:t>accelerator</a:t>
            </a:r>
            <a:r>
              <a:rPr lang="fr-FR" sz="2800" dirty="0" smtClean="0"/>
              <a:t> concepts to design future high </a:t>
            </a:r>
            <a:r>
              <a:rPr lang="fr-FR" sz="2800" dirty="0" err="1" smtClean="0"/>
              <a:t>energy</a:t>
            </a:r>
            <a:r>
              <a:rPr lang="fr-FR" sz="2800" dirty="0" smtClean="0"/>
              <a:t> </a:t>
            </a:r>
            <a:r>
              <a:rPr lang="fr-FR" sz="2800" dirty="0" err="1" smtClean="0"/>
              <a:t>frontier</a:t>
            </a:r>
            <a:r>
              <a:rPr lang="fr-FR" sz="2800" dirty="0" smtClean="0"/>
              <a:t> e-/e+ </a:t>
            </a:r>
            <a:r>
              <a:rPr lang="fr-FR" sz="2800" dirty="0" err="1" smtClean="0"/>
              <a:t>collider</a:t>
            </a:r>
            <a:endParaRPr lang="fr-FR" sz="2800" dirty="0" smtClean="0"/>
          </a:p>
          <a:p>
            <a:r>
              <a:rPr lang="fr-FR" dirty="0" err="1" smtClean="0"/>
              <a:t>Physics</a:t>
            </a:r>
            <a:r>
              <a:rPr lang="fr-FR" dirty="0" smtClean="0"/>
              <a:t> case for ALIC (</a:t>
            </a:r>
            <a:r>
              <a:rPr lang="fr-FR" dirty="0" err="1" smtClean="0"/>
              <a:t>milestones</a:t>
            </a:r>
            <a:r>
              <a:rPr lang="fr-FR" dirty="0" smtClean="0"/>
              <a:t> at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/>
              <a:t>)</a:t>
            </a:r>
            <a:endParaRPr lang="fr-FR" dirty="0" smtClean="0"/>
          </a:p>
          <a:p>
            <a:r>
              <a:rPr lang="fr-FR" dirty="0" smtClean="0"/>
              <a:t>State-of-the art for </a:t>
            </a:r>
            <a:r>
              <a:rPr lang="fr-FR" dirty="0" err="1" smtClean="0"/>
              <a:t>injector+accelerator</a:t>
            </a:r>
            <a:r>
              <a:rPr lang="fr-FR" dirty="0" smtClean="0"/>
              <a:t> module components</a:t>
            </a:r>
          </a:p>
          <a:p>
            <a:r>
              <a:rPr lang="fr-FR" dirty="0" err="1" smtClean="0"/>
              <a:t>Existing</a:t>
            </a:r>
            <a:r>
              <a:rPr lang="fr-FR" dirty="0" smtClean="0"/>
              <a:t> or </a:t>
            </a:r>
            <a:r>
              <a:rPr lang="fr-FR" dirty="0" err="1" smtClean="0"/>
              <a:t>planned</a:t>
            </a:r>
            <a:r>
              <a:rPr lang="fr-FR" dirty="0" smtClean="0"/>
              <a:t> « test » </a:t>
            </a:r>
            <a:r>
              <a:rPr lang="fr-FR" dirty="0" err="1" smtClean="0"/>
              <a:t>facilities</a:t>
            </a:r>
            <a:endParaRPr lang="fr-FR" dirty="0" smtClean="0"/>
          </a:p>
          <a:p>
            <a:r>
              <a:rPr lang="fr-FR" dirty="0" smtClean="0"/>
              <a:t>Future AR&amp;D directions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6087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408</Words>
  <Application>Microsoft Office PowerPoint</Application>
  <PresentationFormat>Affichage à l'écran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Contents to be discussed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Brigitte</dc:creator>
  <cp:lastModifiedBy>Brigitte</cp:lastModifiedBy>
  <cp:revision>4</cp:revision>
  <dcterms:created xsi:type="dcterms:W3CDTF">2019-03-27T17:18:43Z</dcterms:created>
  <dcterms:modified xsi:type="dcterms:W3CDTF">2019-03-27T17:43:53Z</dcterms:modified>
</cp:coreProperties>
</file>