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  <p:sldMasterId id="2147483777" r:id="rId2"/>
  </p:sldMasterIdLst>
  <p:notesMasterIdLst>
    <p:notesMasterId r:id="rId27"/>
  </p:notesMasterIdLst>
  <p:handoutMasterIdLst>
    <p:handoutMasterId r:id="rId28"/>
  </p:handoutMasterIdLst>
  <p:sldIdLst>
    <p:sldId id="289" r:id="rId3"/>
    <p:sldId id="398" r:id="rId4"/>
    <p:sldId id="383" r:id="rId5"/>
    <p:sldId id="272" r:id="rId6"/>
    <p:sldId id="268" r:id="rId7"/>
    <p:sldId id="385" r:id="rId8"/>
    <p:sldId id="296" r:id="rId9"/>
    <p:sldId id="387" r:id="rId10"/>
    <p:sldId id="335" r:id="rId11"/>
    <p:sldId id="389" r:id="rId12"/>
    <p:sldId id="399" r:id="rId13"/>
    <p:sldId id="388" r:id="rId14"/>
    <p:sldId id="386" r:id="rId15"/>
    <p:sldId id="392" r:id="rId16"/>
    <p:sldId id="372" r:id="rId17"/>
    <p:sldId id="373" r:id="rId18"/>
    <p:sldId id="395" r:id="rId19"/>
    <p:sldId id="374" r:id="rId20"/>
    <p:sldId id="375" r:id="rId21"/>
    <p:sldId id="376" r:id="rId22"/>
    <p:sldId id="377" r:id="rId23"/>
    <p:sldId id="378" r:id="rId24"/>
    <p:sldId id="393" r:id="rId25"/>
    <p:sldId id="396" r:id="rId26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671">
          <p15:clr>
            <a:srgbClr val="A4A3A4"/>
          </p15:clr>
        </p15:guide>
        <p15:guide id="2" orient="horz" pos="4175">
          <p15:clr>
            <a:srgbClr val="A4A3A4"/>
          </p15:clr>
        </p15:guide>
        <p15:guide id="3" orient="horz" pos="311">
          <p15:clr>
            <a:srgbClr val="A4A3A4"/>
          </p15:clr>
        </p15:guide>
        <p15:guide id="4" pos="5503">
          <p15:clr>
            <a:srgbClr val="A4A3A4"/>
          </p15:clr>
        </p15:guide>
        <p15:guide id="5" pos="317">
          <p15:clr>
            <a:srgbClr val="A4A3A4"/>
          </p15:clr>
        </p15:guide>
        <p15:guide id="6" pos="151">
          <p15:clr>
            <a:srgbClr val="A4A3A4"/>
          </p15:clr>
        </p15:guide>
        <p15:guide id="7" pos="558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J" initials="M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8EE"/>
    <a:srgbClr val="FF0000"/>
    <a:srgbClr val="00B050"/>
    <a:srgbClr val="00B0F0"/>
    <a:srgbClr val="32BF72"/>
    <a:srgbClr val="7FD7A7"/>
    <a:srgbClr val="0B1F8F"/>
    <a:srgbClr val="A12B2F"/>
    <a:srgbClr val="0082CA"/>
    <a:srgbClr val="007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5982" autoAdjust="0"/>
  </p:normalViewPr>
  <p:slideViewPr>
    <p:cSldViewPr snapToGrid="0" showGuides="1">
      <p:cViewPr varScale="1">
        <p:scale>
          <a:sx n="88" d="100"/>
          <a:sy n="88" d="100"/>
        </p:scale>
        <p:origin x="-1260" y="-108"/>
      </p:cViewPr>
      <p:guideLst>
        <p:guide orient="horz" pos="671"/>
        <p:guide orient="horz" pos="4175"/>
        <p:guide orient="horz" pos="311"/>
        <p:guide pos="5503"/>
        <p:guide pos="317"/>
        <p:guide pos="151"/>
        <p:guide pos="55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89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97020C5-7D24-614D-A035-08DD14C29A39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C10E3C83-7C43-C847-935B-4BBF0CC6B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86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080A489-9093-C54A-B1C3-374F661A0010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3EAA7A1A-8011-3A42-91B8-EE1BD44E4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30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27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AWA</a:t>
            </a:r>
            <a:r>
              <a:rPr lang="en-US" baseline="0" dirty="0" smtClean="0"/>
              <a:t> and collaborators have tight integration.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42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D1405C-1E81-4E3A-A022-BA7DB82E970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4121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1405C-1E81-4E3A-A022-BA7DB82E970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585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4951D1-BBD9-4BBA-B6A1-468CB2CEA00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106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0"/>
            <a:ext cx="9144000" cy="598491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-14246"/>
            <a:ext cx="9143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Type in SECTION BREAK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8" y="6285169"/>
            <a:ext cx="4287546" cy="3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1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6630" y="1711594"/>
            <a:ext cx="3790374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6630" y="5497444"/>
            <a:ext cx="384048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TWO IMAGES with captions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4765130" y="1710816"/>
            <a:ext cx="3790374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765130" y="5496666"/>
            <a:ext cx="384048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85427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95879" y="3616113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81086" y="3616113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3079" y="1697093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388286" y="1697093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261696" y="3618612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268896" y="1699592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THREE IMAGES – HORIZONTAL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701473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701473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701473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701473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706193"/>
            <a:ext cx="8434552" cy="175226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four images, captions and bullets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4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3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1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2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four IMAGES with captions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276999"/>
          </a:xfrm>
          <a:ln>
            <a:noFill/>
          </a:ln>
        </p:spPr>
        <p:txBody>
          <a:bodyPr b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7437" y="1574666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87437" y="344342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912432" y="1574666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4912432" y="344342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87437" y="4025151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487437" y="589851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912432" y="4025151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4912432" y="5902307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graph, chart or table slide. </a:t>
            </a:r>
            <a:br>
              <a:rPr lang="en-US" dirty="0" smtClean="0"/>
            </a:br>
            <a:r>
              <a:rPr lang="en-US" dirty="0" smtClean="0"/>
              <a:t>Headline in all caps, Arial Font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99606"/>
            <a:ext cx="8372901" cy="402985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Click an icon below to add a chart, graph, or table.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85775" y="5821651"/>
            <a:ext cx="3711039" cy="290392"/>
          </a:xfrm>
        </p:spPr>
        <p:txBody>
          <a:bodyPr bIns="0" anchor="t" anchorCtr="0"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en-US" dirty="0" smtClean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50041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0"/>
            <a:ext cx="9144000" cy="5984917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4246"/>
            <a:ext cx="9143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Type in closing statement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991004" y="-1815882"/>
            <a:ext cx="3782000" cy="160043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Suggested</a:t>
            </a:r>
            <a:r>
              <a:rPr lang="en-US" sz="1400" b="1" baseline="0" dirty="0" smtClean="0">
                <a:solidFill>
                  <a:schemeClr val="bg1"/>
                </a:solidFill>
              </a:rPr>
              <a:t> closing statement (optional): </a:t>
            </a:r>
          </a:p>
          <a:p>
            <a:endParaRPr lang="en-US" sz="1400" b="1" baseline="0" dirty="0" smtClean="0">
              <a:solidFill>
                <a:schemeClr val="bg1"/>
              </a:solidFill>
            </a:endParaRPr>
          </a:p>
          <a:p>
            <a:pPr lvl="0"/>
            <a:r>
              <a:rPr lang="en-US" sz="1400" b="1" dirty="0" smtClean="0">
                <a:solidFill>
                  <a:schemeClr val="bg1"/>
                </a:solidFill>
              </a:rPr>
              <a:t>WE START WITH YES.</a:t>
            </a:r>
          </a:p>
          <a:p>
            <a:pPr lvl="0">
              <a:spcAft>
                <a:spcPts val="1200"/>
              </a:spcAft>
            </a:pPr>
            <a:r>
              <a:rPr lang="en-US" sz="1400" b="1" dirty="0" smtClean="0">
                <a:solidFill>
                  <a:schemeClr val="bg1"/>
                </a:solidFill>
              </a:rPr>
              <a:t>AND END WITH THANK YOU.</a:t>
            </a:r>
          </a:p>
          <a:p>
            <a:pPr lvl="0"/>
            <a:r>
              <a:rPr lang="en-US" sz="1400" b="1" dirty="0" smtClean="0">
                <a:solidFill>
                  <a:schemeClr val="bg1"/>
                </a:solidFill>
              </a:rPr>
              <a:t>DO YOU HAVE ANY BIG QUESTIONS?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8" y="6285169"/>
            <a:ext cx="4287546" cy="3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6724"/>
            <a:ext cx="9144000" cy="6864724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372901" cy="806017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AND CONTENT SLIDE. </a:t>
            </a:r>
            <a:br>
              <a:rPr lang="en-US" dirty="0" smtClean="0"/>
            </a:br>
            <a:r>
              <a:rPr lang="en-US" dirty="0" smtClean="0"/>
              <a:t>Headline in all caps, Arial Font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86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021" y="627296"/>
            <a:ext cx="1859645" cy="66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-Cover option A</a:t>
            </a:r>
            <a:br>
              <a:rPr lang="en-US" dirty="0" smtClean="0"/>
            </a:br>
            <a:r>
              <a:rPr lang="en-US" dirty="0" smtClean="0"/>
              <a:t>can be up to four </a:t>
            </a:r>
            <a:br>
              <a:rPr lang="en-US" dirty="0" smtClean="0"/>
            </a:br>
            <a:r>
              <a:rPr lang="en-US" dirty="0" smtClean="0"/>
              <a:t>or five lines of text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360195" y="6094281"/>
            <a:ext cx="2692871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Presentation Date</a:t>
            </a:r>
            <a:br>
              <a:rPr lang="en-US" dirty="0" smtClean="0"/>
            </a:br>
            <a:r>
              <a:rPr lang="en-US" dirty="0" smtClean="0"/>
              <a:t>City, State (presentation location)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31799" y="730250"/>
            <a:ext cx="618807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Optional one line subhead, </a:t>
            </a:r>
            <a:r>
              <a:rPr lang="en-US" dirty="0" err="1" smtClean="0"/>
              <a:t>url</a:t>
            </a:r>
            <a:r>
              <a:rPr lang="en-US" dirty="0" smtClean="0"/>
              <a:t> or date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066539" y="-1241416"/>
            <a:ext cx="3876414" cy="10156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Suggested</a:t>
            </a:r>
            <a:r>
              <a:rPr lang="en-US" sz="1400" b="1" baseline="0" dirty="0" smtClean="0">
                <a:solidFill>
                  <a:schemeClr val="bg1"/>
                </a:solidFill>
              </a:rPr>
              <a:t> line of text (optional): </a:t>
            </a:r>
          </a:p>
          <a:p>
            <a:endParaRPr lang="en-US" sz="1400" b="1" baseline="0" dirty="0" smtClean="0">
              <a:solidFill>
                <a:schemeClr val="bg1"/>
              </a:solidFill>
            </a:endParaRPr>
          </a:p>
          <a:p>
            <a:r>
              <a:rPr lang="en-US" sz="1400" b="1" baseline="0" dirty="0" smtClean="0">
                <a:solidFill>
                  <a:schemeClr val="bg1"/>
                </a:solidFill>
              </a:rPr>
              <a:t>WE START WITH YES.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8" y="6285169"/>
            <a:ext cx="4287546" cy="3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-27020"/>
            <a:ext cx="9144000" cy="6011938"/>
          </a:xfrm>
          <a:prstGeom prst="rect">
            <a:avLst/>
          </a:prstGeom>
        </p:spPr>
      </p:pic>
      <p:sp>
        <p:nvSpPr>
          <p:cNvPr id="84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27020"/>
            <a:ext cx="9144000" cy="6011938"/>
          </a:xfrm>
          <a:solidFill>
            <a:schemeClr val="accent2">
              <a:alpha val="8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-Cover option B </a:t>
            </a:r>
            <a:br>
              <a:rPr lang="en-US" dirty="0" smtClean="0"/>
            </a:br>
            <a:r>
              <a:rPr lang="en-US" dirty="0" smtClean="0"/>
              <a:t>can be up to four </a:t>
            </a:r>
            <a:br>
              <a:rPr lang="en-US" dirty="0" smtClean="0"/>
            </a:br>
            <a:r>
              <a:rPr lang="en-US" dirty="0" smtClean="0"/>
              <a:t>or five lines of text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204952"/>
            <a:ext cx="5851526" cy="1292225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presentation date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55" name="TextBox 154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8" y="6285169"/>
            <a:ext cx="4287546" cy="3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31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BASIC CONTENT SLIDE</a:t>
            </a:r>
            <a:br>
              <a:rPr lang="en-US" dirty="0" smtClean="0"/>
            </a:br>
            <a:r>
              <a:rPr lang="en-US" dirty="0" smtClean="0"/>
              <a:t>one or two lines for 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99995"/>
            <a:ext cx="8372901" cy="442277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Click to add 1st-level bullet. Click an icon below to add table, graph or other imagery.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4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79" y="167614"/>
            <a:ext cx="1546986" cy="55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360196" y="6094281"/>
            <a:ext cx="2692871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Presentation Date</a:t>
            </a:r>
            <a:br>
              <a:rPr lang="en-US" dirty="0" smtClean="0"/>
            </a:br>
            <a:r>
              <a:rPr lang="en-US" dirty="0" smtClean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899574"/>
            <a:ext cx="8925874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726366"/>
            <a:ext cx="8452904" cy="86288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presentation title – cover option c 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6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6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4589246"/>
            <a:ext cx="8484914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899573"/>
            <a:ext cx="224589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86" name="TextBox 185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503238" y="366274"/>
            <a:ext cx="8484914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 smtClean="0">
                <a:solidFill>
                  <a:srgbClr val="000000"/>
                </a:solidFill>
              </a:rPr>
              <a:t>Type in name of </a:t>
            </a:r>
            <a:r>
              <a:rPr lang="en-US" sz="1000" b="0" cap="all" dirty="0" err="1" smtClean="0">
                <a:solidFill>
                  <a:srgbClr val="000000"/>
                </a:solidFill>
              </a:rPr>
              <a:t>fACILITY</a:t>
            </a:r>
            <a:r>
              <a:rPr lang="en-US" sz="1000" b="0" cap="all" dirty="0" smtClean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 smtClean="0">
                <a:solidFill>
                  <a:srgbClr val="000000"/>
                </a:solidFill>
              </a:rPr>
              <a:t>www.anl.gov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8" y="6285169"/>
            <a:ext cx="4287546" cy="3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85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79" y="320210"/>
            <a:ext cx="1546986" cy="55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360195" y="6094281"/>
            <a:ext cx="2692871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Presentation Date</a:t>
            </a:r>
            <a:br>
              <a:rPr lang="en-US" dirty="0" smtClean="0"/>
            </a:br>
            <a:r>
              <a:rPr lang="en-US" dirty="0" smtClean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59068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59068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1681606"/>
            <a:ext cx="8925874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116710"/>
            <a:ext cx="6776128" cy="1119234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presentation title –</a:t>
            </a:r>
            <a:br>
              <a:rPr lang="en-US" dirty="0" smtClean="0"/>
            </a:br>
            <a:r>
              <a:rPr lang="en-US" dirty="0" smtClean="0"/>
              <a:t>Cover option D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6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6" y="4959068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1229593"/>
            <a:ext cx="8484914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681605"/>
            <a:ext cx="224589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53" name="TextBox 152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8" y="6285169"/>
            <a:ext cx="4287546" cy="3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6" y="0"/>
            <a:ext cx="8925873" cy="68580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 then right click image and “SEND IMAGE TO BACK”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775200"/>
            <a:ext cx="9144000" cy="20828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5042974"/>
            <a:ext cx="8321040" cy="1373592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Full-frame image layout  – 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28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6" y="-1"/>
            <a:ext cx="8925873" cy="3656013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one image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49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0"/>
            <a:ext cx="4480560" cy="3663950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2525" y="0"/>
            <a:ext cx="4480560" cy="3663950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TWO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3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0"/>
            <a:ext cx="2990088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194237" y="0"/>
            <a:ext cx="2990088" cy="367364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186112" y="0"/>
            <a:ext cx="2957888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Three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9144000" cy="6858000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654175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654175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654175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654175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four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4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3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1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0" y="-1"/>
            <a:ext cx="2286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5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4F3B-8C7C-496B-858E-75B051EC2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960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86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38" y="609600"/>
            <a:ext cx="9015412" cy="5791200"/>
          </a:xfrm>
        </p:spPr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buClr>
                <a:srgbClr val="BE1E2D"/>
              </a:buClr>
              <a:defRPr sz="2300">
                <a:latin typeface="+mn-lt"/>
              </a:defRPr>
            </a:lvl1pPr>
            <a:lvl2pPr>
              <a:spcAft>
                <a:spcPts val="600"/>
              </a:spcAft>
              <a:defRPr sz="2100"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5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TITLE AND CONTENT 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50"/>
            <a:ext cx="8372901" cy="499714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148350" y="14455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7746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"/>
            <a:ext cx="91440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8382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1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43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125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0085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2865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75889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7210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68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144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52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02336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685707"/>
            <a:ext cx="402336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Two-column CONTENT slide</a:t>
            </a:r>
            <a:br>
              <a:rPr lang="en-US" dirty="0" smtClean="0"/>
            </a:br>
            <a:r>
              <a:rPr lang="en-US" dirty="0" smtClean="0"/>
              <a:t>one or two lines for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57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144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4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58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26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9900" y="6433384"/>
            <a:ext cx="2057400" cy="365125"/>
          </a:xfrm>
          <a:prstGeom prst="rect">
            <a:avLst/>
          </a:prstGeom>
        </p:spPr>
        <p:txBody>
          <a:bodyPr/>
          <a:lstStyle/>
          <a:p>
            <a:fld id="{FFF7D871-76B7-4677-9576-AA1FC03AD9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176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at is P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buClr>
                <a:srgbClr val="C00000"/>
              </a:buClr>
              <a:defRPr sz="2300">
                <a:latin typeface="+mj-lt"/>
              </a:defRPr>
            </a:lvl1pPr>
            <a:lvl2pPr>
              <a:spcAft>
                <a:spcPts val="600"/>
              </a:spcAft>
              <a:defRPr sz="2100" baseline="0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30"/>
          <p:cNvSpPr txBox="1">
            <a:spLocks noChangeArrowheads="1"/>
          </p:cNvSpPr>
          <p:nvPr userDrawn="1"/>
        </p:nvSpPr>
        <p:spPr bwMode="auto">
          <a:xfrm>
            <a:off x="6248400" y="64770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28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0895" y="2263770"/>
            <a:ext cx="41148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4875" y="2263770"/>
            <a:ext cx="41148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14875" y="1684229"/>
            <a:ext cx="41148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 smtClean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  <a:noFill/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60895" y="1684229"/>
            <a:ext cx="41148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 smtClean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Two-column CONTENT slide</a:t>
            </a:r>
            <a:br>
              <a:rPr lang="en-US" dirty="0" smtClean="0"/>
            </a:br>
            <a:r>
              <a:rPr lang="en-US" dirty="0" smtClean="0"/>
              <a:t>with box 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03575" y="1699995"/>
            <a:ext cx="4319750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699995"/>
            <a:ext cx="372948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95679" y="4080588"/>
            <a:ext cx="372948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VERTICAL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503575" y="4066957"/>
            <a:ext cx="4319750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5309" y="1731527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9394" y="1720414"/>
            <a:ext cx="2023746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87014" y="3290408"/>
            <a:ext cx="2028507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THREE IMAGES – VERTICAL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045309" y="3304768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87013" y="4872981"/>
            <a:ext cx="2028507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3045309" y="4856121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3998349"/>
            <a:ext cx="4114800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3998349"/>
            <a:ext cx="4097585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69999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69999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top HORIZONTAL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5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1148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1699995"/>
            <a:ext cx="41148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64146" y="343731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30864" y="343731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bottom HORIZONTAL</a:t>
            </a:r>
            <a:br>
              <a:rPr lang="en-US" dirty="0" smtClean="0"/>
            </a:br>
            <a:r>
              <a:rPr lang="en-US" dirty="0" smtClean="0"/>
              <a:t>WITH CAPTIONS</a:t>
            </a:r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76265" y="5735092"/>
            <a:ext cx="3995723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750289" y="5735092"/>
            <a:ext cx="3995723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57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miesen\Desktop\anlrgbpptlogo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160" y="6436886"/>
            <a:ext cx="769422" cy="27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72901" cy="82894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 smtClean="0"/>
              <a:t>Headline in all caps </a:t>
            </a:r>
            <a:r>
              <a:rPr lang="en-US" dirty="0" err="1" smtClean="0"/>
              <a:t>28pt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preferred as one or two lines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9995"/>
            <a:ext cx="8372901" cy="442277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 smtClean="0"/>
              <a:t>Click to add 1st-level bullet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-2"/>
            <a:ext cx="228600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>
              <a:solidFill>
                <a:schemeClr val="accent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" y="6486224"/>
            <a:ext cx="2238464" cy="16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686" r:id="rId2"/>
    <p:sldLayoutId id="2147483687" r:id="rId3"/>
    <p:sldLayoutId id="2147483688" r:id="rId4"/>
    <p:sldLayoutId id="2147483690" r:id="rId5"/>
    <p:sldLayoutId id="2147483774" r:id="rId6"/>
    <p:sldLayoutId id="2147483711" r:id="rId7"/>
    <p:sldLayoutId id="2147483692" r:id="rId8"/>
    <p:sldLayoutId id="2147483693" r:id="rId9"/>
    <p:sldLayoutId id="2147483709" r:id="rId10"/>
    <p:sldLayoutId id="2147483695" r:id="rId11"/>
    <p:sldLayoutId id="2147483739" r:id="rId12"/>
    <p:sldLayoutId id="2147483696" r:id="rId13"/>
    <p:sldLayoutId id="2147483689" r:id="rId14"/>
    <p:sldLayoutId id="2147483710" r:id="rId15"/>
    <p:sldLayoutId id="2147483706" r:id="rId16"/>
    <p:sldLayoutId id="2147483704" r:id="rId17"/>
    <p:sldLayoutId id="2147483769" r:id="rId18"/>
    <p:sldLayoutId id="2147483770" r:id="rId19"/>
    <p:sldLayoutId id="2147483771" r:id="rId20"/>
    <p:sldLayoutId id="2147483772" r:id="rId21"/>
    <p:sldLayoutId id="2147483761" r:id="rId22"/>
    <p:sldLayoutId id="2147483762" r:id="rId23"/>
    <p:sldLayoutId id="2147483763" r:id="rId24"/>
    <p:sldLayoutId id="2147483765" r:id="rId25"/>
    <p:sldLayoutId id="2147483766" r:id="rId26"/>
    <p:sldLayoutId id="2147483775" r:id="rId2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457200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1800" kern="1200" baseline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20700" indent="-236538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803275" indent="-187325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087438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Master title style</a:t>
            </a:r>
          </a:p>
        </p:txBody>
      </p:sp>
      <p:sp>
        <p:nvSpPr>
          <p:cNvPr id="102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8" y="609600"/>
            <a:ext cx="9015412" cy="579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412931" y="6523703"/>
            <a:ext cx="3746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fld id="{1F5DB916-EC28-4DDC-9CD1-B1810FA5E5C0}" type="slidenum">
              <a:rPr lang="en-US" sz="1400" smtClean="0"/>
              <a:t>‹#›</a:t>
            </a:fld>
            <a:endParaRPr lang="en-US" sz="1400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4479925" y="3108325"/>
            <a:ext cx="5540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931" y="98893"/>
            <a:ext cx="609600" cy="32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1" name="Line 27"/>
          <p:cNvSpPr>
            <a:spLocks noChangeShapeType="1"/>
          </p:cNvSpPr>
          <p:nvPr/>
        </p:nvSpPr>
        <p:spPr bwMode="auto">
          <a:xfrm>
            <a:off x="381000" y="609600"/>
            <a:ext cx="8382000" cy="0"/>
          </a:xfrm>
          <a:prstGeom prst="line">
            <a:avLst/>
          </a:prstGeom>
          <a:noFill/>
          <a:ln w="25400">
            <a:solidFill>
              <a:srgbClr val="BE1E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5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0">
          <a:solidFill>
            <a:srgbClr val="3333FF"/>
          </a:solidFill>
          <a:latin typeface="+mj-lt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33FF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33FF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33FF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33FF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33FF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33FF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33FF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333FF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r"/>
        <a:defRPr sz="20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Clr>
          <a:srgbClr val="3333FF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085850" indent="-228600" algn="l" rtl="0" eaLnBrk="1" fontAlgn="base" hangingPunct="1">
        <a:spcBef>
          <a:spcPct val="0"/>
        </a:spcBef>
        <a:spcAft>
          <a:spcPct val="0"/>
        </a:spcAft>
        <a:buClr>
          <a:srgbClr val="660033"/>
        </a:buClr>
        <a:buSzPct val="75000"/>
        <a:buFont typeface="Wingdings" pitchFamily="2" charset="2"/>
        <a:buChar char="l"/>
        <a:defRPr sz="1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428750" indent="-228600" algn="l" rtl="0" eaLnBrk="1" fontAlgn="base" hangingPunct="1">
        <a:spcBef>
          <a:spcPct val="0"/>
        </a:spcBef>
        <a:spcAft>
          <a:spcPct val="0"/>
        </a:spcAft>
        <a:buClr>
          <a:srgbClr val="FF3300"/>
        </a:buClr>
        <a:buSzPct val="75000"/>
        <a:buChar char="—"/>
        <a:defRPr sz="1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Verdana" pitchFamily="34" charset="0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Verdana" pitchFamily="34" charset="0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Verdana" pitchFamily="34" charset="0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Verdana" pitchFamily="34" charset="0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61.png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61.png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l.gov/aw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image" Target="../media/image34.png"/><Relationship Id="rId3" Type="http://schemas.openxmlformats.org/officeDocument/2006/relationships/image" Target="../media/image24.jpeg"/><Relationship Id="rId7" Type="http://schemas.openxmlformats.org/officeDocument/2006/relationships/image" Target="../media/image28.emf"/><Relationship Id="rId12" Type="http://schemas.openxmlformats.org/officeDocument/2006/relationships/image" Target="../media/image33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11" Type="http://schemas.openxmlformats.org/officeDocument/2006/relationships/image" Target="../media/image32.emf"/><Relationship Id="rId5" Type="http://schemas.openxmlformats.org/officeDocument/2006/relationships/image" Target="../media/image26.emf"/><Relationship Id="rId10" Type="http://schemas.openxmlformats.org/officeDocument/2006/relationships/image" Target="../media/image31.emf"/><Relationship Id="rId4" Type="http://schemas.openxmlformats.org/officeDocument/2006/relationships/image" Target="../media/image25.jpeg"/><Relationship Id="rId9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0" r="5500"/>
          <a:stretch>
            <a:fillRect/>
          </a:stretch>
        </p:blipFill>
        <p:spPr/>
      </p:pic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-229259" y="1689100"/>
            <a:ext cx="6455889" cy="2706624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A Metamaterial Structure for Wakefield Acceleration</a:t>
            </a:r>
            <a:r>
              <a:rPr lang="en-US" sz="2400" b="0" dirty="0" smtClean="0"/>
              <a:t/>
            </a:r>
            <a:br>
              <a:rPr lang="en-US" sz="2400" b="0" dirty="0" smtClean="0"/>
            </a:br>
            <a:r>
              <a:rPr lang="en-US" sz="2400" b="0" cap="none" dirty="0" smtClean="0">
                <a:solidFill>
                  <a:schemeClr val="bg1">
                    <a:lumMod val="85000"/>
                  </a:schemeClr>
                </a:solidFill>
              </a:rPr>
              <a:t>at the</a:t>
            </a:r>
            <a:r>
              <a:rPr lang="en-US" sz="2400" b="0" cap="none" dirty="0" smtClean="0"/>
              <a:t/>
            </a:r>
            <a:br>
              <a:rPr lang="en-US" sz="2400" b="0" cap="none" dirty="0" smtClean="0"/>
            </a:br>
            <a:r>
              <a:rPr lang="en-US" sz="2400" b="0" dirty="0" smtClean="0"/>
              <a:t>Argonne Wakefield Accelerator</a:t>
            </a:r>
            <a:r>
              <a:rPr lang="en-US" sz="2400" b="0" dirty="0"/>
              <a:t/>
            </a:r>
            <a:br>
              <a:rPr lang="en-US" sz="2400" b="0" dirty="0"/>
            </a:br>
            <a:r>
              <a:rPr lang="en-US" sz="2400" b="0" dirty="0"/>
              <a:t>(</a:t>
            </a:r>
            <a:r>
              <a:rPr lang="en-US" sz="2400" b="0" dirty="0" smtClean="0"/>
              <a:t>AWA)</a:t>
            </a:r>
            <a:br>
              <a:rPr lang="en-US" sz="2400" b="0" dirty="0" smtClean="0"/>
            </a:br>
            <a:r>
              <a:rPr lang="en-US" sz="2400" b="0" dirty="0" smtClean="0"/>
              <a:t>Facility</a:t>
            </a:r>
            <a:endParaRPr lang="en-US" sz="2400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7"/>
          </p:nvPr>
        </p:nvSpPr>
        <p:spPr>
          <a:xfrm>
            <a:off x="586557" y="4669971"/>
            <a:ext cx="7915186" cy="52724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John power        (</a:t>
            </a:r>
            <a:r>
              <a:rPr lang="en-US" sz="2000" cap="none" dirty="0" smtClean="0">
                <a:solidFill>
                  <a:schemeClr val="tx1">
                    <a:lumMod val="50000"/>
                  </a:schemeClr>
                </a:solidFill>
              </a:rPr>
              <a:t>for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Xueying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lu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cap="none" dirty="0" smtClean="0">
                <a:solidFill>
                  <a:schemeClr val="tx1">
                    <a:lumMod val="50000"/>
                  </a:schemeClr>
                </a:solidFill>
              </a:rPr>
              <a:t>now at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SLAC)</a:t>
            </a:r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19"/>
          </p:nvPr>
        </p:nvSpPr>
        <p:spPr>
          <a:xfrm>
            <a:off x="6517341" y="6094281"/>
            <a:ext cx="2535725" cy="515411"/>
          </a:xfrm>
        </p:spPr>
        <p:txBody>
          <a:bodyPr/>
          <a:lstStyle/>
          <a:p>
            <a:r>
              <a:rPr lang="en-US" dirty="0" smtClean="0"/>
              <a:t>ALEGRO WORKSHOP</a:t>
            </a:r>
          </a:p>
          <a:p>
            <a:r>
              <a:rPr lang="en-US" dirty="0" smtClean="0"/>
              <a:t>26-29 March 2019, CERN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8" y="6285169"/>
            <a:ext cx="4287546" cy="3070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9713" y="5561971"/>
            <a:ext cx="196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jp@anl.gov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52" y="654505"/>
            <a:ext cx="10001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85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3634" y="452941"/>
            <a:ext cx="8372901" cy="534256"/>
          </a:xfrm>
        </p:spPr>
        <p:txBody>
          <a:bodyPr/>
          <a:lstStyle/>
          <a:p>
            <a:r>
              <a:rPr lang="en-US" altLang="ko-KR" dirty="0" smtClean="0"/>
              <a:t>beam diagnostics development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34" y="1304103"/>
            <a:ext cx="2467119" cy="176938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2983339" y="5144019"/>
            <a:ext cx="1774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rgbClr val="FF0000"/>
                </a:solidFill>
              </a:rPr>
              <a:t>T</a:t>
            </a:r>
            <a:r>
              <a:rPr lang="en-US" altLang="ko-KR" sz="1600" dirty="0" smtClean="0">
                <a:solidFill>
                  <a:srgbClr val="FF0000"/>
                </a:solidFill>
              </a:rPr>
              <a:t>he second new method since AWA made witness scan method in 80’s</a:t>
            </a:r>
            <a:endParaRPr lang="ko-KR" altLang="en-US" sz="160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80432" y="1927183"/>
            <a:ext cx="1688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Energy change follows wakefield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40863" y="5002284"/>
            <a:ext cx="2556665" cy="1650754"/>
            <a:chOff x="5004022" y="2027787"/>
            <a:chExt cx="4982216" cy="3538537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4022" y="2027787"/>
              <a:ext cx="4982216" cy="3538537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9153525" y="2114550"/>
              <a:ext cx="314325" cy="323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모서리가 둥근 직사각형 6"/>
          <p:cNvSpPr/>
          <p:nvPr/>
        </p:nvSpPr>
        <p:spPr>
          <a:xfrm>
            <a:off x="352426" y="1183787"/>
            <a:ext cx="4152900" cy="5512288"/>
          </a:xfrm>
          <a:prstGeom prst="roundRect">
            <a:avLst>
              <a:gd name="adj" fmla="val 7034"/>
            </a:avLst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557519" y="987321"/>
            <a:ext cx="36995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0000FF"/>
                </a:solidFill>
              </a:rPr>
              <a:t>Single shot wakefield measurement</a:t>
            </a:r>
            <a:endParaRPr lang="ko-KR" altLang="en-US" sz="1600" b="1" dirty="0">
              <a:solidFill>
                <a:srgbClr val="0000FF"/>
              </a:solidFill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4657723" y="1183787"/>
            <a:ext cx="4276727" cy="5178913"/>
          </a:xfrm>
          <a:prstGeom prst="roundRect">
            <a:avLst>
              <a:gd name="adj" fmla="val 7034"/>
            </a:avLst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4669205" y="971632"/>
            <a:ext cx="406828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rgbClr val="3248EE"/>
                </a:solidFill>
              </a:rPr>
              <a:t>Transverse phase space measurement</a:t>
            </a:r>
            <a:endParaRPr lang="ko-KR" altLang="en-US" sz="1600" b="1" dirty="0">
              <a:solidFill>
                <a:srgbClr val="3248EE"/>
              </a:solidFill>
            </a:endParaRPr>
          </a:p>
        </p:txBody>
      </p:sp>
      <p:grpSp>
        <p:nvGrpSpPr>
          <p:cNvPr id="71" name="그룹 70"/>
          <p:cNvGrpSpPr/>
          <p:nvPr/>
        </p:nvGrpSpPr>
        <p:grpSpPr>
          <a:xfrm>
            <a:off x="5001841" y="2469436"/>
            <a:ext cx="3553123" cy="1884750"/>
            <a:chOff x="484249" y="4894891"/>
            <a:chExt cx="3553123" cy="1884750"/>
          </a:xfrm>
        </p:grpSpPr>
        <p:grpSp>
          <p:nvGrpSpPr>
            <p:cNvPr id="76" name="그룹 75"/>
            <p:cNvGrpSpPr/>
            <p:nvPr/>
          </p:nvGrpSpPr>
          <p:grpSpPr>
            <a:xfrm>
              <a:off x="484249" y="4936781"/>
              <a:ext cx="3489971" cy="1833788"/>
              <a:chOff x="2240280" y="2088319"/>
              <a:chExt cx="4645152" cy="2684849"/>
            </a:xfrm>
          </p:grpSpPr>
          <p:pic>
            <p:nvPicPr>
              <p:cNvPr id="87" name="그림 8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58568" y="2088319"/>
                <a:ext cx="4626864" cy="2684849"/>
              </a:xfrm>
              <a:prstGeom prst="rect">
                <a:avLst/>
              </a:prstGeom>
            </p:spPr>
          </p:pic>
          <p:sp>
            <p:nvSpPr>
              <p:cNvPr id="88" name="직사각형 87"/>
              <p:cNvSpPr/>
              <p:nvPr/>
            </p:nvSpPr>
            <p:spPr>
              <a:xfrm>
                <a:off x="2240280" y="3008376"/>
                <a:ext cx="182880" cy="10241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직사각형 88"/>
              <p:cNvSpPr/>
              <p:nvPr/>
            </p:nvSpPr>
            <p:spPr>
              <a:xfrm>
                <a:off x="2258568" y="4212336"/>
                <a:ext cx="256032" cy="4145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직사각형 89"/>
              <p:cNvSpPr/>
              <p:nvPr/>
            </p:nvSpPr>
            <p:spPr>
              <a:xfrm>
                <a:off x="2258568" y="3915156"/>
                <a:ext cx="91440" cy="4145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직사각형 90"/>
              <p:cNvSpPr/>
              <p:nvPr/>
            </p:nvSpPr>
            <p:spPr>
              <a:xfrm>
                <a:off x="2298319" y="3670559"/>
                <a:ext cx="91440" cy="4145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직사각형 91"/>
              <p:cNvSpPr/>
              <p:nvPr/>
            </p:nvSpPr>
            <p:spPr>
              <a:xfrm>
                <a:off x="2286000" y="3819149"/>
                <a:ext cx="91440" cy="4145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1087907" y="4894891"/>
              <a:ext cx="11721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3333CC"/>
                  </a:solidFill>
                </a:rPr>
                <a:t>x-y coupling</a:t>
              </a:r>
              <a:endParaRPr lang="ko-KR" altLang="en-US" sz="1400">
                <a:solidFill>
                  <a:srgbClr val="3333CC"/>
                </a:solidFill>
              </a:endParaRPr>
            </a:p>
          </p:txBody>
        </p:sp>
        <p:cxnSp>
          <p:nvCxnSpPr>
            <p:cNvPr id="78" name="직선 화살표 연결선 77"/>
            <p:cNvCxnSpPr/>
            <p:nvPr/>
          </p:nvCxnSpPr>
          <p:spPr>
            <a:xfrm>
              <a:off x="1619744" y="5208483"/>
              <a:ext cx="108472" cy="268773"/>
            </a:xfrm>
            <a:prstGeom prst="straightConnector1">
              <a:avLst/>
            </a:prstGeom>
            <a:ln>
              <a:solidFill>
                <a:srgbClr val="3333C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2183562" y="5039098"/>
              <a:ext cx="11721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3333CC"/>
                  </a:solidFill>
                </a:rPr>
                <a:t>x-x’ coupling</a:t>
              </a:r>
              <a:endParaRPr lang="ko-KR" altLang="en-US" sz="1400">
                <a:solidFill>
                  <a:srgbClr val="3333CC"/>
                </a:solidFill>
              </a:endParaRPr>
            </a:p>
          </p:txBody>
        </p:sp>
        <p:cxnSp>
          <p:nvCxnSpPr>
            <p:cNvPr id="80" name="직선 화살표 연결선 79"/>
            <p:cNvCxnSpPr/>
            <p:nvPr/>
          </p:nvCxnSpPr>
          <p:spPr>
            <a:xfrm flipH="1">
              <a:off x="2511776" y="5305555"/>
              <a:ext cx="101831" cy="171701"/>
            </a:xfrm>
            <a:prstGeom prst="straightConnector1">
              <a:avLst/>
            </a:prstGeom>
            <a:ln>
              <a:solidFill>
                <a:srgbClr val="3333C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직사각형 80"/>
            <p:cNvSpPr/>
            <p:nvPr/>
          </p:nvSpPr>
          <p:spPr>
            <a:xfrm rot="4976091">
              <a:off x="2585866" y="5212130"/>
              <a:ext cx="249856" cy="25540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 rot="4976091">
              <a:off x="743876" y="6398734"/>
              <a:ext cx="239241" cy="322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 rot="4976091">
              <a:off x="3756672" y="6064590"/>
              <a:ext cx="239241" cy="322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 rot="4976091">
              <a:off x="1145415" y="6343704"/>
              <a:ext cx="239241" cy="510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164353" y="6471864"/>
              <a:ext cx="17797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3333CC"/>
                  </a:solidFill>
                </a:rPr>
                <a:t>Minimizing y-y’</a:t>
              </a:r>
              <a:endParaRPr lang="ko-KR" altLang="en-US" sz="1400">
                <a:solidFill>
                  <a:srgbClr val="3333CC"/>
                </a:solidFill>
              </a:endParaRPr>
            </a:p>
          </p:txBody>
        </p:sp>
        <p:cxnSp>
          <p:nvCxnSpPr>
            <p:cNvPr id="86" name="직선 화살표 연결선 85"/>
            <p:cNvCxnSpPr/>
            <p:nvPr/>
          </p:nvCxnSpPr>
          <p:spPr>
            <a:xfrm flipH="1" flipV="1">
              <a:off x="1003756" y="6427113"/>
              <a:ext cx="203442" cy="207689"/>
            </a:xfrm>
            <a:prstGeom prst="straightConnector1">
              <a:avLst/>
            </a:prstGeom>
            <a:ln>
              <a:solidFill>
                <a:srgbClr val="3333C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직사각형 11"/>
          <p:cNvSpPr/>
          <p:nvPr/>
        </p:nvSpPr>
        <p:spPr>
          <a:xfrm>
            <a:off x="4616703" y="1530804"/>
            <a:ext cx="443236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rgbClr val="FF0000"/>
                </a:solidFill>
              </a:rPr>
              <a:t>This is new method introduced since 90’s</a:t>
            </a:r>
            <a:endParaRPr lang="en-US" altLang="ko-KR" sz="1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x,x</a:t>
            </a:r>
            <a:r>
              <a:rPr lang="en-US" altLang="ko-KR" sz="1400" dirty="0" smtClean="0"/>
              <a:t>’) or (</a:t>
            </a:r>
            <a:r>
              <a:rPr lang="en-US" altLang="ko-KR" sz="1400" dirty="0" err="1" smtClean="0"/>
              <a:t>y,y</a:t>
            </a:r>
            <a:r>
              <a:rPr lang="en-US" altLang="ko-KR" sz="1400" dirty="0" smtClean="0"/>
              <a:t>’) can be projected in to (</a:t>
            </a:r>
            <a:r>
              <a:rPr lang="en-US" altLang="ko-KR" sz="1400" dirty="0" err="1" smtClean="0"/>
              <a:t>x,y</a:t>
            </a:r>
            <a:r>
              <a:rPr lang="en-US" altLang="ko-KR" sz="1400" dirty="0" smtClean="0"/>
              <a:t>)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A fast way to characterize the beam and beamline</a:t>
            </a:r>
            <a:endParaRPr lang="ko-KR" altLang="en-US" sz="1400"/>
          </a:p>
        </p:txBody>
      </p:sp>
      <p:grpSp>
        <p:nvGrpSpPr>
          <p:cNvPr id="93" name="그룹 92"/>
          <p:cNvGrpSpPr/>
          <p:nvPr/>
        </p:nvGrpSpPr>
        <p:grpSpPr>
          <a:xfrm>
            <a:off x="4757836" y="4448505"/>
            <a:ext cx="4147161" cy="1624986"/>
            <a:chOff x="4486871" y="4919195"/>
            <a:chExt cx="4561877" cy="1787485"/>
          </a:xfrm>
        </p:grpSpPr>
        <p:pic>
          <p:nvPicPr>
            <p:cNvPr id="94" name="그림 9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00" t="33919" r="25800" b="32699"/>
            <a:stretch/>
          </p:blipFill>
          <p:spPr>
            <a:xfrm>
              <a:off x="4486871" y="4919195"/>
              <a:ext cx="2258568" cy="1787485"/>
            </a:xfrm>
            <a:prstGeom prst="rect">
              <a:avLst/>
            </a:prstGeom>
          </p:spPr>
        </p:pic>
        <p:pic>
          <p:nvPicPr>
            <p:cNvPr id="95" name="그림 9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00" t="67473" r="25800" b="-1"/>
            <a:stretch/>
          </p:blipFill>
          <p:spPr>
            <a:xfrm>
              <a:off x="6790180" y="4919195"/>
              <a:ext cx="2258568" cy="1741794"/>
            </a:xfrm>
            <a:prstGeom prst="rect">
              <a:avLst/>
            </a:prstGeom>
          </p:spPr>
        </p:pic>
        <p:sp>
          <p:nvSpPr>
            <p:cNvPr id="96" name="직사각형 95"/>
            <p:cNvSpPr/>
            <p:nvPr/>
          </p:nvSpPr>
          <p:spPr>
            <a:xfrm>
              <a:off x="4855464" y="5928751"/>
              <a:ext cx="466344" cy="345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직사각형 96"/>
            <p:cNvSpPr/>
            <p:nvPr/>
          </p:nvSpPr>
          <p:spPr>
            <a:xfrm>
              <a:off x="7132320" y="5924466"/>
              <a:ext cx="466344" cy="345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983480" y="5025744"/>
              <a:ext cx="1651318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Slit-scan result</a:t>
              </a:r>
              <a:endParaRPr lang="ko-KR" altLang="en-US" sz="140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7288926" y="5032543"/>
              <a:ext cx="1682822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Projection result</a:t>
              </a:r>
              <a:endParaRPr lang="ko-KR" altLang="en-US" sz="140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097584" y="5861787"/>
              <a:ext cx="15350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Getting image of each shots </a:t>
              </a:r>
              <a:endParaRPr lang="ko-KR" altLang="en-US" sz="120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756716" y="5866426"/>
              <a:ext cx="2156360" cy="50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latin typeface="+mj-lt"/>
                </a:rPr>
                <a:t>10 spot </a:t>
              </a:r>
              <a:r>
                <a:rPr lang="en-US" altLang="ko-KR" sz="1200" dirty="0" smtClean="0">
                  <a:latin typeface="+mj-lt"/>
                  <a:ea typeface="Cambria Math" panose="02040503050406030204" pitchFamily="18" charset="0"/>
                </a:rPr>
                <a:t>⨉100 shots</a:t>
              </a:r>
              <a:r>
                <a:rPr lang="en-US" altLang="ko-KR" sz="1200" dirty="0" smtClean="0">
                  <a:latin typeface="+mj-lt"/>
                </a:rPr>
                <a:t> </a:t>
              </a:r>
              <a:r>
                <a:rPr lang="en-US" altLang="ko-KR" sz="1200" dirty="0" smtClean="0">
                  <a:latin typeface="+mj-lt"/>
                  <a:ea typeface="Cambria Math" panose="02040503050406030204" pitchFamily="18" charset="0"/>
                </a:rPr>
                <a:t>⨉ 2 Hz </a:t>
              </a:r>
              <a:r>
                <a:rPr lang="en-US" altLang="ko-KR" sz="1200" dirty="0" smtClean="0">
                  <a:latin typeface="+mj-lt"/>
                  <a:ea typeface="맑은 고딕" panose="020B0503020000020004" pitchFamily="50" charset="-127"/>
                </a:rPr>
                <a:t>→ 500 s for </a:t>
              </a:r>
              <a:r>
                <a:rPr lang="en-US" altLang="ko-KR" sz="1200" dirty="0" err="1" smtClean="0">
                  <a:latin typeface="+mj-lt"/>
                  <a:ea typeface="맑은 고딕" panose="020B0503020000020004" pitchFamily="50" charset="-127"/>
                </a:rPr>
                <a:t>avg</a:t>
              </a:r>
              <a:r>
                <a:rPr lang="en-US" altLang="ko-KR" sz="1200" dirty="0" smtClean="0">
                  <a:latin typeface="+mj-lt"/>
                  <a:ea typeface="맑은 고딕" panose="020B0503020000020004" pitchFamily="50" charset="-127"/>
                </a:rPr>
                <a:t> image</a:t>
              </a:r>
              <a:endParaRPr lang="ko-KR" altLang="en-US" sz="1200">
                <a:latin typeface="+mj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471150" y="6056008"/>
            <a:ext cx="3383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 smtClean="0"/>
              <a:t>*G. Ha et al., submitted (2019)</a:t>
            </a:r>
            <a:endParaRPr lang="ko-KR" alt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2846027" y="3841655"/>
            <a:ext cx="1562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dirty="0" smtClean="0">
                <a:solidFill>
                  <a:schemeClr val="bg1"/>
                </a:solidFill>
              </a:rPr>
              <a:t>Measured</a:t>
            </a:r>
          </a:p>
          <a:p>
            <a:pPr algn="r"/>
            <a:r>
              <a:rPr lang="en-US" altLang="ko-KR" sz="1400" dirty="0" smtClean="0">
                <a:solidFill>
                  <a:schemeClr val="bg1"/>
                </a:solidFill>
              </a:rPr>
              <a:t>phase space</a:t>
            </a:r>
          </a:p>
          <a:p>
            <a:pPr algn="r"/>
            <a:r>
              <a:rPr lang="en-US" altLang="ko-KR" sz="1400" dirty="0" smtClean="0">
                <a:solidFill>
                  <a:schemeClr val="bg1"/>
                </a:solidFill>
              </a:rPr>
              <a:t>w/o wake</a:t>
            </a:r>
            <a:endParaRPr lang="ko-KR" altLang="en-US" sz="140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818434" y="6574609"/>
            <a:ext cx="33832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*Q. Gao et al., PRAB 21, 062801 (2018)</a:t>
            </a:r>
            <a:endParaRPr lang="ko-KR" altLang="en-US" sz="1200" dirty="0"/>
          </a:p>
        </p:txBody>
      </p:sp>
      <p:grpSp>
        <p:nvGrpSpPr>
          <p:cNvPr id="5" name="그룹 4"/>
          <p:cNvGrpSpPr/>
          <p:nvPr/>
        </p:nvGrpSpPr>
        <p:grpSpPr>
          <a:xfrm>
            <a:off x="1823900" y="2989547"/>
            <a:ext cx="2659530" cy="2008909"/>
            <a:chOff x="-3714027" y="1714872"/>
            <a:chExt cx="3539834" cy="2673858"/>
          </a:xfrm>
        </p:grpSpPr>
        <p:grpSp>
          <p:nvGrpSpPr>
            <p:cNvPr id="52" name="그룹 51"/>
            <p:cNvGrpSpPr/>
            <p:nvPr/>
          </p:nvGrpSpPr>
          <p:grpSpPr>
            <a:xfrm>
              <a:off x="-3714027" y="1714872"/>
              <a:ext cx="3539834" cy="2673858"/>
              <a:chOff x="275837" y="3891005"/>
              <a:chExt cx="2925483" cy="2209800"/>
            </a:xfrm>
          </p:grpSpPr>
          <p:pic>
            <p:nvPicPr>
              <p:cNvPr id="53" name="그림 52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5837" y="3891005"/>
                <a:ext cx="2925483" cy="2209800"/>
              </a:xfrm>
              <a:prstGeom prst="rect">
                <a:avLst/>
              </a:prstGeom>
            </p:spPr>
          </p:pic>
          <p:sp>
            <p:nvSpPr>
              <p:cNvPr id="54" name="직사각형 53"/>
              <p:cNvSpPr/>
              <p:nvPr/>
            </p:nvSpPr>
            <p:spPr>
              <a:xfrm>
                <a:off x="2682240" y="3971109"/>
                <a:ext cx="304800" cy="313508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-1738569" y="1825857"/>
              <a:ext cx="1358437" cy="368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</a:rPr>
                <a:t>Drive beam</a:t>
              </a:r>
              <a:endParaRPr lang="ko-KR" altLang="en-US" sz="1200">
                <a:solidFill>
                  <a:schemeClr val="bg1"/>
                </a:solidFill>
              </a:endParaRPr>
            </a:p>
          </p:txBody>
        </p:sp>
        <p:cxnSp>
          <p:nvCxnSpPr>
            <p:cNvPr id="56" name="직선 화살표 연결선 55"/>
            <p:cNvCxnSpPr/>
            <p:nvPr/>
          </p:nvCxnSpPr>
          <p:spPr>
            <a:xfrm>
              <a:off x="-1186849" y="2209248"/>
              <a:ext cx="43611" cy="286950"/>
            </a:xfrm>
            <a:prstGeom prst="straightConnector1">
              <a:avLst/>
            </a:prstGeom>
            <a:ln w="38100">
              <a:solidFill>
                <a:schemeClr val="bg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-3247329" y="2089568"/>
              <a:ext cx="1683528" cy="368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</a:rPr>
                <a:t>Witness beam</a:t>
              </a:r>
              <a:endParaRPr lang="ko-KR" altLang="en-US" sz="1200">
                <a:solidFill>
                  <a:schemeClr val="bg1"/>
                </a:solidFill>
              </a:endParaRPr>
            </a:p>
          </p:txBody>
        </p:sp>
        <p:cxnSp>
          <p:nvCxnSpPr>
            <p:cNvPr id="58" name="직선 화살표 연결선 57"/>
            <p:cNvCxnSpPr/>
            <p:nvPr/>
          </p:nvCxnSpPr>
          <p:spPr>
            <a:xfrm>
              <a:off x="-2543521" y="2466303"/>
              <a:ext cx="43611" cy="286950"/>
            </a:xfrm>
            <a:prstGeom prst="straightConnector1">
              <a:avLst/>
            </a:prstGeom>
            <a:ln w="38100">
              <a:solidFill>
                <a:schemeClr val="bg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-2147946" y="3185246"/>
              <a:ext cx="1683528" cy="614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</a:rPr>
                <a:t>Modulation from wakefield</a:t>
              </a:r>
              <a:endParaRPr lang="ko-KR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61" name="자유형 60"/>
            <p:cNvSpPr/>
            <p:nvPr/>
          </p:nvSpPr>
          <p:spPr>
            <a:xfrm>
              <a:off x="-2601740" y="3008254"/>
              <a:ext cx="427056" cy="508000"/>
            </a:xfrm>
            <a:custGeom>
              <a:avLst/>
              <a:gdLst>
                <a:gd name="connsiteX0" fmla="*/ 427056 w 427056"/>
                <a:gd name="connsiteY0" fmla="*/ 508000 h 508000"/>
                <a:gd name="connsiteX1" fmla="*/ 46056 w 427056"/>
                <a:gd name="connsiteY1" fmla="*/ 304800 h 508000"/>
                <a:gd name="connsiteX2" fmla="*/ 20656 w 427056"/>
                <a:gd name="connsiteY2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7056" h="508000">
                  <a:moveTo>
                    <a:pt x="427056" y="508000"/>
                  </a:moveTo>
                  <a:cubicBezTo>
                    <a:pt x="270422" y="448733"/>
                    <a:pt x="113789" y="389467"/>
                    <a:pt x="46056" y="304800"/>
                  </a:cubicBezTo>
                  <a:cubicBezTo>
                    <a:pt x="-21677" y="220133"/>
                    <a:pt x="-511" y="110066"/>
                    <a:pt x="20656" y="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headEnd type="none" w="med" len="med"/>
              <a:tailEnd type="arrow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sp>
        <p:nvSpPr>
          <p:cNvPr id="8" name="직사각형 7"/>
          <p:cNvSpPr/>
          <p:nvPr/>
        </p:nvSpPr>
        <p:spPr>
          <a:xfrm>
            <a:off x="492203" y="3041436"/>
            <a:ext cx="15422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sz="1400" dirty="0"/>
          </a:p>
          <a:p>
            <a:r>
              <a:rPr lang="en-US" altLang="ko-KR" sz="1400" dirty="0" smtClean="0"/>
              <a:t>Comparison between with and without wake provides actual shape of the wake</a:t>
            </a:r>
            <a:endParaRPr lang="ko-KR" altLang="en-US" sz="140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3821709" y="74436"/>
            <a:ext cx="1892928" cy="443994"/>
            <a:chOff x="538199" y="2764564"/>
            <a:chExt cx="1892928" cy="443994"/>
          </a:xfrm>
        </p:grpSpPr>
        <p:sp>
          <p:nvSpPr>
            <p:cNvPr id="63" name="TextBox 62"/>
            <p:cNvSpPr txBox="1"/>
            <p:nvPr/>
          </p:nvSpPr>
          <p:spPr>
            <a:xfrm>
              <a:off x="588545" y="2794063"/>
              <a:ext cx="1842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Beam Physics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538199" y="2764564"/>
              <a:ext cx="1790933" cy="443994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90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4" grpId="0" animBg="1"/>
      <p:bldP spid="12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2"/>
          <p:cNvSpPr>
            <a:spLocks noGrp="1"/>
          </p:cNvSpPr>
          <p:nvPr>
            <p:ph type="title"/>
          </p:nvPr>
        </p:nvSpPr>
        <p:spPr>
          <a:xfrm>
            <a:off x="426770" y="707110"/>
            <a:ext cx="8488629" cy="522278"/>
          </a:xfrm>
        </p:spPr>
        <p:txBody>
          <a:bodyPr/>
          <a:lstStyle/>
          <a:p>
            <a:r>
              <a:rPr lang="en-US" dirty="0" smtClean="0"/>
              <a:t>PWFA:</a:t>
            </a:r>
            <a:br>
              <a:rPr lang="en-US" dirty="0" smtClean="0"/>
            </a:br>
            <a:r>
              <a:rPr lang="en-US" dirty="0" smtClean="0"/>
              <a:t>Plasma </a:t>
            </a:r>
            <a:r>
              <a:rPr lang="en-US" dirty="0" err="1" smtClean="0"/>
              <a:t>wakefield</a:t>
            </a:r>
            <a:r>
              <a:rPr lang="en-US" dirty="0" smtClean="0"/>
              <a:t> acceleration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2361180" y="78610"/>
            <a:ext cx="3857575" cy="443994"/>
            <a:chOff x="5632455" y="2735047"/>
            <a:chExt cx="3857575" cy="443994"/>
          </a:xfrm>
        </p:grpSpPr>
        <p:sp>
          <p:nvSpPr>
            <p:cNvPr id="45" name="Rounded Rectangle 44"/>
            <p:cNvSpPr/>
            <p:nvPr/>
          </p:nvSpPr>
          <p:spPr>
            <a:xfrm>
              <a:off x="5632455" y="2735047"/>
              <a:ext cx="3785856" cy="443994"/>
            </a:xfrm>
            <a:prstGeom prst="roundRect">
              <a:avLst/>
            </a:prstGeom>
            <a:noFill/>
            <a:ln w="381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632455" y="2752293"/>
              <a:ext cx="3857575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Advanced Acceleration Concepts</a:t>
              </a:r>
              <a:endParaRPr lang="en-US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40511" y="1550658"/>
            <a:ext cx="32735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/>
              <a:t>High </a:t>
            </a:r>
            <a:r>
              <a:rPr lang="en-US" sz="2400" b="1" dirty="0" smtClean="0"/>
              <a:t>R </a:t>
            </a:r>
            <a:r>
              <a:rPr lang="en-US" sz="2400" b="1" dirty="0"/>
              <a:t>with </a:t>
            </a:r>
            <a:r>
              <a:rPr lang="en-US" sz="2400" b="1" dirty="0" smtClean="0"/>
              <a:t>EEX</a:t>
            </a:r>
          </a:p>
          <a:p>
            <a:pPr>
              <a:spcAft>
                <a:spcPts val="600"/>
              </a:spcAft>
            </a:pPr>
            <a:r>
              <a:rPr lang="en-US" altLang="ko-KR" sz="1600" dirty="0" smtClean="0">
                <a:solidFill>
                  <a:srgbClr val="0000FF"/>
                </a:solidFill>
              </a:rPr>
              <a:t>Courtesy: R</a:t>
            </a:r>
            <a:r>
              <a:rPr lang="en-US" altLang="ko-KR" sz="1600" dirty="0">
                <a:solidFill>
                  <a:srgbClr val="0000FF"/>
                </a:solidFill>
              </a:rPr>
              <a:t>. </a:t>
            </a:r>
            <a:r>
              <a:rPr lang="en-US" altLang="ko-KR" sz="1600" dirty="0" err="1">
                <a:solidFill>
                  <a:srgbClr val="0000FF"/>
                </a:solidFill>
              </a:rPr>
              <a:t>Roussell</a:t>
            </a:r>
            <a:r>
              <a:rPr lang="en-US" altLang="ko-KR" sz="1600" dirty="0">
                <a:solidFill>
                  <a:srgbClr val="0000FF"/>
                </a:solidFill>
              </a:rPr>
              <a:t>, </a:t>
            </a:r>
            <a:endParaRPr lang="en-US" altLang="ko-KR" sz="1600" dirty="0" smtClean="0">
              <a:solidFill>
                <a:srgbClr val="0000FF"/>
              </a:solidFill>
            </a:endParaRPr>
          </a:p>
          <a:p>
            <a:pPr>
              <a:spcAft>
                <a:spcPts val="600"/>
              </a:spcAft>
            </a:pPr>
            <a:r>
              <a:rPr lang="en-US" altLang="ko-KR" sz="1600" dirty="0" smtClean="0">
                <a:solidFill>
                  <a:srgbClr val="0000FF"/>
                </a:solidFill>
              </a:rPr>
              <a:t>J</a:t>
            </a:r>
            <a:r>
              <a:rPr lang="en-US" altLang="ko-KR" sz="1600" dirty="0">
                <a:solidFill>
                  <a:srgbClr val="0000FF"/>
                </a:solidFill>
              </a:rPr>
              <a:t>. Rosenzweig, G. </a:t>
            </a:r>
            <a:r>
              <a:rPr lang="en-US" altLang="ko-KR" sz="1600" dirty="0" err="1" smtClean="0">
                <a:solidFill>
                  <a:srgbClr val="0000FF"/>
                </a:solidFill>
              </a:rPr>
              <a:t>Andonian</a:t>
            </a:r>
            <a:endParaRPr lang="en-US" altLang="ko-KR" sz="1600" dirty="0">
              <a:solidFill>
                <a:srgbClr val="00B0F0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7265" y="0"/>
            <a:ext cx="2704395" cy="65897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40" y="2162829"/>
            <a:ext cx="4981220" cy="113051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860" y="3940310"/>
            <a:ext cx="3352800" cy="2514600"/>
          </a:xfrm>
          <a:prstGeom prst="rect">
            <a:avLst/>
          </a:prstGeom>
        </p:spPr>
      </p:pic>
      <p:pic>
        <p:nvPicPr>
          <p:cNvPr id="42" name="Picture 4" descr="https://lh3.googleusercontent.com/WWuJumDiR0sFsVyVM8bNX4QuYqlSVaQXCIckPRI0jhfUQQE363ta435-X6TCoKSBjAiFTijcv5eW_FQ3V8tFFFZpXJT42B0Nd9pbyb6ONJygg9VEgPOaChet3mmLsENXbhtaX2tpc0kpI_uahhso55nZb5lp27A7UA7i-vlfhbIIbnaTUJSRdmE5WZowAiHDDsc2YoW_P23XnkyTYbfcuzfEdy1fJtsUeOg_QDuaUSc-LkK7CdXXEFI1pxu8Koe7Zo_DcI0P_MMFIZW6QbJocsn4YqsDX5suYgHXn_RG_WgX9JyWSuLUCfh48Au8g8CxbxWAl3hahMvln0dKgWSJnHw10FsydfSOeF14xAUywcJe9g2efTxLhEUDoFY4NhT6wvUdYeROnCwWfbRGnMRZn0kaaKL_ydriV3j0g9fyPFAvMDJPu2_jf5kMypYhswqzI08NqzF-od9VaRyWaikQpXUv0yZSLXhjL9eLrROuRfCpSZSe8mjB2eojOSty-7_6R8InqPIOKXyNCv4G5HfP5azhJkz6FRekVzQo5eYVrJmin7ykaVfCKbEvQ-dJC_XAkn2hF8rxd186-WNIhCxIHqTKk60dvEAuAn0dBGZLISYFDDs_Mk0yvuznDmrqkCk89IPP1Atmj7hTJFpLS__vsyJVfIPA0eg=w1920-h934-no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9" t="14250" r="25913" b="24014"/>
          <a:stretch/>
        </p:blipFill>
        <p:spPr bwMode="auto">
          <a:xfrm>
            <a:off x="5469650" y="1426218"/>
            <a:ext cx="3292524" cy="231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62840" y="3337179"/>
            <a:ext cx="23072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Emittance Exchange</a:t>
            </a:r>
            <a:endParaRPr lang="en-US" sz="2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255095" y="1380638"/>
            <a:ext cx="21064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Longitudinal Phase Space </a:t>
            </a:r>
          </a:p>
          <a:p>
            <a:pPr algn="ctr"/>
            <a:r>
              <a:rPr lang="en-US" sz="1600" b="1" dirty="0" smtClean="0"/>
              <a:t>(LPS) Diagnostic</a:t>
            </a:r>
            <a:endParaRPr lang="en-US" sz="1600" b="1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65" b="15451"/>
          <a:stretch/>
        </p:blipFill>
        <p:spPr>
          <a:xfrm>
            <a:off x="370460" y="3940310"/>
            <a:ext cx="5201986" cy="2519706"/>
          </a:xfrm>
          <a:prstGeom prst="rect">
            <a:avLst/>
          </a:prstGeom>
        </p:spPr>
      </p:pic>
      <p:sp>
        <p:nvSpPr>
          <p:cNvPr id="50" name="슬라이드 번호 개체 틀 2"/>
          <p:cNvSpPr>
            <a:spLocks noGrp="1"/>
          </p:cNvSpPr>
          <p:nvPr>
            <p:ph type="sldNum" sz="quarter" idx="13"/>
          </p:nvPr>
        </p:nvSpPr>
        <p:spPr>
          <a:xfrm>
            <a:off x="4343400" y="6473709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1800000">
            <a:off x="5347797" y="4580347"/>
            <a:ext cx="3954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Preliminary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742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18761" y="15095"/>
            <a:ext cx="8372901" cy="515829"/>
          </a:xfrm>
        </p:spPr>
        <p:txBody>
          <a:bodyPr/>
          <a:lstStyle/>
          <a:p>
            <a:pPr algn="ctr"/>
            <a:r>
              <a:rPr lang="en-US" dirty="0" smtClean="0"/>
              <a:t>AWA Mission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4334069" y="6419183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30312" y="518428"/>
            <a:ext cx="8399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indent="0" fontAlgn="base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accent2"/>
                </a:solidFill>
              </a:rPr>
              <a:t>Develop Science &amp; Technology of e</a:t>
            </a:r>
            <a:r>
              <a:rPr lang="en-US" sz="2800" baseline="30000" dirty="0" smtClean="0">
                <a:solidFill>
                  <a:schemeClr val="accent2"/>
                </a:solidFill>
              </a:rPr>
              <a:t>-</a:t>
            </a:r>
            <a:r>
              <a:rPr lang="en-US" sz="2000" dirty="0" smtClean="0">
                <a:solidFill>
                  <a:schemeClr val="accent2"/>
                </a:solidFill>
              </a:rPr>
              <a:t> Beam-driven Wakefield Acceleration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30311" y="1218923"/>
            <a:ext cx="863138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- SWFA: Two Beam Acceleration (TBA) and Collinear Wakefield Acceleration (CWA)</a:t>
            </a:r>
          </a:p>
          <a:p>
            <a:pPr lvl="0"/>
            <a:r>
              <a:rPr lang="en-US" sz="2000" dirty="0" smtClean="0">
                <a:solidFill>
                  <a:srgbClr val="00B0F0"/>
                </a:solidFill>
              </a:rPr>
              <a:t>- </a:t>
            </a:r>
            <a:r>
              <a:rPr lang="en-US" sz="2000" b="1" dirty="0" smtClean="0">
                <a:solidFill>
                  <a:srgbClr val="00B0F0"/>
                </a:solidFill>
              </a:rPr>
              <a:t>Novel </a:t>
            </a:r>
            <a:r>
              <a:rPr lang="en-US" sz="2000" b="1" dirty="0">
                <a:solidFill>
                  <a:srgbClr val="00B0F0"/>
                </a:solidFill>
              </a:rPr>
              <a:t>structure R&amp;D </a:t>
            </a:r>
          </a:p>
          <a:p>
            <a:pPr lvl="0"/>
            <a:r>
              <a:rPr lang="en-US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</a:t>
            </a:r>
            <a:r>
              <a:rPr lang="en-US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Fundamental field emission and RF breakdown study</a:t>
            </a:r>
          </a:p>
          <a:p>
            <a:pPr lvl="0"/>
            <a:r>
              <a:rPr lang="en-US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- BBU control in </a:t>
            </a:r>
            <a:r>
              <a:rPr lang="en-US" sz="14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wakefield</a:t>
            </a:r>
            <a:r>
              <a:rPr lang="en-US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accelerators</a:t>
            </a:r>
          </a:p>
          <a:p>
            <a:pPr lvl="0"/>
            <a:r>
              <a:rPr lang="en-US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- PWFA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286425" y="3327133"/>
            <a:ext cx="3857575" cy="443994"/>
            <a:chOff x="5240264" y="1670861"/>
            <a:chExt cx="3857575" cy="443994"/>
          </a:xfrm>
        </p:grpSpPr>
        <p:sp>
          <p:nvSpPr>
            <p:cNvPr id="11" name="TextBox 10"/>
            <p:cNvSpPr txBox="1"/>
            <p:nvPr/>
          </p:nvSpPr>
          <p:spPr>
            <a:xfrm>
              <a:off x="5240264" y="1670861"/>
              <a:ext cx="3857575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Advanced Acceleration Concepts</a:t>
              </a:r>
              <a:endParaRPr lang="en-US" b="1" dirty="0">
                <a:solidFill>
                  <a:srgbClr val="00B0F0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240264" y="1670861"/>
              <a:ext cx="3785856" cy="443994"/>
            </a:xfrm>
            <a:prstGeom prst="roundRect">
              <a:avLst/>
            </a:prstGeom>
            <a:noFill/>
            <a:ln w="381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Freeform 16"/>
          <p:cNvSpPr/>
          <p:nvPr/>
        </p:nvSpPr>
        <p:spPr>
          <a:xfrm>
            <a:off x="3372931" y="1639021"/>
            <a:ext cx="3847378" cy="1688112"/>
          </a:xfrm>
          <a:custGeom>
            <a:avLst/>
            <a:gdLst>
              <a:gd name="connsiteX0" fmla="*/ 3623094 w 3623094"/>
              <a:gd name="connsiteY0" fmla="*/ 1656272 h 1656272"/>
              <a:gd name="connsiteX1" fmla="*/ 2139351 w 3623094"/>
              <a:gd name="connsiteY1" fmla="*/ 0 h 1656272"/>
              <a:gd name="connsiteX2" fmla="*/ 0 w 3623094"/>
              <a:gd name="connsiteY2" fmla="*/ 0 h 1656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3094" h="1656272">
                <a:moveTo>
                  <a:pt x="3623094" y="1656272"/>
                </a:moveTo>
                <a:lnTo>
                  <a:pt x="2139351" y="0"/>
                </a:lnTo>
                <a:lnTo>
                  <a:pt x="0" y="0"/>
                </a:lnTo>
              </a:path>
            </a:pathLst>
          </a:custGeom>
          <a:noFill/>
          <a:ln w="57150">
            <a:solidFill>
              <a:srgbClr val="00B0F0"/>
            </a:solidFill>
            <a:headEnd type="none" w="med" len="med"/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9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90"/>
            <a:ext cx="8372901" cy="411162"/>
          </a:xfrm>
        </p:spPr>
        <p:txBody>
          <a:bodyPr/>
          <a:lstStyle/>
          <a:p>
            <a:r>
              <a:rPr lang="en-US" dirty="0" smtClean="0"/>
              <a:t>NOVEL structure R&amp;D at the </a:t>
            </a:r>
            <a:r>
              <a:rPr lang="en-US" dirty="0" err="1" smtClean="0"/>
              <a:t>awa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0" y="649936"/>
            <a:ext cx="8280969" cy="363563"/>
          </a:xfrm>
        </p:spPr>
        <p:txBody>
          <a:bodyPr/>
          <a:lstStyle/>
          <a:p>
            <a:r>
              <a:rPr lang="en-US" dirty="0" smtClean="0"/>
              <a:t>Some of the structures that have been tested at the AWA facility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T53MC-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777" y="2489438"/>
            <a:ext cx="1878593" cy="150243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789606" y="1874539"/>
            <a:ext cx="1601465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n-US" altLang="en-US" sz="1600" b="1" dirty="0">
                <a:solidFill>
                  <a:srgbClr val="404040"/>
                </a:solidFill>
              </a:rPr>
              <a:t>Iris </a:t>
            </a:r>
            <a:r>
              <a:rPr lang="en-US" altLang="en-US" sz="1600" b="1" dirty="0" smtClean="0">
                <a:solidFill>
                  <a:srgbClr val="404040"/>
                </a:solidFill>
              </a:rPr>
              <a:t>loaded</a:t>
            </a:r>
          </a:p>
          <a:p>
            <a:pPr algn="ctr"/>
            <a:r>
              <a:rPr lang="en-US" altLang="en-US" sz="1600" b="1" dirty="0" smtClean="0">
                <a:solidFill>
                  <a:srgbClr val="404040"/>
                </a:solidFill>
              </a:rPr>
              <a:t>Metallic (AWA)</a:t>
            </a:r>
            <a:endParaRPr lang="en-US" altLang="en-US" sz="1600" b="1" dirty="0">
              <a:solidFill>
                <a:srgbClr val="404040"/>
              </a:solidFill>
            </a:endParaRPr>
          </a:p>
        </p:txBody>
      </p:sp>
      <p:pic>
        <p:nvPicPr>
          <p:cNvPr id="10" name="Picture 11" descr="DLA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467" y="1927556"/>
            <a:ext cx="2333511" cy="163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3145777" y="1356019"/>
            <a:ext cx="318561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n-US" altLang="en-US" b="1" dirty="0" smtClean="0">
                <a:solidFill>
                  <a:srgbClr val="404040"/>
                </a:solidFill>
              </a:rPr>
              <a:t>Cylindrical dielectric (AWA)</a:t>
            </a:r>
            <a:endParaRPr lang="en-US" altLang="en-US" b="1" dirty="0">
              <a:solidFill>
                <a:srgbClr val="404040"/>
              </a:solidFill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6371816" y="4330102"/>
            <a:ext cx="2366353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n-US" altLang="en-US" sz="1600" b="1" dirty="0">
                <a:solidFill>
                  <a:srgbClr val="404040"/>
                </a:solidFill>
              </a:rPr>
              <a:t>Meta/left-handed </a:t>
            </a:r>
            <a:r>
              <a:rPr lang="en-US" altLang="en-US" sz="1600" b="1" dirty="0" smtClean="0">
                <a:solidFill>
                  <a:srgbClr val="404040"/>
                </a:solidFill>
              </a:rPr>
              <a:t>(MIT)</a:t>
            </a:r>
            <a:endParaRPr lang="en-US" altLang="en-US" sz="1600" b="1" dirty="0">
              <a:solidFill>
                <a:srgbClr val="404040"/>
              </a:solidFill>
            </a:endParaRPr>
          </a:p>
        </p:txBody>
      </p:sp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5847" y="4908891"/>
            <a:ext cx="1727041" cy="1501348"/>
          </a:xfrm>
          <a:prstGeom prst="rect">
            <a:avLst/>
          </a:prstGeom>
          <a:ln/>
        </p:spPr>
      </p:pic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18456" y="4441622"/>
            <a:ext cx="2794196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solidFill>
                  <a:srgbClr val="404040"/>
                </a:solidFill>
              </a:rPr>
              <a:t>Photonic band gap </a:t>
            </a:r>
            <a:r>
              <a:rPr lang="en-US" altLang="en-US" sz="1600" b="1" dirty="0" smtClean="0">
                <a:solidFill>
                  <a:srgbClr val="404040"/>
                </a:solidFill>
              </a:rPr>
              <a:t>(LANL)</a:t>
            </a:r>
            <a:endParaRPr lang="en-US" altLang="en-US" sz="1600" b="1" dirty="0">
              <a:solidFill>
                <a:srgbClr val="404040"/>
              </a:solidFill>
            </a:endParaRPr>
          </a:p>
        </p:txBody>
      </p:sp>
      <p:pic>
        <p:nvPicPr>
          <p:cNvPr id="18" name="Picture 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825" y="5276323"/>
            <a:ext cx="942022" cy="931119"/>
          </a:xfrm>
          <a:prstGeom prst="rect">
            <a:avLst/>
          </a:prstGeom>
          <a:noFill/>
          <a:ln/>
        </p:spPr>
      </p:pic>
      <p:sp>
        <p:nvSpPr>
          <p:cNvPr id="21" name="Rectangle 20"/>
          <p:cNvSpPr/>
          <p:nvPr/>
        </p:nvSpPr>
        <p:spPr>
          <a:xfrm>
            <a:off x="6384975" y="1888911"/>
            <a:ext cx="2582758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en-US" altLang="en-US" sz="1600" b="1" dirty="0" smtClean="0">
                <a:solidFill>
                  <a:srgbClr val="404040"/>
                </a:solidFill>
              </a:rPr>
              <a:t>Planar dielectric (Euclid)</a:t>
            </a:r>
            <a:endParaRPr lang="en-US" altLang="en-US" sz="1600" b="1" dirty="0">
              <a:solidFill>
                <a:srgbClr val="40404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5112" y="4553432"/>
            <a:ext cx="1540703" cy="1373590"/>
          </a:xfrm>
          <a:prstGeom prst="rect">
            <a:avLst/>
          </a:prstGeom>
        </p:spPr>
      </p:pic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3207088" y="4195579"/>
            <a:ext cx="2970686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n-US" altLang="en-US" sz="1600" b="1" dirty="0" smtClean="0">
                <a:solidFill>
                  <a:srgbClr val="404040"/>
                </a:solidFill>
              </a:rPr>
              <a:t>Coaxial dielectric (Omega-P)</a:t>
            </a:r>
            <a:endParaRPr lang="en-US" altLang="en-US" sz="1600" b="1" dirty="0">
              <a:solidFill>
                <a:srgbClr val="40404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1" t="4486" r="7041" b="2198"/>
          <a:stretch/>
        </p:blipFill>
        <p:spPr>
          <a:xfrm>
            <a:off x="6738952" y="2375232"/>
            <a:ext cx="1874791" cy="151836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4747" y="4623303"/>
            <a:ext cx="2045471" cy="155198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0"/>
          <a:srcRect l="63094" t="6749" b="16078"/>
          <a:stretch/>
        </p:blipFill>
        <p:spPr>
          <a:xfrm>
            <a:off x="8180456" y="5317859"/>
            <a:ext cx="963544" cy="98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32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Publication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221" y="2066544"/>
            <a:ext cx="4843557" cy="4619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54574"/>
          <a:stretch/>
        </p:blipFill>
        <p:spPr>
          <a:xfrm>
            <a:off x="885825" y="685800"/>
            <a:ext cx="73723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1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609600"/>
            <a:ext cx="8382000" cy="5791200"/>
          </a:xfrm>
        </p:spPr>
        <p:txBody>
          <a:bodyPr/>
          <a:lstStyle/>
          <a:p>
            <a:pPr algn="just"/>
            <a:r>
              <a:rPr lang="en-US" sz="2400" dirty="0" smtClean="0">
                <a:ea typeface="Tahoma" pitchFamily="34" charset="0"/>
              </a:rPr>
              <a:t>Wagon wheel structure</a:t>
            </a:r>
          </a:p>
          <a:p>
            <a:pPr lvl="1" algn="just"/>
            <a:r>
              <a:rPr lang="en-US" sz="2000" dirty="0" smtClean="0">
                <a:ea typeface="Tahoma" pitchFamily="34" charset="0"/>
              </a:rPr>
              <a:t>Periodic subwavelength structure</a:t>
            </a:r>
          </a:p>
          <a:p>
            <a:pPr lvl="2" algn="just"/>
            <a:r>
              <a:rPr lang="en-US" sz="1700" dirty="0" smtClean="0">
                <a:ea typeface="Tahoma" pitchFamily="34" charset="0"/>
              </a:rPr>
              <a:t>Period: 2 mm</a:t>
            </a:r>
          </a:p>
          <a:p>
            <a:pPr lvl="2" algn="just">
              <a:spcAft>
                <a:spcPts val="600"/>
              </a:spcAft>
            </a:pPr>
            <a:r>
              <a:rPr lang="en-US" sz="1700" dirty="0" smtClean="0">
                <a:ea typeface="Tahoma" pitchFamily="34" charset="0"/>
              </a:rPr>
              <a:t>Free wavelength at 11.42 GHz: 26 mm</a:t>
            </a:r>
          </a:p>
          <a:p>
            <a:pPr lvl="1" algn="just"/>
            <a:r>
              <a:rPr lang="en-US" sz="2000" dirty="0" smtClean="0">
                <a:ea typeface="Tahoma" pitchFamily="34" charset="0"/>
              </a:rPr>
              <a:t>Negative group velocity</a:t>
            </a:r>
          </a:p>
          <a:p>
            <a:pPr lvl="1" algn="just"/>
            <a:r>
              <a:rPr lang="en-US" sz="2000" dirty="0" smtClean="0">
                <a:ea typeface="Tahoma" pitchFamily="34" charset="0"/>
              </a:rPr>
              <a:t>Fundamental mode: TM mode</a:t>
            </a:r>
          </a:p>
          <a:p>
            <a:pPr lvl="1" algn="just"/>
            <a:r>
              <a:rPr lang="en-US" sz="2000" dirty="0" smtClean="0">
                <a:ea typeface="Tahoma" pitchFamily="34" charset="0"/>
              </a:rPr>
              <a:t>Interaction frequency: 11.42 GHz</a:t>
            </a:r>
          </a:p>
          <a:p>
            <a:pPr lvl="2" algn="just"/>
            <a:r>
              <a:rPr lang="en-US" sz="1700" dirty="0" smtClean="0">
                <a:ea typeface="Tahoma" pitchFamily="34" charset="0"/>
              </a:rPr>
              <a:t>Cutoff frequency of an empty waveguide: 14.2 GHz</a:t>
            </a:r>
          </a:p>
          <a:p>
            <a:pPr marL="284163" indent="0" algn="just">
              <a:buNone/>
            </a:pPr>
            <a:endParaRPr lang="en-US" sz="2400" dirty="0" smtClean="0">
              <a:ea typeface="Tahoma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Wagon Wheel Structure Unit Cell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"/>
          <a:stretch/>
        </p:blipFill>
        <p:spPr>
          <a:xfrm>
            <a:off x="4451687" y="3733800"/>
            <a:ext cx="4311313" cy="28243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63094" t="6749" b="16078"/>
          <a:stretch/>
        </p:blipFill>
        <p:spPr>
          <a:xfrm>
            <a:off x="5980625" y="762000"/>
            <a:ext cx="2303280" cy="234345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838200" y="3824010"/>
            <a:ext cx="3238499" cy="2627746"/>
            <a:chOff x="5966168" y="4484578"/>
            <a:chExt cx="2564147" cy="208057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r="37278"/>
            <a:stretch/>
          </p:blipFill>
          <p:spPr>
            <a:xfrm>
              <a:off x="5966168" y="4484578"/>
              <a:ext cx="2564147" cy="1989131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7429500" y="6238875"/>
              <a:ext cx="390525" cy="3262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477000" y="5257800"/>
            <a:ext cx="180690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Dispersion Curve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8761" y="6336268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Stainless steel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00823" y="588725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Copper</a:t>
            </a:r>
          </a:p>
        </p:txBody>
      </p:sp>
    </p:spTree>
    <p:extLst>
      <p:ext uri="{BB962C8B-B14F-4D97-AF65-F5344CB8AC3E}">
        <p14:creationId xmlns:p14="http://schemas.microsoft.com/office/powerpoint/2010/main" val="32591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21811" y="658174"/>
            <a:ext cx="3322189" cy="5791200"/>
          </a:xfrm>
        </p:spPr>
        <p:txBody>
          <a:bodyPr/>
          <a:lstStyle/>
          <a:p>
            <a:r>
              <a:rPr lang="en-US" dirty="0" smtClean="0"/>
              <a:t>CST Wakefield solver, single bunch</a:t>
            </a:r>
          </a:p>
          <a:p>
            <a:pPr lvl="1"/>
            <a:r>
              <a:rPr lang="en-US" dirty="0" smtClean="0"/>
              <a:t>45 nC, </a:t>
            </a:r>
            <a:r>
              <a:rPr lang="el-GR" i="1" dirty="0" smtClean="0"/>
              <a:t>σ</a:t>
            </a:r>
            <a:r>
              <a:rPr lang="en-US" i="1" baseline="-25000" dirty="0"/>
              <a:t>z</a:t>
            </a:r>
            <a:r>
              <a:rPr lang="en-US" dirty="0"/>
              <a:t> = </a:t>
            </a:r>
            <a:r>
              <a:rPr lang="en-US" dirty="0" smtClean="0"/>
              <a:t>1.2 mm</a:t>
            </a:r>
            <a:endParaRPr lang="en-US" dirty="0"/>
          </a:p>
          <a:p>
            <a:r>
              <a:rPr lang="en-US" b="1" dirty="0" smtClean="0"/>
              <a:t>26 MW </a:t>
            </a:r>
            <a:r>
              <a:rPr lang="en-US" dirty="0" smtClean="0"/>
              <a:t>steady state in the backward port</a:t>
            </a:r>
          </a:p>
          <a:p>
            <a:r>
              <a:rPr lang="en-US" dirty="0" smtClean="0"/>
              <a:t>Much lower power in the forward port</a:t>
            </a:r>
          </a:p>
          <a:p>
            <a:pPr lvl="1"/>
            <a:r>
              <a:rPr lang="en-US" dirty="0" smtClean="0"/>
              <a:t>Reversed Cherenkov radi</a:t>
            </a:r>
            <a:r>
              <a:rPr lang="en-US" altLang="zh-CN" dirty="0" smtClean="0"/>
              <a:t>a</a:t>
            </a:r>
            <a:r>
              <a:rPr lang="en-US" dirty="0" smtClean="0"/>
              <a:t>tion</a:t>
            </a:r>
            <a:endParaRPr lang="en-US" dirty="0"/>
          </a:p>
          <a:p>
            <a:r>
              <a:rPr lang="en-US" dirty="0" smtClean="0"/>
              <a:t>Analytical theory: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= </a:t>
            </a:r>
            <a:r>
              <a:rPr lang="en-US" b="1" dirty="0" smtClean="0"/>
              <a:t>25 MW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CST Simulation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8396" y="650516"/>
            <a:ext cx="5559998" cy="3540484"/>
            <a:chOff x="1371600" y="997673"/>
            <a:chExt cx="5852475" cy="372672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8813" y="1295400"/>
              <a:ext cx="5315262" cy="3429000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 bwMode="auto">
            <a:xfrm flipV="1">
              <a:off x="2114238" y="3006015"/>
              <a:ext cx="4852587" cy="1141611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lg"/>
              <a:tailEnd type="arrow" w="med" len="lg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1371600" y="4071425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Beam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33487" y="1809406"/>
              <a:ext cx="1645481" cy="388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Backward Port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22992" y="997673"/>
              <a:ext cx="1483498" cy="388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Forward Port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2" r="7201"/>
          <a:stretch/>
        </p:blipFill>
        <p:spPr>
          <a:xfrm>
            <a:off x="1615920" y="3938884"/>
            <a:ext cx="3962474" cy="28679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r="24657"/>
          <a:stretch/>
        </p:blipFill>
        <p:spPr>
          <a:xfrm>
            <a:off x="6013858" y="5037528"/>
            <a:ext cx="3130142" cy="670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51257" y="455780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Simulation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2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 at AWA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145"/>
          <a:stretch/>
        </p:blipFill>
        <p:spPr>
          <a:xfrm>
            <a:off x="257691" y="685800"/>
            <a:ext cx="8628615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667000"/>
            <a:ext cx="5367800" cy="4039559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 bwMode="auto">
          <a:xfrm>
            <a:off x="6096000" y="2283737"/>
            <a:ext cx="304800" cy="304800"/>
          </a:xfrm>
          <a:prstGeom prst="star5">
            <a:avLst/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45065" y="2978619"/>
            <a:ext cx="20989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Diagnostics:</a:t>
            </a:r>
          </a:p>
          <a:p>
            <a:pPr algn="ctr"/>
            <a:endParaRPr lang="en-US" b="1" dirty="0" smtClean="0"/>
          </a:p>
          <a:p>
            <a:r>
              <a:rPr lang="en-US" b="1" dirty="0" smtClean="0"/>
              <a:t>ICT</a:t>
            </a:r>
            <a:r>
              <a:rPr lang="en-US" dirty="0"/>
              <a:t> </a:t>
            </a:r>
            <a:r>
              <a:rPr lang="en-US" dirty="0" smtClean="0"/>
              <a:t>(Integrating current transformer): Bunch charge</a:t>
            </a:r>
          </a:p>
          <a:p>
            <a:endParaRPr lang="en-US" b="1" dirty="0" smtClean="0"/>
          </a:p>
          <a:p>
            <a:r>
              <a:rPr lang="en-US" b="1" dirty="0" smtClean="0"/>
              <a:t>YAG screen:</a:t>
            </a:r>
          </a:p>
          <a:p>
            <a:r>
              <a:rPr lang="en-US" dirty="0" smtClean="0"/>
              <a:t>Bunch transverse size</a:t>
            </a:r>
          </a:p>
          <a:p>
            <a:endParaRPr lang="en-US" dirty="0" smtClean="0"/>
          </a:p>
          <a:p>
            <a:r>
              <a:rPr lang="en-US" b="1" dirty="0" smtClean="0"/>
              <a:t>RF probes:</a:t>
            </a:r>
          </a:p>
          <a:p>
            <a:r>
              <a:rPr lang="en-US" dirty="0" smtClean="0"/>
              <a:t>Output microwave</a:t>
            </a:r>
            <a:endParaRPr lang="en-US" dirty="0"/>
          </a:p>
        </p:txBody>
      </p:sp>
      <p:pic>
        <p:nvPicPr>
          <p:cNvPr id="7" name="Picture 2" descr="C:\Users\amiesen\Desktop\anlrgbppt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682"/>
            <a:ext cx="1373667" cy="4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56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Installed Experiment at AWA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51161"/>
            <a:ext cx="4191000" cy="52504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087170"/>
            <a:ext cx="3733800" cy="4978400"/>
          </a:xfrm>
          <a:prstGeom prst="rect">
            <a:avLst/>
          </a:prstGeom>
        </p:spPr>
      </p:pic>
      <p:pic>
        <p:nvPicPr>
          <p:cNvPr id="5" name="Picture 2" descr="C:\Users\amiesen\Desktop\anlrgbppt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682"/>
            <a:ext cx="1373667" cy="4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88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737" y="609600"/>
            <a:ext cx="5656263" cy="5791200"/>
          </a:xfrm>
        </p:spPr>
        <p:txBody>
          <a:bodyPr/>
          <a:lstStyle/>
          <a:p>
            <a:r>
              <a:rPr lang="en-US" dirty="0" smtClean="0"/>
              <a:t>High RF power from a single 45 nC bunch</a:t>
            </a:r>
          </a:p>
          <a:p>
            <a:pPr lvl="1"/>
            <a:r>
              <a:rPr lang="en-US" dirty="0" smtClean="0"/>
              <a:t>Experiment: 25 MW</a:t>
            </a:r>
          </a:p>
          <a:p>
            <a:pPr lvl="1"/>
            <a:r>
              <a:rPr lang="en-US" dirty="0" smtClean="0"/>
              <a:t>Simulation: 26 MW (steady state)</a:t>
            </a:r>
          </a:p>
          <a:p>
            <a:pPr lvl="1"/>
            <a:r>
              <a:rPr lang="en-US" dirty="0" smtClean="0"/>
              <a:t>Analytical theory: 25 MW</a:t>
            </a:r>
          </a:p>
          <a:p>
            <a:r>
              <a:rPr lang="en-US" dirty="0" smtClean="0"/>
              <a:t>Reversed </a:t>
            </a:r>
            <a:r>
              <a:rPr lang="en-US" dirty="0"/>
              <a:t>Cherenkov radiation </a:t>
            </a:r>
            <a:r>
              <a:rPr lang="en-US" dirty="0" smtClean="0"/>
              <a:t>verified</a:t>
            </a:r>
          </a:p>
          <a:p>
            <a:pPr lvl="1"/>
            <a:r>
              <a:rPr lang="en-US" dirty="0"/>
              <a:t>Coherent radiation at 11.4 GHz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Backward port has much more power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Bunch Experiment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762" y="3886200"/>
            <a:ext cx="3679574" cy="25085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63"/>
          <a:stretch/>
        </p:blipFill>
        <p:spPr>
          <a:xfrm>
            <a:off x="5562600" y="762000"/>
            <a:ext cx="3461444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54" y="3886200"/>
            <a:ext cx="3595807" cy="2667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72200" y="929987"/>
            <a:ext cx="2676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100 GSa/s, 16 GHz BW scope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8" name="Picture 2" descr="C:\Users\amiesen\Desktop\anlrgbppt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682"/>
            <a:ext cx="1373667" cy="4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54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2560" y="1198181"/>
            <a:ext cx="8372901" cy="515829"/>
          </a:xfrm>
        </p:spPr>
        <p:txBody>
          <a:bodyPr/>
          <a:lstStyle/>
          <a:p>
            <a:r>
              <a:rPr lang="en-US" dirty="0" smtClean="0"/>
              <a:t>AWA </a:t>
            </a:r>
            <a:r>
              <a:rPr lang="en-US" dirty="0" smtClean="0"/>
              <a:t>facility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4334069" y="6419183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6288707" y="3030302"/>
            <a:ext cx="2723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248EE"/>
                </a:solidFill>
              </a:rPr>
              <a:t>https://</a:t>
            </a:r>
            <a:r>
              <a:rPr lang="en-US" dirty="0" smtClean="0">
                <a:solidFill>
                  <a:srgbClr val="3248EE"/>
                </a:solidFill>
              </a:rPr>
              <a:t>www.anl.gov/awa</a:t>
            </a:r>
            <a:endParaRPr lang="en-US" dirty="0">
              <a:solidFill>
                <a:srgbClr val="3248EE"/>
              </a:solidFill>
            </a:endParaRPr>
          </a:p>
        </p:txBody>
      </p:sp>
      <p:sp>
        <p:nvSpPr>
          <p:cNvPr id="29" name="Title 6"/>
          <p:cNvSpPr txBox="1">
            <a:spLocks/>
          </p:cNvSpPr>
          <p:nvPr/>
        </p:nvSpPr>
        <p:spPr>
          <a:xfrm>
            <a:off x="342561" y="4159106"/>
            <a:ext cx="8372901" cy="51582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Metamaterial experiment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64031" y="1773376"/>
            <a:ext cx="73260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John 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Power,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Manoel</a:t>
            </a: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Conde, </a:t>
            </a:r>
            <a:r>
              <a:rPr lang="en-US" sz="2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Jiahang</a:t>
            </a: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Shao, Eric E. Wisniewski</a:t>
            </a:r>
          </a:p>
          <a:p>
            <a:pPr>
              <a:defRPr/>
            </a:pPr>
            <a:r>
              <a:rPr lang="en-US" sz="2400" i="1" dirty="0">
                <a:latin typeface="Times" panose="02020603050405020304" pitchFamily="18" charset="0"/>
                <a:cs typeface="Times" panose="02020603050405020304" pitchFamily="18" charset="0"/>
              </a:rPr>
              <a:t>Argonne National Laboratory (ANL)</a:t>
            </a:r>
          </a:p>
          <a:p>
            <a:pPr>
              <a:defRPr/>
            </a:pP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defRPr/>
            </a:pPr>
            <a:r>
              <a:rPr lang="en-US" sz="2400" dirty="0" err="1">
                <a:latin typeface="Times" panose="02020603050405020304" pitchFamily="18" charset="0"/>
                <a:cs typeface="Times" panose="02020603050405020304" pitchFamily="18" charset="0"/>
              </a:rPr>
              <a:t>Chunguang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 Jing</a:t>
            </a:r>
          </a:p>
          <a:p>
            <a:pPr>
              <a:defRPr/>
            </a:pPr>
            <a:r>
              <a:rPr lang="en-US" sz="2400" i="1" dirty="0">
                <a:latin typeface="Times" panose="02020603050405020304" pitchFamily="18" charset="0"/>
                <a:cs typeface="Times" panose="02020603050405020304" pitchFamily="18" charset="0"/>
              </a:rPr>
              <a:t>Euclid </a:t>
            </a:r>
            <a:r>
              <a:rPr lang="en-US" sz="2400" i="1" dirty="0" err="1">
                <a:latin typeface="Times" panose="02020603050405020304" pitchFamily="18" charset="0"/>
                <a:cs typeface="Times" panose="02020603050405020304" pitchFamily="18" charset="0"/>
              </a:rPr>
              <a:t>Techlabs</a:t>
            </a:r>
            <a:r>
              <a:rPr lang="en-US" sz="2400" i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LLC</a:t>
            </a:r>
          </a:p>
          <a:p>
            <a:pPr>
              <a:defRPr/>
            </a:pPr>
            <a:endParaRPr lang="en-US" sz="2400" i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defRPr/>
            </a:pPr>
            <a:endParaRPr lang="en-US" sz="2400" i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defRPr/>
            </a:pPr>
            <a:r>
              <a:rPr lang="en-US" sz="2400" b="1" dirty="0" err="1" smtClean="0">
                <a:latin typeface="Times" panose="02020603050405020304" pitchFamily="18" charset="0"/>
                <a:cs typeface="Times" panose="02020603050405020304" pitchFamily="18" charset="0"/>
              </a:rPr>
              <a:t>Xueying</a:t>
            </a:r>
            <a:r>
              <a:rPr lang="en-US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Lu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, Michael A. Shapiro, Ivan </a:t>
            </a:r>
            <a:r>
              <a:rPr lang="en-US" sz="2400" dirty="0" err="1">
                <a:latin typeface="Times" panose="02020603050405020304" pitchFamily="18" charset="0"/>
                <a:cs typeface="Times" panose="02020603050405020304" pitchFamily="18" charset="0"/>
              </a:rPr>
              <a:t>Mastovsky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, Richard J. </a:t>
            </a:r>
            <a:r>
              <a:rPr lang="en-US" sz="2400" dirty="0" err="1">
                <a:latin typeface="Times" panose="02020603050405020304" pitchFamily="18" charset="0"/>
                <a:cs typeface="Times" panose="02020603050405020304" pitchFamily="18" charset="0"/>
              </a:rPr>
              <a:t>Temkin</a:t>
            </a: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defRPr/>
            </a:pPr>
            <a:r>
              <a:rPr lang="en-US" sz="2400" i="1" dirty="0">
                <a:latin typeface="Times" panose="02020603050405020304" pitchFamily="18" charset="0"/>
                <a:cs typeface="Times" panose="02020603050405020304" pitchFamily="18" charset="0"/>
              </a:rPr>
              <a:t>Massachusetts Institute of Technology (MIT</a:t>
            </a:r>
            <a:r>
              <a:rPr lang="en-US" sz="2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US" sz="2400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4" name="Title 6"/>
          <p:cNvSpPr txBox="1">
            <a:spLocks/>
          </p:cNvSpPr>
          <p:nvPr/>
        </p:nvSpPr>
        <p:spPr>
          <a:xfrm>
            <a:off x="771099" y="207589"/>
            <a:ext cx="7944363" cy="51582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outline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585840" y="2383971"/>
            <a:ext cx="2129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3248EE"/>
                </a:solidFill>
              </a:rPr>
              <a:t>ALIC plans at AWA</a:t>
            </a:r>
          </a:p>
          <a:p>
            <a:pPr algn="ctr"/>
            <a:r>
              <a:rPr lang="en-US" dirty="0" smtClean="0">
                <a:solidFill>
                  <a:srgbClr val="3248EE"/>
                </a:solidFill>
              </a:rPr>
              <a:t>(light version)</a:t>
            </a:r>
            <a:endParaRPr lang="en-US" dirty="0">
              <a:solidFill>
                <a:srgbClr val="3248E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4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609600"/>
            <a:ext cx="8921750" cy="5791200"/>
          </a:xfrm>
        </p:spPr>
        <p:txBody>
          <a:bodyPr/>
          <a:lstStyle/>
          <a:p>
            <a:r>
              <a:rPr lang="en-US" dirty="0" smtClean="0"/>
              <a:t>Good linear scaling of gradient vs. charge, good agreement with theory</a:t>
            </a:r>
          </a:p>
          <a:p>
            <a:pPr lvl="1" indent="-398463"/>
            <a:r>
              <a:rPr lang="en-US" dirty="0" smtClean="0"/>
              <a:t>No breakdown events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with Charge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121" y="4333381"/>
            <a:ext cx="5603758" cy="24648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205" y="1905000"/>
            <a:ext cx="6066971" cy="2428381"/>
          </a:xfrm>
          <a:prstGeom prst="rect">
            <a:avLst/>
          </a:prstGeom>
        </p:spPr>
      </p:pic>
      <p:pic>
        <p:nvPicPr>
          <p:cNvPr id="8" name="Picture 2" descr="C:\Users\amiesen\Desktop\anlrgbppt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682"/>
            <a:ext cx="1373667" cy="4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20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Two-Bunch Experiment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771108"/>
            <a:ext cx="3811057" cy="28582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393" y="776131"/>
            <a:ext cx="3514101" cy="26355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600" y="60960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Single bunch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322" y="3524213"/>
            <a:ext cx="40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Two bunches with 0 deg phase difference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784" y="3771108"/>
            <a:ext cx="3811057" cy="28582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79090" y="3524213"/>
            <a:ext cx="424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Two bunches with 180 deg phase difference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10" name="Picture 2" descr="C:\Users\amiesen\Desktop\anlrgbppt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682"/>
            <a:ext cx="1373667" cy="4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51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9550" y="685800"/>
            <a:ext cx="5513785" cy="5638800"/>
          </a:xfrm>
        </p:spPr>
        <p:txBody>
          <a:bodyPr/>
          <a:lstStyle/>
          <a:p>
            <a:r>
              <a:rPr lang="en-US" dirty="0" smtClean="0"/>
              <a:t>Two bunches with a total charge of 85 </a:t>
            </a:r>
            <a:r>
              <a:rPr lang="en-US" dirty="0" err="1" smtClean="0"/>
              <a:t>nC</a:t>
            </a:r>
            <a:endParaRPr lang="en-US" dirty="0"/>
          </a:p>
          <a:p>
            <a:r>
              <a:rPr lang="en-US" b="1" dirty="0" smtClean="0"/>
              <a:t>80 MW </a:t>
            </a:r>
            <a:r>
              <a:rPr lang="en-US" dirty="0" smtClean="0"/>
              <a:t>extracted RF power</a:t>
            </a:r>
          </a:p>
          <a:p>
            <a:r>
              <a:rPr lang="en-US" dirty="0" smtClean="0"/>
              <a:t>50 MV/m decelerating electric field</a:t>
            </a:r>
          </a:p>
          <a:p>
            <a:pPr lvl="1"/>
            <a:r>
              <a:rPr lang="en-US" dirty="0" smtClean="0"/>
              <a:t>75 MV/m available accelerating gradient for a possible witness bunch</a:t>
            </a:r>
          </a:p>
          <a:p>
            <a:r>
              <a:rPr lang="en-US" dirty="0" smtClean="0"/>
              <a:t>~130 MV/m maximum surface field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Highest power shot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270" y="3733800"/>
            <a:ext cx="4316346" cy="2982602"/>
          </a:xfrm>
          <a:prstGeom prst="rect">
            <a:avLst/>
          </a:prstGeom>
        </p:spPr>
      </p:pic>
      <p:pic>
        <p:nvPicPr>
          <p:cNvPr id="5" name="Picture 2" descr="C:\Users\amiesen\Desktop\anlrgbppt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682"/>
            <a:ext cx="1373667" cy="4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00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609600"/>
            <a:ext cx="8382000" cy="5791200"/>
          </a:xfrm>
        </p:spPr>
        <p:txBody>
          <a:bodyPr/>
          <a:lstStyle/>
          <a:p>
            <a:r>
              <a:rPr lang="en-US" altLang="zh-CN" dirty="0" smtClean="0"/>
              <a:t>100-cell structure (20 cm long), 8</a:t>
            </a:r>
            <a:r>
              <a:rPr lang="en-US" dirty="0" smtClean="0"/>
              <a:t> bunches, 40 </a:t>
            </a:r>
            <a:r>
              <a:rPr lang="en-US" dirty="0" err="1" smtClean="0"/>
              <a:t>nC</a:t>
            </a:r>
            <a:r>
              <a:rPr lang="en-US" dirty="0" smtClean="0"/>
              <a:t>/bunch</a:t>
            </a:r>
          </a:p>
          <a:p>
            <a:pPr lvl="1"/>
            <a:r>
              <a:rPr lang="en-US" dirty="0" smtClean="0"/>
              <a:t>0.9 GW peak power</a:t>
            </a:r>
          </a:p>
          <a:p>
            <a:pPr lvl="1"/>
            <a:r>
              <a:rPr lang="en-US" dirty="0" smtClean="0"/>
              <a:t>170 MV/m decelerating gradient</a:t>
            </a:r>
          </a:p>
          <a:p>
            <a:pPr lvl="1"/>
            <a:r>
              <a:rPr lang="en-US" dirty="0" smtClean="0"/>
              <a:t>250 MV/m available accelerating gradient for a witness bunch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Experiment: Longer Structure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2"/>
          <a:stretch/>
        </p:blipFill>
        <p:spPr>
          <a:xfrm>
            <a:off x="4572000" y="3156466"/>
            <a:ext cx="4530032" cy="28392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29" y="3283216"/>
            <a:ext cx="3772030" cy="28046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0" y="2728799"/>
            <a:ext cx="3371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CST simulation of</a:t>
            </a:r>
          </a:p>
          <a:p>
            <a:pPr algn="ctr"/>
            <a:r>
              <a:rPr lang="en-US" dirty="0"/>
              <a:t>o</a:t>
            </a:r>
            <a:r>
              <a:rPr lang="en-US" dirty="0" smtClean="0"/>
              <a:t>utput power in the backward port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752600" y="2902215"/>
            <a:ext cx="0" cy="47291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2743200" y="2902216"/>
            <a:ext cx="0" cy="47291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838200" y="5874016"/>
            <a:ext cx="590486" cy="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28600" y="5475516"/>
            <a:ext cx="13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Bunch Train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66786" y="2532883"/>
            <a:ext cx="1656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To Output 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14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544" y="856037"/>
            <a:ext cx="6285227" cy="2121315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170174" y="5719485"/>
            <a:ext cx="4803649" cy="4225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ts val="1200"/>
              </a:spcAft>
              <a:buClr>
                <a:srgbClr val="FF0000"/>
              </a:buClr>
              <a:buSzPct val="75000"/>
              <a:buFont typeface="Wingdings" pitchFamily="2" charset="2"/>
              <a:buChar char="r"/>
              <a:defRPr sz="23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0"/>
              </a:spcBef>
              <a:spcAft>
                <a:spcPts val="600"/>
              </a:spcAft>
              <a:buClr>
                <a:srgbClr val="3333FF"/>
              </a:buClr>
              <a:buSzPct val="75000"/>
              <a:buFont typeface="Wingdings" pitchFamily="2" charset="2"/>
              <a:buChar char="n"/>
              <a:defRPr sz="210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2pPr>
            <a:lvl3pPr marL="108585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Pct val="7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3pPr>
            <a:lvl4pPr marL="142875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75000"/>
              <a:buChar char="—"/>
              <a:defRPr sz="16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1600" b="1" kern="0" dirty="0">
                <a:ea typeface="Tahoma" pitchFamily="34" charset="0"/>
              </a:rPr>
              <a:t>Funding </a:t>
            </a:r>
            <a:r>
              <a:rPr lang="en-US" sz="1600" b="1" kern="0" dirty="0" smtClean="0">
                <a:ea typeface="Tahoma" pitchFamily="34" charset="0"/>
              </a:rPr>
              <a:t>agency:</a:t>
            </a:r>
            <a:endParaRPr lang="en-US" sz="1600" b="1" kern="0" dirty="0">
              <a:ea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828" y="2994605"/>
            <a:ext cx="4859567" cy="27335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76435" y="6021235"/>
            <a:ext cx="4220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 smtClean="0">
                <a:solidFill>
                  <a:srgbClr val="000000"/>
                </a:solidFill>
              </a:rPr>
              <a:t>ANL</a:t>
            </a:r>
            <a:r>
              <a:rPr lang="en-US" sz="1400" dirty="0">
                <a:solidFill>
                  <a:srgbClr val="000000"/>
                </a:solidFill>
              </a:rPr>
              <a:t>: U.S. Department of Energy, Office of Science under Contract No. DE-AC02-06CH11357.</a:t>
            </a:r>
            <a:endParaRPr lang="en-US" sz="1400" kern="0" dirty="0">
              <a:solidFill>
                <a:srgbClr val="00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6661" y="6038488"/>
            <a:ext cx="4803649" cy="667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ts val="1200"/>
              </a:spcAft>
              <a:buClr>
                <a:srgbClr val="FF0000"/>
              </a:buClr>
              <a:buSzPct val="75000"/>
              <a:buFont typeface="Wingdings" pitchFamily="2" charset="2"/>
              <a:buChar char="r"/>
              <a:defRPr sz="23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0"/>
              </a:spcBef>
              <a:spcAft>
                <a:spcPts val="600"/>
              </a:spcAft>
              <a:buClr>
                <a:srgbClr val="3333FF"/>
              </a:buClr>
              <a:buSzPct val="75000"/>
              <a:buFont typeface="Wingdings" pitchFamily="2" charset="2"/>
              <a:buChar char="n"/>
              <a:defRPr sz="210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2pPr>
            <a:lvl3pPr marL="108585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Pct val="7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3pPr>
            <a:lvl4pPr marL="142875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75000"/>
              <a:buChar char="—"/>
              <a:defRPr sz="16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400" dirty="0" smtClean="0"/>
              <a:t>MIT: U.S. Department of Energy, Office of Science, Office of High Energy Physics under Award Number DE-SC0015566.</a:t>
            </a:r>
          </a:p>
        </p:txBody>
      </p:sp>
      <p:sp>
        <p:nvSpPr>
          <p:cNvPr id="7" name="Rectangle 6"/>
          <p:cNvSpPr/>
          <p:nvPr/>
        </p:nvSpPr>
        <p:spPr>
          <a:xfrm>
            <a:off x="6694923" y="4014514"/>
            <a:ext cx="20667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ANL-AWA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76828" y="1494437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MIT</a:t>
            </a:r>
            <a:endParaRPr lang="en-US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11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6" y="0"/>
            <a:ext cx="8898854" cy="643665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67949" y="75435"/>
            <a:ext cx="8372901" cy="456472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Argonne national laboratory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937396" y="27564"/>
            <a:ext cx="2196219" cy="55221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30 minuets west of Chicago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4701989" y="6536464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01611" y="1182337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APS (7GeV light source)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National User Facility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46605" y="656258"/>
            <a:ext cx="3347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AWA (Advanced Accelerator)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Test Facility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790" y="5600927"/>
            <a:ext cx="3570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ATLAS (Heavy Ion Accelerator)</a:t>
            </a:r>
          </a:p>
          <a:p>
            <a:r>
              <a:rPr lang="en-US" b="1" dirty="0">
                <a:solidFill>
                  <a:srgbClr val="FFFF00"/>
                </a:solidFill>
              </a:rPr>
              <a:t>National User </a:t>
            </a:r>
            <a:r>
              <a:rPr lang="en-US" b="1" dirty="0" smtClean="0">
                <a:solidFill>
                  <a:srgbClr val="FFFF00"/>
                </a:solidFill>
              </a:rPr>
              <a:t>Facility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67556" y="5316073"/>
            <a:ext cx="2528044" cy="1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1"/>
          </p:cNvCxnSpPr>
          <p:nvPr/>
        </p:nvCxnSpPr>
        <p:spPr>
          <a:xfrm flipH="1" flipV="1">
            <a:off x="5581291" y="1302589"/>
            <a:ext cx="620320" cy="20291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67557" y="1086928"/>
            <a:ext cx="979048" cy="68520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7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18761" y="15095"/>
            <a:ext cx="8372901" cy="515829"/>
          </a:xfrm>
        </p:spPr>
        <p:txBody>
          <a:bodyPr/>
          <a:lstStyle/>
          <a:p>
            <a:pPr algn="ctr"/>
            <a:r>
              <a:rPr lang="en-US" dirty="0" smtClean="0"/>
              <a:t>AWA Mission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4334069" y="6419183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30312" y="518428"/>
            <a:ext cx="8399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indent="0" algn="ctr" fontAlgn="base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accent2"/>
                </a:solidFill>
              </a:rPr>
              <a:t>Developing e</a:t>
            </a:r>
            <a:r>
              <a:rPr lang="en-US" sz="2800" baseline="30000" dirty="0" smtClean="0">
                <a:solidFill>
                  <a:schemeClr val="accent2"/>
                </a:solidFill>
              </a:rPr>
              <a:t>-</a:t>
            </a:r>
            <a:r>
              <a:rPr lang="en-US" sz="2000" dirty="0" smtClean="0">
                <a:solidFill>
                  <a:schemeClr val="accent2"/>
                </a:solidFill>
              </a:rPr>
              <a:t> Beam-driven Wakefield Acceleration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44055" y="959279"/>
            <a:ext cx="8799961" cy="1200329"/>
            <a:chOff x="344055" y="959279"/>
            <a:chExt cx="8799961" cy="1200329"/>
          </a:xfrm>
        </p:grpSpPr>
        <p:sp>
          <p:nvSpPr>
            <p:cNvPr id="25" name="Rectangle 24"/>
            <p:cNvSpPr/>
            <p:nvPr/>
          </p:nvSpPr>
          <p:spPr>
            <a:xfrm>
              <a:off x="344055" y="959279"/>
              <a:ext cx="508196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dirty="0">
                  <a:solidFill>
                    <a:srgbClr val="00B0F0"/>
                  </a:solidFill>
                </a:rPr>
                <a:t>- </a:t>
              </a:r>
              <a:r>
                <a:rPr lang="en-US" b="1" dirty="0" smtClean="0">
                  <a:solidFill>
                    <a:srgbClr val="00B0F0"/>
                  </a:solidFill>
                </a:rPr>
                <a:t>SWFA</a:t>
              </a:r>
              <a:r>
                <a:rPr lang="en-US" dirty="0" smtClean="0">
                  <a:solidFill>
                    <a:srgbClr val="00B0F0"/>
                  </a:solidFill>
                </a:rPr>
                <a:t> (Two </a:t>
              </a:r>
              <a:r>
                <a:rPr lang="en-US" dirty="0">
                  <a:solidFill>
                    <a:srgbClr val="00B0F0"/>
                  </a:solidFill>
                </a:rPr>
                <a:t>Beam Acceleration (TBA) and Collinear Wakefield Acceleration (CWA</a:t>
              </a:r>
              <a:r>
                <a:rPr lang="en-US" dirty="0" smtClean="0">
                  <a:solidFill>
                    <a:srgbClr val="00B0F0"/>
                  </a:solidFill>
                </a:rPr>
                <a:t>) and  </a:t>
              </a:r>
              <a:r>
                <a:rPr lang="en-US" dirty="0">
                  <a:solidFill>
                    <a:srgbClr val="00B0F0"/>
                  </a:solidFill>
                </a:rPr>
                <a:t>Novel structure R&amp;D and RF breakdown </a:t>
              </a:r>
              <a:r>
                <a:rPr lang="en-US" dirty="0" smtClean="0">
                  <a:solidFill>
                    <a:srgbClr val="00B0F0"/>
                  </a:solidFill>
                </a:rPr>
                <a:t>study)</a:t>
              </a:r>
              <a:endParaRPr lang="en-US" dirty="0">
                <a:solidFill>
                  <a:srgbClr val="00B0F0"/>
                </a:solidFill>
              </a:endParaRPr>
            </a:p>
            <a:p>
              <a:pPr lvl="0"/>
              <a:r>
                <a:rPr lang="en-US" dirty="0" smtClean="0">
                  <a:solidFill>
                    <a:srgbClr val="00B0F0"/>
                  </a:solidFill>
                </a:rPr>
                <a:t>- </a:t>
              </a:r>
              <a:r>
                <a:rPr lang="en-US" b="1" dirty="0" smtClean="0">
                  <a:solidFill>
                    <a:srgbClr val="00B0F0"/>
                  </a:solidFill>
                </a:rPr>
                <a:t>PWFA </a:t>
              </a:r>
              <a:r>
                <a:rPr lang="en-US" dirty="0" smtClean="0">
                  <a:solidFill>
                    <a:srgbClr val="00B0F0"/>
                  </a:solidFill>
                </a:rPr>
                <a:t>(High Transformer Ratio)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279365" y="1289092"/>
              <a:ext cx="3864651" cy="443994"/>
              <a:chOff x="5302196" y="1670861"/>
              <a:chExt cx="3864651" cy="44399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5302196" y="1670861"/>
                <a:ext cx="3864651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B0F0"/>
                    </a:solidFill>
                  </a:rPr>
                  <a:t>Advanced Acceleration Concepts</a:t>
                </a:r>
                <a:endParaRPr lang="en-US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5302196" y="1670861"/>
                <a:ext cx="3778390" cy="443994"/>
              </a:xfrm>
              <a:prstGeom prst="roundRect">
                <a:avLst/>
              </a:prstGeom>
              <a:noFill/>
              <a:ln w="38100">
                <a:solidFill>
                  <a:srgbClr val="00B0F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" name="Rectangle 5"/>
          <p:cNvSpPr/>
          <p:nvPr/>
        </p:nvSpPr>
        <p:spPr>
          <a:xfrm>
            <a:off x="6054327" y="5781745"/>
            <a:ext cx="2723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www.anl.gov/awa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538199" y="2487016"/>
            <a:ext cx="8253464" cy="923330"/>
            <a:chOff x="538199" y="2487016"/>
            <a:chExt cx="8253464" cy="923330"/>
          </a:xfrm>
        </p:grpSpPr>
        <p:sp>
          <p:nvSpPr>
            <p:cNvPr id="27" name="Rectangle 26"/>
            <p:cNvSpPr/>
            <p:nvPr/>
          </p:nvSpPr>
          <p:spPr>
            <a:xfrm>
              <a:off x="2379478" y="2487016"/>
              <a:ext cx="641218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dirty="0" smtClean="0">
                  <a:solidFill>
                    <a:srgbClr val="00B050"/>
                  </a:solidFill>
                </a:rPr>
                <a:t>- </a:t>
              </a:r>
              <a:r>
                <a:rPr lang="en-US" b="1" dirty="0" smtClean="0">
                  <a:solidFill>
                    <a:srgbClr val="00B050"/>
                  </a:solidFill>
                </a:rPr>
                <a:t>Longitudinal </a:t>
              </a:r>
              <a:r>
                <a:rPr lang="en-US" b="1" dirty="0">
                  <a:solidFill>
                    <a:srgbClr val="00B050"/>
                  </a:solidFill>
                </a:rPr>
                <a:t>bunch </a:t>
              </a:r>
              <a:r>
                <a:rPr lang="en-US" b="1" dirty="0" smtClean="0">
                  <a:solidFill>
                    <a:srgbClr val="00B050"/>
                  </a:solidFill>
                </a:rPr>
                <a:t>shaping </a:t>
              </a:r>
              <a:r>
                <a:rPr lang="en-US" dirty="0" smtClean="0">
                  <a:solidFill>
                    <a:srgbClr val="00B050"/>
                  </a:solidFill>
                </a:rPr>
                <a:t>(EEX and Laser controlled)</a:t>
              </a:r>
            </a:p>
            <a:p>
              <a:pPr lvl="0"/>
              <a:r>
                <a:rPr lang="en-US" dirty="0" smtClean="0">
                  <a:solidFill>
                    <a:srgbClr val="00B050"/>
                  </a:solidFill>
                </a:rPr>
                <a:t>- </a:t>
              </a:r>
              <a:r>
                <a:rPr lang="en-US" b="1" dirty="0">
                  <a:solidFill>
                    <a:srgbClr val="00B050"/>
                  </a:solidFill>
                </a:rPr>
                <a:t>6D emittance repartitioning </a:t>
              </a:r>
              <a:r>
                <a:rPr lang="en-US" dirty="0" smtClean="0">
                  <a:solidFill>
                    <a:srgbClr val="00B050"/>
                  </a:solidFill>
                </a:rPr>
                <a:t>(EEX + FBT)</a:t>
              </a:r>
              <a:endParaRPr lang="en-US" dirty="0">
                <a:solidFill>
                  <a:srgbClr val="00B050"/>
                </a:solidFill>
              </a:endParaRPr>
            </a:p>
            <a:p>
              <a:r>
                <a:rPr lang="en-US" dirty="0" smtClean="0">
                  <a:solidFill>
                    <a:srgbClr val="00B050"/>
                  </a:solidFill>
                </a:rPr>
                <a:t>- </a:t>
              </a:r>
              <a:r>
                <a:rPr lang="en-US" b="1" dirty="0" smtClean="0">
                  <a:solidFill>
                    <a:srgbClr val="00B050"/>
                  </a:solidFill>
                </a:rPr>
                <a:t>Diagnostics</a:t>
              </a:r>
              <a:r>
                <a:rPr lang="en-US" dirty="0" smtClean="0">
                  <a:solidFill>
                    <a:srgbClr val="00B050"/>
                  </a:solidFill>
                </a:rPr>
                <a:t>: </a:t>
              </a:r>
              <a:r>
                <a:rPr lang="en-US" dirty="0">
                  <a:solidFill>
                    <a:srgbClr val="00B050"/>
                  </a:solidFill>
                </a:rPr>
                <a:t>Single </a:t>
              </a:r>
              <a:r>
                <a:rPr lang="en-US" dirty="0" smtClean="0">
                  <a:solidFill>
                    <a:srgbClr val="00B050"/>
                  </a:solidFill>
                </a:rPr>
                <a:t>shot &amp; Non-destructive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38199" y="2764564"/>
              <a:ext cx="1892928" cy="443994"/>
              <a:chOff x="538199" y="2764564"/>
              <a:chExt cx="1892928" cy="44399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588545" y="2794063"/>
                <a:ext cx="18425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B050"/>
                    </a:solidFill>
                  </a:rPr>
                  <a:t>Beam Physics</a:t>
                </a:r>
                <a:endParaRPr lang="en-US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538199" y="2764564"/>
                <a:ext cx="1790933" cy="443994"/>
              </a:xfrm>
              <a:prstGeom prst="roundRect">
                <a:avLst/>
              </a:prstGeom>
              <a:noFill/>
              <a:ln w="381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18512" y="3817822"/>
            <a:ext cx="8273579" cy="923330"/>
            <a:chOff x="318512" y="3817822"/>
            <a:chExt cx="8273579" cy="923330"/>
          </a:xfrm>
        </p:grpSpPr>
        <p:sp>
          <p:nvSpPr>
            <p:cNvPr id="30" name="Rectangle 29"/>
            <p:cNvSpPr/>
            <p:nvPr/>
          </p:nvSpPr>
          <p:spPr>
            <a:xfrm>
              <a:off x="318512" y="3817822"/>
              <a:ext cx="582349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- </a:t>
              </a:r>
              <a:r>
                <a:rPr lang="en-US" b="1" dirty="0">
                  <a:solidFill>
                    <a:srgbClr val="FF0000"/>
                  </a:solidFill>
                </a:rPr>
                <a:t>Novel cathodes</a:t>
              </a:r>
              <a:r>
                <a:rPr lang="en-US" dirty="0">
                  <a:solidFill>
                    <a:srgbClr val="FF0000"/>
                  </a:solidFill>
                </a:rPr>
                <a:t>: field emission and photoemission</a:t>
              </a:r>
            </a:p>
            <a:p>
              <a:pPr lvl="0"/>
              <a:r>
                <a:rPr lang="en-US" dirty="0" smtClean="0">
                  <a:solidFill>
                    <a:srgbClr val="FF0000"/>
                  </a:solidFill>
                </a:rPr>
                <a:t>- </a:t>
              </a:r>
              <a:r>
                <a:rPr lang="en-US" b="1" dirty="0">
                  <a:solidFill>
                    <a:srgbClr val="FF0000"/>
                  </a:solidFill>
                </a:rPr>
                <a:t>High </a:t>
              </a:r>
              <a:r>
                <a:rPr lang="en-US" b="1" dirty="0" smtClean="0">
                  <a:solidFill>
                    <a:srgbClr val="FF0000"/>
                  </a:solidFill>
                </a:rPr>
                <a:t>brightness </a:t>
              </a:r>
              <a:r>
                <a:rPr lang="en-US" b="1" dirty="0">
                  <a:solidFill>
                    <a:srgbClr val="FF0000"/>
                  </a:solidFill>
                </a:rPr>
                <a:t>beam </a:t>
              </a:r>
              <a:r>
                <a:rPr lang="en-US" b="1" dirty="0" smtClean="0">
                  <a:solidFill>
                    <a:srgbClr val="FF0000"/>
                  </a:solidFill>
                </a:rPr>
                <a:t>generation</a:t>
              </a:r>
              <a:r>
                <a:rPr lang="en-US" dirty="0" smtClean="0">
                  <a:solidFill>
                    <a:srgbClr val="FF0000"/>
                  </a:solidFill>
                </a:rPr>
                <a:t> (symmetrized)</a:t>
              </a:r>
            </a:p>
            <a:p>
              <a:pPr lvl="0"/>
              <a:r>
                <a:rPr lang="en-US" dirty="0" smtClean="0">
                  <a:solidFill>
                    <a:srgbClr val="FF0000"/>
                  </a:solidFill>
                </a:rPr>
                <a:t>- </a:t>
              </a:r>
              <a:r>
                <a:rPr lang="en-US" b="1" dirty="0" smtClean="0">
                  <a:solidFill>
                    <a:srgbClr val="FF0000"/>
                  </a:solidFill>
                </a:rPr>
                <a:t>Bunch Shaping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dirty="0">
                  <a:solidFill>
                    <a:srgbClr val="FF0000"/>
                  </a:solidFill>
                </a:rPr>
                <a:t>(both transversely and longitudinally</a:t>
              </a:r>
              <a:r>
                <a:rPr lang="en-US" dirty="0" smtClean="0">
                  <a:solidFill>
                    <a:srgbClr val="FF0000"/>
                  </a:solidFill>
                </a:rPr>
                <a:t>)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240448" y="4139394"/>
              <a:ext cx="2351643" cy="443994"/>
              <a:chOff x="5566812" y="4229755"/>
              <a:chExt cx="2351643" cy="443994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5632455" y="4247798"/>
                <a:ext cx="228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Electron Sources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5566812" y="4229755"/>
                <a:ext cx="2171082" cy="443994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768276" y="4982437"/>
            <a:ext cx="5502532" cy="1477328"/>
            <a:chOff x="768276" y="4982437"/>
            <a:chExt cx="5502532" cy="1477328"/>
          </a:xfrm>
        </p:grpSpPr>
        <p:sp>
          <p:nvSpPr>
            <p:cNvPr id="15" name="TextBox 14"/>
            <p:cNvSpPr txBox="1"/>
            <p:nvPr/>
          </p:nvSpPr>
          <p:spPr>
            <a:xfrm>
              <a:off x="2989740" y="4982437"/>
              <a:ext cx="328106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3248EE"/>
                  </a:solidFill>
                </a:rPr>
                <a:t>- </a:t>
              </a:r>
              <a:r>
                <a:rPr lang="en-US" b="1" dirty="0" err="1" smtClean="0">
                  <a:solidFill>
                    <a:srgbClr val="3248EE"/>
                  </a:solidFill>
                </a:rPr>
                <a:t>TeV</a:t>
              </a:r>
              <a:r>
                <a:rPr lang="en-US" b="1" dirty="0" smtClean="0">
                  <a:solidFill>
                    <a:srgbClr val="3248EE"/>
                  </a:solidFill>
                </a:rPr>
                <a:t> collider </a:t>
              </a:r>
            </a:p>
            <a:p>
              <a:r>
                <a:rPr lang="en-US" b="1" dirty="0" smtClean="0">
                  <a:solidFill>
                    <a:srgbClr val="3248EE"/>
                  </a:solidFill>
                </a:rPr>
                <a:t>- </a:t>
              </a:r>
              <a:r>
                <a:rPr lang="en-US" b="1" dirty="0">
                  <a:solidFill>
                    <a:srgbClr val="3248EE"/>
                  </a:solidFill>
                </a:rPr>
                <a:t>Compact X-ray source</a:t>
              </a:r>
            </a:p>
            <a:p>
              <a:r>
                <a:rPr lang="en-US" b="1" dirty="0">
                  <a:solidFill>
                    <a:srgbClr val="3248EE"/>
                  </a:solidFill>
                </a:rPr>
                <a:t>- Tunable THz generation</a:t>
              </a:r>
            </a:p>
            <a:p>
              <a:r>
                <a:rPr lang="en-US" b="1" dirty="0" smtClean="0">
                  <a:solidFill>
                    <a:srgbClr val="3248EE"/>
                  </a:solidFill>
                </a:rPr>
                <a:t>- </a:t>
              </a:r>
              <a:r>
                <a:rPr lang="en-US" b="1" dirty="0">
                  <a:solidFill>
                    <a:srgbClr val="3248EE"/>
                  </a:solidFill>
                </a:rPr>
                <a:t>Electron cooling</a:t>
              </a:r>
            </a:p>
            <a:p>
              <a:r>
                <a:rPr lang="en-US" b="1" dirty="0">
                  <a:solidFill>
                    <a:srgbClr val="3248EE"/>
                  </a:solidFill>
                </a:rPr>
                <a:t>- </a:t>
              </a:r>
              <a:r>
                <a:rPr lang="en-US" b="1" dirty="0" smtClean="0">
                  <a:solidFill>
                    <a:srgbClr val="3248EE"/>
                  </a:solidFill>
                </a:rPr>
                <a:t>UED/UEM</a:t>
              </a:r>
              <a:endParaRPr lang="en-US" b="1" dirty="0">
                <a:solidFill>
                  <a:srgbClr val="3248EE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68276" y="5522835"/>
              <a:ext cx="1868460" cy="443994"/>
              <a:chOff x="768276" y="5522835"/>
              <a:chExt cx="1868460" cy="443994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794154" y="5555276"/>
                <a:ext cx="18425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3248EE"/>
                    </a:solidFill>
                  </a:rPr>
                  <a:t>Applications</a:t>
                </a:r>
                <a:endParaRPr lang="en-US" b="1" dirty="0">
                  <a:solidFill>
                    <a:srgbClr val="3248EE"/>
                  </a:solidFill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68276" y="5522835"/>
                <a:ext cx="1662851" cy="443994"/>
              </a:xfrm>
              <a:prstGeom prst="roundRect">
                <a:avLst/>
              </a:prstGeom>
              <a:noFill/>
              <a:ln w="38100">
                <a:solidFill>
                  <a:srgbClr val="3248EE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7" name="Rectangle 36"/>
          <p:cNvSpPr/>
          <p:nvPr/>
        </p:nvSpPr>
        <p:spPr>
          <a:xfrm>
            <a:off x="265853" y="96912"/>
            <a:ext cx="2723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www.anl.gov/awa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6420113" y="96912"/>
            <a:ext cx="2723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www.anl.gov/awa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25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18002" y="5059719"/>
            <a:ext cx="4011187" cy="1246495"/>
          </a:xfrm>
          <a:prstGeom prst="roundRect">
            <a:avLst/>
          </a:prstGeom>
          <a:solidFill>
            <a:schemeClr val="accent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610746" y="5087746"/>
            <a:ext cx="3006578" cy="1203597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l="20582" t="36120" r="13743" b="21565"/>
          <a:stretch/>
        </p:blipFill>
        <p:spPr>
          <a:xfrm>
            <a:off x="323361" y="2169563"/>
            <a:ext cx="8617221" cy="156151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72901" cy="441808"/>
          </a:xfrm>
        </p:spPr>
        <p:txBody>
          <a:bodyPr/>
          <a:lstStyle/>
          <a:p>
            <a:r>
              <a:rPr lang="en-US" dirty="0" smtClean="0"/>
              <a:t>Awa Beamlines  and  test-stands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31239" y="1270033"/>
            <a:ext cx="1744910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ACT</a:t>
            </a:r>
            <a:r>
              <a:rPr lang="en-US" sz="1400" dirty="0" smtClean="0"/>
              <a:t> </a:t>
            </a:r>
          </a:p>
          <a:p>
            <a:r>
              <a:rPr lang="en-US" sz="1400" dirty="0"/>
              <a:t>C</a:t>
            </a:r>
            <a:r>
              <a:rPr lang="en-US" sz="1400" dirty="0" smtClean="0"/>
              <a:t>athode studies</a:t>
            </a:r>
          </a:p>
          <a:p>
            <a:r>
              <a:rPr lang="en-US" sz="1400" dirty="0" smtClean="0"/>
              <a:t>Breakdown studies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354882" y="3913329"/>
            <a:ext cx="1800837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Witness beamline</a:t>
            </a:r>
          </a:p>
          <a:p>
            <a:r>
              <a:rPr lang="en-US" sz="1400" dirty="0"/>
              <a:t>4</a:t>
            </a:r>
            <a:r>
              <a:rPr lang="en-US" sz="1400" dirty="0" smtClean="0"/>
              <a:t> – 15 MeV</a:t>
            </a:r>
          </a:p>
          <a:p>
            <a:r>
              <a:rPr lang="en-US" sz="1400" dirty="0" smtClean="0"/>
              <a:t>0.001 – 20 </a:t>
            </a:r>
            <a:r>
              <a:rPr lang="en-US" sz="1400" dirty="0" err="1" smtClean="0"/>
              <a:t>nC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2739" y="935067"/>
            <a:ext cx="2294388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2</a:t>
            </a:r>
            <a:r>
              <a:rPr lang="en-US" sz="1400" b="1" dirty="0" smtClean="0">
                <a:solidFill>
                  <a:srgbClr val="0070C0"/>
                </a:solidFill>
              </a:rPr>
              <a:t>0 MW RF power station</a:t>
            </a:r>
          </a:p>
          <a:p>
            <a:r>
              <a:rPr lang="en-US" sz="1400" dirty="0" smtClean="0"/>
              <a:t>RF gun studies and conditioning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489941" y="3942665"/>
            <a:ext cx="4127383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Drive beamline</a:t>
            </a:r>
          </a:p>
          <a:p>
            <a:r>
              <a:rPr lang="en-US" sz="1400" dirty="0" smtClean="0"/>
              <a:t>8 – 70 MeV</a:t>
            </a:r>
          </a:p>
          <a:p>
            <a:r>
              <a:rPr lang="en-US" sz="1400" dirty="0" smtClean="0"/>
              <a:t>0.001 – 100 </a:t>
            </a:r>
            <a:r>
              <a:rPr lang="en-US" sz="1400" dirty="0" err="1" smtClean="0"/>
              <a:t>nC</a:t>
            </a:r>
            <a:r>
              <a:rPr lang="en-US" sz="1400" dirty="0" smtClean="0"/>
              <a:t> (single bunch)</a:t>
            </a:r>
          </a:p>
          <a:p>
            <a:r>
              <a:rPr lang="en-US" sz="1400" dirty="0" smtClean="0"/>
              <a:t>Bunch trains (up to 32 bunches with 600 </a:t>
            </a:r>
            <a:r>
              <a:rPr lang="en-US" sz="1400" dirty="0" err="1" smtClean="0"/>
              <a:t>nC</a:t>
            </a:r>
            <a:r>
              <a:rPr lang="en-US" sz="1400" dirty="0" smtClean="0"/>
              <a:t> total)</a:t>
            </a:r>
            <a:endParaRPr lang="en-US" sz="1400" dirty="0"/>
          </a:p>
        </p:txBody>
      </p:sp>
      <p:cxnSp>
        <p:nvCxnSpPr>
          <p:cNvPr id="4" name="Straight Arrow Connector 3"/>
          <p:cNvCxnSpPr>
            <a:stCxn id="10" idx="0"/>
          </p:cNvCxnSpPr>
          <p:nvPr/>
        </p:nvCxnSpPr>
        <p:spPr>
          <a:xfrm flipH="1" flipV="1">
            <a:off x="1308684" y="3389153"/>
            <a:ext cx="946617" cy="52417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0"/>
          </p:cNvCxnSpPr>
          <p:nvPr/>
        </p:nvCxnSpPr>
        <p:spPr>
          <a:xfrm flipV="1">
            <a:off x="6553633" y="3082873"/>
            <a:ext cx="260867" cy="85979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2"/>
          </p:cNvCxnSpPr>
          <p:nvPr/>
        </p:nvCxnSpPr>
        <p:spPr>
          <a:xfrm>
            <a:off x="1739933" y="1673731"/>
            <a:ext cx="161659" cy="59501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" idx="2"/>
          </p:cNvCxnSpPr>
          <p:nvPr/>
        </p:nvCxnSpPr>
        <p:spPr>
          <a:xfrm flipH="1">
            <a:off x="5100506" y="2008697"/>
            <a:ext cx="703188" cy="373914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triped Right Arrow 24"/>
          <p:cNvSpPr/>
          <p:nvPr/>
        </p:nvSpPr>
        <p:spPr>
          <a:xfrm>
            <a:off x="2072653" y="3291682"/>
            <a:ext cx="528507" cy="152043"/>
          </a:xfrm>
          <a:prstGeom prst="stripedRightArrow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triped Right Arrow 25"/>
          <p:cNvSpPr/>
          <p:nvPr/>
        </p:nvSpPr>
        <p:spPr>
          <a:xfrm rot="10800000">
            <a:off x="5803694" y="2985361"/>
            <a:ext cx="528507" cy="152042"/>
          </a:xfrm>
          <a:prstGeom prst="stripedRightArrow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763791" y="3366838"/>
            <a:ext cx="1122423" cy="228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w</a:t>
            </a:r>
            <a:r>
              <a:rPr lang="en-US" sz="1200" dirty="0" smtClean="0">
                <a:solidFill>
                  <a:srgbClr val="FF0000"/>
                </a:solidFill>
              </a:rPr>
              <a:t>itness beam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10746" y="3082873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drive beam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298422" y="3082873"/>
            <a:ext cx="360727" cy="2599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901592" y="2571510"/>
            <a:ext cx="248072" cy="138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2149665" y="2919548"/>
            <a:ext cx="902071" cy="15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1249130" y="2919548"/>
            <a:ext cx="214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3244617" y="2649701"/>
            <a:ext cx="109537" cy="27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2978092" y="2678670"/>
            <a:ext cx="128413" cy="489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713599" y="2786701"/>
            <a:ext cx="404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507567" y="2786701"/>
            <a:ext cx="404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2230379" y="2813771"/>
            <a:ext cx="128413" cy="489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9678" y="5059719"/>
            <a:ext cx="410854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rgbClr val="FF0000"/>
                </a:solidFill>
              </a:rPr>
              <a:t>Unique</a:t>
            </a:r>
            <a:r>
              <a:rPr lang="en-US" sz="1600" dirty="0" smtClean="0"/>
              <a:t> capabilities of AWA: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Two independent </a:t>
            </a:r>
            <a:r>
              <a:rPr lang="en-US" sz="1600" dirty="0" err="1" smtClean="0"/>
              <a:t>linacs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6D: Emittance exchange and flat beam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Wide range of bunch charge (highest)</a:t>
            </a:r>
            <a:endParaRPr lang="en-US" sz="1600" dirty="0"/>
          </a:p>
        </p:txBody>
      </p:sp>
      <p:sp>
        <p:nvSpPr>
          <p:cNvPr id="15" name="Right Arrow 14"/>
          <p:cNvSpPr/>
          <p:nvPr/>
        </p:nvSpPr>
        <p:spPr>
          <a:xfrm>
            <a:off x="4484913" y="5561901"/>
            <a:ext cx="967188" cy="251070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959088" y="5302748"/>
            <a:ext cx="2387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Flexible Test facility for beam driven wakefield studies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14066" y="829856"/>
            <a:ext cx="8372901" cy="0"/>
          </a:xfrm>
          <a:prstGeom prst="straightConnector1">
            <a:avLst/>
          </a:prstGeom>
          <a:ln>
            <a:solidFill>
              <a:srgbClr val="3248EE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31322" y="702151"/>
            <a:ext cx="0" cy="2741574"/>
          </a:xfrm>
          <a:prstGeom prst="line">
            <a:avLst/>
          </a:prstGeom>
          <a:ln>
            <a:solidFill>
              <a:srgbClr val="3248E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792721" y="713364"/>
            <a:ext cx="0" cy="2741574"/>
          </a:xfrm>
          <a:prstGeom prst="line">
            <a:avLst/>
          </a:prstGeom>
          <a:ln>
            <a:solidFill>
              <a:srgbClr val="3248E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25669" y="656251"/>
            <a:ext cx="8451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248EE"/>
                </a:solidFill>
              </a:rPr>
              <a:t>~40 m</a:t>
            </a:r>
            <a:endParaRPr lang="en-US" b="1" dirty="0">
              <a:solidFill>
                <a:srgbClr val="3248E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24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8340" y="518739"/>
            <a:ext cx="8686800" cy="828948"/>
          </a:xfrm>
        </p:spPr>
        <p:txBody>
          <a:bodyPr/>
          <a:lstStyle/>
          <a:p>
            <a:r>
              <a:rPr lang="en-US" dirty="0" smtClean="0"/>
              <a:t>SWFA:</a:t>
            </a:r>
            <a:br>
              <a:rPr lang="en-US" dirty="0" smtClean="0"/>
            </a:br>
            <a:r>
              <a:rPr lang="en-US" dirty="0" smtClean="0"/>
              <a:t>Structure-based </a:t>
            </a:r>
            <a:r>
              <a:rPr lang="en-US" dirty="0"/>
              <a:t>Wakefield </a:t>
            </a:r>
            <a:r>
              <a:rPr lang="en-US" dirty="0" smtClean="0"/>
              <a:t>Acceleration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500174" y="2633790"/>
            <a:ext cx="2971801" cy="1833173"/>
            <a:chOff x="5363499" y="2103110"/>
            <a:chExt cx="3636316" cy="2191505"/>
          </a:xfrm>
        </p:grpSpPr>
        <p:pic>
          <p:nvPicPr>
            <p:cNvPr id="6" name="Picture 5" descr="CookTubeDiagram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63499" y="2103110"/>
              <a:ext cx="3636316" cy="2008171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6789773" y="3107195"/>
              <a:ext cx="152400" cy="1898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 rot="21223238">
              <a:off x="7447743" y="2805712"/>
              <a:ext cx="15072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4">
                      <a:lumMod val="75000"/>
                    </a:schemeClr>
                  </a:solidFill>
                </a:rPr>
                <a:t>drive beam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83342" y="3986838"/>
              <a:ext cx="14944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4">
                      <a:lumMod val="75000"/>
                    </a:schemeClr>
                  </a:solidFill>
                </a:rPr>
                <a:t>main beam</a:t>
              </a:r>
            </a:p>
          </p:txBody>
        </p:sp>
        <p:cxnSp>
          <p:nvCxnSpPr>
            <p:cNvPr id="11" name="Straight Arrow Connector 10"/>
            <p:cNvCxnSpPr>
              <a:stCxn id="10" idx="0"/>
              <a:endCxn id="8" idx="6"/>
            </p:cNvCxnSpPr>
            <p:nvPr/>
          </p:nvCxnSpPr>
          <p:spPr>
            <a:xfrm flipH="1" flipV="1">
              <a:off x="6942174" y="3202097"/>
              <a:ext cx="488381" cy="7847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199" y="1553293"/>
            <a:ext cx="8372901" cy="415739"/>
          </a:xfrm>
        </p:spPr>
        <p:txBody>
          <a:bodyPr/>
          <a:lstStyle/>
          <a:p>
            <a:r>
              <a:rPr lang="en-US" dirty="0" smtClean="0"/>
              <a:t>Several variations of scheme, </a:t>
            </a:r>
            <a:r>
              <a:rPr lang="en-US" dirty="0"/>
              <a:t>geometry, </a:t>
            </a:r>
            <a:r>
              <a:rPr lang="en-US" dirty="0" smtClean="0"/>
              <a:t>frequency, </a:t>
            </a:r>
            <a:r>
              <a:rPr lang="en-US" dirty="0"/>
              <a:t>material.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51284" y="2732821"/>
            <a:ext cx="3331028" cy="1798258"/>
            <a:chOff x="635772" y="2313023"/>
            <a:chExt cx="4441371" cy="1798258"/>
          </a:xfrm>
        </p:grpSpPr>
        <p:grpSp>
          <p:nvGrpSpPr>
            <p:cNvPr id="15" name="Group 56"/>
            <p:cNvGrpSpPr/>
            <p:nvPr/>
          </p:nvGrpSpPr>
          <p:grpSpPr>
            <a:xfrm>
              <a:off x="685800" y="2313023"/>
              <a:ext cx="4259331" cy="1798258"/>
              <a:chOff x="1778000" y="1531938"/>
              <a:chExt cx="4984750" cy="2180132"/>
            </a:xfrm>
          </p:grpSpPr>
          <p:grpSp>
            <p:nvGrpSpPr>
              <p:cNvPr id="18" name="Group 3"/>
              <p:cNvGrpSpPr>
                <a:grpSpLocks/>
              </p:cNvGrpSpPr>
              <p:nvPr/>
            </p:nvGrpSpPr>
            <p:grpSpPr bwMode="auto">
              <a:xfrm>
                <a:off x="2722563" y="1531938"/>
                <a:ext cx="4040187" cy="2036762"/>
                <a:chOff x="531" y="1709"/>
                <a:chExt cx="2585" cy="1707"/>
              </a:xfrm>
            </p:grpSpPr>
            <p:sp>
              <p:nvSpPr>
                <p:cNvPr id="23" name="Rectangle 4"/>
                <p:cNvSpPr>
                  <a:spLocks noChangeArrowheads="1"/>
                </p:cNvSpPr>
                <p:nvPr/>
              </p:nvSpPr>
              <p:spPr bwMode="auto">
                <a:xfrm>
                  <a:off x="1348" y="2107"/>
                  <a:ext cx="432" cy="10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Rectangle 5"/>
                <p:cNvSpPr>
                  <a:spLocks noChangeArrowheads="1"/>
                </p:cNvSpPr>
                <p:nvPr/>
              </p:nvSpPr>
              <p:spPr bwMode="auto">
                <a:xfrm>
                  <a:off x="554" y="3274"/>
                  <a:ext cx="1403" cy="35"/>
                </a:xfrm>
                <a:prstGeom prst="rect">
                  <a:avLst/>
                </a:pr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Rectangle 6"/>
                <p:cNvSpPr>
                  <a:spLocks noChangeArrowheads="1"/>
                </p:cNvSpPr>
                <p:nvPr/>
              </p:nvSpPr>
              <p:spPr bwMode="auto">
                <a:xfrm>
                  <a:off x="554" y="3269"/>
                  <a:ext cx="1403" cy="35"/>
                </a:xfrm>
                <a:prstGeom prst="rect">
                  <a:avLst/>
                </a:prstGeom>
                <a:solidFill>
                  <a:srgbClr val="D8D0D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Rectangle 7"/>
                <p:cNvSpPr>
                  <a:spLocks noChangeArrowheads="1"/>
                </p:cNvSpPr>
                <p:nvPr/>
              </p:nvSpPr>
              <p:spPr bwMode="auto">
                <a:xfrm>
                  <a:off x="554" y="3266"/>
                  <a:ext cx="1403" cy="35"/>
                </a:xfrm>
                <a:prstGeom prst="rect">
                  <a:avLst/>
                </a:prstGeom>
                <a:solidFill>
                  <a:srgbClr val="D2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Rectangle 8"/>
                <p:cNvSpPr>
                  <a:spLocks noChangeArrowheads="1"/>
                </p:cNvSpPr>
                <p:nvPr/>
              </p:nvSpPr>
              <p:spPr bwMode="auto">
                <a:xfrm>
                  <a:off x="554" y="3262"/>
                  <a:ext cx="1403" cy="35"/>
                </a:xfrm>
                <a:prstGeom prst="rect">
                  <a:avLst/>
                </a:prstGeom>
                <a:solidFill>
                  <a:srgbClr val="C8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Rectangle 9"/>
                <p:cNvSpPr>
                  <a:spLocks noChangeArrowheads="1"/>
                </p:cNvSpPr>
                <p:nvPr/>
              </p:nvSpPr>
              <p:spPr bwMode="auto">
                <a:xfrm>
                  <a:off x="554" y="3258"/>
                  <a:ext cx="1403" cy="35"/>
                </a:xfrm>
                <a:prstGeom prst="rect">
                  <a:avLst/>
                </a:prstGeom>
                <a:solidFill>
                  <a:srgbClr val="BE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Rectangle 10"/>
                <p:cNvSpPr>
                  <a:spLocks noChangeArrowheads="1"/>
                </p:cNvSpPr>
                <p:nvPr/>
              </p:nvSpPr>
              <p:spPr bwMode="auto">
                <a:xfrm>
                  <a:off x="554" y="3254"/>
                  <a:ext cx="1403" cy="35"/>
                </a:xfrm>
                <a:prstGeom prst="rect">
                  <a:avLst/>
                </a:prstGeom>
                <a:solidFill>
                  <a:srgbClr val="B495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Freeform 11"/>
                <p:cNvSpPr>
                  <a:spLocks/>
                </p:cNvSpPr>
                <p:nvPr/>
              </p:nvSpPr>
              <p:spPr bwMode="auto">
                <a:xfrm>
                  <a:off x="554" y="3253"/>
                  <a:ext cx="1403" cy="35"/>
                </a:xfrm>
                <a:custGeom>
                  <a:avLst/>
                  <a:gdLst>
                    <a:gd name="T0" fmla="*/ 2 w 4902"/>
                    <a:gd name="T1" fmla="*/ 3 h 3"/>
                    <a:gd name="T2" fmla="*/ 4902 w 4902"/>
                    <a:gd name="T3" fmla="*/ 3 h 3"/>
                    <a:gd name="T4" fmla="*/ 4900 w 4902"/>
                    <a:gd name="T5" fmla="*/ 0 h 3"/>
                    <a:gd name="T6" fmla="*/ 0 w 4902"/>
                    <a:gd name="T7" fmla="*/ 0 h 3"/>
                    <a:gd name="T8" fmla="*/ 2 w 490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02" h="3">
                      <a:moveTo>
                        <a:pt x="2" y="3"/>
                      </a:moveTo>
                      <a:lnTo>
                        <a:pt x="4902" y="3"/>
                      </a:lnTo>
                      <a:lnTo>
                        <a:pt x="4900" y="0"/>
                      </a:lnTo>
                      <a:lnTo>
                        <a:pt x="0" y="0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solidFill>
                  <a:srgbClr val="B190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" name="Freeform 12"/>
                <p:cNvSpPr>
                  <a:spLocks/>
                </p:cNvSpPr>
                <p:nvPr/>
              </p:nvSpPr>
              <p:spPr bwMode="auto">
                <a:xfrm>
                  <a:off x="554" y="3251"/>
                  <a:ext cx="1403" cy="35"/>
                </a:xfrm>
                <a:custGeom>
                  <a:avLst/>
                  <a:gdLst>
                    <a:gd name="T0" fmla="*/ 0 w 4902"/>
                    <a:gd name="T1" fmla="*/ 3 h 3"/>
                    <a:gd name="T2" fmla="*/ 4900 w 4902"/>
                    <a:gd name="T3" fmla="*/ 3 h 3"/>
                    <a:gd name="T4" fmla="*/ 4902 w 4902"/>
                    <a:gd name="T5" fmla="*/ 0 h 3"/>
                    <a:gd name="T6" fmla="*/ 2 w 4902"/>
                    <a:gd name="T7" fmla="*/ 0 h 3"/>
                    <a:gd name="T8" fmla="*/ 0 w 490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02" h="3">
                      <a:moveTo>
                        <a:pt x="0" y="3"/>
                      </a:moveTo>
                      <a:lnTo>
                        <a:pt x="4900" y="3"/>
                      </a:lnTo>
                      <a:lnTo>
                        <a:pt x="4902" y="0"/>
                      </a:lnTo>
                      <a:lnTo>
                        <a:pt x="2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E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" name="Rectangle 13"/>
                <p:cNvSpPr>
                  <a:spLocks noChangeArrowheads="1"/>
                </p:cNvSpPr>
                <p:nvPr/>
              </p:nvSpPr>
              <p:spPr bwMode="auto">
                <a:xfrm>
                  <a:off x="554" y="3249"/>
                  <a:ext cx="1403" cy="35"/>
                </a:xfrm>
                <a:prstGeom prst="rect">
                  <a:avLst/>
                </a:prstGeom>
                <a:solidFill>
                  <a:srgbClr val="AA85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" name="Rectangle 14"/>
                <p:cNvSpPr>
                  <a:spLocks noChangeArrowheads="1"/>
                </p:cNvSpPr>
                <p:nvPr/>
              </p:nvSpPr>
              <p:spPr bwMode="auto">
                <a:xfrm>
                  <a:off x="554" y="3245"/>
                  <a:ext cx="1403" cy="35"/>
                </a:xfrm>
                <a:prstGeom prst="rect">
                  <a:avLst/>
                </a:prstGeom>
                <a:solidFill>
                  <a:srgbClr val="A075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" name="Rectangle 15"/>
                <p:cNvSpPr>
                  <a:spLocks noChangeArrowheads="1"/>
                </p:cNvSpPr>
                <p:nvPr/>
              </p:nvSpPr>
              <p:spPr bwMode="auto">
                <a:xfrm>
                  <a:off x="554" y="3242"/>
                  <a:ext cx="1403" cy="35"/>
                </a:xfrm>
                <a:prstGeom prst="rect">
                  <a:avLst/>
                </a:prstGeom>
                <a:solidFill>
                  <a:srgbClr val="976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Rectangle 16"/>
                <p:cNvSpPr>
                  <a:spLocks noChangeArrowheads="1"/>
                </p:cNvSpPr>
                <p:nvPr/>
              </p:nvSpPr>
              <p:spPr bwMode="auto">
                <a:xfrm>
                  <a:off x="554" y="3238"/>
                  <a:ext cx="1403" cy="35"/>
                </a:xfrm>
                <a:prstGeom prst="rect">
                  <a:avLst/>
                </a:prstGeom>
                <a:solidFill>
                  <a:srgbClr val="90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Rectangle 17"/>
                <p:cNvSpPr>
                  <a:spLocks noChangeArrowheads="1"/>
                </p:cNvSpPr>
                <p:nvPr/>
              </p:nvSpPr>
              <p:spPr bwMode="auto">
                <a:xfrm>
                  <a:off x="554" y="3233"/>
                  <a:ext cx="1403" cy="35"/>
                </a:xfrm>
                <a:prstGeom prst="rect">
                  <a:avLst/>
                </a:prstGeom>
                <a:solidFill>
                  <a:srgbClr val="8345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" name="Rectangle 18"/>
                <p:cNvSpPr>
                  <a:spLocks noChangeArrowheads="1"/>
                </p:cNvSpPr>
                <p:nvPr/>
              </p:nvSpPr>
              <p:spPr bwMode="auto">
                <a:xfrm>
                  <a:off x="554" y="3278"/>
                  <a:ext cx="1403" cy="35"/>
                </a:xfrm>
                <a:prstGeom prst="rect">
                  <a:avLst/>
                </a:prstGeom>
                <a:solidFill>
                  <a:srgbClr val="DFDB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" name="Rectangle 19"/>
                <p:cNvSpPr>
                  <a:spLocks noChangeArrowheads="1"/>
                </p:cNvSpPr>
                <p:nvPr/>
              </p:nvSpPr>
              <p:spPr bwMode="auto">
                <a:xfrm>
                  <a:off x="554" y="3282"/>
                  <a:ext cx="1403" cy="35"/>
                </a:xfrm>
                <a:prstGeom prst="rect">
                  <a:avLst/>
                </a:prstGeom>
                <a:solidFill>
                  <a:srgbClr val="D5CBC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Rectangle 20"/>
                <p:cNvSpPr>
                  <a:spLocks noChangeArrowheads="1"/>
                </p:cNvSpPr>
                <p:nvPr/>
              </p:nvSpPr>
              <p:spPr bwMode="auto">
                <a:xfrm>
                  <a:off x="554" y="3286"/>
                  <a:ext cx="1403" cy="35"/>
                </a:xfrm>
                <a:prstGeom prst="rect">
                  <a:avLst/>
                </a:prstGeom>
                <a:solidFill>
                  <a:srgbClr val="CBBB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Rectangle 21"/>
                <p:cNvSpPr>
                  <a:spLocks noChangeArrowheads="1"/>
                </p:cNvSpPr>
                <p:nvPr/>
              </p:nvSpPr>
              <p:spPr bwMode="auto">
                <a:xfrm>
                  <a:off x="554" y="3289"/>
                  <a:ext cx="1403" cy="35"/>
                </a:xfrm>
                <a:prstGeom prst="rect">
                  <a:avLst/>
                </a:prstGeom>
                <a:solidFill>
                  <a:srgbClr val="C5B0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Rectangle 22"/>
                <p:cNvSpPr>
                  <a:spLocks noChangeArrowheads="1"/>
                </p:cNvSpPr>
                <p:nvPr/>
              </p:nvSpPr>
              <p:spPr bwMode="auto">
                <a:xfrm>
                  <a:off x="554" y="3293"/>
                  <a:ext cx="1403" cy="35"/>
                </a:xfrm>
                <a:prstGeom prst="rect">
                  <a:avLst/>
                </a:prstGeom>
                <a:solidFill>
                  <a:srgbClr val="BB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Freeform 23"/>
                <p:cNvSpPr>
                  <a:spLocks/>
                </p:cNvSpPr>
                <p:nvPr/>
              </p:nvSpPr>
              <p:spPr bwMode="auto">
                <a:xfrm>
                  <a:off x="554" y="3297"/>
                  <a:ext cx="1403" cy="35"/>
                </a:xfrm>
                <a:custGeom>
                  <a:avLst/>
                  <a:gdLst>
                    <a:gd name="T0" fmla="*/ 2 w 4902"/>
                    <a:gd name="T1" fmla="*/ 0 h 3"/>
                    <a:gd name="T2" fmla="*/ 4902 w 4902"/>
                    <a:gd name="T3" fmla="*/ 0 h 3"/>
                    <a:gd name="T4" fmla="*/ 4900 w 4902"/>
                    <a:gd name="T5" fmla="*/ 3 h 3"/>
                    <a:gd name="T6" fmla="*/ 0 w 4902"/>
                    <a:gd name="T7" fmla="*/ 3 h 3"/>
                    <a:gd name="T8" fmla="*/ 2 w 490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02" h="3">
                      <a:moveTo>
                        <a:pt x="2" y="0"/>
                      </a:moveTo>
                      <a:lnTo>
                        <a:pt x="4902" y="0"/>
                      </a:lnTo>
                      <a:lnTo>
                        <a:pt x="4900" y="3"/>
                      </a:lnTo>
                      <a:lnTo>
                        <a:pt x="0" y="3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B190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Freeform 24"/>
                <p:cNvSpPr>
                  <a:spLocks/>
                </p:cNvSpPr>
                <p:nvPr/>
              </p:nvSpPr>
              <p:spPr bwMode="auto">
                <a:xfrm>
                  <a:off x="554" y="3299"/>
                  <a:ext cx="1403" cy="35"/>
                </a:xfrm>
                <a:custGeom>
                  <a:avLst/>
                  <a:gdLst>
                    <a:gd name="T0" fmla="*/ 0 w 4902"/>
                    <a:gd name="T1" fmla="*/ 0 h 4"/>
                    <a:gd name="T2" fmla="*/ 4900 w 4902"/>
                    <a:gd name="T3" fmla="*/ 0 h 4"/>
                    <a:gd name="T4" fmla="*/ 4902 w 4902"/>
                    <a:gd name="T5" fmla="*/ 4 h 4"/>
                    <a:gd name="T6" fmla="*/ 2 w 4902"/>
                    <a:gd name="T7" fmla="*/ 4 h 4"/>
                    <a:gd name="T8" fmla="*/ 0 w 4902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02" h="4">
                      <a:moveTo>
                        <a:pt x="0" y="0"/>
                      </a:moveTo>
                      <a:lnTo>
                        <a:pt x="4900" y="0"/>
                      </a:lnTo>
                      <a:lnTo>
                        <a:pt x="4902" y="4"/>
                      </a:lnTo>
                      <a:lnTo>
                        <a:pt x="2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E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Rectangle 25"/>
                <p:cNvSpPr>
                  <a:spLocks noChangeArrowheads="1"/>
                </p:cNvSpPr>
                <p:nvPr/>
              </p:nvSpPr>
              <p:spPr bwMode="auto">
                <a:xfrm>
                  <a:off x="554" y="3302"/>
                  <a:ext cx="1403" cy="35"/>
                </a:xfrm>
                <a:prstGeom prst="rect">
                  <a:avLst/>
                </a:prstGeom>
                <a:solidFill>
                  <a:srgbClr val="A7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Rectangle 26"/>
                <p:cNvSpPr>
                  <a:spLocks noChangeArrowheads="1"/>
                </p:cNvSpPr>
                <p:nvPr/>
              </p:nvSpPr>
              <p:spPr bwMode="auto">
                <a:xfrm>
                  <a:off x="554" y="3306"/>
                  <a:ext cx="1403" cy="35"/>
                </a:xfrm>
                <a:prstGeom prst="rect">
                  <a:avLst/>
                </a:prstGeom>
                <a:solidFill>
                  <a:srgbClr val="9D70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6" name="Rectangle 27"/>
                <p:cNvSpPr>
                  <a:spLocks noChangeArrowheads="1"/>
                </p:cNvSpPr>
                <p:nvPr/>
              </p:nvSpPr>
              <p:spPr bwMode="auto">
                <a:xfrm>
                  <a:off x="554" y="3310"/>
                  <a:ext cx="1403" cy="35"/>
                </a:xfrm>
                <a:prstGeom prst="rect">
                  <a:avLst/>
                </a:prstGeom>
                <a:solidFill>
                  <a:srgbClr val="93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Rectangle 28"/>
                <p:cNvSpPr>
                  <a:spLocks noChangeArrowheads="1"/>
                </p:cNvSpPr>
                <p:nvPr/>
              </p:nvSpPr>
              <p:spPr bwMode="auto">
                <a:xfrm>
                  <a:off x="554" y="3322"/>
                  <a:ext cx="1387" cy="27"/>
                </a:xfrm>
                <a:prstGeom prst="rect">
                  <a:avLst/>
                </a:prstGeom>
                <a:solidFill>
                  <a:srgbClr val="895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Rectangle 29"/>
                <p:cNvSpPr>
                  <a:spLocks noChangeArrowheads="1"/>
                </p:cNvSpPr>
                <p:nvPr/>
              </p:nvSpPr>
              <p:spPr bwMode="auto">
                <a:xfrm>
                  <a:off x="554" y="3326"/>
                  <a:ext cx="1411" cy="27"/>
                </a:xfrm>
                <a:prstGeom prst="rect">
                  <a:avLst/>
                </a:prstGeom>
                <a:solidFill>
                  <a:srgbClr val="8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" name="Rectangle 30"/>
                <p:cNvSpPr>
                  <a:spLocks noChangeArrowheads="1"/>
                </p:cNvSpPr>
                <p:nvPr/>
              </p:nvSpPr>
              <p:spPr bwMode="auto">
                <a:xfrm flipV="1">
                  <a:off x="554" y="3293"/>
                  <a:ext cx="1419" cy="27"/>
                </a:xfrm>
                <a:prstGeom prst="rect">
                  <a:avLst/>
                </a:prstGeom>
                <a:solidFill>
                  <a:srgbClr val="8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" name="Rectangle 31"/>
                <p:cNvSpPr>
                  <a:spLocks noChangeArrowheads="1"/>
                </p:cNvSpPr>
                <p:nvPr/>
              </p:nvSpPr>
              <p:spPr bwMode="auto">
                <a:xfrm>
                  <a:off x="554" y="3188"/>
                  <a:ext cx="1403" cy="36"/>
                </a:xfrm>
                <a:prstGeom prst="rect">
                  <a:avLst/>
                </a:prstGeom>
                <a:solidFill>
                  <a:srgbClr val="8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1" name="Freeform 32"/>
                <p:cNvSpPr>
                  <a:spLocks/>
                </p:cNvSpPr>
                <p:nvPr/>
              </p:nvSpPr>
              <p:spPr bwMode="auto">
                <a:xfrm>
                  <a:off x="531" y="2016"/>
                  <a:ext cx="956" cy="1180"/>
                </a:xfrm>
                <a:custGeom>
                  <a:avLst/>
                  <a:gdLst>
                    <a:gd name="T0" fmla="*/ 0 w 3546"/>
                    <a:gd name="T1" fmla="*/ 2292 h 2410"/>
                    <a:gd name="T2" fmla="*/ 0 w 3546"/>
                    <a:gd name="T3" fmla="*/ 2410 h 2410"/>
                    <a:gd name="T4" fmla="*/ 3546 w 3546"/>
                    <a:gd name="T5" fmla="*/ 2410 h 2410"/>
                    <a:gd name="T6" fmla="*/ 3546 w 3546"/>
                    <a:gd name="T7" fmla="*/ 2292 h 2410"/>
                    <a:gd name="T8" fmla="*/ 3159 w 3546"/>
                    <a:gd name="T9" fmla="*/ 2292 h 2410"/>
                    <a:gd name="T10" fmla="*/ 3159 w 3546"/>
                    <a:gd name="T11" fmla="*/ 0 h 2410"/>
                    <a:gd name="T12" fmla="*/ 3095 w 3546"/>
                    <a:gd name="T13" fmla="*/ 0 h 2410"/>
                    <a:gd name="T14" fmla="*/ 3095 w 3546"/>
                    <a:gd name="T15" fmla="*/ 2292 h 2410"/>
                    <a:gd name="T16" fmla="*/ 0 w 3546"/>
                    <a:gd name="T17" fmla="*/ 2292 h 2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46" h="2410">
                      <a:moveTo>
                        <a:pt x="0" y="2292"/>
                      </a:moveTo>
                      <a:lnTo>
                        <a:pt x="0" y="2410"/>
                      </a:lnTo>
                      <a:lnTo>
                        <a:pt x="3546" y="2410"/>
                      </a:lnTo>
                      <a:lnTo>
                        <a:pt x="3546" y="2292"/>
                      </a:lnTo>
                      <a:lnTo>
                        <a:pt x="3159" y="2292"/>
                      </a:lnTo>
                      <a:lnTo>
                        <a:pt x="3159" y="0"/>
                      </a:lnTo>
                      <a:lnTo>
                        <a:pt x="3095" y="0"/>
                      </a:lnTo>
                      <a:lnTo>
                        <a:pt x="3095" y="2292"/>
                      </a:lnTo>
                      <a:lnTo>
                        <a:pt x="0" y="2292"/>
                      </a:lnTo>
                      <a:close/>
                    </a:path>
                  </a:pathLst>
                </a:custGeom>
                <a:solidFill>
                  <a:srgbClr val="FF8040"/>
                </a:solidFill>
                <a:ln w="793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2" name="Rectangle 33"/>
                <p:cNvSpPr>
                  <a:spLocks noChangeArrowheads="1"/>
                </p:cNvSpPr>
                <p:nvPr/>
              </p:nvSpPr>
              <p:spPr bwMode="auto">
                <a:xfrm>
                  <a:off x="547" y="3341"/>
                  <a:ext cx="1396" cy="75"/>
                </a:xfrm>
                <a:prstGeom prst="rect">
                  <a:avLst/>
                </a:prstGeom>
                <a:solidFill>
                  <a:srgbClr val="FF8040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3" name="Freeform 34"/>
                <p:cNvSpPr>
                  <a:spLocks/>
                </p:cNvSpPr>
                <p:nvPr/>
              </p:nvSpPr>
              <p:spPr bwMode="auto">
                <a:xfrm>
                  <a:off x="1600" y="2008"/>
                  <a:ext cx="349" cy="1196"/>
                </a:xfrm>
                <a:custGeom>
                  <a:avLst/>
                  <a:gdLst>
                    <a:gd name="T0" fmla="*/ 387 w 1161"/>
                    <a:gd name="T1" fmla="*/ 0 h 2410"/>
                    <a:gd name="T2" fmla="*/ 387 w 1161"/>
                    <a:gd name="T3" fmla="*/ 2292 h 2410"/>
                    <a:gd name="T4" fmla="*/ 0 w 1161"/>
                    <a:gd name="T5" fmla="*/ 2292 h 2410"/>
                    <a:gd name="T6" fmla="*/ 0 w 1161"/>
                    <a:gd name="T7" fmla="*/ 2410 h 2410"/>
                    <a:gd name="T8" fmla="*/ 1161 w 1161"/>
                    <a:gd name="T9" fmla="*/ 2410 h 2410"/>
                    <a:gd name="T10" fmla="*/ 1161 w 1161"/>
                    <a:gd name="T11" fmla="*/ 2292 h 2410"/>
                    <a:gd name="T12" fmla="*/ 453 w 1161"/>
                    <a:gd name="T13" fmla="*/ 2292 h 2410"/>
                    <a:gd name="T14" fmla="*/ 453 w 1161"/>
                    <a:gd name="T15" fmla="*/ 0 h 2410"/>
                    <a:gd name="T16" fmla="*/ 387 w 1161"/>
                    <a:gd name="T17" fmla="*/ 0 h 2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61" h="2410">
                      <a:moveTo>
                        <a:pt x="387" y="0"/>
                      </a:moveTo>
                      <a:lnTo>
                        <a:pt x="387" y="2292"/>
                      </a:lnTo>
                      <a:lnTo>
                        <a:pt x="0" y="2292"/>
                      </a:lnTo>
                      <a:lnTo>
                        <a:pt x="0" y="2410"/>
                      </a:lnTo>
                      <a:lnTo>
                        <a:pt x="1161" y="2410"/>
                      </a:lnTo>
                      <a:lnTo>
                        <a:pt x="1161" y="2292"/>
                      </a:lnTo>
                      <a:lnTo>
                        <a:pt x="453" y="2292"/>
                      </a:lnTo>
                      <a:lnTo>
                        <a:pt x="453" y="0"/>
                      </a:lnTo>
                      <a:lnTo>
                        <a:pt x="387" y="0"/>
                      </a:lnTo>
                      <a:close/>
                    </a:path>
                  </a:pathLst>
                </a:custGeom>
                <a:solidFill>
                  <a:srgbClr val="FF8040"/>
                </a:solidFill>
                <a:ln w="793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graphicFrame>
              <p:nvGraphicFramePr>
                <p:cNvPr id="54" name="Object 35"/>
                <p:cNvGraphicFramePr>
                  <a:graphicFrameLocks noChangeAspect="1"/>
                </p:cNvGraphicFramePr>
                <p:nvPr/>
              </p:nvGraphicFramePr>
              <p:xfrm>
                <a:off x="1444" y="2121"/>
                <a:ext cx="234" cy="100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80" name="VISIO" r:id="rId4" imgW="749808" imgH="2020824" progId="Visio.Drawing.11">
                        <p:embed/>
                      </p:oleObj>
                    </mc:Choice>
                    <mc:Fallback>
                      <p:oleObj name="VISIO" r:id="rId4" imgW="749808" imgH="2020824" progId="Visio.Drawing.11">
                        <p:embed/>
                        <p:pic>
                          <p:nvPicPr>
                            <p:cNvPr id="54" name="Object 3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444" y="2121"/>
                              <a:ext cx="234" cy="100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5" name="Rectangle 36"/>
                <p:cNvSpPr>
                  <a:spLocks noChangeArrowheads="1"/>
                </p:cNvSpPr>
                <p:nvPr/>
              </p:nvSpPr>
              <p:spPr bwMode="auto">
                <a:xfrm>
                  <a:off x="1193" y="1896"/>
                  <a:ext cx="1923" cy="37"/>
                </a:xfrm>
                <a:prstGeom prst="rect">
                  <a:avLst/>
                </a:prstGeom>
                <a:solidFill>
                  <a:srgbClr val="8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" name="Rectangle 37"/>
                <p:cNvSpPr>
                  <a:spLocks noChangeArrowheads="1"/>
                </p:cNvSpPr>
                <p:nvPr/>
              </p:nvSpPr>
              <p:spPr bwMode="auto">
                <a:xfrm>
                  <a:off x="1193" y="1764"/>
                  <a:ext cx="1883" cy="67"/>
                </a:xfrm>
                <a:prstGeom prst="rect">
                  <a:avLst/>
                </a:prstGeom>
                <a:solidFill>
                  <a:srgbClr val="8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" name="Rectangle 38"/>
                <p:cNvSpPr>
                  <a:spLocks noChangeArrowheads="1"/>
                </p:cNvSpPr>
                <p:nvPr/>
              </p:nvSpPr>
              <p:spPr bwMode="auto">
                <a:xfrm>
                  <a:off x="1186" y="1709"/>
                  <a:ext cx="1890" cy="66"/>
                </a:xfrm>
                <a:prstGeom prst="rect">
                  <a:avLst/>
                </a:prstGeom>
                <a:solidFill>
                  <a:srgbClr val="FF8040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" name="Rectangle 39"/>
                <p:cNvSpPr>
                  <a:spLocks noChangeArrowheads="1"/>
                </p:cNvSpPr>
                <p:nvPr/>
              </p:nvSpPr>
              <p:spPr bwMode="auto">
                <a:xfrm>
                  <a:off x="1202" y="1933"/>
                  <a:ext cx="1882" cy="66"/>
                </a:xfrm>
                <a:prstGeom prst="rect">
                  <a:avLst/>
                </a:prstGeom>
                <a:solidFill>
                  <a:srgbClr val="FF8040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" name="Rectangle 40"/>
                <p:cNvSpPr>
                  <a:spLocks noChangeArrowheads="1"/>
                </p:cNvSpPr>
                <p:nvPr/>
              </p:nvSpPr>
              <p:spPr bwMode="auto">
                <a:xfrm>
                  <a:off x="1484" y="1923"/>
                  <a:ext cx="136" cy="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9" name="Oval 42"/>
              <p:cNvSpPr>
                <a:spLocks noChangeArrowheads="1"/>
              </p:cNvSpPr>
              <p:nvPr/>
            </p:nvSpPr>
            <p:spPr bwMode="auto">
              <a:xfrm>
                <a:off x="1778000" y="3082431"/>
                <a:ext cx="405343" cy="629639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BF5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9900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graphicFrame>
            <p:nvGraphicFramePr>
              <p:cNvPr id="20" name="Object 43"/>
              <p:cNvGraphicFramePr>
                <a:graphicFrameLocks noGrp="1" noChangeAspect="1"/>
              </p:cNvGraphicFramePr>
              <p:nvPr>
                <p:ph idx="1"/>
                <p:extLst/>
              </p:nvPr>
            </p:nvGraphicFramePr>
            <p:xfrm>
              <a:off x="1801813" y="3327400"/>
              <a:ext cx="4662487" cy="160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1" name="VISIO" r:id="rId6" imgW="4660245" imgH="159754" progId="Visio.Drawing.11">
                      <p:embed/>
                    </p:oleObj>
                  </mc:Choice>
                  <mc:Fallback>
                    <p:oleObj name="VISIO" r:id="rId6" imgW="4660245" imgH="159754" progId="Visio.Drawing.11">
                      <p:embed/>
                      <p:pic>
                        <p:nvPicPr>
                          <p:cNvPr id="20" name="Object 43"/>
                          <p:cNvPicPr>
                            <a:picLocks noGrp="1"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01813" y="3327400"/>
                            <a:ext cx="4662487" cy="1603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" name="Oval 44"/>
              <p:cNvSpPr>
                <a:spLocks noChangeArrowheads="1"/>
              </p:cNvSpPr>
              <p:nvPr/>
            </p:nvSpPr>
            <p:spPr bwMode="auto">
              <a:xfrm>
                <a:off x="3048000" y="1625600"/>
                <a:ext cx="342900" cy="1397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Line 45"/>
              <p:cNvSpPr>
                <a:spLocks noChangeShapeType="1"/>
              </p:cNvSpPr>
              <p:nvPr/>
            </p:nvSpPr>
            <p:spPr bwMode="auto">
              <a:xfrm>
                <a:off x="3390900" y="1689100"/>
                <a:ext cx="317500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569892" y="3417125"/>
              <a:ext cx="15072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4">
                      <a:lumMod val="75000"/>
                    </a:schemeClr>
                  </a:solidFill>
                </a:rPr>
                <a:t>drive beam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5772" y="2470539"/>
              <a:ext cx="14944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4">
                      <a:lumMod val="75000"/>
                    </a:schemeClr>
                  </a:solidFill>
                </a:rPr>
                <a:t>main beam</a:t>
              </a:r>
            </a:p>
          </p:txBody>
        </p:sp>
      </p:grpSp>
      <p:sp>
        <p:nvSpPr>
          <p:cNvPr id="61" name="Left Brace 60"/>
          <p:cNvSpPr/>
          <p:nvPr/>
        </p:nvSpPr>
        <p:spPr>
          <a:xfrm>
            <a:off x="8054862" y="3058050"/>
            <a:ext cx="417113" cy="1498724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15656" y="2082873"/>
            <a:ext cx="2466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</a:t>
            </a:r>
            <a:r>
              <a:rPr lang="en-US" sz="1600" dirty="0" smtClean="0"/>
              <a:t>wo-</a:t>
            </a:r>
            <a:r>
              <a:rPr lang="en-US" sz="1600" b="1" dirty="0" smtClean="0"/>
              <a:t>B</a:t>
            </a:r>
            <a:r>
              <a:rPr lang="en-US" sz="1600" dirty="0" smtClean="0"/>
              <a:t>eam </a:t>
            </a:r>
            <a:r>
              <a:rPr lang="en-US" sz="1600" b="1" dirty="0" smtClean="0"/>
              <a:t>A</a:t>
            </a:r>
            <a:r>
              <a:rPr lang="en-US" sz="1600" dirty="0" smtClean="0"/>
              <a:t>cceleration (</a:t>
            </a:r>
            <a:r>
              <a:rPr lang="en-US" sz="1600" b="1" dirty="0" smtClean="0"/>
              <a:t>TBA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64" name="TextBox 63"/>
          <p:cNvSpPr txBox="1"/>
          <p:nvPr/>
        </p:nvSpPr>
        <p:spPr>
          <a:xfrm>
            <a:off x="5289514" y="2082873"/>
            <a:ext cx="3294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</a:t>
            </a:r>
            <a:r>
              <a:rPr lang="en-US" sz="1600" dirty="0" smtClean="0"/>
              <a:t>ollinear Wakefield  </a:t>
            </a:r>
            <a:r>
              <a:rPr lang="en-US" sz="1600" b="1" dirty="0" smtClean="0"/>
              <a:t>A</a:t>
            </a:r>
            <a:r>
              <a:rPr lang="en-US" sz="1600" dirty="0" smtClean="0"/>
              <a:t>cceleration 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b="1" dirty="0" smtClean="0"/>
              <a:t>CWA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735611" y="4725178"/>
            <a:ext cx="4553903" cy="1077218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Geometry:</a:t>
            </a:r>
            <a:r>
              <a:rPr lang="en-US" sz="1600" dirty="0" smtClean="0"/>
              <a:t> cylindrical, planar, or novel (PBG, metamaterial, </a:t>
            </a:r>
            <a:r>
              <a:rPr lang="en-US" sz="1600" dirty="0" err="1" smtClean="0"/>
              <a:t>etc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Frequency:</a:t>
            </a:r>
            <a:r>
              <a:rPr lang="en-US" sz="1600" dirty="0" smtClean="0"/>
              <a:t> typically from 10 GHz to 1 THz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Material:</a:t>
            </a:r>
            <a:r>
              <a:rPr lang="en-US" sz="1600" dirty="0" smtClean="0"/>
              <a:t> metallic, dielectric, hybrid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6498369" y="4725178"/>
            <a:ext cx="1947361" cy="1077218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Goals: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</a:t>
            </a:r>
            <a:r>
              <a:rPr lang="en-US" sz="1600" dirty="0" smtClean="0"/>
              <a:t>igh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</a:t>
            </a:r>
            <a:r>
              <a:rPr lang="en-US" sz="1600" dirty="0" smtClean="0"/>
              <a:t>igh gradient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quality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2058384" y="2997137"/>
            <a:ext cx="120228" cy="87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5419288" y="5287748"/>
            <a:ext cx="947956" cy="1"/>
          </a:xfrm>
          <a:prstGeom prst="straightConnector1">
            <a:avLst/>
          </a:prstGeom>
          <a:ln w="34925">
            <a:solidFill>
              <a:srgbClr val="00B050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2640794" y="74667"/>
            <a:ext cx="3857575" cy="443994"/>
            <a:chOff x="5632455" y="2735047"/>
            <a:chExt cx="3857575" cy="443994"/>
          </a:xfrm>
        </p:grpSpPr>
        <p:sp>
          <p:nvSpPr>
            <p:cNvPr id="69" name="Rounded Rectangle 68"/>
            <p:cNvSpPr/>
            <p:nvPr/>
          </p:nvSpPr>
          <p:spPr>
            <a:xfrm>
              <a:off x="5632455" y="2735047"/>
              <a:ext cx="3785856" cy="443994"/>
            </a:xfrm>
            <a:prstGeom prst="roundRect">
              <a:avLst/>
            </a:prstGeom>
            <a:noFill/>
            <a:ln w="381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632455" y="2752293"/>
              <a:ext cx="3857575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Advanced Acceleration Concepts</a:t>
              </a:r>
              <a:endParaRPr lang="en-US" b="1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504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98" y="1249861"/>
            <a:ext cx="2724493" cy="2014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5958"/>
            <a:ext cx="8372901" cy="413622"/>
          </a:xfrm>
        </p:spPr>
        <p:txBody>
          <a:bodyPr/>
          <a:lstStyle/>
          <a:p>
            <a:r>
              <a:rPr lang="en-US" dirty="0" smtClean="0"/>
              <a:t>TBA: metallic structures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63089" y="1641077"/>
            <a:ext cx="44786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11.7 GHz metallic iris loaded structure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300 MW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150 MeV/m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4995" y="6193268"/>
            <a:ext cx="4674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C. Jing et al., </a:t>
            </a:r>
            <a:r>
              <a:rPr lang="en-US" sz="1200" dirty="0" err="1">
                <a:solidFill>
                  <a:srgbClr val="FF0000"/>
                </a:solidFill>
              </a:rPr>
              <a:t>Nucl</a:t>
            </a:r>
            <a:r>
              <a:rPr lang="en-US" sz="1200" dirty="0">
                <a:solidFill>
                  <a:srgbClr val="FF0000"/>
                </a:solidFill>
              </a:rPr>
              <a:t>. Instr. Meth. in </a:t>
            </a:r>
            <a:r>
              <a:rPr lang="en-US" sz="1200" dirty="0" err="1">
                <a:solidFill>
                  <a:srgbClr val="FF0000"/>
                </a:solidFill>
              </a:rPr>
              <a:t>Phy</a:t>
            </a:r>
            <a:r>
              <a:rPr lang="en-US" sz="1200" dirty="0">
                <a:solidFill>
                  <a:srgbClr val="FF0000"/>
                </a:solidFill>
              </a:rPr>
              <a:t>. Res. A 898, 72-76 (2018)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89152"/>
            <a:ext cx="4563141" cy="21563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631" y="3875963"/>
            <a:ext cx="2823823" cy="24695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9472" y="1266529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Demonstrated: High Gradient in a Single Stage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81500" y="3808210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Demonstrated: Staging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3669632" y="4181412"/>
            <a:ext cx="1524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 </a:t>
            </a:r>
            <a:r>
              <a:rPr lang="en-US" dirty="0">
                <a:solidFill>
                  <a:srgbClr val="FF0000"/>
                </a:solidFill>
              </a:rPr>
              <a:t>MeV/m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807147" y="2922408"/>
            <a:ext cx="4022953" cy="72073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001" y="2958332"/>
            <a:ext cx="3792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New Dielectric TBA results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(See Alexei </a:t>
            </a:r>
            <a:r>
              <a:rPr lang="en-US" b="1" dirty="0" err="1" smtClean="0">
                <a:solidFill>
                  <a:srgbClr val="00B0F0"/>
                </a:solidFill>
              </a:rPr>
              <a:t>Kanareykin</a:t>
            </a:r>
            <a:r>
              <a:rPr lang="en-US" b="1" dirty="0" smtClean="0">
                <a:solidFill>
                  <a:srgbClr val="00B0F0"/>
                </a:solidFill>
              </a:rPr>
              <a:t> next talk)</a:t>
            </a:r>
            <a:endParaRPr lang="en-US" b="1" dirty="0">
              <a:solidFill>
                <a:srgbClr val="00B0F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714862" y="87236"/>
            <a:ext cx="3857575" cy="443994"/>
            <a:chOff x="5632455" y="2735047"/>
            <a:chExt cx="3857575" cy="443994"/>
          </a:xfrm>
        </p:grpSpPr>
        <p:sp>
          <p:nvSpPr>
            <p:cNvPr id="15" name="Rounded Rectangle 14"/>
            <p:cNvSpPr/>
            <p:nvPr/>
          </p:nvSpPr>
          <p:spPr>
            <a:xfrm>
              <a:off x="5632455" y="2735047"/>
              <a:ext cx="3785856" cy="443994"/>
            </a:xfrm>
            <a:prstGeom prst="roundRect">
              <a:avLst/>
            </a:prstGeom>
            <a:noFill/>
            <a:ln w="381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32455" y="2752293"/>
              <a:ext cx="3857575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Advanced Acceleration Concepts</a:t>
              </a:r>
              <a:endParaRPr lang="en-US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17" name="슬라이드 번호 개체 틀 2"/>
          <p:cNvSpPr>
            <a:spLocks noGrp="1"/>
          </p:cNvSpPr>
          <p:nvPr>
            <p:ph type="sldNum" sz="quarter" idx="4294967295"/>
          </p:nvPr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/>
          <a:lstStyle/>
          <a:p>
            <a:fld id="{AEFAAC5A-9C4F-4278-920D-DF2BAB59574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43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12572" y="1261159"/>
            <a:ext cx="1885570" cy="2949701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564889" y="1087513"/>
            <a:ext cx="7352248" cy="431100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70C0"/>
                </a:solidFill>
              </a:rPr>
              <a:t>High power, high gradient at 91 GHz with two halves </a:t>
            </a:r>
            <a:r>
              <a:rPr lang="en-US" b="1" dirty="0" smtClean="0">
                <a:solidFill>
                  <a:srgbClr val="0070C0"/>
                </a:solidFill>
              </a:rPr>
              <a:t>structure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itle 12"/>
          <p:cNvSpPr>
            <a:spLocks noGrp="1"/>
          </p:cNvSpPr>
          <p:nvPr>
            <p:ph type="title"/>
          </p:nvPr>
        </p:nvSpPr>
        <p:spPr>
          <a:xfrm>
            <a:off x="469901" y="515268"/>
            <a:ext cx="8115036" cy="522278"/>
          </a:xfrm>
        </p:spPr>
        <p:txBody>
          <a:bodyPr/>
          <a:lstStyle/>
          <a:p>
            <a:r>
              <a:rPr lang="en-US" dirty="0" err="1" smtClean="0"/>
              <a:t>Cwa</a:t>
            </a:r>
            <a:r>
              <a:rPr lang="en-US" dirty="0" smtClean="0"/>
              <a:t>: metallic STRUCTURES</a:t>
            </a:r>
            <a:endParaRPr lang="en-US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89323" y="3881306"/>
            <a:ext cx="6889779" cy="390144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Corrugated waveguide structure for multi-beamline XFEL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2594" y="4278889"/>
            <a:ext cx="8590042" cy="2122057"/>
          </a:xfrm>
          <a:prstGeom prst="rect">
            <a:avLst/>
          </a:prstGeom>
          <a:noFill/>
          <a:ln w="19050">
            <a:solidFill>
              <a:srgbClr val="0070C0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9933" y="4312029"/>
            <a:ext cx="4128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G. </a:t>
            </a:r>
            <a:r>
              <a:rPr lang="en-US" sz="1200" dirty="0" err="1" smtClean="0">
                <a:solidFill>
                  <a:srgbClr val="FF0000"/>
                </a:solidFill>
              </a:rPr>
              <a:t>Waldschmidt</a:t>
            </a:r>
            <a:r>
              <a:rPr lang="en-US" sz="1200" dirty="0" smtClean="0">
                <a:solidFill>
                  <a:srgbClr val="FF0000"/>
                </a:solidFill>
              </a:rPr>
              <a:t>, </a:t>
            </a:r>
            <a:r>
              <a:rPr lang="en-US" sz="1200" i="1" dirty="0">
                <a:solidFill>
                  <a:srgbClr val="FF0000"/>
                </a:solidFill>
              </a:rPr>
              <a:t>et </a:t>
            </a:r>
            <a:r>
              <a:rPr lang="en-US" sz="1200" i="1" dirty="0" smtClean="0">
                <a:solidFill>
                  <a:srgbClr val="FF0000"/>
                </a:solidFill>
              </a:rPr>
              <a:t>al, </a:t>
            </a:r>
            <a:r>
              <a:rPr lang="fr-FR" sz="1200" i="1" dirty="0" smtClean="0">
                <a:solidFill>
                  <a:srgbClr val="FF0000"/>
                </a:solidFill>
              </a:rPr>
              <a:t>in </a:t>
            </a:r>
            <a:r>
              <a:rPr lang="fr-FR" sz="1200" i="1" dirty="0" err="1" smtClean="0">
                <a:solidFill>
                  <a:srgbClr val="FF0000"/>
                </a:solidFill>
              </a:rPr>
              <a:t>Proceedings</a:t>
            </a:r>
            <a:r>
              <a:rPr lang="fr-FR" sz="1200" i="1" dirty="0" smtClean="0">
                <a:solidFill>
                  <a:srgbClr val="FF0000"/>
                </a:solidFill>
              </a:rPr>
              <a:t> of IPAC2018 </a:t>
            </a:r>
            <a:r>
              <a:rPr lang="fr-FR" sz="1200" dirty="0" smtClean="0">
                <a:solidFill>
                  <a:srgbClr val="FF0000"/>
                </a:solidFill>
              </a:rPr>
              <a:t>(2018)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11290" y="1472776"/>
            <a:ext cx="8590042" cy="2232961"/>
          </a:xfrm>
          <a:prstGeom prst="rect">
            <a:avLst/>
          </a:prstGeom>
          <a:noFill/>
          <a:ln w="19050">
            <a:solidFill>
              <a:srgbClr val="0070C0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/>
          <a:srcRect r="65642"/>
          <a:stretch/>
        </p:blipFill>
        <p:spPr>
          <a:xfrm>
            <a:off x="6234667" y="1809612"/>
            <a:ext cx="1531371" cy="137801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355028" y="3153869"/>
            <a:ext cx="55554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Peak power </a:t>
            </a:r>
            <a:r>
              <a:rPr lang="en-US" sz="2200" dirty="0" smtClean="0">
                <a:solidFill>
                  <a:srgbClr val="FF0000"/>
                </a:solidFill>
              </a:rPr>
              <a:t>~5 MW 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peak gradient </a:t>
            </a:r>
            <a:r>
              <a:rPr lang="en-US" sz="2200" dirty="0" smtClean="0">
                <a:solidFill>
                  <a:srgbClr val="FF0000"/>
                </a:solidFill>
              </a:rPr>
              <a:t>85 M</a:t>
            </a:r>
            <a:r>
              <a:rPr lang="en-US" altLang="zh-CN" sz="2200" dirty="0" smtClean="0">
                <a:solidFill>
                  <a:srgbClr val="FF0000"/>
                </a:solidFill>
              </a:rPr>
              <a:t>e</a:t>
            </a:r>
            <a:r>
              <a:rPr lang="en-US" sz="2200" dirty="0" smtClean="0">
                <a:solidFill>
                  <a:srgbClr val="FF0000"/>
                </a:solidFill>
              </a:rPr>
              <a:t>V/m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7098" y="1499798"/>
            <a:ext cx="37276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D. Wang, </a:t>
            </a:r>
            <a:r>
              <a:rPr lang="en-US" sz="1200" i="1" dirty="0">
                <a:solidFill>
                  <a:srgbClr val="FF0000"/>
                </a:solidFill>
              </a:rPr>
              <a:t>et </a:t>
            </a:r>
            <a:r>
              <a:rPr lang="en-US" sz="1200" i="1" dirty="0" smtClean="0">
                <a:solidFill>
                  <a:srgbClr val="FF0000"/>
                </a:solidFill>
              </a:rPr>
              <a:t>al, </a:t>
            </a:r>
            <a:r>
              <a:rPr lang="fr-FR" sz="1200" i="1" dirty="0" smtClean="0">
                <a:solidFill>
                  <a:srgbClr val="FF0000"/>
                </a:solidFill>
              </a:rPr>
              <a:t>Phys. </a:t>
            </a:r>
            <a:r>
              <a:rPr lang="fr-FR" sz="1200" i="1" dirty="0" err="1" smtClean="0">
                <a:solidFill>
                  <a:srgbClr val="FF0000"/>
                </a:solidFill>
              </a:rPr>
              <a:t>Rev</a:t>
            </a:r>
            <a:r>
              <a:rPr lang="fr-FR" sz="1200" i="1" dirty="0" smtClean="0">
                <a:solidFill>
                  <a:srgbClr val="FF0000"/>
                </a:solidFill>
              </a:rPr>
              <a:t>. </a:t>
            </a:r>
            <a:r>
              <a:rPr lang="fr-FR" sz="1200" i="1" dirty="0" err="1" smtClean="0">
                <a:solidFill>
                  <a:srgbClr val="FF0000"/>
                </a:solidFill>
              </a:rPr>
              <a:t>Lett</a:t>
            </a:r>
            <a:r>
              <a:rPr lang="fr-FR" sz="1200" i="1" dirty="0" smtClean="0">
                <a:solidFill>
                  <a:srgbClr val="FF0000"/>
                </a:solidFill>
              </a:rPr>
              <a:t>., </a:t>
            </a:r>
            <a:r>
              <a:rPr lang="fr-FR" sz="1200" dirty="0" smtClean="0">
                <a:solidFill>
                  <a:srgbClr val="FF0000"/>
                </a:solidFill>
              </a:rPr>
              <a:t>116, 054801 (2016)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782" y="1809612"/>
            <a:ext cx="2359886" cy="138061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137" y="2056426"/>
            <a:ext cx="914400" cy="9144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7"/>
          <a:srcRect r="32567"/>
          <a:stretch/>
        </p:blipFill>
        <p:spPr>
          <a:xfrm>
            <a:off x="480507" y="4596468"/>
            <a:ext cx="3190643" cy="173917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6193" y="4863372"/>
            <a:ext cx="225967" cy="243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430208" y="4849284"/>
            <a:ext cx="225967" cy="243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2888" y="4690947"/>
            <a:ext cx="2352040" cy="4021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52587" y="5122409"/>
            <a:ext cx="1775226" cy="105223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2DAAED7B-7249-4441-AF88-E43981417B7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1"/>
          <a:stretch/>
        </p:blipFill>
        <p:spPr>
          <a:xfrm>
            <a:off x="6326343" y="4526091"/>
            <a:ext cx="2548852" cy="1767098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730190" y="4247564"/>
            <a:ext cx="207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21 GHz prototype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91605" y="5112038"/>
            <a:ext cx="2229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First    deceleration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73480" y="2909882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91 </a:t>
            </a:r>
            <a:r>
              <a:rPr lang="en-US" b="1" dirty="0">
                <a:solidFill>
                  <a:srgbClr val="FFFF00"/>
                </a:solidFill>
              </a:rPr>
              <a:t>GHz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88874" y="5087347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220 </a:t>
            </a:r>
            <a:r>
              <a:rPr lang="en-US" b="1" dirty="0">
                <a:solidFill>
                  <a:srgbClr val="FFFF00"/>
                </a:solidFill>
              </a:rPr>
              <a:t>GHz 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714862" y="78610"/>
            <a:ext cx="3857575" cy="443994"/>
            <a:chOff x="5632455" y="2735047"/>
            <a:chExt cx="3857575" cy="443994"/>
          </a:xfrm>
        </p:grpSpPr>
        <p:sp>
          <p:nvSpPr>
            <p:cNvPr id="45" name="Rounded Rectangle 44"/>
            <p:cNvSpPr/>
            <p:nvPr/>
          </p:nvSpPr>
          <p:spPr>
            <a:xfrm>
              <a:off x="5632455" y="2735047"/>
              <a:ext cx="3785856" cy="443994"/>
            </a:xfrm>
            <a:prstGeom prst="roundRect">
              <a:avLst/>
            </a:prstGeom>
            <a:noFill/>
            <a:ln w="381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632455" y="2752293"/>
              <a:ext cx="3857575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Advanced Acceleration Concepts</a:t>
              </a:r>
              <a:endParaRPr lang="en-US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47" name="슬라이드 번호 개체 틀 2"/>
          <p:cNvSpPr>
            <a:spLocks noGrp="1"/>
          </p:cNvSpPr>
          <p:nvPr>
            <p:ph type="sldNum" sz="quarter" idx="13"/>
          </p:nvPr>
        </p:nvSpPr>
        <p:spPr>
          <a:xfrm>
            <a:off x="4343400" y="6473709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9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231850" y="3124873"/>
            <a:ext cx="8913737" cy="1726377"/>
            <a:chOff x="-546311" y="1626901"/>
            <a:chExt cx="9689312" cy="2196656"/>
          </a:xfrm>
        </p:grpSpPr>
        <p:grpSp>
          <p:nvGrpSpPr>
            <p:cNvPr id="129" name="그룹 128"/>
            <p:cNvGrpSpPr>
              <a:grpSpLocks noChangeAspect="1"/>
            </p:cNvGrpSpPr>
            <p:nvPr/>
          </p:nvGrpSpPr>
          <p:grpSpPr>
            <a:xfrm>
              <a:off x="-1000" y="1633571"/>
              <a:ext cx="9144001" cy="2189986"/>
              <a:chOff x="597630" y="15354606"/>
              <a:chExt cx="14726503" cy="3526995"/>
            </a:xfrm>
          </p:grpSpPr>
          <p:grpSp>
            <p:nvGrpSpPr>
              <p:cNvPr id="132" name="그룹 131"/>
              <p:cNvGrpSpPr>
                <a:grpSpLocks noChangeAspect="1"/>
              </p:cNvGrpSpPr>
              <p:nvPr/>
            </p:nvGrpSpPr>
            <p:grpSpPr>
              <a:xfrm>
                <a:off x="597630" y="15401593"/>
                <a:ext cx="14726503" cy="3480008"/>
                <a:chOff x="12487149" y="14528737"/>
                <a:chExt cx="13387730" cy="3163644"/>
              </a:xfrm>
            </p:grpSpPr>
            <p:pic>
              <p:nvPicPr>
                <p:cNvPr id="134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952" t="23715" r="3214" b="12285"/>
                <a:stretch/>
              </p:blipFill>
              <p:spPr bwMode="auto">
                <a:xfrm>
                  <a:off x="12487149" y="14528737"/>
                  <a:ext cx="13387730" cy="31194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5" name="직사각형 134"/>
                <p:cNvSpPr/>
                <p:nvPr/>
              </p:nvSpPr>
              <p:spPr>
                <a:xfrm>
                  <a:off x="12761342" y="15718363"/>
                  <a:ext cx="2952328" cy="15790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" name="직사각형 135"/>
                <p:cNvSpPr/>
                <p:nvPr/>
              </p:nvSpPr>
              <p:spPr>
                <a:xfrm>
                  <a:off x="15470678" y="15835181"/>
                  <a:ext cx="1946319" cy="18130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" name="직사각형 136"/>
                <p:cNvSpPr/>
                <p:nvPr/>
              </p:nvSpPr>
              <p:spPr>
                <a:xfrm>
                  <a:off x="17468822" y="16088473"/>
                  <a:ext cx="1946319" cy="12809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8" name="직사각형 137"/>
                <p:cNvSpPr/>
                <p:nvPr/>
              </p:nvSpPr>
              <p:spPr>
                <a:xfrm>
                  <a:off x="17657920" y="16282826"/>
                  <a:ext cx="1946319" cy="12809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9" name="직사각형 138"/>
                <p:cNvSpPr/>
                <p:nvPr/>
              </p:nvSpPr>
              <p:spPr>
                <a:xfrm>
                  <a:off x="18454207" y="16411421"/>
                  <a:ext cx="1946319" cy="12809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직사각형 139"/>
                <p:cNvSpPr/>
                <p:nvPr/>
              </p:nvSpPr>
              <p:spPr>
                <a:xfrm rot="-4260000">
                  <a:off x="21309756" y="15501275"/>
                  <a:ext cx="45719" cy="140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직사각형 140"/>
                <p:cNvSpPr/>
                <p:nvPr/>
              </p:nvSpPr>
              <p:spPr>
                <a:xfrm rot="-4260000">
                  <a:off x="17153708" y="14774382"/>
                  <a:ext cx="45719" cy="122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3" name="직사각형 132"/>
              <p:cNvSpPr/>
              <p:nvPr/>
            </p:nvSpPr>
            <p:spPr>
              <a:xfrm>
                <a:off x="738068" y="15354606"/>
                <a:ext cx="1205474" cy="9633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30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75" t="41293" r="44940" b="46909"/>
            <a:stretch/>
          </p:blipFill>
          <p:spPr bwMode="auto">
            <a:xfrm>
              <a:off x="390885" y="1669972"/>
              <a:ext cx="443821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52" t="23715" r="80807" b="59833"/>
            <a:stretch/>
          </p:blipFill>
          <p:spPr bwMode="auto">
            <a:xfrm>
              <a:off x="-546311" y="1626901"/>
              <a:ext cx="965613" cy="602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2" name="왼쪽 화살표 141"/>
          <p:cNvSpPr/>
          <p:nvPr/>
        </p:nvSpPr>
        <p:spPr>
          <a:xfrm>
            <a:off x="7613402" y="3883387"/>
            <a:ext cx="1176119" cy="184459"/>
          </a:xfrm>
          <a:prstGeom prst="leftArrow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" name="TextBox 142"/>
          <p:cNvSpPr txBox="1"/>
          <p:nvPr/>
        </p:nvSpPr>
        <p:spPr>
          <a:xfrm>
            <a:off x="7566600" y="3581193"/>
            <a:ext cx="1757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altLang="ko-KR" sz="16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lang="en-US" altLang="ko-KR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48 MeV</a:t>
            </a:r>
            <a:endParaRPr lang="ko-KR" altLang="en-US" sz="1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508034" y="3186587"/>
            <a:ext cx="352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ea"/>
              <a:buAutoNum type="circleNumDbPlain"/>
            </a:pPr>
            <a:r>
              <a:rPr lang="en-US" altLang="ko-KR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Shaping with masks</a:t>
            </a:r>
            <a:endParaRPr lang="ko-KR" altLang="en-US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26985" y="3783586"/>
            <a:ext cx="3879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ea"/>
              <a:buAutoNum type="circleNumDbPlain" startAt="2"/>
            </a:pPr>
            <a:r>
              <a:rPr lang="en-US" altLang="ko-KR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final longitudinal current profile</a:t>
            </a:r>
            <a:endParaRPr lang="ko-KR" altLang="en-US" sz="16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6" name="직선 화살표 연결선 145"/>
          <p:cNvCxnSpPr/>
          <p:nvPr/>
        </p:nvCxnSpPr>
        <p:spPr>
          <a:xfrm flipH="1" flipV="1">
            <a:off x="665643" y="3440276"/>
            <a:ext cx="323676" cy="38211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직선 화살표 연결선 146"/>
          <p:cNvCxnSpPr/>
          <p:nvPr/>
        </p:nvCxnSpPr>
        <p:spPr>
          <a:xfrm>
            <a:off x="6125943" y="3552947"/>
            <a:ext cx="301429" cy="527773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8" name="그림 14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3" t="16188" r="18656" b="25012"/>
          <a:stretch/>
        </p:blipFill>
        <p:spPr>
          <a:xfrm rot="5400000">
            <a:off x="6230495" y="3264910"/>
            <a:ext cx="1118519" cy="494505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149" name="그림 14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t="29247" r="38776" b="26710"/>
          <a:stretch/>
        </p:blipFill>
        <p:spPr>
          <a:xfrm rot="16200000">
            <a:off x="6697759" y="3239581"/>
            <a:ext cx="1121332" cy="520528"/>
          </a:xfrm>
          <a:prstGeom prst="rect">
            <a:avLst/>
          </a:prstGeom>
          <a:effectLst>
            <a:softEdge rad="76200"/>
          </a:effectLst>
        </p:spPr>
      </p:pic>
      <p:grpSp>
        <p:nvGrpSpPr>
          <p:cNvPr id="151" name="그룹 150"/>
          <p:cNvGrpSpPr/>
          <p:nvPr/>
        </p:nvGrpSpPr>
        <p:grpSpPr>
          <a:xfrm>
            <a:off x="2391322" y="916186"/>
            <a:ext cx="2160843" cy="1916296"/>
            <a:chOff x="2173512" y="552492"/>
            <a:chExt cx="2614620" cy="2318719"/>
          </a:xfrm>
        </p:grpSpPr>
        <p:pic>
          <p:nvPicPr>
            <p:cNvPr id="152" name="그림 15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8057" y="926412"/>
              <a:ext cx="2510075" cy="1816815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sp>
          <p:nvSpPr>
            <p:cNvPr id="153" name="TextBox 152"/>
            <p:cNvSpPr txBox="1"/>
            <p:nvPr/>
          </p:nvSpPr>
          <p:spPr>
            <a:xfrm rot="1740000">
              <a:off x="2707041" y="808930"/>
              <a:ext cx="1807377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+mj-ea"/>
                <a:buAutoNum type="circleNumDbPlain"/>
              </a:pPr>
              <a:r>
                <a:rPr lang="en-US" altLang="ko-KR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Triangle</a:t>
              </a:r>
              <a:endParaRPr lang="ko-KR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54" name="그룹 153"/>
            <p:cNvGrpSpPr/>
            <p:nvPr/>
          </p:nvGrpSpPr>
          <p:grpSpPr>
            <a:xfrm>
              <a:off x="2173512" y="552492"/>
              <a:ext cx="2315613" cy="2318719"/>
              <a:chOff x="3785172" y="549474"/>
              <a:chExt cx="4512476" cy="4518527"/>
            </a:xfrm>
          </p:grpSpPr>
          <p:cxnSp>
            <p:nvCxnSpPr>
              <p:cNvPr id="155" name="직선 화살표 연결선 154"/>
              <p:cNvCxnSpPr/>
              <p:nvPr/>
            </p:nvCxnSpPr>
            <p:spPr>
              <a:xfrm flipH="1">
                <a:off x="4028273" y="3249817"/>
                <a:ext cx="1124665" cy="69621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직선 화살표 연결선 155"/>
              <p:cNvCxnSpPr/>
              <p:nvPr/>
            </p:nvCxnSpPr>
            <p:spPr>
              <a:xfrm>
                <a:off x="5144886" y="3249160"/>
                <a:ext cx="3152762" cy="1818841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직선 화살표 연결선 156"/>
              <p:cNvCxnSpPr/>
              <p:nvPr/>
            </p:nvCxnSpPr>
            <p:spPr>
              <a:xfrm flipV="1">
                <a:off x="5144886" y="549474"/>
                <a:ext cx="0" cy="2703786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TextBox 157"/>
              <p:cNvSpPr txBox="1"/>
              <p:nvPr/>
            </p:nvSpPr>
            <p:spPr>
              <a:xfrm>
                <a:off x="3785172" y="3197391"/>
                <a:ext cx="751848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 smtClean="0">
                    <a:solidFill>
                      <a:schemeClr val="tx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ko-KR" altLang="en-US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59" name="그룹 158"/>
          <p:cNvGrpSpPr/>
          <p:nvPr/>
        </p:nvGrpSpPr>
        <p:grpSpPr>
          <a:xfrm>
            <a:off x="284311" y="934392"/>
            <a:ext cx="2161028" cy="1916296"/>
            <a:chOff x="54744" y="589182"/>
            <a:chExt cx="2614844" cy="2318719"/>
          </a:xfrm>
        </p:grpSpPr>
        <p:pic>
          <p:nvPicPr>
            <p:cNvPr id="160" name="그림 1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9513" y="958863"/>
              <a:ext cx="2510075" cy="1816815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grpSp>
          <p:nvGrpSpPr>
            <p:cNvPr id="161" name="그룹 160"/>
            <p:cNvGrpSpPr/>
            <p:nvPr/>
          </p:nvGrpSpPr>
          <p:grpSpPr>
            <a:xfrm>
              <a:off x="54744" y="589182"/>
              <a:ext cx="2315613" cy="2318719"/>
              <a:chOff x="3785172" y="549474"/>
              <a:chExt cx="4512476" cy="4518527"/>
            </a:xfrm>
          </p:grpSpPr>
          <p:cxnSp>
            <p:nvCxnSpPr>
              <p:cNvPr id="163" name="직선 화살표 연결선 162"/>
              <p:cNvCxnSpPr/>
              <p:nvPr/>
            </p:nvCxnSpPr>
            <p:spPr>
              <a:xfrm flipH="1">
                <a:off x="4028273" y="3249817"/>
                <a:ext cx="1124665" cy="69621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직선 화살표 연결선 163"/>
              <p:cNvCxnSpPr/>
              <p:nvPr/>
            </p:nvCxnSpPr>
            <p:spPr>
              <a:xfrm>
                <a:off x="5144886" y="3249160"/>
                <a:ext cx="3152762" cy="1818841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직선 화살표 연결선 164"/>
              <p:cNvCxnSpPr/>
              <p:nvPr/>
            </p:nvCxnSpPr>
            <p:spPr>
              <a:xfrm flipV="1">
                <a:off x="5144886" y="549474"/>
                <a:ext cx="0" cy="2703786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TextBox 165"/>
              <p:cNvSpPr txBox="1"/>
              <p:nvPr/>
            </p:nvSpPr>
            <p:spPr>
              <a:xfrm>
                <a:off x="3785172" y="3197391"/>
                <a:ext cx="751848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 smtClean="0">
                    <a:solidFill>
                      <a:schemeClr val="tx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ko-KR" altLang="en-US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2" name="TextBox 161"/>
            <p:cNvSpPr txBox="1"/>
            <p:nvPr/>
          </p:nvSpPr>
          <p:spPr>
            <a:xfrm rot="1740000">
              <a:off x="701785" y="890101"/>
              <a:ext cx="1601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+mj-ea"/>
                <a:buAutoNum type="circleNumDbPlain"/>
              </a:pPr>
              <a:r>
                <a:rPr lang="en-US" altLang="ko-KR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</a:t>
              </a:r>
              <a:endParaRPr lang="ko-KR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7" name="그룹 166"/>
          <p:cNvGrpSpPr/>
          <p:nvPr/>
        </p:nvGrpSpPr>
        <p:grpSpPr>
          <a:xfrm>
            <a:off x="4684711" y="1006234"/>
            <a:ext cx="2157765" cy="1916296"/>
            <a:chOff x="4460677" y="565523"/>
            <a:chExt cx="2610896" cy="2318719"/>
          </a:xfrm>
        </p:grpSpPr>
        <p:pic>
          <p:nvPicPr>
            <p:cNvPr id="168" name="그림 16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61498" y="928287"/>
              <a:ext cx="2510075" cy="1816815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sp>
          <p:nvSpPr>
            <p:cNvPr id="169" name="TextBox 168"/>
            <p:cNvSpPr txBox="1"/>
            <p:nvPr/>
          </p:nvSpPr>
          <p:spPr>
            <a:xfrm rot="1740000">
              <a:off x="4999535" y="870725"/>
              <a:ext cx="1855402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+mj-ea"/>
                <a:buAutoNum type="circleNumDbPlain"/>
              </a:pPr>
              <a:r>
                <a:rPr lang="en-US" altLang="ko-KR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Rectangle</a:t>
              </a:r>
              <a:endParaRPr lang="ko-KR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70" name="그룹 169"/>
            <p:cNvGrpSpPr/>
            <p:nvPr/>
          </p:nvGrpSpPr>
          <p:grpSpPr>
            <a:xfrm>
              <a:off x="4460677" y="565523"/>
              <a:ext cx="2315613" cy="2318719"/>
              <a:chOff x="3785172" y="549474"/>
              <a:chExt cx="4512476" cy="4518527"/>
            </a:xfrm>
          </p:grpSpPr>
          <p:cxnSp>
            <p:nvCxnSpPr>
              <p:cNvPr id="171" name="직선 화살표 연결선 170"/>
              <p:cNvCxnSpPr/>
              <p:nvPr/>
            </p:nvCxnSpPr>
            <p:spPr>
              <a:xfrm flipH="1">
                <a:off x="4028273" y="3249817"/>
                <a:ext cx="1124665" cy="69621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직선 화살표 연결선 171"/>
              <p:cNvCxnSpPr/>
              <p:nvPr/>
            </p:nvCxnSpPr>
            <p:spPr>
              <a:xfrm>
                <a:off x="5144886" y="3249160"/>
                <a:ext cx="3152762" cy="1818841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직선 화살표 연결선 172"/>
              <p:cNvCxnSpPr/>
              <p:nvPr/>
            </p:nvCxnSpPr>
            <p:spPr>
              <a:xfrm flipV="1">
                <a:off x="5144886" y="549474"/>
                <a:ext cx="0" cy="2703786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TextBox 173"/>
              <p:cNvSpPr txBox="1"/>
              <p:nvPr/>
            </p:nvSpPr>
            <p:spPr>
              <a:xfrm>
                <a:off x="3785172" y="3197391"/>
                <a:ext cx="751848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 smtClean="0">
                    <a:solidFill>
                      <a:schemeClr val="tx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ko-KR" altLang="en-US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75" name="그룹 174"/>
          <p:cNvGrpSpPr/>
          <p:nvPr/>
        </p:nvGrpSpPr>
        <p:grpSpPr>
          <a:xfrm>
            <a:off x="6973141" y="1199437"/>
            <a:ext cx="2155723" cy="1916296"/>
            <a:chOff x="6749647" y="548640"/>
            <a:chExt cx="2608425" cy="2318719"/>
          </a:xfrm>
        </p:grpSpPr>
        <p:pic>
          <p:nvPicPr>
            <p:cNvPr id="176" name="그림 17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47997" y="901764"/>
              <a:ext cx="2510075" cy="1816815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sp>
          <p:nvSpPr>
            <p:cNvPr id="177" name="TextBox 176"/>
            <p:cNvSpPr txBox="1"/>
            <p:nvPr/>
          </p:nvSpPr>
          <p:spPr>
            <a:xfrm rot="1740000">
              <a:off x="7334323" y="864409"/>
              <a:ext cx="1884282" cy="446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+mj-ea"/>
                <a:buAutoNum type="circleNumDbPlain"/>
              </a:pPr>
              <a:r>
                <a:rPr lang="en-US" altLang="ko-KR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Trapezoid</a:t>
              </a:r>
              <a:endParaRPr lang="ko-KR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78" name="그룹 177"/>
            <p:cNvGrpSpPr/>
            <p:nvPr/>
          </p:nvGrpSpPr>
          <p:grpSpPr>
            <a:xfrm>
              <a:off x="6749647" y="548640"/>
              <a:ext cx="2315613" cy="2318719"/>
              <a:chOff x="3785172" y="549474"/>
              <a:chExt cx="4512476" cy="4518527"/>
            </a:xfrm>
          </p:grpSpPr>
          <p:cxnSp>
            <p:nvCxnSpPr>
              <p:cNvPr id="179" name="직선 화살표 연결선 178"/>
              <p:cNvCxnSpPr/>
              <p:nvPr/>
            </p:nvCxnSpPr>
            <p:spPr>
              <a:xfrm flipH="1">
                <a:off x="4028273" y="3249817"/>
                <a:ext cx="1124665" cy="69621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직선 화살표 연결선 179"/>
              <p:cNvCxnSpPr/>
              <p:nvPr/>
            </p:nvCxnSpPr>
            <p:spPr>
              <a:xfrm>
                <a:off x="5144886" y="3249160"/>
                <a:ext cx="3152762" cy="1818841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직선 화살표 연결선 180"/>
              <p:cNvCxnSpPr/>
              <p:nvPr/>
            </p:nvCxnSpPr>
            <p:spPr>
              <a:xfrm flipV="1">
                <a:off x="5144886" y="549474"/>
                <a:ext cx="0" cy="2703786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  <a:alpha val="8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TextBox 181"/>
              <p:cNvSpPr txBox="1"/>
              <p:nvPr/>
            </p:nvSpPr>
            <p:spPr>
              <a:xfrm>
                <a:off x="3785172" y="3197391"/>
                <a:ext cx="751848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 smtClean="0">
                    <a:solidFill>
                      <a:schemeClr val="tx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ko-KR" altLang="en-US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83" name="그룹 182"/>
          <p:cNvGrpSpPr/>
          <p:nvPr/>
        </p:nvGrpSpPr>
        <p:grpSpPr>
          <a:xfrm>
            <a:off x="-392295" y="3718445"/>
            <a:ext cx="2899662" cy="1975124"/>
            <a:chOff x="-537278" y="3619689"/>
            <a:chExt cx="3189628" cy="2172636"/>
          </a:xfrm>
        </p:grpSpPr>
        <p:sp>
          <p:nvSpPr>
            <p:cNvPr id="184" name="TextBox 183"/>
            <p:cNvSpPr txBox="1"/>
            <p:nvPr/>
          </p:nvSpPr>
          <p:spPr>
            <a:xfrm rot="1800000">
              <a:off x="-190689" y="5295835"/>
              <a:ext cx="1601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+mj-ea"/>
                <a:buAutoNum type="circleNumDbPlain" startAt="2"/>
              </a:pPr>
              <a:r>
                <a:rPr lang="en-US" altLang="ko-KR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</a:t>
              </a:r>
              <a:endParaRPr lang="ko-KR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85" name="그룹 184"/>
            <p:cNvGrpSpPr/>
            <p:nvPr/>
          </p:nvGrpSpPr>
          <p:grpSpPr>
            <a:xfrm>
              <a:off x="-537278" y="3619689"/>
              <a:ext cx="3189628" cy="2172636"/>
              <a:chOff x="-545479" y="4015612"/>
              <a:chExt cx="3189628" cy="2172636"/>
            </a:xfrm>
          </p:grpSpPr>
          <p:grpSp>
            <p:nvGrpSpPr>
              <p:cNvPr id="186" name="그룹 185"/>
              <p:cNvGrpSpPr/>
              <p:nvPr/>
            </p:nvGrpSpPr>
            <p:grpSpPr>
              <a:xfrm>
                <a:off x="61095" y="4239202"/>
                <a:ext cx="2469689" cy="1355272"/>
                <a:chOff x="2600367" y="2097946"/>
                <a:chExt cx="4812727" cy="2641041"/>
              </a:xfrm>
            </p:grpSpPr>
            <p:cxnSp>
              <p:nvCxnSpPr>
                <p:cNvPr id="200" name="직선 화살표 연결선 199"/>
                <p:cNvCxnSpPr/>
                <p:nvPr/>
              </p:nvCxnSpPr>
              <p:spPr>
                <a:xfrm flipH="1">
                  <a:off x="2600367" y="3249817"/>
                  <a:ext cx="2552573" cy="1489170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직선 화살표 연결선 200"/>
                <p:cNvCxnSpPr/>
                <p:nvPr/>
              </p:nvCxnSpPr>
              <p:spPr>
                <a:xfrm>
                  <a:off x="5144886" y="3249160"/>
                  <a:ext cx="2268208" cy="1331227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직선 화살표 연결선 201"/>
                <p:cNvCxnSpPr/>
                <p:nvPr/>
              </p:nvCxnSpPr>
              <p:spPr>
                <a:xfrm flipV="1">
                  <a:off x="5144886" y="2404639"/>
                  <a:ext cx="0" cy="848621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3" name="TextBox 202"/>
                <p:cNvSpPr txBox="1"/>
                <p:nvPr/>
              </p:nvSpPr>
              <p:spPr>
                <a:xfrm>
                  <a:off x="5031439" y="2097946"/>
                  <a:ext cx="751848" cy="7197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dirty="0">
                      <a:solidFill>
                        <a:schemeClr val="tx1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ko-KR" altLang="en-US" dirty="0">
                    <a:solidFill>
                      <a:schemeClr val="tx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-545479" y="4015612"/>
                <a:ext cx="3189628" cy="2172636"/>
                <a:chOff x="-2400929" y="4150378"/>
                <a:chExt cx="3189628" cy="2172636"/>
              </a:xfrm>
            </p:grpSpPr>
            <p:grpSp>
              <p:nvGrpSpPr>
                <p:cNvPr id="188" name="그룹 187"/>
                <p:cNvGrpSpPr/>
                <p:nvPr/>
              </p:nvGrpSpPr>
              <p:grpSpPr>
                <a:xfrm>
                  <a:off x="-107870" y="4150378"/>
                  <a:ext cx="896569" cy="2002726"/>
                  <a:chOff x="-107870" y="4150378"/>
                  <a:chExt cx="896569" cy="2002726"/>
                </a:xfrm>
              </p:grpSpPr>
              <p:grpSp>
                <p:nvGrpSpPr>
                  <p:cNvPr id="195" name="그룹 194"/>
                  <p:cNvGrpSpPr/>
                  <p:nvPr/>
                </p:nvGrpSpPr>
                <p:grpSpPr>
                  <a:xfrm>
                    <a:off x="-107870" y="4333328"/>
                    <a:ext cx="896569" cy="1819776"/>
                    <a:chOff x="-1446787" y="1422267"/>
                    <a:chExt cx="896569" cy="1819776"/>
                  </a:xfrm>
                </p:grpSpPr>
                <p:pic>
                  <p:nvPicPr>
                    <p:cNvPr id="197" name="그림 196"/>
                    <p:cNvPicPr>
                      <a:picLocks/>
                    </p:cNvPicPr>
                    <p:nvPr/>
                  </p:nvPicPr>
                  <p:blipFill rotWithShape="1">
                    <a:blip r:embed="rId9"/>
                    <a:srcRect l="4153" r="87117" b="851"/>
                    <a:stretch/>
                  </p:blipFill>
                  <p:spPr>
                    <a:xfrm>
                      <a:off x="-1263546" y="1422267"/>
                      <a:ext cx="182880" cy="1819776"/>
                    </a:xfrm>
                    <a:prstGeom prst="rect">
                      <a:avLst/>
                    </a:prstGeom>
                    <a:scene3d>
                      <a:camera prst="isometricTopUp"/>
                      <a:lightRig rig="threePt" dir="t"/>
                    </a:scene3d>
                  </p:spPr>
                </p:pic>
                <p:sp>
                  <p:nvSpPr>
                    <p:cNvPr id="198" name="직사각형 197"/>
                    <p:cNvSpPr/>
                    <p:nvPr/>
                  </p:nvSpPr>
                  <p:spPr>
                    <a:xfrm rot="1800000">
                      <a:off x="-1446787" y="2313479"/>
                      <a:ext cx="302288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199" name="직사각형 198"/>
                    <p:cNvSpPr/>
                    <p:nvPr/>
                  </p:nvSpPr>
                  <p:spPr>
                    <a:xfrm rot="1800000">
                      <a:off x="-653576" y="2560953"/>
                      <a:ext cx="103358" cy="10774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pic>
                <p:nvPicPr>
                  <p:cNvPr id="196" name="그림 195"/>
                  <p:cNvPicPr>
                    <a:picLocks/>
                  </p:cNvPicPr>
                  <p:nvPr/>
                </p:nvPicPr>
                <p:blipFill rotWithShape="1">
                  <a:blip r:embed="rId9"/>
                  <a:srcRect l="-3915" r="95185" b="851"/>
                  <a:stretch/>
                </p:blipFill>
                <p:spPr>
                  <a:xfrm rot="10800000">
                    <a:off x="147667" y="4150378"/>
                    <a:ext cx="182880" cy="1819776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</p:grpSp>
            <p:grpSp>
              <p:nvGrpSpPr>
                <p:cNvPr id="189" name="그룹 188"/>
                <p:cNvGrpSpPr/>
                <p:nvPr/>
              </p:nvGrpSpPr>
              <p:grpSpPr>
                <a:xfrm>
                  <a:off x="-2400929" y="4754425"/>
                  <a:ext cx="2788095" cy="1568589"/>
                  <a:chOff x="-614583" y="4740771"/>
                  <a:chExt cx="2788095" cy="1568589"/>
                </a:xfrm>
              </p:grpSpPr>
              <p:pic>
                <p:nvPicPr>
                  <p:cNvPr id="190" name="그림 189"/>
                  <p:cNvPicPr>
                    <a:picLocks/>
                  </p:cNvPicPr>
                  <p:nvPr/>
                </p:nvPicPr>
                <p:blipFill rotWithShape="1">
                  <a:blip r:embed="rId9"/>
                  <a:srcRect l="13701" b="14537"/>
                  <a:stretch/>
                </p:blipFill>
                <p:spPr>
                  <a:xfrm>
                    <a:off x="365760" y="4740771"/>
                    <a:ext cx="1807752" cy="1568589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  <p:pic>
                <p:nvPicPr>
                  <p:cNvPr id="191" name="그림 190"/>
                  <p:cNvPicPr>
                    <a:picLocks/>
                  </p:cNvPicPr>
                  <p:nvPr/>
                </p:nvPicPr>
                <p:blipFill rotWithShape="1">
                  <a:blip r:embed="rId9"/>
                  <a:srcRect l="-2239" t="93583" b="851"/>
                  <a:stretch/>
                </p:blipFill>
                <p:spPr>
                  <a:xfrm>
                    <a:off x="-614583" y="5120213"/>
                    <a:ext cx="2141653" cy="102167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  <p:grpSp>
                <p:nvGrpSpPr>
                  <p:cNvPr id="192" name="그룹 191"/>
                  <p:cNvGrpSpPr/>
                  <p:nvPr/>
                </p:nvGrpSpPr>
                <p:grpSpPr>
                  <a:xfrm>
                    <a:off x="-478232" y="5187034"/>
                    <a:ext cx="2141653" cy="405449"/>
                    <a:chOff x="-1489498" y="5246370"/>
                    <a:chExt cx="2141653" cy="405449"/>
                  </a:xfrm>
                </p:grpSpPr>
                <p:pic>
                  <p:nvPicPr>
                    <p:cNvPr id="193" name="그림 192"/>
                    <p:cNvPicPr>
                      <a:picLocks/>
                    </p:cNvPicPr>
                    <p:nvPr/>
                  </p:nvPicPr>
                  <p:blipFill rotWithShape="1">
                    <a:blip r:embed="rId9"/>
                    <a:srcRect l="-2239" t="85461" b="7066"/>
                    <a:stretch/>
                  </p:blipFill>
                  <p:spPr>
                    <a:xfrm>
                      <a:off x="-1489498" y="5246370"/>
                      <a:ext cx="2141653" cy="137160"/>
                    </a:xfrm>
                    <a:prstGeom prst="rect">
                      <a:avLst/>
                    </a:prstGeom>
                    <a:scene3d>
                      <a:camera prst="isometricTopUp"/>
                      <a:lightRig rig="threePt" dir="t"/>
                    </a:scene3d>
                  </p:spPr>
                </p:pic>
                <p:sp>
                  <p:nvSpPr>
                    <p:cNvPr id="194" name="직사각형 193"/>
                    <p:cNvSpPr/>
                    <p:nvPr/>
                  </p:nvSpPr>
                  <p:spPr>
                    <a:xfrm rot="18900000">
                      <a:off x="-1086811" y="5604380"/>
                      <a:ext cx="91440" cy="4743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</p:grpSp>
          </p:grpSp>
        </p:grpSp>
      </p:grpSp>
      <p:grpSp>
        <p:nvGrpSpPr>
          <p:cNvPr id="204" name="그룹 203"/>
          <p:cNvGrpSpPr/>
          <p:nvPr/>
        </p:nvGrpSpPr>
        <p:grpSpPr>
          <a:xfrm>
            <a:off x="1842037" y="3918929"/>
            <a:ext cx="2858978" cy="2005325"/>
            <a:chOff x="1699088" y="3819530"/>
            <a:chExt cx="3144876" cy="2205857"/>
          </a:xfrm>
        </p:grpSpPr>
        <p:sp>
          <p:nvSpPr>
            <p:cNvPr id="205" name="TextBox 204"/>
            <p:cNvSpPr txBox="1"/>
            <p:nvPr/>
          </p:nvSpPr>
          <p:spPr>
            <a:xfrm rot="1800000">
              <a:off x="2135586" y="5619122"/>
              <a:ext cx="1652161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+mj-ea"/>
                <a:buAutoNum type="circleNumDbPlain" startAt="2"/>
              </a:pPr>
              <a:r>
                <a:rPr lang="en-US" altLang="ko-KR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Triangle</a:t>
              </a:r>
              <a:endParaRPr lang="ko-KR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6" name="그룹 205"/>
            <p:cNvGrpSpPr/>
            <p:nvPr/>
          </p:nvGrpSpPr>
          <p:grpSpPr>
            <a:xfrm>
              <a:off x="1699088" y="3819530"/>
              <a:ext cx="3144876" cy="2186793"/>
              <a:chOff x="1662259" y="4197145"/>
              <a:chExt cx="3144876" cy="2186793"/>
            </a:xfrm>
          </p:grpSpPr>
          <p:grpSp>
            <p:nvGrpSpPr>
              <p:cNvPr id="207" name="그룹 206"/>
              <p:cNvGrpSpPr/>
              <p:nvPr/>
            </p:nvGrpSpPr>
            <p:grpSpPr>
              <a:xfrm>
                <a:off x="1662259" y="4197145"/>
                <a:ext cx="3144876" cy="2186793"/>
                <a:chOff x="1681018" y="4076847"/>
                <a:chExt cx="3144876" cy="2186793"/>
              </a:xfrm>
            </p:grpSpPr>
            <p:grpSp>
              <p:nvGrpSpPr>
                <p:cNvPr id="213" name="그룹 212"/>
                <p:cNvGrpSpPr/>
                <p:nvPr/>
              </p:nvGrpSpPr>
              <p:grpSpPr>
                <a:xfrm>
                  <a:off x="1681018" y="4713104"/>
                  <a:ext cx="2779052" cy="1550536"/>
                  <a:chOff x="1681018" y="4713104"/>
                  <a:chExt cx="2779052" cy="1550536"/>
                </a:xfrm>
              </p:grpSpPr>
              <p:pic>
                <p:nvPicPr>
                  <p:cNvPr id="220" name="그림 219"/>
                  <p:cNvPicPr>
                    <a:picLocks/>
                  </p:cNvPicPr>
                  <p:nvPr/>
                </p:nvPicPr>
                <p:blipFill rotWithShape="1">
                  <a:blip r:embed="rId10"/>
                  <a:srcRect l="13674" b="15521"/>
                  <a:stretch/>
                </p:blipFill>
                <p:spPr>
                  <a:xfrm>
                    <a:off x="2651760" y="4713104"/>
                    <a:ext cx="1808310" cy="1550536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  <p:grpSp>
                <p:nvGrpSpPr>
                  <p:cNvPr id="221" name="그룹 220"/>
                  <p:cNvGrpSpPr/>
                  <p:nvPr/>
                </p:nvGrpSpPr>
                <p:grpSpPr>
                  <a:xfrm>
                    <a:off x="1681018" y="5099701"/>
                    <a:ext cx="2278004" cy="472270"/>
                    <a:chOff x="-462183" y="5272613"/>
                    <a:chExt cx="2278004" cy="472270"/>
                  </a:xfrm>
                </p:grpSpPr>
                <p:pic>
                  <p:nvPicPr>
                    <p:cNvPr id="222" name="그림 221"/>
                    <p:cNvPicPr>
                      <a:picLocks/>
                    </p:cNvPicPr>
                    <p:nvPr/>
                  </p:nvPicPr>
                  <p:blipFill rotWithShape="1">
                    <a:blip r:embed="rId9"/>
                    <a:srcRect l="-2239" t="93583" b="851"/>
                    <a:stretch/>
                  </p:blipFill>
                  <p:spPr>
                    <a:xfrm>
                      <a:off x="-462183" y="5272613"/>
                      <a:ext cx="2141653" cy="102167"/>
                    </a:xfrm>
                    <a:prstGeom prst="rect">
                      <a:avLst/>
                    </a:prstGeom>
                    <a:scene3d>
                      <a:camera prst="isometricTopUp"/>
                      <a:lightRig rig="threePt" dir="t"/>
                    </a:scene3d>
                  </p:spPr>
                </p:pic>
                <p:grpSp>
                  <p:nvGrpSpPr>
                    <p:cNvPr id="223" name="그룹 222"/>
                    <p:cNvGrpSpPr/>
                    <p:nvPr/>
                  </p:nvGrpSpPr>
                  <p:grpSpPr>
                    <a:xfrm>
                      <a:off x="-325832" y="5339434"/>
                      <a:ext cx="2141653" cy="405449"/>
                      <a:chOff x="-1489498" y="5246370"/>
                      <a:chExt cx="2141653" cy="405449"/>
                    </a:xfrm>
                  </p:grpSpPr>
                  <p:pic>
                    <p:nvPicPr>
                      <p:cNvPr id="224" name="그림 223"/>
                      <p:cNvPicPr>
                        <a:picLocks/>
                      </p:cNvPicPr>
                      <p:nvPr/>
                    </p:nvPicPr>
                    <p:blipFill rotWithShape="1">
                      <a:blip r:embed="rId9"/>
                      <a:srcRect l="-2239" t="85461" b="7066"/>
                      <a:stretch/>
                    </p:blipFill>
                    <p:spPr>
                      <a:xfrm>
                        <a:off x="-1489498" y="5246370"/>
                        <a:ext cx="2141653" cy="137160"/>
                      </a:xfrm>
                      <a:prstGeom prst="rect">
                        <a:avLst/>
                      </a:prstGeom>
                      <a:scene3d>
                        <a:camera prst="isometricTopUp"/>
                        <a:lightRig rig="threePt" dir="t"/>
                      </a:scene3d>
                    </p:spPr>
                  </p:pic>
                  <p:sp>
                    <p:nvSpPr>
                      <p:cNvPr id="225" name="직사각형 224"/>
                      <p:cNvSpPr/>
                      <p:nvPr/>
                    </p:nvSpPr>
                    <p:spPr>
                      <a:xfrm rot="18900000">
                        <a:off x="-1086811" y="5604380"/>
                        <a:ext cx="91440" cy="4743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ko-KR" altLang="en-US"/>
                      </a:p>
                    </p:txBody>
                  </p:sp>
                </p:grpSp>
              </p:grpSp>
            </p:grpSp>
            <p:grpSp>
              <p:nvGrpSpPr>
                <p:cNvPr id="214" name="그룹 213"/>
                <p:cNvGrpSpPr/>
                <p:nvPr/>
              </p:nvGrpSpPr>
              <p:grpSpPr>
                <a:xfrm>
                  <a:off x="3929325" y="4076847"/>
                  <a:ext cx="896569" cy="2002726"/>
                  <a:chOff x="-107870" y="4150378"/>
                  <a:chExt cx="896569" cy="2002726"/>
                </a:xfrm>
              </p:grpSpPr>
              <p:grpSp>
                <p:nvGrpSpPr>
                  <p:cNvPr id="215" name="그룹 214"/>
                  <p:cNvGrpSpPr/>
                  <p:nvPr/>
                </p:nvGrpSpPr>
                <p:grpSpPr>
                  <a:xfrm>
                    <a:off x="-107870" y="4333328"/>
                    <a:ext cx="896569" cy="1819776"/>
                    <a:chOff x="-1446787" y="1422267"/>
                    <a:chExt cx="896569" cy="1819776"/>
                  </a:xfrm>
                </p:grpSpPr>
                <p:pic>
                  <p:nvPicPr>
                    <p:cNvPr id="217" name="그림 216"/>
                    <p:cNvPicPr>
                      <a:picLocks/>
                    </p:cNvPicPr>
                    <p:nvPr/>
                  </p:nvPicPr>
                  <p:blipFill rotWithShape="1">
                    <a:blip r:embed="rId9"/>
                    <a:srcRect l="4153" r="87117" b="851"/>
                    <a:stretch/>
                  </p:blipFill>
                  <p:spPr>
                    <a:xfrm>
                      <a:off x="-1263546" y="1422267"/>
                      <a:ext cx="182880" cy="1819776"/>
                    </a:xfrm>
                    <a:prstGeom prst="rect">
                      <a:avLst/>
                    </a:prstGeom>
                    <a:scene3d>
                      <a:camera prst="isometricTopUp"/>
                      <a:lightRig rig="threePt" dir="t"/>
                    </a:scene3d>
                  </p:spPr>
                </p:pic>
                <p:sp>
                  <p:nvSpPr>
                    <p:cNvPr id="218" name="직사각형 217"/>
                    <p:cNvSpPr/>
                    <p:nvPr/>
                  </p:nvSpPr>
                  <p:spPr>
                    <a:xfrm rot="1800000">
                      <a:off x="-1446787" y="2313479"/>
                      <a:ext cx="302288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219" name="직사각형 218"/>
                    <p:cNvSpPr/>
                    <p:nvPr/>
                  </p:nvSpPr>
                  <p:spPr>
                    <a:xfrm rot="1800000">
                      <a:off x="-653576" y="2560953"/>
                      <a:ext cx="103358" cy="10774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pic>
                <p:nvPicPr>
                  <p:cNvPr id="216" name="그림 215"/>
                  <p:cNvPicPr>
                    <a:picLocks/>
                  </p:cNvPicPr>
                  <p:nvPr/>
                </p:nvPicPr>
                <p:blipFill rotWithShape="1">
                  <a:blip r:embed="rId9"/>
                  <a:srcRect l="-3915" r="95185" b="851"/>
                  <a:stretch/>
                </p:blipFill>
                <p:spPr>
                  <a:xfrm rot="10800000">
                    <a:off x="147667" y="4150378"/>
                    <a:ext cx="182880" cy="1819776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</p:grpSp>
          </p:grpSp>
          <p:grpSp>
            <p:nvGrpSpPr>
              <p:cNvPr id="208" name="그룹 207"/>
              <p:cNvGrpSpPr/>
              <p:nvPr/>
            </p:nvGrpSpPr>
            <p:grpSpPr>
              <a:xfrm>
                <a:off x="2271971" y="4452624"/>
                <a:ext cx="2469689" cy="1355272"/>
                <a:chOff x="2600367" y="2097946"/>
                <a:chExt cx="4812727" cy="2641041"/>
              </a:xfrm>
            </p:grpSpPr>
            <p:cxnSp>
              <p:nvCxnSpPr>
                <p:cNvPr id="209" name="직선 화살표 연결선 208"/>
                <p:cNvCxnSpPr/>
                <p:nvPr/>
              </p:nvCxnSpPr>
              <p:spPr>
                <a:xfrm flipH="1">
                  <a:off x="2600367" y="3249817"/>
                  <a:ext cx="2552573" cy="1489170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직선 화살표 연결선 209"/>
                <p:cNvCxnSpPr/>
                <p:nvPr/>
              </p:nvCxnSpPr>
              <p:spPr>
                <a:xfrm>
                  <a:off x="5144886" y="3249160"/>
                  <a:ext cx="2268208" cy="1331227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직선 화살표 연결선 210"/>
                <p:cNvCxnSpPr/>
                <p:nvPr/>
              </p:nvCxnSpPr>
              <p:spPr>
                <a:xfrm flipV="1">
                  <a:off x="5144886" y="2404639"/>
                  <a:ext cx="0" cy="848621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2" name="TextBox 211"/>
                <p:cNvSpPr txBox="1"/>
                <p:nvPr/>
              </p:nvSpPr>
              <p:spPr>
                <a:xfrm>
                  <a:off x="5031439" y="2097946"/>
                  <a:ext cx="751848" cy="7197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dirty="0">
                      <a:solidFill>
                        <a:schemeClr val="tx1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ko-KR" altLang="en-US" dirty="0">
                    <a:solidFill>
                      <a:schemeClr val="tx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226" name="그룹 225"/>
          <p:cNvGrpSpPr/>
          <p:nvPr/>
        </p:nvGrpSpPr>
        <p:grpSpPr>
          <a:xfrm>
            <a:off x="4055030" y="4287627"/>
            <a:ext cx="2896564" cy="1971195"/>
            <a:chOff x="3910202" y="4189067"/>
            <a:chExt cx="3186220" cy="2168314"/>
          </a:xfrm>
        </p:grpSpPr>
        <p:sp>
          <p:nvSpPr>
            <p:cNvPr id="227" name="TextBox 226"/>
            <p:cNvSpPr txBox="1"/>
            <p:nvPr/>
          </p:nvSpPr>
          <p:spPr>
            <a:xfrm rot="1800000">
              <a:off x="4409273" y="5942662"/>
              <a:ext cx="1655214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+mj-ea"/>
                <a:buAutoNum type="circleNumDbPlain" startAt="2"/>
              </a:pPr>
              <a:r>
                <a:rPr lang="en-US" altLang="ko-KR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Rectangle</a:t>
              </a:r>
              <a:endParaRPr lang="ko-KR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28" name="그룹 227"/>
            <p:cNvGrpSpPr/>
            <p:nvPr/>
          </p:nvGrpSpPr>
          <p:grpSpPr>
            <a:xfrm>
              <a:off x="3910202" y="4189067"/>
              <a:ext cx="3186220" cy="2168314"/>
              <a:chOff x="4002208" y="4392346"/>
              <a:chExt cx="3186220" cy="2168314"/>
            </a:xfrm>
          </p:grpSpPr>
          <p:grpSp>
            <p:nvGrpSpPr>
              <p:cNvPr id="229" name="그룹 228"/>
              <p:cNvGrpSpPr/>
              <p:nvPr/>
            </p:nvGrpSpPr>
            <p:grpSpPr>
              <a:xfrm>
                <a:off x="4002208" y="4392346"/>
                <a:ext cx="3186220" cy="2168314"/>
                <a:chOff x="3939469" y="4131810"/>
                <a:chExt cx="3186220" cy="2168314"/>
              </a:xfrm>
            </p:grpSpPr>
            <p:grpSp>
              <p:nvGrpSpPr>
                <p:cNvPr id="235" name="그룹 234"/>
                <p:cNvGrpSpPr/>
                <p:nvPr/>
              </p:nvGrpSpPr>
              <p:grpSpPr>
                <a:xfrm>
                  <a:off x="3939469" y="4728965"/>
                  <a:ext cx="2785055" cy="1571159"/>
                  <a:chOff x="3939469" y="4728965"/>
                  <a:chExt cx="2785055" cy="1571159"/>
                </a:xfrm>
              </p:grpSpPr>
              <p:pic>
                <p:nvPicPr>
                  <p:cNvPr id="242" name="그림 241"/>
                  <p:cNvPicPr>
                    <a:picLocks/>
                  </p:cNvPicPr>
                  <p:nvPr/>
                </p:nvPicPr>
                <p:blipFill rotWithShape="1">
                  <a:blip r:embed="rId11"/>
                  <a:srcRect l="12079" b="14397"/>
                  <a:stretch/>
                </p:blipFill>
                <p:spPr>
                  <a:xfrm>
                    <a:off x="4882804" y="4728965"/>
                    <a:ext cx="1841720" cy="1571159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  <p:grpSp>
                <p:nvGrpSpPr>
                  <p:cNvPr id="243" name="그룹 242"/>
                  <p:cNvGrpSpPr/>
                  <p:nvPr/>
                </p:nvGrpSpPr>
                <p:grpSpPr>
                  <a:xfrm>
                    <a:off x="3939469" y="5107815"/>
                    <a:ext cx="2278004" cy="472270"/>
                    <a:chOff x="-462183" y="5272613"/>
                    <a:chExt cx="2278004" cy="472270"/>
                  </a:xfrm>
                </p:grpSpPr>
                <p:pic>
                  <p:nvPicPr>
                    <p:cNvPr id="244" name="그림 243"/>
                    <p:cNvPicPr>
                      <a:picLocks/>
                    </p:cNvPicPr>
                    <p:nvPr/>
                  </p:nvPicPr>
                  <p:blipFill rotWithShape="1">
                    <a:blip r:embed="rId9"/>
                    <a:srcRect l="-2239" t="93583" b="851"/>
                    <a:stretch/>
                  </p:blipFill>
                  <p:spPr>
                    <a:xfrm>
                      <a:off x="-462183" y="5272613"/>
                      <a:ext cx="2141653" cy="102167"/>
                    </a:xfrm>
                    <a:prstGeom prst="rect">
                      <a:avLst/>
                    </a:prstGeom>
                    <a:scene3d>
                      <a:camera prst="isometricTopUp"/>
                      <a:lightRig rig="threePt" dir="t"/>
                    </a:scene3d>
                  </p:spPr>
                </p:pic>
                <p:grpSp>
                  <p:nvGrpSpPr>
                    <p:cNvPr id="245" name="그룹 244"/>
                    <p:cNvGrpSpPr/>
                    <p:nvPr/>
                  </p:nvGrpSpPr>
                  <p:grpSpPr>
                    <a:xfrm>
                      <a:off x="-325832" y="5339434"/>
                      <a:ext cx="2141653" cy="405449"/>
                      <a:chOff x="-1489498" y="5246370"/>
                      <a:chExt cx="2141653" cy="405449"/>
                    </a:xfrm>
                  </p:grpSpPr>
                  <p:pic>
                    <p:nvPicPr>
                      <p:cNvPr id="246" name="그림 245"/>
                      <p:cNvPicPr>
                        <a:picLocks/>
                      </p:cNvPicPr>
                      <p:nvPr/>
                    </p:nvPicPr>
                    <p:blipFill rotWithShape="1">
                      <a:blip r:embed="rId9"/>
                      <a:srcRect l="-2239" t="85461" b="7066"/>
                      <a:stretch/>
                    </p:blipFill>
                    <p:spPr>
                      <a:xfrm>
                        <a:off x="-1489498" y="5246370"/>
                        <a:ext cx="2141653" cy="137160"/>
                      </a:xfrm>
                      <a:prstGeom prst="rect">
                        <a:avLst/>
                      </a:prstGeom>
                      <a:scene3d>
                        <a:camera prst="isometricTopUp"/>
                        <a:lightRig rig="threePt" dir="t"/>
                      </a:scene3d>
                    </p:spPr>
                  </p:pic>
                  <p:sp>
                    <p:nvSpPr>
                      <p:cNvPr id="247" name="직사각형 246"/>
                      <p:cNvSpPr/>
                      <p:nvPr/>
                    </p:nvSpPr>
                    <p:spPr>
                      <a:xfrm rot="18900000">
                        <a:off x="-1086811" y="5604380"/>
                        <a:ext cx="91440" cy="4743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ko-KR" altLang="en-US"/>
                      </a:p>
                    </p:txBody>
                  </p:sp>
                </p:grpSp>
              </p:grpSp>
            </p:grpSp>
            <p:grpSp>
              <p:nvGrpSpPr>
                <p:cNvPr id="236" name="그룹 235"/>
                <p:cNvGrpSpPr/>
                <p:nvPr/>
              </p:nvGrpSpPr>
              <p:grpSpPr>
                <a:xfrm>
                  <a:off x="6229120" y="4131810"/>
                  <a:ext cx="896569" cy="2002726"/>
                  <a:chOff x="-107870" y="4150378"/>
                  <a:chExt cx="896569" cy="2002726"/>
                </a:xfrm>
              </p:grpSpPr>
              <p:grpSp>
                <p:nvGrpSpPr>
                  <p:cNvPr id="237" name="그룹 236"/>
                  <p:cNvGrpSpPr/>
                  <p:nvPr/>
                </p:nvGrpSpPr>
                <p:grpSpPr>
                  <a:xfrm>
                    <a:off x="-107870" y="4333328"/>
                    <a:ext cx="896569" cy="1819776"/>
                    <a:chOff x="-1446787" y="1422267"/>
                    <a:chExt cx="896569" cy="1819776"/>
                  </a:xfrm>
                </p:grpSpPr>
                <p:pic>
                  <p:nvPicPr>
                    <p:cNvPr id="239" name="그림 238"/>
                    <p:cNvPicPr>
                      <a:picLocks/>
                    </p:cNvPicPr>
                    <p:nvPr/>
                  </p:nvPicPr>
                  <p:blipFill rotWithShape="1">
                    <a:blip r:embed="rId9"/>
                    <a:srcRect l="4153" r="87117" b="851"/>
                    <a:stretch/>
                  </p:blipFill>
                  <p:spPr>
                    <a:xfrm>
                      <a:off x="-1263546" y="1422267"/>
                      <a:ext cx="182880" cy="1819776"/>
                    </a:xfrm>
                    <a:prstGeom prst="rect">
                      <a:avLst/>
                    </a:prstGeom>
                    <a:scene3d>
                      <a:camera prst="isometricTopUp"/>
                      <a:lightRig rig="threePt" dir="t"/>
                    </a:scene3d>
                  </p:spPr>
                </p:pic>
                <p:sp>
                  <p:nvSpPr>
                    <p:cNvPr id="240" name="직사각형 239"/>
                    <p:cNvSpPr/>
                    <p:nvPr/>
                  </p:nvSpPr>
                  <p:spPr>
                    <a:xfrm rot="1800000">
                      <a:off x="-1446787" y="2313479"/>
                      <a:ext cx="302288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241" name="직사각형 240"/>
                    <p:cNvSpPr/>
                    <p:nvPr/>
                  </p:nvSpPr>
                  <p:spPr>
                    <a:xfrm rot="1800000">
                      <a:off x="-653576" y="2560953"/>
                      <a:ext cx="103358" cy="10774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pic>
                <p:nvPicPr>
                  <p:cNvPr id="238" name="그림 237"/>
                  <p:cNvPicPr>
                    <a:picLocks/>
                  </p:cNvPicPr>
                  <p:nvPr/>
                </p:nvPicPr>
                <p:blipFill rotWithShape="1">
                  <a:blip r:embed="rId9"/>
                  <a:srcRect l="-3915" r="95185" b="851"/>
                  <a:stretch/>
                </p:blipFill>
                <p:spPr>
                  <a:xfrm rot="10800000">
                    <a:off x="147667" y="4150378"/>
                    <a:ext cx="182880" cy="1819776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</p:grpSp>
          </p:grpSp>
          <p:grpSp>
            <p:nvGrpSpPr>
              <p:cNvPr id="230" name="그룹 229"/>
              <p:cNvGrpSpPr/>
              <p:nvPr/>
            </p:nvGrpSpPr>
            <p:grpSpPr>
              <a:xfrm>
                <a:off x="4608484" y="4617720"/>
                <a:ext cx="2469689" cy="1355272"/>
                <a:chOff x="2600367" y="2097946"/>
                <a:chExt cx="4812727" cy="2641041"/>
              </a:xfrm>
            </p:grpSpPr>
            <p:cxnSp>
              <p:nvCxnSpPr>
                <p:cNvPr id="231" name="직선 화살표 연결선 230"/>
                <p:cNvCxnSpPr/>
                <p:nvPr/>
              </p:nvCxnSpPr>
              <p:spPr>
                <a:xfrm flipH="1">
                  <a:off x="2600367" y="3249817"/>
                  <a:ext cx="2552573" cy="1489170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직선 화살표 연결선 231"/>
                <p:cNvCxnSpPr/>
                <p:nvPr/>
              </p:nvCxnSpPr>
              <p:spPr>
                <a:xfrm>
                  <a:off x="5144886" y="3249160"/>
                  <a:ext cx="2268208" cy="1331227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직선 화살표 연결선 232"/>
                <p:cNvCxnSpPr/>
                <p:nvPr/>
              </p:nvCxnSpPr>
              <p:spPr>
                <a:xfrm flipV="1">
                  <a:off x="5144886" y="2404639"/>
                  <a:ext cx="0" cy="848621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4" name="TextBox 233"/>
                <p:cNvSpPr txBox="1"/>
                <p:nvPr/>
              </p:nvSpPr>
              <p:spPr>
                <a:xfrm>
                  <a:off x="5031439" y="2097946"/>
                  <a:ext cx="751848" cy="7197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dirty="0">
                      <a:solidFill>
                        <a:schemeClr val="tx1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ko-KR" altLang="en-US" dirty="0">
                    <a:solidFill>
                      <a:schemeClr val="tx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248" name="그룹 247"/>
          <p:cNvGrpSpPr/>
          <p:nvPr/>
        </p:nvGrpSpPr>
        <p:grpSpPr>
          <a:xfrm>
            <a:off x="6200103" y="4600581"/>
            <a:ext cx="2855240" cy="1997194"/>
            <a:chOff x="6057341" y="4500857"/>
            <a:chExt cx="3140764" cy="2196913"/>
          </a:xfrm>
        </p:grpSpPr>
        <p:sp>
          <p:nvSpPr>
            <p:cNvPr id="249" name="TextBox 248"/>
            <p:cNvSpPr txBox="1"/>
            <p:nvPr/>
          </p:nvSpPr>
          <p:spPr>
            <a:xfrm rot="1800000">
              <a:off x="6519576" y="6291505"/>
              <a:ext cx="1720595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ctr">
                <a:buFont typeface="+mj-ea"/>
                <a:buAutoNum type="circleNumDbPlain" startAt="2"/>
              </a:pPr>
              <a:r>
                <a:rPr lang="en-US" altLang="ko-KR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Trapezoid</a:t>
              </a:r>
              <a:endParaRPr lang="ko-KR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50" name="그룹 249"/>
            <p:cNvGrpSpPr/>
            <p:nvPr/>
          </p:nvGrpSpPr>
          <p:grpSpPr>
            <a:xfrm>
              <a:off x="6057341" y="4500857"/>
              <a:ext cx="3140764" cy="2193931"/>
              <a:chOff x="6324671" y="4598394"/>
              <a:chExt cx="3140764" cy="2193931"/>
            </a:xfrm>
          </p:grpSpPr>
          <p:grpSp>
            <p:nvGrpSpPr>
              <p:cNvPr id="251" name="그룹 250"/>
              <p:cNvGrpSpPr/>
              <p:nvPr/>
            </p:nvGrpSpPr>
            <p:grpSpPr>
              <a:xfrm>
                <a:off x="6324671" y="4598394"/>
                <a:ext cx="3140764" cy="2193931"/>
                <a:chOff x="6256116" y="4115429"/>
                <a:chExt cx="3140764" cy="2193931"/>
              </a:xfrm>
            </p:grpSpPr>
            <p:grpSp>
              <p:nvGrpSpPr>
                <p:cNvPr id="257" name="그룹 256"/>
                <p:cNvGrpSpPr/>
                <p:nvPr/>
              </p:nvGrpSpPr>
              <p:grpSpPr>
                <a:xfrm>
                  <a:off x="6256116" y="4751952"/>
                  <a:ext cx="2758224" cy="1557408"/>
                  <a:chOff x="6256116" y="4751952"/>
                  <a:chExt cx="2758224" cy="1557408"/>
                </a:xfrm>
              </p:grpSpPr>
              <p:pic>
                <p:nvPicPr>
                  <p:cNvPr id="264" name="그림 263"/>
                  <p:cNvPicPr>
                    <a:picLocks/>
                  </p:cNvPicPr>
                  <p:nvPr/>
                </p:nvPicPr>
                <p:blipFill rotWithShape="1">
                  <a:blip r:embed="rId12"/>
                  <a:srcRect l="12338" b="15146"/>
                  <a:stretch/>
                </p:blipFill>
                <p:spPr>
                  <a:xfrm>
                    <a:off x="7178040" y="4751952"/>
                    <a:ext cx="1836300" cy="1557408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  <p:grpSp>
                <p:nvGrpSpPr>
                  <p:cNvPr id="265" name="그룹 264"/>
                  <p:cNvGrpSpPr/>
                  <p:nvPr/>
                </p:nvGrpSpPr>
                <p:grpSpPr>
                  <a:xfrm>
                    <a:off x="6256116" y="5135455"/>
                    <a:ext cx="2278004" cy="472270"/>
                    <a:chOff x="-462183" y="5272613"/>
                    <a:chExt cx="2278004" cy="472270"/>
                  </a:xfrm>
                </p:grpSpPr>
                <p:pic>
                  <p:nvPicPr>
                    <p:cNvPr id="266" name="그림 265"/>
                    <p:cNvPicPr>
                      <a:picLocks/>
                    </p:cNvPicPr>
                    <p:nvPr/>
                  </p:nvPicPr>
                  <p:blipFill rotWithShape="1">
                    <a:blip r:embed="rId9"/>
                    <a:srcRect l="-2239" t="93583" b="851"/>
                    <a:stretch/>
                  </p:blipFill>
                  <p:spPr>
                    <a:xfrm>
                      <a:off x="-462183" y="5272613"/>
                      <a:ext cx="2141653" cy="102167"/>
                    </a:xfrm>
                    <a:prstGeom prst="rect">
                      <a:avLst/>
                    </a:prstGeom>
                    <a:scene3d>
                      <a:camera prst="isometricTopUp"/>
                      <a:lightRig rig="threePt" dir="t"/>
                    </a:scene3d>
                  </p:spPr>
                </p:pic>
                <p:grpSp>
                  <p:nvGrpSpPr>
                    <p:cNvPr id="267" name="그룹 266"/>
                    <p:cNvGrpSpPr/>
                    <p:nvPr/>
                  </p:nvGrpSpPr>
                  <p:grpSpPr>
                    <a:xfrm>
                      <a:off x="-325832" y="5339434"/>
                      <a:ext cx="2141653" cy="405449"/>
                      <a:chOff x="-1489498" y="5246370"/>
                      <a:chExt cx="2141653" cy="405449"/>
                    </a:xfrm>
                  </p:grpSpPr>
                  <p:pic>
                    <p:nvPicPr>
                      <p:cNvPr id="268" name="그림 267"/>
                      <p:cNvPicPr>
                        <a:picLocks/>
                      </p:cNvPicPr>
                      <p:nvPr/>
                    </p:nvPicPr>
                    <p:blipFill rotWithShape="1">
                      <a:blip r:embed="rId9"/>
                      <a:srcRect l="-2239" t="85461" b="7066"/>
                      <a:stretch/>
                    </p:blipFill>
                    <p:spPr>
                      <a:xfrm>
                        <a:off x="-1489498" y="5246370"/>
                        <a:ext cx="2141653" cy="137160"/>
                      </a:xfrm>
                      <a:prstGeom prst="rect">
                        <a:avLst/>
                      </a:prstGeom>
                      <a:scene3d>
                        <a:camera prst="isometricTopUp"/>
                        <a:lightRig rig="threePt" dir="t"/>
                      </a:scene3d>
                    </p:spPr>
                  </p:pic>
                  <p:sp>
                    <p:nvSpPr>
                      <p:cNvPr id="269" name="직사각형 268"/>
                      <p:cNvSpPr/>
                      <p:nvPr/>
                    </p:nvSpPr>
                    <p:spPr>
                      <a:xfrm rot="18900000">
                        <a:off x="-1086811" y="5604380"/>
                        <a:ext cx="91440" cy="4743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ko-KR" altLang="en-US"/>
                      </a:p>
                    </p:txBody>
                  </p:sp>
                </p:grpSp>
              </p:grpSp>
            </p:grpSp>
            <p:grpSp>
              <p:nvGrpSpPr>
                <p:cNvPr id="258" name="그룹 257"/>
                <p:cNvGrpSpPr/>
                <p:nvPr/>
              </p:nvGrpSpPr>
              <p:grpSpPr>
                <a:xfrm>
                  <a:off x="8500311" y="4115429"/>
                  <a:ext cx="896569" cy="2002726"/>
                  <a:chOff x="-107870" y="4150378"/>
                  <a:chExt cx="896569" cy="2002726"/>
                </a:xfrm>
              </p:grpSpPr>
              <p:grpSp>
                <p:nvGrpSpPr>
                  <p:cNvPr id="259" name="그룹 258"/>
                  <p:cNvGrpSpPr/>
                  <p:nvPr/>
                </p:nvGrpSpPr>
                <p:grpSpPr>
                  <a:xfrm>
                    <a:off x="-107870" y="4333328"/>
                    <a:ext cx="896569" cy="1819776"/>
                    <a:chOff x="-1446787" y="1422267"/>
                    <a:chExt cx="896569" cy="1819776"/>
                  </a:xfrm>
                </p:grpSpPr>
                <p:pic>
                  <p:nvPicPr>
                    <p:cNvPr id="261" name="그림 260"/>
                    <p:cNvPicPr>
                      <a:picLocks/>
                    </p:cNvPicPr>
                    <p:nvPr/>
                  </p:nvPicPr>
                  <p:blipFill rotWithShape="1">
                    <a:blip r:embed="rId9"/>
                    <a:srcRect l="4153" r="87117" b="851"/>
                    <a:stretch/>
                  </p:blipFill>
                  <p:spPr>
                    <a:xfrm>
                      <a:off x="-1263546" y="1422267"/>
                      <a:ext cx="182880" cy="1819776"/>
                    </a:xfrm>
                    <a:prstGeom prst="rect">
                      <a:avLst/>
                    </a:prstGeom>
                    <a:scene3d>
                      <a:camera prst="isometricTopUp"/>
                      <a:lightRig rig="threePt" dir="t"/>
                    </a:scene3d>
                  </p:spPr>
                </p:pic>
                <p:sp>
                  <p:nvSpPr>
                    <p:cNvPr id="262" name="직사각형 261"/>
                    <p:cNvSpPr/>
                    <p:nvPr/>
                  </p:nvSpPr>
                  <p:spPr>
                    <a:xfrm rot="1800000">
                      <a:off x="-1446787" y="2313479"/>
                      <a:ext cx="302288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sp>
                  <p:nvSpPr>
                    <p:cNvPr id="263" name="직사각형 262"/>
                    <p:cNvSpPr/>
                    <p:nvPr/>
                  </p:nvSpPr>
                  <p:spPr>
                    <a:xfrm rot="1800000">
                      <a:off x="-653576" y="2560953"/>
                      <a:ext cx="103358" cy="10774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</p:grpSp>
              <p:pic>
                <p:nvPicPr>
                  <p:cNvPr id="260" name="그림 259"/>
                  <p:cNvPicPr>
                    <a:picLocks/>
                  </p:cNvPicPr>
                  <p:nvPr/>
                </p:nvPicPr>
                <p:blipFill rotWithShape="1">
                  <a:blip r:embed="rId9"/>
                  <a:srcRect l="-3915" r="95185" b="851"/>
                  <a:stretch/>
                </p:blipFill>
                <p:spPr>
                  <a:xfrm rot="10800000">
                    <a:off x="147667" y="4150378"/>
                    <a:ext cx="182880" cy="1819776"/>
                  </a:xfrm>
                  <a:prstGeom prst="rect">
                    <a:avLst/>
                  </a:prstGeom>
                  <a:scene3d>
                    <a:camera prst="isometricTopUp"/>
                    <a:lightRig rig="threePt" dir="t"/>
                  </a:scene3d>
                </p:spPr>
              </p:pic>
            </p:grpSp>
          </p:grpSp>
          <p:grpSp>
            <p:nvGrpSpPr>
              <p:cNvPr id="252" name="그룹 251"/>
              <p:cNvGrpSpPr/>
              <p:nvPr/>
            </p:nvGrpSpPr>
            <p:grpSpPr>
              <a:xfrm>
                <a:off x="6905108" y="4857581"/>
                <a:ext cx="2469689" cy="1355272"/>
                <a:chOff x="2600367" y="2097946"/>
                <a:chExt cx="4812727" cy="2641041"/>
              </a:xfrm>
            </p:grpSpPr>
            <p:cxnSp>
              <p:nvCxnSpPr>
                <p:cNvPr id="253" name="직선 화살표 연결선 252"/>
                <p:cNvCxnSpPr/>
                <p:nvPr/>
              </p:nvCxnSpPr>
              <p:spPr>
                <a:xfrm flipH="1">
                  <a:off x="2600367" y="3249817"/>
                  <a:ext cx="2552573" cy="1489170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직선 화살표 연결선 253"/>
                <p:cNvCxnSpPr/>
                <p:nvPr/>
              </p:nvCxnSpPr>
              <p:spPr>
                <a:xfrm>
                  <a:off x="5144886" y="3249160"/>
                  <a:ext cx="2268208" cy="1331227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직선 화살표 연결선 254"/>
                <p:cNvCxnSpPr/>
                <p:nvPr/>
              </p:nvCxnSpPr>
              <p:spPr>
                <a:xfrm flipV="1">
                  <a:off x="5144886" y="2404639"/>
                  <a:ext cx="0" cy="848621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alpha val="80000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6" name="TextBox 255"/>
                <p:cNvSpPr txBox="1"/>
                <p:nvPr/>
              </p:nvSpPr>
              <p:spPr>
                <a:xfrm>
                  <a:off x="5031439" y="2097946"/>
                  <a:ext cx="751848" cy="7197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dirty="0">
                      <a:solidFill>
                        <a:schemeClr val="tx1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ko-KR" altLang="en-US" dirty="0">
                    <a:solidFill>
                      <a:schemeClr val="tx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271" name="제목 1"/>
          <p:cNvSpPr>
            <a:spLocks noGrp="1"/>
          </p:cNvSpPr>
          <p:nvPr>
            <p:ph type="title"/>
          </p:nvPr>
        </p:nvSpPr>
        <p:spPr>
          <a:xfrm>
            <a:off x="307193" y="346970"/>
            <a:ext cx="8597994" cy="574271"/>
          </a:xfrm>
        </p:spPr>
        <p:txBody>
          <a:bodyPr/>
          <a:lstStyle/>
          <a:p>
            <a:r>
              <a:rPr lang="en-US" altLang="ko-KR" dirty="0" smtClean="0"/>
              <a:t>longitudinal shaping with EEX</a:t>
            </a:r>
            <a:endParaRPr lang="ko-KR" altLang="en-US" dirty="0"/>
          </a:p>
        </p:txBody>
      </p:sp>
      <p:grpSp>
        <p:nvGrpSpPr>
          <p:cNvPr id="278" name="그룹 277"/>
          <p:cNvGrpSpPr/>
          <p:nvPr/>
        </p:nvGrpSpPr>
        <p:grpSpPr>
          <a:xfrm>
            <a:off x="161415" y="5942567"/>
            <a:ext cx="3394943" cy="479590"/>
            <a:chOff x="177868" y="5980127"/>
            <a:chExt cx="3394943" cy="479590"/>
          </a:xfrm>
        </p:grpSpPr>
        <p:sp>
          <p:nvSpPr>
            <p:cNvPr id="272" name="TextBox 271"/>
            <p:cNvSpPr txBox="1"/>
            <p:nvPr/>
          </p:nvSpPr>
          <p:spPr>
            <a:xfrm>
              <a:off x="189531" y="6182718"/>
              <a:ext cx="33832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3333CC"/>
                  </a:solidFill>
                </a:rPr>
                <a:t>*G. Ha et al., PRL 118, 104801 (2017)</a:t>
              </a:r>
              <a:endParaRPr lang="ko-KR" altLang="en-US" sz="1200">
                <a:solidFill>
                  <a:srgbClr val="3333CC"/>
                </a:solidFill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177868" y="5980127"/>
              <a:ext cx="33832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3333CC"/>
                  </a:solidFill>
                </a:rPr>
                <a:t>*G. Ha et al., PRAB 19, 121301 (2016)</a:t>
              </a:r>
              <a:endParaRPr lang="ko-KR" altLang="en-US" sz="1200">
                <a:solidFill>
                  <a:srgbClr val="3333CC"/>
                </a:solidFill>
              </a:endParaRPr>
            </a:p>
          </p:txBody>
        </p:sp>
      </p:grpSp>
      <p:sp>
        <p:nvSpPr>
          <p:cNvPr id="277" name="직사각형 276"/>
          <p:cNvSpPr/>
          <p:nvPr/>
        </p:nvSpPr>
        <p:spPr>
          <a:xfrm>
            <a:off x="345884" y="6413109"/>
            <a:ext cx="2467911" cy="3782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Image result for postech logo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37" b="42518"/>
          <a:stretch/>
        </p:blipFill>
        <p:spPr bwMode="auto">
          <a:xfrm>
            <a:off x="555915" y="6420734"/>
            <a:ext cx="20955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50" name="Group 149"/>
          <p:cNvGrpSpPr/>
          <p:nvPr/>
        </p:nvGrpSpPr>
        <p:grpSpPr>
          <a:xfrm>
            <a:off x="3821709" y="74436"/>
            <a:ext cx="1892928" cy="443994"/>
            <a:chOff x="538199" y="2764564"/>
            <a:chExt cx="1892928" cy="443994"/>
          </a:xfrm>
        </p:grpSpPr>
        <p:sp>
          <p:nvSpPr>
            <p:cNvPr id="270" name="TextBox 269"/>
            <p:cNvSpPr txBox="1"/>
            <p:nvPr/>
          </p:nvSpPr>
          <p:spPr>
            <a:xfrm>
              <a:off x="588545" y="2794063"/>
              <a:ext cx="1842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Beam Physics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sp>
          <p:nvSpPr>
            <p:cNvPr id="274" name="Rounded Rectangle 273"/>
            <p:cNvSpPr/>
            <p:nvPr/>
          </p:nvSpPr>
          <p:spPr>
            <a:xfrm>
              <a:off x="538199" y="2764564"/>
              <a:ext cx="1790933" cy="443994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625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Argonne presentation_4x3" id="{7A81163B-1588-FE4A-AB33-A27D946CB6B5}" vid="{D5CC8C83-8356-434A-95AA-E37020066ACC}"/>
    </a:ext>
  </a:extLst>
</a:theme>
</file>

<file path=ppt/theme/theme2.xml><?xml version="1.0" encoding="utf-8"?>
<a:theme xmlns:a="http://schemas.openxmlformats.org/drawingml/2006/main" name="MIT_theme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Arial Unicode MS"/>
        <a:cs typeface="Arial Unicode MS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Argonne presentation_4x3</Template>
  <TotalTime>20039</TotalTime>
  <Words>1252</Words>
  <Application>Microsoft Office PowerPoint</Application>
  <PresentationFormat>On-screen Show (4:3)</PresentationFormat>
  <Paragraphs>291</Paragraphs>
  <Slides>24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presentation_4x3</vt:lpstr>
      <vt:lpstr>MIT_theme</vt:lpstr>
      <vt:lpstr>VISIO</vt:lpstr>
      <vt:lpstr>A Metamaterial Structure for Wakefield Acceleration at the Argonne Wakefield Accelerator (AWA) Facility</vt:lpstr>
      <vt:lpstr>AWA facility</vt:lpstr>
      <vt:lpstr>Argonne national laboratory</vt:lpstr>
      <vt:lpstr>AWA Mission</vt:lpstr>
      <vt:lpstr>Awa Beamlines  and  test-stands</vt:lpstr>
      <vt:lpstr>SWFA: Structure-based Wakefield Acceleration</vt:lpstr>
      <vt:lpstr>TBA: metallic structures</vt:lpstr>
      <vt:lpstr>Cwa: metallic STRUCTURES</vt:lpstr>
      <vt:lpstr>longitudinal shaping with EEX</vt:lpstr>
      <vt:lpstr>beam diagnostics development</vt:lpstr>
      <vt:lpstr>PWFA: Plasma wakefield acceleration</vt:lpstr>
      <vt:lpstr>AWA Mission</vt:lpstr>
      <vt:lpstr>NOVEL structure R&amp;D at the awa</vt:lpstr>
      <vt:lpstr>Recent Publication</vt:lpstr>
      <vt:lpstr>Wagon Wheel Structure Unit Cell</vt:lpstr>
      <vt:lpstr>CST Simulation</vt:lpstr>
      <vt:lpstr>Experimental Setup at AWA</vt:lpstr>
      <vt:lpstr>Installed Experiment at AWA</vt:lpstr>
      <vt:lpstr>Single Bunch Experiment</vt:lpstr>
      <vt:lpstr>Scaling with Charge</vt:lpstr>
      <vt:lpstr>Two-Bunch Experiment</vt:lpstr>
      <vt:lpstr>Highest power shot</vt:lpstr>
      <vt:lpstr>Next Experiment: Longer Structure</vt:lpstr>
      <vt:lpstr>Acknowledgement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Doran, Scott</dc:creator>
  <cp:lastModifiedBy>jp</cp:lastModifiedBy>
  <cp:revision>336</cp:revision>
  <cp:lastPrinted>2018-07-22T22:58:02Z</cp:lastPrinted>
  <dcterms:created xsi:type="dcterms:W3CDTF">2018-06-01T14:12:53Z</dcterms:created>
  <dcterms:modified xsi:type="dcterms:W3CDTF">2019-03-26T10:37:13Z</dcterms:modified>
</cp:coreProperties>
</file>