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8195" r:id="rId1"/>
  </p:sldMasterIdLst>
  <p:notesMasterIdLst>
    <p:notesMasterId r:id="rId31"/>
  </p:notesMasterIdLst>
  <p:handoutMasterIdLst>
    <p:handoutMasterId r:id="rId32"/>
  </p:handoutMasterIdLst>
  <p:sldIdLst>
    <p:sldId id="1207" r:id="rId2"/>
    <p:sldId id="1228" r:id="rId3"/>
    <p:sldId id="1243" r:id="rId4"/>
    <p:sldId id="1232" r:id="rId5"/>
    <p:sldId id="1211" r:id="rId6"/>
    <p:sldId id="1212" r:id="rId7"/>
    <p:sldId id="1213" r:id="rId8"/>
    <p:sldId id="1244" r:id="rId9"/>
    <p:sldId id="1233" r:id="rId10"/>
    <p:sldId id="1246" r:id="rId11"/>
    <p:sldId id="1242" r:id="rId12"/>
    <p:sldId id="262" r:id="rId13"/>
    <p:sldId id="256" r:id="rId14"/>
    <p:sldId id="1239" r:id="rId15"/>
    <p:sldId id="1237" r:id="rId16"/>
    <p:sldId id="1238" r:id="rId17"/>
    <p:sldId id="1240" r:id="rId18"/>
    <p:sldId id="1247" r:id="rId19"/>
    <p:sldId id="1224" r:id="rId20"/>
    <p:sldId id="1245" r:id="rId21"/>
    <p:sldId id="1214" r:id="rId22"/>
    <p:sldId id="1215" r:id="rId23"/>
    <p:sldId id="1216" r:id="rId24"/>
    <p:sldId id="1217" r:id="rId25"/>
    <p:sldId id="1221" r:id="rId26"/>
    <p:sldId id="1230" r:id="rId27"/>
    <p:sldId id="1218" r:id="rId28"/>
    <p:sldId id="1222" r:id="rId29"/>
    <p:sldId id="1236" r:id="rId30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09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19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29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39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498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596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199698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6799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einar Stapnes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377B"/>
    <a:srgbClr val="0000FF"/>
    <a:srgbClr val="CC99FF"/>
    <a:srgbClr val="051C53"/>
    <a:srgbClr val="000000"/>
    <a:srgbClr val="000099"/>
    <a:srgbClr val="B9CEE5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37" autoAdjust="0"/>
    <p:restoredTop sz="91478"/>
  </p:normalViewPr>
  <p:slideViewPr>
    <p:cSldViewPr>
      <p:cViewPr varScale="1">
        <p:scale>
          <a:sx n="119" d="100"/>
          <a:sy n="119" d="100"/>
        </p:scale>
        <p:origin x="103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6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85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D2DC906-1C9C-4F2B-B82F-EE101EF8A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082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18" y="4715827"/>
            <a:ext cx="5436841" cy="446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85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8A115F-B9CE-439E-B08C-4DE178A014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9536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09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19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29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39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498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96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98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799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2001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8374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48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4283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0544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Up to 1.5E12</a:t>
            </a:r>
          </a:p>
          <a:p>
            <a:endParaRPr lang="en-US" dirty="0"/>
          </a:p>
          <a:p>
            <a:r>
              <a:rPr lang="en-US" dirty="0"/>
              <a:t>Discuss injection gap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0821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5341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9758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2026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TT10 was designed</a:t>
            </a:r>
            <a:r>
              <a:rPr lang="en-US" baseline="0" dirty="0"/>
              <a:t> for 10 to 20 GeV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8482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786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91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7706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1781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00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427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9094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52pC is 3E8 electrons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2552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6979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34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0460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613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title4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9016" y="2296893"/>
            <a:ext cx="6567158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7886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69774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8810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4403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60605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5063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5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05066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8930" y="8930"/>
            <a:ext cx="9126141" cy="678656"/>
          </a:xfrm>
          <a:prstGeom prst="rect">
            <a:avLst/>
          </a:prstGeom>
          <a:solidFill>
            <a:srgbClr val="797979"/>
          </a:solidFill>
          <a:ln w="25400">
            <a:solidFill>
              <a:srgbClr val="797979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2812"/>
          </a:p>
        </p:txBody>
      </p:sp>
      <p:sp>
        <p:nvSpPr>
          <p:cNvPr id="27" name="Shape 27"/>
          <p:cNvSpPr/>
          <p:nvPr/>
        </p:nvSpPr>
        <p:spPr>
          <a:xfrm flipV="1">
            <a:off x="-8947" y="695583"/>
            <a:ext cx="9152952" cy="533"/>
          </a:xfrm>
          <a:prstGeom prst="line">
            <a:avLst/>
          </a:prstGeom>
          <a:ln w="88900">
            <a:solidFill>
              <a:srgbClr val="FFAA00"/>
            </a:solidFill>
            <a:miter lim="400000"/>
          </a:ln>
        </p:spPr>
        <p:txBody>
          <a:bodyPr lIns="35719" tIns="35719" rIns="35719" bIns="35719" anchor="ctr"/>
          <a:lstStyle/>
          <a:p>
            <a:pPr algn="l"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/>
          </a:p>
        </p:txBody>
      </p:sp>
      <p:sp>
        <p:nvSpPr>
          <p:cNvPr id="28" name="Shape 28"/>
          <p:cNvSpPr/>
          <p:nvPr/>
        </p:nvSpPr>
        <p:spPr>
          <a:xfrm flipV="1">
            <a:off x="1723294" y="562277"/>
            <a:ext cx="7361563" cy="294"/>
          </a:xfrm>
          <a:prstGeom prst="line">
            <a:avLst/>
          </a:prstGeom>
          <a:ln w="25400">
            <a:solidFill>
              <a:srgbClr val="929292"/>
            </a:solidFill>
            <a:miter lim="400000"/>
          </a:ln>
        </p:spPr>
        <p:txBody>
          <a:bodyPr lIns="35719" tIns="35719" rIns="35719" bIns="35719" anchor="ctr"/>
          <a:lstStyle/>
          <a:p>
            <a:pPr algn="l"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/>
          </a:p>
        </p:txBody>
      </p:sp>
      <p:sp>
        <p:nvSpPr>
          <p:cNvPr id="29" name="Shape 29"/>
          <p:cNvSpPr/>
          <p:nvPr/>
        </p:nvSpPr>
        <p:spPr>
          <a:xfrm flipV="1">
            <a:off x="0" y="107387"/>
            <a:ext cx="1127775" cy="63"/>
          </a:xfrm>
          <a:prstGeom prst="line">
            <a:avLst/>
          </a:prstGeom>
          <a:ln w="25400">
            <a:solidFill>
              <a:srgbClr val="929292"/>
            </a:solidFill>
            <a:miter lim="400000"/>
          </a:ln>
        </p:spPr>
        <p:txBody>
          <a:bodyPr lIns="35719" tIns="35719" rIns="35719" bIns="35719" anchor="ctr"/>
          <a:lstStyle/>
          <a:p>
            <a:pPr algn="l"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/>
          </a:p>
        </p:txBody>
      </p:sp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40177" y="113534"/>
            <a:ext cx="7358063" cy="517923"/>
          </a:xfrm>
          <a:prstGeom prst="rect">
            <a:avLst/>
          </a:prstGeom>
        </p:spPr>
        <p:txBody>
          <a:bodyPr lIns="25400" tIns="25400" rIns="25400" bIns="25400"/>
          <a:lstStyle>
            <a:lvl1pPr algn="l">
              <a:defRPr sz="2953" b="1">
                <a:solidFill>
                  <a:srgbClr val="FFFFFF"/>
                </a:solidFill>
                <a:latin typeface="Shree Devanagari 714"/>
                <a:ea typeface="Shree Devanagari 714"/>
                <a:cs typeface="Shree Devanagari 714"/>
                <a:sym typeface="Shree Devanagari 714"/>
              </a:defRPr>
            </a:lvl1pPr>
          </a:lstStyle>
          <a:p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body" sz="quarter" idx="1"/>
          </p:nvPr>
        </p:nvSpPr>
        <p:spPr>
          <a:xfrm>
            <a:off x="142875" y="1036814"/>
            <a:ext cx="8741676" cy="374036"/>
          </a:xfrm>
          <a:prstGeom prst="rect">
            <a:avLst/>
          </a:prstGeom>
        </p:spPr>
        <p:txBody>
          <a:bodyPr/>
          <a:lstStyle>
            <a:lvl1pPr marL="232164" indent="-232164">
              <a:lnSpc>
                <a:spcPct val="90000"/>
              </a:lnSpc>
              <a:spcBef>
                <a:spcPts val="1687"/>
              </a:spcBef>
              <a:buSzPct val="45000"/>
              <a:buBlip>
                <a:blip r:embed="rId2"/>
              </a:buBlip>
              <a:defRPr sz="1828">
                <a:latin typeface="Shree Devanagari 714"/>
                <a:ea typeface="Shree Devanagari 714"/>
                <a:cs typeface="Shree Devanagari 714"/>
                <a:sym typeface="Shree Devanagari 714"/>
              </a:defRPr>
            </a:lvl1pPr>
            <a:lvl2pPr marL="493595" indent="-225714">
              <a:lnSpc>
                <a:spcPct val="90000"/>
              </a:lnSpc>
              <a:spcBef>
                <a:spcPts val="1687"/>
              </a:spcBef>
              <a:buSzPct val="45000"/>
              <a:buBlip>
                <a:blip r:embed="rId2"/>
              </a:buBlip>
              <a:defRPr sz="1828">
                <a:latin typeface="Shree Devanagari 714"/>
                <a:ea typeface="Shree Devanagari 714"/>
                <a:cs typeface="Shree Devanagari 714"/>
                <a:sym typeface="Shree Devanagari 714"/>
              </a:defRPr>
            </a:lvl2pPr>
            <a:lvl3pPr marL="761476" indent="-225714">
              <a:lnSpc>
                <a:spcPct val="90000"/>
              </a:lnSpc>
              <a:spcBef>
                <a:spcPts val="1687"/>
              </a:spcBef>
              <a:buSzPct val="45000"/>
              <a:buBlip>
                <a:blip r:embed="rId2"/>
              </a:buBlip>
              <a:defRPr sz="1828">
                <a:latin typeface="Shree Devanagari 714"/>
                <a:ea typeface="Shree Devanagari 714"/>
                <a:cs typeface="Shree Devanagari 714"/>
                <a:sym typeface="Shree Devanagari 714"/>
              </a:defRPr>
            </a:lvl3pPr>
            <a:lvl4pPr marL="1029357" indent="-225714">
              <a:lnSpc>
                <a:spcPct val="90000"/>
              </a:lnSpc>
              <a:spcBef>
                <a:spcPts val="1687"/>
              </a:spcBef>
              <a:buSzPct val="45000"/>
              <a:buBlip>
                <a:blip r:embed="rId2"/>
              </a:buBlip>
              <a:defRPr sz="1828">
                <a:latin typeface="Shree Devanagari 714"/>
                <a:ea typeface="Shree Devanagari 714"/>
                <a:cs typeface="Shree Devanagari 714"/>
                <a:sym typeface="Shree Devanagari 714"/>
              </a:defRPr>
            </a:lvl4pPr>
            <a:lvl5pPr marL="1297238" indent="-225714">
              <a:lnSpc>
                <a:spcPct val="90000"/>
              </a:lnSpc>
              <a:spcBef>
                <a:spcPts val="1687"/>
              </a:spcBef>
              <a:buSzPct val="45000"/>
              <a:buBlip>
                <a:blip r:embed="rId2"/>
              </a:buBlip>
              <a:defRPr sz="1828">
                <a:latin typeface="Shree Devanagari 714"/>
                <a:ea typeface="Shree Devanagari 714"/>
                <a:cs typeface="Shree Devanagari 714"/>
                <a:sym typeface="Shree Devanagari 714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hape 32"/>
          <p:cNvSpPr>
            <a:spLocks noGrp="1"/>
          </p:cNvSpPr>
          <p:nvPr>
            <p:ph type="sldNum" sz="quarter" idx="2"/>
          </p:nvPr>
        </p:nvSpPr>
        <p:spPr>
          <a:xfrm>
            <a:off x="4324819" y="6563170"/>
            <a:ext cx="270507" cy="266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Shree Devanagari 714"/>
                <a:ea typeface="Shree Devanagari 714"/>
                <a:cs typeface="Shree Devanagari 714"/>
                <a:sym typeface="Shree Devanagari 714"/>
              </a:defRPr>
            </a:lvl1pPr>
          </a:lstStyle>
          <a:p>
            <a:fld id="{36069F76-3B52-4111-A6FE-5C09D5CBABA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3" name="Shape 33"/>
          <p:cNvSpPr/>
          <p:nvPr/>
        </p:nvSpPr>
        <p:spPr>
          <a:xfrm>
            <a:off x="260545" y="6634112"/>
            <a:ext cx="8249638" cy="2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2812"/>
          </a:p>
        </p:txBody>
      </p:sp>
      <p:sp>
        <p:nvSpPr>
          <p:cNvPr id="34" name="Shape 34"/>
          <p:cNvSpPr/>
          <p:nvPr/>
        </p:nvSpPr>
        <p:spPr>
          <a:xfrm>
            <a:off x="1201447" y="6641934"/>
            <a:ext cx="1362060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algn="l">
              <a:defRPr sz="1800">
                <a:solidFill>
                  <a:srgbClr val="53585F"/>
                </a:solidFill>
              </a:defRPr>
            </a:lvl1pPr>
          </a:lstStyle>
          <a:p>
            <a:r>
              <a:rPr lang="en-GB" sz="1266" dirty="0"/>
              <a:t>Torsten</a:t>
            </a:r>
            <a:r>
              <a:rPr lang="en-GB" sz="1266" baseline="0" dirty="0"/>
              <a:t> </a:t>
            </a:r>
            <a:r>
              <a:rPr lang="en-GB" sz="1266" baseline="0" dirty="0" err="1"/>
              <a:t>Åkesson</a:t>
            </a:r>
            <a:endParaRPr sz="1266" dirty="0"/>
          </a:p>
        </p:txBody>
      </p:sp>
      <p:sp>
        <p:nvSpPr>
          <p:cNvPr id="35" name="Shape 35"/>
          <p:cNvSpPr/>
          <p:nvPr/>
        </p:nvSpPr>
        <p:spPr>
          <a:xfrm>
            <a:off x="7038785" y="6636548"/>
            <a:ext cx="992259" cy="2777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900">
                <a:solidFill>
                  <a:srgbClr val="53585F"/>
                </a:solidFill>
              </a:defRPr>
            </a:lvl1pPr>
          </a:lstStyle>
          <a:p>
            <a:r>
              <a:rPr lang="en-GB" sz="1336" dirty="0"/>
              <a:t>July</a:t>
            </a:r>
            <a:r>
              <a:rPr sz="1336" dirty="0"/>
              <a:t> </a:t>
            </a:r>
            <a:r>
              <a:rPr lang="en-GB" sz="1336" dirty="0"/>
              <a:t>3</a:t>
            </a:r>
            <a:r>
              <a:rPr sz="1336" dirty="0"/>
              <a:t>, 2018</a:t>
            </a:r>
          </a:p>
        </p:txBody>
      </p:sp>
      <p:pic>
        <p:nvPicPr>
          <p:cNvPr id="36" name="Lunds_universitet_C2r_RGB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95214" y="6084704"/>
            <a:ext cx="665532" cy="801620"/>
          </a:xfrm>
          <a:prstGeom prst="rect">
            <a:avLst/>
          </a:prstGeom>
          <a:ln w="12700">
            <a:miter lim="400000"/>
          </a:ln>
        </p:spPr>
      </p:pic>
      <p:pic>
        <p:nvPicPr>
          <p:cNvPr id="37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1" y="6524137"/>
            <a:ext cx="1127777" cy="34496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88535056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7841F-F30A-164B-B023-635CEA4B4D7D}" type="datetimeFigureOut">
              <a:rPr lang="en-US" smtClean="0"/>
              <a:pPr/>
              <a:t>3/26/19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C25EE-4806-E249-ADFB-A4C2616D2A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894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title5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0379" y="2296363"/>
            <a:ext cx="5450702" cy="2288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2540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title6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0379" y="2292445"/>
            <a:ext cx="5448515" cy="228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889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89608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0917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14600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57959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57619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8756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2" name="Image 1" descr="bande3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02499"/>
            <a:ext cx="9153137" cy="673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213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96" r:id="rId1"/>
    <p:sldLayoutId id="2147488197" r:id="rId2"/>
    <p:sldLayoutId id="2147488198" r:id="rId3"/>
    <p:sldLayoutId id="2147488199" r:id="rId4"/>
    <p:sldLayoutId id="2147488200" r:id="rId5"/>
    <p:sldLayoutId id="2147488201" r:id="rId6"/>
    <p:sldLayoutId id="2147488202" r:id="rId7"/>
    <p:sldLayoutId id="2147488203" r:id="rId8"/>
    <p:sldLayoutId id="2147488204" r:id="rId9"/>
    <p:sldLayoutId id="2147488205" r:id="rId10"/>
    <p:sldLayoutId id="2147488206" r:id="rId11"/>
    <p:sldLayoutId id="2147488207" r:id="rId12"/>
    <p:sldLayoutId id="2147488208" r:id="rId13"/>
    <p:sldLayoutId id="2147488209" r:id="rId14"/>
    <p:sldLayoutId id="2147488210" r:id="rId15"/>
    <p:sldLayoutId id="2147488211" r:id="rId16"/>
    <p:sldLayoutId id="2147488212" r:id="rId17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BC-acc-e-beams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719240/contributions/2966547/attachments/1678744/2696579/LEMMA_mboscolo_Padova.pptx" TargetMode="External"/><Relationship Id="rId5" Type="http://schemas.openxmlformats.org/officeDocument/2006/relationships/hyperlink" Target="https://acceleratingnews.web.cern.ch/article/first-experimental-results-clear-facility-cern" TargetMode="External"/><Relationship Id="rId4" Type="http://schemas.openxmlformats.org/officeDocument/2006/relationships/hyperlink" Target="https://clear.web.cern.ch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indico.cern.ch/event/765096/contributions/3295600/" TargetMode="External"/><Relationship Id="rId5" Type="http://schemas.openxmlformats.org/officeDocument/2006/relationships/hyperlink" Target="https://cds.cern.ch/record/2640784" TargetMode="Externa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dico.cern.ch/event/755856/contributions/3263660/attachments/1779788/2894949/LDMX_PBC_RP_2019Jan16.pdf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tiff"/><Relationship Id="rId5" Type="http://schemas.openxmlformats.org/officeDocument/2006/relationships/image" Target="../media/image45.tiff"/><Relationship Id="rId4" Type="http://schemas.openxmlformats.org/officeDocument/2006/relationships/image" Target="../media/image4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7" Type="http://schemas.openxmlformats.org/officeDocument/2006/relationships/image" Target="../media/image2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1824261"/>
            <a:ext cx="8226854" cy="705332"/>
          </a:xfrm>
        </p:spPr>
        <p:txBody>
          <a:bodyPr>
            <a:noAutofit/>
          </a:bodyPr>
          <a:lstStyle/>
          <a:p>
            <a:pPr algn="ctr"/>
            <a:r>
              <a:rPr lang="en-US" sz="4000" dirty="0"/>
              <a:t>A primary electron beam facility at CERN </a:t>
            </a:r>
            <a:r>
              <a:rPr lang="mr-IN" sz="4000" dirty="0"/>
              <a:t>–</a:t>
            </a:r>
            <a:r>
              <a:rPr lang="en-US" sz="4000" dirty="0"/>
              <a:t> studies towards ALIC</a:t>
            </a:r>
            <a:endParaRPr lang="en-GB" sz="4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228600" y="3047999"/>
            <a:ext cx="8610599" cy="1600201"/>
          </a:xfrm>
        </p:spPr>
        <p:txBody>
          <a:bodyPr anchor="t">
            <a:normAutofit/>
          </a:bodyPr>
          <a:lstStyle/>
          <a:p>
            <a:pPr algn="ctr"/>
            <a:r>
              <a:rPr lang="en-US" sz="1200" dirty="0"/>
              <a:t>ALEGRO workshop - March 27</a:t>
            </a:r>
            <a:r>
              <a:rPr lang="en-US" sz="1200" baseline="30000" dirty="0"/>
              <a:t>th</a:t>
            </a:r>
            <a:r>
              <a:rPr lang="en-US" sz="1200" dirty="0"/>
              <a:t>, 2019</a:t>
            </a:r>
            <a:endParaRPr lang="x-none" sz="1200" dirty="0"/>
          </a:p>
          <a:p>
            <a:pPr algn="ctr">
              <a:lnSpc>
                <a:spcPct val="130000"/>
              </a:lnSpc>
            </a:pPr>
            <a:r>
              <a:rPr lang="x-none" sz="1200" dirty="0"/>
              <a:t>S. Stapnes </a:t>
            </a:r>
            <a:r>
              <a:rPr lang="x-none" sz="1200" dirty="0">
                <a:solidFill>
                  <a:srgbClr val="0055A0"/>
                </a:solidFill>
              </a:rPr>
              <a:t>(CERN)</a:t>
            </a:r>
            <a:r>
              <a:rPr lang="en-US" sz="1200" dirty="0">
                <a:solidFill>
                  <a:srgbClr val="0055A0"/>
                </a:solidFill>
              </a:rPr>
              <a:t> </a:t>
            </a:r>
            <a:br>
              <a:rPr lang="x-none" sz="1200" dirty="0"/>
            </a:br>
            <a:r>
              <a:rPr lang="x-none" sz="1200" dirty="0"/>
              <a:t>on behalf of the working group </a:t>
            </a:r>
            <a:r>
              <a:rPr lang="en-GB" sz="1200" dirty="0"/>
              <a:t>PBC-</a:t>
            </a:r>
            <a:r>
              <a:rPr lang="en-GB" sz="1200" dirty="0" err="1"/>
              <a:t>acc</a:t>
            </a:r>
            <a:r>
              <a:rPr lang="en-GB" sz="1200" dirty="0"/>
              <a:t>-e-beams** (email: </a:t>
            </a:r>
            <a:r>
              <a:rPr lang="en-GB" sz="1200" dirty="0">
                <a:hlinkClick r:id="rId3"/>
              </a:rPr>
              <a:t>PBC-acc-e-beams@cern.ch</a:t>
            </a:r>
            <a:r>
              <a:rPr lang="en-GB" sz="1200" dirty="0"/>
              <a:t>)</a:t>
            </a:r>
            <a:endParaRPr lang="en-US" sz="1100" dirty="0"/>
          </a:p>
          <a:p>
            <a:endParaRPr lang="en-GB" sz="1100" dirty="0"/>
          </a:p>
          <a:p>
            <a:endParaRPr lang="en-GB" sz="11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062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C19973F-A9A8-3741-B8F2-110CDED302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169" y="3892026"/>
            <a:ext cx="3345031" cy="250877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777B54-B324-F44E-A113-58AA30555F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052" y="838200"/>
            <a:ext cx="3352800" cy="25146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97FDA1E-9C1A-0C4B-88CC-D9A4B9DE2D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3952" y="838200"/>
            <a:ext cx="3340100" cy="25050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C0E8404-70D0-4042-B460-29DF3396DE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948" y="3886200"/>
            <a:ext cx="3352800" cy="25146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4520F6D9-67C6-B440-8D7F-1F80CA018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52400"/>
            <a:ext cx="9126939" cy="609600"/>
          </a:xfrm>
        </p:spPr>
        <p:txBody>
          <a:bodyPr>
            <a:normAutofit/>
          </a:bodyPr>
          <a:lstStyle/>
          <a:p>
            <a:pPr algn="ctr"/>
            <a:r>
              <a:rPr lang="en-US" sz="2400" b="0" dirty="0">
                <a:latin typeface="Avenir Book" panose="02000503020000020003" pitchFamily="2" charset="0"/>
              </a:rPr>
              <a:t>Beams in exp. area – instrumentation (see backup slides) </a:t>
            </a:r>
            <a:endParaRPr lang="en-GB" sz="2400" b="0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012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24507" cy="762000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Potential use of such a facility</a:t>
            </a:r>
            <a:br>
              <a:rPr lang="en-US" sz="2800" dirty="0"/>
            </a:br>
            <a:r>
              <a:rPr lang="en-US" sz="1600" dirty="0"/>
              <a:t>(</a:t>
            </a:r>
            <a:r>
              <a:rPr lang="en-US" sz="1600" dirty="0" err="1"/>
              <a:t>linac</a:t>
            </a:r>
            <a:r>
              <a:rPr lang="en-US" sz="1600" dirty="0"/>
              <a:t> more than 90% free) 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259" y="685801"/>
            <a:ext cx="8286941" cy="565150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1200" b="1" dirty="0"/>
              <a:t>Physics:</a:t>
            </a:r>
          </a:p>
          <a:p>
            <a:pPr marL="36576" indent="0">
              <a:buNone/>
            </a:pPr>
            <a:r>
              <a:rPr lang="en-US" sz="1200" dirty="0"/>
              <a:t>LDMX - Other hidden sector exp., incl. dump-type experiments using the available electrons - Nuclear physics 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</p:txBody>
      </p:sp>
      <p:sp>
        <p:nvSpPr>
          <p:cNvPr id="4" name="Footer Placeholder 2"/>
          <p:cNvSpPr txBox="1">
            <a:spLocks/>
          </p:cNvSpPr>
          <p:nvPr/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Primary electron beam facility at CERN</a:t>
            </a:r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11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353374"/>
            <a:ext cx="5383853" cy="12967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flipH="1">
            <a:off x="171258" y="2711946"/>
            <a:ext cx="866794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">
              <a:buNone/>
            </a:pPr>
            <a:r>
              <a:rPr lang="en-US" sz="1200" b="1" dirty="0">
                <a:latin typeface="Avenir Book" charset="0"/>
                <a:ea typeface="Avenir Book" charset="0"/>
                <a:cs typeface="Avenir Book" charset="0"/>
              </a:rPr>
              <a:t>Accelerator physics opportunities:</a:t>
            </a:r>
          </a:p>
          <a:p>
            <a:r>
              <a:rPr lang="en-US" sz="1200" dirty="0">
                <a:latin typeface="Avenir Book" charset="0"/>
                <a:ea typeface="Avenir Book" charset="0"/>
                <a:cs typeface="Avenir Book" charset="0"/>
              </a:rPr>
              <a:t>CLIC: </a:t>
            </a:r>
            <a:r>
              <a:rPr lang="en-US" sz="1200" dirty="0" err="1">
                <a:latin typeface="Avenir Book" charset="0"/>
                <a:ea typeface="Avenir Book" charset="0"/>
                <a:cs typeface="Avenir Book" charset="0"/>
              </a:rPr>
              <a:t>Linac</a:t>
            </a:r>
            <a:r>
              <a:rPr lang="en-US" sz="1200" dirty="0">
                <a:latin typeface="Avenir Book" charset="0"/>
                <a:ea typeface="Avenir Book" charset="0"/>
                <a:cs typeface="Avenir Book" charset="0"/>
              </a:rPr>
              <a:t> goes a long way towards a natural next step for use of technology (collaborate   with INFN and others also using technology for X-band </a:t>
            </a:r>
            <a:r>
              <a:rPr lang="en-US" sz="1200" dirty="0" err="1">
                <a:latin typeface="Avenir Book" charset="0"/>
                <a:ea typeface="Avenir Book" charset="0"/>
                <a:cs typeface="Avenir Book" charset="0"/>
              </a:rPr>
              <a:t>linacs</a:t>
            </a:r>
            <a:r>
              <a:rPr lang="en-US" sz="1200" dirty="0">
                <a:latin typeface="Avenir Book" charset="0"/>
                <a:ea typeface="Avenir Book" charset="0"/>
                <a:cs typeface="Avenir Book" charset="0"/>
              </a:rPr>
              <a:t> in coming years)   </a:t>
            </a:r>
          </a:p>
          <a:p>
            <a:r>
              <a:rPr lang="en-US" sz="1200" dirty="0">
                <a:latin typeface="Avenir Book" charset="0"/>
                <a:ea typeface="Avenir Book" charset="0"/>
                <a:cs typeface="Avenir Book" charset="0"/>
              </a:rPr>
              <a:t>Relevant also for other potential future facilities using electrons (rings) considered at CERN</a:t>
            </a:r>
          </a:p>
          <a:p>
            <a:endParaRPr lang="en-US" sz="1200" dirty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sz="1200" dirty="0">
                <a:solidFill>
                  <a:srgbClr val="C00000"/>
                </a:solidFill>
                <a:latin typeface="Avenir Book" charset="0"/>
                <a:ea typeface="Avenir Book" charset="0"/>
                <a:cs typeface="Avenir Book" charset="0"/>
              </a:rPr>
              <a:t>Plasma studies with electrons</a:t>
            </a:r>
          </a:p>
          <a:p>
            <a:pPr lvl="1"/>
            <a:r>
              <a:rPr lang="en-US" sz="1200" dirty="0">
                <a:solidFill>
                  <a:srgbClr val="C00000"/>
                </a:solidFill>
                <a:latin typeface="Avenir Book" charset="0"/>
                <a:ea typeface="Avenir Book" charset="0"/>
                <a:cs typeface="Avenir Book" charset="0"/>
              </a:rPr>
              <a:t>Use electron (3.5 GeV) beam as driver and/or probe </a:t>
            </a:r>
            <a:r>
              <a:rPr lang="mr-IN" sz="1200" dirty="0">
                <a:solidFill>
                  <a:srgbClr val="C00000"/>
                </a:solidFill>
                <a:latin typeface="Avenir Book" charset="0"/>
                <a:ea typeface="Avenir Book" charset="0"/>
                <a:cs typeface="Avenir Book" charset="0"/>
              </a:rPr>
              <a:t>–</a:t>
            </a:r>
            <a:r>
              <a:rPr lang="en-US" sz="1200" dirty="0">
                <a:solidFill>
                  <a:srgbClr val="C00000"/>
                </a:solidFill>
                <a:latin typeface="Avenir Book" charset="0"/>
                <a:ea typeface="Avenir Book" charset="0"/>
                <a:cs typeface="Avenir Book" charset="0"/>
              </a:rPr>
              <a:t> studied by AWAKE WG </a:t>
            </a:r>
          </a:p>
          <a:p>
            <a:endParaRPr lang="en-US" sz="1200" dirty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sz="1200" dirty="0">
                <a:latin typeface="Avenir Book" charset="0"/>
                <a:ea typeface="Avenir Book" charset="0"/>
                <a:cs typeface="Avenir Book" charset="0"/>
              </a:rPr>
              <a:t>General acc. R&amp;D as in CLEAR </a:t>
            </a:r>
            <a:r>
              <a:rPr lang="mr-IN" sz="1200" dirty="0">
                <a:latin typeface="Avenir Book" charset="0"/>
                <a:ea typeface="Avenir Book" charset="0"/>
                <a:cs typeface="Avenir Book" charset="0"/>
              </a:rPr>
              <a:t>–</a:t>
            </a:r>
            <a:r>
              <a:rPr lang="en-US" sz="1200" dirty="0">
                <a:latin typeface="Avenir Book" charset="0"/>
                <a:ea typeface="Avenir Book" charset="0"/>
                <a:cs typeface="Avenir Book" charset="0"/>
              </a:rPr>
              <a:t> existing ~200 MeV </a:t>
            </a:r>
            <a:r>
              <a:rPr lang="en-US" sz="1200" dirty="0" err="1">
                <a:latin typeface="Avenir Book" charset="0"/>
                <a:ea typeface="Avenir Book" charset="0"/>
                <a:cs typeface="Avenir Book" charset="0"/>
              </a:rPr>
              <a:t>linac</a:t>
            </a:r>
            <a:r>
              <a:rPr lang="en-US" sz="1200" dirty="0">
                <a:latin typeface="Avenir Book" charset="0"/>
                <a:ea typeface="Avenir Book" charset="0"/>
                <a:cs typeface="Avenir Book" charset="0"/>
              </a:rPr>
              <a:t> - today (</a:t>
            </a:r>
            <a:r>
              <a:rPr lang="en-US" sz="1200" dirty="0">
                <a:latin typeface="Avenir Book" charset="0"/>
                <a:ea typeface="Avenir Book" charset="0"/>
                <a:cs typeface="Avenir Book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https://clear.web.cern.ch</a:t>
            </a:r>
            <a:r>
              <a:rPr lang="en-US" sz="1200" dirty="0">
                <a:latin typeface="Avenir Book" charset="0"/>
                <a:ea typeface="Avenir Book" charset="0"/>
                <a:cs typeface="Avenir Book" charset="0"/>
              </a:rPr>
              <a:t>)</a:t>
            </a:r>
          </a:p>
          <a:p>
            <a:pPr lvl="1"/>
            <a:r>
              <a:rPr lang="en-US" sz="1200" dirty="0">
                <a:latin typeface="Avenir Book" charset="0"/>
                <a:ea typeface="Avenir Book" charset="0"/>
                <a:cs typeface="Avenir Book" charset="0"/>
              </a:rPr>
              <a:t>Plasma-lenses, impedance, high grad studies, medical (electron irradiation), training, instrumentation, THz, ESA irradiation. Recent results: </a:t>
            </a:r>
            <a:r>
              <a:rPr lang="en-US" sz="1200" dirty="0">
                <a:latin typeface="Avenir Book" charset="0"/>
                <a:ea typeface="Avenir Book" charset="0"/>
                <a:cs typeface="Avenir Book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https://acceleratingnews.web.cern.ch/article/first-experimental-results-clear-facility-cern</a:t>
            </a:r>
            <a:endParaRPr lang="en-US" sz="1200" dirty="0">
              <a:latin typeface="Avenir Book" charset="0"/>
              <a:ea typeface="Avenir Book" charset="0"/>
              <a:cs typeface="Avenir Book" charset="0"/>
            </a:endParaRPr>
          </a:p>
          <a:p>
            <a:endParaRPr lang="en-US" sz="1200" dirty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sz="1200" dirty="0">
                <a:latin typeface="Avenir Book" charset="0"/>
                <a:ea typeface="Avenir Book" charset="0"/>
                <a:cs typeface="Avenir Book" charset="0"/>
              </a:rPr>
              <a:t>Positron production (interesting for linear or circular colliders and plasma) and studies with positrons for plasma, and </a:t>
            </a:r>
            <a:r>
              <a:rPr lang="en-US" sz="1200" dirty="0">
                <a:latin typeface="Avenir Book" charset="0"/>
                <a:ea typeface="Avenir Book" charset="0"/>
                <a:cs typeface="Avenir Book" charset="0"/>
                <a:hlinkClick r:id="rId6"/>
              </a:rPr>
              <a:t>LEMMA</a:t>
            </a:r>
            <a:r>
              <a:rPr lang="en-US" sz="1200" dirty="0">
                <a:latin typeface="Avenir Book" charset="0"/>
                <a:ea typeface="Avenir Book" charset="0"/>
                <a:cs typeface="Avenir Book" charset="0"/>
              </a:rPr>
              <a:t> concept for muon collider </a:t>
            </a:r>
          </a:p>
          <a:p>
            <a:endParaRPr lang="en-US" sz="1200" dirty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sz="1200" dirty="0">
                <a:latin typeface="Avenir Book" charset="0"/>
                <a:ea typeface="Avenir Book" charset="0"/>
                <a:cs typeface="Avenir Book" charset="0"/>
              </a:rPr>
              <a:t>General Linear or Ring related Collider related studies using SPS beam </a:t>
            </a:r>
          </a:p>
          <a:p>
            <a:pPr lvl="1"/>
            <a:r>
              <a:rPr lang="en-US" sz="1200" dirty="0">
                <a:latin typeface="Avenir Book" charset="0"/>
                <a:ea typeface="Avenir Book" charset="0"/>
                <a:cs typeface="Avenir Book" charset="0"/>
              </a:rPr>
              <a:t>Example: damped beam for final focus studies (beyond ATF2), FCC-</a:t>
            </a:r>
            <a:r>
              <a:rPr lang="en-US" sz="1200" dirty="0" err="1">
                <a:latin typeface="Avenir Book" charset="0"/>
                <a:ea typeface="Avenir Book" charset="0"/>
                <a:cs typeface="Avenir Book" charset="0"/>
              </a:rPr>
              <a:t>ee</a:t>
            </a:r>
            <a:r>
              <a:rPr lang="en-US" sz="1200" dirty="0">
                <a:latin typeface="Avenir Book" charset="0"/>
                <a:ea typeface="Avenir Book" charset="0"/>
                <a:cs typeface="Avenir Book" charset="0"/>
              </a:rPr>
              <a:t> related studies </a:t>
            </a:r>
          </a:p>
        </p:txBody>
      </p:sp>
    </p:spTree>
    <p:extLst>
      <p:ext uri="{BB962C8B-B14F-4D97-AF65-F5344CB8AC3E}">
        <p14:creationId xmlns:p14="http://schemas.microsoft.com/office/powerpoint/2010/main" val="4165170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10"/>
          <p:cNvGrpSpPr/>
          <p:nvPr/>
        </p:nvGrpSpPr>
        <p:grpSpPr>
          <a:xfrm>
            <a:off x="1157288" y="842963"/>
            <a:ext cx="7112000" cy="2047876"/>
            <a:chOff x="1157288" y="842963"/>
            <a:chExt cx="7112000" cy="2047876"/>
          </a:xfrm>
        </p:grpSpPr>
        <p:grpSp>
          <p:nvGrpSpPr>
            <p:cNvPr id="7" name="Group 47"/>
            <p:cNvGrpSpPr>
              <a:grpSpLocks/>
            </p:cNvGrpSpPr>
            <p:nvPr/>
          </p:nvGrpSpPr>
          <p:grpSpPr bwMode="auto">
            <a:xfrm>
              <a:off x="1157288" y="842963"/>
              <a:ext cx="7112000" cy="2047879"/>
              <a:chOff x="729" y="579"/>
              <a:chExt cx="4480" cy="1290"/>
            </a:xfrm>
          </p:grpSpPr>
          <p:sp>
            <p:nvSpPr>
              <p:cNvPr id="482" name="Rectangle 48"/>
              <p:cNvSpPr>
                <a:spLocks noChangeArrowheads="1"/>
              </p:cNvSpPr>
              <p:nvPr/>
            </p:nvSpPr>
            <p:spPr bwMode="auto">
              <a:xfrm>
                <a:off x="821" y="833"/>
                <a:ext cx="4388" cy="912"/>
              </a:xfrm>
              <a:prstGeom prst="rect">
                <a:avLst/>
              </a:prstGeom>
              <a:gradFill rotWithShape="0">
                <a:gsLst>
                  <a:gs pos="0">
                    <a:srgbClr val="FFFF00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83" name="Line 49"/>
              <p:cNvSpPr>
                <a:spLocks noChangeShapeType="1"/>
              </p:cNvSpPr>
              <p:nvPr/>
            </p:nvSpPr>
            <p:spPr bwMode="auto">
              <a:xfrm>
                <a:off x="903" y="1361"/>
                <a:ext cx="2965" cy="1"/>
              </a:xfrm>
              <a:prstGeom prst="line">
                <a:avLst/>
              </a:prstGeom>
              <a:noFill/>
              <a:ln w="50800">
                <a:solidFill>
                  <a:srgbClr val="FFFF99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84" name="Line 50"/>
              <p:cNvSpPr>
                <a:spLocks noChangeShapeType="1"/>
              </p:cNvSpPr>
              <p:nvPr/>
            </p:nvSpPr>
            <p:spPr bwMode="auto">
              <a:xfrm>
                <a:off x="904" y="1206"/>
                <a:ext cx="2964" cy="1"/>
              </a:xfrm>
              <a:prstGeom prst="line">
                <a:avLst/>
              </a:prstGeom>
              <a:noFill/>
              <a:ln w="50800">
                <a:solidFill>
                  <a:srgbClr val="FFFF99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85" name="Rectangle 51"/>
              <p:cNvSpPr>
                <a:spLocks noChangeArrowheads="1"/>
              </p:cNvSpPr>
              <p:nvPr/>
            </p:nvSpPr>
            <p:spPr bwMode="auto">
              <a:xfrm>
                <a:off x="3351" y="1204"/>
                <a:ext cx="22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 dirty="0">
                    <a:solidFill>
                      <a:srgbClr val="FF0000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486" name="Rectangle 53"/>
              <p:cNvSpPr>
                <a:spLocks noChangeArrowheads="1"/>
              </p:cNvSpPr>
              <p:nvPr/>
            </p:nvSpPr>
            <p:spPr bwMode="auto">
              <a:xfrm>
                <a:off x="3174" y="1204"/>
                <a:ext cx="22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487" name="Rectangle 54"/>
              <p:cNvSpPr>
                <a:spLocks noChangeArrowheads="1"/>
              </p:cNvSpPr>
              <p:nvPr/>
            </p:nvSpPr>
            <p:spPr bwMode="auto">
              <a:xfrm>
                <a:off x="3174" y="1230"/>
                <a:ext cx="22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488" name="Rectangle 55"/>
              <p:cNvSpPr>
                <a:spLocks noChangeArrowheads="1"/>
              </p:cNvSpPr>
              <p:nvPr/>
            </p:nvSpPr>
            <p:spPr bwMode="auto">
              <a:xfrm>
                <a:off x="2999" y="1204"/>
                <a:ext cx="221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489" name="Rectangle 56"/>
              <p:cNvSpPr>
                <a:spLocks noChangeArrowheads="1"/>
              </p:cNvSpPr>
              <p:nvPr/>
            </p:nvSpPr>
            <p:spPr bwMode="auto">
              <a:xfrm>
                <a:off x="2999" y="1230"/>
                <a:ext cx="221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490" name="Rectangle 57"/>
              <p:cNvSpPr>
                <a:spLocks noChangeArrowheads="1"/>
              </p:cNvSpPr>
              <p:nvPr/>
            </p:nvSpPr>
            <p:spPr bwMode="auto">
              <a:xfrm>
                <a:off x="2821" y="1204"/>
                <a:ext cx="221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491" name="Rectangle 58"/>
              <p:cNvSpPr>
                <a:spLocks noChangeArrowheads="1"/>
              </p:cNvSpPr>
              <p:nvPr/>
            </p:nvSpPr>
            <p:spPr bwMode="auto">
              <a:xfrm>
                <a:off x="2821" y="1230"/>
                <a:ext cx="221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492" name="Rectangle 59"/>
              <p:cNvSpPr>
                <a:spLocks noChangeArrowheads="1"/>
              </p:cNvSpPr>
              <p:nvPr/>
            </p:nvSpPr>
            <p:spPr bwMode="auto">
              <a:xfrm>
                <a:off x="2644" y="1204"/>
                <a:ext cx="221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493" name="Rectangle 60"/>
              <p:cNvSpPr>
                <a:spLocks noChangeArrowheads="1"/>
              </p:cNvSpPr>
              <p:nvPr/>
            </p:nvSpPr>
            <p:spPr bwMode="auto">
              <a:xfrm>
                <a:off x="2644" y="1230"/>
                <a:ext cx="221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494" name="Rectangle 61"/>
              <p:cNvSpPr>
                <a:spLocks noChangeArrowheads="1"/>
              </p:cNvSpPr>
              <p:nvPr/>
            </p:nvSpPr>
            <p:spPr bwMode="auto">
              <a:xfrm>
                <a:off x="2466" y="1204"/>
                <a:ext cx="22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495" name="Rectangle 62"/>
              <p:cNvSpPr>
                <a:spLocks noChangeArrowheads="1"/>
              </p:cNvSpPr>
              <p:nvPr/>
            </p:nvSpPr>
            <p:spPr bwMode="auto">
              <a:xfrm>
                <a:off x="2466" y="1230"/>
                <a:ext cx="22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496" name="Rectangle 63"/>
              <p:cNvSpPr>
                <a:spLocks noChangeArrowheads="1"/>
              </p:cNvSpPr>
              <p:nvPr/>
            </p:nvSpPr>
            <p:spPr bwMode="auto">
              <a:xfrm>
                <a:off x="2291" y="1204"/>
                <a:ext cx="22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497" name="Rectangle 64"/>
              <p:cNvSpPr>
                <a:spLocks noChangeArrowheads="1"/>
              </p:cNvSpPr>
              <p:nvPr/>
            </p:nvSpPr>
            <p:spPr bwMode="auto">
              <a:xfrm>
                <a:off x="2113" y="1204"/>
                <a:ext cx="221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498" name="Rectangle 65"/>
              <p:cNvSpPr>
                <a:spLocks noChangeArrowheads="1"/>
              </p:cNvSpPr>
              <p:nvPr/>
            </p:nvSpPr>
            <p:spPr bwMode="auto">
              <a:xfrm>
                <a:off x="2291" y="1230"/>
                <a:ext cx="22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499" name="Rectangle 66"/>
              <p:cNvSpPr>
                <a:spLocks noChangeArrowheads="1"/>
              </p:cNvSpPr>
              <p:nvPr/>
            </p:nvSpPr>
            <p:spPr bwMode="auto">
              <a:xfrm>
                <a:off x="2113" y="1230"/>
                <a:ext cx="221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500" name="Rectangle 67"/>
              <p:cNvSpPr>
                <a:spLocks noChangeArrowheads="1"/>
              </p:cNvSpPr>
              <p:nvPr/>
            </p:nvSpPr>
            <p:spPr bwMode="auto">
              <a:xfrm>
                <a:off x="1935" y="1204"/>
                <a:ext cx="22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501" name="Rectangle 68"/>
              <p:cNvSpPr>
                <a:spLocks noChangeArrowheads="1"/>
              </p:cNvSpPr>
              <p:nvPr/>
            </p:nvSpPr>
            <p:spPr bwMode="auto">
              <a:xfrm>
                <a:off x="1935" y="1230"/>
                <a:ext cx="22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502" name="Rectangle 69"/>
              <p:cNvSpPr>
                <a:spLocks noChangeArrowheads="1"/>
              </p:cNvSpPr>
              <p:nvPr/>
            </p:nvSpPr>
            <p:spPr bwMode="auto">
              <a:xfrm>
                <a:off x="1759" y="1204"/>
                <a:ext cx="221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503" name="Rectangle 70"/>
              <p:cNvSpPr>
                <a:spLocks noChangeArrowheads="1"/>
              </p:cNvSpPr>
              <p:nvPr/>
            </p:nvSpPr>
            <p:spPr bwMode="auto">
              <a:xfrm>
                <a:off x="1759" y="1230"/>
                <a:ext cx="221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504" name="Rectangle 71"/>
              <p:cNvSpPr>
                <a:spLocks noChangeArrowheads="1"/>
              </p:cNvSpPr>
              <p:nvPr/>
            </p:nvSpPr>
            <p:spPr bwMode="auto">
              <a:xfrm>
                <a:off x="1581" y="1204"/>
                <a:ext cx="22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505" name="Rectangle 72"/>
              <p:cNvSpPr>
                <a:spLocks noChangeArrowheads="1"/>
              </p:cNvSpPr>
              <p:nvPr/>
            </p:nvSpPr>
            <p:spPr bwMode="auto">
              <a:xfrm>
                <a:off x="1581" y="1230"/>
                <a:ext cx="22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506" name="Rectangle 73"/>
              <p:cNvSpPr>
                <a:spLocks noChangeArrowheads="1"/>
              </p:cNvSpPr>
              <p:nvPr/>
            </p:nvSpPr>
            <p:spPr bwMode="auto">
              <a:xfrm>
                <a:off x="1404" y="1204"/>
                <a:ext cx="221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507" name="Rectangle 74"/>
              <p:cNvSpPr>
                <a:spLocks noChangeArrowheads="1"/>
              </p:cNvSpPr>
              <p:nvPr/>
            </p:nvSpPr>
            <p:spPr bwMode="auto">
              <a:xfrm>
                <a:off x="1404" y="1230"/>
                <a:ext cx="221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508" name="Rectangle 75"/>
              <p:cNvSpPr>
                <a:spLocks noChangeArrowheads="1"/>
              </p:cNvSpPr>
              <p:nvPr/>
            </p:nvSpPr>
            <p:spPr bwMode="auto">
              <a:xfrm>
                <a:off x="1227" y="1204"/>
                <a:ext cx="221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509" name="Rectangle 76"/>
              <p:cNvSpPr>
                <a:spLocks noChangeArrowheads="1"/>
              </p:cNvSpPr>
              <p:nvPr/>
            </p:nvSpPr>
            <p:spPr bwMode="auto">
              <a:xfrm>
                <a:off x="1227" y="1230"/>
                <a:ext cx="221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510" name="Rectangle 77"/>
              <p:cNvSpPr>
                <a:spLocks noChangeArrowheads="1"/>
              </p:cNvSpPr>
              <p:nvPr/>
            </p:nvSpPr>
            <p:spPr bwMode="auto">
              <a:xfrm>
                <a:off x="1051" y="1204"/>
                <a:ext cx="221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511" name="Rectangle 78"/>
              <p:cNvSpPr>
                <a:spLocks noChangeArrowheads="1"/>
              </p:cNvSpPr>
              <p:nvPr/>
            </p:nvSpPr>
            <p:spPr bwMode="auto">
              <a:xfrm>
                <a:off x="1051" y="1230"/>
                <a:ext cx="221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512" name="Rectangle 79"/>
              <p:cNvSpPr>
                <a:spLocks noChangeArrowheads="1"/>
              </p:cNvSpPr>
              <p:nvPr/>
            </p:nvSpPr>
            <p:spPr bwMode="auto">
              <a:xfrm>
                <a:off x="874" y="1204"/>
                <a:ext cx="221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513" name="Rectangle 80"/>
              <p:cNvSpPr>
                <a:spLocks noChangeArrowheads="1"/>
              </p:cNvSpPr>
              <p:nvPr/>
            </p:nvSpPr>
            <p:spPr bwMode="auto">
              <a:xfrm>
                <a:off x="874" y="1230"/>
                <a:ext cx="221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514" name="Arc 81"/>
              <p:cNvSpPr>
                <a:spLocks/>
              </p:cNvSpPr>
              <p:nvPr/>
            </p:nvSpPr>
            <p:spPr bwMode="auto">
              <a:xfrm rot="-10260000">
                <a:off x="3621" y="881"/>
                <a:ext cx="712" cy="279"/>
              </a:xfrm>
              <a:custGeom>
                <a:avLst/>
                <a:gdLst>
                  <a:gd name="T0" fmla="*/ 0 w 21600"/>
                  <a:gd name="T1" fmla="*/ 0 h 21678"/>
                  <a:gd name="T2" fmla="*/ 0 w 21600"/>
                  <a:gd name="T3" fmla="*/ 0 h 21678"/>
                  <a:gd name="T4" fmla="*/ 0 w 21600"/>
                  <a:gd name="T5" fmla="*/ 0 h 21678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78"/>
                  <a:gd name="T11" fmla="*/ 21600 w 21600"/>
                  <a:gd name="T12" fmla="*/ 21678 h 2167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78" fill="none" extrusionOk="0">
                    <a:moveTo>
                      <a:pt x="21600" y="21677"/>
                    </a:moveTo>
                    <a:cubicBezTo>
                      <a:pt x="9670" y="21678"/>
                      <a:pt x="0" y="12007"/>
                      <a:pt x="0" y="78"/>
                    </a:cubicBezTo>
                    <a:cubicBezTo>
                      <a:pt x="0" y="52"/>
                      <a:pt x="0" y="26"/>
                      <a:pt x="0" y="0"/>
                    </a:cubicBezTo>
                  </a:path>
                  <a:path w="21600" h="21678" stroke="0" extrusionOk="0">
                    <a:moveTo>
                      <a:pt x="21600" y="21677"/>
                    </a:moveTo>
                    <a:cubicBezTo>
                      <a:pt x="9670" y="21678"/>
                      <a:pt x="0" y="12007"/>
                      <a:pt x="0" y="78"/>
                    </a:cubicBezTo>
                    <a:cubicBezTo>
                      <a:pt x="0" y="52"/>
                      <a:pt x="0" y="26"/>
                      <a:pt x="0" y="0"/>
                    </a:cubicBezTo>
                    <a:lnTo>
                      <a:pt x="21600" y="78"/>
                    </a:lnTo>
                    <a:close/>
                  </a:path>
                </a:pathLst>
              </a:custGeom>
              <a:noFill/>
              <a:ln w="50800" cap="rnd">
                <a:solidFill>
                  <a:srgbClr val="000066"/>
                </a:solidFill>
                <a:round/>
                <a:headEnd type="stealth" w="med" len="lg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15" name="Arc 82"/>
              <p:cNvSpPr>
                <a:spLocks/>
              </p:cNvSpPr>
              <p:nvPr/>
            </p:nvSpPr>
            <p:spPr bwMode="auto">
              <a:xfrm rot="10740000">
                <a:off x="3582" y="944"/>
                <a:ext cx="711" cy="27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21600" y="21599"/>
                    </a:moveTo>
                    <a:cubicBezTo>
                      <a:pt x="9670" y="21599"/>
                      <a:pt x="-1" y="11929"/>
                      <a:pt x="-1" y="-1"/>
                    </a:cubicBezTo>
                  </a:path>
                  <a:path w="21600" h="21600" stroke="0" extrusionOk="0">
                    <a:moveTo>
                      <a:pt x="21600" y="21599"/>
                    </a:moveTo>
                    <a:cubicBezTo>
                      <a:pt x="9670" y="21599"/>
                      <a:pt x="-1" y="11929"/>
                      <a:pt x="-1" y="-1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50800" cap="rnd">
                <a:solidFill>
                  <a:srgbClr val="000066"/>
                </a:solidFill>
                <a:round/>
                <a:headEnd type="stealth" w="med" len="lg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16" name="Rectangle 83"/>
              <p:cNvSpPr>
                <a:spLocks noChangeArrowheads="1"/>
              </p:cNvSpPr>
              <p:nvPr/>
            </p:nvSpPr>
            <p:spPr bwMode="auto">
              <a:xfrm>
                <a:off x="3434" y="886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17" name="Rectangle 84"/>
              <p:cNvSpPr>
                <a:spLocks noChangeArrowheads="1"/>
              </p:cNvSpPr>
              <p:nvPr/>
            </p:nvSpPr>
            <p:spPr bwMode="auto">
              <a:xfrm>
                <a:off x="3473" y="846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18" name="Rectangle 85"/>
              <p:cNvSpPr>
                <a:spLocks noChangeArrowheads="1"/>
              </p:cNvSpPr>
              <p:nvPr/>
            </p:nvSpPr>
            <p:spPr bwMode="auto">
              <a:xfrm>
                <a:off x="3315" y="846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19" name="Rectangle 86"/>
              <p:cNvSpPr>
                <a:spLocks noChangeArrowheads="1"/>
              </p:cNvSpPr>
              <p:nvPr/>
            </p:nvSpPr>
            <p:spPr bwMode="auto">
              <a:xfrm>
                <a:off x="3276" y="886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20" name="Rectangle 87"/>
              <p:cNvSpPr>
                <a:spLocks noChangeArrowheads="1"/>
              </p:cNvSpPr>
              <p:nvPr/>
            </p:nvSpPr>
            <p:spPr bwMode="auto">
              <a:xfrm>
                <a:off x="3157" y="886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21" name="Rectangle 88"/>
              <p:cNvSpPr>
                <a:spLocks noChangeArrowheads="1"/>
              </p:cNvSpPr>
              <p:nvPr/>
            </p:nvSpPr>
            <p:spPr bwMode="auto">
              <a:xfrm>
                <a:off x="3355" y="825"/>
                <a:ext cx="11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22" name="Rectangle 89"/>
              <p:cNvSpPr>
                <a:spLocks noChangeArrowheads="1"/>
              </p:cNvSpPr>
              <p:nvPr/>
            </p:nvSpPr>
            <p:spPr bwMode="auto">
              <a:xfrm>
                <a:off x="3117" y="906"/>
                <a:ext cx="15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23" name="Rectangle 90"/>
              <p:cNvSpPr>
                <a:spLocks noChangeArrowheads="1"/>
              </p:cNvSpPr>
              <p:nvPr/>
            </p:nvSpPr>
            <p:spPr bwMode="auto">
              <a:xfrm>
                <a:off x="2999" y="945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24" name="Rectangle 91"/>
              <p:cNvSpPr>
                <a:spLocks noChangeArrowheads="1"/>
              </p:cNvSpPr>
              <p:nvPr/>
            </p:nvSpPr>
            <p:spPr bwMode="auto">
              <a:xfrm>
                <a:off x="3078" y="96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25" name="Rectangle 92"/>
              <p:cNvSpPr>
                <a:spLocks noChangeArrowheads="1"/>
              </p:cNvSpPr>
              <p:nvPr/>
            </p:nvSpPr>
            <p:spPr bwMode="auto">
              <a:xfrm>
                <a:off x="3038" y="945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26" name="Rectangle 93"/>
              <p:cNvSpPr>
                <a:spLocks noChangeArrowheads="1"/>
              </p:cNvSpPr>
              <p:nvPr/>
            </p:nvSpPr>
            <p:spPr bwMode="auto">
              <a:xfrm>
                <a:off x="2999" y="985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27" name="Rectangle 94"/>
              <p:cNvSpPr>
                <a:spLocks noChangeArrowheads="1"/>
              </p:cNvSpPr>
              <p:nvPr/>
            </p:nvSpPr>
            <p:spPr bwMode="auto">
              <a:xfrm>
                <a:off x="2920" y="100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28" name="Rectangle 95"/>
              <p:cNvSpPr>
                <a:spLocks noChangeArrowheads="1"/>
              </p:cNvSpPr>
              <p:nvPr/>
            </p:nvSpPr>
            <p:spPr bwMode="auto">
              <a:xfrm>
                <a:off x="2959" y="102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29" name="Rectangle 96"/>
              <p:cNvSpPr>
                <a:spLocks noChangeArrowheads="1"/>
              </p:cNvSpPr>
              <p:nvPr/>
            </p:nvSpPr>
            <p:spPr bwMode="auto">
              <a:xfrm>
                <a:off x="2880" y="102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30" name="Rectangle 97"/>
              <p:cNvSpPr>
                <a:spLocks noChangeArrowheads="1"/>
              </p:cNvSpPr>
              <p:nvPr/>
            </p:nvSpPr>
            <p:spPr bwMode="auto">
              <a:xfrm>
                <a:off x="2880" y="1043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31" name="Rectangle 98"/>
              <p:cNvSpPr>
                <a:spLocks noChangeArrowheads="1"/>
              </p:cNvSpPr>
              <p:nvPr/>
            </p:nvSpPr>
            <p:spPr bwMode="auto">
              <a:xfrm>
                <a:off x="2880" y="108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32" name="Rectangle 99"/>
              <p:cNvSpPr>
                <a:spLocks noChangeArrowheads="1"/>
              </p:cNvSpPr>
              <p:nvPr/>
            </p:nvSpPr>
            <p:spPr bwMode="auto">
              <a:xfrm>
                <a:off x="2762" y="112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33" name="Rectangle 100"/>
              <p:cNvSpPr>
                <a:spLocks noChangeArrowheads="1"/>
              </p:cNvSpPr>
              <p:nvPr/>
            </p:nvSpPr>
            <p:spPr bwMode="auto">
              <a:xfrm>
                <a:off x="2801" y="1163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34" name="Rectangle 101"/>
              <p:cNvSpPr>
                <a:spLocks noChangeArrowheads="1"/>
              </p:cNvSpPr>
              <p:nvPr/>
            </p:nvSpPr>
            <p:spPr bwMode="auto">
              <a:xfrm>
                <a:off x="2801" y="1163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35" name="Rectangle 102"/>
              <p:cNvSpPr>
                <a:spLocks noChangeArrowheads="1"/>
              </p:cNvSpPr>
              <p:nvPr/>
            </p:nvSpPr>
            <p:spPr bwMode="auto">
              <a:xfrm>
                <a:off x="2762" y="120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36" name="Rectangle 103"/>
              <p:cNvSpPr>
                <a:spLocks noChangeArrowheads="1"/>
              </p:cNvSpPr>
              <p:nvPr/>
            </p:nvSpPr>
            <p:spPr bwMode="auto">
              <a:xfrm>
                <a:off x="2683" y="1183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37" name="Rectangle 104"/>
              <p:cNvSpPr>
                <a:spLocks noChangeArrowheads="1"/>
              </p:cNvSpPr>
              <p:nvPr/>
            </p:nvSpPr>
            <p:spPr bwMode="auto">
              <a:xfrm>
                <a:off x="2683" y="122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chemeClr val="bg1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38" name="Rectangle 105"/>
              <p:cNvSpPr>
                <a:spLocks noChangeArrowheads="1"/>
              </p:cNvSpPr>
              <p:nvPr/>
            </p:nvSpPr>
            <p:spPr bwMode="auto">
              <a:xfrm>
                <a:off x="2683" y="106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39" name="Rectangle 106"/>
              <p:cNvSpPr>
                <a:spLocks noChangeArrowheads="1"/>
              </p:cNvSpPr>
              <p:nvPr/>
            </p:nvSpPr>
            <p:spPr bwMode="auto">
              <a:xfrm>
                <a:off x="2643" y="985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40" name="Rectangle 107"/>
              <p:cNvSpPr>
                <a:spLocks noChangeArrowheads="1"/>
              </p:cNvSpPr>
              <p:nvPr/>
            </p:nvSpPr>
            <p:spPr bwMode="auto">
              <a:xfrm>
                <a:off x="2603" y="925"/>
                <a:ext cx="15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41" name="Rectangle 108"/>
              <p:cNvSpPr>
                <a:spLocks noChangeArrowheads="1"/>
              </p:cNvSpPr>
              <p:nvPr/>
            </p:nvSpPr>
            <p:spPr bwMode="auto">
              <a:xfrm>
                <a:off x="2485" y="886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42" name="Rectangle 109"/>
              <p:cNvSpPr>
                <a:spLocks noChangeArrowheads="1"/>
              </p:cNvSpPr>
              <p:nvPr/>
            </p:nvSpPr>
            <p:spPr bwMode="auto">
              <a:xfrm>
                <a:off x="2406" y="846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43" name="Rectangle 110"/>
              <p:cNvSpPr>
                <a:spLocks noChangeArrowheads="1"/>
              </p:cNvSpPr>
              <p:nvPr/>
            </p:nvSpPr>
            <p:spPr bwMode="auto">
              <a:xfrm>
                <a:off x="2327" y="786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44" name="Rectangle 111"/>
              <p:cNvSpPr>
                <a:spLocks noChangeArrowheads="1"/>
              </p:cNvSpPr>
              <p:nvPr/>
            </p:nvSpPr>
            <p:spPr bwMode="auto">
              <a:xfrm>
                <a:off x="3513" y="925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45" name="Rectangle 112"/>
              <p:cNvSpPr>
                <a:spLocks noChangeArrowheads="1"/>
              </p:cNvSpPr>
              <p:nvPr/>
            </p:nvSpPr>
            <p:spPr bwMode="auto">
              <a:xfrm>
                <a:off x="2327" y="846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46" name="Rectangle 113"/>
              <p:cNvSpPr>
                <a:spLocks noChangeArrowheads="1"/>
              </p:cNvSpPr>
              <p:nvPr/>
            </p:nvSpPr>
            <p:spPr bwMode="auto">
              <a:xfrm>
                <a:off x="2248" y="846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47" name="Rectangle 114"/>
              <p:cNvSpPr>
                <a:spLocks noChangeArrowheads="1"/>
              </p:cNvSpPr>
              <p:nvPr/>
            </p:nvSpPr>
            <p:spPr bwMode="auto">
              <a:xfrm>
                <a:off x="2129" y="846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48" name="Rectangle 115"/>
              <p:cNvSpPr>
                <a:spLocks noChangeArrowheads="1"/>
              </p:cNvSpPr>
              <p:nvPr/>
            </p:nvSpPr>
            <p:spPr bwMode="auto">
              <a:xfrm>
                <a:off x="2050" y="867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49" name="Rectangle 116"/>
              <p:cNvSpPr>
                <a:spLocks noChangeArrowheads="1"/>
              </p:cNvSpPr>
              <p:nvPr/>
            </p:nvSpPr>
            <p:spPr bwMode="auto">
              <a:xfrm>
                <a:off x="2010" y="906"/>
                <a:ext cx="15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50" name="Rectangle 117"/>
              <p:cNvSpPr>
                <a:spLocks noChangeArrowheads="1"/>
              </p:cNvSpPr>
              <p:nvPr/>
            </p:nvSpPr>
            <p:spPr bwMode="auto">
              <a:xfrm>
                <a:off x="1931" y="886"/>
                <a:ext cx="15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51" name="Rectangle 118"/>
              <p:cNvSpPr>
                <a:spLocks noChangeArrowheads="1"/>
              </p:cNvSpPr>
              <p:nvPr/>
            </p:nvSpPr>
            <p:spPr bwMode="auto">
              <a:xfrm>
                <a:off x="1971" y="925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52" name="Rectangle 119"/>
              <p:cNvSpPr>
                <a:spLocks noChangeArrowheads="1"/>
              </p:cNvSpPr>
              <p:nvPr/>
            </p:nvSpPr>
            <p:spPr bwMode="auto">
              <a:xfrm>
                <a:off x="1971" y="945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53" name="Rectangle 120"/>
              <p:cNvSpPr>
                <a:spLocks noChangeArrowheads="1"/>
              </p:cNvSpPr>
              <p:nvPr/>
            </p:nvSpPr>
            <p:spPr bwMode="auto">
              <a:xfrm>
                <a:off x="1892" y="96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54" name="Rectangle 121"/>
              <p:cNvSpPr>
                <a:spLocks noChangeArrowheads="1"/>
              </p:cNvSpPr>
              <p:nvPr/>
            </p:nvSpPr>
            <p:spPr bwMode="auto">
              <a:xfrm>
                <a:off x="943" y="122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chemeClr val="bg1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55" name="Rectangle 122"/>
              <p:cNvSpPr>
                <a:spLocks noChangeArrowheads="1"/>
              </p:cNvSpPr>
              <p:nvPr/>
            </p:nvSpPr>
            <p:spPr bwMode="auto">
              <a:xfrm>
                <a:off x="1852" y="100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56" name="Rectangle 123"/>
              <p:cNvSpPr>
                <a:spLocks noChangeArrowheads="1"/>
              </p:cNvSpPr>
              <p:nvPr/>
            </p:nvSpPr>
            <p:spPr bwMode="auto">
              <a:xfrm>
                <a:off x="1852" y="1043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57" name="Rectangle 124"/>
              <p:cNvSpPr>
                <a:spLocks noChangeArrowheads="1"/>
              </p:cNvSpPr>
              <p:nvPr/>
            </p:nvSpPr>
            <p:spPr bwMode="auto">
              <a:xfrm>
                <a:off x="1813" y="106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58" name="Rectangle 125"/>
              <p:cNvSpPr>
                <a:spLocks noChangeArrowheads="1"/>
              </p:cNvSpPr>
              <p:nvPr/>
            </p:nvSpPr>
            <p:spPr bwMode="auto">
              <a:xfrm>
                <a:off x="1813" y="110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59" name="Rectangle 126"/>
              <p:cNvSpPr>
                <a:spLocks noChangeArrowheads="1"/>
              </p:cNvSpPr>
              <p:nvPr/>
            </p:nvSpPr>
            <p:spPr bwMode="auto">
              <a:xfrm>
                <a:off x="1852" y="1143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60" name="Rectangle 127"/>
              <p:cNvSpPr>
                <a:spLocks noChangeArrowheads="1"/>
              </p:cNvSpPr>
              <p:nvPr/>
            </p:nvSpPr>
            <p:spPr bwMode="auto">
              <a:xfrm>
                <a:off x="1813" y="1163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61" name="Rectangle 128"/>
              <p:cNvSpPr>
                <a:spLocks noChangeArrowheads="1"/>
              </p:cNvSpPr>
              <p:nvPr/>
            </p:nvSpPr>
            <p:spPr bwMode="auto">
              <a:xfrm>
                <a:off x="1813" y="120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62" name="Rectangle 129"/>
              <p:cNvSpPr>
                <a:spLocks noChangeArrowheads="1"/>
              </p:cNvSpPr>
              <p:nvPr/>
            </p:nvSpPr>
            <p:spPr bwMode="auto">
              <a:xfrm>
                <a:off x="1773" y="122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chemeClr val="bg1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63" name="Rectangle 130"/>
              <p:cNvSpPr>
                <a:spLocks noChangeArrowheads="1"/>
              </p:cNvSpPr>
              <p:nvPr/>
            </p:nvSpPr>
            <p:spPr bwMode="auto">
              <a:xfrm>
                <a:off x="1892" y="1183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64" name="Rectangle 131"/>
              <p:cNvSpPr>
                <a:spLocks noChangeArrowheads="1"/>
              </p:cNvSpPr>
              <p:nvPr/>
            </p:nvSpPr>
            <p:spPr bwMode="auto">
              <a:xfrm>
                <a:off x="1892" y="122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chemeClr val="bg1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65" name="Rectangle 132"/>
              <p:cNvSpPr>
                <a:spLocks noChangeArrowheads="1"/>
              </p:cNvSpPr>
              <p:nvPr/>
            </p:nvSpPr>
            <p:spPr bwMode="auto">
              <a:xfrm>
                <a:off x="1734" y="1163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66" name="Rectangle 133"/>
              <p:cNvSpPr>
                <a:spLocks noChangeArrowheads="1"/>
              </p:cNvSpPr>
              <p:nvPr/>
            </p:nvSpPr>
            <p:spPr bwMode="auto">
              <a:xfrm>
                <a:off x="1773" y="106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67" name="Rectangle 134"/>
              <p:cNvSpPr>
                <a:spLocks noChangeArrowheads="1"/>
              </p:cNvSpPr>
              <p:nvPr/>
            </p:nvSpPr>
            <p:spPr bwMode="auto">
              <a:xfrm>
                <a:off x="1655" y="102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68" name="Rectangle 135"/>
              <p:cNvSpPr>
                <a:spLocks noChangeArrowheads="1"/>
              </p:cNvSpPr>
              <p:nvPr/>
            </p:nvSpPr>
            <p:spPr bwMode="auto">
              <a:xfrm>
                <a:off x="1576" y="100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69" name="Rectangle 136"/>
              <p:cNvSpPr>
                <a:spLocks noChangeArrowheads="1"/>
              </p:cNvSpPr>
              <p:nvPr/>
            </p:nvSpPr>
            <p:spPr bwMode="auto">
              <a:xfrm>
                <a:off x="1576" y="96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70" name="Rectangle 137"/>
              <p:cNvSpPr>
                <a:spLocks noChangeArrowheads="1"/>
              </p:cNvSpPr>
              <p:nvPr/>
            </p:nvSpPr>
            <p:spPr bwMode="auto">
              <a:xfrm>
                <a:off x="1655" y="985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71" name="Rectangle 138"/>
              <p:cNvSpPr>
                <a:spLocks noChangeArrowheads="1"/>
              </p:cNvSpPr>
              <p:nvPr/>
            </p:nvSpPr>
            <p:spPr bwMode="auto">
              <a:xfrm>
                <a:off x="1536" y="945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72" name="Rectangle 139"/>
              <p:cNvSpPr>
                <a:spLocks noChangeArrowheads="1"/>
              </p:cNvSpPr>
              <p:nvPr/>
            </p:nvSpPr>
            <p:spPr bwMode="auto">
              <a:xfrm>
                <a:off x="1457" y="906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73" name="Rectangle 140"/>
              <p:cNvSpPr>
                <a:spLocks noChangeArrowheads="1"/>
              </p:cNvSpPr>
              <p:nvPr/>
            </p:nvSpPr>
            <p:spPr bwMode="auto">
              <a:xfrm>
                <a:off x="1378" y="886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74" name="Rectangle 141"/>
              <p:cNvSpPr>
                <a:spLocks noChangeArrowheads="1"/>
              </p:cNvSpPr>
              <p:nvPr/>
            </p:nvSpPr>
            <p:spPr bwMode="auto">
              <a:xfrm>
                <a:off x="1299" y="846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75" name="Rectangle 142"/>
              <p:cNvSpPr>
                <a:spLocks noChangeArrowheads="1"/>
              </p:cNvSpPr>
              <p:nvPr/>
            </p:nvSpPr>
            <p:spPr bwMode="auto">
              <a:xfrm>
                <a:off x="1299" y="867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76" name="Rectangle 143"/>
              <p:cNvSpPr>
                <a:spLocks noChangeArrowheads="1"/>
              </p:cNvSpPr>
              <p:nvPr/>
            </p:nvSpPr>
            <p:spPr bwMode="auto">
              <a:xfrm>
                <a:off x="1220" y="886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77" name="Rectangle 144"/>
              <p:cNvSpPr>
                <a:spLocks noChangeArrowheads="1"/>
              </p:cNvSpPr>
              <p:nvPr/>
            </p:nvSpPr>
            <p:spPr bwMode="auto">
              <a:xfrm>
                <a:off x="1101" y="906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78" name="Rectangle 145"/>
              <p:cNvSpPr>
                <a:spLocks noChangeArrowheads="1"/>
              </p:cNvSpPr>
              <p:nvPr/>
            </p:nvSpPr>
            <p:spPr bwMode="auto">
              <a:xfrm>
                <a:off x="1141" y="867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79" name="Rectangle 146"/>
              <p:cNvSpPr>
                <a:spLocks noChangeArrowheads="1"/>
              </p:cNvSpPr>
              <p:nvPr/>
            </p:nvSpPr>
            <p:spPr bwMode="auto">
              <a:xfrm>
                <a:off x="1022" y="925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80" name="Rectangle 147"/>
              <p:cNvSpPr>
                <a:spLocks noChangeArrowheads="1"/>
              </p:cNvSpPr>
              <p:nvPr/>
            </p:nvSpPr>
            <p:spPr bwMode="auto">
              <a:xfrm>
                <a:off x="1022" y="96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81" name="Rectangle 148"/>
              <p:cNvSpPr>
                <a:spLocks noChangeArrowheads="1"/>
              </p:cNvSpPr>
              <p:nvPr/>
            </p:nvSpPr>
            <p:spPr bwMode="auto">
              <a:xfrm>
                <a:off x="943" y="100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82" name="Rectangle 149"/>
              <p:cNvSpPr>
                <a:spLocks noChangeArrowheads="1"/>
              </p:cNvSpPr>
              <p:nvPr/>
            </p:nvSpPr>
            <p:spPr bwMode="auto">
              <a:xfrm>
                <a:off x="927" y="95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83" name="Rectangle 150"/>
              <p:cNvSpPr>
                <a:spLocks noChangeArrowheads="1"/>
              </p:cNvSpPr>
              <p:nvPr/>
            </p:nvSpPr>
            <p:spPr bwMode="auto">
              <a:xfrm>
                <a:off x="943" y="1043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84" name="Rectangle 151"/>
              <p:cNvSpPr>
                <a:spLocks noChangeArrowheads="1"/>
              </p:cNvSpPr>
              <p:nvPr/>
            </p:nvSpPr>
            <p:spPr bwMode="auto">
              <a:xfrm>
                <a:off x="943" y="106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85" name="Rectangle 152"/>
              <p:cNvSpPr>
                <a:spLocks noChangeArrowheads="1"/>
              </p:cNvSpPr>
              <p:nvPr/>
            </p:nvSpPr>
            <p:spPr bwMode="auto">
              <a:xfrm>
                <a:off x="943" y="110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86" name="Rectangle 153"/>
              <p:cNvSpPr>
                <a:spLocks noChangeArrowheads="1"/>
              </p:cNvSpPr>
              <p:nvPr/>
            </p:nvSpPr>
            <p:spPr bwMode="auto">
              <a:xfrm>
                <a:off x="904" y="110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87" name="Rectangle 154"/>
              <p:cNvSpPr>
                <a:spLocks noChangeArrowheads="1"/>
              </p:cNvSpPr>
              <p:nvPr/>
            </p:nvSpPr>
            <p:spPr bwMode="auto">
              <a:xfrm>
                <a:off x="943" y="1183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88" name="Rectangle 155"/>
              <p:cNvSpPr>
                <a:spLocks noChangeArrowheads="1"/>
              </p:cNvSpPr>
              <p:nvPr/>
            </p:nvSpPr>
            <p:spPr bwMode="auto">
              <a:xfrm>
                <a:off x="904" y="120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89" name="Rectangle 156"/>
              <p:cNvSpPr>
                <a:spLocks noChangeArrowheads="1"/>
              </p:cNvSpPr>
              <p:nvPr/>
            </p:nvSpPr>
            <p:spPr bwMode="auto">
              <a:xfrm>
                <a:off x="904" y="120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90" name="Rectangle 157"/>
              <p:cNvSpPr>
                <a:spLocks noChangeArrowheads="1"/>
              </p:cNvSpPr>
              <p:nvPr/>
            </p:nvSpPr>
            <p:spPr bwMode="auto">
              <a:xfrm>
                <a:off x="1892" y="110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91" name="Rectangle 158"/>
              <p:cNvSpPr>
                <a:spLocks noChangeArrowheads="1"/>
              </p:cNvSpPr>
              <p:nvPr/>
            </p:nvSpPr>
            <p:spPr bwMode="auto">
              <a:xfrm>
                <a:off x="1971" y="1143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92" name="Rectangle 159"/>
              <p:cNvSpPr>
                <a:spLocks noChangeArrowheads="1"/>
              </p:cNvSpPr>
              <p:nvPr/>
            </p:nvSpPr>
            <p:spPr bwMode="auto">
              <a:xfrm>
                <a:off x="895" y="96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93" name="Rectangle 160"/>
              <p:cNvSpPr>
                <a:spLocks noChangeArrowheads="1"/>
              </p:cNvSpPr>
              <p:nvPr/>
            </p:nvSpPr>
            <p:spPr bwMode="auto">
              <a:xfrm>
                <a:off x="943" y="1323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94" name="Rectangle 161"/>
              <p:cNvSpPr>
                <a:spLocks noChangeArrowheads="1"/>
              </p:cNvSpPr>
              <p:nvPr/>
            </p:nvSpPr>
            <p:spPr bwMode="auto">
              <a:xfrm>
                <a:off x="943" y="136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95" name="Rectangle 162"/>
              <p:cNvSpPr>
                <a:spLocks noChangeArrowheads="1"/>
              </p:cNvSpPr>
              <p:nvPr/>
            </p:nvSpPr>
            <p:spPr bwMode="auto">
              <a:xfrm>
                <a:off x="983" y="144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96" name="Rectangle 163"/>
              <p:cNvSpPr>
                <a:spLocks noChangeArrowheads="1"/>
              </p:cNvSpPr>
              <p:nvPr/>
            </p:nvSpPr>
            <p:spPr bwMode="auto">
              <a:xfrm>
                <a:off x="919" y="140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97" name="Rectangle 164"/>
              <p:cNvSpPr>
                <a:spLocks noChangeArrowheads="1"/>
              </p:cNvSpPr>
              <p:nvPr/>
            </p:nvSpPr>
            <p:spPr bwMode="auto">
              <a:xfrm>
                <a:off x="1062" y="148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98" name="Rectangle 165"/>
              <p:cNvSpPr>
                <a:spLocks noChangeArrowheads="1"/>
              </p:cNvSpPr>
              <p:nvPr/>
            </p:nvSpPr>
            <p:spPr bwMode="auto">
              <a:xfrm>
                <a:off x="1141" y="150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599" name="Rectangle 166"/>
              <p:cNvSpPr>
                <a:spLocks noChangeArrowheads="1"/>
              </p:cNvSpPr>
              <p:nvPr/>
            </p:nvSpPr>
            <p:spPr bwMode="auto">
              <a:xfrm>
                <a:off x="1180" y="150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00" name="Rectangle 167"/>
              <p:cNvSpPr>
                <a:spLocks noChangeArrowheads="1"/>
              </p:cNvSpPr>
              <p:nvPr/>
            </p:nvSpPr>
            <p:spPr bwMode="auto">
              <a:xfrm>
                <a:off x="1299" y="1542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01" name="Rectangle 168"/>
              <p:cNvSpPr>
                <a:spLocks noChangeArrowheads="1"/>
              </p:cNvSpPr>
              <p:nvPr/>
            </p:nvSpPr>
            <p:spPr bwMode="auto">
              <a:xfrm>
                <a:off x="1299" y="150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02" name="Rectangle 169"/>
              <p:cNvSpPr>
                <a:spLocks noChangeArrowheads="1"/>
              </p:cNvSpPr>
              <p:nvPr/>
            </p:nvSpPr>
            <p:spPr bwMode="auto">
              <a:xfrm>
                <a:off x="1773" y="1323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03" name="Rectangle 170"/>
              <p:cNvSpPr>
                <a:spLocks noChangeArrowheads="1"/>
              </p:cNvSpPr>
              <p:nvPr/>
            </p:nvSpPr>
            <p:spPr bwMode="auto">
              <a:xfrm>
                <a:off x="3552" y="1560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04" name="Rectangle 171"/>
              <p:cNvSpPr>
                <a:spLocks noChangeArrowheads="1"/>
              </p:cNvSpPr>
              <p:nvPr/>
            </p:nvSpPr>
            <p:spPr bwMode="auto">
              <a:xfrm>
                <a:off x="1694" y="140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05" name="Rectangle 172"/>
              <p:cNvSpPr>
                <a:spLocks noChangeArrowheads="1"/>
              </p:cNvSpPr>
              <p:nvPr/>
            </p:nvSpPr>
            <p:spPr bwMode="auto">
              <a:xfrm>
                <a:off x="1615" y="144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06" name="Rectangle 173"/>
              <p:cNvSpPr>
                <a:spLocks noChangeArrowheads="1"/>
              </p:cNvSpPr>
              <p:nvPr/>
            </p:nvSpPr>
            <p:spPr bwMode="auto">
              <a:xfrm>
                <a:off x="1576" y="146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07" name="Rectangle 174"/>
              <p:cNvSpPr>
                <a:spLocks noChangeArrowheads="1"/>
              </p:cNvSpPr>
              <p:nvPr/>
            </p:nvSpPr>
            <p:spPr bwMode="auto">
              <a:xfrm>
                <a:off x="1536" y="150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08" name="Rectangle 175"/>
              <p:cNvSpPr>
                <a:spLocks noChangeArrowheads="1"/>
              </p:cNvSpPr>
              <p:nvPr/>
            </p:nvSpPr>
            <p:spPr bwMode="auto">
              <a:xfrm>
                <a:off x="1378" y="152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09" name="Rectangle 176"/>
              <p:cNvSpPr>
                <a:spLocks noChangeArrowheads="1"/>
              </p:cNvSpPr>
              <p:nvPr/>
            </p:nvSpPr>
            <p:spPr bwMode="auto">
              <a:xfrm>
                <a:off x="1457" y="150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10" name="Rectangle 177"/>
              <p:cNvSpPr>
                <a:spLocks noChangeArrowheads="1"/>
              </p:cNvSpPr>
              <p:nvPr/>
            </p:nvSpPr>
            <p:spPr bwMode="auto">
              <a:xfrm>
                <a:off x="1813" y="136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11" name="Rectangle 178"/>
              <p:cNvSpPr>
                <a:spLocks noChangeArrowheads="1"/>
              </p:cNvSpPr>
              <p:nvPr/>
            </p:nvSpPr>
            <p:spPr bwMode="auto">
              <a:xfrm>
                <a:off x="1971" y="140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12" name="Rectangle 179"/>
              <p:cNvSpPr>
                <a:spLocks noChangeArrowheads="1"/>
              </p:cNvSpPr>
              <p:nvPr/>
            </p:nvSpPr>
            <p:spPr bwMode="auto">
              <a:xfrm>
                <a:off x="1852" y="134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13" name="Rectangle 180"/>
              <p:cNvSpPr>
                <a:spLocks noChangeArrowheads="1"/>
              </p:cNvSpPr>
              <p:nvPr/>
            </p:nvSpPr>
            <p:spPr bwMode="auto">
              <a:xfrm>
                <a:off x="2762" y="1323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14" name="Rectangle 181"/>
              <p:cNvSpPr>
                <a:spLocks noChangeArrowheads="1"/>
              </p:cNvSpPr>
              <p:nvPr/>
            </p:nvSpPr>
            <p:spPr bwMode="auto">
              <a:xfrm>
                <a:off x="2801" y="134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15" name="Rectangle 182"/>
              <p:cNvSpPr>
                <a:spLocks noChangeArrowheads="1"/>
              </p:cNvSpPr>
              <p:nvPr/>
            </p:nvSpPr>
            <p:spPr bwMode="auto">
              <a:xfrm>
                <a:off x="2841" y="134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16" name="Rectangle 183"/>
              <p:cNvSpPr>
                <a:spLocks noChangeArrowheads="1"/>
              </p:cNvSpPr>
              <p:nvPr/>
            </p:nvSpPr>
            <p:spPr bwMode="auto">
              <a:xfrm>
                <a:off x="2880" y="140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17" name="Rectangle 184"/>
              <p:cNvSpPr>
                <a:spLocks noChangeArrowheads="1"/>
              </p:cNvSpPr>
              <p:nvPr/>
            </p:nvSpPr>
            <p:spPr bwMode="auto">
              <a:xfrm>
                <a:off x="2959" y="144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18" name="Rectangle 185"/>
              <p:cNvSpPr>
                <a:spLocks noChangeArrowheads="1"/>
              </p:cNvSpPr>
              <p:nvPr/>
            </p:nvSpPr>
            <p:spPr bwMode="auto">
              <a:xfrm>
                <a:off x="3038" y="148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19" name="Rectangle 186"/>
              <p:cNvSpPr>
                <a:spLocks noChangeArrowheads="1"/>
              </p:cNvSpPr>
              <p:nvPr/>
            </p:nvSpPr>
            <p:spPr bwMode="auto">
              <a:xfrm>
                <a:off x="3157" y="152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20" name="Rectangle 187"/>
              <p:cNvSpPr>
                <a:spLocks noChangeArrowheads="1"/>
              </p:cNvSpPr>
              <p:nvPr/>
            </p:nvSpPr>
            <p:spPr bwMode="auto">
              <a:xfrm>
                <a:off x="3276" y="152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21" name="Rectangle 188"/>
              <p:cNvSpPr>
                <a:spLocks noChangeArrowheads="1"/>
              </p:cNvSpPr>
              <p:nvPr/>
            </p:nvSpPr>
            <p:spPr bwMode="auto">
              <a:xfrm>
                <a:off x="3355" y="152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22" name="Rectangle 189"/>
              <p:cNvSpPr>
                <a:spLocks noChangeArrowheads="1"/>
              </p:cNvSpPr>
              <p:nvPr/>
            </p:nvSpPr>
            <p:spPr bwMode="auto">
              <a:xfrm>
                <a:off x="3513" y="152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23" name="Rectangle 190"/>
              <p:cNvSpPr>
                <a:spLocks noChangeArrowheads="1"/>
              </p:cNvSpPr>
              <p:nvPr/>
            </p:nvSpPr>
            <p:spPr bwMode="auto">
              <a:xfrm>
                <a:off x="3394" y="1560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24" name="Rectangle 191"/>
              <p:cNvSpPr>
                <a:spLocks noChangeArrowheads="1"/>
              </p:cNvSpPr>
              <p:nvPr/>
            </p:nvSpPr>
            <p:spPr bwMode="auto">
              <a:xfrm>
                <a:off x="2762" y="140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25" name="Rectangle 192"/>
              <p:cNvSpPr>
                <a:spLocks noChangeArrowheads="1"/>
              </p:cNvSpPr>
              <p:nvPr/>
            </p:nvSpPr>
            <p:spPr bwMode="auto">
              <a:xfrm>
                <a:off x="2762" y="142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26" name="Rectangle 193"/>
              <p:cNvSpPr>
                <a:spLocks noChangeArrowheads="1"/>
              </p:cNvSpPr>
              <p:nvPr/>
            </p:nvSpPr>
            <p:spPr bwMode="auto">
              <a:xfrm>
                <a:off x="2683" y="144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27" name="Rectangle 194"/>
              <p:cNvSpPr>
                <a:spLocks noChangeArrowheads="1"/>
              </p:cNvSpPr>
              <p:nvPr/>
            </p:nvSpPr>
            <p:spPr bwMode="auto">
              <a:xfrm>
                <a:off x="1892" y="140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28" name="Rectangle 195"/>
              <p:cNvSpPr>
                <a:spLocks noChangeArrowheads="1"/>
              </p:cNvSpPr>
              <p:nvPr/>
            </p:nvSpPr>
            <p:spPr bwMode="auto">
              <a:xfrm>
                <a:off x="2050" y="148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29" name="Rectangle 196"/>
              <p:cNvSpPr>
                <a:spLocks noChangeArrowheads="1"/>
              </p:cNvSpPr>
              <p:nvPr/>
            </p:nvSpPr>
            <p:spPr bwMode="auto">
              <a:xfrm>
                <a:off x="2683" y="138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30" name="Rectangle 197"/>
              <p:cNvSpPr>
                <a:spLocks noChangeArrowheads="1"/>
              </p:cNvSpPr>
              <p:nvPr/>
            </p:nvSpPr>
            <p:spPr bwMode="auto">
              <a:xfrm>
                <a:off x="2169" y="152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31" name="Rectangle 198"/>
              <p:cNvSpPr>
                <a:spLocks noChangeArrowheads="1"/>
              </p:cNvSpPr>
              <p:nvPr/>
            </p:nvSpPr>
            <p:spPr bwMode="auto">
              <a:xfrm>
                <a:off x="2287" y="152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32" name="Rectangle 199"/>
              <p:cNvSpPr>
                <a:spLocks noChangeArrowheads="1"/>
              </p:cNvSpPr>
              <p:nvPr/>
            </p:nvSpPr>
            <p:spPr bwMode="auto">
              <a:xfrm>
                <a:off x="2445" y="152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33" name="Rectangle 200"/>
              <p:cNvSpPr>
                <a:spLocks noChangeArrowheads="1"/>
              </p:cNvSpPr>
              <p:nvPr/>
            </p:nvSpPr>
            <p:spPr bwMode="auto">
              <a:xfrm>
                <a:off x="2603" y="1461"/>
                <a:ext cx="15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34" name="Rectangle 201"/>
              <p:cNvSpPr>
                <a:spLocks noChangeArrowheads="1"/>
              </p:cNvSpPr>
              <p:nvPr/>
            </p:nvSpPr>
            <p:spPr bwMode="auto">
              <a:xfrm>
                <a:off x="3236" y="1542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35" name="Rectangle 202"/>
              <p:cNvSpPr>
                <a:spLocks noChangeArrowheads="1"/>
              </p:cNvSpPr>
              <p:nvPr/>
            </p:nvSpPr>
            <p:spPr bwMode="auto">
              <a:xfrm>
                <a:off x="3078" y="144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36" name="Rectangle 203"/>
              <p:cNvSpPr>
                <a:spLocks noChangeArrowheads="1"/>
              </p:cNvSpPr>
              <p:nvPr/>
            </p:nvSpPr>
            <p:spPr bwMode="auto">
              <a:xfrm>
                <a:off x="2366" y="1560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37" name="Rectangle 204"/>
              <p:cNvSpPr>
                <a:spLocks noChangeArrowheads="1"/>
              </p:cNvSpPr>
              <p:nvPr/>
            </p:nvSpPr>
            <p:spPr bwMode="auto">
              <a:xfrm>
                <a:off x="2524" y="1481"/>
                <a:ext cx="15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38" name="Rectangle 205"/>
              <p:cNvSpPr>
                <a:spLocks noChangeArrowheads="1"/>
              </p:cNvSpPr>
              <p:nvPr/>
            </p:nvSpPr>
            <p:spPr bwMode="auto">
              <a:xfrm>
                <a:off x="2564" y="140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39" name="Rectangle 206"/>
              <p:cNvSpPr>
                <a:spLocks noChangeArrowheads="1"/>
              </p:cNvSpPr>
              <p:nvPr/>
            </p:nvSpPr>
            <p:spPr bwMode="auto">
              <a:xfrm>
                <a:off x="1220" y="867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40" name="Rectangle 207"/>
              <p:cNvSpPr>
                <a:spLocks noChangeArrowheads="1"/>
              </p:cNvSpPr>
              <p:nvPr/>
            </p:nvSpPr>
            <p:spPr bwMode="auto">
              <a:xfrm>
                <a:off x="1536" y="906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41" name="Rectangle 208"/>
              <p:cNvSpPr>
                <a:spLocks noChangeArrowheads="1"/>
              </p:cNvSpPr>
              <p:nvPr/>
            </p:nvSpPr>
            <p:spPr bwMode="auto">
              <a:xfrm>
                <a:off x="1418" y="867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42" name="Rectangle 209"/>
              <p:cNvSpPr>
                <a:spLocks noChangeArrowheads="1"/>
              </p:cNvSpPr>
              <p:nvPr/>
            </p:nvSpPr>
            <p:spPr bwMode="auto">
              <a:xfrm>
                <a:off x="1576" y="945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43" name="Rectangle 210"/>
              <p:cNvSpPr>
                <a:spLocks noChangeArrowheads="1"/>
              </p:cNvSpPr>
              <p:nvPr/>
            </p:nvSpPr>
            <p:spPr bwMode="auto">
              <a:xfrm>
                <a:off x="2603" y="906"/>
                <a:ext cx="15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44" name="Rectangle 211"/>
              <p:cNvSpPr>
                <a:spLocks noChangeArrowheads="1"/>
              </p:cNvSpPr>
              <p:nvPr/>
            </p:nvSpPr>
            <p:spPr bwMode="auto">
              <a:xfrm>
                <a:off x="2722" y="1004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45" name="Rectangle 212"/>
              <p:cNvSpPr>
                <a:spLocks noChangeArrowheads="1"/>
              </p:cNvSpPr>
              <p:nvPr/>
            </p:nvSpPr>
            <p:spPr bwMode="auto">
              <a:xfrm>
                <a:off x="3157" y="925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46" name="Rectangle 213"/>
              <p:cNvSpPr>
                <a:spLocks noChangeArrowheads="1"/>
              </p:cNvSpPr>
              <p:nvPr/>
            </p:nvSpPr>
            <p:spPr bwMode="auto">
              <a:xfrm>
                <a:off x="3315" y="886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47" name="Rectangle 214"/>
              <p:cNvSpPr>
                <a:spLocks noChangeArrowheads="1"/>
              </p:cNvSpPr>
              <p:nvPr/>
            </p:nvSpPr>
            <p:spPr bwMode="auto">
              <a:xfrm>
                <a:off x="3552" y="158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3399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48" name="Rectangle 215"/>
              <p:cNvSpPr>
                <a:spLocks noChangeArrowheads="1"/>
              </p:cNvSpPr>
              <p:nvPr/>
            </p:nvSpPr>
            <p:spPr bwMode="auto">
              <a:xfrm>
                <a:off x="3473" y="1542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49" name="Rectangle 216"/>
              <p:cNvSpPr>
                <a:spLocks noChangeArrowheads="1"/>
              </p:cNvSpPr>
              <p:nvPr/>
            </p:nvSpPr>
            <p:spPr bwMode="auto">
              <a:xfrm>
                <a:off x="3196" y="1501"/>
                <a:ext cx="15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50" name="Rectangle 217"/>
              <p:cNvSpPr>
                <a:spLocks noChangeArrowheads="1"/>
              </p:cNvSpPr>
              <p:nvPr/>
            </p:nvSpPr>
            <p:spPr bwMode="auto">
              <a:xfrm>
                <a:off x="2524" y="1501"/>
                <a:ext cx="15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51" name="Rectangle 218"/>
              <p:cNvSpPr>
                <a:spLocks noChangeArrowheads="1"/>
              </p:cNvSpPr>
              <p:nvPr/>
            </p:nvSpPr>
            <p:spPr bwMode="auto">
              <a:xfrm>
                <a:off x="2603" y="1521"/>
                <a:ext cx="15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52" name="Rectangle 219"/>
              <p:cNvSpPr>
                <a:spLocks noChangeArrowheads="1"/>
              </p:cNvSpPr>
              <p:nvPr/>
            </p:nvSpPr>
            <p:spPr bwMode="auto">
              <a:xfrm>
                <a:off x="2683" y="144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53" name="Rectangle 220"/>
              <p:cNvSpPr>
                <a:spLocks noChangeArrowheads="1"/>
              </p:cNvSpPr>
              <p:nvPr/>
            </p:nvSpPr>
            <p:spPr bwMode="auto">
              <a:xfrm>
                <a:off x="2524" y="1521"/>
                <a:ext cx="15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54" name="Rectangle 221"/>
              <p:cNvSpPr>
                <a:spLocks noChangeArrowheads="1"/>
              </p:cNvSpPr>
              <p:nvPr/>
            </p:nvSpPr>
            <p:spPr bwMode="auto">
              <a:xfrm>
                <a:off x="2445" y="1542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55" name="Rectangle 222"/>
              <p:cNvSpPr>
                <a:spLocks noChangeArrowheads="1"/>
              </p:cNvSpPr>
              <p:nvPr/>
            </p:nvSpPr>
            <p:spPr bwMode="auto">
              <a:xfrm>
                <a:off x="2801" y="1323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56" name="Rectangle 223"/>
              <p:cNvSpPr>
                <a:spLocks noChangeArrowheads="1"/>
              </p:cNvSpPr>
              <p:nvPr/>
            </p:nvSpPr>
            <p:spPr bwMode="auto">
              <a:xfrm>
                <a:off x="1457" y="150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57" name="Rectangle 224"/>
              <p:cNvSpPr>
                <a:spLocks noChangeArrowheads="1"/>
              </p:cNvSpPr>
              <p:nvPr/>
            </p:nvSpPr>
            <p:spPr bwMode="auto">
              <a:xfrm>
                <a:off x="1813" y="1303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58" name="Rectangle 225"/>
              <p:cNvSpPr>
                <a:spLocks noChangeArrowheads="1"/>
              </p:cNvSpPr>
              <p:nvPr/>
            </p:nvSpPr>
            <p:spPr bwMode="auto">
              <a:xfrm>
                <a:off x="1694" y="138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59" name="Line 226"/>
              <p:cNvSpPr>
                <a:spLocks noChangeShapeType="1"/>
              </p:cNvSpPr>
              <p:nvPr/>
            </p:nvSpPr>
            <p:spPr bwMode="auto">
              <a:xfrm>
                <a:off x="1773" y="1244"/>
                <a:ext cx="119" cy="1"/>
              </a:xfrm>
              <a:prstGeom prst="line">
                <a:avLst/>
              </a:prstGeom>
              <a:noFill/>
              <a:ln w="50800">
                <a:solidFill>
                  <a:srgbClr val="0099FF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60" name="Line 227"/>
              <p:cNvSpPr>
                <a:spLocks noChangeShapeType="1"/>
              </p:cNvSpPr>
              <p:nvPr/>
            </p:nvSpPr>
            <p:spPr bwMode="auto">
              <a:xfrm>
                <a:off x="1892" y="1283"/>
                <a:ext cx="118" cy="1"/>
              </a:xfrm>
              <a:prstGeom prst="line">
                <a:avLst/>
              </a:prstGeom>
              <a:noFill/>
              <a:ln w="50800">
                <a:solidFill>
                  <a:srgbClr val="0099FF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61" name="Line 228"/>
              <p:cNvSpPr>
                <a:spLocks noChangeShapeType="1"/>
              </p:cNvSpPr>
              <p:nvPr/>
            </p:nvSpPr>
            <p:spPr bwMode="auto">
              <a:xfrm>
                <a:off x="2801" y="1283"/>
                <a:ext cx="119" cy="1"/>
              </a:xfrm>
              <a:prstGeom prst="line">
                <a:avLst/>
              </a:prstGeom>
              <a:noFill/>
              <a:ln w="50800">
                <a:solidFill>
                  <a:srgbClr val="0099FF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62" name="Line 229"/>
              <p:cNvSpPr>
                <a:spLocks noChangeShapeType="1"/>
              </p:cNvSpPr>
              <p:nvPr/>
            </p:nvSpPr>
            <p:spPr bwMode="auto">
              <a:xfrm>
                <a:off x="1734" y="1263"/>
                <a:ext cx="118" cy="1"/>
              </a:xfrm>
              <a:prstGeom prst="line">
                <a:avLst/>
              </a:prstGeom>
              <a:noFill/>
              <a:ln w="50800">
                <a:solidFill>
                  <a:srgbClr val="0099FF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63" name="Line 230"/>
              <p:cNvSpPr>
                <a:spLocks noChangeShapeType="1"/>
              </p:cNvSpPr>
              <p:nvPr/>
            </p:nvSpPr>
            <p:spPr bwMode="auto">
              <a:xfrm>
                <a:off x="983" y="1263"/>
                <a:ext cx="118" cy="1"/>
              </a:xfrm>
              <a:prstGeom prst="line">
                <a:avLst/>
              </a:prstGeom>
              <a:noFill/>
              <a:ln w="50800">
                <a:solidFill>
                  <a:srgbClr val="0099FF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64" name="Line 231"/>
              <p:cNvSpPr>
                <a:spLocks noChangeShapeType="1"/>
              </p:cNvSpPr>
              <p:nvPr/>
            </p:nvSpPr>
            <p:spPr bwMode="auto">
              <a:xfrm>
                <a:off x="2880" y="1244"/>
                <a:ext cx="119" cy="1"/>
              </a:xfrm>
              <a:prstGeom prst="line">
                <a:avLst/>
              </a:prstGeom>
              <a:noFill/>
              <a:ln w="50800">
                <a:solidFill>
                  <a:srgbClr val="0099FF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65" name="Rectangle 232"/>
              <p:cNvSpPr>
                <a:spLocks noChangeArrowheads="1"/>
              </p:cNvSpPr>
              <p:nvPr/>
            </p:nvSpPr>
            <p:spPr bwMode="auto">
              <a:xfrm>
                <a:off x="825" y="136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66" name="Rectangle 233"/>
              <p:cNvSpPr>
                <a:spLocks noChangeArrowheads="1"/>
              </p:cNvSpPr>
              <p:nvPr/>
            </p:nvSpPr>
            <p:spPr bwMode="auto">
              <a:xfrm>
                <a:off x="825" y="142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ko-KR" altLang="en-US" sz="2400">
                    <a:solidFill>
                      <a:srgbClr val="000066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grpSp>
            <p:nvGrpSpPr>
              <p:cNvPr id="8" name="Group 235"/>
              <p:cNvGrpSpPr>
                <a:grpSpLocks/>
              </p:cNvGrpSpPr>
              <p:nvPr/>
            </p:nvGrpSpPr>
            <p:grpSpPr bwMode="auto">
              <a:xfrm>
                <a:off x="1617" y="1223"/>
                <a:ext cx="632" cy="212"/>
                <a:chOff x="1211" y="1638"/>
                <a:chExt cx="768" cy="212"/>
              </a:xfrm>
            </p:grpSpPr>
            <p:grpSp>
              <p:nvGrpSpPr>
                <p:cNvPr id="9" name="Group 236"/>
                <p:cNvGrpSpPr>
                  <a:grpSpLocks/>
                </p:cNvGrpSpPr>
                <p:nvPr/>
              </p:nvGrpSpPr>
              <p:grpSpPr bwMode="auto">
                <a:xfrm>
                  <a:off x="1211" y="1638"/>
                  <a:ext cx="384" cy="212"/>
                  <a:chOff x="1211" y="1638"/>
                  <a:chExt cx="384" cy="212"/>
                </a:xfrm>
              </p:grpSpPr>
              <p:sp>
                <p:nvSpPr>
                  <p:cNvPr id="827" name="Rectangle 237"/>
                  <p:cNvSpPr>
                    <a:spLocks noChangeArrowheads="1"/>
                  </p:cNvSpPr>
                  <p:nvPr/>
                </p:nvSpPr>
                <p:spPr bwMode="auto">
                  <a:xfrm>
                    <a:off x="1211" y="1638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000066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  <p:sp>
                <p:nvSpPr>
                  <p:cNvPr id="828" name="Rectangle 238"/>
                  <p:cNvSpPr>
                    <a:spLocks noChangeArrowheads="1"/>
                  </p:cNvSpPr>
                  <p:nvPr/>
                </p:nvSpPr>
                <p:spPr bwMode="auto">
                  <a:xfrm>
                    <a:off x="1403" y="1638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000066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</p:grpSp>
            <p:grpSp>
              <p:nvGrpSpPr>
                <p:cNvPr id="10" name="Group 239"/>
                <p:cNvGrpSpPr>
                  <a:grpSpLocks/>
                </p:cNvGrpSpPr>
                <p:nvPr/>
              </p:nvGrpSpPr>
              <p:grpSpPr bwMode="auto">
                <a:xfrm>
                  <a:off x="1595" y="1638"/>
                  <a:ext cx="384" cy="212"/>
                  <a:chOff x="1595" y="1638"/>
                  <a:chExt cx="384" cy="212"/>
                </a:xfrm>
              </p:grpSpPr>
              <p:sp>
                <p:nvSpPr>
                  <p:cNvPr id="825" name="Rectangle 240"/>
                  <p:cNvSpPr>
                    <a:spLocks noChangeArrowheads="1"/>
                  </p:cNvSpPr>
                  <p:nvPr/>
                </p:nvSpPr>
                <p:spPr bwMode="auto">
                  <a:xfrm>
                    <a:off x="1595" y="1638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000066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  <p:sp>
                <p:nvSpPr>
                  <p:cNvPr id="826" name="Rectangle 241"/>
                  <p:cNvSpPr>
                    <a:spLocks noChangeArrowheads="1"/>
                  </p:cNvSpPr>
                  <p:nvPr/>
                </p:nvSpPr>
                <p:spPr bwMode="auto">
                  <a:xfrm>
                    <a:off x="1787" y="1638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000066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</p:grpSp>
          </p:grpSp>
          <p:grpSp>
            <p:nvGrpSpPr>
              <p:cNvPr id="11" name="Group 242"/>
              <p:cNvGrpSpPr>
                <a:grpSpLocks/>
              </p:cNvGrpSpPr>
              <p:nvPr/>
            </p:nvGrpSpPr>
            <p:grpSpPr bwMode="auto">
              <a:xfrm>
                <a:off x="2254" y="1223"/>
                <a:ext cx="318" cy="212"/>
                <a:chOff x="1979" y="1638"/>
                <a:chExt cx="384" cy="212"/>
              </a:xfrm>
            </p:grpSpPr>
            <p:sp>
              <p:nvSpPr>
                <p:cNvPr id="821" name="Rectangle 243"/>
                <p:cNvSpPr>
                  <a:spLocks noChangeArrowheads="1"/>
                </p:cNvSpPr>
                <p:nvPr/>
              </p:nvSpPr>
              <p:spPr bwMode="auto">
                <a:xfrm>
                  <a:off x="1979" y="1638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ko-KR" altLang="en-US" sz="2400" b="1" baseline="-25000">
                      <a:solidFill>
                        <a:srgbClr val="000066"/>
                      </a:solidFill>
                      <a:latin typeface="Times" charset="0"/>
                      <a:ea typeface="AppleMyungjo" charset="-127"/>
                      <a:cs typeface="AppleMyungjo" charset="-127"/>
                    </a:rPr>
                    <a:t>+</a:t>
                  </a:r>
                </a:p>
              </p:txBody>
            </p:sp>
            <p:sp>
              <p:nvSpPr>
                <p:cNvPr id="822" name="Rectangle 244"/>
                <p:cNvSpPr>
                  <a:spLocks noChangeArrowheads="1"/>
                </p:cNvSpPr>
                <p:nvPr/>
              </p:nvSpPr>
              <p:spPr bwMode="auto">
                <a:xfrm>
                  <a:off x="2171" y="1638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ko-KR" altLang="en-US" sz="2400" b="1" baseline="-25000">
                      <a:solidFill>
                        <a:srgbClr val="000066"/>
                      </a:solidFill>
                      <a:latin typeface="Times" charset="0"/>
                      <a:ea typeface="AppleMyungjo" charset="-127"/>
                      <a:cs typeface="AppleMyungjo" charset="-127"/>
                    </a:rPr>
                    <a:t>+</a:t>
                  </a:r>
                </a:p>
              </p:txBody>
            </p:sp>
          </p:grpSp>
          <p:grpSp>
            <p:nvGrpSpPr>
              <p:cNvPr id="12" name="Group 245"/>
              <p:cNvGrpSpPr>
                <a:grpSpLocks/>
              </p:cNvGrpSpPr>
              <p:nvPr/>
            </p:nvGrpSpPr>
            <p:grpSpPr bwMode="auto">
              <a:xfrm>
                <a:off x="2566" y="1223"/>
                <a:ext cx="316" cy="212"/>
                <a:chOff x="2363" y="1638"/>
                <a:chExt cx="384" cy="212"/>
              </a:xfrm>
            </p:grpSpPr>
            <p:sp>
              <p:nvSpPr>
                <p:cNvPr id="819" name="Rectangle 246"/>
                <p:cNvSpPr>
                  <a:spLocks noChangeArrowheads="1"/>
                </p:cNvSpPr>
                <p:nvPr/>
              </p:nvSpPr>
              <p:spPr bwMode="auto">
                <a:xfrm>
                  <a:off x="2363" y="1638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ko-KR" altLang="en-US" sz="2400" b="1" baseline="-25000">
                      <a:solidFill>
                        <a:srgbClr val="000066"/>
                      </a:solidFill>
                      <a:latin typeface="Times" charset="0"/>
                      <a:ea typeface="AppleMyungjo" charset="-127"/>
                      <a:cs typeface="AppleMyungjo" charset="-127"/>
                    </a:rPr>
                    <a:t>+</a:t>
                  </a:r>
                </a:p>
              </p:txBody>
            </p:sp>
            <p:sp>
              <p:nvSpPr>
                <p:cNvPr id="820" name="Rectangle 247"/>
                <p:cNvSpPr>
                  <a:spLocks noChangeArrowheads="1"/>
                </p:cNvSpPr>
                <p:nvPr/>
              </p:nvSpPr>
              <p:spPr bwMode="auto">
                <a:xfrm>
                  <a:off x="2555" y="1638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ko-KR" altLang="en-US" sz="2400" b="1" baseline="-25000">
                      <a:solidFill>
                        <a:srgbClr val="000066"/>
                      </a:solidFill>
                      <a:latin typeface="Times" charset="0"/>
                      <a:ea typeface="AppleMyungjo" charset="-127"/>
                      <a:cs typeface="AppleMyungjo" charset="-127"/>
                    </a:rPr>
                    <a:t>+</a:t>
                  </a:r>
                </a:p>
              </p:txBody>
            </p:sp>
          </p:grpSp>
          <p:sp>
            <p:nvSpPr>
              <p:cNvPr id="670" name="Rectangle 248"/>
              <p:cNvSpPr>
                <a:spLocks noChangeArrowheads="1"/>
              </p:cNvSpPr>
              <p:nvPr/>
            </p:nvSpPr>
            <p:spPr bwMode="auto">
              <a:xfrm>
                <a:off x="2882" y="1223"/>
                <a:ext cx="15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671" name="Rectangle 249"/>
              <p:cNvSpPr>
                <a:spLocks noChangeArrowheads="1"/>
              </p:cNvSpPr>
              <p:nvPr/>
            </p:nvSpPr>
            <p:spPr bwMode="auto">
              <a:xfrm>
                <a:off x="3040" y="1223"/>
                <a:ext cx="15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672" name="Rectangle 250"/>
              <p:cNvSpPr>
                <a:spLocks noChangeArrowheads="1"/>
              </p:cNvSpPr>
              <p:nvPr/>
            </p:nvSpPr>
            <p:spPr bwMode="auto">
              <a:xfrm>
                <a:off x="3198" y="1223"/>
                <a:ext cx="15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grpSp>
            <p:nvGrpSpPr>
              <p:cNvPr id="13" name="Group 251"/>
              <p:cNvGrpSpPr>
                <a:grpSpLocks/>
              </p:cNvGrpSpPr>
              <p:nvPr/>
            </p:nvGrpSpPr>
            <p:grpSpPr bwMode="auto">
              <a:xfrm>
                <a:off x="992" y="1139"/>
                <a:ext cx="632" cy="212"/>
                <a:chOff x="452" y="1554"/>
                <a:chExt cx="768" cy="212"/>
              </a:xfrm>
            </p:grpSpPr>
            <p:grpSp>
              <p:nvGrpSpPr>
                <p:cNvPr id="14" name="Group 252"/>
                <p:cNvGrpSpPr>
                  <a:grpSpLocks/>
                </p:cNvGrpSpPr>
                <p:nvPr/>
              </p:nvGrpSpPr>
              <p:grpSpPr bwMode="auto">
                <a:xfrm>
                  <a:off x="452" y="1554"/>
                  <a:ext cx="384" cy="212"/>
                  <a:chOff x="452" y="1554"/>
                  <a:chExt cx="384" cy="212"/>
                </a:xfrm>
              </p:grpSpPr>
              <p:sp>
                <p:nvSpPr>
                  <p:cNvPr id="817" name="Rectangle 253"/>
                  <p:cNvSpPr>
                    <a:spLocks noChangeArrowheads="1"/>
                  </p:cNvSpPr>
                  <p:nvPr/>
                </p:nvSpPr>
                <p:spPr bwMode="auto">
                  <a:xfrm>
                    <a:off x="452" y="1554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000066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  <p:sp>
                <p:nvSpPr>
                  <p:cNvPr id="818" name="Rectangle 254"/>
                  <p:cNvSpPr>
                    <a:spLocks noChangeArrowheads="1"/>
                  </p:cNvSpPr>
                  <p:nvPr/>
                </p:nvSpPr>
                <p:spPr bwMode="auto">
                  <a:xfrm>
                    <a:off x="644" y="1554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000066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</p:grpSp>
            <p:grpSp>
              <p:nvGrpSpPr>
                <p:cNvPr id="15" name="Group 255"/>
                <p:cNvGrpSpPr>
                  <a:grpSpLocks/>
                </p:cNvGrpSpPr>
                <p:nvPr/>
              </p:nvGrpSpPr>
              <p:grpSpPr bwMode="auto">
                <a:xfrm>
                  <a:off x="836" y="1554"/>
                  <a:ext cx="384" cy="212"/>
                  <a:chOff x="836" y="1554"/>
                  <a:chExt cx="384" cy="212"/>
                </a:xfrm>
              </p:grpSpPr>
              <p:sp>
                <p:nvSpPr>
                  <p:cNvPr id="815" name="Rectangle 256"/>
                  <p:cNvSpPr>
                    <a:spLocks noChangeArrowheads="1"/>
                  </p:cNvSpPr>
                  <p:nvPr/>
                </p:nvSpPr>
                <p:spPr bwMode="auto">
                  <a:xfrm>
                    <a:off x="836" y="1554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000066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  <p:sp>
                <p:nvSpPr>
                  <p:cNvPr id="816" name="Rectangle 257"/>
                  <p:cNvSpPr>
                    <a:spLocks noChangeArrowheads="1"/>
                  </p:cNvSpPr>
                  <p:nvPr/>
                </p:nvSpPr>
                <p:spPr bwMode="auto">
                  <a:xfrm>
                    <a:off x="1028" y="1554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000066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</p:grpSp>
          </p:grpSp>
          <p:grpSp>
            <p:nvGrpSpPr>
              <p:cNvPr id="16" name="Group 258"/>
              <p:cNvGrpSpPr>
                <a:grpSpLocks/>
              </p:cNvGrpSpPr>
              <p:nvPr/>
            </p:nvGrpSpPr>
            <p:grpSpPr bwMode="auto">
              <a:xfrm>
                <a:off x="1630" y="1139"/>
                <a:ext cx="636" cy="212"/>
                <a:chOff x="1220" y="1554"/>
                <a:chExt cx="768" cy="212"/>
              </a:xfrm>
            </p:grpSpPr>
            <p:grpSp>
              <p:nvGrpSpPr>
                <p:cNvPr id="17" name="Group 259"/>
                <p:cNvGrpSpPr>
                  <a:grpSpLocks/>
                </p:cNvGrpSpPr>
                <p:nvPr/>
              </p:nvGrpSpPr>
              <p:grpSpPr bwMode="auto">
                <a:xfrm>
                  <a:off x="1220" y="1554"/>
                  <a:ext cx="384" cy="212"/>
                  <a:chOff x="1220" y="1554"/>
                  <a:chExt cx="384" cy="212"/>
                </a:xfrm>
              </p:grpSpPr>
              <p:sp>
                <p:nvSpPr>
                  <p:cNvPr id="811" name="Rectangle 260"/>
                  <p:cNvSpPr>
                    <a:spLocks noChangeArrowheads="1"/>
                  </p:cNvSpPr>
                  <p:nvPr/>
                </p:nvSpPr>
                <p:spPr bwMode="auto">
                  <a:xfrm>
                    <a:off x="1220" y="1554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000066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  <p:sp>
                <p:nvSpPr>
                  <p:cNvPr id="812" name="Rectangle 261"/>
                  <p:cNvSpPr>
                    <a:spLocks noChangeArrowheads="1"/>
                  </p:cNvSpPr>
                  <p:nvPr/>
                </p:nvSpPr>
                <p:spPr bwMode="auto">
                  <a:xfrm>
                    <a:off x="1412" y="1554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000066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</p:grpSp>
            <p:grpSp>
              <p:nvGrpSpPr>
                <p:cNvPr id="18" name="Group 262"/>
                <p:cNvGrpSpPr>
                  <a:grpSpLocks/>
                </p:cNvGrpSpPr>
                <p:nvPr/>
              </p:nvGrpSpPr>
              <p:grpSpPr bwMode="auto">
                <a:xfrm>
                  <a:off x="1604" y="1554"/>
                  <a:ext cx="384" cy="212"/>
                  <a:chOff x="1604" y="1554"/>
                  <a:chExt cx="384" cy="212"/>
                </a:xfrm>
              </p:grpSpPr>
              <p:sp>
                <p:nvSpPr>
                  <p:cNvPr id="809" name="Rectangle 263"/>
                  <p:cNvSpPr>
                    <a:spLocks noChangeArrowheads="1"/>
                  </p:cNvSpPr>
                  <p:nvPr/>
                </p:nvSpPr>
                <p:spPr bwMode="auto">
                  <a:xfrm>
                    <a:off x="1604" y="1554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000066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  <p:sp>
                <p:nvSpPr>
                  <p:cNvPr id="810" name="Rectangle 264"/>
                  <p:cNvSpPr>
                    <a:spLocks noChangeArrowheads="1"/>
                  </p:cNvSpPr>
                  <p:nvPr/>
                </p:nvSpPr>
                <p:spPr bwMode="auto">
                  <a:xfrm>
                    <a:off x="1796" y="1554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000066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</p:grpSp>
          </p:grpSp>
          <p:grpSp>
            <p:nvGrpSpPr>
              <p:cNvPr id="19" name="Group 265"/>
              <p:cNvGrpSpPr>
                <a:grpSpLocks/>
              </p:cNvGrpSpPr>
              <p:nvPr/>
            </p:nvGrpSpPr>
            <p:grpSpPr bwMode="auto">
              <a:xfrm>
                <a:off x="2257" y="1139"/>
                <a:ext cx="316" cy="212"/>
                <a:chOff x="1988" y="1554"/>
                <a:chExt cx="384" cy="212"/>
              </a:xfrm>
            </p:grpSpPr>
            <p:sp>
              <p:nvSpPr>
                <p:cNvPr id="805" name="Rectangle 266"/>
                <p:cNvSpPr>
                  <a:spLocks noChangeArrowheads="1"/>
                </p:cNvSpPr>
                <p:nvPr/>
              </p:nvSpPr>
              <p:spPr bwMode="auto">
                <a:xfrm>
                  <a:off x="1988" y="1554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ko-KR" altLang="en-US" sz="2400" b="1" baseline="-25000">
                      <a:solidFill>
                        <a:srgbClr val="000066"/>
                      </a:solidFill>
                      <a:latin typeface="Times" charset="0"/>
                      <a:ea typeface="AppleMyungjo" charset="-127"/>
                      <a:cs typeface="AppleMyungjo" charset="-127"/>
                    </a:rPr>
                    <a:t>+</a:t>
                  </a:r>
                </a:p>
              </p:txBody>
            </p:sp>
            <p:sp>
              <p:nvSpPr>
                <p:cNvPr id="806" name="Rectangle 267"/>
                <p:cNvSpPr>
                  <a:spLocks noChangeArrowheads="1"/>
                </p:cNvSpPr>
                <p:nvPr/>
              </p:nvSpPr>
              <p:spPr bwMode="auto">
                <a:xfrm>
                  <a:off x="2180" y="1554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ko-KR" altLang="en-US" sz="2400" b="1" baseline="-25000">
                      <a:solidFill>
                        <a:srgbClr val="000066"/>
                      </a:solidFill>
                      <a:latin typeface="Times" charset="0"/>
                      <a:ea typeface="AppleMyungjo" charset="-127"/>
                      <a:cs typeface="AppleMyungjo" charset="-127"/>
                    </a:rPr>
                    <a:t>+</a:t>
                  </a:r>
                </a:p>
              </p:txBody>
            </p:sp>
          </p:grpSp>
          <p:grpSp>
            <p:nvGrpSpPr>
              <p:cNvPr id="20" name="Group 268"/>
              <p:cNvGrpSpPr>
                <a:grpSpLocks/>
              </p:cNvGrpSpPr>
              <p:nvPr/>
            </p:nvGrpSpPr>
            <p:grpSpPr bwMode="auto">
              <a:xfrm>
                <a:off x="2573" y="1139"/>
                <a:ext cx="316" cy="212"/>
                <a:chOff x="2372" y="1554"/>
                <a:chExt cx="384" cy="212"/>
              </a:xfrm>
            </p:grpSpPr>
            <p:sp>
              <p:nvSpPr>
                <p:cNvPr id="803" name="Rectangle 269"/>
                <p:cNvSpPr>
                  <a:spLocks noChangeArrowheads="1"/>
                </p:cNvSpPr>
                <p:nvPr/>
              </p:nvSpPr>
              <p:spPr bwMode="auto">
                <a:xfrm>
                  <a:off x="2372" y="1554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ko-KR" altLang="en-US" sz="2400" b="1" baseline="-25000">
                      <a:solidFill>
                        <a:srgbClr val="000066"/>
                      </a:solidFill>
                      <a:latin typeface="Times" charset="0"/>
                      <a:ea typeface="AppleMyungjo" charset="-127"/>
                      <a:cs typeface="AppleMyungjo" charset="-127"/>
                    </a:rPr>
                    <a:t>+</a:t>
                  </a:r>
                </a:p>
              </p:txBody>
            </p:sp>
            <p:sp>
              <p:nvSpPr>
                <p:cNvPr id="804" name="Rectangle 270"/>
                <p:cNvSpPr>
                  <a:spLocks noChangeArrowheads="1"/>
                </p:cNvSpPr>
                <p:nvPr/>
              </p:nvSpPr>
              <p:spPr bwMode="auto">
                <a:xfrm>
                  <a:off x="2564" y="1554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ko-KR" altLang="en-US" sz="2400" b="1" baseline="-25000">
                      <a:solidFill>
                        <a:srgbClr val="000066"/>
                      </a:solidFill>
                      <a:latin typeface="Times" charset="0"/>
                      <a:ea typeface="AppleMyungjo" charset="-127"/>
                      <a:cs typeface="AppleMyungjo" charset="-127"/>
                    </a:rPr>
                    <a:t>+</a:t>
                  </a:r>
                </a:p>
              </p:txBody>
            </p:sp>
          </p:grpSp>
          <p:sp>
            <p:nvSpPr>
              <p:cNvPr id="677" name="Rectangle 271"/>
              <p:cNvSpPr>
                <a:spLocks noChangeArrowheads="1"/>
              </p:cNvSpPr>
              <p:nvPr/>
            </p:nvSpPr>
            <p:spPr bwMode="auto">
              <a:xfrm>
                <a:off x="2889" y="1139"/>
                <a:ext cx="15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678" name="Rectangle 272"/>
              <p:cNvSpPr>
                <a:spLocks noChangeArrowheads="1"/>
              </p:cNvSpPr>
              <p:nvPr/>
            </p:nvSpPr>
            <p:spPr bwMode="auto">
              <a:xfrm>
                <a:off x="3047" y="1139"/>
                <a:ext cx="15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679" name="Rectangle 273"/>
              <p:cNvSpPr>
                <a:spLocks noChangeArrowheads="1"/>
              </p:cNvSpPr>
              <p:nvPr/>
            </p:nvSpPr>
            <p:spPr bwMode="auto">
              <a:xfrm>
                <a:off x="3205" y="1139"/>
                <a:ext cx="159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 b="1" baseline="-250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+</a:t>
                </a:r>
              </a:p>
            </p:txBody>
          </p:sp>
          <p:sp>
            <p:nvSpPr>
              <p:cNvPr id="680" name="Rectangle 274"/>
              <p:cNvSpPr>
                <a:spLocks noChangeArrowheads="1"/>
              </p:cNvSpPr>
              <p:nvPr/>
            </p:nvSpPr>
            <p:spPr bwMode="auto">
              <a:xfrm>
                <a:off x="897" y="1234"/>
                <a:ext cx="3275" cy="214"/>
              </a:xfrm>
              <a:prstGeom prst="rect">
                <a:avLst/>
              </a:prstGeom>
              <a:solidFill>
                <a:srgbClr val="FF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81" name="Arc 275"/>
              <p:cNvSpPr>
                <a:spLocks/>
              </p:cNvSpPr>
              <p:nvPr/>
            </p:nvSpPr>
            <p:spPr bwMode="auto">
              <a:xfrm rot="-720000">
                <a:off x="3614" y="1506"/>
                <a:ext cx="713" cy="278"/>
              </a:xfrm>
              <a:custGeom>
                <a:avLst/>
                <a:gdLst>
                  <a:gd name="T0" fmla="*/ 0 w 21625"/>
                  <a:gd name="T1" fmla="*/ 0 h 21600"/>
                  <a:gd name="T2" fmla="*/ 0 w 21625"/>
                  <a:gd name="T3" fmla="*/ 0 h 21600"/>
                  <a:gd name="T4" fmla="*/ 0 w 21625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25"/>
                  <a:gd name="T10" fmla="*/ 0 h 21600"/>
                  <a:gd name="T11" fmla="*/ 21625 w 21625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25" h="21600" fill="none" extrusionOk="0">
                    <a:moveTo>
                      <a:pt x="21625" y="0"/>
                    </a:moveTo>
                    <a:cubicBezTo>
                      <a:pt x="21625" y="11929"/>
                      <a:pt x="11954" y="21600"/>
                      <a:pt x="25" y="21600"/>
                    </a:cubicBezTo>
                    <a:cubicBezTo>
                      <a:pt x="16" y="21599"/>
                      <a:pt x="8" y="21599"/>
                      <a:pt x="0" y="21599"/>
                    </a:cubicBezTo>
                  </a:path>
                  <a:path w="21625" h="21600" stroke="0" extrusionOk="0">
                    <a:moveTo>
                      <a:pt x="21625" y="0"/>
                    </a:moveTo>
                    <a:cubicBezTo>
                      <a:pt x="21625" y="11929"/>
                      <a:pt x="11954" y="21600"/>
                      <a:pt x="25" y="21600"/>
                    </a:cubicBezTo>
                    <a:cubicBezTo>
                      <a:pt x="16" y="21599"/>
                      <a:pt x="8" y="21599"/>
                      <a:pt x="0" y="21599"/>
                    </a:cubicBezTo>
                    <a:lnTo>
                      <a:pt x="25" y="0"/>
                    </a:lnTo>
                    <a:close/>
                  </a:path>
                </a:pathLst>
              </a:custGeom>
              <a:noFill/>
              <a:ln w="50800" cap="rnd">
                <a:solidFill>
                  <a:srgbClr val="000066"/>
                </a:solidFill>
                <a:round/>
                <a:headEnd type="none" w="sm" len="sm"/>
                <a:tailEnd type="stealth" w="med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82" name="Arc 276"/>
              <p:cNvSpPr>
                <a:spLocks/>
              </p:cNvSpPr>
              <p:nvPr/>
            </p:nvSpPr>
            <p:spPr bwMode="auto">
              <a:xfrm rot="-240000">
                <a:off x="3588" y="1437"/>
                <a:ext cx="714" cy="278"/>
              </a:xfrm>
              <a:custGeom>
                <a:avLst/>
                <a:gdLst>
                  <a:gd name="T0" fmla="*/ 0 w 21625"/>
                  <a:gd name="T1" fmla="*/ 0 h 21600"/>
                  <a:gd name="T2" fmla="*/ 0 w 21625"/>
                  <a:gd name="T3" fmla="*/ 0 h 21600"/>
                  <a:gd name="T4" fmla="*/ 0 w 21625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25"/>
                  <a:gd name="T10" fmla="*/ 0 h 21600"/>
                  <a:gd name="T11" fmla="*/ 21625 w 21625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25" h="21600" fill="none" extrusionOk="0">
                    <a:moveTo>
                      <a:pt x="21625" y="0"/>
                    </a:moveTo>
                    <a:cubicBezTo>
                      <a:pt x="21625" y="11929"/>
                      <a:pt x="11954" y="21600"/>
                      <a:pt x="25" y="21600"/>
                    </a:cubicBezTo>
                    <a:cubicBezTo>
                      <a:pt x="16" y="21599"/>
                      <a:pt x="8" y="21599"/>
                      <a:pt x="0" y="21599"/>
                    </a:cubicBezTo>
                  </a:path>
                  <a:path w="21625" h="21600" stroke="0" extrusionOk="0">
                    <a:moveTo>
                      <a:pt x="21625" y="0"/>
                    </a:moveTo>
                    <a:cubicBezTo>
                      <a:pt x="21625" y="11929"/>
                      <a:pt x="11954" y="21600"/>
                      <a:pt x="25" y="21600"/>
                    </a:cubicBezTo>
                    <a:cubicBezTo>
                      <a:pt x="16" y="21599"/>
                      <a:pt x="8" y="21599"/>
                      <a:pt x="0" y="21599"/>
                    </a:cubicBezTo>
                    <a:lnTo>
                      <a:pt x="25" y="0"/>
                    </a:lnTo>
                    <a:close/>
                  </a:path>
                </a:pathLst>
              </a:custGeom>
              <a:noFill/>
              <a:ln w="50800" cap="rnd">
                <a:solidFill>
                  <a:srgbClr val="000066"/>
                </a:solidFill>
                <a:round/>
                <a:headEnd type="none" w="sm" len="sm"/>
                <a:tailEnd type="stealth" w="med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21" name="Group 282"/>
              <p:cNvGrpSpPr>
                <a:grpSpLocks/>
              </p:cNvGrpSpPr>
              <p:nvPr/>
            </p:nvGrpSpPr>
            <p:grpSpPr bwMode="auto">
              <a:xfrm>
                <a:off x="929" y="1256"/>
                <a:ext cx="2374" cy="212"/>
                <a:chOff x="376" y="1609"/>
                <a:chExt cx="2880" cy="212"/>
              </a:xfrm>
            </p:grpSpPr>
            <p:grpSp>
              <p:nvGrpSpPr>
                <p:cNvPr id="22" name="Group 283"/>
                <p:cNvGrpSpPr>
                  <a:grpSpLocks/>
                </p:cNvGrpSpPr>
                <p:nvPr/>
              </p:nvGrpSpPr>
              <p:grpSpPr bwMode="auto">
                <a:xfrm>
                  <a:off x="376" y="1609"/>
                  <a:ext cx="768" cy="212"/>
                  <a:chOff x="376" y="1609"/>
                  <a:chExt cx="768" cy="212"/>
                </a:xfrm>
              </p:grpSpPr>
              <p:grpSp>
                <p:nvGrpSpPr>
                  <p:cNvPr id="23" name="Group 284"/>
                  <p:cNvGrpSpPr>
                    <a:grpSpLocks/>
                  </p:cNvGrpSpPr>
                  <p:nvPr/>
                </p:nvGrpSpPr>
                <p:grpSpPr bwMode="auto">
                  <a:xfrm>
                    <a:off x="376" y="1609"/>
                    <a:ext cx="384" cy="212"/>
                    <a:chOff x="376" y="1609"/>
                    <a:chExt cx="384" cy="212"/>
                  </a:xfrm>
                </p:grpSpPr>
                <p:sp>
                  <p:nvSpPr>
                    <p:cNvPr id="801" name="Rectangle 2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6" y="1609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  <p:sp>
                  <p:nvSpPr>
                    <p:cNvPr id="802" name="Rectangle 2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68" y="1609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</p:grpSp>
              <p:grpSp>
                <p:nvGrpSpPr>
                  <p:cNvPr id="24" name="Group 287"/>
                  <p:cNvGrpSpPr>
                    <a:grpSpLocks/>
                  </p:cNvGrpSpPr>
                  <p:nvPr/>
                </p:nvGrpSpPr>
                <p:grpSpPr bwMode="auto">
                  <a:xfrm>
                    <a:off x="760" y="1609"/>
                    <a:ext cx="384" cy="212"/>
                    <a:chOff x="760" y="1609"/>
                    <a:chExt cx="384" cy="212"/>
                  </a:xfrm>
                </p:grpSpPr>
                <p:sp>
                  <p:nvSpPr>
                    <p:cNvPr id="799" name="Rectangle 2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60" y="1609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  <p:sp>
                  <p:nvSpPr>
                    <p:cNvPr id="800" name="Rectangle 2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52" y="1609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 dirty="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</p:grpSp>
            </p:grpSp>
            <p:grpSp>
              <p:nvGrpSpPr>
                <p:cNvPr id="25" name="Group 290"/>
                <p:cNvGrpSpPr>
                  <a:grpSpLocks/>
                </p:cNvGrpSpPr>
                <p:nvPr/>
              </p:nvGrpSpPr>
              <p:grpSpPr bwMode="auto">
                <a:xfrm>
                  <a:off x="1144" y="1609"/>
                  <a:ext cx="768" cy="212"/>
                  <a:chOff x="1144" y="1609"/>
                  <a:chExt cx="768" cy="212"/>
                </a:xfrm>
              </p:grpSpPr>
              <p:grpSp>
                <p:nvGrpSpPr>
                  <p:cNvPr id="26" name="Group 291"/>
                  <p:cNvGrpSpPr>
                    <a:grpSpLocks/>
                  </p:cNvGrpSpPr>
                  <p:nvPr/>
                </p:nvGrpSpPr>
                <p:grpSpPr bwMode="auto">
                  <a:xfrm>
                    <a:off x="1144" y="1609"/>
                    <a:ext cx="384" cy="212"/>
                    <a:chOff x="1144" y="1609"/>
                    <a:chExt cx="384" cy="212"/>
                  </a:xfrm>
                </p:grpSpPr>
                <p:sp>
                  <p:nvSpPr>
                    <p:cNvPr id="795" name="Rectangle 2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44" y="1609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  <p:sp>
                  <p:nvSpPr>
                    <p:cNvPr id="796" name="Rectangle 2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36" y="1609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</p:grpSp>
              <p:grpSp>
                <p:nvGrpSpPr>
                  <p:cNvPr id="27" name="Group 294"/>
                  <p:cNvGrpSpPr>
                    <a:grpSpLocks/>
                  </p:cNvGrpSpPr>
                  <p:nvPr/>
                </p:nvGrpSpPr>
                <p:grpSpPr bwMode="auto">
                  <a:xfrm>
                    <a:off x="1528" y="1609"/>
                    <a:ext cx="384" cy="212"/>
                    <a:chOff x="1528" y="1609"/>
                    <a:chExt cx="384" cy="212"/>
                  </a:xfrm>
                </p:grpSpPr>
                <p:sp>
                  <p:nvSpPr>
                    <p:cNvPr id="793" name="Rectangle 2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28" y="1609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  <p:sp>
                  <p:nvSpPr>
                    <p:cNvPr id="794" name="Rectangle 2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20" y="1609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</p:grpSp>
            </p:grpSp>
            <p:grpSp>
              <p:nvGrpSpPr>
                <p:cNvPr id="28" name="Group 297"/>
                <p:cNvGrpSpPr>
                  <a:grpSpLocks/>
                </p:cNvGrpSpPr>
                <p:nvPr/>
              </p:nvGrpSpPr>
              <p:grpSpPr bwMode="auto">
                <a:xfrm>
                  <a:off x="1912" y="1609"/>
                  <a:ext cx="384" cy="212"/>
                  <a:chOff x="1912" y="1609"/>
                  <a:chExt cx="384" cy="212"/>
                </a:xfrm>
              </p:grpSpPr>
              <p:sp>
                <p:nvSpPr>
                  <p:cNvPr id="789" name="Rectangle 298"/>
                  <p:cNvSpPr>
                    <a:spLocks noChangeArrowheads="1"/>
                  </p:cNvSpPr>
                  <p:nvPr/>
                </p:nvSpPr>
                <p:spPr bwMode="auto">
                  <a:xfrm>
                    <a:off x="1912" y="1609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FF3300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  <p:sp>
                <p:nvSpPr>
                  <p:cNvPr id="790" name="Rectangle 299"/>
                  <p:cNvSpPr>
                    <a:spLocks noChangeArrowheads="1"/>
                  </p:cNvSpPr>
                  <p:nvPr/>
                </p:nvSpPr>
                <p:spPr bwMode="auto">
                  <a:xfrm>
                    <a:off x="2104" y="1609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FF3300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</p:grpSp>
            <p:grpSp>
              <p:nvGrpSpPr>
                <p:cNvPr id="29" name="Group 300"/>
                <p:cNvGrpSpPr>
                  <a:grpSpLocks/>
                </p:cNvGrpSpPr>
                <p:nvPr/>
              </p:nvGrpSpPr>
              <p:grpSpPr bwMode="auto">
                <a:xfrm>
                  <a:off x="2296" y="1609"/>
                  <a:ext cx="384" cy="212"/>
                  <a:chOff x="2296" y="1609"/>
                  <a:chExt cx="384" cy="212"/>
                </a:xfrm>
              </p:grpSpPr>
              <p:sp>
                <p:nvSpPr>
                  <p:cNvPr id="787" name="Rectangle 301"/>
                  <p:cNvSpPr>
                    <a:spLocks noChangeArrowheads="1"/>
                  </p:cNvSpPr>
                  <p:nvPr/>
                </p:nvSpPr>
                <p:spPr bwMode="auto">
                  <a:xfrm>
                    <a:off x="2296" y="1609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FF3300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  <p:sp>
                <p:nvSpPr>
                  <p:cNvPr id="788" name="Rectangle 302"/>
                  <p:cNvSpPr>
                    <a:spLocks noChangeArrowheads="1"/>
                  </p:cNvSpPr>
                  <p:nvPr/>
                </p:nvSpPr>
                <p:spPr bwMode="auto">
                  <a:xfrm>
                    <a:off x="2488" y="1609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FF3300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</p:grpSp>
            <p:sp>
              <p:nvSpPr>
                <p:cNvPr id="784" name="Rectangle 303"/>
                <p:cNvSpPr>
                  <a:spLocks noChangeArrowheads="1"/>
                </p:cNvSpPr>
                <p:nvPr/>
              </p:nvSpPr>
              <p:spPr bwMode="auto">
                <a:xfrm>
                  <a:off x="2680" y="1609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ko-KR" altLang="en-US" sz="2400" b="1" baseline="-25000">
                      <a:solidFill>
                        <a:srgbClr val="FF3300"/>
                      </a:solidFill>
                      <a:latin typeface="Times" charset="0"/>
                      <a:ea typeface="AppleMyungjo" charset="-127"/>
                      <a:cs typeface="AppleMyungjo" charset="-127"/>
                    </a:rPr>
                    <a:t>+</a:t>
                  </a:r>
                </a:p>
              </p:txBody>
            </p:sp>
            <p:sp>
              <p:nvSpPr>
                <p:cNvPr id="785" name="Rectangle 304"/>
                <p:cNvSpPr>
                  <a:spLocks noChangeArrowheads="1"/>
                </p:cNvSpPr>
                <p:nvPr/>
              </p:nvSpPr>
              <p:spPr bwMode="auto">
                <a:xfrm>
                  <a:off x="2872" y="1609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ko-KR" altLang="en-US" sz="2400" b="1" baseline="-25000">
                      <a:solidFill>
                        <a:srgbClr val="FF3300"/>
                      </a:solidFill>
                      <a:latin typeface="Times" charset="0"/>
                      <a:ea typeface="AppleMyungjo" charset="-127"/>
                      <a:cs typeface="AppleMyungjo" charset="-127"/>
                    </a:rPr>
                    <a:t>+</a:t>
                  </a:r>
                </a:p>
              </p:txBody>
            </p:sp>
            <p:sp>
              <p:nvSpPr>
                <p:cNvPr id="786" name="Rectangle 305"/>
                <p:cNvSpPr>
                  <a:spLocks noChangeArrowheads="1"/>
                </p:cNvSpPr>
                <p:nvPr/>
              </p:nvSpPr>
              <p:spPr bwMode="auto">
                <a:xfrm>
                  <a:off x="3064" y="1609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ko-KR" altLang="en-US" sz="2400" b="1" baseline="-25000">
                      <a:solidFill>
                        <a:srgbClr val="FF3300"/>
                      </a:solidFill>
                      <a:latin typeface="Times" charset="0"/>
                      <a:ea typeface="AppleMyungjo" charset="-127"/>
                      <a:cs typeface="AppleMyungjo" charset="-127"/>
                    </a:rPr>
                    <a:t>+</a:t>
                  </a:r>
                </a:p>
              </p:txBody>
            </p:sp>
          </p:grpSp>
          <p:grpSp>
            <p:nvGrpSpPr>
              <p:cNvPr id="30" name="Group 306"/>
              <p:cNvGrpSpPr>
                <a:grpSpLocks/>
              </p:cNvGrpSpPr>
              <p:nvPr/>
            </p:nvGrpSpPr>
            <p:grpSpPr bwMode="auto">
              <a:xfrm>
                <a:off x="922" y="1119"/>
                <a:ext cx="2374" cy="212"/>
                <a:chOff x="367" y="1534"/>
                <a:chExt cx="2880" cy="212"/>
              </a:xfrm>
            </p:grpSpPr>
            <p:grpSp>
              <p:nvGrpSpPr>
                <p:cNvPr id="31" name="Group 307"/>
                <p:cNvGrpSpPr>
                  <a:grpSpLocks/>
                </p:cNvGrpSpPr>
                <p:nvPr/>
              </p:nvGrpSpPr>
              <p:grpSpPr bwMode="auto">
                <a:xfrm>
                  <a:off x="367" y="1534"/>
                  <a:ext cx="768" cy="212"/>
                  <a:chOff x="367" y="1534"/>
                  <a:chExt cx="768" cy="212"/>
                </a:xfrm>
              </p:grpSpPr>
              <p:grpSp>
                <p:nvGrpSpPr>
                  <p:cNvPr id="736" name="Group 308"/>
                  <p:cNvGrpSpPr>
                    <a:grpSpLocks/>
                  </p:cNvGrpSpPr>
                  <p:nvPr/>
                </p:nvGrpSpPr>
                <p:grpSpPr bwMode="auto">
                  <a:xfrm>
                    <a:off x="367" y="1534"/>
                    <a:ext cx="384" cy="212"/>
                    <a:chOff x="367" y="1534"/>
                    <a:chExt cx="384" cy="212"/>
                  </a:xfrm>
                </p:grpSpPr>
                <p:sp>
                  <p:nvSpPr>
                    <p:cNvPr id="778" name="Rectangle 3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7" y="1534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  <p:sp>
                  <p:nvSpPr>
                    <p:cNvPr id="779" name="Rectangle 3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59" y="1534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</p:grpSp>
              <p:grpSp>
                <p:nvGrpSpPr>
                  <p:cNvPr id="737" name="Group 311"/>
                  <p:cNvGrpSpPr>
                    <a:grpSpLocks/>
                  </p:cNvGrpSpPr>
                  <p:nvPr/>
                </p:nvGrpSpPr>
                <p:grpSpPr bwMode="auto">
                  <a:xfrm>
                    <a:off x="751" y="1534"/>
                    <a:ext cx="384" cy="212"/>
                    <a:chOff x="751" y="1534"/>
                    <a:chExt cx="384" cy="212"/>
                  </a:xfrm>
                </p:grpSpPr>
                <p:sp>
                  <p:nvSpPr>
                    <p:cNvPr id="776" name="Rectangle 3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51" y="1534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  <p:sp>
                  <p:nvSpPr>
                    <p:cNvPr id="777" name="Rectangle 3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43" y="1534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</p:grpSp>
            </p:grpSp>
            <p:grpSp>
              <p:nvGrpSpPr>
                <p:cNvPr id="745" name="Group 314"/>
                <p:cNvGrpSpPr>
                  <a:grpSpLocks/>
                </p:cNvGrpSpPr>
                <p:nvPr/>
              </p:nvGrpSpPr>
              <p:grpSpPr bwMode="auto">
                <a:xfrm>
                  <a:off x="1135" y="1534"/>
                  <a:ext cx="768" cy="212"/>
                  <a:chOff x="1135" y="1534"/>
                  <a:chExt cx="768" cy="212"/>
                </a:xfrm>
              </p:grpSpPr>
              <p:grpSp>
                <p:nvGrpSpPr>
                  <p:cNvPr id="746" name="Group 767"/>
                  <p:cNvGrpSpPr>
                    <a:grpSpLocks/>
                  </p:cNvGrpSpPr>
                  <p:nvPr/>
                </p:nvGrpSpPr>
                <p:grpSpPr bwMode="auto">
                  <a:xfrm>
                    <a:off x="1135" y="1534"/>
                    <a:ext cx="384" cy="212"/>
                    <a:chOff x="1135" y="1534"/>
                    <a:chExt cx="384" cy="212"/>
                  </a:xfrm>
                </p:grpSpPr>
                <p:sp>
                  <p:nvSpPr>
                    <p:cNvPr id="772" name="Rectangle 3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35" y="1534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  <p:sp>
                  <p:nvSpPr>
                    <p:cNvPr id="773" name="Rectangle 3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27" y="1534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</p:grpSp>
              <p:grpSp>
                <p:nvGrpSpPr>
                  <p:cNvPr id="751" name="Group 318"/>
                  <p:cNvGrpSpPr>
                    <a:grpSpLocks/>
                  </p:cNvGrpSpPr>
                  <p:nvPr/>
                </p:nvGrpSpPr>
                <p:grpSpPr bwMode="auto">
                  <a:xfrm>
                    <a:off x="1519" y="1534"/>
                    <a:ext cx="384" cy="212"/>
                    <a:chOff x="1519" y="1534"/>
                    <a:chExt cx="384" cy="212"/>
                  </a:xfrm>
                </p:grpSpPr>
                <p:sp>
                  <p:nvSpPr>
                    <p:cNvPr id="770" name="Rectangle 3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9" y="1534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  <p:sp>
                  <p:nvSpPr>
                    <p:cNvPr id="771" name="Rectangle 3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11" y="1534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</p:grpSp>
            </p:grpSp>
            <p:grpSp>
              <p:nvGrpSpPr>
                <p:cNvPr id="752" name="Group 321"/>
                <p:cNvGrpSpPr>
                  <a:grpSpLocks/>
                </p:cNvGrpSpPr>
                <p:nvPr/>
              </p:nvGrpSpPr>
              <p:grpSpPr bwMode="auto">
                <a:xfrm>
                  <a:off x="1903" y="1534"/>
                  <a:ext cx="384" cy="212"/>
                  <a:chOff x="1903" y="1534"/>
                  <a:chExt cx="384" cy="212"/>
                </a:xfrm>
              </p:grpSpPr>
              <p:sp>
                <p:nvSpPr>
                  <p:cNvPr id="766" name="Rectangle 322"/>
                  <p:cNvSpPr>
                    <a:spLocks noChangeArrowheads="1"/>
                  </p:cNvSpPr>
                  <p:nvPr/>
                </p:nvSpPr>
                <p:spPr bwMode="auto">
                  <a:xfrm>
                    <a:off x="1903" y="1534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FF3300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  <p:sp>
                <p:nvSpPr>
                  <p:cNvPr id="767" name="Rectangle 323"/>
                  <p:cNvSpPr>
                    <a:spLocks noChangeArrowheads="1"/>
                  </p:cNvSpPr>
                  <p:nvPr/>
                </p:nvSpPr>
                <p:spPr bwMode="auto">
                  <a:xfrm>
                    <a:off x="2095" y="1534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FF3300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</p:grpSp>
            <p:grpSp>
              <p:nvGrpSpPr>
                <p:cNvPr id="757" name="Group 324"/>
                <p:cNvGrpSpPr>
                  <a:grpSpLocks/>
                </p:cNvGrpSpPr>
                <p:nvPr/>
              </p:nvGrpSpPr>
              <p:grpSpPr bwMode="auto">
                <a:xfrm>
                  <a:off x="2287" y="1534"/>
                  <a:ext cx="384" cy="212"/>
                  <a:chOff x="2287" y="1534"/>
                  <a:chExt cx="384" cy="212"/>
                </a:xfrm>
              </p:grpSpPr>
              <p:sp>
                <p:nvSpPr>
                  <p:cNvPr id="764" name="Rectangle 325"/>
                  <p:cNvSpPr>
                    <a:spLocks noChangeArrowheads="1"/>
                  </p:cNvSpPr>
                  <p:nvPr/>
                </p:nvSpPr>
                <p:spPr bwMode="auto">
                  <a:xfrm>
                    <a:off x="2287" y="1534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FF3300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  <p:sp>
                <p:nvSpPr>
                  <p:cNvPr id="765" name="Rectangle 326"/>
                  <p:cNvSpPr>
                    <a:spLocks noChangeArrowheads="1"/>
                  </p:cNvSpPr>
                  <p:nvPr/>
                </p:nvSpPr>
                <p:spPr bwMode="auto">
                  <a:xfrm>
                    <a:off x="2479" y="1534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FF3300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</p:grpSp>
            <p:sp>
              <p:nvSpPr>
                <p:cNvPr id="761" name="Rectangle 327"/>
                <p:cNvSpPr>
                  <a:spLocks noChangeArrowheads="1"/>
                </p:cNvSpPr>
                <p:nvPr/>
              </p:nvSpPr>
              <p:spPr bwMode="auto">
                <a:xfrm>
                  <a:off x="2671" y="1534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ko-KR" altLang="en-US" sz="2400" b="1" baseline="-25000">
                      <a:solidFill>
                        <a:srgbClr val="FF3300"/>
                      </a:solidFill>
                      <a:latin typeface="Times" charset="0"/>
                      <a:ea typeface="AppleMyungjo" charset="-127"/>
                      <a:cs typeface="AppleMyungjo" charset="-127"/>
                    </a:rPr>
                    <a:t>+</a:t>
                  </a:r>
                </a:p>
              </p:txBody>
            </p:sp>
            <p:sp>
              <p:nvSpPr>
                <p:cNvPr id="762" name="Rectangle 328"/>
                <p:cNvSpPr>
                  <a:spLocks noChangeArrowheads="1"/>
                </p:cNvSpPr>
                <p:nvPr/>
              </p:nvSpPr>
              <p:spPr bwMode="auto">
                <a:xfrm>
                  <a:off x="2863" y="1534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ko-KR" altLang="en-US" sz="2400" b="1" baseline="-25000">
                      <a:solidFill>
                        <a:srgbClr val="FF3300"/>
                      </a:solidFill>
                      <a:latin typeface="Times" charset="0"/>
                      <a:ea typeface="AppleMyungjo" charset="-127"/>
                      <a:cs typeface="AppleMyungjo" charset="-127"/>
                    </a:rPr>
                    <a:t>+</a:t>
                  </a:r>
                </a:p>
              </p:txBody>
            </p:sp>
            <p:sp>
              <p:nvSpPr>
                <p:cNvPr id="763" name="Rectangle 329"/>
                <p:cNvSpPr>
                  <a:spLocks noChangeArrowheads="1"/>
                </p:cNvSpPr>
                <p:nvPr/>
              </p:nvSpPr>
              <p:spPr bwMode="auto">
                <a:xfrm>
                  <a:off x="3055" y="1534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ko-KR" altLang="en-US" sz="2400" b="1" baseline="-25000">
                      <a:solidFill>
                        <a:srgbClr val="FF3300"/>
                      </a:solidFill>
                      <a:latin typeface="Times" charset="0"/>
                      <a:ea typeface="AppleMyungjo" charset="-127"/>
                      <a:cs typeface="AppleMyungjo" charset="-127"/>
                    </a:rPr>
                    <a:t>+</a:t>
                  </a:r>
                </a:p>
              </p:txBody>
            </p:sp>
          </p:grpSp>
          <p:sp>
            <p:nvSpPr>
              <p:cNvPr id="685" name="Rectangle 330"/>
              <p:cNvSpPr>
                <a:spLocks noChangeArrowheads="1"/>
              </p:cNvSpPr>
              <p:nvPr/>
            </p:nvSpPr>
            <p:spPr bwMode="auto">
              <a:xfrm>
                <a:off x="1707" y="1233"/>
                <a:ext cx="341" cy="215"/>
              </a:xfrm>
              <a:prstGeom prst="rect">
                <a:avLst/>
              </a:prstGeom>
              <a:gradFill rotWithShape="0">
                <a:gsLst>
                  <a:gs pos="0">
                    <a:srgbClr val="FFCCCC"/>
                  </a:gs>
                  <a:gs pos="50000">
                    <a:srgbClr val="000066"/>
                  </a:gs>
                  <a:gs pos="100000">
                    <a:srgbClr val="FFCCCC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86" name="Rectangle 331"/>
              <p:cNvSpPr>
                <a:spLocks noChangeArrowheads="1"/>
              </p:cNvSpPr>
              <p:nvPr/>
            </p:nvSpPr>
            <p:spPr bwMode="auto">
              <a:xfrm>
                <a:off x="729" y="1237"/>
                <a:ext cx="340" cy="209"/>
              </a:xfrm>
              <a:prstGeom prst="rect">
                <a:avLst/>
              </a:prstGeom>
              <a:gradFill rotWithShape="0">
                <a:gsLst>
                  <a:gs pos="0">
                    <a:srgbClr val="FFCCCC"/>
                  </a:gs>
                  <a:gs pos="50000">
                    <a:srgbClr val="000066"/>
                  </a:gs>
                  <a:gs pos="100000">
                    <a:srgbClr val="FFCCCC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87" name="Rectangle 332"/>
              <p:cNvSpPr>
                <a:spLocks noChangeArrowheads="1"/>
              </p:cNvSpPr>
              <p:nvPr/>
            </p:nvSpPr>
            <p:spPr bwMode="auto">
              <a:xfrm>
                <a:off x="2675" y="1232"/>
                <a:ext cx="340" cy="216"/>
              </a:xfrm>
              <a:prstGeom prst="rect">
                <a:avLst/>
              </a:prstGeom>
              <a:gradFill rotWithShape="0">
                <a:gsLst>
                  <a:gs pos="0">
                    <a:srgbClr val="FFCCCC"/>
                  </a:gs>
                  <a:gs pos="50000">
                    <a:srgbClr val="000066"/>
                  </a:gs>
                  <a:gs pos="100000">
                    <a:srgbClr val="FFCCCC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88" name="Rectangle 333"/>
              <p:cNvSpPr>
                <a:spLocks noChangeArrowheads="1"/>
              </p:cNvSpPr>
              <p:nvPr/>
            </p:nvSpPr>
            <p:spPr bwMode="auto">
              <a:xfrm>
                <a:off x="872" y="1032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89" name="Rectangle 334"/>
              <p:cNvSpPr>
                <a:spLocks noChangeArrowheads="1"/>
              </p:cNvSpPr>
              <p:nvPr/>
            </p:nvSpPr>
            <p:spPr bwMode="auto">
              <a:xfrm>
                <a:off x="1481" y="1481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90" name="Rectangle 335"/>
              <p:cNvSpPr>
                <a:spLocks noChangeArrowheads="1"/>
              </p:cNvSpPr>
              <p:nvPr/>
            </p:nvSpPr>
            <p:spPr bwMode="auto">
              <a:xfrm>
                <a:off x="2010" y="1420"/>
                <a:ext cx="15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91" name="Rectangle 336"/>
              <p:cNvSpPr>
                <a:spLocks noChangeArrowheads="1"/>
              </p:cNvSpPr>
              <p:nvPr/>
            </p:nvSpPr>
            <p:spPr bwMode="auto">
              <a:xfrm>
                <a:off x="2224" y="1548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92" name="Rectangle 337"/>
              <p:cNvSpPr>
                <a:spLocks noChangeArrowheads="1"/>
              </p:cNvSpPr>
              <p:nvPr/>
            </p:nvSpPr>
            <p:spPr bwMode="auto">
              <a:xfrm>
                <a:off x="1734" y="1003"/>
                <a:ext cx="15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solidFill>
                      <a:srgbClr val="000066"/>
                    </a:solidFill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93" name="Rectangle 339"/>
              <p:cNvSpPr>
                <a:spLocks noChangeArrowheads="1"/>
              </p:cNvSpPr>
              <p:nvPr/>
            </p:nvSpPr>
            <p:spPr bwMode="auto">
              <a:xfrm>
                <a:off x="2415" y="795"/>
                <a:ext cx="21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94" name="Rectangle 340"/>
              <p:cNvSpPr>
                <a:spLocks noChangeArrowheads="1"/>
              </p:cNvSpPr>
              <p:nvPr/>
            </p:nvSpPr>
            <p:spPr bwMode="auto">
              <a:xfrm>
                <a:off x="2225" y="794"/>
                <a:ext cx="21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95" name="Rectangle 341"/>
              <p:cNvSpPr>
                <a:spLocks noChangeArrowheads="1"/>
              </p:cNvSpPr>
              <p:nvPr/>
            </p:nvSpPr>
            <p:spPr bwMode="auto">
              <a:xfrm>
                <a:off x="2493" y="842"/>
                <a:ext cx="21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96" name="Rectangle 342"/>
              <p:cNvSpPr>
                <a:spLocks noChangeArrowheads="1"/>
              </p:cNvSpPr>
              <p:nvPr/>
            </p:nvSpPr>
            <p:spPr bwMode="auto">
              <a:xfrm>
                <a:off x="2548" y="842"/>
                <a:ext cx="21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ko-KR" altLang="en-US" sz="2400">
                    <a:latin typeface="Times" charset="0"/>
                    <a:ea typeface="AppleMyungjo" charset="-127"/>
                    <a:cs typeface="AppleMyungjo" charset="-127"/>
                  </a:rPr>
                  <a:t>-</a:t>
                </a:r>
              </a:p>
            </p:txBody>
          </p:sp>
          <p:sp>
            <p:nvSpPr>
              <p:cNvPr id="697" name="Text Box 343"/>
              <p:cNvSpPr txBox="1">
                <a:spLocks noChangeArrowheads="1"/>
              </p:cNvSpPr>
              <p:nvPr/>
            </p:nvSpPr>
            <p:spPr bwMode="auto">
              <a:xfrm>
                <a:off x="3972" y="599"/>
                <a:ext cx="690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 dirty="0">
                    <a:solidFill>
                      <a:srgbClr val="0000FF"/>
                    </a:solidFill>
                    <a:latin typeface="Times" charset="0"/>
                  </a:rPr>
                  <a:t>e</a:t>
                </a:r>
                <a:r>
                  <a:rPr lang="en-US" sz="2000" baseline="30000" dirty="0">
                    <a:solidFill>
                      <a:srgbClr val="0000FF"/>
                    </a:solidFill>
                    <a:latin typeface="Times" charset="0"/>
                  </a:rPr>
                  <a:t>-</a:t>
                </a:r>
                <a:r>
                  <a:rPr lang="en-US" sz="2000" dirty="0">
                    <a:solidFill>
                      <a:srgbClr val="0000FF"/>
                    </a:solidFill>
                    <a:latin typeface="Times" charset="0"/>
                  </a:rPr>
                  <a:t> Driver</a:t>
                </a:r>
                <a:endParaRPr lang="en-US" dirty="0">
                  <a:solidFill>
                    <a:srgbClr val="0000FF"/>
                  </a:solidFill>
                  <a:latin typeface="Times" charset="0"/>
                </a:endParaRPr>
              </a:p>
            </p:txBody>
          </p:sp>
          <p:grpSp>
            <p:nvGrpSpPr>
              <p:cNvPr id="758" name="Group 347"/>
              <p:cNvGrpSpPr>
                <a:grpSpLocks/>
              </p:cNvGrpSpPr>
              <p:nvPr/>
            </p:nvGrpSpPr>
            <p:grpSpPr bwMode="auto">
              <a:xfrm>
                <a:off x="1018" y="1400"/>
                <a:ext cx="2374" cy="212"/>
                <a:chOff x="367" y="1534"/>
                <a:chExt cx="2880" cy="212"/>
              </a:xfrm>
            </p:grpSpPr>
            <p:grpSp>
              <p:nvGrpSpPr>
                <p:cNvPr id="759" name="Group 348"/>
                <p:cNvGrpSpPr>
                  <a:grpSpLocks/>
                </p:cNvGrpSpPr>
                <p:nvPr/>
              </p:nvGrpSpPr>
              <p:grpSpPr bwMode="auto">
                <a:xfrm>
                  <a:off x="367" y="1534"/>
                  <a:ext cx="768" cy="212"/>
                  <a:chOff x="367" y="1534"/>
                  <a:chExt cx="768" cy="212"/>
                </a:xfrm>
              </p:grpSpPr>
              <p:grpSp>
                <p:nvGrpSpPr>
                  <p:cNvPr id="760" name="Group 349"/>
                  <p:cNvGrpSpPr>
                    <a:grpSpLocks/>
                  </p:cNvGrpSpPr>
                  <p:nvPr/>
                </p:nvGrpSpPr>
                <p:grpSpPr bwMode="auto">
                  <a:xfrm>
                    <a:off x="367" y="1534"/>
                    <a:ext cx="384" cy="212"/>
                    <a:chOff x="367" y="1534"/>
                    <a:chExt cx="384" cy="212"/>
                  </a:xfrm>
                </p:grpSpPr>
                <p:sp>
                  <p:nvSpPr>
                    <p:cNvPr id="755" name="Rectangle 3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7" y="1534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  <p:sp>
                  <p:nvSpPr>
                    <p:cNvPr id="756" name="Rectangle 3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59" y="1534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</p:grpSp>
              <p:grpSp>
                <p:nvGrpSpPr>
                  <p:cNvPr id="768" name="Group 352"/>
                  <p:cNvGrpSpPr>
                    <a:grpSpLocks/>
                  </p:cNvGrpSpPr>
                  <p:nvPr/>
                </p:nvGrpSpPr>
                <p:grpSpPr bwMode="auto">
                  <a:xfrm>
                    <a:off x="751" y="1534"/>
                    <a:ext cx="384" cy="212"/>
                    <a:chOff x="751" y="1534"/>
                    <a:chExt cx="384" cy="212"/>
                  </a:xfrm>
                </p:grpSpPr>
                <p:sp>
                  <p:nvSpPr>
                    <p:cNvPr id="753" name="Rectangle 3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51" y="1534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  <p:sp>
                  <p:nvSpPr>
                    <p:cNvPr id="754" name="Rectangle 3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43" y="1534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</p:grpSp>
            </p:grpSp>
            <p:grpSp>
              <p:nvGrpSpPr>
                <p:cNvPr id="769" name="Group 355"/>
                <p:cNvGrpSpPr>
                  <a:grpSpLocks/>
                </p:cNvGrpSpPr>
                <p:nvPr/>
              </p:nvGrpSpPr>
              <p:grpSpPr bwMode="auto">
                <a:xfrm>
                  <a:off x="1135" y="1534"/>
                  <a:ext cx="768" cy="212"/>
                  <a:chOff x="1135" y="1534"/>
                  <a:chExt cx="768" cy="212"/>
                </a:xfrm>
              </p:grpSpPr>
              <p:grpSp>
                <p:nvGrpSpPr>
                  <p:cNvPr id="774" name="Group 356"/>
                  <p:cNvGrpSpPr>
                    <a:grpSpLocks/>
                  </p:cNvGrpSpPr>
                  <p:nvPr/>
                </p:nvGrpSpPr>
                <p:grpSpPr bwMode="auto">
                  <a:xfrm>
                    <a:off x="1135" y="1534"/>
                    <a:ext cx="384" cy="212"/>
                    <a:chOff x="1135" y="1534"/>
                    <a:chExt cx="384" cy="212"/>
                  </a:xfrm>
                </p:grpSpPr>
                <p:sp>
                  <p:nvSpPr>
                    <p:cNvPr id="749" name="Rectangle 3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35" y="1534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  <p:sp>
                  <p:nvSpPr>
                    <p:cNvPr id="750" name="Rectangle 3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27" y="1534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</p:grpSp>
              <p:grpSp>
                <p:nvGrpSpPr>
                  <p:cNvPr id="775" name="Group 359"/>
                  <p:cNvGrpSpPr>
                    <a:grpSpLocks/>
                  </p:cNvGrpSpPr>
                  <p:nvPr/>
                </p:nvGrpSpPr>
                <p:grpSpPr bwMode="auto">
                  <a:xfrm>
                    <a:off x="1519" y="1534"/>
                    <a:ext cx="384" cy="212"/>
                    <a:chOff x="1519" y="1534"/>
                    <a:chExt cx="384" cy="212"/>
                  </a:xfrm>
                </p:grpSpPr>
                <p:sp>
                  <p:nvSpPr>
                    <p:cNvPr id="747" name="Rectangle 3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9" y="1534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  <p:sp>
                  <p:nvSpPr>
                    <p:cNvPr id="748" name="Rectangle 3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11" y="1534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 dirty="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</p:grpSp>
            </p:grpSp>
            <p:grpSp>
              <p:nvGrpSpPr>
                <p:cNvPr id="780" name="Group 362"/>
                <p:cNvGrpSpPr>
                  <a:grpSpLocks/>
                </p:cNvGrpSpPr>
                <p:nvPr/>
              </p:nvGrpSpPr>
              <p:grpSpPr bwMode="auto">
                <a:xfrm>
                  <a:off x="1903" y="1534"/>
                  <a:ext cx="384" cy="212"/>
                  <a:chOff x="1903" y="1534"/>
                  <a:chExt cx="384" cy="212"/>
                </a:xfrm>
              </p:grpSpPr>
              <p:sp>
                <p:nvSpPr>
                  <p:cNvPr id="743" name="Rectangle 363"/>
                  <p:cNvSpPr>
                    <a:spLocks noChangeArrowheads="1"/>
                  </p:cNvSpPr>
                  <p:nvPr/>
                </p:nvSpPr>
                <p:spPr bwMode="auto">
                  <a:xfrm>
                    <a:off x="1903" y="1534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FF3300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  <p:sp>
                <p:nvSpPr>
                  <p:cNvPr id="744" name="Rectangle 364"/>
                  <p:cNvSpPr>
                    <a:spLocks noChangeArrowheads="1"/>
                  </p:cNvSpPr>
                  <p:nvPr/>
                </p:nvSpPr>
                <p:spPr bwMode="auto">
                  <a:xfrm>
                    <a:off x="2095" y="1534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FF3300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</p:grpSp>
            <p:grpSp>
              <p:nvGrpSpPr>
                <p:cNvPr id="781" name="Group 365"/>
                <p:cNvGrpSpPr>
                  <a:grpSpLocks/>
                </p:cNvGrpSpPr>
                <p:nvPr/>
              </p:nvGrpSpPr>
              <p:grpSpPr bwMode="auto">
                <a:xfrm>
                  <a:off x="2287" y="1534"/>
                  <a:ext cx="384" cy="212"/>
                  <a:chOff x="2287" y="1534"/>
                  <a:chExt cx="384" cy="212"/>
                </a:xfrm>
              </p:grpSpPr>
              <p:sp>
                <p:nvSpPr>
                  <p:cNvPr id="741" name="Rectangle 366"/>
                  <p:cNvSpPr>
                    <a:spLocks noChangeArrowheads="1"/>
                  </p:cNvSpPr>
                  <p:nvPr/>
                </p:nvSpPr>
                <p:spPr bwMode="auto">
                  <a:xfrm>
                    <a:off x="2287" y="1534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FF3300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  <p:sp>
                <p:nvSpPr>
                  <p:cNvPr id="742" name="Rectangle 367"/>
                  <p:cNvSpPr>
                    <a:spLocks noChangeArrowheads="1"/>
                  </p:cNvSpPr>
                  <p:nvPr/>
                </p:nvSpPr>
                <p:spPr bwMode="auto">
                  <a:xfrm>
                    <a:off x="2479" y="1534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FF3300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</p:grpSp>
            <p:sp>
              <p:nvSpPr>
                <p:cNvPr id="738" name="Rectangle 368"/>
                <p:cNvSpPr>
                  <a:spLocks noChangeArrowheads="1"/>
                </p:cNvSpPr>
                <p:nvPr/>
              </p:nvSpPr>
              <p:spPr bwMode="auto">
                <a:xfrm>
                  <a:off x="2671" y="1534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ko-KR" altLang="en-US" sz="2400" b="1" baseline="-25000">
                      <a:solidFill>
                        <a:srgbClr val="FF3300"/>
                      </a:solidFill>
                      <a:latin typeface="Times" charset="0"/>
                      <a:ea typeface="AppleMyungjo" charset="-127"/>
                      <a:cs typeface="AppleMyungjo" charset="-127"/>
                    </a:rPr>
                    <a:t>+</a:t>
                  </a:r>
                </a:p>
              </p:txBody>
            </p:sp>
            <p:sp>
              <p:nvSpPr>
                <p:cNvPr id="739" name="Rectangle 369"/>
                <p:cNvSpPr>
                  <a:spLocks noChangeArrowheads="1"/>
                </p:cNvSpPr>
                <p:nvPr/>
              </p:nvSpPr>
              <p:spPr bwMode="auto">
                <a:xfrm>
                  <a:off x="2863" y="1534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ko-KR" altLang="en-US" sz="2400" b="1" baseline="-25000">
                      <a:solidFill>
                        <a:srgbClr val="FF3300"/>
                      </a:solidFill>
                      <a:latin typeface="Times" charset="0"/>
                      <a:ea typeface="AppleMyungjo" charset="-127"/>
                      <a:cs typeface="AppleMyungjo" charset="-127"/>
                    </a:rPr>
                    <a:t>+</a:t>
                  </a:r>
                </a:p>
              </p:txBody>
            </p:sp>
            <p:sp>
              <p:nvSpPr>
                <p:cNvPr id="740" name="Rectangle 370"/>
                <p:cNvSpPr>
                  <a:spLocks noChangeArrowheads="1"/>
                </p:cNvSpPr>
                <p:nvPr/>
              </p:nvSpPr>
              <p:spPr bwMode="auto">
                <a:xfrm>
                  <a:off x="3055" y="1534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ko-KR" altLang="en-US" sz="2400" b="1" baseline="-25000">
                      <a:solidFill>
                        <a:srgbClr val="FF3300"/>
                      </a:solidFill>
                      <a:latin typeface="Times" charset="0"/>
                      <a:ea typeface="AppleMyungjo" charset="-127"/>
                      <a:cs typeface="AppleMyungjo" charset="-127"/>
                    </a:rPr>
                    <a:t>+</a:t>
                  </a:r>
                </a:p>
              </p:txBody>
            </p:sp>
          </p:grpSp>
          <p:grpSp>
            <p:nvGrpSpPr>
              <p:cNvPr id="782" name="Group 371"/>
              <p:cNvGrpSpPr>
                <a:grpSpLocks/>
              </p:cNvGrpSpPr>
              <p:nvPr/>
            </p:nvGrpSpPr>
            <p:grpSpPr bwMode="auto">
              <a:xfrm>
                <a:off x="1083" y="968"/>
                <a:ext cx="2374" cy="212"/>
                <a:chOff x="367" y="1534"/>
                <a:chExt cx="2880" cy="212"/>
              </a:xfrm>
            </p:grpSpPr>
            <p:grpSp>
              <p:nvGrpSpPr>
                <p:cNvPr id="783" name="Group 372"/>
                <p:cNvGrpSpPr>
                  <a:grpSpLocks/>
                </p:cNvGrpSpPr>
                <p:nvPr/>
              </p:nvGrpSpPr>
              <p:grpSpPr bwMode="auto">
                <a:xfrm>
                  <a:off x="367" y="1534"/>
                  <a:ext cx="768" cy="212"/>
                  <a:chOff x="367" y="1534"/>
                  <a:chExt cx="768" cy="212"/>
                </a:xfrm>
              </p:grpSpPr>
              <p:grpSp>
                <p:nvGrpSpPr>
                  <p:cNvPr id="791" name="Group 373"/>
                  <p:cNvGrpSpPr>
                    <a:grpSpLocks/>
                  </p:cNvGrpSpPr>
                  <p:nvPr/>
                </p:nvGrpSpPr>
                <p:grpSpPr bwMode="auto">
                  <a:xfrm>
                    <a:off x="367" y="1534"/>
                    <a:ext cx="384" cy="212"/>
                    <a:chOff x="367" y="1534"/>
                    <a:chExt cx="384" cy="212"/>
                  </a:xfrm>
                </p:grpSpPr>
                <p:sp>
                  <p:nvSpPr>
                    <p:cNvPr id="732" name="Rectangle 3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7" y="1534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 dirty="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  <p:sp>
                  <p:nvSpPr>
                    <p:cNvPr id="733" name="Rectangle 3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59" y="1534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</p:grpSp>
              <p:grpSp>
                <p:nvGrpSpPr>
                  <p:cNvPr id="792" name="Group 376"/>
                  <p:cNvGrpSpPr>
                    <a:grpSpLocks/>
                  </p:cNvGrpSpPr>
                  <p:nvPr/>
                </p:nvGrpSpPr>
                <p:grpSpPr bwMode="auto">
                  <a:xfrm>
                    <a:off x="751" y="1534"/>
                    <a:ext cx="384" cy="212"/>
                    <a:chOff x="751" y="1534"/>
                    <a:chExt cx="384" cy="212"/>
                  </a:xfrm>
                </p:grpSpPr>
                <p:sp>
                  <p:nvSpPr>
                    <p:cNvPr id="730" name="Rectangle 3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51" y="1534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  <p:sp>
                  <p:nvSpPr>
                    <p:cNvPr id="731" name="Rectangle 3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43" y="1534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</p:grpSp>
            </p:grpSp>
            <p:grpSp>
              <p:nvGrpSpPr>
                <p:cNvPr id="797" name="Group 379"/>
                <p:cNvGrpSpPr>
                  <a:grpSpLocks/>
                </p:cNvGrpSpPr>
                <p:nvPr/>
              </p:nvGrpSpPr>
              <p:grpSpPr bwMode="auto">
                <a:xfrm>
                  <a:off x="1135" y="1534"/>
                  <a:ext cx="768" cy="212"/>
                  <a:chOff x="1135" y="1534"/>
                  <a:chExt cx="768" cy="212"/>
                </a:xfrm>
              </p:grpSpPr>
              <p:grpSp>
                <p:nvGrpSpPr>
                  <p:cNvPr id="798" name="Group 380"/>
                  <p:cNvGrpSpPr>
                    <a:grpSpLocks/>
                  </p:cNvGrpSpPr>
                  <p:nvPr/>
                </p:nvGrpSpPr>
                <p:grpSpPr bwMode="auto">
                  <a:xfrm>
                    <a:off x="1135" y="1534"/>
                    <a:ext cx="384" cy="212"/>
                    <a:chOff x="1135" y="1534"/>
                    <a:chExt cx="384" cy="212"/>
                  </a:xfrm>
                </p:grpSpPr>
                <p:sp>
                  <p:nvSpPr>
                    <p:cNvPr id="726" name="Rectangle 3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35" y="1534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  <p:sp>
                  <p:nvSpPr>
                    <p:cNvPr id="727" name="Rectangle 3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27" y="1534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</p:grpSp>
              <p:grpSp>
                <p:nvGrpSpPr>
                  <p:cNvPr id="807" name="Group 383"/>
                  <p:cNvGrpSpPr>
                    <a:grpSpLocks/>
                  </p:cNvGrpSpPr>
                  <p:nvPr/>
                </p:nvGrpSpPr>
                <p:grpSpPr bwMode="auto">
                  <a:xfrm>
                    <a:off x="1519" y="1534"/>
                    <a:ext cx="384" cy="212"/>
                    <a:chOff x="1519" y="1534"/>
                    <a:chExt cx="384" cy="212"/>
                  </a:xfrm>
                </p:grpSpPr>
                <p:sp>
                  <p:nvSpPr>
                    <p:cNvPr id="724" name="Rectangle 3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9" y="1534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  <p:sp>
                  <p:nvSpPr>
                    <p:cNvPr id="725" name="Rectangle 3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11" y="1534"/>
                      <a:ext cx="192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lIns="92075" tIns="46038" rIns="92075" bIns="46038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ko-KR" altLang="en-US" sz="2400" b="1" baseline="-25000">
                          <a:solidFill>
                            <a:srgbClr val="FF3300"/>
                          </a:solidFill>
                          <a:latin typeface="Times" charset="0"/>
                          <a:ea typeface="AppleMyungjo" charset="-127"/>
                          <a:cs typeface="AppleMyungjo" charset="-127"/>
                        </a:rPr>
                        <a:t>+</a:t>
                      </a:r>
                    </a:p>
                  </p:txBody>
                </p:sp>
              </p:grpSp>
            </p:grpSp>
            <p:grpSp>
              <p:nvGrpSpPr>
                <p:cNvPr id="808" name="Group 386"/>
                <p:cNvGrpSpPr>
                  <a:grpSpLocks/>
                </p:cNvGrpSpPr>
                <p:nvPr/>
              </p:nvGrpSpPr>
              <p:grpSpPr bwMode="auto">
                <a:xfrm>
                  <a:off x="1903" y="1534"/>
                  <a:ext cx="384" cy="212"/>
                  <a:chOff x="1903" y="1534"/>
                  <a:chExt cx="384" cy="212"/>
                </a:xfrm>
              </p:grpSpPr>
              <p:sp>
                <p:nvSpPr>
                  <p:cNvPr id="720" name="Rectangle 387"/>
                  <p:cNvSpPr>
                    <a:spLocks noChangeArrowheads="1"/>
                  </p:cNvSpPr>
                  <p:nvPr/>
                </p:nvSpPr>
                <p:spPr bwMode="auto">
                  <a:xfrm>
                    <a:off x="1903" y="1534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FF3300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  <p:sp>
                <p:nvSpPr>
                  <p:cNvPr id="721" name="Rectangle 388"/>
                  <p:cNvSpPr>
                    <a:spLocks noChangeArrowheads="1"/>
                  </p:cNvSpPr>
                  <p:nvPr/>
                </p:nvSpPr>
                <p:spPr bwMode="auto">
                  <a:xfrm>
                    <a:off x="2095" y="1534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FF3300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</p:grpSp>
            <p:grpSp>
              <p:nvGrpSpPr>
                <p:cNvPr id="813" name="Group 389"/>
                <p:cNvGrpSpPr>
                  <a:grpSpLocks/>
                </p:cNvGrpSpPr>
                <p:nvPr/>
              </p:nvGrpSpPr>
              <p:grpSpPr bwMode="auto">
                <a:xfrm>
                  <a:off x="2287" y="1534"/>
                  <a:ext cx="384" cy="212"/>
                  <a:chOff x="2287" y="1534"/>
                  <a:chExt cx="384" cy="212"/>
                </a:xfrm>
              </p:grpSpPr>
              <p:sp>
                <p:nvSpPr>
                  <p:cNvPr id="718" name="Rectangle 390"/>
                  <p:cNvSpPr>
                    <a:spLocks noChangeArrowheads="1"/>
                  </p:cNvSpPr>
                  <p:nvPr/>
                </p:nvSpPr>
                <p:spPr bwMode="auto">
                  <a:xfrm>
                    <a:off x="2287" y="1534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FF3300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  <p:sp>
                <p:nvSpPr>
                  <p:cNvPr id="719" name="Rectangle 391"/>
                  <p:cNvSpPr>
                    <a:spLocks noChangeArrowheads="1"/>
                  </p:cNvSpPr>
                  <p:nvPr/>
                </p:nvSpPr>
                <p:spPr bwMode="auto">
                  <a:xfrm>
                    <a:off x="2479" y="1534"/>
                    <a:ext cx="19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2075" tIns="46038" rIns="92075" bIns="46038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ko-KR" altLang="en-US" sz="2400" b="1" baseline="-25000">
                        <a:solidFill>
                          <a:srgbClr val="FF3300"/>
                        </a:solidFill>
                        <a:latin typeface="Times" charset="0"/>
                        <a:ea typeface="AppleMyungjo" charset="-127"/>
                        <a:cs typeface="AppleMyungjo" charset="-127"/>
                      </a:rPr>
                      <a:t>+</a:t>
                    </a:r>
                  </a:p>
                </p:txBody>
              </p:sp>
            </p:grpSp>
            <p:sp>
              <p:nvSpPr>
                <p:cNvPr id="715" name="Rectangle 392"/>
                <p:cNvSpPr>
                  <a:spLocks noChangeArrowheads="1"/>
                </p:cNvSpPr>
                <p:nvPr/>
              </p:nvSpPr>
              <p:spPr bwMode="auto">
                <a:xfrm>
                  <a:off x="2671" y="1534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ko-KR" altLang="en-US" sz="2400" b="1" baseline="-25000">
                      <a:solidFill>
                        <a:srgbClr val="FF3300"/>
                      </a:solidFill>
                      <a:latin typeface="Times" charset="0"/>
                      <a:ea typeface="AppleMyungjo" charset="-127"/>
                      <a:cs typeface="AppleMyungjo" charset="-127"/>
                    </a:rPr>
                    <a:t>+</a:t>
                  </a:r>
                </a:p>
              </p:txBody>
            </p:sp>
            <p:sp>
              <p:nvSpPr>
                <p:cNvPr id="716" name="Rectangle 393"/>
                <p:cNvSpPr>
                  <a:spLocks noChangeArrowheads="1"/>
                </p:cNvSpPr>
                <p:nvPr/>
              </p:nvSpPr>
              <p:spPr bwMode="auto">
                <a:xfrm>
                  <a:off x="2863" y="1534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ko-KR" altLang="en-US" sz="2400" b="1" baseline="-25000" dirty="0">
                      <a:solidFill>
                        <a:srgbClr val="FF3300"/>
                      </a:solidFill>
                      <a:latin typeface="Times" charset="0"/>
                      <a:ea typeface="AppleMyungjo" charset="-127"/>
                      <a:cs typeface="AppleMyungjo" charset="-127"/>
                    </a:rPr>
                    <a:t>+</a:t>
                  </a:r>
                </a:p>
              </p:txBody>
            </p:sp>
            <p:sp>
              <p:nvSpPr>
                <p:cNvPr id="717" name="Rectangle 394"/>
                <p:cNvSpPr>
                  <a:spLocks noChangeArrowheads="1"/>
                </p:cNvSpPr>
                <p:nvPr/>
              </p:nvSpPr>
              <p:spPr bwMode="auto">
                <a:xfrm>
                  <a:off x="3055" y="1534"/>
                  <a:ext cx="1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2075" tIns="46038" rIns="92075" bIns="46038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ko-KR" altLang="en-US" sz="2400" b="1" baseline="-25000">
                      <a:solidFill>
                        <a:srgbClr val="FF3300"/>
                      </a:solidFill>
                      <a:latin typeface="Times" charset="0"/>
                      <a:ea typeface="AppleMyungjo" charset="-127"/>
                      <a:cs typeface="AppleMyungjo" charset="-127"/>
                    </a:rPr>
                    <a:t>+</a:t>
                  </a:r>
                </a:p>
              </p:txBody>
            </p:sp>
          </p:grpSp>
          <p:grpSp>
            <p:nvGrpSpPr>
              <p:cNvPr id="814" name="Group 395"/>
              <p:cNvGrpSpPr>
                <a:grpSpLocks/>
              </p:cNvGrpSpPr>
              <p:nvPr/>
            </p:nvGrpSpPr>
            <p:grpSpPr bwMode="auto">
              <a:xfrm>
                <a:off x="1851" y="1112"/>
                <a:ext cx="0" cy="480"/>
                <a:chOff x="1344" y="2304"/>
                <a:chExt cx="0" cy="480"/>
              </a:xfrm>
            </p:grpSpPr>
            <p:sp>
              <p:nvSpPr>
                <p:cNvPr id="709" name="Line 396"/>
                <p:cNvSpPr>
                  <a:spLocks noChangeShapeType="1"/>
                </p:cNvSpPr>
                <p:nvPr/>
              </p:nvSpPr>
              <p:spPr bwMode="auto">
                <a:xfrm>
                  <a:off x="1344" y="2304"/>
                  <a:ext cx="0" cy="24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10" name="Line 397"/>
                <p:cNvSpPr>
                  <a:spLocks noChangeShapeType="1"/>
                </p:cNvSpPr>
                <p:nvPr/>
              </p:nvSpPr>
              <p:spPr bwMode="auto">
                <a:xfrm flipV="1">
                  <a:off x="1344" y="2544"/>
                  <a:ext cx="0" cy="24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823" name="Group 398"/>
              <p:cNvGrpSpPr>
                <a:grpSpLocks/>
              </p:cNvGrpSpPr>
              <p:nvPr/>
            </p:nvGrpSpPr>
            <p:grpSpPr bwMode="auto">
              <a:xfrm>
                <a:off x="2352" y="1078"/>
                <a:ext cx="0" cy="528"/>
                <a:chOff x="1536" y="2304"/>
                <a:chExt cx="0" cy="528"/>
              </a:xfrm>
            </p:grpSpPr>
            <p:sp>
              <p:nvSpPr>
                <p:cNvPr id="707" name="Line 399"/>
                <p:cNvSpPr>
                  <a:spLocks noChangeShapeType="1"/>
                </p:cNvSpPr>
                <p:nvPr/>
              </p:nvSpPr>
              <p:spPr bwMode="auto">
                <a:xfrm flipV="1">
                  <a:off x="1536" y="2304"/>
                  <a:ext cx="0" cy="24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08" name="Line 400"/>
                <p:cNvSpPr>
                  <a:spLocks noChangeShapeType="1"/>
                </p:cNvSpPr>
                <p:nvPr/>
              </p:nvSpPr>
              <p:spPr bwMode="auto">
                <a:xfrm>
                  <a:off x="1536" y="2592"/>
                  <a:ext cx="0" cy="24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702" name="Text Box 402"/>
              <p:cNvSpPr txBox="1">
                <a:spLocks noChangeArrowheads="1"/>
              </p:cNvSpPr>
              <p:nvPr/>
            </p:nvSpPr>
            <p:spPr bwMode="auto">
              <a:xfrm>
                <a:off x="2657" y="579"/>
                <a:ext cx="776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 dirty="0">
                    <a:solidFill>
                      <a:srgbClr val="0000FF"/>
                    </a:solidFill>
                    <a:latin typeface="Times" charset="0"/>
                  </a:rPr>
                  <a:t>e</a:t>
                </a:r>
                <a:r>
                  <a:rPr lang="en-US" sz="2000" baseline="30000" dirty="0">
                    <a:solidFill>
                      <a:srgbClr val="0000FF"/>
                    </a:solidFill>
                    <a:latin typeface="Times" charset="0"/>
                  </a:rPr>
                  <a:t>-</a:t>
                </a:r>
                <a:r>
                  <a:rPr lang="en-US" sz="2000" dirty="0">
                    <a:solidFill>
                      <a:srgbClr val="0000FF"/>
                    </a:solidFill>
                    <a:latin typeface="Times" charset="0"/>
                  </a:rPr>
                  <a:t> Witness</a:t>
                </a:r>
              </a:p>
            </p:txBody>
          </p:sp>
          <p:sp>
            <p:nvSpPr>
              <p:cNvPr id="703" name="Line 403"/>
              <p:cNvSpPr>
                <a:spLocks noChangeShapeType="1"/>
              </p:cNvSpPr>
              <p:nvPr/>
            </p:nvSpPr>
            <p:spPr bwMode="auto">
              <a:xfrm>
                <a:off x="3079" y="810"/>
                <a:ext cx="101" cy="422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04" name="Line 405"/>
              <p:cNvSpPr>
                <a:spLocks noChangeShapeType="1"/>
              </p:cNvSpPr>
              <p:nvPr/>
            </p:nvSpPr>
            <p:spPr bwMode="auto">
              <a:xfrm flipH="1">
                <a:off x="1968" y="1344"/>
                <a:ext cx="336" cy="0"/>
              </a:xfrm>
              <a:prstGeom prst="line">
                <a:avLst/>
              </a:prstGeom>
              <a:noFill/>
              <a:ln w="38100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05" name="Line 406"/>
              <p:cNvSpPr>
                <a:spLocks noChangeShapeType="1"/>
              </p:cNvSpPr>
              <p:nvPr/>
            </p:nvSpPr>
            <p:spPr bwMode="auto">
              <a:xfrm>
                <a:off x="2400" y="1344"/>
                <a:ext cx="336" cy="0"/>
              </a:xfrm>
              <a:prstGeom prst="line">
                <a:avLst/>
              </a:prstGeom>
              <a:noFill/>
              <a:ln w="38100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06" name="Line 346"/>
              <p:cNvSpPr>
                <a:spLocks noChangeShapeType="1"/>
              </p:cNvSpPr>
              <p:nvPr/>
            </p:nvSpPr>
            <p:spPr bwMode="auto">
              <a:xfrm flipH="1">
                <a:off x="4073" y="848"/>
                <a:ext cx="193" cy="378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824" name="Group 414"/>
            <p:cNvGrpSpPr/>
            <p:nvPr/>
          </p:nvGrpSpPr>
          <p:grpSpPr>
            <a:xfrm>
              <a:off x="4860925" y="1871664"/>
              <a:ext cx="330200" cy="349251"/>
              <a:chOff x="6445250" y="1843089"/>
              <a:chExt cx="330200" cy="349251"/>
            </a:xfrm>
          </p:grpSpPr>
          <p:sp>
            <p:nvSpPr>
              <p:cNvPr id="478" name="Oval 359"/>
              <p:cNvSpPr>
                <a:spLocks noChangeArrowheads="1"/>
              </p:cNvSpPr>
              <p:nvPr/>
            </p:nvSpPr>
            <p:spPr bwMode="auto">
              <a:xfrm>
                <a:off x="6445250" y="1843089"/>
                <a:ext cx="66573" cy="342900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79" name="Rectangle 360"/>
              <p:cNvSpPr>
                <a:spLocks noChangeArrowheads="1"/>
              </p:cNvSpPr>
              <p:nvPr/>
            </p:nvSpPr>
            <p:spPr bwMode="auto">
              <a:xfrm>
                <a:off x="6479601" y="1843089"/>
                <a:ext cx="250047" cy="342900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5000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80" name="Oval 361"/>
              <p:cNvSpPr>
                <a:spLocks noChangeArrowheads="1"/>
              </p:cNvSpPr>
              <p:nvPr/>
            </p:nvSpPr>
            <p:spPr bwMode="auto">
              <a:xfrm>
                <a:off x="6708877" y="1843089"/>
                <a:ext cx="66573" cy="342900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81" name="Rectangle 362"/>
              <p:cNvSpPr>
                <a:spLocks noChangeArrowheads="1"/>
              </p:cNvSpPr>
              <p:nvPr/>
            </p:nvSpPr>
            <p:spPr bwMode="auto">
              <a:xfrm>
                <a:off x="6472944" y="1873252"/>
                <a:ext cx="12782" cy="319088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5000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414" name="Rectangle 51"/>
            <p:cNvSpPr>
              <a:spLocks noChangeArrowheads="1"/>
            </p:cNvSpPr>
            <p:nvPr/>
          </p:nvSpPr>
          <p:spPr bwMode="auto">
            <a:xfrm>
              <a:off x="5472113" y="1987550"/>
              <a:ext cx="3524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ko-KR" altLang="en-US" sz="2400" b="1" baseline="-25000" dirty="0">
                  <a:solidFill>
                    <a:srgbClr val="FF0000"/>
                  </a:solidFill>
                  <a:latin typeface="Times" charset="0"/>
                  <a:ea typeface="AppleMyungjo" charset="-127"/>
                  <a:cs typeface="AppleMyungjo" charset="-127"/>
                </a:rPr>
                <a:t>+</a:t>
              </a:r>
            </a:p>
          </p:txBody>
        </p:sp>
        <p:sp>
          <p:nvSpPr>
            <p:cNvPr id="415" name="Rectangle 51"/>
            <p:cNvSpPr>
              <a:spLocks noChangeArrowheads="1"/>
            </p:cNvSpPr>
            <p:nvPr/>
          </p:nvSpPr>
          <p:spPr bwMode="auto">
            <a:xfrm>
              <a:off x="5624513" y="2139950"/>
              <a:ext cx="3524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ko-KR" altLang="en-US" sz="2400" b="1" baseline="-25000" dirty="0">
                  <a:solidFill>
                    <a:srgbClr val="FF0000"/>
                  </a:solidFill>
                  <a:latin typeface="Times" charset="0"/>
                  <a:ea typeface="AppleMyungjo" charset="-127"/>
                  <a:cs typeface="AppleMyungjo" charset="-127"/>
                </a:rPr>
                <a:t>+</a:t>
              </a:r>
            </a:p>
          </p:txBody>
        </p:sp>
        <p:sp>
          <p:nvSpPr>
            <p:cNvPr id="434" name="Rectangle 51"/>
            <p:cNvSpPr>
              <a:spLocks noChangeArrowheads="1"/>
            </p:cNvSpPr>
            <p:nvPr/>
          </p:nvSpPr>
          <p:spPr bwMode="auto">
            <a:xfrm>
              <a:off x="5519738" y="1590675"/>
              <a:ext cx="3524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ko-KR" altLang="en-US" sz="2400" b="1" baseline="-25000" dirty="0">
                  <a:solidFill>
                    <a:srgbClr val="FF0000"/>
                  </a:solidFill>
                  <a:latin typeface="Times" charset="0"/>
                  <a:ea typeface="AppleMyungjo" charset="-127"/>
                  <a:cs typeface="AppleMyungjo" charset="-127"/>
                </a:rPr>
                <a:t>+</a:t>
              </a:r>
            </a:p>
          </p:txBody>
        </p:sp>
        <p:sp>
          <p:nvSpPr>
            <p:cNvPr id="437" name="Rectangle 51"/>
            <p:cNvSpPr>
              <a:spLocks noChangeArrowheads="1"/>
            </p:cNvSpPr>
            <p:nvPr/>
          </p:nvSpPr>
          <p:spPr bwMode="auto">
            <a:xfrm>
              <a:off x="5672138" y="1743075"/>
              <a:ext cx="3524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ko-KR" altLang="en-US" sz="2400" b="1" baseline="-25000" dirty="0">
                  <a:solidFill>
                    <a:srgbClr val="FF0000"/>
                  </a:solidFill>
                  <a:latin typeface="Times" charset="0"/>
                  <a:ea typeface="AppleMyungjo" charset="-127"/>
                  <a:cs typeface="AppleMyungjo" charset="-127"/>
                </a:rPr>
                <a:t>+</a:t>
              </a:r>
            </a:p>
          </p:txBody>
        </p:sp>
        <p:sp>
          <p:nvSpPr>
            <p:cNvPr id="440" name="Rectangle 51"/>
            <p:cNvSpPr>
              <a:spLocks noChangeArrowheads="1"/>
            </p:cNvSpPr>
            <p:nvPr/>
          </p:nvSpPr>
          <p:spPr bwMode="auto">
            <a:xfrm>
              <a:off x="5824538" y="1895475"/>
              <a:ext cx="3524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ko-KR" altLang="en-US" sz="2400" b="1" baseline="-25000" dirty="0">
                  <a:solidFill>
                    <a:srgbClr val="FF0000"/>
                  </a:solidFill>
                  <a:latin typeface="Times" charset="0"/>
                  <a:ea typeface="AppleMyungjo" charset="-127"/>
                  <a:cs typeface="AppleMyungjo" charset="-127"/>
                </a:rPr>
                <a:t>+</a:t>
              </a:r>
            </a:p>
          </p:txBody>
        </p:sp>
        <p:sp>
          <p:nvSpPr>
            <p:cNvPr id="442" name="Rectangle 51"/>
            <p:cNvSpPr>
              <a:spLocks noChangeArrowheads="1"/>
            </p:cNvSpPr>
            <p:nvPr/>
          </p:nvSpPr>
          <p:spPr bwMode="auto">
            <a:xfrm>
              <a:off x="5976938" y="2047875"/>
              <a:ext cx="3524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ko-KR" altLang="en-US" sz="2400" b="1" baseline="-25000" dirty="0">
                  <a:solidFill>
                    <a:srgbClr val="FF0000"/>
                  </a:solidFill>
                  <a:latin typeface="Times" charset="0"/>
                  <a:ea typeface="AppleMyungjo" charset="-127"/>
                  <a:cs typeface="AppleMyungjo" charset="-127"/>
                </a:rPr>
                <a:t>+</a:t>
              </a:r>
            </a:p>
          </p:txBody>
        </p:sp>
        <p:sp>
          <p:nvSpPr>
            <p:cNvPr id="444" name="Rectangle 51"/>
            <p:cNvSpPr>
              <a:spLocks noChangeArrowheads="1"/>
            </p:cNvSpPr>
            <p:nvPr/>
          </p:nvSpPr>
          <p:spPr bwMode="auto">
            <a:xfrm>
              <a:off x="5872163" y="1504950"/>
              <a:ext cx="3524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ko-KR" altLang="en-US" sz="2400" b="1" baseline="-25000" dirty="0">
                  <a:solidFill>
                    <a:srgbClr val="FF0000"/>
                  </a:solidFill>
                  <a:latin typeface="Times" charset="0"/>
                  <a:ea typeface="AppleMyungjo" charset="-127"/>
                  <a:cs typeface="AppleMyungjo" charset="-127"/>
                </a:rPr>
                <a:t>+</a:t>
              </a:r>
            </a:p>
          </p:txBody>
        </p:sp>
        <p:sp>
          <p:nvSpPr>
            <p:cNvPr id="446" name="Rectangle 51"/>
            <p:cNvSpPr>
              <a:spLocks noChangeArrowheads="1"/>
            </p:cNvSpPr>
            <p:nvPr/>
          </p:nvSpPr>
          <p:spPr bwMode="auto">
            <a:xfrm>
              <a:off x="6024563" y="1657350"/>
              <a:ext cx="3524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ko-KR" altLang="en-US" sz="2400" b="1" baseline="-25000" dirty="0">
                  <a:solidFill>
                    <a:srgbClr val="FF0000"/>
                  </a:solidFill>
                  <a:latin typeface="Times" charset="0"/>
                  <a:ea typeface="AppleMyungjo" charset="-127"/>
                  <a:cs typeface="AppleMyungjo" charset="-127"/>
                </a:rPr>
                <a:t>+</a:t>
              </a:r>
            </a:p>
          </p:txBody>
        </p:sp>
        <p:sp>
          <p:nvSpPr>
            <p:cNvPr id="457" name="Rectangle 51"/>
            <p:cNvSpPr>
              <a:spLocks noChangeArrowheads="1"/>
            </p:cNvSpPr>
            <p:nvPr/>
          </p:nvSpPr>
          <p:spPr bwMode="auto">
            <a:xfrm>
              <a:off x="6176963" y="1809750"/>
              <a:ext cx="3524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ko-KR" altLang="en-US" sz="2400" b="1" baseline="-25000" dirty="0">
                  <a:solidFill>
                    <a:srgbClr val="FF0000"/>
                  </a:solidFill>
                  <a:latin typeface="Times" charset="0"/>
                  <a:ea typeface="AppleMyungjo" charset="-127"/>
                  <a:cs typeface="AppleMyungjo" charset="-127"/>
                </a:rPr>
                <a:t>+</a:t>
              </a:r>
            </a:p>
          </p:txBody>
        </p:sp>
        <p:sp>
          <p:nvSpPr>
            <p:cNvPr id="458" name="Rectangle 51"/>
            <p:cNvSpPr>
              <a:spLocks noChangeArrowheads="1"/>
            </p:cNvSpPr>
            <p:nvPr/>
          </p:nvSpPr>
          <p:spPr bwMode="auto">
            <a:xfrm>
              <a:off x="6246813" y="2120900"/>
              <a:ext cx="3524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ko-KR" altLang="en-US" sz="2400" b="1" baseline="-25000" dirty="0">
                  <a:solidFill>
                    <a:srgbClr val="FF0000"/>
                  </a:solidFill>
                  <a:latin typeface="Times" charset="0"/>
                  <a:ea typeface="AppleMyungjo" charset="-127"/>
                  <a:cs typeface="AppleMyungjo" charset="-127"/>
                </a:rPr>
                <a:t>+</a:t>
              </a:r>
            </a:p>
          </p:txBody>
        </p:sp>
        <p:sp>
          <p:nvSpPr>
            <p:cNvPr id="459" name="Rectangle 393"/>
            <p:cNvSpPr>
              <a:spLocks noChangeArrowheads="1"/>
            </p:cNvSpPr>
            <p:nvPr/>
          </p:nvSpPr>
          <p:spPr bwMode="auto">
            <a:xfrm>
              <a:off x="5135140" y="1612900"/>
              <a:ext cx="251037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ko-KR" altLang="en-US" sz="2400" b="1" baseline="-25000" dirty="0">
                  <a:solidFill>
                    <a:srgbClr val="FF3300"/>
                  </a:solidFill>
                  <a:latin typeface="Times" charset="0"/>
                  <a:ea typeface="AppleMyungjo" charset="-127"/>
                  <a:cs typeface="AppleMyungjo" charset="-127"/>
                </a:rPr>
                <a:t>+</a:t>
              </a:r>
            </a:p>
          </p:txBody>
        </p:sp>
        <p:sp>
          <p:nvSpPr>
            <p:cNvPr id="463" name="Rectangle 393"/>
            <p:cNvSpPr>
              <a:spLocks noChangeArrowheads="1"/>
            </p:cNvSpPr>
            <p:nvPr/>
          </p:nvSpPr>
          <p:spPr bwMode="auto">
            <a:xfrm>
              <a:off x="5287540" y="1765300"/>
              <a:ext cx="251037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ko-KR" altLang="en-US" sz="2400" b="1" baseline="-25000" dirty="0">
                  <a:solidFill>
                    <a:srgbClr val="FF3300"/>
                  </a:solidFill>
                  <a:latin typeface="Times" charset="0"/>
                  <a:ea typeface="AppleMyungjo" charset="-127"/>
                  <a:cs typeface="AppleMyungjo" charset="-127"/>
                </a:rPr>
                <a:t>+</a:t>
              </a:r>
            </a:p>
          </p:txBody>
        </p:sp>
        <p:sp>
          <p:nvSpPr>
            <p:cNvPr id="465" name="Rectangle 393"/>
            <p:cNvSpPr>
              <a:spLocks noChangeArrowheads="1"/>
            </p:cNvSpPr>
            <p:nvPr/>
          </p:nvSpPr>
          <p:spPr bwMode="auto">
            <a:xfrm flipH="1">
              <a:off x="5311532" y="1958020"/>
              <a:ext cx="98171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ko-KR" altLang="en-US" sz="2400" b="1" baseline="-25000" dirty="0">
                  <a:solidFill>
                    <a:srgbClr val="FF3300"/>
                  </a:solidFill>
                  <a:latin typeface="Times" charset="0"/>
                  <a:ea typeface="AppleMyungjo" charset="-127"/>
                  <a:cs typeface="AppleMyungjo" charset="-127"/>
                </a:rPr>
                <a:t>+</a:t>
              </a:r>
            </a:p>
          </p:txBody>
        </p:sp>
        <p:sp>
          <p:nvSpPr>
            <p:cNvPr id="466" name="Rectangle 51"/>
            <p:cNvSpPr>
              <a:spLocks noChangeArrowheads="1"/>
            </p:cNvSpPr>
            <p:nvPr/>
          </p:nvSpPr>
          <p:spPr bwMode="auto">
            <a:xfrm>
              <a:off x="6268891" y="1478320"/>
              <a:ext cx="3524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ko-KR" altLang="en-US" sz="2400" b="1" baseline="-25000" dirty="0">
                  <a:solidFill>
                    <a:srgbClr val="FF0000"/>
                  </a:solidFill>
                  <a:latin typeface="Times" charset="0"/>
                  <a:ea typeface="AppleMyungjo" charset="-127"/>
                  <a:cs typeface="AppleMyungjo" charset="-127"/>
                </a:rPr>
                <a:t>+</a:t>
              </a:r>
            </a:p>
          </p:txBody>
        </p:sp>
        <p:grpSp>
          <p:nvGrpSpPr>
            <p:cNvPr id="829" name="Group 413"/>
            <p:cNvGrpSpPr/>
            <p:nvPr/>
          </p:nvGrpSpPr>
          <p:grpSpPr>
            <a:xfrm>
              <a:off x="5926379" y="1862139"/>
              <a:ext cx="849112" cy="349251"/>
              <a:chOff x="6445250" y="1843089"/>
              <a:chExt cx="330200" cy="349251"/>
            </a:xfrm>
          </p:grpSpPr>
          <p:sp>
            <p:nvSpPr>
              <p:cNvPr id="474" name="Oval 359"/>
              <p:cNvSpPr>
                <a:spLocks noChangeArrowheads="1"/>
              </p:cNvSpPr>
              <p:nvPr/>
            </p:nvSpPr>
            <p:spPr bwMode="auto">
              <a:xfrm>
                <a:off x="6445250" y="1843089"/>
                <a:ext cx="66573" cy="342900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75" name="Rectangle 360"/>
              <p:cNvSpPr>
                <a:spLocks noChangeArrowheads="1"/>
              </p:cNvSpPr>
              <p:nvPr/>
            </p:nvSpPr>
            <p:spPr bwMode="auto">
              <a:xfrm>
                <a:off x="6479601" y="1843089"/>
                <a:ext cx="250047" cy="342900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5000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76" name="Oval 361"/>
              <p:cNvSpPr>
                <a:spLocks noChangeArrowheads="1"/>
              </p:cNvSpPr>
              <p:nvPr/>
            </p:nvSpPr>
            <p:spPr bwMode="auto">
              <a:xfrm>
                <a:off x="6708877" y="1843089"/>
                <a:ext cx="66573" cy="342900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77" name="Rectangle 362"/>
              <p:cNvSpPr>
                <a:spLocks noChangeArrowheads="1"/>
              </p:cNvSpPr>
              <p:nvPr/>
            </p:nvSpPr>
            <p:spPr bwMode="auto">
              <a:xfrm>
                <a:off x="6472944" y="1873252"/>
                <a:ext cx="12782" cy="319088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5000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472" name="Rectangle 192"/>
            <p:cNvSpPr>
              <a:spLocks noChangeArrowheads="1"/>
            </p:cNvSpPr>
            <p:nvPr/>
          </p:nvSpPr>
          <p:spPr bwMode="auto">
            <a:xfrm>
              <a:off x="6803593" y="2150771"/>
              <a:ext cx="1446213" cy="3699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2075" tIns="46038" rIns="92075" bIns="46038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800" b="1" dirty="0">
                  <a:latin typeface="Comic Sans MS" charset="0"/>
                </a:rPr>
                <a:t>e</a:t>
              </a:r>
              <a:r>
                <a:rPr lang="en-US" altLang="ko-KR" sz="1800" b="1" baseline="30000" dirty="0">
                  <a:latin typeface="Comic Sans MS" charset="0"/>
                </a:rPr>
                <a:t>-</a:t>
              </a:r>
              <a:r>
                <a:rPr lang="en-US" altLang="ko-KR" sz="1800" b="1" dirty="0">
                  <a:latin typeface="Comic Sans MS" charset="0"/>
                </a:rPr>
                <a:t> bunch</a:t>
              </a:r>
            </a:p>
          </p:txBody>
        </p:sp>
        <p:sp>
          <p:nvSpPr>
            <p:cNvPr id="473" name="Line 296"/>
            <p:cNvSpPr>
              <a:spLocks noChangeShapeType="1"/>
            </p:cNvSpPr>
            <p:nvPr/>
          </p:nvSpPr>
          <p:spPr bwMode="auto">
            <a:xfrm>
              <a:off x="6731511" y="2014391"/>
              <a:ext cx="762646" cy="4617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411" name="Text Box 46"/>
          <p:cNvSpPr txBox="1">
            <a:spLocks noChangeArrowheads="1"/>
          </p:cNvSpPr>
          <p:nvPr/>
        </p:nvSpPr>
        <p:spPr bwMode="auto">
          <a:xfrm>
            <a:off x="1423071" y="110430"/>
            <a:ext cx="6337555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P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LASMA</a:t>
            </a:r>
            <a:r>
              <a:rPr lang="en-US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W</a:t>
            </a:r>
            <a:r>
              <a:rPr lang="en-US" sz="24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AKEFiELD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 </a:t>
            </a:r>
            <a:r>
              <a:rPr lang="en-US" sz="28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A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CCELERATOR (</a:t>
            </a:r>
            <a:r>
              <a:rPr lang="en-US" sz="3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e</a:t>
            </a:r>
            <a:r>
              <a:rPr lang="en-US" sz="3600" baseline="300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-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)</a:t>
            </a:r>
            <a:endParaRPr lang="en-US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Times" charset="0"/>
            </a:endParaRPr>
          </a:p>
        </p:txBody>
      </p:sp>
      <p:sp>
        <p:nvSpPr>
          <p:cNvPr id="412" name="TextBox 411"/>
          <p:cNvSpPr txBox="1"/>
          <p:nvPr/>
        </p:nvSpPr>
        <p:spPr>
          <a:xfrm>
            <a:off x="606278" y="2748402"/>
            <a:ext cx="604524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Main current challenges</a:t>
            </a:r>
          </a:p>
          <a:p>
            <a:pPr>
              <a:buClr>
                <a:srgbClr val="FF0000"/>
              </a:buClr>
              <a:buFont typeface="Wingdings" charset="2"/>
              <a:buChar char="²"/>
            </a:pPr>
            <a:r>
              <a:rPr lang="en-US" dirty="0"/>
              <a:t>True D-bunch/W-bunch experiments</a:t>
            </a:r>
          </a:p>
          <a:p>
            <a:pPr>
              <a:buClr>
                <a:srgbClr val="FF0000"/>
              </a:buClr>
              <a:buFont typeface="Wingdings" charset="2"/>
              <a:buChar char="²"/>
            </a:pPr>
            <a:r>
              <a:rPr lang="en-US" dirty="0"/>
              <a:t>Demonstrate emittance preservation (at the mm-</a:t>
            </a:r>
            <a:r>
              <a:rPr lang="en-US" dirty="0" err="1"/>
              <a:t>mrad</a:t>
            </a:r>
            <a:r>
              <a:rPr lang="en-US" dirty="0"/>
              <a:t> level) </a:t>
            </a:r>
          </a:p>
          <a:p>
            <a:pPr>
              <a:buClr>
                <a:srgbClr val="FF0000"/>
              </a:buClr>
              <a:buFont typeface="Wingdings" charset="2"/>
              <a:buChar char="²"/>
            </a:pPr>
            <a:r>
              <a:rPr lang="en-US" dirty="0"/>
              <a:t>Reach low energy spread (%-level)</a:t>
            </a:r>
          </a:p>
          <a:p>
            <a:pPr>
              <a:buClr>
                <a:srgbClr val="FF0000"/>
              </a:buClr>
              <a:buFont typeface="Wingdings" charset="2"/>
              <a:buChar char="²"/>
            </a:pPr>
            <a:r>
              <a:rPr lang="en-US" dirty="0"/>
              <a:t>Reach high energy transfer efficiency</a:t>
            </a:r>
          </a:p>
          <a:p>
            <a:pPr>
              <a:buClr>
                <a:srgbClr val="FF0000"/>
              </a:buClr>
              <a:buFont typeface="Wingdings" charset="2"/>
              <a:buChar char="²"/>
            </a:pPr>
            <a:r>
              <a:rPr lang="en-US" dirty="0"/>
              <a:t>Repeat with </a:t>
            </a:r>
            <a:r>
              <a:rPr lang="en-US" dirty="0" err="1"/>
              <a:t>e</a:t>
            </a:r>
            <a:r>
              <a:rPr lang="en-US" baseline="30000" dirty="0"/>
              <a:t>+</a:t>
            </a:r>
          </a:p>
          <a:p>
            <a:pPr>
              <a:buClr>
                <a:srgbClr val="FF0000"/>
              </a:buClr>
              <a:buFont typeface="Wingdings" charset="2"/>
              <a:buChar char="²"/>
            </a:pPr>
            <a:r>
              <a:rPr lang="en-US" dirty="0"/>
              <a:t>Staging</a:t>
            </a:r>
          </a:p>
          <a:p>
            <a:pPr>
              <a:buClr>
                <a:srgbClr val="FF0000"/>
              </a:buClr>
              <a:buFont typeface="Wingdings" charset="2"/>
              <a:buChar char="²"/>
            </a:pPr>
            <a:r>
              <a:rPr lang="en-US" dirty="0"/>
              <a:t>Collider parameters …</a:t>
            </a:r>
          </a:p>
        </p:txBody>
      </p:sp>
      <p:sp>
        <p:nvSpPr>
          <p:cNvPr id="380" name="TextBox 379"/>
          <p:cNvSpPr txBox="1"/>
          <p:nvPr/>
        </p:nvSpPr>
        <p:spPr>
          <a:xfrm>
            <a:off x="752628" y="5420703"/>
            <a:ext cx="7678439" cy="646331"/>
          </a:xfrm>
          <a:prstGeom prst="rect">
            <a:avLst/>
          </a:prstGeom>
          <a:solidFill>
            <a:srgbClr val="0C7362"/>
          </a:solidFill>
        </p:spPr>
        <p:txBody>
          <a:bodyPr wrap="square" rtlCol="0">
            <a:spAutoFit/>
          </a:bodyPr>
          <a:lstStyle/>
          <a:p>
            <a:pPr marL="228600" indent="-228600">
              <a:buClr>
                <a:schemeClr val="bg1"/>
              </a:buClr>
              <a:buFont typeface="Wingdings" charset="2"/>
              <a:buChar char="²"/>
            </a:pPr>
            <a:r>
              <a:rPr lang="en-US" dirty="0">
                <a:solidFill>
                  <a:schemeClr val="bg1"/>
                </a:solidFill>
              </a:rPr>
              <a:t>Quality of the results limited by the drive (D) and witness (W) bunch parameters available</a:t>
            </a:r>
          </a:p>
        </p:txBody>
      </p:sp>
    </p:spTree>
    <p:extLst>
      <p:ext uri="{BB962C8B-B14F-4D97-AF65-F5344CB8AC3E}">
        <p14:creationId xmlns:p14="http://schemas.microsoft.com/office/powerpoint/2010/main" val="6490415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653372"/>
            <a:ext cx="8610600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Goal: study accelerator-related PWFA topics</a:t>
            </a:r>
          </a:p>
          <a:p>
            <a:pPr>
              <a:buClr>
                <a:srgbClr val="FF0000"/>
              </a:buClr>
              <a:buFont typeface="Wingdings" charset="2"/>
              <a:buChar char="²"/>
            </a:pPr>
            <a:r>
              <a:rPr lang="en-US" sz="1600" dirty="0"/>
              <a:t>Provide quality accelerated bunch, same ∆E/E and </a:t>
            </a:r>
            <a:r>
              <a:rPr lang="en-US" sz="1600" dirty="0" err="1">
                <a:latin typeface="Symbol" charset="2"/>
                <a:cs typeface="Symbol" charset="2"/>
              </a:rPr>
              <a:t>e</a:t>
            </a:r>
            <a:r>
              <a:rPr lang="en-US" sz="1600" baseline="-25000" dirty="0" err="1"/>
              <a:t>N</a:t>
            </a:r>
            <a:r>
              <a:rPr lang="en-US" sz="1600" dirty="0"/>
              <a:t> as injected one</a:t>
            </a:r>
          </a:p>
          <a:p>
            <a:pPr>
              <a:buClr>
                <a:srgbClr val="FF0000"/>
              </a:buClr>
              <a:buFont typeface="Wingdings" charset="2"/>
              <a:buChar char="²"/>
            </a:pPr>
            <a:r>
              <a:rPr lang="en-US" sz="1600" dirty="0"/>
              <a:t>Aim for energy gain on the order of incoming energy, 3.5GeV</a:t>
            </a:r>
          </a:p>
          <a:p>
            <a:pPr>
              <a:buClr>
                <a:srgbClr val="FF0000"/>
              </a:buClr>
              <a:buFont typeface="Wingdings" charset="2"/>
              <a:buChar char="²"/>
            </a:pPr>
            <a:r>
              <a:rPr lang="en-US" sz="1600" dirty="0"/>
              <a:t>Aim for &gt;1GeV/m accelerating gradient</a:t>
            </a:r>
          </a:p>
          <a:p>
            <a:pPr>
              <a:buClr>
                <a:srgbClr val="FF0000"/>
              </a:buClr>
              <a:buFont typeface="Wingdings" charset="2"/>
              <a:buChar char="²"/>
            </a:pPr>
            <a:r>
              <a:rPr lang="en-US" sz="1600" dirty="0"/>
              <a:t>Operate with independent D and W bunches, D=3.5GeV, W=CLEAR++</a:t>
            </a:r>
          </a:p>
          <a:p>
            <a:pPr>
              <a:buClr>
                <a:srgbClr val="FF0000"/>
              </a:buClr>
              <a:buFont typeface="Wingdings" charset="2"/>
              <a:buChar char="²"/>
            </a:pPr>
            <a:r>
              <a:rPr lang="en-US" sz="1600" dirty="0"/>
              <a:t>Matching of the W-bunch to the plasma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b="1" dirty="0"/>
              <a:t>May still be the only facility with </a:t>
            </a:r>
            <a:r>
              <a:rPr lang="en-US" sz="1600" b="1" dirty="0" err="1"/>
              <a:t>GeV</a:t>
            </a:r>
            <a:r>
              <a:rPr lang="en-US" sz="1600" b="1" dirty="0"/>
              <a:t> drive bunch and independent D+W bunch</a:t>
            </a:r>
            <a:endParaRPr lang="en-US" sz="1600" dirty="0"/>
          </a:p>
          <a:p>
            <a:r>
              <a:rPr lang="en-US" sz="1600" b="1" dirty="0"/>
              <a:t>Possible studies</a:t>
            </a:r>
            <a:r>
              <a:rPr lang="en-US" sz="1600" dirty="0"/>
              <a:t>:</a:t>
            </a:r>
          </a:p>
          <a:p>
            <a:pPr>
              <a:buClr>
                <a:srgbClr val="FF0000"/>
              </a:buClr>
              <a:buFont typeface="Wingdings" charset="2"/>
              <a:buChar char="²"/>
            </a:pPr>
            <a:r>
              <a:rPr lang="en-US" sz="1600" dirty="0"/>
              <a:t>Emittance preservation (in the blow-out regime)</a:t>
            </a:r>
          </a:p>
          <a:p>
            <a:pPr>
              <a:buClr>
                <a:srgbClr val="FF0000"/>
              </a:buClr>
              <a:buFont typeface="Wingdings" charset="2"/>
              <a:buChar char="²"/>
            </a:pPr>
            <a:r>
              <a:rPr lang="en-US" sz="1600" dirty="0"/>
              <a:t>Narrow final energy spread =&gt; beam loading</a:t>
            </a:r>
          </a:p>
          <a:p>
            <a:pPr>
              <a:buClr>
                <a:srgbClr val="FF0000"/>
              </a:buClr>
              <a:buFont typeface="Wingdings" charset="2"/>
              <a:buChar char="²"/>
            </a:pPr>
            <a:r>
              <a:rPr lang="en-US" sz="1600" dirty="0"/>
              <a:t>D-bunch energy depletion, energy transfer efficiency</a:t>
            </a:r>
          </a:p>
          <a:p>
            <a:pPr>
              <a:buClr>
                <a:srgbClr val="FF0000"/>
              </a:buClr>
              <a:buFont typeface="Wingdings" charset="2"/>
              <a:buChar char="²"/>
            </a:pPr>
            <a:r>
              <a:rPr lang="en-US" sz="1600" dirty="0"/>
              <a:t>Beam/plasma matching</a:t>
            </a:r>
          </a:p>
          <a:p>
            <a:pPr>
              <a:buClr>
                <a:srgbClr val="FF0000"/>
              </a:buClr>
              <a:buFont typeface="Wingdings" charset="2"/>
              <a:buChar char="²"/>
            </a:pPr>
            <a:r>
              <a:rPr lang="en-US" sz="1600" dirty="0"/>
              <a:t>Bunch shaping for &gt;2 transformer ratio and energy transfer efficiency</a:t>
            </a:r>
          </a:p>
          <a:p>
            <a:pPr>
              <a:buClr>
                <a:srgbClr val="FF0000"/>
              </a:buClr>
              <a:buFont typeface="Wingdings" charset="2"/>
              <a:buChar char="²"/>
            </a:pPr>
            <a:r>
              <a:rPr lang="en-US" sz="1600" dirty="0"/>
              <a:t>Effect of drive bunch train on wakefields and plasma as a </a:t>
            </a:r>
            <a:r>
              <a:rPr lang="en-US" sz="1600" dirty="0" err="1"/>
              <a:t>fct</a:t>
            </a:r>
            <a:r>
              <a:rPr lang="en-US" sz="1600" dirty="0"/>
              <a:t> of time</a:t>
            </a:r>
          </a:p>
          <a:p>
            <a:pPr>
              <a:buClr>
                <a:srgbClr val="FF0000"/>
              </a:buClr>
              <a:buFont typeface="Wingdings" charset="2"/>
              <a:buChar char="²"/>
            </a:pPr>
            <a:r>
              <a:rPr lang="en-US" sz="1600" dirty="0"/>
              <a:t>Effect of plasma “quality”, longitudinal density profile, ramps, reproducibility, etc.</a:t>
            </a:r>
          </a:p>
          <a:p>
            <a:pPr>
              <a:buClr>
                <a:srgbClr val="FF0000"/>
              </a:buClr>
              <a:buFont typeface="Wingdings" charset="2"/>
              <a:buChar char="²"/>
            </a:pPr>
            <a:r>
              <a:rPr lang="en-US" sz="1600" dirty="0"/>
              <a:t>Test bed for plasma sources: helicon source, discharge source, etc.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b="1" dirty="0"/>
              <a:t>Possibility to have suitable positron (</a:t>
            </a:r>
            <a:r>
              <a:rPr lang="en-US" sz="1600" b="1" dirty="0" err="1"/>
              <a:t>e</a:t>
            </a:r>
            <a:r>
              <a:rPr lang="en-US" sz="1600" b="1" baseline="30000" dirty="0"/>
              <a:t>+</a:t>
            </a:r>
            <a:r>
              <a:rPr lang="en-US" sz="1600" b="1" dirty="0"/>
              <a:t>) bunch for De</a:t>
            </a:r>
            <a:r>
              <a:rPr lang="en-US" sz="1600" b="1" baseline="30000" dirty="0"/>
              <a:t>-</a:t>
            </a:r>
            <a:r>
              <a:rPr lang="en-US" sz="1600" b="1" dirty="0"/>
              <a:t>/We</a:t>
            </a:r>
            <a:r>
              <a:rPr lang="en-US" sz="1600" b="1" baseline="30000" dirty="0"/>
              <a:t>+</a:t>
            </a:r>
            <a:r>
              <a:rPr lang="en-US" sz="1600" b="1" dirty="0"/>
              <a:t>-PWFA studies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b="1" dirty="0"/>
              <a:t>Fits the ALEGRO roadmap</a:t>
            </a:r>
            <a:endParaRPr lang="en-US" sz="16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b="1" dirty="0"/>
              <a:t>All knowledge at CERN, including CLEAR++, AWAKE, plasma source, etc.</a:t>
            </a:r>
          </a:p>
        </p:txBody>
      </p:sp>
      <p:sp>
        <p:nvSpPr>
          <p:cNvPr id="3" name="Text Box 46"/>
          <p:cNvSpPr txBox="1">
            <a:spLocks noChangeArrowheads="1"/>
          </p:cNvSpPr>
          <p:nvPr/>
        </p:nvSpPr>
        <p:spPr bwMode="auto">
          <a:xfrm>
            <a:off x="2967236" y="110430"/>
            <a:ext cx="32492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8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eSPS</a:t>
            </a:r>
            <a:r>
              <a:rPr lang="en-US" sz="24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M</a:t>
            </a:r>
            <a:r>
              <a:rPr lang="en-US" sz="2400" dirty="0" err="1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 charset="0"/>
              </a:rPr>
              <a:t>OTiVATiONS</a:t>
            </a:r>
            <a:endParaRPr lang="en-US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1517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0337" y="2490000"/>
            <a:ext cx="3393663" cy="29317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905" y="34093"/>
            <a:ext cx="4190895" cy="53137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7799" y="192178"/>
            <a:ext cx="3332477" cy="229782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6200" y="5125460"/>
            <a:ext cx="6019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/>
              <a:t>EoI</a:t>
            </a:r>
            <a:r>
              <a:rPr lang="en-US" sz="1600" dirty="0"/>
              <a:t> to the SPSC Oct 2018: </a:t>
            </a:r>
            <a:r>
              <a:rPr lang="en-US" sz="1600" dirty="0">
                <a:hlinkClick r:id="rId5"/>
              </a:rPr>
              <a:t>https://cds.cern.ch/record/2640784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Also submitted in “compact form” to ESPP update 18.12:</a:t>
            </a:r>
          </a:p>
          <a:p>
            <a:r>
              <a:rPr lang="en-US" sz="1600" dirty="0">
                <a:hlinkClick r:id="rId6"/>
              </a:rPr>
              <a:t>https://indico.cern.ch/event/765096/contributions/3295600/</a:t>
            </a:r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490243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24507" cy="762000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Costs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838200"/>
            <a:ext cx="5638800" cy="1303687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1600" dirty="0"/>
              <a:t>Sources</a:t>
            </a:r>
          </a:p>
          <a:p>
            <a:r>
              <a:rPr lang="en-US" sz="1600" dirty="0"/>
              <a:t>Industrial (e.g. RF components, structures for </a:t>
            </a:r>
            <a:r>
              <a:rPr lang="en-US" sz="1600" dirty="0" err="1"/>
              <a:t>linacs</a:t>
            </a:r>
            <a:r>
              <a:rPr lang="en-US" sz="1600" dirty="0"/>
              <a:t>)</a:t>
            </a:r>
          </a:p>
          <a:p>
            <a:r>
              <a:rPr lang="en-US" sz="1600" dirty="0"/>
              <a:t>”Standard” rates (e.g. civil engineering) </a:t>
            </a:r>
          </a:p>
          <a:p>
            <a:r>
              <a:rPr lang="en-US" sz="1600" dirty="0"/>
              <a:t>PBS with ~80 items, estimates from technical responsible </a:t>
            </a:r>
          </a:p>
          <a:p>
            <a:endParaRPr lang="en-US" sz="1400" dirty="0"/>
          </a:p>
        </p:txBody>
      </p:sp>
      <p:sp>
        <p:nvSpPr>
          <p:cNvPr id="4" name="Footer Placeholder 2"/>
          <p:cNvSpPr txBox="1">
            <a:spLocks/>
          </p:cNvSpPr>
          <p:nvPr/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Primary electron beam facility at CERN</a:t>
            </a:r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15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2850" y="2360554"/>
            <a:ext cx="5393750" cy="335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419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24507" cy="762000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Schedule in the </a:t>
            </a:r>
            <a:r>
              <a:rPr lang="en-US" sz="2800" dirty="0" err="1"/>
              <a:t>EoI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6839" y="609600"/>
            <a:ext cx="7467600" cy="2362200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1600" dirty="0"/>
              <a:t>Technically based </a:t>
            </a:r>
            <a:r>
              <a:rPr lang="mr-IN" sz="1600" dirty="0"/>
              <a:t>…</a:t>
            </a:r>
            <a:r>
              <a:rPr lang="en-US" sz="1600" dirty="0"/>
              <a:t> however </a:t>
            </a:r>
          </a:p>
          <a:p>
            <a:r>
              <a:rPr lang="en-US" sz="1600" dirty="0"/>
              <a:t>Respects that efforts during LS2 has to be limited </a:t>
            </a:r>
          </a:p>
          <a:p>
            <a:r>
              <a:rPr lang="en-US" sz="1600" dirty="0"/>
              <a:t>No major spending or commitments until Spring/mid 2020 (ESU completion) -&gt; need significant resources from then </a:t>
            </a:r>
          </a:p>
          <a:p>
            <a:r>
              <a:rPr lang="en-US" sz="1600" dirty="0"/>
              <a:t>Final connection after end of LHC run in 2023 </a:t>
            </a:r>
          </a:p>
          <a:p>
            <a:r>
              <a:rPr lang="en-US" sz="1600" dirty="0"/>
              <a:t>Can run during LS3 when/if the SPS is available </a:t>
            </a:r>
          </a:p>
          <a:p>
            <a:r>
              <a:rPr lang="en-US" sz="1600" dirty="0"/>
              <a:t>Need to decide now if we move ahead towards a CDR or similar in a years time </a:t>
            </a:r>
            <a:r>
              <a:rPr lang="mr-IN" sz="1600" dirty="0"/>
              <a:t>–</a:t>
            </a:r>
            <a:r>
              <a:rPr lang="en-US" sz="1600" dirty="0"/>
              <a:t> resource/priority issue </a:t>
            </a:r>
          </a:p>
          <a:p>
            <a:endParaRPr lang="en-US" sz="1600" dirty="0"/>
          </a:p>
        </p:txBody>
      </p:sp>
      <p:sp>
        <p:nvSpPr>
          <p:cNvPr id="4" name="Footer Placeholder 2"/>
          <p:cNvSpPr txBox="1">
            <a:spLocks/>
          </p:cNvSpPr>
          <p:nvPr/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Primary electron beam facility at CERN</a:t>
            </a:r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16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1" y="2803746"/>
            <a:ext cx="7270975" cy="3403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7775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8600"/>
            <a:ext cx="9144000" cy="5948346"/>
          </a:xfrm>
          <a:prstGeom prst="rect">
            <a:avLst/>
          </a:prstGeom>
        </p:spPr>
      </p:pic>
      <p:sp>
        <p:nvSpPr>
          <p:cNvPr id="5" name="Footer Placeholder 2"/>
          <p:cNvSpPr txBox="1">
            <a:spLocks/>
          </p:cNvSpPr>
          <p:nvPr/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Primary electron beam facility at CERN</a:t>
            </a:r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6158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CC506-ED90-7940-8EFF-7538EA02E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0"/>
            <a:ext cx="6324600" cy="609600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Towards a CDR this year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706B4D3-7945-8547-81B4-38F8BE9AD5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533400"/>
            <a:ext cx="5391417" cy="567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7774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 Concluding remarks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098" y="1036637"/>
            <a:ext cx="8121502" cy="4525963"/>
          </a:xfrm>
        </p:spPr>
        <p:txBody>
          <a:bodyPr>
            <a:normAutofit/>
          </a:bodyPr>
          <a:lstStyle/>
          <a:p>
            <a:r>
              <a:rPr lang="en-US" sz="1800" dirty="0"/>
              <a:t>Important physics opportunities with e-beams at CERN </a:t>
            </a:r>
          </a:p>
          <a:p>
            <a:r>
              <a:rPr lang="en-US" sz="1800" dirty="0"/>
              <a:t>Based on previous usage of the CERN accelerator complex, and building on the accelerator R&amp;D for CLIC, an electron beam facility would be a natural next step</a:t>
            </a:r>
          </a:p>
          <a:p>
            <a:pPr lvl="1"/>
            <a:r>
              <a:rPr lang="en-US" sz="1600" dirty="0"/>
              <a:t>No show-stoppers have been found when exploring this option</a:t>
            </a:r>
          </a:p>
          <a:p>
            <a:pPr lvl="1"/>
            <a:r>
              <a:rPr lang="en-US" sz="1600" dirty="0"/>
              <a:t>LDMX interest in pursuing this option as beam close to ideal </a:t>
            </a:r>
          </a:p>
          <a:p>
            <a:r>
              <a:rPr lang="en-US" sz="1800" dirty="0"/>
              <a:t>Will also provide many opportunities for important and strategic accelerator R&amp;D at CERN </a:t>
            </a:r>
            <a:r>
              <a:rPr lang="mr-IN" sz="1800" dirty="0"/>
              <a:t>–</a:t>
            </a:r>
            <a:r>
              <a:rPr lang="en-US" sz="1800" dirty="0"/>
              <a:t> and opens the door to future electron facilities in general </a:t>
            </a:r>
          </a:p>
          <a:p>
            <a:pPr lvl="1"/>
            <a:endParaRPr lang="en-US" sz="1400" dirty="0"/>
          </a:p>
          <a:p>
            <a:endParaRPr lang="en-US" sz="1800" dirty="0"/>
          </a:p>
          <a:p>
            <a:pPr marL="36576" indent="0" algn="ctr">
              <a:buNone/>
            </a:pPr>
            <a:r>
              <a:rPr lang="en-US" sz="1800" dirty="0"/>
              <a:t> - Thank you -</a:t>
            </a:r>
          </a:p>
          <a:p>
            <a:pPr lvl="1"/>
            <a:endParaRPr lang="en-US" sz="1400" dirty="0"/>
          </a:p>
          <a:p>
            <a:pPr lvl="2"/>
            <a:endParaRPr lang="en-US" sz="12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2"/>
          <p:cNvSpPr txBox="1">
            <a:spLocks/>
          </p:cNvSpPr>
          <p:nvPr/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Primary electron beam facility at CERN</a:t>
            </a:r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442661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0412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Motivations </a:t>
            </a:r>
            <a:endParaRPr lang="en-GB" sz="2800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Primary electron beam facility at CERN</a:t>
            </a:r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2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4577" y="1925279"/>
            <a:ext cx="2990913" cy="2113321"/>
          </a:xfrm>
          <a:prstGeom prst="rect">
            <a:avLst/>
          </a:prstGeom>
          <a:ln>
            <a:noFill/>
          </a:ln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881CBBE-12B3-7142-B8DD-886569F7F9F0}"/>
              </a:ext>
            </a:extLst>
          </p:cNvPr>
          <p:cNvSpPr txBox="1">
            <a:spLocks/>
          </p:cNvSpPr>
          <p:nvPr/>
        </p:nvSpPr>
        <p:spPr>
          <a:xfrm>
            <a:off x="457200" y="1143000"/>
            <a:ext cx="5105400" cy="4724400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7500" indent="-280988" fontAlgn="auto">
              <a:spcAft>
                <a:spcPts val="0"/>
              </a:spcAft>
            </a:pPr>
            <a:r>
              <a:rPr lang="en-US" sz="2000" dirty="0"/>
              <a:t>Physics: Large increasing interest in Light Dark Matter </a:t>
            </a:r>
            <a:r>
              <a:rPr lang="mr-IN" sz="2000" dirty="0"/>
              <a:t>–</a:t>
            </a:r>
            <a:r>
              <a:rPr lang="en-US" sz="2000" dirty="0"/>
              <a:t> using e-beams, the key to the ”</a:t>
            </a:r>
            <a:r>
              <a:rPr lang="en-US" sz="2000" dirty="0" err="1"/>
              <a:t>eSPS</a:t>
            </a:r>
            <a:r>
              <a:rPr lang="en-US" sz="2000" dirty="0"/>
              <a:t> proposal” </a:t>
            </a:r>
            <a:r>
              <a:rPr lang="mr-IN" sz="2000" dirty="0"/>
              <a:t>–</a:t>
            </a:r>
            <a:r>
              <a:rPr lang="en-US" sz="2000" dirty="0"/>
              <a:t> LDMX talk: </a:t>
            </a:r>
            <a:r>
              <a:rPr lang="en-US" sz="2000" dirty="0">
                <a:hlinkClick r:id="rId4"/>
              </a:rPr>
              <a:t>slides</a:t>
            </a:r>
            <a:endParaRPr lang="en-US" sz="2000" dirty="0"/>
          </a:p>
          <a:p>
            <a:pPr marL="317500" indent="-280988" fontAlgn="auto">
              <a:spcAft>
                <a:spcPts val="0"/>
              </a:spcAft>
            </a:pPr>
            <a:endParaRPr lang="en-US" sz="2000" dirty="0"/>
          </a:p>
          <a:p>
            <a:pPr marL="317500" indent="-280988" fontAlgn="auto">
              <a:spcAft>
                <a:spcPts val="0"/>
              </a:spcAft>
            </a:pPr>
            <a:r>
              <a:rPr lang="en-US" sz="2000" dirty="0"/>
              <a:t>Next step for X-band technology: Any next machine at CERN is beyond LHC, i.e. 15+ years away </a:t>
            </a:r>
          </a:p>
          <a:p>
            <a:pPr marL="509714" lvl="2" indent="-285750" fontAlgn="auto">
              <a:spcAft>
                <a:spcPts val="0"/>
              </a:spcAft>
            </a:pPr>
            <a:r>
              <a:rPr lang="en-US" sz="1800" dirty="0"/>
              <a:t>We have looked carefully at what we could do with CLIC beam and/or drive-beam at a small scale </a:t>
            </a:r>
            <a:r>
              <a:rPr lang="mr-IN" sz="1800" dirty="0"/>
              <a:t>–</a:t>
            </a:r>
            <a:r>
              <a:rPr lang="en-US" sz="1800" dirty="0"/>
              <a:t> scaling the industry experience </a:t>
            </a:r>
          </a:p>
          <a:p>
            <a:pPr marL="509714" lvl="2" indent="-285750" fontAlgn="auto">
              <a:spcAft>
                <a:spcPts val="0"/>
              </a:spcAft>
            </a:pPr>
            <a:r>
              <a:rPr lang="en-US" sz="1800" dirty="0"/>
              <a:t>Combing a compact </a:t>
            </a:r>
            <a:r>
              <a:rPr lang="en-US" sz="1800" dirty="0" err="1"/>
              <a:t>linac</a:t>
            </a:r>
            <a:r>
              <a:rPr lang="en-US" sz="1800" dirty="0"/>
              <a:t> with the SPS electron experience provides unique opportunities </a:t>
            </a:r>
          </a:p>
          <a:p>
            <a:pPr marL="317500" indent="-280988" fontAlgn="auto">
              <a:spcAft>
                <a:spcPts val="0"/>
              </a:spcAft>
            </a:pPr>
            <a:endParaRPr lang="en-US" sz="2000" dirty="0"/>
          </a:p>
          <a:p>
            <a:pPr marL="317500" indent="-280988" fontAlgn="auto">
              <a:spcAft>
                <a:spcPts val="0"/>
              </a:spcAft>
            </a:pPr>
            <a:r>
              <a:rPr lang="en-US" sz="2000" dirty="0"/>
              <a:t>Strategic: Will bring electrons back at CERN fairly rapidly (</a:t>
            </a:r>
            <a:r>
              <a:rPr lang="en-US" sz="2000" dirty="0" err="1"/>
              <a:t>linacs</a:t>
            </a:r>
            <a:r>
              <a:rPr lang="en-US" sz="2000" dirty="0"/>
              <a:t> and rings) </a:t>
            </a:r>
            <a:r>
              <a:rPr lang="mr-IN" sz="2000" dirty="0"/>
              <a:t>–</a:t>
            </a:r>
            <a:r>
              <a:rPr lang="en-US" sz="2000" dirty="0"/>
              <a:t> important relevance for the developments and studies needed for future </a:t>
            </a:r>
            <a:r>
              <a:rPr lang="en-US" sz="2000" dirty="0" err="1"/>
              <a:t>e+e</a:t>
            </a:r>
            <a:r>
              <a:rPr lang="en-US" sz="2000" dirty="0"/>
              <a:t>- machines at CERN </a:t>
            </a:r>
            <a:r>
              <a:rPr lang="mr-IN" sz="2000" dirty="0"/>
              <a:t>–</a:t>
            </a:r>
            <a:r>
              <a:rPr lang="en-US" sz="2000" dirty="0"/>
              <a:t> being linear or circular</a:t>
            </a:r>
          </a:p>
          <a:p>
            <a:pPr marL="317500" indent="-280988" fontAlgn="auto">
              <a:spcAft>
                <a:spcPts val="0"/>
              </a:spcAft>
            </a:pPr>
            <a:endParaRPr lang="en-US" sz="2000" dirty="0"/>
          </a:p>
          <a:p>
            <a:pPr marL="317500" indent="-280988" fontAlgn="auto">
              <a:spcAft>
                <a:spcPts val="0"/>
              </a:spcAft>
            </a:pPr>
            <a:r>
              <a:rPr lang="en-US" sz="2000" dirty="0"/>
              <a:t>Future accelerator R&amp;D more generally: Accelerator R&amp;D and project opportunities with e-beams as source </a:t>
            </a:r>
          </a:p>
          <a:p>
            <a:pPr marL="317500" indent="-280988" fontAlgn="auto">
              <a:spcAft>
                <a:spcPts val="0"/>
              </a:spcAft>
            </a:pPr>
            <a:r>
              <a:rPr lang="en-US" sz="2000" dirty="0"/>
              <a:t>Main directions: </a:t>
            </a:r>
            <a:r>
              <a:rPr lang="en-US" sz="2000" dirty="0">
                <a:solidFill>
                  <a:srgbClr val="FF0000"/>
                </a:solidFill>
              </a:rPr>
              <a:t>Novel Acc. studies (ALIC)</a:t>
            </a:r>
            <a:r>
              <a:rPr lang="en-US" sz="2000" dirty="0"/>
              <a:t> and CLEARER</a:t>
            </a:r>
          </a:p>
        </p:txBody>
      </p:sp>
    </p:spTree>
    <p:extLst>
      <p:ext uri="{BB962C8B-B14F-4D97-AF65-F5344CB8AC3E}">
        <p14:creationId xmlns:p14="http://schemas.microsoft.com/office/powerpoint/2010/main" val="849546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8186E-5824-4E40-B298-67879D868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209800"/>
            <a:ext cx="7467600" cy="1143000"/>
          </a:xfrm>
        </p:spPr>
        <p:txBody>
          <a:bodyPr/>
          <a:lstStyle/>
          <a:p>
            <a:r>
              <a:rPr lang="en-US" dirty="0"/>
              <a:t>More information </a:t>
            </a:r>
          </a:p>
        </p:txBody>
      </p:sp>
    </p:spTree>
    <p:extLst>
      <p:ext uri="{BB962C8B-B14F-4D97-AF65-F5344CB8AC3E}">
        <p14:creationId xmlns:p14="http://schemas.microsoft.com/office/powerpoint/2010/main" val="5568692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-4967"/>
            <a:ext cx="9067799" cy="712170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Transfer tunnel, TT60, from the </a:t>
            </a:r>
            <a:r>
              <a:rPr lang="en-US" sz="2800" dirty="0" err="1"/>
              <a:t>Linac</a:t>
            </a:r>
            <a:r>
              <a:rPr lang="en-US" sz="2800" dirty="0"/>
              <a:t> into the SPS</a:t>
            </a:r>
            <a:endParaRPr lang="en-GB" sz="28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674" y="1352550"/>
            <a:ext cx="5112653" cy="3894138"/>
          </a:xfrm>
        </p:spPr>
      </p:pic>
      <p:cxnSp>
        <p:nvCxnSpPr>
          <p:cNvPr id="13" name="Straight Arrow Connector 12"/>
          <p:cNvCxnSpPr>
            <a:stCxn id="37" idx="4"/>
          </p:cNvCxnSpPr>
          <p:nvPr/>
        </p:nvCxnSpPr>
        <p:spPr>
          <a:xfrm>
            <a:off x="4662769" y="3244850"/>
            <a:ext cx="440167" cy="0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28600" y="1804125"/>
            <a:ext cx="200491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Bunch to bucket injection in the 200MHz SPS longitudinal RF structure.</a:t>
            </a:r>
          </a:p>
          <a:p>
            <a:endParaRPr lang="en-US" dirty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Total of 75 trains of 40 bunches</a:t>
            </a:r>
          </a:p>
          <a:p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3000 bunches</a:t>
            </a:r>
            <a:endParaRPr lang="en-GB" dirty="0"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10</a:t>
            </a:r>
            <a:r>
              <a:rPr lang="en-US" baseline="30000" dirty="0">
                <a:latin typeface="Avenir Book" charset="0"/>
                <a:ea typeface="Avenir Book" charset="0"/>
                <a:cs typeface="Avenir Book" charset="0"/>
              </a:rPr>
              <a:t>12</a:t>
            </a:r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 electrons in the ring</a:t>
            </a:r>
          </a:p>
        </p:txBody>
      </p:sp>
      <p:sp>
        <p:nvSpPr>
          <p:cNvPr id="37" name="Oval 36"/>
          <p:cNvSpPr/>
          <p:nvPr/>
        </p:nvSpPr>
        <p:spPr>
          <a:xfrm>
            <a:off x="3576918" y="2599502"/>
            <a:ext cx="2171700" cy="645348"/>
          </a:xfrm>
          <a:prstGeom prst="ellipse">
            <a:avLst/>
          </a:prstGeom>
          <a:noFill/>
          <a:ln w="571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venir Book" charset="0"/>
              <a:ea typeface="Avenir Book" charset="0"/>
              <a:cs typeface="Avenir Book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4344298" y="2599502"/>
            <a:ext cx="284853" cy="0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48" y="1653935"/>
            <a:ext cx="2277926" cy="1698865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>
            <a:off x="3336048" y="3244850"/>
            <a:ext cx="1540752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6"/>
          <p:cNvSpPr txBox="1">
            <a:spLocks/>
          </p:cNvSpPr>
          <p:nvPr/>
        </p:nvSpPr>
        <p:spPr>
          <a:xfrm>
            <a:off x="304800" y="875280"/>
            <a:ext cx="8568711" cy="377565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latin typeface="Avenir Book" charset="0"/>
                <a:ea typeface="Avenir Book" charset="0"/>
                <a:cs typeface="Avenir Book" charset="0"/>
              </a:rPr>
              <a:t>Injection into the SPS</a:t>
            </a:r>
            <a:endParaRPr lang="en-GB" sz="1800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12" name="Footer Placeholder 2"/>
          <p:cNvSpPr txBox="1">
            <a:spLocks/>
          </p:cNvSpPr>
          <p:nvPr/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Primary electron beam facility at CERN</a:t>
            </a:r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14" name="Slide Number Placeholder 4"/>
          <p:cNvSpPr txBox="1">
            <a:spLocks/>
          </p:cNvSpPr>
          <p:nvPr/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252927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35" grpId="0"/>
      <p:bldP spid="37" grpId="0" animBg="1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2" y="0"/>
            <a:ext cx="9144000" cy="678910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SPS RF system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36300"/>
            <a:ext cx="4495013" cy="3888227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2900" dirty="0"/>
              <a:t>Acceleration to 16 GeV can safely be</a:t>
            </a:r>
            <a:br>
              <a:rPr lang="en-US" sz="2900" dirty="0"/>
            </a:br>
            <a:r>
              <a:rPr lang="en-US" sz="2900" dirty="0"/>
              <a:t>achieved</a:t>
            </a:r>
          </a:p>
          <a:p>
            <a:pPr>
              <a:lnSpc>
                <a:spcPct val="120000"/>
              </a:lnSpc>
            </a:pPr>
            <a:r>
              <a:rPr lang="en-US" sz="2900" dirty="0"/>
              <a:t>Existing 200 MHz cavities from LEP </a:t>
            </a:r>
            <a:br>
              <a:rPr lang="en-US" sz="2900" dirty="0"/>
            </a:br>
            <a:r>
              <a:rPr lang="en-US" sz="2900" dirty="0"/>
              <a:t>era to be re-installed</a:t>
            </a:r>
          </a:p>
          <a:p>
            <a:pPr lvl="1">
              <a:lnSpc>
                <a:spcPct val="120000"/>
              </a:lnSpc>
            </a:pPr>
            <a:r>
              <a:rPr lang="en-US" sz="2900" dirty="0"/>
              <a:t>Need 10MV for 16GeV electrons</a:t>
            </a:r>
            <a:endParaRPr lang="en-GB" sz="2900" dirty="0"/>
          </a:p>
          <a:p>
            <a:pPr lvl="1">
              <a:lnSpc>
                <a:spcPct val="120000"/>
              </a:lnSpc>
            </a:pPr>
            <a:r>
              <a:rPr lang="en-GB" sz="2900" dirty="0"/>
              <a:t>(12 + 1)  200 MHz Standing </a:t>
            </a:r>
            <a:br>
              <a:rPr lang="en-GB" sz="2900" dirty="0"/>
            </a:br>
            <a:r>
              <a:rPr lang="en-GB" sz="2900" dirty="0"/>
              <a:t>Wave Cavities [1 MV per cavity] available</a:t>
            </a:r>
          </a:p>
          <a:p>
            <a:pPr>
              <a:lnSpc>
                <a:spcPct val="120000"/>
              </a:lnSpc>
            </a:pPr>
            <a:r>
              <a:rPr lang="en-GB" sz="2900" dirty="0"/>
              <a:t>Space is available to install them</a:t>
            </a:r>
            <a:endParaRPr lang="en-US" sz="2900" dirty="0"/>
          </a:p>
          <a:p>
            <a:pPr>
              <a:lnSpc>
                <a:spcPct val="120000"/>
              </a:lnSpc>
            </a:pPr>
            <a:r>
              <a:rPr lang="en-US" sz="2900" dirty="0"/>
              <a:t>5ns, 10ns, … 40 ns longitudinal </a:t>
            </a:r>
            <a:br>
              <a:rPr lang="en-US" sz="2900" dirty="0"/>
            </a:br>
            <a:r>
              <a:rPr lang="en-US" sz="2900" dirty="0"/>
              <a:t>structure is imposed by the available cavities</a:t>
            </a:r>
          </a:p>
          <a:p>
            <a:pPr>
              <a:lnSpc>
                <a:spcPct val="120000"/>
              </a:lnSpc>
            </a:pPr>
            <a:r>
              <a:rPr lang="en-US" sz="2900" dirty="0"/>
              <a:t>Trains of 200ns (</a:t>
            </a:r>
            <a:r>
              <a:rPr lang="en-US" sz="2900" dirty="0" err="1"/>
              <a:t>linac</a:t>
            </a:r>
            <a:r>
              <a:rPr lang="en-US" sz="2900" dirty="0"/>
              <a:t>) separated by 100ns gaps (injections kicker)</a:t>
            </a:r>
          </a:p>
          <a:p>
            <a:endParaRPr lang="en-US" dirty="0"/>
          </a:p>
          <a:p>
            <a:pPr marL="36576" indent="0">
              <a:buNone/>
            </a:pP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613" y="750067"/>
            <a:ext cx="4055869" cy="26861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56416" y="1441076"/>
            <a:ext cx="2462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B1"/>
                </a:solidFill>
              </a:rPr>
              <a:t>Voltage for 5min quantum lifetime</a:t>
            </a:r>
          </a:p>
          <a:p>
            <a:r>
              <a:rPr lang="en-US" sz="1200" dirty="0">
                <a:solidFill>
                  <a:srgbClr val="E41706"/>
                </a:solidFill>
              </a:rPr>
              <a:t>Energy loss per turn (MeV)</a:t>
            </a:r>
          </a:p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Courtesy J. Jowett</a:t>
            </a:r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Primary electron beam facility at CERN</a:t>
            </a:r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10</a:t>
            </a:r>
          </a:p>
        </p:txBody>
      </p:sp>
      <p:pic>
        <p:nvPicPr>
          <p:cNvPr id="11" name="Picture 5" descr="RF2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507387"/>
            <a:ext cx="3397855" cy="254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1808" y="4609941"/>
            <a:ext cx="2408721" cy="16539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26585" y="4624527"/>
            <a:ext cx="2234644" cy="1675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3510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Slow extraction to experiments</a:t>
            </a:r>
            <a:endParaRPr lang="en-GB" sz="28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674" y="1352550"/>
            <a:ext cx="5112653" cy="3894138"/>
          </a:xfrm>
        </p:spPr>
      </p:pic>
      <p:sp>
        <p:nvSpPr>
          <p:cNvPr id="34" name="Freeform 33"/>
          <p:cNvSpPr/>
          <p:nvPr/>
        </p:nvSpPr>
        <p:spPr>
          <a:xfrm>
            <a:off x="3486150" y="2861043"/>
            <a:ext cx="341515" cy="1060450"/>
          </a:xfrm>
          <a:custGeom>
            <a:avLst/>
            <a:gdLst>
              <a:gd name="connsiteX0" fmla="*/ 92622 w 505372"/>
              <a:gd name="connsiteY0" fmla="*/ 0 h 514350"/>
              <a:gd name="connsiteX1" fmla="*/ 29122 w 505372"/>
              <a:gd name="connsiteY1" fmla="*/ 298450 h 514350"/>
              <a:gd name="connsiteX2" fmla="*/ 505372 w 505372"/>
              <a:gd name="connsiteY2" fmla="*/ 514350 h 5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5372" h="514350">
                <a:moveTo>
                  <a:pt x="92622" y="0"/>
                </a:moveTo>
                <a:cubicBezTo>
                  <a:pt x="26476" y="106362"/>
                  <a:pt x="-39670" y="212725"/>
                  <a:pt x="29122" y="298450"/>
                </a:cubicBezTo>
                <a:cubicBezTo>
                  <a:pt x="97914" y="384175"/>
                  <a:pt x="409064" y="479425"/>
                  <a:pt x="505372" y="514350"/>
                </a:cubicBezTo>
              </a:path>
            </a:pathLst>
          </a:custGeom>
          <a:noFill/>
          <a:ln w="57150">
            <a:solidFill>
              <a:srgbClr val="7030A0"/>
            </a:solidFill>
            <a:headEnd type="none" w="med" len="med"/>
            <a:tailEnd type="arrow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515658" y="2832690"/>
            <a:ext cx="1811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Extraction</a:t>
            </a:r>
            <a:endParaRPr lang="en-GB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Primary electron beam facility at CERN</a:t>
            </a:r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11" name="Slide Number Placeholder 4"/>
          <p:cNvSpPr txBox="1">
            <a:spLocks/>
          </p:cNvSpPr>
          <p:nvPr/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6461530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027" y="900735"/>
            <a:ext cx="6397308" cy="2800361"/>
          </a:xfrm>
        </p:spPr>
        <p:txBody>
          <a:bodyPr>
            <a:normAutofit/>
          </a:bodyPr>
          <a:lstStyle/>
          <a:p>
            <a:r>
              <a:rPr lang="en-US" sz="1600" dirty="0"/>
              <a:t>Spread in oscillation frequency within the beam follows </a:t>
            </a:r>
          </a:p>
          <a:p>
            <a:pPr lvl="1"/>
            <a:r>
              <a:rPr lang="en-US" sz="1600" dirty="0"/>
              <a:t>Transverse distribution</a:t>
            </a:r>
          </a:p>
          <a:p>
            <a:pPr lvl="1"/>
            <a:r>
              <a:rPr lang="en-US" sz="1600" dirty="0"/>
              <a:t>Longitudinal distribution in presence of chromatic lattice</a:t>
            </a:r>
          </a:p>
          <a:p>
            <a:r>
              <a:rPr lang="en-US" sz="1600" dirty="0"/>
              <a:t>Position of the resonant condition is set by the machine</a:t>
            </a:r>
          </a:p>
          <a:p>
            <a:r>
              <a:rPr lang="en-US" sz="1600" dirty="0"/>
              <a:t>Synchrotron radiation constantly diffuse the particles to fill</a:t>
            </a:r>
            <a:br>
              <a:rPr lang="en-US" sz="1600" dirty="0"/>
            </a:br>
            <a:r>
              <a:rPr lang="en-US" sz="1600" dirty="0"/>
              <a:t>the tail in the distribution</a:t>
            </a:r>
          </a:p>
          <a:p>
            <a:r>
              <a:rPr lang="en-US" sz="1600" dirty="0"/>
              <a:t>The extraction rate can be controlled by</a:t>
            </a:r>
            <a:br>
              <a:rPr lang="en-US" sz="1600" dirty="0"/>
            </a:br>
            <a:r>
              <a:rPr lang="en-US" sz="1600" dirty="0"/>
              <a:t>changing the position of the resonant</a:t>
            </a:r>
            <a:br>
              <a:rPr lang="en-US" sz="1600" dirty="0"/>
            </a:br>
            <a:r>
              <a:rPr lang="en-US" sz="1600" dirty="0"/>
              <a:t>condition</a:t>
            </a:r>
            <a:br>
              <a:rPr lang="en-US" sz="1600" dirty="0"/>
            </a:br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797" y="3253198"/>
            <a:ext cx="3247199" cy="2435398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5477436" y="5438200"/>
            <a:ext cx="3350559" cy="3905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272"/>
            <a:ext cx="9093766" cy="597232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Slow extraction principle, in frequency space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066926" y="5537725"/>
            <a:ext cx="860612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508562" y="5542239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Extraction rate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34200" y="1905000"/>
            <a:ext cx="2159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Resonant condition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extraction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>
            <a:stCxn id="13" idx="2"/>
            <a:endCxn id="10" idx="0"/>
          </p:cNvCxnSpPr>
          <p:nvPr/>
        </p:nvCxnSpPr>
        <p:spPr>
          <a:xfrm>
            <a:off x="8013983" y="2551331"/>
            <a:ext cx="657148" cy="7018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312005" y="3459022"/>
            <a:ext cx="747233" cy="85362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664074" y="5360663"/>
            <a:ext cx="1932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Tune (frequency)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7664824" y="3416600"/>
            <a:ext cx="847165" cy="3158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8286752" y="3253199"/>
            <a:ext cx="768758" cy="2146693"/>
          </a:xfrm>
          <a:prstGeom prst="rect">
            <a:avLst/>
          </a:prstGeom>
          <a:gradFill flip="none" rotWithShape="1">
            <a:gsLst>
              <a:gs pos="61000">
                <a:srgbClr val="FF0000"/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0"/>
            <a:tileRect/>
          </a:gra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7348816" y="3302267"/>
            <a:ext cx="1039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diffusion</a:t>
            </a:r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F1F5FA1-CFE8-4EC7-A9CB-12C8B662D9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90" y="3797450"/>
            <a:ext cx="4977863" cy="2031325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>
            <a:off x="4198620" y="3855959"/>
            <a:ext cx="0" cy="177546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139376" y="3989477"/>
            <a:ext cx="1441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Electrostatic</a:t>
            </a:r>
            <a:br>
              <a:rPr lang="en-US" dirty="0"/>
            </a:br>
            <a:r>
              <a:rPr lang="en-US" dirty="0"/>
              <a:t>Septum</a:t>
            </a:r>
          </a:p>
        </p:txBody>
      </p:sp>
      <p:sp>
        <p:nvSpPr>
          <p:cNvPr id="21" name="Footer Placeholder 2"/>
          <p:cNvSpPr txBox="1">
            <a:spLocks/>
          </p:cNvSpPr>
          <p:nvPr/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Primary electron beam facility at CERN</a:t>
            </a:r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7457835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1999"/>
          </a:xfrm>
        </p:spPr>
        <p:txBody>
          <a:bodyPr>
            <a:noAutofit/>
          </a:bodyPr>
          <a:lstStyle/>
          <a:p>
            <a:pPr algn="ctr"/>
            <a:r>
              <a:rPr lang="en-GB" sz="2800" dirty="0"/>
              <a:t>Electron beam transfer line from the SPS to experiments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3413"/>
            <a:ext cx="5915443" cy="4525963"/>
          </a:xfrm>
        </p:spPr>
        <p:txBody>
          <a:bodyPr>
            <a:noAutofit/>
          </a:bodyPr>
          <a:lstStyle/>
          <a:p>
            <a:r>
              <a:rPr lang="en-US" sz="1800" dirty="0"/>
              <a:t>Uses existing TT10 line, designed to transport 10/20 GeV beams</a:t>
            </a:r>
          </a:p>
          <a:p>
            <a:endParaRPr lang="en-US" sz="1800" dirty="0"/>
          </a:p>
          <a:p>
            <a:r>
              <a:rPr lang="en-US" sz="1800" dirty="0"/>
              <a:t>Collimation in the line for control of beam distribution and intensity</a:t>
            </a:r>
          </a:p>
          <a:p>
            <a:pPr lvl="1"/>
            <a:r>
              <a:rPr lang="en-US" sz="1400" dirty="0"/>
              <a:t>~ Gaussian beam can be made almost flat by careful collimation</a:t>
            </a:r>
          </a:p>
          <a:p>
            <a:pPr>
              <a:tabLst>
                <a:tab pos="8788400" algn="l"/>
              </a:tabLst>
            </a:pPr>
            <a:endParaRPr lang="en-US" sz="1800" dirty="0"/>
          </a:p>
          <a:p>
            <a:pPr>
              <a:tabLst>
                <a:tab pos="8788400" algn="l"/>
              </a:tabLst>
            </a:pPr>
            <a:r>
              <a:rPr lang="en-US" sz="1800" dirty="0"/>
              <a:t>Beam size might be increased greatly at the target</a:t>
            </a:r>
          </a:p>
          <a:p>
            <a:pPr lvl="1">
              <a:tabLst>
                <a:tab pos="8788400" algn="l"/>
              </a:tabLst>
            </a:pPr>
            <a:r>
              <a:rPr lang="en-US" sz="1400" dirty="0"/>
              <a:t>Size of beam-spot chosen to deliver number of </a:t>
            </a:r>
            <a:br>
              <a:rPr lang="en-US" sz="1400" dirty="0"/>
            </a:br>
            <a:r>
              <a:rPr lang="en-US" sz="1400" dirty="0"/>
              <a:t>electrons/cm</a:t>
            </a:r>
            <a:r>
              <a:rPr lang="en-US" sz="1400" baseline="30000" dirty="0"/>
              <a:t>2</a:t>
            </a:r>
            <a:r>
              <a:rPr lang="en-US" sz="1400" dirty="0"/>
              <a:t>/bunch-crossing on target</a:t>
            </a:r>
          </a:p>
          <a:p>
            <a:pPr lvl="1">
              <a:tabLst>
                <a:tab pos="8788400" algn="l"/>
              </a:tabLst>
            </a:pPr>
            <a:r>
              <a:rPr lang="en-US" sz="1400" dirty="0"/>
              <a:t>For instance a 2cm vertical and 20cm horizontal beam is feasible</a:t>
            </a:r>
          </a:p>
          <a:p>
            <a:pPr lvl="1">
              <a:tabLst>
                <a:tab pos="8788400" algn="l"/>
              </a:tabLst>
            </a:pPr>
            <a:r>
              <a:rPr lang="en-US" sz="1400" dirty="0"/>
              <a:t>There is flexibility on the choice of both horizontal and vertical beam sizes</a:t>
            </a:r>
            <a:endParaRPr lang="en-GB" sz="1400" dirty="0"/>
          </a:p>
        </p:txBody>
      </p:sp>
      <p:sp>
        <p:nvSpPr>
          <p:cNvPr id="5" name="Footer Placeholder 2"/>
          <p:cNvSpPr txBox="1">
            <a:spLocks/>
          </p:cNvSpPr>
          <p:nvPr/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Primary electron beam facility at CERN</a:t>
            </a:r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16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2643" y="1046572"/>
            <a:ext cx="2876550" cy="225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3187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7552" y="10633"/>
            <a:ext cx="9171552" cy="696017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Instrumentation</a:t>
            </a:r>
            <a:endParaRPr lang="en-GB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6565" y="838200"/>
            <a:ext cx="4174435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Avenir Book" charset="0"/>
                <a:ea typeface="Avenir Book" charset="0"/>
                <a:cs typeface="Avenir Book" charset="0"/>
              </a:rPr>
              <a:t>Linac</a:t>
            </a:r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venir Book" charset="0"/>
                <a:ea typeface="Avenir Book" charset="0"/>
                <a:cs typeface="Avenir Book" charset="0"/>
              </a:rPr>
              <a:t>Position</a:t>
            </a:r>
          </a:p>
          <a:p>
            <a:pPr marL="742849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venir Book" charset="0"/>
                <a:ea typeface="Avenir Book" charset="0"/>
                <a:cs typeface="Avenir Book" charset="0"/>
              </a:rPr>
              <a:t>Re-use of CTF3 inductive pick-ups</a:t>
            </a:r>
          </a:p>
          <a:p>
            <a:pPr marL="742849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venir Book" charset="0"/>
                <a:ea typeface="Avenir Book" charset="0"/>
                <a:cs typeface="Avenir Book" charset="0"/>
              </a:rPr>
              <a:t>Simple button BPMs would also do the job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venir Book" charset="0"/>
                <a:ea typeface="Avenir Book" charset="0"/>
                <a:cs typeface="Avenir Book" charset="0"/>
              </a:rPr>
              <a:t>Beam Size</a:t>
            </a:r>
          </a:p>
          <a:p>
            <a:pPr marL="742849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venir Book" charset="0"/>
                <a:ea typeface="Avenir Book" charset="0"/>
                <a:cs typeface="Avenir Book" charset="0"/>
              </a:rPr>
              <a:t>OTR screens (can also be combined with streak camera for bunch length)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venir Book" charset="0"/>
                <a:ea typeface="Avenir Book" charset="0"/>
                <a:cs typeface="Avenir Book" charset="0"/>
              </a:rPr>
              <a:t>Intensity</a:t>
            </a:r>
          </a:p>
          <a:p>
            <a:pPr marL="742849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venir Book" charset="0"/>
                <a:ea typeface="Avenir Book" charset="0"/>
                <a:cs typeface="Avenir Book" charset="0"/>
              </a:rPr>
              <a:t>Re-use of CTF3 inductive pick-up or standard beam current transformers</a:t>
            </a:r>
            <a:endParaRPr lang="en-US" sz="1400" dirty="0">
              <a:latin typeface="Avenir Book" charset="0"/>
              <a:ea typeface="Avenir Book" charset="0"/>
              <a:cs typeface="Avenir Book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6521897-1099-455D-B443-EBC6036BC1D5}"/>
              </a:ext>
            </a:extLst>
          </p:cNvPr>
          <p:cNvSpPr/>
          <p:nvPr/>
        </p:nvSpPr>
        <p:spPr>
          <a:xfrm>
            <a:off x="4114800" y="843929"/>
            <a:ext cx="5029200" cy="313932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SPS: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venir Book" charset="0"/>
                <a:ea typeface="Avenir Book" charset="0"/>
                <a:cs typeface="Avenir Book" charset="0"/>
              </a:rPr>
              <a:t>Position</a:t>
            </a:r>
          </a:p>
          <a:p>
            <a:pPr marL="742849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venir Book" charset="0"/>
                <a:ea typeface="Avenir Book" charset="0"/>
                <a:cs typeface="Avenir Book" charset="0"/>
              </a:rPr>
              <a:t>Standard orbit system (consolidated in LS2)</a:t>
            </a:r>
          </a:p>
          <a:p>
            <a:pPr marL="742849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venir Book" charset="0"/>
                <a:ea typeface="Avenir Book" charset="0"/>
                <a:cs typeface="Avenir Book" charset="0"/>
              </a:rPr>
              <a:t>Should be able to measure to 1e9 (limit ~5e8)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venir Book" charset="0"/>
                <a:ea typeface="Avenir Book" charset="0"/>
                <a:cs typeface="Avenir Book" charset="0"/>
              </a:rPr>
              <a:t>Beam Size</a:t>
            </a:r>
          </a:p>
          <a:p>
            <a:pPr marL="742849" lvl="1" indent="-285750">
              <a:buFont typeface="Arial" panose="020B0604020202020204" pitchFamily="34" charset="0"/>
              <a:buChar char="•"/>
            </a:pPr>
            <a:r>
              <a:rPr lang="en-GB" sz="1400" dirty="0" err="1">
                <a:latin typeface="Avenir Book" charset="0"/>
                <a:ea typeface="Avenir Book" charset="0"/>
                <a:cs typeface="Avenir Book" charset="0"/>
              </a:rPr>
              <a:t>Wirescanners</a:t>
            </a:r>
            <a:endParaRPr lang="en-GB" sz="1400" dirty="0">
              <a:latin typeface="Avenir Book" charset="0"/>
              <a:ea typeface="Avenir Book" charset="0"/>
              <a:cs typeface="Avenir Book" charset="0"/>
            </a:endParaRPr>
          </a:p>
          <a:p>
            <a:pPr marL="742849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venir Book" charset="0"/>
                <a:ea typeface="Avenir Book" charset="0"/>
                <a:cs typeface="Avenir Book" charset="0"/>
              </a:rPr>
              <a:t>Possible use of synchrotron radiation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venir Book" charset="0"/>
                <a:ea typeface="Avenir Book" charset="0"/>
                <a:cs typeface="Avenir Book" charset="0"/>
              </a:rPr>
              <a:t>Intensity</a:t>
            </a:r>
          </a:p>
          <a:p>
            <a:pPr marL="742849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venir Book" charset="0"/>
                <a:ea typeface="Avenir Book" charset="0"/>
                <a:cs typeface="Avenir Book" charset="0"/>
              </a:rPr>
              <a:t>DC Transformer OK for total current</a:t>
            </a:r>
          </a:p>
          <a:p>
            <a:pPr marL="742849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venir Book" charset="0"/>
                <a:ea typeface="Avenir Book" charset="0"/>
                <a:cs typeface="Avenir Book" charset="0"/>
              </a:rPr>
              <a:t>Fast BCT does not distinguish 5ns spaced bunches</a:t>
            </a:r>
          </a:p>
          <a:p>
            <a:pPr marL="742849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venir Book" charset="0"/>
                <a:ea typeface="Avenir Book" charset="0"/>
                <a:cs typeface="Avenir Book" charset="0"/>
              </a:rPr>
              <a:t>Could do batch by batch but at limit of resolution (tbc)</a:t>
            </a:r>
          </a:p>
          <a:p>
            <a:endParaRPr lang="en-US" sz="1400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BB0A4A-6E87-4A69-8B24-674EB1B13DB8}"/>
              </a:ext>
            </a:extLst>
          </p:cNvPr>
          <p:cNvSpPr/>
          <p:nvPr/>
        </p:nvSpPr>
        <p:spPr>
          <a:xfrm>
            <a:off x="4572000" y="409870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The challenge of measuring very low intensity beam can be circumvented using a higher intensity for beam setup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7FD563A-AC7C-4E3E-A44B-F26ED400CEFB}"/>
              </a:ext>
            </a:extLst>
          </p:cNvPr>
          <p:cNvSpPr/>
          <p:nvPr/>
        </p:nvSpPr>
        <p:spPr>
          <a:xfrm>
            <a:off x="-27552" y="3556947"/>
            <a:ext cx="4751951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Extracted beam: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venir Book" charset="0"/>
                <a:ea typeface="Avenir Book" charset="0"/>
                <a:cs typeface="Avenir Book" charset="0"/>
              </a:rPr>
              <a:t>Position &amp; Intensity</a:t>
            </a:r>
          </a:p>
          <a:p>
            <a:pPr marL="742849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venir Book" charset="0"/>
                <a:ea typeface="Avenir Book" charset="0"/>
                <a:cs typeface="Avenir Book" charset="0"/>
              </a:rPr>
              <a:t>Use of fibre monitors. </a:t>
            </a:r>
          </a:p>
          <a:p>
            <a:pPr marL="1199949" lvl="2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venir Book" charset="0"/>
                <a:ea typeface="Avenir Book" charset="0"/>
                <a:cs typeface="Avenir Book" charset="0"/>
              </a:rPr>
              <a:t>Developed for new EHN1 (neutrino platform) secondary lines</a:t>
            </a:r>
          </a:p>
          <a:p>
            <a:pPr marL="1199949" lvl="2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venir Book" charset="0"/>
                <a:ea typeface="Avenir Book" charset="0"/>
                <a:cs typeface="Avenir Book" charset="0"/>
              </a:rPr>
              <a:t>Scintillating (or Cherenkov) fibres</a:t>
            </a:r>
          </a:p>
          <a:p>
            <a:pPr marL="1199949" lvl="2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venir Book" charset="0"/>
                <a:ea typeface="Avenir Book" charset="0"/>
                <a:cs typeface="Avenir Book" charset="0"/>
              </a:rPr>
              <a:t>Low material budget</a:t>
            </a:r>
          </a:p>
          <a:p>
            <a:pPr marL="1199949" lvl="2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venir Book" charset="0"/>
                <a:ea typeface="Avenir Book" charset="0"/>
                <a:cs typeface="Avenir Book" charset="0"/>
              </a:rPr>
              <a:t>&gt; 90% efficiency for single particles demonstrated</a:t>
            </a:r>
          </a:p>
          <a:p>
            <a:pPr marL="742849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venir Book" charset="0"/>
                <a:ea typeface="Avenir Book" charset="0"/>
                <a:cs typeface="Avenir Book" charset="0"/>
              </a:rPr>
              <a:t>R&amp;D required to make them UHV compatible</a:t>
            </a:r>
          </a:p>
        </p:txBody>
      </p:sp>
      <p:sp>
        <p:nvSpPr>
          <p:cNvPr id="9" name="Footer Placeholder 2"/>
          <p:cNvSpPr txBox="1">
            <a:spLocks/>
          </p:cNvSpPr>
          <p:nvPr/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Primary electron beam facility at CERN</a:t>
            </a:r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7626303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945"/>
            <a:ext cx="9143999" cy="715634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Structure of extracted beam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490" y="3046873"/>
            <a:ext cx="8967020" cy="2192117"/>
          </a:xfrm>
        </p:spPr>
        <p:txBody>
          <a:bodyPr>
            <a:normAutofit fontScale="55000" lnSpcReduction="20000"/>
          </a:bodyPr>
          <a:lstStyle/>
          <a:p>
            <a:endParaRPr lang="en-US" dirty="0"/>
          </a:p>
          <a:p>
            <a:r>
              <a:rPr lang="en-US" dirty="0"/>
              <a:t>Flexibility</a:t>
            </a:r>
          </a:p>
          <a:p>
            <a:pPr lvl="1"/>
            <a:r>
              <a:rPr lang="en-US" dirty="0"/>
              <a:t>Bunch spacing 5ns, 10ns, … 40ns</a:t>
            </a:r>
          </a:p>
          <a:p>
            <a:pPr lvl="1"/>
            <a:r>
              <a:rPr lang="en-US" dirty="0"/>
              <a:t>Average electrons per bunch can be chosen from &lt;1 to  anything</a:t>
            </a:r>
          </a:p>
          <a:p>
            <a:pPr lvl="1"/>
            <a:r>
              <a:rPr lang="en-US" dirty="0"/>
              <a:t>Transverse beam spot on target from very small up to hundred cm</a:t>
            </a:r>
            <a:r>
              <a:rPr lang="en-US" baseline="30000" dirty="0"/>
              <a:t>2</a:t>
            </a:r>
          </a:p>
          <a:p>
            <a:endParaRPr lang="en-US" dirty="0"/>
          </a:p>
          <a:p>
            <a:r>
              <a:rPr lang="en-US" dirty="0"/>
              <a:t>This flexibility can deliver the needs of LDMX</a:t>
            </a:r>
          </a:p>
          <a:p>
            <a:pPr lvl="1"/>
            <a:r>
              <a:rPr lang="en-US" dirty="0"/>
              <a:t>Phase 1 : 10</a:t>
            </a:r>
            <a:r>
              <a:rPr lang="en-US" baseline="30000" dirty="0"/>
              <a:t>14</a:t>
            </a:r>
            <a:r>
              <a:rPr lang="en-US" dirty="0"/>
              <a:t> electrons</a:t>
            </a:r>
          </a:p>
          <a:p>
            <a:pPr lvl="1"/>
            <a:r>
              <a:rPr lang="en-US" dirty="0"/>
              <a:t>Phase 2 : 10</a:t>
            </a:r>
            <a:r>
              <a:rPr lang="en-US" baseline="30000" dirty="0"/>
              <a:t>16</a:t>
            </a:r>
            <a:r>
              <a:rPr lang="en-US" dirty="0"/>
              <a:t> electrons</a:t>
            </a:r>
          </a:p>
          <a:p>
            <a:pPr lvl="1"/>
            <a:endParaRPr lang="en-US" dirty="0"/>
          </a:p>
        </p:txBody>
      </p:sp>
      <p:grpSp>
        <p:nvGrpSpPr>
          <p:cNvPr id="216" name="Group 215"/>
          <p:cNvGrpSpPr/>
          <p:nvPr/>
        </p:nvGrpSpPr>
        <p:grpSpPr>
          <a:xfrm>
            <a:off x="5031168" y="938039"/>
            <a:ext cx="4024343" cy="1275874"/>
            <a:chOff x="4785051" y="8924"/>
            <a:chExt cx="4024343" cy="1275874"/>
          </a:xfrm>
        </p:grpSpPr>
        <p:sp>
          <p:nvSpPr>
            <p:cNvPr id="114" name="Right Brace 113"/>
            <p:cNvSpPr/>
            <p:nvPr/>
          </p:nvSpPr>
          <p:spPr>
            <a:xfrm rot="16200000">
              <a:off x="5807837" y="-279473"/>
              <a:ext cx="174625" cy="1816804"/>
            </a:xfrm>
            <a:prstGeom prst="rightBrace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4785051" y="8924"/>
              <a:ext cx="181652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up to 40 bunches </a:t>
              </a:r>
              <a:br>
                <a:rPr lang="en-US" sz="1600" dirty="0"/>
              </a:br>
              <a:r>
                <a:rPr lang="en-US" sz="1600" dirty="0"/>
                <a:t>with 5ns spacing </a:t>
              </a:r>
            </a:p>
          </p:txBody>
        </p:sp>
        <p:grpSp>
          <p:nvGrpSpPr>
            <p:cNvPr id="156" name="Group 155"/>
            <p:cNvGrpSpPr/>
            <p:nvPr/>
          </p:nvGrpSpPr>
          <p:grpSpPr>
            <a:xfrm>
              <a:off x="5003800" y="768300"/>
              <a:ext cx="1799752" cy="139557"/>
              <a:chOff x="5003800" y="768300"/>
              <a:chExt cx="850900" cy="139557"/>
            </a:xfrm>
          </p:grpSpPr>
          <p:cxnSp>
            <p:nvCxnSpPr>
              <p:cNvPr id="96" name="Straight Connector 95"/>
              <p:cNvCxnSpPr/>
              <p:nvPr/>
            </p:nvCxnSpPr>
            <p:spPr>
              <a:xfrm flipV="1">
                <a:off x="5003800" y="771899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flipV="1">
                <a:off x="5048250" y="771899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flipV="1">
                <a:off x="5092700" y="771899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flipV="1">
                <a:off x="5137150" y="771899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flipV="1">
                <a:off x="5178425" y="768300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 flipV="1">
                <a:off x="5222875" y="768300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 flipV="1">
                <a:off x="5267325" y="768300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 flipV="1">
                <a:off x="5311775" y="768300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flipV="1">
                <a:off x="5349875" y="771475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flipV="1">
                <a:off x="5394325" y="771475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flipV="1">
                <a:off x="5026025" y="771899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V="1">
                <a:off x="5070475" y="771899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V="1">
                <a:off x="5114925" y="771899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5159375" y="771899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V="1">
                <a:off x="5200650" y="768300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V="1">
                <a:off x="5245100" y="768300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V="1">
                <a:off x="5289550" y="768300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V="1">
                <a:off x="5334000" y="768300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flipV="1">
                <a:off x="5372100" y="771475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V="1">
                <a:off x="5416550" y="771475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 flipV="1">
                <a:off x="5441950" y="771899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 flipV="1">
                <a:off x="5486400" y="771899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 flipV="1">
                <a:off x="5530850" y="771899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/>
              <p:nvPr/>
            </p:nvCxnSpPr>
            <p:spPr>
              <a:xfrm flipV="1">
                <a:off x="5575300" y="771899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 flipV="1">
                <a:off x="5616575" y="768300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>
              <a:xfrm flipV="1">
                <a:off x="5661025" y="768300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 flipV="1">
                <a:off x="5705475" y="768300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>
              <a:xfrm flipV="1">
                <a:off x="5749925" y="768300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 flipV="1">
                <a:off x="5788025" y="771475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 flipV="1">
                <a:off x="5832475" y="771475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 flipV="1">
                <a:off x="5464175" y="771899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>
              <a:xfrm flipV="1">
                <a:off x="5508625" y="771899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 flipV="1">
                <a:off x="5553075" y="771899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 flipV="1">
                <a:off x="5597525" y="771899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 flipV="1">
                <a:off x="5638800" y="768300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 flipV="1">
                <a:off x="5683250" y="768300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 flipV="1">
                <a:off x="5727700" y="768300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 flipV="1">
                <a:off x="5772150" y="768300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/>
              <p:nvPr/>
            </p:nvCxnSpPr>
            <p:spPr>
              <a:xfrm flipV="1">
                <a:off x="5810250" y="771475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 flipV="1">
                <a:off x="5854700" y="771475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8" name="Rectangle 147"/>
            <p:cNvSpPr/>
            <p:nvPr/>
          </p:nvSpPr>
          <p:spPr>
            <a:xfrm>
              <a:off x="5030867" y="945391"/>
              <a:ext cx="77136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200 ns </a:t>
              </a:r>
            </a:p>
          </p:txBody>
        </p:sp>
        <p:cxnSp>
          <p:nvCxnSpPr>
            <p:cNvPr id="150" name="Straight Arrow Connector 149"/>
            <p:cNvCxnSpPr/>
            <p:nvPr/>
          </p:nvCxnSpPr>
          <p:spPr>
            <a:xfrm flipV="1">
              <a:off x="4937125" y="1010941"/>
              <a:ext cx="1866427" cy="286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/>
            <p:cNvCxnSpPr/>
            <p:nvPr/>
          </p:nvCxnSpPr>
          <p:spPr>
            <a:xfrm flipV="1">
              <a:off x="6771621" y="1010941"/>
              <a:ext cx="854729" cy="286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Rectangle 159"/>
            <p:cNvSpPr/>
            <p:nvPr/>
          </p:nvSpPr>
          <p:spPr>
            <a:xfrm>
              <a:off x="6829268" y="977021"/>
              <a:ext cx="77136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100 ns </a:t>
              </a: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20011" y="237230"/>
              <a:ext cx="18893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Gap of 100ns with 0.5m injection kicker</a:t>
              </a:r>
            </a:p>
          </p:txBody>
        </p:sp>
        <p:grpSp>
          <p:nvGrpSpPr>
            <p:cNvPr id="203" name="Group 202"/>
            <p:cNvGrpSpPr/>
            <p:nvPr/>
          </p:nvGrpSpPr>
          <p:grpSpPr>
            <a:xfrm>
              <a:off x="7592655" y="768300"/>
              <a:ext cx="604394" cy="139557"/>
              <a:chOff x="7592655" y="768300"/>
              <a:chExt cx="604394" cy="139557"/>
            </a:xfrm>
          </p:grpSpPr>
          <p:cxnSp>
            <p:nvCxnSpPr>
              <p:cNvPr id="163" name="Straight Connector 162"/>
              <p:cNvCxnSpPr/>
              <p:nvPr/>
            </p:nvCxnSpPr>
            <p:spPr>
              <a:xfrm flipV="1">
                <a:off x="7592655" y="771899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/>
              <p:nvPr/>
            </p:nvCxnSpPr>
            <p:spPr>
              <a:xfrm flipV="1">
                <a:off x="7686672" y="771899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/>
              <p:cNvCxnSpPr/>
              <p:nvPr/>
            </p:nvCxnSpPr>
            <p:spPr>
              <a:xfrm flipV="1">
                <a:off x="7780689" y="771899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/>
              <p:cNvCxnSpPr/>
              <p:nvPr/>
            </p:nvCxnSpPr>
            <p:spPr>
              <a:xfrm flipV="1">
                <a:off x="7874706" y="771899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/>
              <p:cNvCxnSpPr/>
              <p:nvPr/>
            </p:nvCxnSpPr>
            <p:spPr>
              <a:xfrm flipV="1">
                <a:off x="7962007" y="768300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/>
              <p:cNvCxnSpPr/>
              <p:nvPr/>
            </p:nvCxnSpPr>
            <p:spPr>
              <a:xfrm flipV="1">
                <a:off x="8056024" y="768300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/>
              <p:cNvCxnSpPr/>
              <p:nvPr/>
            </p:nvCxnSpPr>
            <p:spPr>
              <a:xfrm flipV="1">
                <a:off x="8150041" y="768300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/>
              <p:cNvCxnSpPr/>
              <p:nvPr/>
            </p:nvCxnSpPr>
            <p:spPr>
              <a:xfrm flipV="1">
                <a:off x="7639663" y="771899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3"/>
              <p:cNvCxnSpPr/>
              <p:nvPr/>
            </p:nvCxnSpPr>
            <p:spPr>
              <a:xfrm flipV="1">
                <a:off x="7733680" y="771899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 flipV="1">
                <a:off x="7827697" y="771899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/>
              <p:cNvCxnSpPr/>
              <p:nvPr/>
            </p:nvCxnSpPr>
            <p:spPr>
              <a:xfrm flipV="1">
                <a:off x="7921714" y="771899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 flipV="1">
                <a:off x="8009016" y="768300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/>
              <p:nvPr/>
            </p:nvCxnSpPr>
            <p:spPr>
              <a:xfrm flipV="1">
                <a:off x="8103032" y="768300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/>
              <p:nvPr/>
            </p:nvCxnSpPr>
            <p:spPr>
              <a:xfrm flipV="1">
                <a:off x="8197049" y="768300"/>
                <a:ext cx="0" cy="135958"/>
              </a:xfrm>
              <a:prstGeom prst="line">
                <a:avLst/>
              </a:prstGeom>
              <a:ln w="9525">
                <a:solidFill>
                  <a:srgbClr val="FFC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" name="Group 91"/>
            <p:cNvGrpSpPr/>
            <p:nvPr/>
          </p:nvGrpSpPr>
          <p:grpSpPr>
            <a:xfrm>
              <a:off x="4844040" y="771899"/>
              <a:ext cx="3410959" cy="144456"/>
              <a:chOff x="1211580" y="1676399"/>
              <a:chExt cx="1836420" cy="129542"/>
            </a:xfrm>
          </p:grpSpPr>
          <p:cxnSp>
            <p:nvCxnSpPr>
              <p:cNvPr id="93" name="Straight Arrow Connector 92"/>
              <p:cNvCxnSpPr/>
              <p:nvPr/>
            </p:nvCxnSpPr>
            <p:spPr>
              <a:xfrm flipV="1">
                <a:off x="1219200" y="1676399"/>
                <a:ext cx="0" cy="129542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Arrow Connector 93"/>
              <p:cNvCxnSpPr/>
              <p:nvPr/>
            </p:nvCxnSpPr>
            <p:spPr>
              <a:xfrm>
                <a:off x="1211580" y="1798320"/>
                <a:ext cx="1836420" cy="7620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7" name="Group 216"/>
          <p:cNvGrpSpPr/>
          <p:nvPr/>
        </p:nvGrpSpPr>
        <p:grpSpPr>
          <a:xfrm>
            <a:off x="461849" y="1360628"/>
            <a:ext cx="6332220" cy="1684069"/>
            <a:chOff x="790575" y="416560"/>
            <a:chExt cx="6332220" cy="1684069"/>
          </a:xfrm>
        </p:grpSpPr>
        <p:sp>
          <p:nvSpPr>
            <p:cNvPr id="40" name="TextBox 39"/>
            <p:cNvSpPr txBox="1"/>
            <p:nvPr/>
          </p:nvSpPr>
          <p:spPr>
            <a:xfrm>
              <a:off x="1051560" y="1756408"/>
              <a:ext cx="3465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0s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878525" y="1798320"/>
              <a:ext cx="4315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10s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671407" y="1798320"/>
              <a:ext cx="4315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20s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605362" y="1823630"/>
              <a:ext cx="4315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30s</a:t>
              </a:r>
            </a:p>
          </p:txBody>
        </p:sp>
        <p:cxnSp>
          <p:nvCxnSpPr>
            <p:cNvPr id="56" name="Straight Connector 55"/>
            <p:cNvCxnSpPr/>
            <p:nvPr/>
          </p:nvCxnSpPr>
          <p:spPr>
            <a:xfrm flipV="1">
              <a:off x="831210" y="587369"/>
              <a:ext cx="160021" cy="647706"/>
            </a:xfrm>
            <a:prstGeom prst="line">
              <a:avLst/>
            </a:prstGeom>
            <a:ln>
              <a:solidFill>
                <a:srgbClr val="007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991231" y="587369"/>
              <a:ext cx="275594" cy="0"/>
            </a:xfrm>
            <a:prstGeom prst="line">
              <a:avLst/>
            </a:prstGeom>
            <a:ln>
              <a:solidFill>
                <a:srgbClr val="007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V="1">
              <a:off x="1086158" y="785348"/>
              <a:ext cx="152400" cy="571648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H="1">
              <a:off x="823590" y="1345412"/>
              <a:ext cx="262568" cy="2415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1251581" y="587369"/>
              <a:ext cx="1764669" cy="342812"/>
            </a:xfrm>
            <a:prstGeom prst="line">
              <a:avLst/>
            </a:prstGeom>
            <a:ln>
              <a:solidFill>
                <a:srgbClr val="007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H="1">
              <a:off x="1238560" y="779008"/>
              <a:ext cx="1777690" cy="6340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H="1" flipV="1">
              <a:off x="3016250" y="771899"/>
              <a:ext cx="50099" cy="514344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Rectangle 82"/>
            <p:cNvSpPr/>
            <p:nvPr/>
          </p:nvSpPr>
          <p:spPr>
            <a:xfrm>
              <a:off x="1238560" y="1665557"/>
              <a:ext cx="1824991" cy="1492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311502" y="416560"/>
              <a:ext cx="125867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rgbClr val="0070C0"/>
                  </a:solidFill>
                </a:rPr>
                <a:t>Beam in the SPS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576433" y="758775"/>
              <a:ext cx="63190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rgbClr val="FF0000"/>
                  </a:solidFill>
                </a:rPr>
                <a:t>Energy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251581" y="1445906"/>
              <a:ext cx="114646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rgbClr val="FFC000"/>
                  </a:solidFill>
                </a:rPr>
                <a:t>Beam on target</a:t>
              </a:r>
            </a:p>
          </p:txBody>
        </p:sp>
        <p:cxnSp>
          <p:nvCxnSpPr>
            <p:cNvPr id="89" name="Straight Arrow Connector 88"/>
            <p:cNvCxnSpPr/>
            <p:nvPr/>
          </p:nvCxnSpPr>
          <p:spPr>
            <a:xfrm>
              <a:off x="790575" y="1468505"/>
              <a:ext cx="432434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TextBox 90"/>
            <p:cNvSpPr txBox="1"/>
            <p:nvPr/>
          </p:nvSpPr>
          <p:spPr>
            <a:xfrm>
              <a:off x="803355" y="1445906"/>
              <a:ext cx="3946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accent6">
                      <a:lumMod val="50000"/>
                    </a:schemeClr>
                  </a:solidFill>
                </a:rPr>
                <a:t>~1s</a:t>
              </a:r>
            </a:p>
          </p:txBody>
        </p:sp>
        <p:grpSp>
          <p:nvGrpSpPr>
            <p:cNvPr id="215" name="Group 214"/>
            <p:cNvGrpSpPr/>
            <p:nvPr/>
          </p:nvGrpSpPr>
          <p:grpSpPr>
            <a:xfrm>
              <a:off x="831210" y="1693442"/>
              <a:ext cx="6291585" cy="129542"/>
              <a:chOff x="823590" y="1859726"/>
              <a:chExt cx="6291585" cy="129542"/>
            </a:xfrm>
          </p:grpSpPr>
          <p:cxnSp>
            <p:nvCxnSpPr>
              <p:cNvPr id="205" name="Straight Arrow Connector 204"/>
              <p:cNvCxnSpPr/>
              <p:nvPr/>
            </p:nvCxnSpPr>
            <p:spPr>
              <a:xfrm flipV="1">
                <a:off x="831210" y="1859726"/>
                <a:ext cx="0" cy="129542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Arrow Connector 205"/>
              <p:cNvCxnSpPr/>
              <p:nvPr/>
            </p:nvCxnSpPr>
            <p:spPr>
              <a:xfrm>
                <a:off x="823590" y="1981647"/>
                <a:ext cx="6291585" cy="0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none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Arrow Connector 209"/>
              <p:cNvCxnSpPr/>
              <p:nvPr/>
            </p:nvCxnSpPr>
            <p:spPr>
              <a:xfrm flipV="1">
                <a:off x="1223009" y="1859726"/>
                <a:ext cx="0" cy="129542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Arrow Connector 210"/>
              <p:cNvCxnSpPr/>
              <p:nvPr/>
            </p:nvCxnSpPr>
            <p:spPr>
              <a:xfrm flipV="1">
                <a:off x="3051810" y="1859726"/>
                <a:ext cx="0" cy="129542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Arrow Connector 211"/>
              <p:cNvCxnSpPr/>
              <p:nvPr/>
            </p:nvCxnSpPr>
            <p:spPr>
              <a:xfrm flipV="1">
                <a:off x="4884419" y="1859726"/>
                <a:ext cx="0" cy="129542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8" name="Oval 217"/>
          <p:cNvSpPr/>
          <p:nvPr/>
        </p:nvSpPr>
        <p:spPr>
          <a:xfrm>
            <a:off x="2387925" y="2557045"/>
            <a:ext cx="270583" cy="286860"/>
          </a:xfrm>
          <a:prstGeom prst="ellipse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0" name="Straight Arrow Connector 219"/>
          <p:cNvCxnSpPr>
            <a:endCxn id="218" idx="7"/>
          </p:cNvCxnSpPr>
          <p:nvPr/>
        </p:nvCxnSpPr>
        <p:spPr>
          <a:xfrm flipH="1">
            <a:off x="2618881" y="1959309"/>
            <a:ext cx="2375960" cy="63974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Footer Placeholder 2"/>
          <p:cNvSpPr txBox="1">
            <a:spLocks/>
          </p:cNvSpPr>
          <p:nvPr/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Primary electron beam facility at CERN</a:t>
            </a:r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105" name="Slide Number Placeholder 4"/>
          <p:cNvSpPr txBox="1">
            <a:spLocks/>
          </p:cNvSpPr>
          <p:nvPr/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569510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CC20D-C36B-462E-A598-64B714F4F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247"/>
            <a:ext cx="9144000" cy="757787"/>
          </a:xfrm>
        </p:spPr>
        <p:txBody>
          <a:bodyPr>
            <a:normAutofit/>
          </a:bodyPr>
          <a:lstStyle/>
          <a:p>
            <a:pPr algn="ctr"/>
            <a:r>
              <a:rPr lang="en-US" sz="2800" dirty="0" err="1"/>
              <a:t>Beamdump</a:t>
            </a:r>
            <a:r>
              <a:rPr lang="en-US" sz="2800" dirty="0"/>
              <a:t> experiments possible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8C47FB-40EE-49A7-97FE-BCC23616F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76111"/>
            <a:ext cx="8686800" cy="4038840"/>
          </a:xfrm>
        </p:spPr>
        <p:txBody>
          <a:bodyPr>
            <a:normAutofit/>
          </a:bodyPr>
          <a:lstStyle/>
          <a:p>
            <a:r>
              <a:rPr lang="en-US" sz="1800" dirty="0"/>
              <a:t>After this beam has been delivered there is still a lot of electrons in the SPS</a:t>
            </a:r>
          </a:p>
          <a:p>
            <a:r>
              <a:rPr lang="en-US" sz="1800" dirty="0"/>
              <a:t>These can quickly be dumped into a separate beam line</a:t>
            </a:r>
          </a:p>
          <a:p>
            <a:pPr lvl="1"/>
            <a:r>
              <a:rPr lang="en-US" sz="1800" dirty="0"/>
              <a:t>10</a:t>
            </a:r>
            <a:r>
              <a:rPr lang="en-US" sz="1800" baseline="30000" dirty="0"/>
              <a:t>12</a:t>
            </a:r>
            <a:r>
              <a:rPr lang="en-US" sz="1800" dirty="0"/>
              <a:t> electrons within 23</a:t>
            </a:r>
            <a:r>
              <a:rPr lang="el-GR" sz="1800" dirty="0"/>
              <a:t>μ</a:t>
            </a:r>
            <a:r>
              <a:rPr lang="en-US" sz="1800" dirty="0"/>
              <a:t>s, possibly up to 4 times more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pPr marL="36576" indent="0">
              <a:buNone/>
            </a:pPr>
            <a:endParaRPr lang="en-US" sz="1800" dirty="0"/>
          </a:p>
          <a:p>
            <a:pPr marL="36576" indent="0">
              <a:buNone/>
            </a:pPr>
            <a:endParaRPr lang="en-US" sz="1800" dirty="0"/>
          </a:p>
          <a:p>
            <a:pPr marL="36576" indent="0">
              <a:buNone/>
            </a:pPr>
            <a:r>
              <a:rPr lang="en-US" sz="1800" dirty="0"/>
              <a:t>If there would be a high priority the dump can be repeated every 2 s</a:t>
            </a:r>
          </a:p>
          <a:p>
            <a:endParaRPr lang="en-US" sz="1800" dirty="0"/>
          </a:p>
        </p:txBody>
      </p:sp>
      <p:grpSp>
        <p:nvGrpSpPr>
          <p:cNvPr id="7" name="Group 6"/>
          <p:cNvGrpSpPr/>
          <p:nvPr/>
        </p:nvGrpSpPr>
        <p:grpSpPr>
          <a:xfrm>
            <a:off x="622482" y="2862261"/>
            <a:ext cx="6332220" cy="1684069"/>
            <a:chOff x="790575" y="416560"/>
            <a:chExt cx="6332220" cy="1684069"/>
          </a:xfrm>
        </p:grpSpPr>
        <p:sp>
          <p:nvSpPr>
            <p:cNvPr id="8" name="TextBox 7"/>
            <p:cNvSpPr txBox="1"/>
            <p:nvPr/>
          </p:nvSpPr>
          <p:spPr>
            <a:xfrm>
              <a:off x="1051560" y="1756408"/>
              <a:ext cx="3465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+mn-lt"/>
                  <a:ea typeface="Avenir Book" charset="0"/>
                  <a:cs typeface="Avenir Book" charset="0"/>
                </a:rPr>
                <a:t>0s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878525" y="1798320"/>
              <a:ext cx="4315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+mn-lt"/>
                  <a:ea typeface="Avenir Book" charset="0"/>
                  <a:cs typeface="Avenir Book" charset="0"/>
                </a:rPr>
                <a:t>10s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71407" y="1798320"/>
              <a:ext cx="4315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+mn-lt"/>
                  <a:ea typeface="Avenir Book" charset="0"/>
                  <a:cs typeface="Avenir Book" charset="0"/>
                </a:rPr>
                <a:t>20s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605362" y="1823630"/>
              <a:ext cx="4315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+mn-lt"/>
                  <a:ea typeface="Avenir Book" charset="0"/>
                  <a:cs typeface="Avenir Book" charset="0"/>
                </a:rPr>
                <a:t>30s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 flipV="1">
              <a:off x="831210" y="587369"/>
              <a:ext cx="160021" cy="647706"/>
            </a:xfrm>
            <a:prstGeom prst="line">
              <a:avLst/>
            </a:prstGeom>
            <a:ln>
              <a:solidFill>
                <a:srgbClr val="007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991231" y="587369"/>
              <a:ext cx="275594" cy="0"/>
            </a:xfrm>
            <a:prstGeom prst="line">
              <a:avLst/>
            </a:prstGeom>
            <a:ln>
              <a:solidFill>
                <a:srgbClr val="007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1086158" y="785348"/>
              <a:ext cx="152400" cy="571648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823590" y="1345412"/>
              <a:ext cx="262568" cy="2415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251581" y="587369"/>
              <a:ext cx="1764669" cy="342812"/>
            </a:xfrm>
            <a:prstGeom prst="line">
              <a:avLst/>
            </a:prstGeom>
            <a:ln>
              <a:solidFill>
                <a:srgbClr val="007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1238560" y="1665557"/>
              <a:ext cx="1824991" cy="1492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ea typeface="Avenir Book" charset="0"/>
                <a:cs typeface="Avenir Book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311502" y="416560"/>
              <a:ext cx="13548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  <a:latin typeface="+mn-lt"/>
                  <a:ea typeface="Avenir Book" charset="0"/>
                  <a:cs typeface="Avenir Book" charset="0"/>
                </a:rPr>
                <a:t>Beam in the SPS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576433" y="758775"/>
              <a:ext cx="6703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  <a:latin typeface="+mn-lt"/>
                  <a:ea typeface="Avenir Book" charset="0"/>
                  <a:cs typeface="Avenir Book" charset="0"/>
                </a:rPr>
                <a:t>Energy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51581" y="1364299"/>
              <a:ext cx="12346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C000"/>
                  </a:solidFill>
                  <a:latin typeface="+mn-lt"/>
                  <a:ea typeface="Avenir Book" charset="0"/>
                  <a:cs typeface="Avenir Book" charset="0"/>
                </a:rPr>
                <a:t>Beam on target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790575" y="1468505"/>
              <a:ext cx="432434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803355" y="1445906"/>
              <a:ext cx="4363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  <a:latin typeface="+mn-lt"/>
                  <a:ea typeface="Avenir Book" charset="0"/>
                  <a:cs typeface="Avenir Book" charset="0"/>
                </a:rPr>
                <a:t>~1s</a:t>
              </a: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831210" y="1693442"/>
              <a:ext cx="6291585" cy="129542"/>
              <a:chOff x="823590" y="1859726"/>
              <a:chExt cx="6291585" cy="129542"/>
            </a:xfrm>
          </p:grpSpPr>
          <p:cxnSp>
            <p:nvCxnSpPr>
              <p:cNvPr id="26" name="Straight Arrow Connector 25"/>
              <p:cNvCxnSpPr/>
              <p:nvPr/>
            </p:nvCxnSpPr>
            <p:spPr>
              <a:xfrm flipV="1">
                <a:off x="831210" y="1859726"/>
                <a:ext cx="0" cy="129542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/>
              <p:nvPr/>
            </p:nvCxnSpPr>
            <p:spPr>
              <a:xfrm>
                <a:off x="823590" y="1981647"/>
                <a:ext cx="6291585" cy="0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none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 flipV="1">
                <a:off x="1223009" y="1859726"/>
                <a:ext cx="0" cy="129542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 flipV="1">
                <a:off x="3051810" y="1859726"/>
                <a:ext cx="0" cy="129542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flipV="1">
                <a:off x="4884419" y="1859726"/>
                <a:ext cx="0" cy="129542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Straight Connector 16"/>
            <p:cNvCxnSpPr/>
            <p:nvPr/>
          </p:nvCxnSpPr>
          <p:spPr>
            <a:xfrm flipH="1">
              <a:off x="1238560" y="771899"/>
              <a:ext cx="1802739" cy="13449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 flipV="1">
              <a:off x="3047371" y="771899"/>
              <a:ext cx="50099" cy="514344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45"/>
          <p:cNvSpPr txBox="1"/>
          <p:nvPr/>
        </p:nvSpPr>
        <p:spPr>
          <a:xfrm>
            <a:off x="4019835" y="3789188"/>
            <a:ext cx="1181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EA8600"/>
                </a:solidFill>
                <a:latin typeface="+mn-lt"/>
                <a:ea typeface="Avenir Book" charset="0"/>
                <a:cs typeface="Avenir Book" charset="0"/>
              </a:rPr>
              <a:t>Beam dumped</a:t>
            </a:r>
          </a:p>
        </p:txBody>
      </p:sp>
      <p:sp>
        <p:nvSpPr>
          <p:cNvPr id="43" name="Rectangle 42"/>
          <p:cNvSpPr/>
          <p:nvPr/>
        </p:nvSpPr>
        <p:spPr>
          <a:xfrm>
            <a:off x="2851930" y="3308717"/>
            <a:ext cx="45719" cy="946097"/>
          </a:xfrm>
          <a:prstGeom prst="rect">
            <a:avLst/>
          </a:prstGeom>
          <a:solidFill>
            <a:srgbClr val="EA8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rgbClr val="FF0000"/>
              </a:solidFill>
              <a:ea typeface="Avenir Book" charset="0"/>
              <a:cs typeface="Avenir Book" charset="0"/>
            </a:endParaRPr>
          </a:p>
        </p:txBody>
      </p:sp>
      <p:grpSp>
        <p:nvGrpSpPr>
          <p:cNvPr id="85" name="Group 84"/>
          <p:cNvGrpSpPr/>
          <p:nvPr/>
        </p:nvGrpSpPr>
        <p:grpSpPr>
          <a:xfrm>
            <a:off x="2965498" y="2338127"/>
            <a:ext cx="291055" cy="1922936"/>
            <a:chOff x="2965497" y="1480877"/>
            <a:chExt cx="291055" cy="1922936"/>
          </a:xfrm>
        </p:grpSpPr>
        <p:cxnSp>
          <p:nvCxnSpPr>
            <p:cNvPr id="36" name="Straight Connector 35"/>
            <p:cNvCxnSpPr/>
            <p:nvPr/>
          </p:nvCxnSpPr>
          <p:spPr>
            <a:xfrm flipV="1">
              <a:off x="2965497" y="1480877"/>
              <a:ext cx="191798" cy="766708"/>
            </a:xfrm>
            <a:prstGeom prst="line">
              <a:avLst/>
            </a:prstGeom>
            <a:ln>
              <a:solidFill>
                <a:srgbClr val="007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>
              <a:off x="2989654" y="2238920"/>
              <a:ext cx="167641" cy="2415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3157295" y="1480877"/>
              <a:ext cx="54080" cy="0"/>
            </a:xfrm>
            <a:prstGeom prst="line">
              <a:avLst/>
            </a:prstGeom>
            <a:ln>
              <a:solidFill>
                <a:srgbClr val="007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3161637" y="1678857"/>
              <a:ext cx="41975" cy="571647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204753" y="1484520"/>
              <a:ext cx="6622" cy="758043"/>
            </a:xfrm>
            <a:prstGeom prst="line">
              <a:avLst/>
            </a:prstGeom>
            <a:ln>
              <a:solidFill>
                <a:srgbClr val="007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 flipV="1">
              <a:off x="3203612" y="1678857"/>
              <a:ext cx="52940" cy="571648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Rectangle 66"/>
            <p:cNvSpPr/>
            <p:nvPr/>
          </p:nvSpPr>
          <p:spPr>
            <a:xfrm>
              <a:off x="3181893" y="2457716"/>
              <a:ext cx="45719" cy="946097"/>
            </a:xfrm>
            <a:prstGeom prst="rect">
              <a:avLst/>
            </a:prstGeom>
            <a:solidFill>
              <a:srgbClr val="EA8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rgbClr val="FF0000"/>
                </a:solidFill>
                <a:ea typeface="Avenir Book" charset="0"/>
                <a:cs typeface="Avenir Book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3280676" y="2338128"/>
            <a:ext cx="291055" cy="1916685"/>
            <a:chOff x="2965497" y="1480877"/>
            <a:chExt cx="291055" cy="1916685"/>
          </a:xfrm>
        </p:grpSpPr>
        <p:cxnSp>
          <p:nvCxnSpPr>
            <p:cNvPr id="87" name="Straight Connector 86"/>
            <p:cNvCxnSpPr/>
            <p:nvPr/>
          </p:nvCxnSpPr>
          <p:spPr>
            <a:xfrm flipV="1">
              <a:off x="2965497" y="1480877"/>
              <a:ext cx="191798" cy="766708"/>
            </a:xfrm>
            <a:prstGeom prst="line">
              <a:avLst/>
            </a:prstGeom>
            <a:ln>
              <a:solidFill>
                <a:srgbClr val="007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2989654" y="2238920"/>
              <a:ext cx="167641" cy="2415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3157295" y="1480877"/>
              <a:ext cx="54080" cy="0"/>
            </a:xfrm>
            <a:prstGeom prst="line">
              <a:avLst/>
            </a:prstGeom>
            <a:ln>
              <a:solidFill>
                <a:srgbClr val="007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V="1">
              <a:off x="3161637" y="1678857"/>
              <a:ext cx="41975" cy="571647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3204753" y="1484520"/>
              <a:ext cx="6622" cy="758043"/>
            </a:xfrm>
            <a:prstGeom prst="line">
              <a:avLst/>
            </a:prstGeom>
            <a:ln>
              <a:solidFill>
                <a:srgbClr val="007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H="1" flipV="1">
              <a:off x="3203612" y="1678857"/>
              <a:ext cx="52940" cy="571648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Rectangle 92"/>
            <p:cNvSpPr/>
            <p:nvPr/>
          </p:nvSpPr>
          <p:spPr>
            <a:xfrm>
              <a:off x="3161637" y="2451465"/>
              <a:ext cx="45719" cy="946097"/>
            </a:xfrm>
            <a:prstGeom prst="rect">
              <a:avLst/>
            </a:prstGeom>
            <a:solidFill>
              <a:srgbClr val="EA8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rgbClr val="FF0000"/>
                </a:solidFill>
                <a:ea typeface="Avenir Book" charset="0"/>
                <a:cs typeface="Avenir Book" charset="0"/>
              </a:endParaRP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3587622" y="2335857"/>
            <a:ext cx="291055" cy="1916685"/>
            <a:chOff x="2965497" y="1480877"/>
            <a:chExt cx="291055" cy="1916685"/>
          </a:xfrm>
        </p:grpSpPr>
        <p:cxnSp>
          <p:nvCxnSpPr>
            <p:cNvPr id="95" name="Straight Connector 94"/>
            <p:cNvCxnSpPr/>
            <p:nvPr/>
          </p:nvCxnSpPr>
          <p:spPr>
            <a:xfrm flipV="1">
              <a:off x="2965497" y="1480877"/>
              <a:ext cx="191798" cy="766708"/>
            </a:xfrm>
            <a:prstGeom prst="line">
              <a:avLst/>
            </a:prstGeom>
            <a:ln>
              <a:solidFill>
                <a:srgbClr val="007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H="1">
              <a:off x="2989654" y="2238920"/>
              <a:ext cx="167641" cy="2415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3157295" y="1480877"/>
              <a:ext cx="54080" cy="0"/>
            </a:xfrm>
            <a:prstGeom prst="line">
              <a:avLst/>
            </a:prstGeom>
            <a:ln>
              <a:solidFill>
                <a:srgbClr val="007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 flipV="1">
              <a:off x="3161637" y="1678857"/>
              <a:ext cx="41975" cy="571647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3204753" y="1484520"/>
              <a:ext cx="6622" cy="758043"/>
            </a:xfrm>
            <a:prstGeom prst="line">
              <a:avLst/>
            </a:prstGeom>
            <a:ln>
              <a:solidFill>
                <a:srgbClr val="007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H="1" flipV="1">
              <a:off x="3203612" y="1678857"/>
              <a:ext cx="52940" cy="571648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ectangle 100"/>
            <p:cNvSpPr/>
            <p:nvPr/>
          </p:nvSpPr>
          <p:spPr>
            <a:xfrm>
              <a:off x="3181893" y="2451465"/>
              <a:ext cx="45719" cy="946097"/>
            </a:xfrm>
            <a:prstGeom prst="rect">
              <a:avLst/>
            </a:prstGeom>
            <a:solidFill>
              <a:srgbClr val="EA8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rgbClr val="FF0000"/>
                </a:solidFill>
                <a:ea typeface="Avenir Book" charset="0"/>
                <a:cs typeface="Avenir Book" charset="0"/>
              </a:endParaRPr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3923982" y="307109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EA8600"/>
                </a:solidFill>
                <a:latin typeface="+mn-lt"/>
                <a:ea typeface="Avenir Book" charset="0"/>
                <a:cs typeface="Avenir Book" charset="0"/>
              </a:rPr>
              <a:t>…</a:t>
            </a:r>
          </a:p>
        </p:txBody>
      </p:sp>
      <p:sp>
        <p:nvSpPr>
          <p:cNvPr id="55" name="Footer Placeholder 2"/>
          <p:cNvSpPr txBox="1">
            <a:spLocks/>
          </p:cNvSpPr>
          <p:nvPr/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Primary electron beam facility at CERN</a:t>
            </a:r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56" name="Slide Number Placeholder 4"/>
          <p:cNvSpPr txBox="1">
            <a:spLocks/>
          </p:cNvSpPr>
          <p:nvPr/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12614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6" grpId="0"/>
      <p:bldP spid="43" grpId="0" animBg="1"/>
      <p:bldP spid="10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14748" y="-14748"/>
            <a:ext cx="9179719" cy="762000"/>
          </a:xfrm>
        </p:spPr>
        <p:txBody>
          <a:bodyPr>
            <a:noAutofit/>
          </a:bodyPr>
          <a:lstStyle/>
          <a:p>
            <a:pPr algn="ctr"/>
            <a:r>
              <a:rPr lang="en-GB" sz="2800" dirty="0"/>
              <a:t>An Electron Beam Facility at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562725"/>
            <a:ext cx="271463" cy="266700"/>
          </a:xfrm>
          <a:prstGeom prst="rect">
            <a:avLst/>
          </a:prstGeom>
        </p:spPr>
        <p:txBody>
          <a:bodyPr/>
          <a:lstStyle/>
          <a:p>
            <a:fld id="{36069F76-3B52-4111-A6FE-5C09D5CBABA1}" type="slidenum">
              <a:rPr lang="en-GB" smtClean="0"/>
              <a:pPr/>
              <a:t>29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295400"/>
            <a:ext cx="8728374" cy="3755230"/>
          </a:xfrm>
          <a:prstGeom prst="rect">
            <a:avLst/>
          </a:prstGeom>
        </p:spPr>
      </p:pic>
      <p:sp>
        <p:nvSpPr>
          <p:cNvPr id="5" name="Footer Placeholder 2"/>
          <p:cNvSpPr txBox="1">
            <a:spLocks/>
          </p:cNvSpPr>
          <p:nvPr/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Primary electron beam facility at CERN</a:t>
            </a:r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15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0" y="5038225"/>
            <a:ext cx="81187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Capability: </a:t>
            </a:r>
          </a:p>
          <a:p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Extracting ~10 electrons per 5 ns means 10</a:t>
            </a:r>
            <a:r>
              <a:rPr lang="en-US" baseline="30000" dirty="0">
                <a:latin typeface="Avenir Book" charset="0"/>
                <a:ea typeface="Avenir Book" charset="0"/>
                <a:cs typeface="Avenir Book" charset="0"/>
              </a:rPr>
              <a:t>16</a:t>
            </a:r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 electrons in ~80 days </a:t>
            </a:r>
          </a:p>
          <a:p>
            <a:r>
              <a:rPr lang="en-US" dirty="0">
                <a:latin typeface="Avenir Book" charset="0"/>
                <a:ea typeface="Avenir Book" charset="0"/>
                <a:cs typeface="Avenir Book" charset="0"/>
              </a:rPr>
              <a:t>Including up-times and efficiencies: a dedicated ~year or a few years as part of super-cycle </a:t>
            </a:r>
          </a:p>
        </p:txBody>
      </p:sp>
    </p:spTree>
    <p:extLst>
      <p:ext uri="{BB962C8B-B14F-4D97-AF65-F5344CB8AC3E}">
        <p14:creationId xmlns:p14="http://schemas.microsoft.com/office/powerpoint/2010/main" val="1587060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8234" y="990600"/>
            <a:ext cx="4324469" cy="2246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prstClr val="black"/>
                </a:solidFill>
                <a:latin typeface="Avenir Book" charset="0"/>
                <a:ea typeface="Avenir Book" charset="0"/>
                <a:cs typeface="Avenir Book" charset="0"/>
              </a:rPr>
              <a:t>Accelerator implementation at CERN of LDMX type of beam</a:t>
            </a:r>
          </a:p>
          <a:p>
            <a:pPr algn="ctr"/>
            <a:endParaRPr lang="en-US" sz="1400" dirty="0">
              <a:solidFill>
                <a:prstClr val="black"/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pPr marL="223838" indent="-223838" algn="just">
              <a:buFont typeface="Arial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Avenir Book" charset="0"/>
                <a:ea typeface="Avenir Book" charset="0"/>
                <a:cs typeface="Avenir Book" charset="0"/>
              </a:rPr>
              <a:t>X-band</a:t>
            </a:r>
            <a:r>
              <a:rPr lang="en-US" sz="1400" dirty="0">
                <a:solidFill>
                  <a:prstClr val="black"/>
                </a:solidFill>
                <a:latin typeface="Avenir Book" charset="0"/>
                <a:ea typeface="Avenir Book" charset="0"/>
                <a:cs typeface="Avenir Book" charset="0"/>
              </a:rPr>
              <a:t> based 70m LINAC to ~3.5 GeV in TT4-5 </a:t>
            </a:r>
          </a:p>
          <a:p>
            <a:pPr marL="214313" indent="-214313" algn="just">
              <a:buFont typeface="Arial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Avenir Book" charset="0"/>
                <a:ea typeface="Avenir Book" charset="0"/>
                <a:cs typeface="Avenir Book" charset="0"/>
              </a:rPr>
              <a:t>Fill the SPS in 1-2s (bunches 5ns apart) via TT60</a:t>
            </a:r>
          </a:p>
          <a:p>
            <a:pPr marL="214313" indent="-214313" algn="just">
              <a:buFont typeface="Arial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Avenir Book" charset="0"/>
                <a:ea typeface="Avenir Book" charset="0"/>
                <a:cs typeface="Avenir Book" charset="0"/>
              </a:rPr>
              <a:t>Accelerate to ~16 GeV in the SPS </a:t>
            </a:r>
          </a:p>
          <a:p>
            <a:pPr marL="214313" indent="-214313" algn="just">
              <a:buFont typeface="Arial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Avenir Book" charset="0"/>
                <a:ea typeface="Avenir Book" charset="0"/>
                <a:cs typeface="Avenir Book" charset="0"/>
              </a:rPr>
              <a:t>Slow extraction to experiment in 10s as part of the SPS super-cycle</a:t>
            </a:r>
          </a:p>
          <a:p>
            <a:pPr marL="214313" indent="-214313" algn="just">
              <a:buFont typeface="Arial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Avenir Book" charset="0"/>
                <a:ea typeface="Avenir Book" charset="0"/>
                <a:cs typeface="Avenir Book" charset="0"/>
              </a:rPr>
              <a:t>Experiment(s) considered by bringing beam back on </a:t>
            </a:r>
            <a:r>
              <a:rPr lang="en-US" sz="1400" dirty="0" err="1">
                <a:solidFill>
                  <a:prstClr val="black"/>
                </a:solidFill>
                <a:latin typeface="Avenir Book" charset="0"/>
                <a:ea typeface="Avenir Book" charset="0"/>
                <a:cs typeface="Avenir Book" charset="0"/>
              </a:rPr>
              <a:t>Meyrin</a:t>
            </a:r>
            <a:r>
              <a:rPr lang="en-US" sz="1400" dirty="0">
                <a:solidFill>
                  <a:prstClr val="black"/>
                </a:solidFill>
                <a:latin typeface="Avenir Book" charset="0"/>
                <a:ea typeface="Avenir Book" charset="0"/>
                <a:cs typeface="Avenir Book" charset="0"/>
              </a:rPr>
              <a:t> site using TT10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5668" y="4530726"/>
            <a:ext cx="8332663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Avenir Book" charset="0"/>
                <a:ea typeface="Avenir Book" charset="0"/>
                <a:cs typeface="Avenir Book" charset="0"/>
              </a:rPr>
              <a:t>Beyond LDMX type of beam, other physics experiments considered (for example heavy photon searches)</a:t>
            </a:r>
          </a:p>
          <a:p>
            <a:endParaRPr lang="en-US" sz="1400" dirty="0">
              <a:solidFill>
                <a:prstClr val="black"/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sz="1400" dirty="0">
                <a:solidFill>
                  <a:prstClr val="black"/>
                </a:solidFill>
                <a:latin typeface="Avenir Book" charset="0"/>
                <a:ea typeface="Avenir Book" charset="0"/>
                <a:cs typeface="Avenir Book" charset="0"/>
              </a:rPr>
              <a:t>Acc. R&amp;D interests (see later): </a:t>
            </a:r>
            <a:r>
              <a:rPr lang="en-US" sz="1400" dirty="0">
                <a:solidFill>
                  <a:schemeClr val="tx1">
                    <a:lumMod val="75000"/>
                  </a:schemeClr>
                </a:solidFill>
                <a:latin typeface="Avenir Book" charset="0"/>
                <a:ea typeface="Avenir Book" charset="0"/>
                <a:cs typeface="Avenir Book" charset="0"/>
              </a:rPr>
              <a:t>Overlaps with CLIC next phase (klystron based), future ring studies, FEL </a:t>
            </a:r>
            <a:r>
              <a:rPr lang="en-US" sz="1400" dirty="0" err="1">
                <a:solidFill>
                  <a:schemeClr val="tx1">
                    <a:lumMod val="75000"/>
                  </a:schemeClr>
                </a:solidFill>
                <a:latin typeface="Avenir Book" charset="0"/>
                <a:ea typeface="Avenir Book" charset="0"/>
                <a:cs typeface="Avenir Book" charset="0"/>
              </a:rPr>
              <a:t>linac</a:t>
            </a:r>
            <a:r>
              <a:rPr lang="en-US" sz="1400" dirty="0">
                <a:solidFill>
                  <a:schemeClr val="tx1">
                    <a:lumMod val="75000"/>
                  </a:schemeClr>
                </a:solidFill>
                <a:latin typeface="Avenir Book" charset="0"/>
                <a:ea typeface="Avenir Book" charset="0"/>
                <a:cs typeface="Avenir Book" charset="0"/>
              </a:rPr>
              <a:t> modules, </a:t>
            </a:r>
            <a:r>
              <a:rPr lang="en-US" sz="1400" dirty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e-beams for plasma, </a:t>
            </a:r>
            <a:r>
              <a:rPr lang="en-US" sz="1400" dirty="0">
                <a:solidFill>
                  <a:schemeClr val="tx1">
                    <a:lumMod val="75000"/>
                  </a:schemeClr>
                </a:solidFill>
                <a:latin typeface="Avenir Book" charset="0"/>
                <a:ea typeface="Avenir Book" charset="0"/>
                <a:cs typeface="Avenir Book" charset="0"/>
              </a:rPr>
              <a:t>medical/irradiation/detector-tests/training, impedance measurements, instrumentation, positrons and damping ring R&amp;D 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143" y="1196597"/>
            <a:ext cx="4134057" cy="3200400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</p:pic>
      <p:sp>
        <p:nvSpPr>
          <p:cNvPr id="8" name="Rectangle 7"/>
          <p:cNvSpPr/>
          <p:nvPr/>
        </p:nvSpPr>
        <p:spPr>
          <a:xfrm>
            <a:off x="5668661" y="2389232"/>
            <a:ext cx="285750" cy="171450"/>
          </a:xfrm>
          <a:prstGeom prst="rect">
            <a:avLst/>
          </a:prstGeom>
          <a:solidFill>
            <a:srgbClr val="0000FF">
              <a:alpha val="39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954411" y="1920308"/>
            <a:ext cx="1885950" cy="573509"/>
          </a:xfrm>
          <a:prstGeom prst="ellipse">
            <a:avLst/>
          </a:prstGeom>
          <a:noFill/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7" name="Straight Arrow Connector 16"/>
          <p:cNvCxnSpPr>
            <a:stCxn id="8" idx="3"/>
            <a:endCxn id="9" idx="4"/>
          </p:cNvCxnSpPr>
          <p:nvPr/>
        </p:nvCxnSpPr>
        <p:spPr>
          <a:xfrm>
            <a:off x="5954411" y="2474957"/>
            <a:ext cx="942975" cy="18860"/>
          </a:xfrm>
          <a:prstGeom prst="straightConnector1">
            <a:avLst/>
          </a:prstGeom>
          <a:ln>
            <a:solidFill>
              <a:srgbClr val="00B05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Freeform 48"/>
          <p:cNvSpPr/>
          <p:nvPr/>
        </p:nvSpPr>
        <p:spPr>
          <a:xfrm>
            <a:off x="5895661" y="2211211"/>
            <a:ext cx="291625" cy="855884"/>
          </a:xfrm>
          <a:custGeom>
            <a:avLst/>
            <a:gdLst>
              <a:gd name="connsiteX0" fmla="*/ 55547 w 388833"/>
              <a:gd name="connsiteY0" fmla="*/ 0 h 1141178"/>
              <a:gd name="connsiteX1" fmla="*/ 51274 w 388833"/>
              <a:gd name="connsiteY1" fmla="*/ 25637 h 1141178"/>
              <a:gd name="connsiteX2" fmla="*/ 42729 w 388833"/>
              <a:gd name="connsiteY2" fmla="*/ 68366 h 1141178"/>
              <a:gd name="connsiteX3" fmla="*/ 38456 w 388833"/>
              <a:gd name="connsiteY3" fmla="*/ 106822 h 1141178"/>
              <a:gd name="connsiteX4" fmla="*/ 34183 w 388833"/>
              <a:gd name="connsiteY4" fmla="*/ 132460 h 1141178"/>
              <a:gd name="connsiteX5" fmla="*/ 29910 w 388833"/>
              <a:gd name="connsiteY5" fmla="*/ 162370 h 1141178"/>
              <a:gd name="connsiteX6" fmla="*/ 25637 w 388833"/>
              <a:gd name="connsiteY6" fmla="*/ 196553 h 1141178"/>
              <a:gd name="connsiteX7" fmla="*/ 17091 w 388833"/>
              <a:gd name="connsiteY7" fmla="*/ 243555 h 1141178"/>
              <a:gd name="connsiteX8" fmla="*/ 8545 w 388833"/>
              <a:gd name="connsiteY8" fmla="*/ 329013 h 1141178"/>
              <a:gd name="connsiteX9" fmla="*/ 4272 w 388833"/>
              <a:gd name="connsiteY9" fmla="*/ 440108 h 1141178"/>
              <a:gd name="connsiteX10" fmla="*/ 0 w 388833"/>
              <a:gd name="connsiteY10" fmla="*/ 478564 h 1141178"/>
              <a:gd name="connsiteX11" fmla="*/ 8545 w 388833"/>
              <a:gd name="connsiteY11" fmla="*/ 666572 h 1141178"/>
              <a:gd name="connsiteX12" fmla="*/ 4272 w 388833"/>
              <a:gd name="connsiteY12" fmla="*/ 679391 h 1141178"/>
              <a:gd name="connsiteX13" fmla="*/ 12818 w 388833"/>
              <a:gd name="connsiteY13" fmla="*/ 726393 h 1141178"/>
              <a:gd name="connsiteX14" fmla="*/ 21364 w 388833"/>
              <a:gd name="connsiteY14" fmla="*/ 803305 h 1141178"/>
              <a:gd name="connsiteX15" fmla="*/ 29910 w 388833"/>
              <a:gd name="connsiteY15" fmla="*/ 820396 h 1141178"/>
              <a:gd name="connsiteX16" fmla="*/ 38456 w 388833"/>
              <a:gd name="connsiteY16" fmla="*/ 850307 h 1141178"/>
              <a:gd name="connsiteX17" fmla="*/ 51274 w 388833"/>
              <a:gd name="connsiteY17" fmla="*/ 888763 h 1141178"/>
              <a:gd name="connsiteX18" fmla="*/ 55547 w 388833"/>
              <a:gd name="connsiteY18" fmla="*/ 901581 h 1141178"/>
              <a:gd name="connsiteX19" fmla="*/ 59820 w 388833"/>
              <a:gd name="connsiteY19" fmla="*/ 914400 h 1141178"/>
              <a:gd name="connsiteX20" fmla="*/ 68366 w 388833"/>
              <a:gd name="connsiteY20" fmla="*/ 927219 h 1141178"/>
              <a:gd name="connsiteX21" fmla="*/ 76912 w 388833"/>
              <a:gd name="connsiteY21" fmla="*/ 944310 h 1141178"/>
              <a:gd name="connsiteX22" fmla="*/ 89730 w 388833"/>
              <a:gd name="connsiteY22" fmla="*/ 952856 h 1141178"/>
              <a:gd name="connsiteX23" fmla="*/ 119641 w 388833"/>
              <a:gd name="connsiteY23" fmla="*/ 991312 h 1141178"/>
              <a:gd name="connsiteX24" fmla="*/ 128186 w 388833"/>
              <a:gd name="connsiteY24" fmla="*/ 1004131 h 1141178"/>
              <a:gd name="connsiteX25" fmla="*/ 153824 w 388833"/>
              <a:gd name="connsiteY25" fmla="*/ 1025495 h 1141178"/>
              <a:gd name="connsiteX26" fmla="*/ 162370 w 388833"/>
              <a:gd name="connsiteY26" fmla="*/ 1038314 h 1141178"/>
              <a:gd name="connsiteX27" fmla="*/ 188007 w 388833"/>
              <a:gd name="connsiteY27" fmla="*/ 1051133 h 1141178"/>
              <a:gd name="connsiteX28" fmla="*/ 226463 w 388833"/>
              <a:gd name="connsiteY28" fmla="*/ 1072497 h 1141178"/>
              <a:gd name="connsiteX29" fmla="*/ 264919 w 388833"/>
              <a:gd name="connsiteY29" fmla="*/ 1098135 h 1141178"/>
              <a:gd name="connsiteX30" fmla="*/ 277738 w 388833"/>
              <a:gd name="connsiteY30" fmla="*/ 1106680 h 1141178"/>
              <a:gd name="connsiteX31" fmla="*/ 303375 w 388833"/>
              <a:gd name="connsiteY31" fmla="*/ 1115226 h 1141178"/>
              <a:gd name="connsiteX32" fmla="*/ 316194 w 388833"/>
              <a:gd name="connsiteY32" fmla="*/ 1119499 h 1141178"/>
              <a:gd name="connsiteX33" fmla="*/ 329013 w 388833"/>
              <a:gd name="connsiteY33" fmla="*/ 1128045 h 1141178"/>
              <a:gd name="connsiteX34" fmla="*/ 371742 w 388833"/>
              <a:gd name="connsiteY34" fmla="*/ 1140864 h 1141178"/>
              <a:gd name="connsiteX35" fmla="*/ 388833 w 388833"/>
              <a:gd name="connsiteY35" fmla="*/ 1140864 h 1141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88833" h="1141178">
                <a:moveTo>
                  <a:pt x="55547" y="0"/>
                </a:moveTo>
                <a:cubicBezTo>
                  <a:pt x="54123" y="8546"/>
                  <a:pt x="52973" y="17142"/>
                  <a:pt x="51274" y="25637"/>
                </a:cubicBezTo>
                <a:cubicBezTo>
                  <a:pt x="44480" y="59607"/>
                  <a:pt x="48586" y="24437"/>
                  <a:pt x="42729" y="68366"/>
                </a:cubicBezTo>
                <a:cubicBezTo>
                  <a:pt x="41025" y="81150"/>
                  <a:pt x="40161" y="94038"/>
                  <a:pt x="38456" y="106822"/>
                </a:cubicBezTo>
                <a:cubicBezTo>
                  <a:pt x="37311" y="115410"/>
                  <a:pt x="35500" y="123897"/>
                  <a:pt x="34183" y="132460"/>
                </a:cubicBezTo>
                <a:cubicBezTo>
                  <a:pt x="32652" y="142414"/>
                  <a:pt x="31241" y="152387"/>
                  <a:pt x="29910" y="162370"/>
                </a:cubicBezTo>
                <a:cubicBezTo>
                  <a:pt x="28392" y="173752"/>
                  <a:pt x="27383" y="185204"/>
                  <a:pt x="25637" y="196553"/>
                </a:cubicBezTo>
                <a:cubicBezTo>
                  <a:pt x="17582" y="248910"/>
                  <a:pt x="25043" y="183918"/>
                  <a:pt x="17091" y="243555"/>
                </a:cubicBezTo>
                <a:cubicBezTo>
                  <a:pt x="13657" y="269313"/>
                  <a:pt x="10844" y="303727"/>
                  <a:pt x="8545" y="329013"/>
                </a:cubicBezTo>
                <a:cubicBezTo>
                  <a:pt x="7121" y="366045"/>
                  <a:pt x="6386" y="403109"/>
                  <a:pt x="4272" y="440108"/>
                </a:cubicBezTo>
                <a:cubicBezTo>
                  <a:pt x="3536" y="452985"/>
                  <a:pt x="0" y="465666"/>
                  <a:pt x="0" y="478564"/>
                </a:cubicBezTo>
                <a:cubicBezTo>
                  <a:pt x="0" y="530292"/>
                  <a:pt x="5270" y="610905"/>
                  <a:pt x="8545" y="666572"/>
                </a:cubicBezTo>
                <a:cubicBezTo>
                  <a:pt x="7121" y="670845"/>
                  <a:pt x="4272" y="674887"/>
                  <a:pt x="4272" y="679391"/>
                </a:cubicBezTo>
                <a:cubicBezTo>
                  <a:pt x="4272" y="684857"/>
                  <a:pt x="11429" y="719448"/>
                  <a:pt x="12818" y="726393"/>
                </a:cubicBezTo>
                <a:cubicBezTo>
                  <a:pt x="13389" y="732675"/>
                  <a:pt x="17820" y="790311"/>
                  <a:pt x="21364" y="803305"/>
                </a:cubicBezTo>
                <a:cubicBezTo>
                  <a:pt x="23040" y="809450"/>
                  <a:pt x="27401" y="814542"/>
                  <a:pt x="29910" y="820396"/>
                </a:cubicBezTo>
                <a:cubicBezTo>
                  <a:pt x="34696" y="831563"/>
                  <a:pt x="34843" y="838264"/>
                  <a:pt x="38456" y="850307"/>
                </a:cubicBezTo>
                <a:cubicBezTo>
                  <a:pt x="38461" y="850325"/>
                  <a:pt x="49135" y="882345"/>
                  <a:pt x="51274" y="888763"/>
                </a:cubicBezTo>
                <a:lnTo>
                  <a:pt x="55547" y="901581"/>
                </a:lnTo>
                <a:cubicBezTo>
                  <a:pt x="56971" y="905854"/>
                  <a:pt x="57322" y="910652"/>
                  <a:pt x="59820" y="914400"/>
                </a:cubicBezTo>
                <a:cubicBezTo>
                  <a:pt x="62669" y="918673"/>
                  <a:pt x="65818" y="922760"/>
                  <a:pt x="68366" y="927219"/>
                </a:cubicBezTo>
                <a:cubicBezTo>
                  <a:pt x="71526" y="932749"/>
                  <a:pt x="72834" y="939417"/>
                  <a:pt x="76912" y="944310"/>
                </a:cubicBezTo>
                <a:cubicBezTo>
                  <a:pt x="80199" y="948255"/>
                  <a:pt x="85457" y="950007"/>
                  <a:pt x="89730" y="952856"/>
                </a:cubicBezTo>
                <a:cubicBezTo>
                  <a:pt x="132943" y="1017673"/>
                  <a:pt x="86163" y="951136"/>
                  <a:pt x="119641" y="991312"/>
                </a:cubicBezTo>
                <a:cubicBezTo>
                  <a:pt x="122928" y="995257"/>
                  <a:pt x="124899" y="1000186"/>
                  <a:pt x="128186" y="1004131"/>
                </a:cubicBezTo>
                <a:cubicBezTo>
                  <a:pt x="138467" y="1016469"/>
                  <a:pt x="141219" y="1017093"/>
                  <a:pt x="153824" y="1025495"/>
                </a:cubicBezTo>
                <a:cubicBezTo>
                  <a:pt x="156673" y="1029768"/>
                  <a:pt x="158739" y="1034683"/>
                  <a:pt x="162370" y="1038314"/>
                </a:cubicBezTo>
                <a:cubicBezTo>
                  <a:pt x="170654" y="1046598"/>
                  <a:pt x="177581" y="1047658"/>
                  <a:pt x="188007" y="1051133"/>
                </a:cubicBezTo>
                <a:cubicBezTo>
                  <a:pt x="228247" y="1091369"/>
                  <a:pt x="163713" y="1030662"/>
                  <a:pt x="226463" y="1072497"/>
                </a:cubicBezTo>
                <a:lnTo>
                  <a:pt x="264919" y="1098135"/>
                </a:lnTo>
                <a:cubicBezTo>
                  <a:pt x="269192" y="1100983"/>
                  <a:pt x="272866" y="1105056"/>
                  <a:pt x="277738" y="1106680"/>
                </a:cubicBezTo>
                <a:lnTo>
                  <a:pt x="303375" y="1115226"/>
                </a:lnTo>
                <a:cubicBezTo>
                  <a:pt x="307648" y="1116650"/>
                  <a:pt x="312446" y="1117001"/>
                  <a:pt x="316194" y="1119499"/>
                </a:cubicBezTo>
                <a:cubicBezTo>
                  <a:pt x="320467" y="1122348"/>
                  <a:pt x="324320" y="1125959"/>
                  <a:pt x="329013" y="1128045"/>
                </a:cubicBezTo>
                <a:cubicBezTo>
                  <a:pt x="333863" y="1130201"/>
                  <a:pt x="363095" y="1139783"/>
                  <a:pt x="371742" y="1140864"/>
                </a:cubicBezTo>
                <a:cubicBezTo>
                  <a:pt x="377395" y="1141571"/>
                  <a:pt x="383136" y="1140864"/>
                  <a:pt x="388833" y="1140864"/>
                </a:cubicBezTo>
              </a:path>
            </a:pathLst>
          </a:custGeom>
          <a:noFill/>
          <a:ln w="25400">
            <a:solidFill>
              <a:srgbClr val="7030A0"/>
            </a:solidFill>
            <a:tailEnd type="stealth" w="lg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0" y="19115"/>
            <a:ext cx="9144000" cy="663666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Electrons at CERN, overview </a:t>
            </a:r>
          </a:p>
        </p:txBody>
      </p:sp>
      <p:sp>
        <p:nvSpPr>
          <p:cNvPr id="11" name="Footer Placeholder 2"/>
          <p:cNvSpPr txBox="1">
            <a:spLocks/>
          </p:cNvSpPr>
          <p:nvPr/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Primary electron beam facility at CERN</a:t>
            </a:r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6109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4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-11809"/>
            <a:ext cx="9144000" cy="719012"/>
          </a:xfrm>
        </p:spPr>
        <p:txBody>
          <a:bodyPr>
            <a:normAutofit/>
          </a:bodyPr>
          <a:lstStyle/>
          <a:p>
            <a:pPr algn="ctr"/>
            <a:r>
              <a:rPr lang="en-GB" sz="2800" dirty="0"/>
              <a:t>The flow  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988" y="1352550"/>
            <a:ext cx="5112653" cy="3894138"/>
          </a:xfrm>
        </p:spPr>
      </p:pic>
      <p:cxnSp>
        <p:nvCxnSpPr>
          <p:cNvPr id="13" name="Straight Arrow Connector 12"/>
          <p:cNvCxnSpPr>
            <a:stCxn id="37" idx="4"/>
          </p:cNvCxnSpPr>
          <p:nvPr/>
        </p:nvCxnSpPr>
        <p:spPr>
          <a:xfrm>
            <a:off x="4166083" y="3244850"/>
            <a:ext cx="440167" cy="0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722408" y="1365590"/>
            <a:ext cx="179999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3.5GeV </a:t>
            </a:r>
            <a:r>
              <a:rPr lang="en-US" dirty="0" err="1">
                <a:solidFill>
                  <a:srgbClr val="FF0000"/>
                </a:solidFill>
                <a:latin typeface="Avenir Book" charset="0"/>
                <a:ea typeface="Avenir Book" charset="0"/>
                <a:cs typeface="Avenir Book" charset="0"/>
              </a:rPr>
              <a:t>Linac</a:t>
            </a:r>
            <a:endParaRPr lang="en-GB" dirty="0">
              <a:solidFill>
                <a:srgbClr val="FF0000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2989464" y="2901950"/>
            <a:ext cx="420222" cy="1060450"/>
          </a:xfrm>
          <a:custGeom>
            <a:avLst/>
            <a:gdLst>
              <a:gd name="connsiteX0" fmla="*/ 92622 w 505372"/>
              <a:gd name="connsiteY0" fmla="*/ 0 h 514350"/>
              <a:gd name="connsiteX1" fmla="*/ 29122 w 505372"/>
              <a:gd name="connsiteY1" fmla="*/ 298450 h 514350"/>
              <a:gd name="connsiteX2" fmla="*/ 505372 w 505372"/>
              <a:gd name="connsiteY2" fmla="*/ 514350 h 5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5372" h="514350">
                <a:moveTo>
                  <a:pt x="92622" y="0"/>
                </a:moveTo>
                <a:cubicBezTo>
                  <a:pt x="26476" y="106362"/>
                  <a:pt x="-39670" y="212725"/>
                  <a:pt x="29122" y="298450"/>
                </a:cubicBezTo>
                <a:cubicBezTo>
                  <a:pt x="97914" y="384175"/>
                  <a:pt x="409064" y="479425"/>
                  <a:pt x="505372" y="514350"/>
                </a:cubicBezTo>
              </a:path>
            </a:pathLst>
          </a:custGeom>
          <a:noFill/>
          <a:ln w="57150">
            <a:solidFill>
              <a:srgbClr val="7030A0"/>
            </a:solidFill>
            <a:headEnd type="none" w="med" len="med"/>
            <a:tailEnd type="arrow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6722409" y="2430935"/>
            <a:ext cx="1811991" cy="646331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Avenir Book" charset="0"/>
                <a:ea typeface="Avenir Book" charset="0"/>
                <a:cs typeface="Avenir Book" charset="0"/>
              </a:rPr>
              <a:t>Acceleration in SPS</a:t>
            </a:r>
            <a:endParaRPr lang="en-GB" dirty="0">
              <a:solidFill>
                <a:srgbClr val="0000FF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3080232" y="2599502"/>
            <a:ext cx="2171700" cy="645348"/>
          </a:xfrm>
          <a:prstGeom prst="ellipse">
            <a:avLst/>
          </a:prstGeom>
          <a:noFill/>
          <a:ln w="571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3847612" y="2599502"/>
            <a:ext cx="284853" cy="0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722409" y="3247509"/>
            <a:ext cx="1811991" cy="369332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Avenir Book" charset="0"/>
                <a:ea typeface="Avenir Book" charset="0"/>
                <a:cs typeface="Avenir Book" charset="0"/>
              </a:rPr>
              <a:t>Extraction</a:t>
            </a:r>
            <a:endParaRPr lang="en-GB" dirty="0">
              <a:solidFill>
                <a:srgbClr val="7030A0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12" name="Footer Placeholder 2"/>
          <p:cNvSpPr txBox="1">
            <a:spLocks/>
          </p:cNvSpPr>
          <p:nvPr/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Primary electron beam facility at CERN</a:t>
            </a:r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14" name="Slide Number Placeholder 4"/>
          <p:cNvSpPr txBox="1">
            <a:spLocks/>
          </p:cNvSpPr>
          <p:nvPr/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4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839362" y="3276600"/>
            <a:ext cx="1540752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722408" y="1905000"/>
            <a:ext cx="1772506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Avenir Book" charset="0"/>
                <a:ea typeface="Avenir Book" charset="0"/>
                <a:cs typeface="Avenir Book" charset="0"/>
              </a:rPr>
              <a:t>Transfer to SPS</a:t>
            </a:r>
            <a:endParaRPr lang="en-GB" dirty="0">
              <a:solidFill>
                <a:srgbClr val="00B050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2588293" y="3276600"/>
            <a:ext cx="420221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3858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34" grpId="0" animBg="1"/>
      <p:bldP spid="35" grpId="0" animBg="1"/>
      <p:bldP spid="35" grpId="1" animBg="1"/>
      <p:bldP spid="37" grpId="0" animBg="1"/>
      <p:bldP spid="37" grpId="1" animBg="1"/>
      <p:bldP spid="42" grpId="0" animBg="1"/>
      <p:bldP spid="17" grpId="0" animBg="1"/>
      <p:bldP spid="1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9639"/>
            <a:ext cx="9144000" cy="722049"/>
          </a:xfrm>
        </p:spPr>
        <p:txBody>
          <a:bodyPr>
            <a:normAutofit/>
          </a:bodyPr>
          <a:lstStyle/>
          <a:p>
            <a:pPr algn="ctr"/>
            <a:r>
              <a:rPr lang="en-US" sz="2800" dirty="0" err="1"/>
              <a:t>Linac</a:t>
            </a:r>
            <a:r>
              <a:rPr lang="en-US" sz="2800" dirty="0"/>
              <a:t> parameters</a:t>
            </a:r>
            <a:endParaRPr lang="en-GB" sz="28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91928" y="952255"/>
            <a:ext cx="5072971" cy="1205975"/>
          </a:xfrm>
        </p:spPr>
        <p:txBody>
          <a:bodyPr>
            <a:normAutofit fontScale="70000" lnSpcReduction="20000"/>
          </a:bodyPr>
          <a:lstStyle/>
          <a:p>
            <a:pPr marL="285750" indent="-28575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2100" dirty="0"/>
              <a:t>0.1GeV S-band injector</a:t>
            </a:r>
          </a:p>
          <a:p>
            <a:pPr marL="285750" indent="-28575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2100" dirty="0"/>
              <a:t>3.4GeV X-band </a:t>
            </a:r>
            <a:r>
              <a:rPr lang="en-US" sz="2100" dirty="0" err="1"/>
              <a:t>linac</a:t>
            </a:r>
            <a:endParaRPr lang="en-US" sz="2100" dirty="0"/>
          </a:p>
          <a:p>
            <a:pPr marL="697230" lvl="1" indent="-28575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900" dirty="0"/>
              <a:t>High gradient CLIC technology</a:t>
            </a:r>
          </a:p>
          <a:p>
            <a:pPr marL="697230" lvl="1" indent="-285750" fontAlgn="base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1900" kern="0" dirty="0"/>
              <a:t>13 RF units to get 3.4 GeV in ~70 m </a:t>
            </a:r>
          </a:p>
          <a:p>
            <a:pPr marL="697230" lvl="1" indent="-28575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en-US" kern="0" dirty="0"/>
          </a:p>
        </p:txBody>
      </p:sp>
      <p:sp>
        <p:nvSpPr>
          <p:cNvPr id="10" name="TextBox 9"/>
          <p:cNvSpPr txBox="1"/>
          <p:nvPr/>
        </p:nvSpPr>
        <p:spPr>
          <a:xfrm>
            <a:off x="7213997" y="1307708"/>
            <a:ext cx="1396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kern="0" dirty="0">
                <a:solidFill>
                  <a:prstClr val="black"/>
                </a:solidFill>
                <a:latin typeface="Avenir Book" charset="0"/>
                <a:ea typeface="Avenir Book" charset="0"/>
                <a:cs typeface="Avenir Book" charset="0"/>
              </a:rPr>
              <a:t>2 x 50MW</a:t>
            </a:r>
            <a:endParaRPr lang="en-GB" kern="0" dirty="0">
              <a:solidFill>
                <a:prstClr val="black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038871" y="924006"/>
            <a:ext cx="2762161" cy="1816497"/>
            <a:chOff x="552766" y="1624297"/>
            <a:chExt cx="3174889" cy="2287618"/>
          </a:xfrm>
        </p:grpSpPr>
        <p:grpSp>
          <p:nvGrpSpPr>
            <p:cNvPr id="12" name="Group 11"/>
            <p:cNvGrpSpPr/>
            <p:nvPr/>
          </p:nvGrpSpPr>
          <p:grpSpPr>
            <a:xfrm>
              <a:off x="552766" y="1981200"/>
              <a:ext cx="3174889" cy="1930715"/>
              <a:chOff x="571351" y="1605864"/>
              <a:chExt cx="3174889" cy="1930715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571351" y="1605864"/>
                <a:ext cx="3162449" cy="1502225"/>
                <a:chOff x="5524353" y="3707211"/>
                <a:chExt cx="3162449" cy="1502225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5524353" y="3708140"/>
                  <a:ext cx="3162449" cy="1501296"/>
                  <a:chOff x="5479026" y="1488998"/>
                  <a:chExt cx="3162449" cy="1501296"/>
                </a:xfrm>
              </p:grpSpPr>
              <p:cxnSp>
                <p:nvCxnSpPr>
                  <p:cNvPr id="25" name="Straight Arrow Connector 24"/>
                  <p:cNvCxnSpPr/>
                  <p:nvPr/>
                </p:nvCxnSpPr>
                <p:spPr>
                  <a:xfrm flipV="1">
                    <a:off x="5479026" y="2754670"/>
                    <a:ext cx="3162449" cy="7024"/>
                  </a:xfrm>
                  <a:prstGeom prst="straightConnector1">
                    <a:avLst/>
                  </a:prstGeom>
                  <a:noFill/>
                  <a:ln w="9525" cap="flat" cmpd="sng" algn="ctr">
                    <a:solidFill>
                      <a:srgbClr val="00B050"/>
                    </a:solidFill>
                    <a:prstDash val="solid"/>
                    <a:tailEnd type="triangle"/>
                  </a:ln>
                  <a:effectLst/>
                </p:spPr>
              </p:cxnSp>
              <p:grpSp>
                <p:nvGrpSpPr>
                  <p:cNvPr id="26" name="Group 25"/>
                  <p:cNvGrpSpPr/>
                  <p:nvPr/>
                </p:nvGrpSpPr>
                <p:grpSpPr>
                  <a:xfrm>
                    <a:off x="5638800" y="2681982"/>
                    <a:ext cx="1041002" cy="155912"/>
                    <a:chOff x="5638800" y="2681982"/>
                    <a:chExt cx="1041002" cy="155912"/>
                  </a:xfrm>
                </p:grpSpPr>
                <p:sp>
                  <p:nvSpPr>
                    <p:cNvPr id="50" name="Rectangle 49"/>
                    <p:cNvSpPr/>
                    <p:nvPr/>
                  </p:nvSpPr>
                  <p:spPr>
                    <a:xfrm>
                      <a:off x="5912874" y="2685494"/>
                      <a:ext cx="228600" cy="152400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solidFill>
                        <a:srgbClr val="4F81BD">
                          <a:shade val="5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GB" kern="0">
                        <a:solidFill>
                          <a:prstClr val="white"/>
                        </a:solidFill>
                        <a:latin typeface="Avenir Book" charset="0"/>
                        <a:ea typeface="Avenir Book" charset="0"/>
                        <a:cs typeface="Avenir Book" charset="0"/>
                      </a:endParaRPr>
                    </a:p>
                  </p:txBody>
                </p:sp>
                <p:sp>
                  <p:nvSpPr>
                    <p:cNvPr id="51" name="Rectangle 50"/>
                    <p:cNvSpPr/>
                    <p:nvPr/>
                  </p:nvSpPr>
                  <p:spPr>
                    <a:xfrm>
                      <a:off x="6186948" y="2681982"/>
                      <a:ext cx="228600" cy="152400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solidFill>
                        <a:srgbClr val="4F81BD">
                          <a:shade val="5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GB" kern="0">
                        <a:solidFill>
                          <a:prstClr val="white"/>
                        </a:solidFill>
                        <a:latin typeface="Avenir Book" charset="0"/>
                        <a:ea typeface="Avenir Book" charset="0"/>
                        <a:cs typeface="Avenir Book" charset="0"/>
                      </a:endParaRPr>
                    </a:p>
                  </p:txBody>
                </p:sp>
                <p:sp>
                  <p:nvSpPr>
                    <p:cNvPr id="52" name="Rectangle 51"/>
                    <p:cNvSpPr/>
                    <p:nvPr/>
                  </p:nvSpPr>
                  <p:spPr>
                    <a:xfrm>
                      <a:off x="6451202" y="2681982"/>
                      <a:ext cx="228600" cy="152400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solidFill>
                        <a:srgbClr val="4F81BD">
                          <a:shade val="5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GB" kern="0">
                        <a:solidFill>
                          <a:prstClr val="white"/>
                        </a:solidFill>
                        <a:latin typeface="Avenir Book" charset="0"/>
                        <a:ea typeface="Avenir Book" charset="0"/>
                        <a:cs typeface="Avenir Book" charset="0"/>
                      </a:endParaRPr>
                    </a:p>
                  </p:txBody>
                </p:sp>
                <p:sp>
                  <p:nvSpPr>
                    <p:cNvPr id="53" name="Rectangle 52"/>
                    <p:cNvSpPr/>
                    <p:nvPr/>
                  </p:nvSpPr>
                  <p:spPr>
                    <a:xfrm>
                      <a:off x="5638800" y="2685494"/>
                      <a:ext cx="228600" cy="152400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solidFill>
                        <a:srgbClr val="4F81BD">
                          <a:shade val="5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GB" kern="0">
                        <a:solidFill>
                          <a:prstClr val="white"/>
                        </a:solidFill>
                        <a:latin typeface="Avenir Book" charset="0"/>
                        <a:ea typeface="Avenir Book" charset="0"/>
                        <a:cs typeface="Avenir Book" charset="0"/>
                      </a:endParaRPr>
                    </a:p>
                  </p:txBody>
                </p:sp>
              </p:grpSp>
              <p:grpSp>
                <p:nvGrpSpPr>
                  <p:cNvPr id="27" name="Group 26"/>
                  <p:cNvGrpSpPr/>
                  <p:nvPr/>
                </p:nvGrpSpPr>
                <p:grpSpPr>
                  <a:xfrm>
                    <a:off x="6902256" y="2678470"/>
                    <a:ext cx="1041002" cy="155912"/>
                    <a:chOff x="5638800" y="2681982"/>
                    <a:chExt cx="1041002" cy="155912"/>
                  </a:xfrm>
                </p:grpSpPr>
                <p:sp>
                  <p:nvSpPr>
                    <p:cNvPr id="46" name="Rectangle 45"/>
                    <p:cNvSpPr/>
                    <p:nvPr/>
                  </p:nvSpPr>
                  <p:spPr>
                    <a:xfrm>
                      <a:off x="5912874" y="2685494"/>
                      <a:ext cx="228600" cy="152400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solidFill>
                        <a:srgbClr val="4F81BD">
                          <a:shade val="5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GB" kern="0">
                        <a:solidFill>
                          <a:prstClr val="white"/>
                        </a:solidFill>
                        <a:latin typeface="Avenir Book" charset="0"/>
                        <a:ea typeface="Avenir Book" charset="0"/>
                        <a:cs typeface="Avenir Book" charset="0"/>
                      </a:endParaRPr>
                    </a:p>
                  </p:txBody>
                </p:sp>
                <p:sp>
                  <p:nvSpPr>
                    <p:cNvPr id="47" name="Rectangle 46"/>
                    <p:cNvSpPr/>
                    <p:nvPr/>
                  </p:nvSpPr>
                  <p:spPr>
                    <a:xfrm>
                      <a:off x="6186948" y="2681982"/>
                      <a:ext cx="228600" cy="152400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solidFill>
                        <a:srgbClr val="4F81BD">
                          <a:shade val="5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GB" kern="0">
                        <a:solidFill>
                          <a:prstClr val="white"/>
                        </a:solidFill>
                        <a:latin typeface="Avenir Book" charset="0"/>
                        <a:ea typeface="Avenir Book" charset="0"/>
                        <a:cs typeface="Avenir Book" charset="0"/>
                      </a:endParaRPr>
                    </a:p>
                  </p:txBody>
                </p:sp>
                <p:sp>
                  <p:nvSpPr>
                    <p:cNvPr id="48" name="Rectangle 47"/>
                    <p:cNvSpPr/>
                    <p:nvPr/>
                  </p:nvSpPr>
                  <p:spPr>
                    <a:xfrm>
                      <a:off x="6451202" y="2681982"/>
                      <a:ext cx="228600" cy="152400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solidFill>
                        <a:srgbClr val="4F81BD">
                          <a:shade val="5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GB" kern="0">
                        <a:solidFill>
                          <a:prstClr val="white"/>
                        </a:solidFill>
                        <a:latin typeface="Avenir Book" charset="0"/>
                        <a:ea typeface="Avenir Book" charset="0"/>
                        <a:cs typeface="Avenir Book" charset="0"/>
                      </a:endParaRPr>
                    </a:p>
                  </p:txBody>
                </p:sp>
                <p:sp>
                  <p:nvSpPr>
                    <p:cNvPr id="49" name="Rectangle 48"/>
                    <p:cNvSpPr/>
                    <p:nvPr/>
                  </p:nvSpPr>
                  <p:spPr>
                    <a:xfrm>
                      <a:off x="5638800" y="2685494"/>
                      <a:ext cx="228600" cy="152400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solidFill>
                        <a:srgbClr val="4F81BD">
                          <a:shade val="5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GB" kern="0">
                        <a:solidFill>
                          <a:prstClr val="white"/>
                        </a:solidFill>
                        <a:latin typeface="Avenir Book" charset="0"/>
                        <a:ea typeface="Avenir Book" charset="0"/>
                        <a:cs typeface="Avenir Book" charset="0"/>
                      </a:endParaRPr>
                    </a:p>
                  </p:txBody>
                </p:sp>
              </p:grpSp>
              <p:sp>
                <p:nvSpPr>
                  <p:cNvPr id="28" name="Isosceles Triangle 27"/>
                  <p:cNvSpPr/>
                  <p:nvPr/>
                </p:nvSpPr>
                <p:spPr>
                  <a:xfrm flipV="1">
                    <a:off x="6753543" y="2570082"/>
                    <a:ext cx="76200" cy="191612"/>
                  </a:xfrm>
                  <a:prstGeom prst="triangle">
                    <a:avLst/>
                  </a:prstGeom>
                  <a:solidFill>
                    <a:srgbClr val="FF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en-GB" kern="0">
                      <a:solidFill>
                        <a:prstClr val="white"/>
                      </a:solidFill>
                      <a:latin typeface="Avenir Book" charset="0"/>
                      <a:ea typeface="Avenir Book" charset="0"/>
                      <a:cs typeface="Avenir Book" charset="0"/>
                    </a:endParaRPr>
                  </a:p>
                </p:txBody>
              </p:sp>
              <p:sp>
                <p:nvSpPr>
                  <p:cNvPr id="29" name="Isosceles Triangle 28"/>
                  <p:cNvSpPr/>
                  <p:nvPr/>
                </p:nvSpPr>
                <p:spPr>
                  <a:xfrm>
                    <a:off x="6753543" y="2761694"/>
                    <a:ext cx="76200" cy="228600"/>
                  </a:xfrm>
                  <a:prstGeom prst="triangle">
                    <a:avLst/>
                  </a:prstGeom>
                  <a:solidFill>
                    <a:srgbClr val="FF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en-GB" kern="0">
                      <a:solidFill>
                        <a:prstClr val="white"/>
                      </a:solidFill>
                      <a:latin typeface="Avenir Book" charset="0"/>
                      <a:ea typeface="Avenir Book" charset="0"/>
                      <a:cs typeface="Avenir Book" charset="0"/>
                    </a:endParaRPr>
                  </a:p>
                </p:txBody>
              </p:sp>
              <p:sp>
                <p:nvSpPr>
                  <p:cNvPr id="30" name="Isosceles Triangle 29"/>
                  <p:cNvSpPr/>
                  <p:nvPr/>
                </p:nvSpPr>
                <p:spPr>
                  <a:xfrm flipV="1">
                    <a:off x="7998552" y="2761694"/>
                    <a:ext cx="76200" cy="191612"/>
                  </a:xfrm>
                  <a:prstGeom prst="triangle">
                    <a:avLst/>
                  </a:prstGeom>
                  <a:solidFill>
                    <a:srgbClr val="FF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en-GB" kern="0">
                      <a:solidFill>
                        <a:prstClr val="white"/>
                      </a:solidFill>
                      <a:latin typeface="Avenir Book" charset="0"/>
                      <a:ea typeface="Avenir Book" charset="0"/>
                      <a:cs typeface="Avenir Book" charset="0"/>
                    </a:endParaRPr>
                  </a:p>
                </p:txBody>
              </p:sp>
              <p:sp>
                <p:nvSpPr>
                  <p:cNvPr id="31" name="Isosceles Triangle 30"/>
                  <p:cNvSpPr/>
                  <p:nvPr/>
                </p:nvSpPr>
                <p:spPr>
                  <a:xfrm>
                    <a:off x="7998552" y="2533094"/>
                    <a:ext cx="76200" cy="228600"/>
                  </a:xfrm>
                  <a:prstGeom prst="triangle">
                    <a:avLst/>
                  </a:prstGeom>
                  <a:solidFill>
                    <a:srgbClr val="FF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en-GB" kern="0">
                      <a:solidFill>
                        <a:prstClr val="white"/>
                      </a:solidFill>
                      <a:latin typeface="Avenir Book" charset="0"/>
                      <a:ea typeface="Avenir Book" charset="0"/>
                      <a:cs typeface="Avenir Book" charset="0"/>
                    </a:endParaRPr>
                  </a:p>
                </p:txBody>
              </p:sp>
              <p:sp>
                <p:nvSpPr>
                  <p:cNvPr id="32" name="Isosceles Triangle 31"/>
                  <p:cNvSpPr/>
                  <p:nvPr/>
                </p:nvSpPr>
                <p:spPr>
                  <a:xfrm rot="10800000">
                    <a:off x="5890137" y="1488998"/>
                    <a:ext cx="502674" cy="457200"/>
                  </a:xfrm>
                  <a:prstGeom prst="triangle">
                    <a:avLst/>
                  </a:prstGeom>
                  <a:solidFill>
                    <a:srgbClr val="4F81BD"/>
                  </a:solidFill>
                  <a:ln w="25400" cap="flat" cmpd="sng" algn="ctr">
                    <a:solidFill>
                      <a:srgbClr val="4F81BD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en-GB" kern="0" dirty="0">
                      <a:solidFill>
                        <a:prstClr val="white"/>
                      </a:solidFill>
                      <a:latin typeface="Avenir Book" charset="0"/>
                      <a:ea typeface="Avenir Book" charset="0"/>
                      <a:cs typeface="Avenir Book" charset="0"/>
                    </a:endParaRPr>
                  </a:p>
                </p:txBody>
              </p:sp>
              <p:cxnSp>
                <p:nvCxnSpPr>
                  <p:cNvPr id="33" name="Straight Connector 32"/>
                  <p:cNvCxnSpPr>
                    <a:stCxn id="32" idx="0"/>
                  </p:cNvCxnSpPr>
                  <p:nvPr/>
                </p:nvCxnSpPr>
                <p:spPr>
                  <a:xfrm>
                    <a:off x="6141474" y="1946198"/>
                    <a:ext cx="0" cy="583267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sp>
                <p:nvSpPr>
                  <p:cNvPr id="34" name="Oval 33"/>
                  <p:cNvSpPr/>
                  <p:nvPr/>
                </p:nvSpPr>
                <p:spPr>
                  <a:xfrm>
                    <a:off x="6147622" y="2217836"/>
                    <a:ext cx="205863" cy="204371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5400" cap="flat" cmpd="sng" algn="ctr">
                    <a:solidFill>
                      <a:srgbClr val="4F81BD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r>
                      <a:rPr lang="en-GB" sz="1100" kern="0" dirty="0">
                        <a:solidFill>
                          <a:prstClr val="white"/>
                        </a:solidFill>
                        <a:latin typeface="Avenir Book" charset="0"/>
                        <a:ea typeface="Avenir Book" charset="0"/>
                        <a:cs typeface="Avenir Book" charset="0"/>
                      </a:rPr>
                      <a:t>c</a:t>
                    </a:r>
                  </a:p>
                </p:txBody>
              </p:sp>
              <p:sp>
                <p:nvSpPr>
                  <p:cNvPr id="35" name="Oval 34"/>
                  <p:cNvSpPr/>
                  <p:nvPr/>
                </p:nvSpPr>
                <p:spPr>
                  <a:xfrm>
                    <a:off x="5924242" y="2216706"/>
                    <a:ext cx="205863" cy="204371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5400" cap="flat" cmpd="sng" algn="ctr">
                    <a:solidFill>
                      <a:srgbClr val="4F81BD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r>
                      <a:rPr lang="en-GB" sz="1100" kern="0" dirty="0">
                        <a:solidFill>
                          <a:prstClr val="white"/>
                        </a:solidFill>
                        <a:latin typeface="Avenir Book" charset="0"/>
                        <a:ea typeface="Avenir Book" charset="0"/>
                        <a:cs typeface="Avenir Book" charset="0"/>
                      </a:rPr>
                      <a:t>p</a:t>
                    </a:r>
                  </a:p>
                </p:txBody>
              </p:sp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6001051" y="1529907"/>
                    <a:ext cx="330181" cy="3294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defRPr/>
                    </a:pPr>
                    <a:r>
                      <a:rPr lang="en-GB" sz="1100" kern="0" dirty="0">
                        <a:solidFill>
                          <a:prstClr val="black"/>
                        </a:solidFill>
                        <a:latin typeface="Avenir Book" charset="0"/>
                        <a:ea typeface="Avenir Book" charset="0"/>
                        <a:cs typeface="Avenir Book" charset="0"/>
                      </a:rPr>
                      <a:t>kl</a:t>
                    </a:r>
                  </a:p>
                </p:txBody>
              </p:sp>
              <p:cxnSp>
                <p:nvCxnSpPr>
                  <p:cNvPr id="37" name="Straight Connector 36"/>
                  <p:cNvCxnSpPr/>
                  <p:nvPr/>
                </p:nvCxnSpPr>
                <p:spPr>
                  <a:xfrm flipH="1">
                    <a:off x="5753100" y="2533094"/>
                    <a:ext cx="2075858" cy="8037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38" name="Straight Connector 37"/>
                  <p:cNvCxnSpPr>
                    <a:endCxn id="53" idx="0"/>
                  </p:cNvCxnSpPr>
                  <p:nvPr/>
                </p:nvCxnSpPr>
                <p:spPr>
                  <a:xfrm>
                    <a:off x="5751257" y="2540536"/>
                    <a:ext cx="1843" cy="144958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39" name="Straight Connector 38"/>
                  <p:cNvCxnSpPr/>
                  <p:nvPr/>
                </p:nvCxnSpPr>
                <p:spPr>
                  <a:xfrm>
                    <a:off x="6029018" y="2533094"/>
                    <a:ext cx="1843" cy="144958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>
                    <a:off x="6306779" y="2548364"/>
                    <a:ext cx="1843" cy="144958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41" name="Straight Connector 40"/>
                  <p:cNvCxnSpPr/>
                  <p:nvPr/>
                </p:nvCxnSpPr>
                <p:spPr>
                  <a:xfrm>
                    <a:off x="6564580" y="2548364"/>
                    <a:ext cx="1843" cy="144958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42" name="Straight Connector 41"/>
                  <p:cNvCxnSpPr/>
                  <p:nvPr/>
                </p:nvCxnSpPr>
                <p:spPr>
                  <a:xfrm>
                    <a:off x="7021922" y="2547561"/>
                    <a:ext cx="1843" cy="144958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43" name="Straight Connector 42"/>
                  <p:cNvCxnSpPr/>
                  <p:nvPr/>
                </p:nvCxnSpPr>
                <p:spPr>
                  <a:xfrm>
                    <a:off x="7287866" y="2543932"/>
                    <a:ext cx="1843" cy="144958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44" name="Straight Connector 43"/>
                  <p:cNvCxnSpPr/>
                  <p:nvPr/>
                </p:nvCxnSpPr>
                <p:spPr>
                  <a:xfrm>
                    <a:off x="7575596" y="2536840"/>
                    <a:ext cx="1843" cy="144958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45" name="Straight Connector 44"/>
                  <p:cNvCxnSpPr/>
                  <p:nvPr/>
                </p:nvCxnSpPr>
                <p:spPr>
                  <a:xfrm>
                    <a:off x="7825494" y="2529465"/>
                    <a:ext cx="1843" cy="144958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9" name="Isosceles Triangle 18"/>
                <p:cNvSpPr/>
                <p:nvPr/>
              </p:nvSpPr>
              <p:spPr>
                <a:xfrm rot="10800000">
                  <a:off x="6496529" y="3707211"/>
                  <a:ext cx="502674" cy="457200"/>
                </a:xfrm>
                <a:prstGeom prst="triangle">
                  <a:avLst/>
                </a:prstGeom>
                <a:solidFill>
                  <a:srgbClr val="4F81BD"/>
                </a:soli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en-GB" kern="0" dirty="0">
                    <a:solidFill>
                      <a:prstClr val="white"/>
                    </a:solidFill>
                    <a:latin typeface="Avenir Book" charset="0"/>
                    <a:ea typeface="Avenir Book" charset="0"/>
                    <a:cs typeface="Avenir Book" charset="0"/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6607443" y="3742457"/>
                  <a:ext cx="330181" cy="3294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defRPr/>
                  </a:pPr>
                  <a:r>
                    <a:rPr lang="en-GB" sz="1100" kern="0" dirty="0">
                      <a:solidFill>
                        <a:prstClr val="black"/>
                      </a:solidFill>
                      <a:latin typeface="Avenir Book" charset="0"/>
                      <a:ea typeface="Avenir Book" charset="0"/>
                      <a:cs typeface="Avenir Book" charset="0"/>
                    </a:rPr>
                    <a:t>kl</a:t>
                  </a:r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6198171" y="4326091"/>
                  <a:ext cx="555372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22" name="Straight Connector 21"/>
                <p:cNvCxnSpPr>
                  <a:stCxn id="19" idx="0"/>
                </p:cNvCxnSpPr>
                <p:nvPr/>
              </p:nvCxnSpPr>
              <p:spPr>
                <a:xfrm>
                  <a:off x="6747866" y="4164411"/>
                  <a:ext cx="5677" cy="16734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sp>
              <p:nvSpPr>
                <p:cNvPr id="23" name="Rectangle 22"/>
                <p:cNvSpPr/>
                <p:nvPr/>
              </p:nvSpPr>
              <p:spPr>
                <a:xfrm>
                  <a:off x="5684127" y="5103068"/>
                  <a:ext cx="1041002" cy="55994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en-GB" kern="0">
                    <a:solidFill>
                      <a:prstClr val="white"/>
                    </a:solidFill>
                    <a:latin typeface="Avenir Book" charset="0"/>
                    <a:ea typeface="Avenir Book" charset="0"/>
                    <a:cs typeface="Avenir Book" charset="0"/>
                  </a:endParaRPr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6941757" y="5100598"/>
                  <a:ext cx="1041002" cy="55994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en-GB" kern="0">
                    <a:solidFill>
                      <a:prstClr val="white"/>
                    </a:solidFill>
                    <a:latin typeface="Avenir Book" charset="0"/>
                    <a:ea typeface="Avenir Book" charset="0"/>
                    <a:cs typeface="Avenir Book" charset="0"/>
                  </a:endParaRPr>
                </a:p>
              </p:txBody>
            </p:sp>
          </p:grpSp>
          <p:cxnSp>
            <p:nvCxnSpPr>
              <p:cNvPr id="15" name="Straight Arrow Connector 14"/>
              <p:cNvCxnSpPr/>
              <p:nvPr/>
            </p:nvCxnSpPr>
            <p:spPr>
              <a:xfrm flipV="1">
                <a:off x="711228" y="3190862"/>
                <a:ext cx="2481279" cy="7233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headEnd type="stealth"/>
                <a:tailEnd type="stealth"/>
              </a:ln>
              <a:effectLst/>
            </p:spPr>
          </p:cxnSp>
          <p:sp>
            <p:nvSpPr>
              <p:cNvPr id="16" name="TextBox 15"/>
              <p:cNvSpPr txBox="1"/>
              <p:nvPr/>
            </p:nvSpPr>
            <p:spPr>
              <a:xfrm>
                <a:off x="1645293" y="3187738"/>
                <a:ext cx="726324" cy="3488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GB" sz="1200" kern="0" dirty="0">
                    <a:solidFill>
                      <a:prstClr val="black"/>
                    </a:solidFill>
                    <a:latin typeface="Avenir Book" charset="0"/>
                    <a:ea typeface="Avenir Book" charset="0"/>
                    <a:cs typeface="Avenir Book" charset="0"/>
                  </a:rPr>
                  <a:t>~5.3m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327618" y="2561878"/>
                <a:ext cx="418622" cy="4651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kern="0" dirty="0">
                    <a:solidFill>
                      <a:prstClr val="black"/>
                    </a:solidFill>
                    <a:latin typeface="Avenir Book" charset="0"/>
                    <a:ea typeface="Avenir Book" charset="0"/>
                    <a:cs typeface="Avenir Book" charset="0"/>
                  </a:rPr>
                  <a:t>e</a:t>
                </a:r>
                <a:r>
                  <a:rPr lang="en-US" kern="0" baseline="30000" dirty="0">
                    <a:solidFill>
                      <a:prstClr val="black"/>
                    </a:solidFill>
                    <a:latin typeface="Avenir Book" charset="0"/>
                    <a:ea typeface="Avenir Book" charset="0"/>
                    <a:cs typeface="Avenir Book" charset="0"/>
                  </a:rPr>
                  <a:t>-</a:t>
                </a:r>
                <a:endParaRPr lang="en-GB" kern="0" baseline="30000" dirty="0">
                  <a:solidFill>
                    <a:prstClr val="black"/>
                  </a:solidFill>
                  <a:latin typeface="Avenir Book" charset="0"/>
                  <a:ea typeface="Avenir Book" charset="0"/>
                  <a:cs typeface="Avenir Book" charset="0"/>
                </a:endParaRPr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963877" y="1624297"/>
              <a:ext cx="1063740" cy="346431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200" kern="0" dirty="0">
                  <a:solidFill>
                    <a:prstClr val="white"/>
                  </a:solidFill>
                  <a:latin typeface="Avenir Book" charset="0"/>
                  <a:ea typeface="Avenir Book" charset="0"/>
                  <a:cs typeface="Avenir Book" charset="0"/>
                </a:rPr>
                <a:t>modulator</a:t>
              </a:r>
              <a:endParaRPr lang="en-GB" sz="1200" kern="0" dirty="0">
                <a:solidFill>
                  <a:prstClr val="white"/>
                </a:solidFill>
                <a:latin typeface="Avenir Book" charset="0"/>
                <a:ea typeface="Avenir Book" charset="0"/>
                <a:cs typeface="Avenir Book" charset="0"/>
              </a:endParaRPr>
            </a:p>
          </p:txBody>
        </p:sp>
      </p:grpSp>
      <p:graphicFrame>
        <p:nvGraphicFramePr>
          <p:cNvPr id="55" name="Table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7118873"/>
              </p:ext>
            </p:extLst>
          </p:nvPr>
        </p:nvGraphicFramePr>
        <p:xfrm>
          <a:off x="435880" y="2891438"/>
          <a:ext cx="2916920" cy="2286000"/>
        </p:xfrm>
        <a:graphic>
          <a:graphicData uri="http://schemas.openxmlformats.org/drawingml/2006/table">
            <a:tbl>
              <a:tblPr firstRow="1" bandRow="1"/>
              <a:tblGrid>
                <a:gridCol w="1794166">
                  <a:extLst>
                    <a:ext uri="{9D8B030D-6E8A-4147-A177-3AD203B41FA5}">
                      <a16:colId xmlns:a16="http://schemas.microsoft.com/office/drawing/2014/main" val="2803310815"/>
                    </a:ext>
                  </a:extLst>
                </a:gridCol>
                <a:gridCol w="1122754">
                  <a:extLst>
                    <a:ext uri="{9D8B030D-6E8A-4147-A177-3AD203B41FA5}">
                      <a16:colId xmlns:a16="http://schemas.microsoft.com/office/drawing/2014/main" val="906237202"/>
                    </a:ext>
                  </a:extLst>
                </a:gridCol>
              </a:tblGrid>
              <a:tr h="120201"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latin typeface="Avenir Book" charset="0"/>
                          <a:ea typeface="Avenir Book" charset="0"/>
                          <a:cs typeface="Avenir Book" charset="0"/>
                        </a:rPr>
                        <a:t>Possible parameters</a:t>
                      </a:r>
                      <a:endParaRPr lang="en-GB" sz="1400" dirty="0">
                        <a:latin typeface="Avenir Book" charset="0"/>
                        <a:ea typeface="Avenir Book" charset="0"/>
                        <a:cs typeface="Avenir Book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8767131"/>
                  </a:ext>
                </a:extLst>
              </a:tr>
              <a:tr h="12020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>
                          <a:latin typeface="Avenir Book" charset="0"/>
                          <a:ea typeface="Avenir Book" charset="0"/>
                          <a:cs typeface="Avenir Book" charset="0"/>
                        </a:rPr>
                        <a:t>Energy spread</a:t>
                      </a:r>
                      <a:r>
                        <a:rPr lang="en-US" sz="1100" baseline="0" dirty="0">
                          <a:latin typeface="Avenir Book" charset="0"/>
                          <a:ea typeface="Avenir Book" charset="0"/>
                          <a:cs typeface="Avenir Book" charset="0"/>
                        </a:rPr>
                        <a:t> (uncorrelated*)</a:t>
                      </a:r>
                      <a:endParaRPr lang="en-GB" sz="1100" dirty="0">
                        <a:latin typeface="Avenir Book" charset="0"/>
                        <a:ea typeface="Avenir Book" charset="0"/>
                        <a:cs typeface="Avenir Book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>
                          <a:latin typeface="Avenir Book" charset="0"/>
                          <a:ea typeface="Avenir Book" charset="0"/>
                          <a:cs typeface="Avenir Book" charset="0"/>
                        </a:rPr>
                        <a:t>&lt;1MeV</a:t>
                      </a:r>
                      <a:endParaRPr lang="en-GB" sz="1100" dirty="0">
                        <a:latin typeface="Avenir Book" charset="0"/>
                        <a:ea typeface="Avenir Book" charset="0"/>
                        <a:cs typeface="Avenir Book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5525071"/>
                  </a:ext>
                </a:extLst>
              </a:tr>
              <a:tr h="12020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>
                          <a:latin typeface="Avenir Book" charset="0"/>
                          <a:ea typeface="Avenir Book" charset="0"/>
                          <a:cs typeface="Avenir Book" charset="0"/>
                        </a:rPr>
                        <a:t>Bunch charge</a:t>
                      </a:r>
                      <a:endParaRPr lang="en-GB" sz="1100" dirty="0">
                        <a:latin typeface="Avenir Book" charset="0"/>
                        <a:ea typeface="Avenir Book" charset="0"/>
                        <a:cs typeface="Avenir Book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>
                          <a:latin typeface="Avenir Book" charset="0"/>
                          <a:ea typeface="Avenir Book" charset="0"/>
                          <a:cs typeface="Avenir Book" charset="0"/>
                        </a:rPr>
                        <a:t>52 </a:t>
                      </a:r>
                      <a:r>
                        <a:rPr lang="en-US" sz="1100" dirty="0" err="1">
                          <a:latin typeface="Avenir Book" charset="0"/>
                          <a:ea typeface="Avenir Book" charset="0"/>
                          <a:cs typeface="Avenir Book" charset="0"/>
                        </a:rPr>
                        <a:t>pC</a:t>
                      </a:r>
                      <a:endParaRPr lang="en-GB" sz="1100" dirty="0">
                        <a:latin typeface="Avenir Book" charset="0"/>
                        <a:ea typeface="Avenir Book" charset="0"/>
                        <a:cs typeface="Avenir Book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510045"/>
                  </a:ext>
                </a:extLst>
              </a:tr>
              <a:tr h="12020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>
                          <a:latin typeface="Avenir Book" charset="0"/>
                          <a:ea typeface="Avenir Book" charset="0"/>
                          <a:cs typeface="Avenir Book" charset="0"/>
                        </a:rPr>
                        <a:t>Bunch length</a:t>
                      </a:r>
                      <a:endParaRPr lang="en-GB" sz="1100" dirty="0">
                        <a:latin typeface="Avenir Book" charset="0"/>
                        <a:ea typeface="Avenir Book" charset="0"/>
                        <a:cs typeface="Avenir Book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>
                          <a:latin typeface="Avenir Book" charset="0"/>
                          <a:ea typeface="Avenir Book" charset="0"/>
                          <a:cs typeface="Avenir Book" charset="0"/>
                        </a:rPr>
                        <a:t>~5ps</a:t>
                      </a:r>
                      <a:endParaRPr lang="en-GB" sz="1100" dirty="0">
                        <a:latin typeface="Avenir Book" charset="0"/>
                        <a:ea typeface="Avenir Book" charset="0"/>
                        <a:cs typeface="Avenir Book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290465"/>
                  </a:ext>
                </a:extLst>
              </a:tr>
              <a:tr h="12020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>
                          <a:latin typeface="Avenir Book" charset="0"/>
                          <a:ea typeface="Avenir Book" charset="0"/>
                          <a:cs typeface="Avenir Book" charset="0"/>
                        </a:rPr>
                        <a:t>Norm. trans emittance</a:t>
                      </a:r>
                      <a:endParaRPr lang="en-GB" sz="1100" dirty="0">
                        <a:latin typeface="Avenir Book" charset="0"/>
                        <a:ea typeface="Avenir Book" charset="0"/>
                        <a:cs typeface="Avenir Book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>
                          <a:latin typeface="Avenir Book" charset="0"/>
                          <a:ea typeface="Avenir Book" charset="0"/>
                          <a:cs typeface="Avenir Book" charset="0"/>
                        </a:rPr>
                        <a:t>~10um</a:t>
                      </a:r>
                      <a:endParaRPr lang="en-GB" sz="1100" dirty="0">
                        <a:latin typeface="Avenir Book" charset="0"/>
                        <a:ea typeface="Avenir Book" charset="0"/>
                        <a:cs typeface="Avenir Book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350837"/>
                  </a:ext>
                </a:extLst>
              </a:tr>
              <a:tr h="12020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>
                          <a:latin typeface="Avenir Book" charset="0"/>
                          <a:ea typeface="Avenir Book" charset="0"/>
                          <a:cs typeface="Avenir Book" charset="0"/>
                        </a:rPr>
                        <a:t>N bunches in one</a:t>
                      </a:r>
                      <a:r>
                        <a:rPr lang="en-US" sz="1100" baseline="0" dirty="0">
                          <a:latin typeface="Avenir Book" charset="0"/>
                          <a:ea typeface="Avenir Book" charset="0"/>
                          <a:cs typeface="Avenir Book" charset="0"/>
                        </a:rPr>
                        <a:t> train </a:t>
                      </a:r>
                      <a:endParaRPr lang="en-GB" sz="1100" dirty="0">
                        <a:latin typeface="Avenir Book" charset="0"/>
                        <a:ea typeface="Avenir Book" charset="0"/>
                        <a:cs typeface="Avenir Book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>
                          <a:latin typeface="Avenir Book" charset="0"/>
                          <a:ea typeface="Avenir Book" charset="0"/>
                          <a:cs typeface="Avenir Book" charset="0"/>
                        </a:rPr>
                        <a:t>40</a:t>
                      </a:r>
                      <a:endParaRPr lang="en-GB" sz="1100" dirty="0">
                        <a:latin typeface="Avenir Book" charset="0"/>
                        <a:ea typeface="Avenir Book" charset="0"/>
                        <a:cs typeface="Avenir Book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9328211"/>
                  </a:ext>
                </a:extLst>
              </a:tr>
              <a:tr h="12020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>
                          <a:latin typeface="Avenir Book" charset="0"/>
                          <a:ea typeface="Avenir Book" charset="0"/>
                          <a:cs typeface="Avenir Book" charset="0"/>
                        </a:rPr>
                        <a:t>Train length</a:t>
                      </a:r>
                      <a:endParaRPr lang="en-GB" sz="1100" dirty="0">
                        <a:latin typeface="Avenir Book" charset="0"/>
                        <a:ea typeface="Avenir Book" charset="0"/>
                        <a:cs typeface="Avenir Book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>
                          <a:latin typeface="Avenir Book" charset="0"/>
                          <a:ea typeface="Avenir Book" charset="0"/>
                          <a:cs typeface="Avenir Book" charset="0"/>
                        </a:rPr>
                        <a:t>200 ns</a:t>
                      </a:r>
                      <a:endParaRPr lang="en-GB" sz="1100" dirty="0">
                        <a:latin typeface="Avenir Book" charset="0"/>
                        <a:ea typeface="Avenir Book" charset="0"/>
                        <a:cs typeface="Avenir Book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2952666"/>
                  </a:ext>
                </a:extLst>
              </a:tr>
              <a:tr h="12020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>
                          <a:latin typeface="Avenir Book" charset="0"/>
                          <a:ea typeface="Avenir Book" charset="0"/>
                          <a:cs typeface="Avenir Book" charset="0"/>
                        </a:rPr>
                        <a:t>Rep. rate</a:t>
                      </a:r>
                      <a:endParaRPr lang="en-GB" sz="1100" dirty="0">
                        <a:latin typeface="Avenir Book" charset="0"/>
                        <a:ea typeface="Avenir Book" charset="0"/>
                        <a:cs typeface="Avenir Book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>
                          <a:latin typeface="Avenir Book" charset="0"/>
                          <a:ea typeface="Avenir Book" charset="0"/>
                          <a:cs typeface="Avenir Book" charset="0"/>
                        </a:rPr>
                        <a:t>50/100 Hz</a:t>
                      </a:r>
                      <a:endParaRPr lang="en-GB" sz="1100" dirty="0">
                        <a:latin typeface="Avenir Book" charset="0"/>
                        <a:ea typeface="Avenir Book" charset="0"/>
                        <a:cs typeface="Avenir Book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786525"/>
                  </a:ext>
                </a:extLst>
              </a:tr>
            </a:tbl>
          </a:graphicData>
        </a:graphic>
      </p:graphicFrame>
      <p:pic>
        <p:nvPicPr>
          <p:cNvPr id="54" name="Picture 53">
            <a:extLst>
              <a:ext uri="{FF2B5EF4-FFF2-40B4-BE49-F238E27FC236}">
                <a16:creationId xmlns:a16="http://schemas.microsoft.com/office/drawing/2014/main" id="{F6815B0A-34C3-4872-A558-4054621749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813" t="12787" r="6784" b="10072"/>
          <a:stretch/>
        </p:blipFill>
        <p:spPr>
          <a:xfrm>
            <a:off x="3817724" y="2825551"/>
            <a:ext cx="4685680" cy="2497683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EB5F8F1B-5E47-4DCF-ADCF-69E92D3434BF}"/>
              </a:ext>
            </a:extLst>
          </p:cNvPr>
          <p:cNvSpPr txBox="1"/>
          <p:nvPr/>
        </p:nvSpPr>
        <p:spPr>
          <a:xfrm>
            <a:off x="4924877" y="5304322"/>
            <a:ext cx="2048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Avenir Book" charset="0"/>
                <a:ea typeface="Avenir Book" charset="0"/>
                <a:cs typeface="Avenir Book" charset="0"/>
              </a:rPr>
              <a:t>RF design of the X-BAND </a:t>
            </a:r>
            <a:r>
              <a:rPr lang="en-US" sz="800" b="1" dirty="0" err="1">
                <a:latin typeface="Avenir Book" charset="0"/>
                <a:ea typeface="Avenir Book" charset="0"/>
                <a:cs typeface="Avenir Book" charset="0"/>
              </a:rPr>
              <a:t>linac</a:t>
            </a:r>
            <a:r>
              <a:rPr lang="en-US" sz="800" b="1" dirty="0">
                <a:latin typeface="Avenir Book" charset="0"/>
                <a:ea typeface="Avenir Book" charset="0"/>
                <a:cs typeface="Avenir Book" charset="0"/>
              </a:rPr>
              <a:t> for the EUPRAXIA@SPARC_LAB project</a:t>
            </a:r>
            <a:br>
              <a:rPr lang="en-US" sz="800" b="1" dirty="0">
                <a:latin typeface="Avenir Book" charset="0"/>
                <a:ea typeface="Avenir Book" charset="0"/>
                <a:cs typeface="Avenir Book" charset="0"/>
              </a:rPr>
            </a:br>
            <a:r>
              <a:rPr lang="en-US" sz="800" dirty="0">
                <a:latin typeface="Avenir Book" charset="0"/>
                <a:ea typeface="Avenir Book" charset="0"/>
                <a:cs typeface="Avenir Book" charset="0"/>
              </a:rPr>
              <a:t>M. Diomede Et al., IPAC18</a:t>
            </a:r>
          </a:p>
        </p:txBody>
      </p:sp>
      <p:sp>
        <p:nvSpPr>
          <p:cNvPr id="57" name="Footer Placeholder 2"/>
          <p:cNvSpPr txBox="1">
            <a:spLocks/>
          </p:cNvSpPr>
          <p:nvPr/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Primary electron beam facility at CERN</a:t>
            </a:r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58" name="Slide Number Placeholder 4"/>
          <p:cNvSpPr txBox="1">
            <a:spLocks/>
          </p:cNvSpPr>
          <p:nvPr/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5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2756" y="7010400"/>
            <a:ext cx="3892550" cy="2191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210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8764"/>
            <a:ext cx="9144000" cy="731346"/>
          </a:xfrm>
        </p:spPr>
        <p:txBody>
          <a:bodyPr>
            <a:normAutofit/>
          </a:bodyPr>
          <a:lstStyle/>
          <a:p>
            <a:pPr algn="ctr"/>
            <a:r>
              <a:rPr lang="en-GB" sz="2800" dirty="0" err="1"/>
              <a:t>Linac</a:t>
            </a:r>
            <a:r>
              <a:rPr lang="en-GB" sz="2800" dirty="0"/>
              <a:t> components available </a:t>
            </a:r>
            <a:endParaRPr lang="en-US" sz="2800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76200" y="673255"/>
            <a:ext cx="8967020" cy="3780619"/>
          </a:xfrm>
        </p:spPr>
        <p:txBody>
          <a:bodyPr>
            <a:normAutofit fontScale="70000" lnSpcReduction="20000"/>
          </a:bodyPr>
          <a:lstStyle/>
          <a:p>
            <a:r>
              <a:rPr lang="en-US" sz="2800" dirty="0"/>
              <a:t>Examples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sz="2600" dirty="0"/>
              <a:t>One RF unit accelerates </a:t>
            </a:r>
            <a:br>
              <a:rPr lang="en-US" sz="2600" dirty="0"/>
            </a:br>
            <a:r>
              <a:rPr lang="en-US" sz="2600" dirty="0"/>
              <a:t>200ns bunch train up </a:t>
            </a:r>
            <a:br>
              <a:rPr lang="en-US" sz="2600" dirty="0"/>
            </a:br>
            <a:r>
              <a:rPr lang="en-US" sz="2600" dirty="0"/>
              <a:t>to 264 MeV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486" y="1339602"/>
            <a:ext cx="1036109" cy="1695621"/>
          </a:xfrm>
          <a:prstGeom prst="rect">
            <a:avLst/>
          </a:prstGeom>
        </p:spPr>
      </p:pic>
      <p:pic>
        <p:nvPicPr>
          <p:cNvPr id="12" name="Picture 2" descr="http://www.sc-nova.com/?q=sites/default/files/imagecache/product_img_main/K2-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283" y="1227618"/>
            <a:ext cx="2305525" cy="184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585691" y="1922380"/>
            <a:ext cx="28565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+</a:t>
            </a:r>
            <a:endParaRPr lang="en-GB" sz="1350" dirty="0"/>
          </a:p>
        </p:txBody>
      </p:sp>
      <p:sp>
        <p:nvSpPr>
          <p:cNvPr id="14" name="TextBox 13"/>
          <p:cNvSpPr txBox="1"/>
          <p:nvPr/>
        </p:nvSpPr>
        <p:spPr>
          <a:xfrm>
            <a:off x="6345115" y="2593581"/>
            <a:ext cx="185820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latin typeface="Avenir Book" charset="0"/>
                <a:ea typeface="Avenir Book" charset="0"/>
                <a:cs typeface="Avenir Book" charset="0"/>
              </a:rPr>
              <a:t>Accelerating structure</a:t>
            </a:r>
            <a:endParaRPr lang="en-GB" sz="1350" dirty="0">
              <a:latin typeface="Avenir Book" charset="0"/>
              <a:ea typeface="Avenir Book" charset="0"/>
              <a:cs typeface="Avenir Book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1" t="11815" r="18322" b="36876"/>
          <a:stretch/>
        </p:blipFill>
        <p:spPr>
          <a:xfrm>
            <a:off x="6191730" y="2840416"/>
            <a:ext cx="2305525" cy="128084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1698" y="2847918"/>
            <a:ext cx="1683856" cy="127334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483679" y="2606479"/>
            <a:ext cx="15696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latin typeface="Avenir Book" charset="0"/>
                <a:ea typeface="Avenir Book" charset="0"/>
                <a:cs typeface="Avenir Book" charset="0"/>
              </a:rPr>
              <a:t>Pulse compressor</a:t>
            </a:r>
            <a:endParaRPr lang="en-GB" sz="1350" dirty="0">
              <a:latin typeface="Avenir Book" charset="0"/>
              <a:ea typeface="Avenir Book" charset="0"/>
              <a:cs typeface="Avenir Book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6027970" y="713611"/>
            <a:ext cx="2762161" cy="1816497"/>
            <a:chOff x="552766" y="1624297"/>
            <a:chExt cx="3174889" cy="2287618"/>
          </a:xfrm>
        </p:grpSpPr>
        <p:grpSp>
          <p:nvGrpSpPr>
            <p:cNvPr id="19" name="Group 18"/>
            <p:cNvGrpSpPr/>
            <p:nvPr/>
          </p:nvGrpSpPr>
          <p:grpSpPr>
            <a:xfrm>
              <a:off x="552766" y="1981200"/>
              <a:ext cx="3174889" cy="1930715"/>
              <a:chOff x="571351" y="1605864"/>
              <a:chExt cx="3174889" cy="1930715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571351" y="1605864"/>
                <a:ext cx="3162449" cy="1502225"/>
                <a:chOff x="5524353" y="3707211"/>
                <a:chExt cx="3162449" cy="1502225"/>
              </a:xfrm>
            </p:grpSpPr>
            <p:grpSp>
              <p:nvGrpSpPr>
                <p:cNvPr id="25" name="Group 24"/>
                <p:cNvGrpSpPr/>
                <p:nvPr/>
              </p:nvGrpSpPr>
              <p:grpSpPr>
                <a:xfrm>
                  <a:off x="5524353" y="3708140"/>
                  <a:ext cx="3162449" cy="1501296"/>
                  <a:chOff x="5479026" y="1488998"/>
                  <a:chExt cx="3162449" cy="1501296"/>
                </a:xfrm>
              </p:grpSpPr>
              <p:cxnSp>
                <p:nvCxnSpPr>
                  <p:cNvPr id="32" name="Straight Arrow Connector 31"/>
                  <p:cNvCxnSpPr/>
                  <p:nvPr/>
                </p:nvCxnSpPr>
                <p:spPr>
                  <a:xfrm flipV="1">
                    <a:off x="5479026" y="2754670"/>
                    <a:ext cx="3162449" cy="7024"/>
                  </a:xfrm>
                  <a:prstGeom prst="straightConnector1">
                    <a:avLst/>
                  </a:prstGeom>
                  <a:noFill/>
                  <a:ln w="9525" cap="flat" cmpd="sng" algn="ctr">
                    <a:solidFill>
                      <a:srgbClr val="00B050"/>
                    </a:solidFill>
                    <a:prstDash val="solid"/>
                    <a:tailEnd type="triangle"/>
                  </a:ln>
                  <a:effectLst/>
                </p:spPr>
              </p:cxnSp>
              <p:grpSp>
                <p:nvGrpSpPr>
                  <p:cNvPr id="33" name="Group 32"/>
                  <p:cNvGrpSpPr/>
                  <p:nvPr/>
                </p:nvGrpSpPr>
                <p:grpSpPr>
                  <a:xfrm>
                    <a:off x="5638800" y="2681982"/>
                    <a:ext cx="1041002" cy="155912"/>
                    <a:chOff x="5638800" y="2681982"/>
                    <a:chExt cx="1041002" cy="155912"/>
                  </a:xfrm>
                </p:grpSpPr>
                <p:sp>
                  <p:nvSpPr>
                    <p:cNvPr id="57" name="Rectangle 56"/>
                    <p:cNvSpPr/>
                    <p:nvPr/>
                  </p:nvSpPr>
                  <p:spPr>
                    <a:xfrm>
                      <a:off x="5912874" y="2685494"/>
                      <a:ext cx="228600" cy="152400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solidFill>
                        <a:srgbClr val="4F81BD">
                          <a:shade val="5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GB" kern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58" name="Rectangle 57"/>
                    <p:cNvSpPr/>
                    <p:nvPr/>
                  </p:nvSpPr>
                  <p:spPr>
                    <a:xfrm>
                      <a:off x="6186948" y="2681982"/>
                      <a:ext cx="228600" cy="152400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solidFill>
                        <a:srgbClr val="4F81BD">
                          <a:shade val="5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GB" kern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59" name="Rectangle 58"/>
                    <p:cNvSpPr/>
                    <p:nvPr/>
                  </p:nvSpPr>
                  <p:spPr>
                    <a:xfrm>
                      <a:off x="6451202" y="2681982"/>
                      <a:ext cx="228600" cy="152400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solidFill>
                        <a:srgbClr val="4F81BD">
                          <a:shade val="5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GB" kern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60" name="Rectangle 59"/>
                    <p:cNvSpPr/>
                    <p:nvPr/>
                  </p:nvSpPr>
                  <p:spPr>
                    <a:xfrm>
                      <a:off x="5638800" y="2685494"/>
                      <a:ext cx="228600" cy="152400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solidFill>
                        <a:srgbClr val="4F81BD">
                          <a:shade val="5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GB" kern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34" name="Group 33"/>
                  <p:cNvGrpSpPr/>
                  <p:nvPr/>
                </p:nvGrpSpPr>
                <p:grpSpPr>
                  <a:xfrm>
                    <a:off x="6902256" y="2678470"/>
                    <a:ext cx="1041002" cy="155912"/>
                    <a:chOff x="5638800" y="2681982"/>
                    <a:chExt cx="1041002" cy="155912"/>
                  </a:xfrm>
                </p:grpSpPr>
                <p:sp>
                  <p:nvSpPr>
                    <p:cNvPr id="53" name="Rectangle 52"/>
                    <p:cNvSpPr/>
                    <p:nvPr/>
                  </p:nvSpPr>
                  <p:spPr>
                    <a:xfrm>
                      <a:off x="5912874" y="2685494"/>
                      <a:ext cx="228600" cy="152400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solidFill>
                        <a:srgbClr val="4F81BD">
                          <a:shade val="5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GB" kern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54" name="Rectangle 53"/>
                    <p:cNvSpPr/>
                    <p:nvPr/>
                  </p:nvSpPr>
                  <p:spPr>
                    <a:xfrm>
                      <a:off x="6186948" y="2681982"/>
                      <a:ext cx="228600" cy="152400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solidFill>
                        <a:srgbClr val="4F81BD">
                          <a:shade val="5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GB" kern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55" name="Rectangle 54"/>
                    <p:cNvSpPr/>
                    <p:nvPr/>
                  </p:nvSpPr>
                  <p:spPr>
                    <a:xfrm>
                      <a:off x="6451202" y="2681982"/>
                      <a:ext cx="228600" cy="152400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solidFill>
                        <a:srgbClr val="4F81BD">
                          <a:shade val="5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GB" kern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56" name="Rectangle 55"/>
                    <p:cNvSpPr/>
                    <p:nvPr/>
                  </p:nvSpPr>
                  <p:spPr>
                    <a:xfrm>
                      <a:off x="5638800" y="2685494"/>
                      <a:ext cx="228600" cy="152400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solidFill>
                        <a:srgbClr val="4F81BD">
                          <a:shade val="5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GB" kern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</p:grpSp>
              <p:sp>
                <p:nvSpPr>
                  <p:cNvPr id="35" name="Isosceles Triangle 34"/>
                  <p:cNvSpPr/>
                  <p:nvPr/>
                </p:nvSpPr>
                <p:spPr>
                  <a:xfrm flipV="1">
                    <a:off x="6753543" y="2570082"/>
                    <a:ext cx="76200" cy="191612"/>
                  </a:xfrm>
                  <a:prstGeom prst="triangle">
                    <a:avLst/>
                  </a:prstGeom>
                  <a:solidFill>
                    <a:srgbClr val="FF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en-GB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6" name="Isosceles Triangle 35"/>
                  <p:cNvSpPr/>
                  <p:nvPr/>
                </p:nvSpPr>
                <p:spPr>
                  <a:xfrm>
                    <a:off x="6753543" y="2761694"/>
                    <a:ext cx="76200" cy="228600"/>
                  </a:xfrm>
                  <a:prstGeom prst="triangle">
                    <a:avLst/>
                  </a:prstGeom>
                  <a:solidFill>
                    <a:srgbClr val="FF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en-GB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7" name="Isosceles Triangle 36"/>
                  <p:cNvSpPr/>
                  <p:nvPr/>
                </p:nvSpPr>
                <p:spPr>
                  <a:xfrm flipV="1">
                    <a:off x="7998552" y="2761694"/>
                    <a:ext cx="76200" cy="191612"/>
                  </a:xfrm>
                  <a:prstGeom prst="triangle">
                    <a:avLst/>
                  </a:prstGeom>
                  <a:solidFill>
                    <a:srgbClr val="FF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en-GB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8" name="Isosceles Triangle 37"/>
                  <p:cNvSpPr/>
                  <p:nvPr/>
                </p:nvSpPr>
                <p:spPr>
                  <a:xfrm>
                    <a:off x="7998552" y="2533094"/>
                    <a:ext cx="76200" cy="228600"/>
                  </a:xfrm>
                  <a:prstGeom prst="triangle">
                    <a:avLst/>
                  </a:prstGeom>
                  <a:solidFill>
                    <a:srgbClr val="FF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en-GB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9" name="Isosceles Triangle 38"/>
                  <p:cNvSpPr/>
                  <p:nvPr/>
                </p:nvSpPr>
                <p:spPr>
                  <a:xfrm rot="10800000">
                    <a:off x="5890137" y="1488998"/>
                    <a:ext cx="502674" cy="457200"/>
                  </a:xfrm>
                  <a:prstGeom prst="triangle">
                    <a:avLst/>
                  </a:prstGeom>
                  <a:solidFill>
                    <a:srgbClr val="4F81BD"/>
                  </a:solidFill>
                  <a:ln w="25400" cap="flat" cmpd="sng" algn="ctr">
                    <a:solidFill>
                      <a:srgbClr val="4F81BD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en-GB" kern="0" dirty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cxnSp>
                <p:nvCxnSpPr>
                  <p:cNvPr id="40" name="Straight Connector 39"/>
                  <p:cNvCxnSpPr>
                    <a:stCxn id="39" idx="0"/>
                  </p:cNvCxnSpPr>
                  <p:nvPr/>
                </p:nvCxnSpPr>
                <p:spPr>
                  <a:xfrm>
                    <a:off x="6141474" y="1946198"/>
                    <a:ext cx="0" cy="583267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sp>
                <p:nvSpPr>
                  <p:cNvPr id="41" name="Oval 40"/>
                  <p:cNvSpPr/>
                  <p:nvPr/>
                </p:nvSpPr>
                <p:spPr>
                  <a:xfrm>
                    <a:off x="6147622" y="2217836"/>
                    <a:ext cx="205863" cy="204371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5400" cap="flat" cmpd="sng" algn="ctr">
                    <a:solidFill>
                      <a:srgbClr val="4F81BD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r>
                      <a:rPr lang="en-GB" sz="1100" kern="0" dirty="0">
                        <a:solidFill>
                          <a:prstClr val="white"/>
                        </a:solidFill>
                        <a:latin typeface="Calibri"/>
                      </a:rPr>
                      <a:t>c</a:t>
                    </a:r>
                  </a:p>
                </p:txBody>
              </p:sp>
              <p:sp>
                <p:nvSpPr>
                  <p:cNvPr id="42" name="Oval 41"/>
                  <p:cNvSpPr/>
                  <p:nvPr/>
                </p:nvSpPr>
                <p:spPr>
                  <a:xfrm>
                    <a:off x="5924242" y="2216706"/>
                    <a:ext cx="205863" cy="204371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5400" cap="flat" cmpd="sng" algn="ctr">
                    <a:solidFill>
                      <a:srgbClr val="4F81BD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r>
                      <a:rPr lang="en-GB" sz="1100" kern="0" dirty="0">
                        <a:solidFill>
                          <a:prstClr val="white"/>
                        </a:solidFill>
                        <a:latin typeface="Calibri"/>
                      </a:rPr>
                      <a:t>p</a:t>
                    </a:r>
                  </a:p>
                </p:txBody>
              </p:sp>
              <p:sp>
                <p:nvSpPr>
                  <p:cNvPr id="43" name="TextBox 42"/>
                  <p:cNvSpPr txBox="1"/>
                  <p:nvPr/>
                </p:nvSpPr>
                <p:spPr>
                  <a:xfrm>
                    <a:off x="6001051" y="1529907"/>
                    <a:ext cx="330181" cy="3294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defRPr/>
                    </a:pPr>
                    <a:r>
                      <a:rPr lang="en-GB" sz="1100" kern="0" dirty="0">
                        <a:solidFill>
                          <a:prstClr val="black"/>
                        </a:solidFill>
                      </a:rPr>
                      <a:t>kl</a:t>
                    </a:r>
                  </a:p>
                </p:txBody>
              </p:sp>
              <p:cxnSp>
                <p:nvCxnSpPr>
                  <p:cNvPr id="44" name="Straight Connector 43"/>
                  <p:cNvCxnSpPr/>
                  <p:nvPr/>
                </p:nvCxnSpPr>
                <p:spPr>
                  <a:xfrm flipH="1">
                    <a:off x="5753100" y="2533094"/>
                    <a:ext cx="2075858" cy="8037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45" name="Straight Connector 44"/>
                  <p:cNvCxnSpPr>
                    <a:endCxn id="60" idx="0"/>
                  </p:cNvCxnSpPr>
                  <p:nvPr/>
                </p:nvCxnSpPr>
                <p:spPr>
                  <a:xfrm>
                    <a:off x="5751257" y="2540536"/>
                    <a:ext cx="1843" cy="144958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46" name="Straight Connector 45"/>
                  <p:cNvCxnSpPr/>
                  <p:nvPr/>
                </p:nvCxnSpPr>
                <p:spPr>
                  <a:xfrm>
                    <a:off x="6029018" y="2533094"/>
                    <a:ext cx="1843" cy="144958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47" name="Straight Connector 46"/>
                  <p:cNvCxnSpPr/>
                  <p:nvPr/>
                </p:nvCxnSpPr>
                <p:spPr>
                  <a:xfrm>
                    <a:off x="6306779" y="2548364"/>
                    <a:ext cx="1843" cy="144958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48" name="Straight Connector 47"/>
                  <p:cNvCxnSpPr/>
                  <p:nvPr/>
                </p:nvCxnSpPr>
                <p:spPr>
                  <a:xfrm>
                    <a:off x="6564580" y="2548364"/>
                    <a:ext cx="1843" cy="144958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49" name="Straight Connector 48"/>
                  <p:cNvCxnSpPr/>
                  <p:nvPr/>
                </p:nvCxnSpPr>
                <p:spPr>
                  <a:xfrm>
                    <a:off x="7021922" y="2547561"/>
                    <a:ext cx="1843" cy="144958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50" name="Straight Connector 49"/>
                  <p:cNvCxnSpPr/>
                  <p:nvPr/>
                </p:nvCxnSpPr>
                <p:spPr>
                  <a:xfrm>
                    <a:off x="7287866" y="2543932"/>
                    <a:ext cx="1843" cy="144958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51" name="Straight Connector 50"/>
                  <p:cNvCxnSpPr/>
                  <p:nvPr/>
                </p:nvCxnSpPr>
                <p:spPr>
                  <a:xfrm>
                    <a:off x="7575596" y="2536840"/>
                    <a:ext cx="1843" cy="144958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52" name="Straight Connector 51"/>
                  <p:cNvCxnSpPr/>
                  <p:nvPr/>
                </p:nvCxnSpPr>
                <p:spPr>
                  <a:xfrm>
                    <a:off x="7825494" y="2529465"/>
                    <a:ext cx="1843" cy="144958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26" name="Isosceles Triangle 25"/>
                <p:cNvSpPr/>
                <p:nvPr/>
              </p:nvSpPr>
              <p:spPr>
                <a:xfrm rot="10800000">
                  <a:off x="6496529" y="3707211"/>
                  <a:ext cx="502674" cy="457200"/>
                </a:xfrm>
                <a:prstGeom prst="triangle">
                  <a:avLst/>
                </a:prstGeom>
                <a:solidFill>
                  <a:srgbClr val="4F81BD"/>
                </a:soli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en-GB" kern="0" dirty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6607443" y="3742457"/>
                  <a:ext cx="330181" cy="3294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defRPr/>
                  </a:pPr>
                  <a:r>
                    <a:rPr lang="en-GB" sz="1100" kern="0" dirty="0">
                      <a:solidFill>
                        <a:prstClr val="black"/>
                      </a:solidFill>
                    </a:rPr>
                    <a:t>kl</a:t>
                  </a:r>
                </a:p>
              </p:txBody>
            </p: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6198171" y="4326090"/>
                  <a:ext cx="555372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29" name="Straight Connector 28"/>
                <p:cNvCxnSpPr>
                  <a:stCxn id="26" idx="0"/>
                </p:cNvCxnSpPr>
                <p:nvPr/>
              </p:nvCxnSpPr>
              <p:spPr>
                <a:xfrm>
                  <a:off x="6747866" y="4164411"/>
                  <a:ext cx="5677" cy="16734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sp>
              <p:nvSpPr>
                <p:cNvPr id="30" name="Rectangle 29"/>
                <p:cNvSpPr/>
                <p:nvPr/>
              </p:nvSpPr>
              <p:spPr>
                <a:xfrm>
                  <a:off x="5684127" y="5103068"/>
                  <a:ext cx="1041002" cy="55994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6941757" y="5100598"/>
                  <a:ext cx="1041002" cy="55994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cxnSp>
            <p:nvCxnSpPr>
              <p:cNvPr id="22" name="Straight Arrow Connector 21"/>
              <p:cNvCxnSpPr/>
              <p:nvPr/>
            </p:nvCxnSpPr>
            <p:spPr>
              <a:xfrm flipV="1">
                <a:off x="711228" y="3190862"/>
                <a:ext cx="2481279" cy="7233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headEnd type="stealth"/>
                <a:tailEnd type="stealth"/>
              </a:ln>
              <a:effectLst/>
            </p:spPr>
          </p:cxnSp>
          <p:sp>
            <p:nvSpPr>
              <p:cNvPr id="23" name="TextBox 22"/>
              <p:cNvSpPr txBox="1"/>
              <p:nvPr/>
            </p:nvSpPr>
            <p:spPr>
              <a:xfrm>
                <a:off x="1645293" y="3187738"/>
                <a:ext cx="707899" cy="3488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GB" sz="1200" kern="0" dirty="0">
                    <a:solidFill>
                      <a:prstClr val="black"/>
                    </a:solidFill>
                  </a:rPr>
                  <a:t>~5.3m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327618" y="2561878"/>
                <a:ext cx="418622" cy="4651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kern="0" dirty="0">
                    <a:solidFill>
                      <a:prstClr val="black"/>
                    </a:solidFill>
                  </a:rPr>
                  <a:t>e</a:t>
                </a:r>
                <a:r>
                  <a:rPr lang="en-US" kern="0" baseline="30000" dirty="0">
                    <a:solidFill>
                      <a:prstClr val="black"/>
                    </a:solidFill>
                  </a:rPr>
                  <a:t>-</a:t>
                </a:r>
                <a:endParaRPr lang="en-GB" kern="0" baseline="30000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0" name="Rectangle 19"/>
            <p:cNvSpPr/>
            <p:nvPr/>
          </p:nvSpPr>
          <p:spPr>
            <a:xfrm>
              <a:off x="963877" y="1624297"/>
              <a:ext cx="1063740" cy="346431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sz="1200" kern="0" dirty="0">
                  <a:solidFill>
                    <a:prstClr val="white"/>
                  </a:solidFill>
                  <a:latin typeface="Calibri"/>
                </a:rPr>
                <a:t>modulator</a:t>
              </a:r>
              <a:endParaRPr lang="en-GB" sz="1200" kern="0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672555" y="2921997"/>
            <a:ext cx="80983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Klystron</a:t>
            </a:r>
            <a:endParaRPr lang="en-GB" sz="1350" dirty="0"/>
          </a:p>
        </p:txBody>
      </p:sp>
      <p:sp>
        <p:nvSpPr>
          <p:cNvPr id="62" name="TextBox 61"/>
          <p:cNvSpPr txBox="1"/>
          <p:nvPr/>
        </p:nvSpPr>
        <p:spPr>
          <a:xfrm>
            <a:off x="1956642" y="2906561"/>
            <a:ext cx="9541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Modulator</a:t>
            </a:r>
            <a:endParaRPr lang="en-GB" sz="1350" dirty="0"/>
          </a:p>
        </p:txBody>
      </p:sp>
      <p:sp>
        <p:nvSpPr>
          <p:cNvPr id="63" name="Footer Placeholder 2"/>
          <p:cNvSpPr txBox="1">
            <a:spLocks/>
          </p:cNvSpPr>
          <p:nvPr/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Primary electron beam facility at CERN</a:t>
            </a:r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64" name="Slide Number Placeholder 4"/>
          <p:cNvSpPr txBox="1">
            <a:spLocks/>
          </p:cNvSpPr>
          <p:nvPr/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6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4431697" y="4397004"/>
            <a:ext cx="4468415" cy="1775196"/>
            <a:chOff x="4652544" y="1189037"/>
            <a:chExt cx="7390063" cy="5542547"/>
          </a:xfrm>
        </p:grpSpPr>
        <p:pic>
          <p:nvPicPr>
            <p:cNvPr id="66" name="Immagine 13"/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95000"/>
                      </a14:imgEffect>
                      <a14:imgEffect>
                        <a14:brightnessContrast bright="21000" contrast="1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2544" y="1189037"/>
              <a:ext cx="7390063" cy="5542547"/>
            </a:xfrm>
            <a:prstGeom prst="rect">
              <a:avLst/>
            </a:prstGeom>
          </p:spPr>
        </p:pic>
        <p:sp>
          <p:nvSpPr>
            <p:cNvPr id="67" name="CasellaDiTesto 9"/>
            <p:cNvSpPr txBox="1"/>
            <p:nvPr/>
          </p:nvSpPr>
          <p:spPr>
            <a:xfrm>
              <a:off x="6265894" y="5212257"/>
              <a:ext cx="1418337" cy="86485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bg1"/>
                  </a:solidFill>
                  <a:latin typeface="Avenir Book" charset="0"/>
                  <a:ea typeface="Avenir Book" charset="0"/>
                  <a:cs typeface="Avenir Book" charset="0"/>
                </a:rPr>
                <a:t>XBOX2</a:t>
              </a:r>
            </a:p>
          </p:txBody>
        </p:sp>
        <p:sp>
          <p:nvSpPr>
            <p:cNvPr id="68" name="CasellaDiTesto 9"/>
            <p:cNvSpPr txBox="1"/>
            <p:nvPr/>
          </p:nvSpPr>
          <p:spPr>
            <a:xfrm>
              <a:off x="9415264" y="3785220"/>
              <a:ext cx="1554974" cy="144141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bg1"/>
                  </a:solidFill>
                  <a:latin typeface="Avenir Book" charset="0"/>
                  <a:ea typeface="Avenir Book" charset="0"/>
                  <a:cs typeface="Avenir Book" charset="0"/>
                </a:rPr>
                <a:t>XBOX3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Avenir Book" charset="0"/>
                  <a:ea typeface="Avenir Book" charset="0"/>
                  <a:cs typeface="Avenir Book" charset="0"/>
                </a:rPr>
                <a:t>Lines 1&amp;2</a:t>
              </a:r>
              <a:endParaRPr lang="en-GB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endParaRPr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2031486" y="5624986"/>
            <a:ext cx="256007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Avenir Book" charset="0"/>
                <a:ea typeface="Avenir Book" charset="0"/>
                <a:cs typeface="Avenir Book" charset="0"/>
              </a:rPr>
              <a:t>Assembled systems </a:t>
            </a:r>
            <a:r>
              <a:rPr lang="en-US" sz="1350">
                <a:latin typeface="Avenir Book" charset="0"/>
                <a:ea typeface="Avenir Book" charset="0"/>
                <a:cs typeface="Avenir Book" charset="0"/>
              </a:rPr>
              <a:t>in continues </a:t>
            </a:r>
            <a:r>
              <a:rPr lang="en-US" sz="1350" dirty="0">
                <a:latin typeface="Avenir Book" charset="0"/>
                <a:ea typeface="Avenir Book" charset="0"/>
                <a:cs typeface="Avenir Book" charset="0"/>
              </a:rPr>
              <a:t>operation at CERN</a:t>
            </a:r>
            <a:endParaRPr lang="en-GB" sz="1350" dirty="0"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593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0633"/>
            <a:ext cx="9126939" cy="751367"/>
          </a:xfrm>
        </p:spPr>
        <p:txBody>
          <a:bodyPr>
            <a:normAutofit/>
          </a:bodyPr>
          <a:lstStyle/>
          <a:p>
            <a:pPr algn="ctr"/>
            <a:r>
              <a:rPr lang="en-US" sz="2800" dirty="0" err="1">
                <a:solidFill>
                  <a:srgbClr val="0C377B"/>
                </a:solidFill>
              </a:rPr>
              <a:t>Linac</a:t>
            </a:r>
            <a:r>
              <a:rPr lang="en-US" sz="2800" dirty="0">
                <a:solidFill>
                  <a:srgbClr val="0C377B"/>
                </a:solidFill>
              </a:rPr>
              <a:t> in TT5/T</a:t>
            </a:r>
            <a:r>
              <a:rPr lang="en-US" sz="2800" dirty="0"/>
              <a:t>T4</a:t>
            </a:r>
            <a:endParaRPr lang="en-GB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316545"/>
            <a:ext cx="4973756" cy="2057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3199" y="798255"/>
            <a:ext cx="55665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Flexible bunch pattern provided by photo-injector</a:t>
            </a:r>
            <a:br>
              <a:rPr lang="en-US" sz="1600" dirty="0">
                <a:latin typeface="Avenir Book" charset="0"/>
                <a:ea typeface="Avenir Book" charset="0"/>
                <a:cs typeface="Avenir Book" charset="0"/>
              </a:rPr>
            </a:br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5ns, 10ns, … 40ns bunch spacing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High repetition rate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venir Book" charset="0"/>
                <a:ea typeface="Avenir Book" charset="0"/>
                <a:cs typeface="Avenir Book" charset="0"/>
              </a:rPr>
              <a:t>200 ns trains at 100 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venir Book" charset="0"/>
                <a:ea typeface="Avenir Book" charset="0"/>
                <a:cs typeface="Avenir Book" charset="0"/>
              </a:rPr>
              <a:t>To be installed in the available transfer tunnels TT4, in line with the SPS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venir Book" charset="0"/>
                <a:ea typeface="Avenir Book" charset="0"/>
                <a:cs typeface="Avenir Book" charset="0"/>
              </a:rPr>
              <a:t>Room for accelerator R&amp;D activities at end of </a:t>
            </a:r>
            <a:r>
              <a:rPr lang="en-GB" sz="1600" dirty="0" err="1">
                <a:latin typeface="Avenir Book" charset="0"/>
                <a:ea typeface="Avenir Book" charset="0"/>
                <a:cs typeface="Avenir Book" charset="0"/>
              </a:rPr>
              <a:t>linac</a:t>
            </a:r>
            <a:r>
              <a:rPr lang="en-GB" sz="1600" dirty="0">
                <a:latin typeface="Avenir Book" charset="0"/>
                <a:ea typeface="Avenir Book" charset="0"/>
                <a:cs typeface="Avenir Book" charset="0"/>
              </a:rPr>
              <a:t> (duty cycle in many cases low for SPS filling so important potential) </a:t>
            </a:r>
            <a:endParaRPr lang="en-US" sz="1600" dirty="0">
              <a:latin typeface="Avenir Book" charset="0"/>
              <a:ea typeface="Avenir Book" charset="0"/>
              <a:cs typeface="Avenir Book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venir Book" charset="0"/>
              <a:ea typeface="Avenir Book" charset="0"/>
              <a:cs typeface="Avenir Book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"/>
          <a:stretch/>
        </p:blipFill>
        <p:spPr>
          <a:xfrm>
            <a:off x="5793189" y="971334"/>
            <a:ext cx="3333750" cy="4438866"/>
          </a:xfrm>
          <a:prstGeom prst="rect">
            <a:avLst/>
          </a:prstGeom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Primary electron beam facility at CERN</a:t>
            </a:r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11" name="Slide Number Placeholder 4"/>
          <p:cNvSpPr txBox="1">
            <a:spLocks/>
          </p:cNvSpPr>
          <p:nvPr/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28720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B087CD9-468D-4A42-B598-DA8A04F6A0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1284194"/>
            <a:ext cx="2707341" cy="203050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DE06EB-338B-1B4F-98DE-F5773FADCB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1284194"/>
            <a:ext cx="2707341" cy="203050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8EB1679-8DF9-8A45-8DA9-534F942631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3798794"/>
            <a:ext cx="2844800" cy="21336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59688D2-B974-AB4A-9335-A47C03EEC8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4200" y="3798794"/>
            <a:ext cx="2844800" cy="21336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0532EB4-D93E-D841-BA02-DABC62FEEA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9800" y="3798794"/>
            <a:ext cx="2844800" cy="21336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E3D4873E-6EA3-F34B-A10D-D443B1483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52400"/>
            <a:ext cx="9126939" cy="609600"/>
          </a:xfrm>
        </p:spPr>
        <p:txBody>
          <a:bodyPr>
            <a:normAutofit/>
          </a:bodyPr>
          <a:lstStyle/>
          <a:p>
            <a:pPr algn="ctr"/>
            <a:r>
              <a:rPr lang="en-US" sz="2400" b="0" dirty="0">
                <a:solidFill>
                  <a:srgbClr val="0C377B"/>
                </a:solidFill>
                <a:latin typeface="Avenir Book" panose="02000503020000020003" pitchFamily="2" charset="0"/>
              </a:rPr>
              <a:t>Beam to/in/from the SPS – see backup slides  </a:t>
            </a:r>
            <a:endParaRPr lang="en-GB" sz="2400" b="0" dirty="0">
              <a:solidFill>
                <a:srgbClr val="0C377B"/>
              </a:solidFill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91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5962"/>
          </a:xfrm>
        </p:spPr>
        <p:txBody>
          <a:bodyPr>
            <a:normAutofit/>
          </a:bodyPr>
          <a:lstStyle/>
          <a:p>
            <a:pPr algn="ctr"/>
            <a:r>
              <a:rPr lang="en-GB" sz="2800" dirty="0"/>
              <a:t>Extracted beam and experimental area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52400" y="914400"/>
            <a:ext cx="6595597" cy="4571999"/>
            <a:chOff x="989375" y="918898"/>
            <a:chExt cx="8650986" cy="5497322"/>
          </a:xfrm>
        </p:grpSpPr>
        <p:grpSp>
          <p:nvGrpSpPr>
            <p:cNvPr id="11" name="Group 10"/>
            <p:cNvGrpSpPr/>
            <p:nvPr/>
          </p:nvGrpSpPr>
          <p:grpSpPr>
            <a:xfrm>
              <a:off x="989375" y="918898"/>
              <a:ext cx="6928687" cy="4815613"/>
              <a:chOff x="989375" y="918898"/>
              <a:chExt cx="6928687" cy="4815613"/>
            </a:xfrm>
          </p:grpSpPr>
          <p:pic>
            <p:nvPicPr>
              <p:cNvPr id="4" name="Picture 2" descr="image00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89375" y="918898"/>
                <a:ext cx="6928687" cy="45281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pic>
          <p:cxnSp>
            <p:nvCxnSpPr>
              <p:cNvPr id="13" name="Straight Connector 12"/>
              <p:cNvCxnSpPr/>
              <p:nvPr/>
            </p:nvCxnSpPr>
            <p:spPr>
              <a:xfrm flipH="1" flipV="1">
                <a:off x="4368453" y="3875240"/>
                <a:ext cx="3399642" cy="185927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ysDot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4060195" y="4764784"/>
                <a:ext cx="3725514" cy="969727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ysDot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sp>
          <p:nvSpPr>
            <p:cNvPr id="8" name="Text Placeholder 2"/>
            <p:cNvSpPr txBox="1">
              <a:spLocks/>
            </p:cNvSpPr>
            <p:nvPr/>
          </p:nvSpPr>
          <p:spPr>
            <a:xfrm>
              <a:off x="6686311" y="5869339"/>
              <a:ext cx="2954050" cy="546881"/>
            </a:xfrm>
            <a:prstGeom prst="rect">
              <a:avLst/>
            </a:prstGeom>
          </p:spPr>
          <p:txBody>
            <a:bodyPr vert="horz" anchor="t">
              <a:normAutofit fontScale="85000" lnSpcReduction="20000"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Avenir Book" charset="0"/>
                  <a:ea typeface="Avenir Book" charset="0"/>
                  <a:cs typeface="Avenir Book" charset="0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Avenir Book" charset="0"/>
                  <a:ea typeface="Avenir Book" charset="0"/>
                  <a:cs typeface="Avenir Book" charset="0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Avenir Book" charset="0"/>
                  <a:ea typeface="Avenir Book" charset="0"/>
                  <a:cs typeface="Avenir Book" charset="0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Avenir Book" charset="0"/>
                  <a:ea typeface="Avenir Book" charset="0"/>
                  <a:cs typeface="Avenir Book" charset="0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Avenir Book" charset="0"/>
                  <a:ea typeface="Avenir Book" charset="0"/>
                  <a:cs typeface="Avenir Book" charset="0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 fontAlgn="auto">
                <a:spcAft>
                  <a:spcPts val="0"/>
                </a:spcAft>
                <a:buNone/>
              </a:pPr>
              <a:r>
                <a:rPr lang="en-GB" sz="1600" dirty="0"/>
                <a:t>In total ~50 m new tunnel</a:t>
              </a:r>
            </a:p>
          </p:txBody>
        </p:sp>
      </p:grpSp>
      <p:sp>
        <p:nvSpPr>
          <p:cNvPr id="9" name="Footer Placeholder 2"/>
          <p:cNvSpPr txBox="1">
            <a:spLocks/>
          </p:cNvSpPr>
          <p:nvPr/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Primary electron beam facility at CERN</a:t>
            </a:r>
            <a:endParaRPr lang="en-US" sz="1200" dirty="0">
              <a:solidFill>
                <a:schemeClr val="bg1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0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19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29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3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4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596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9698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6799" algn="l" defTabSz="914199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rPr>
              <a:t>18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800" y="838200"/>
            <a:ext cx="3350592" cy="184611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6636" y="2805320"/>
            <a:ext cx="3202564" cy="124334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8400" y="4185983"/>
            <a:ext cx="2833115" cy="2672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39085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CERN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TemplatePresCERN</Template>
  <TotalTime>38108</TotalTime>
  <Words>2260</Words>
  <Application>Microsoft Macintosh PowerPoint</Application>
  <PresentationFormat>On-screen Show (4:3)</PresentationFormat>
  <Paragraphs>652</Paragraphs>
  <Slides>29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2" baseType="lpstr">
      <vt:lpstr>AppleMyungjo</vt:lpstr>
      <vt:lpstr>돋움</vt:lpstr>
      <vt:lpstr>Arial</vt:lpstr>
      <vt:lpstr>Avenir Book</vt:lpstr>
      <vt:lpstr>Calibri</vt:lpstr>
      <vt:lpstr>Comic Sans MS</vt:lpstr>
      <vt:lpstr>Gill Sans</vt:lpstr>
      <vt:lpstr>Helvetica</vt:lpstr>
      <vt:lpstr>Shree Devanagari 714</vt:lpstr>
      <vt:lpstr>Symbol</vt:lpstr>
      <vt:lpstr>Times</vt:lpstr>
      <vt:lpstr>Wingdings</vt:lpstr>
      <vt:lpstr>1_ThèmeCERN</vt:lpstr>
      <vt:lpstr>A primary electron beam facility at CERN – studies towards ALIC</vt:lpstr>
      <vt:lpstr>Motivations </vt:lpstr>
      <vt:lpstr>Electrons at CERN, overview </vt:lpstr>
      <vt:lpstr>The flow  </vt:lpstr>
      <vt:lpstr>Linac parameters</vt:lpstr>
      <vt:lpstr>Linac components available </vt:lpstr>
      <vt:lpstr>Linac in TT5/TT4</vt:lpstr>
      <vt:lpstr>Beam to/in/from the SPS – see backup slides  </vt:lpstr>
      <vt:lpstr>Extracted beam and experimental area</vt:lpstr>
      <vt:lpstr>Beams in exp. area – instrumentation (see backup slides) </vt:lpstr>
      <vt:lpstr>Potential use of such a facility (linac more than 90% free) </vt:lpstr>
      <vt:lpstr>PowerPoint Presentation</vt:lpstr>
      <vt:lpstr>PowerPoint Presentation</vt:lpstr>
      <vt:lpstr>PowerPoint Presentation</vt:lpstr>
      <vt:lpstr>Costs</vt:lpstr>
      <vt:lpstr>Schedule in the EoI</vt:lpstr>
      <vt:lpstr>PowerPoint Presentation</vt:lpstr>
      <vt:lpstr>Towards a CDR this year</vt:lpstr>
      <vt:lpstr> Concluding remarks</vt:lpstr>
      <vt:lpstr>More information </vt:lpstr>
      <vt:lpstr>Transfer tunnel, TT60, from the Linac into the SPS</vt:lpstr>
      <vt:lpstr>SPS RF system</vt:lpstr>
      <vt:lpstr>Slow extraction to experiments</vt:lpstr>
      <vt:lpstr>Slow extraction principle, in frequency space</vt:lpstr>
      <vt:lpstr>Electron beam transfer line from the SPS to experiments</vt:lpstr>
      <vt:lpstr>Instrumentation</vt:lpstr>
      <vt:lpstr>Structure of extracted beam</vt:lpstr>
      <vt:lpstr>Beamdump experiments possible </vt:lpstr>
      <vt:lpstr>An Electron Beam Facility at CERN</vt:lpstr>
    </vt:vector>
  </TitlesOfParts>
  <Manager/>
  <Company>CERN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Infrastructure Services</dc:title>
  <dc:subject/>
  <dc:creator>duke</dc:creator>
  <cp:keywords/>
  <dc:description/>
  <cp:lastModifiedBy>Microsoft Office User</cp:lastModifiedBy>
  <cp:revision>965</cp:revision>
  <cp:lastPrinted>2018-06-12T17:15:38Z</cp:lastPrinted>
  <dcterms:created xsi:type="dcterms:W3CDTF">2008-11-20T16:07:12Z</dcterms:created>
  <dcterms:modified xsi:type="dcterms:W3CDTF">2019-03-27T11:13:42Z</dcterms:modified>
  <cp:category/>
</cp:coreProperties>
</file>