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tiff" ContentType="image/tiff"/>
  <Default Extension="emf" ContentType="image/x-emf"/>
  <Default Extension="jpe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84" r:id="rId2"/>
  </p:sldMasterIdLst>
  <p:notesMasterIdLst>
    <p:notesMasterId r:id="rId40"/>
  </p:notesMasterIdLst>
  <p:handoutMasterIdLst>
    <p:handoutMasterId r:id="rId41"/>
  </p:handoutMasterIdLst>
  <p:sldIdLst>
    <p:sldId id="258" r:id="rId3"/>
    <p:sldId id="444" r:id="rId4"/>
    <p:sldId id="359" r:id="rId5"/>
    <p:sldId id="364" r:id="rId6"/>
    <p:sldId id="453" r:id="rId7"/>
    <p:sldId id="272" r:id="rId8"/>
    <p:sldId id="441" r:id="rId9"/>
    <p:sldId id="463" r:id="rId10"/>
    <p:sldId id="464" r:id="rId11"/>
    <p:sldId id="454" r:id="rId12"/>
    <p:sldId id="452" r:id="rId13"/>
    <p:sldId id="461" r:id="rId14"/>
    <p:sldId id="462" r:id="rId15"/>
    <p:sldId id="465" r:id="rId16"/>
    <p:sldId id="376" r:id="rId17"/>
    <p:sldId id="372" r:id="rId18"/>
    <p:sldId id="450" r:id="rId19"/>
    <p:sldId id="460" r:id="rId20"/>
    <p:sldId id="302" r:id="rId21"/>
    <p:sldId id="343" r:id="rId22"/>
    <p:sldId id="417" r:id="rId23"/>
    <p:sldId id="363" r:id="rId24"/>
    <p:sldId id="347" r:id="rId25"/>
    <p:sldId id="286" r:id="rId26"/>
    <p:sldId id="287" r:id="rId27"/>
    <p:sldId id="288" r:id="rId28"/>
    <p:sldId id="289" r:id="rId29"/>
    <p:sldId id="290" r:id="rId30"/>
    <p:sldId id="291" r:id="rId31"/>
    <p:sldId id="292" r:id="rId32"/>
    <p:sldId id="315" r:id="rId33"/>
    <p:sldId id="432" r:id="rId34"/>
    <p:sldId id="367" r:id="rId35"/>
    <p:sldId id="425" r:id="rId36"/>
    <p:sldId id="430" r:id="rId37"/>
    <p:sldId id="446" r:id="rId38"/>
    <p:sldId id="429" r:id="rId3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FFFF"/>
    <a:srgbClr val="66FF66"/>
    <a:srgbClr val="CC66FF"/>
    <a:srgbClr val="2252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95" autoAdjust="0"/>
    <p:restoredTop sz="95911" autoAdjust="0"/>
  </p:normalViewPr>
  <p:slideViewPr>
    <p:cSldViewPr snapToGrid="0" snapToObjects="1">
      <p:cViewPr>
        <p:scale>
          <a:sx n="100" d="100"/>
          <a:sy n="100" d="100"/>
        </p:scale>
        <p:origin x="-248" y="-352"/>
      </p:cViewPr>
      <p:guideLst>
        <p:guide orient="horz" pos="2160"/>
        <p:guide pos="3840"/>
      </p:guideLst>
    </p:cSldViewPr>
  </p:slideViewPr>
  <p:notesTextViewPr>
    <p:cViewPr>
      <p:scale>
        <a:sx n="40" d="100"/>
        <a:sy n="4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notesMaster" Target="notesMasters/notesMaster1.xml"/><Relationship Id="rId41" Type="http://schemas.openxmlformats.org/officeDocument/2006/relationships/handoutMaster" Target="handoutMasters/handoutMaster1.xml"/><Relationship Id="rId42" Type="http://schemas.openxmlformats.org/officeDocument/2006/relationships/printerSettings" Target="printerSettings/printerSettings1.bin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EDAE7C-926A-B142-A5E6-90B7DB109C91}" type="datetimeFigureOut">
              <a:rPr lang="en-US" smtClean="0"/>
              <a:t>21/03/19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E7DDA5-C7F9-0645-A051-811F5DFD2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866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3196EE-CD24-E24C-8BAB-56DCE43175D7}" type="datetimeFigureOut">
              <a:rPr lang="en-US" smtClean="0"/>
              <a:t>21/03/19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E482A1-C57B-4646-B465-83AF9B114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9559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CLIC main linac beam dynamics, Daniel Schulte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fr-CH" smtClean="0"/>
              <a:t>March 2019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3588181" y="4009334"/>
            <a:ext cx="4711700" cy="505051"/>
          </a:xfrm>
          <a:prstGeom prst="rect">
            <a:avLst/>
          </a:prstGeom>
        </p:spPr>
        <p:txBody>
          <a:bodyPr/>
          <a:lstStyle>
            <a:lvl1pPr>
              <a:defRPr sz="2000" b="0" i="0" baseline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 lvl="0"/>
            <a:r>
              <a:rPr lang="en-US" dirty="0" smtClean="0"/>
              <a:t>The Conference X, 13 October 2017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4154125" y="5383296"/>
            <a:ext cx="3579812" cy="547688"/>
          </a:xfrm>
          <a:prstGeom prst="rect">
            <a:avLst/>
          </a:prstGeom>
        </p:spPr>
        <p:txBody>
          <a:bodyPr/>
          <a:lstStyle>
            <a:lvl1pPr>
              <a:defRPr sz="1600" b="0" i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 lvl="0"/>
            <a:r>
              <a:rPr lang="en-US" dirty="0" smtClean="0"/>
              <a:t>Name, name@cern.ch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247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CLIC main linac beam dynamics, Daniel Schulte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fr-CH" smtClean="0"/>
              <a:t>March 2019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838200" y="1668463"/>
            <a:ext cx="10515600" cy="4311650"/>
          </a:xfrm>
          <a:prstGeom prst="rect">
            <a:avLst/>
          </a:prstGeom>
        </p:spPr>
        <p:txBody>
          <a:bodyPr/>
          <a:lstStyle>
            <a:lvl1pPr marL="342900" indent="-342900" algn="l">
              <a:buFont typeface="Arial" charset="0"/>
              <a:buChar char="•"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628650" indent="-285750" algn="l">
              <a:buFont typeface="Arial" charset="0"/>
              <a:buChar char="•"/>
              <a:defRPr sz="2000" b="0" i="0">
                <a:latin typeface="Avenir Book" charset="0"/>
                <a:ea typeface="Avenir Book" charset="0"/>
                <a:cs typeface="Avenir Book" charset="0"/>
              </a:defRPr>
            </a:lvl2pPr>
            <a:lvl3pPr marL="971550" indent="-285750" algn="l">
              <a:buFont typeface="Arial" charset="0"/>
              <a:buChar char="•"/>
              <a:defRPr sz="1800" b="0" i="0">
                <a:latin typeface="Avenir Book" charset="0"/>
                <a:ea typeface="Avenir Book" charset="0"/>
                <a:cs typeface="Avenir Book" charset="0"/>
              </a:defRPr>
            </a:lvl3pPr>
            <a:lvl4pPr marL="1314450" indent="-285750" algn="l">
              <a:buFont typeface="Arial" charset="0"/>
              <a:buChar char="•"/>
              <a:defRPr sz="1600" b="0" i="0">
                <a:latin typeface="Avenir Book" charset="0"/>
                <a:ea typeface="Avenir Book" charset="0"/>
                <a:cs typeface="Avenir Book" charset="0"/>
              </a:defRPr>
            </a:lvl4pPr>
            <a:lvl5pPr marL="1657350" indent="-285750" algn="l">
              <a:buFont typeface="Arial" charset="0"/>
              <a:buChar char="•"/>
              <a:defRPr sz="1400"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13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11494"/>
            <a:ext cx="10972800" cy="511467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March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main linac beam dynamics,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680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March 2019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main linac beam dynamics, Daniel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804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theme" Target="../theme/theme2.xml"/><Relationship Id="rId5" Type="http://schemas.openxmlformats.org/officeDocument/2006/relationships/image" Target="../media/image1.jpg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6583191"/>
            <a:ext cx="12192000" cy="279417"/>
          </a:xfrm>
          <a:prstGeom prst="rect">
            <a:avLst/>
          </a:prstGeom>
          <a:solidFill>
            <a:srgbClr val="2252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0" i="0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870043"/>
            <a:ext cx="10515600" cy="7504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26072" y="6551048"/>
            <a:ext cx="4339856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ctr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 smtClean="0"/>
              <a:t>CLIC main linac beam dynamics, Daniel Schulte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60992" y="653885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DEF62AA5-A9F9-344C-9738-C68EB5A8ED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2"/>
          </p:nvPr>
        </p:nvSpPr>
        <p:spPr>
          <a:xfrm>
            <a:off x="21336" y="653923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CH" smtClean="0"/>
              <a:t>March 2019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9020" y="234946"/>
            <a:ext cx="721946" cy="72194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4528" y="45423"/>
            <a:ext cx="1100022" cy="1100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226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4500" b="0" i="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0" indent="0" algn="ctr" defTabSz="685800" rtl="0" eaLnBrk="1" latinLnBrk="0" hangingPunct="1">
        <a:lnSpc>
          <a:spcPct val="90000"/>
        </a:lnSpc>
        <a:spcBef>
          <a:spcPts val="750"/>
        </a:spcBef>
        <a:buFont typeface="Arial"/>
        <a:buNone/>
        <a:defRPr sz="1875" i="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6583191"/>
            <a:ext cx="12192000" cy="279417"/>
          </a:xfrm>
          <a:prstGeom prst="rect">
            <a:avLst/>
          </a:prstGeom>
          <a:solidFill>
            <a:srgbClr val="2252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87488"/>
            <a:ext cx="10515600" cy="7504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26072" y="6551048"/>
            <a:ext cx="4339856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ctr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 smtClean="0"/>
              <a:t>CLIC main linac beam dynamics, Daniel Schulte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60992" y="653885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DEF62AA5-A9F9-344C-9738-C68EB5A8ED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2"/>
          </p:nvPr>
        </p:nvSpPr>
        <p:spPr>
          <a:xfrm>
            <a:off x="21336" y="653923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CH" smtClean="0"/>
              <a:t>March 2019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9020" y="234946"/>
            <a:ext cx="721946" cy="72194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93" y="11094"/>
            <a:ext cx="1100022" cy="1100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518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  <p:sldLayoutId id="2147483688" r:id="rId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0" indent="0" algn="ctr" defTabSz="685800" rtl="0" eaLnBrk="1" latinLnBrk="0" hangingPunct="1">
        <a:lnSpc>
          <a:spcPct val="90000"/>
        </a:lnSpc>
        <a:spcBef>
          <a:spcPts val="750"/>
        </a:spcBef>
        <a:buFont typeface="Arial"/>
        <a:buNone/>
        <a:defRPr sz="1875" i="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jpeg"/><Relationship Id="rId5" Type="http://schemas.openxmlformats.org/officeDocument/2006/relationships/image" Target="../media/image9.tif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7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0.e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4" Type="http://schemas.openxmlformats.org/officeDocument/2006/relationships/image" Target="../media/image23.tiff"/><Relationship Id="rId5" Type="http://schemas.openxmlformats.org/officeDocument/2006/relationships/image" Target="../media/image24.tiff"/><Relationship Id="rId6" Type="http://schemas.openxmlformats.org/officeDocument/2006/relationships/image" Target="../media/image25.emf"/><Relationship Id="rId7" Type="http://schemas.openxmlformats.org/officeDocument/2006/relationships/image" Target="../media/image26.tif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4" Type="http://schemas.openxmlformats.org/officeDocument/2006/relationships/image" Target="../media/image29.em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7.tiff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media" Target="file://localhost/Users/dschulte/Desktop/new_t.gif" TargetMode="External"/><Relationship Id="rId4" Type="http://schemas.openxmlformats.org/officeDocument/2006/relationships/video" Target="file://localhost/Users/dschulte/Desktop/new_t.gif" TargetMode="External"/><Relationship Id="rId5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7" Type="http://schemas.openxmlformats.org/officeDocument/2006/relationships/image" Target="../media/image31.png"/><Relationship Id="rId1" Type="http://schemas.microsoft.com/office/2007/relationships/media" Target="file://localhost/Users/dschulte/Desktop/new_no_bns.gif" TargetMode="External"/><Relationship Id="rId2" Type="http://schemas.openxmlformats.org/officeDocument/2006/relationships/video" Target="file://localhost/Users/dschulte/Desktop/new_no_bns.gif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media" Target="file://localhost/Users/dschulte/Desktop/new_t.gif" TargetMode="External"/><Relationship Id="rId4" Type="http://schemas.openxmlformats.org/officeDocument/2006/relationships/video" Target="file://localhost/Users/dschulte/Desktop/new_t.gif" TargetMode="External"/><Relationship Id="rId5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7" Type="http://schemas.openxmlformats.org/officeDocument/2006/relationships/image" Target="../media/image31.png"/><Relationship Id="rId1" Type="http://schemas.microsoft.com/office/2007/relationships/media" Target="file://localhost/Users/dschulte/Desktop/new_no_bns.gif" TargetMode="External"/><Relationship Id="rId2" Type="http://schemas.openxmlformats.org/officeDocument/2006/relationships/video" Target="file://localhost/Users/dschulte/Desktop/new_no_bns.gif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2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Relationship Id="rId3" Type="http://schemas.openxmlformats.org/officeDocument/2006/relationships/image" Target="../media/image4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6.emf"/><Relationship Id="rId3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8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6" Type="http://schemas.openxmlformats.org/officeDocument/2006/relationships/image" Target="../media/image43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4.png"/><Relationship Id="rId3" Type="http://schemas.openxmlformats.org/officeDocument/2006/relationships/image" Target="../media/image45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6.gi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7.gif"/><Relationship Id="rId3" Type="http://schemas.openxmlformats.org/officeDocument/2006/relationships/image" Target="../media/image48.gi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9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4" Type="http://schemas.openxmlformats.org/officeDocument/2006/relationships/image" Target="../media/image52.gi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3.gi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em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5.gi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4" Type="http://schemas.openxmlformats.org/officeDocument/2006/relationships/image" Target="../media/image58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6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9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4" Type="http://schemas.openxmlformats.org/officeDocument/2006/relationships/image" Target="../media/image62.emf"/><Relationship Id="rId5" Type="http://schemas.openxmlformats.org/officeDocument/2006/relationships/image" Target="../media/image63.em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0.e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4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4" Type="http://schemas.openxmlformats.org/officeDocument/2006/relationships/image" Target="../media/image44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tiff"/><Relationship Id="rId3" Type="http://schemas.openxmlformats.org/officeDocument/2006/relationships/image" Target="../media/image10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tiff"/><Relationship Id="rId3" Type="http://schemas.openxmlformats.org/officeDocument/2006/relationships/image" Target="../media/image10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4" Type="http://schemas.openxmlformats.org/officeDocument/2006/relationships/image" Target="../media/image13.tif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tiff"/><Relationship Id="rId3" Type="http://schemas.openxmlformats.org/officeDocument/2006/relationships/image" Target="../media/image1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CLIC: </a:t>
            </a:r>
            <a:r>
              <a:rPr lang="en-US" b="1" dirty="0" smtClean="0"/>
              <a:t>Main </a:t>
            </a:r>
            <a:r>
              <a:rPr lang="en-US" b="1" dirty="0" err="1" smtClean="0"/>
              <a:t>Linac</a:t>
            </a:r>
            <a:r>
              <a:rPr lang="en-US" b="1" dirty="0" smtClean="0"/>
              <a:t> Beam Dynamics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CLIC main linac beam dynamics, Daniel Schulte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fr-CH" smtClean="0"/>
              <a:t>March 2019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ALEGRO Workshop</a:t>
            </a:r>
          </a:p>
          <a:p>
            <a:r>
              <a:rPr lang="en-US" dirty="0" smtClean="0"/>
              <a:t>CERN</a:t>
            </a:r>
            <a:endParaRPr lang="en-US" dirty="0" smtClean="0"/>
          </a:p>
          <a:p>
            <a:r>
              <a:rPr lang="en-US" dirty="0" smtClean="0"/>
              <a:t>March 2019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4154125" y="5638800"/>
            <a:ext cx="3579812" cy="476738"/>
          </a:xfrm>
        </p:spPr>
        <p:txBody>
          <a:bodyPr/>
          <a:lstStyle/>
          <a:p>
            <a:r>
              <a:rPr lang="en-US" dirty="0" smtClean="0"/>
              <a:t>Daniel </a:t>
            </a:r>
            <a:r>
              <a:rPr lang="en-US" dirty="0" smtClean="0"/>
              <a:t>Schulte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50955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50434"/>
          </a:xfrm>
        </p:spPr>
        <p:txBody>
          <a:bodyPr/>
          <a:lstStyle/>
          <a:p>
            <a:r>
              <a:rPr lang="en-US" dirty="0" smtClean="0"/>
              <a:t>Main </a:t>
            </a:r>
            <a:r>
              <a:rPr lang="en-US" dirty="0" err="1" smtClean="0"/>
              <a:t>Linac</a:t>
            </a:r>
            <a:r>
              <a:rPr lang="en-US" dirty="0" smtClean="0"/>
              <a:t>: Low </a:t>
            </a:r>
            <a:r>
              <a:rPr lang="en-US" dirty="0" err="1" smtClean="0"/>
              <a:t>Emittance</a:t>
            </a:r>
            <a:r>
              <a:rPr lang="en-US" dirty="0" smtClean="0"/>
              <a:t> Preservation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March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main linac beam dynamics,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object 3"/>
          <p:cNvSpPr txBox="1"/>
          <p:nvPr/>
        </p:nvSpPr>
        <p:spPr>
          <a:xfrm>
            <a:off x="587128" y="1073170"/>
            <a:ext cx="10883900" cy="5425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70000"/>
              </a:lnSpc>
              <a:tabLst>
                <a:tab pos="185420" algn="l"/>
              </a:tabLst>
            </a:pPr>
            <a:r>
              <a:rPr sz="2000" dirty="0">
                <a:latin typeface="Avenir Book"/>
                <a:cs typeface="Avenir Book"/>
              </a:rPr>
              <a:t>Beam </a:t>
            </a:r>
            <a:r>
              <a:rPr sz="2000" dirty="0" smtClean="0">
                <a:latin typeface="Avenir Book"/>
                <a:cs typeface="Avenir Book"/>
              </a:rPr>
              <a:t>stability</a:t>
            </a:r>
            <a:endParaRPr lang="fr-CH" sz="2000" dirty="0" smtClean="0">
              <a:latin typeface="Avenir Book"/>
              <a:cs typeface="Avenir Book"/>
            </a:endParaRPr>
          </a:p>
          <a:p>
            <a:pPr marL="355600" indent="-342900">
              <a:lnSpc>
                <a:spcPct val="70000"/>
              </a:lnSpc>
              <a:buFont typeface="Arial"/>
              <a:buChar char="•"/>
              <a:tabLst>
                <a:tab pos="185420" algn="l"/>
              </a:tabLst>
            </a:pPr>
            <a:endParaRPr lang="fr-CH" sz="2000" dirty="0" smtClean="0">
              <a:solidFill>
                <a:srgbClr val="FF0000"/>
              </a:solidFill>
              <a:latin typeface="Avenir Book"/>
              <a:cs typeface="Avenir Book"/>
            </a:endParaRPr>
          </a:p>
          <a:p>
            <a:pPr marL="355600" indent="-342900">
              <a:lnSpc>
                <a:spcPct val="70000"/>
              </a:lnSpc>
              <a:buFont typeface="Arial"/>
              <a:buChar char="•"/>
              <a:tabLst>
                <a:tab pos="185420" algn="l"/>
              </a:tabLst>
            </a:pPr>
            <a:r>
              <a:rPr sz="2000" dirty="0" smtClean="0">
                <a:solidFill>
                  <a:srgbClr val="FF0000"/>
                </a:solidFill>
                <a:latin typeface="Avenir Book"/>
                <a:cs typeface="Avenir Book"/>
              </a:rPr>
              <a:t>incoming </a:t>
            </a:r>
            <a:r>
              <a:rPr sz="2000" dirty="0">
                <a:solidFill>
                  <a:srgbClr val="FF0000"/>
                </a:solidFill>
                <a:latin typeface="Avenir Book"/>
                <a:cs typeface="Avenir Book"/>
              </a:rPr>
              <a:t>beam can jitter (have small offsets) and become </a:t>
            </a:r>
            <a:r>
              <a:rPr sz="2000" dirty="0" smtClean="0">
                <a:solidFill>
                  <a:srgbClr val="FF0000"/>
                </a:solidFill>
                <a:latin typeface="Avenir Book"/>
                <a:cs typeface="Avenir Book"/>
              </a:rPr>
              <a:t>unstable</a:t>
            </a:r>
            <a:endParaRPr lang="fr-CH" sz="2000" dirty="0">
              <a:latin typeface="Avenir Book"/>
              <a:cs typeface="Avenir Book"/>
            </a:endParaRPr>
          </a:p>
          <a:p>
            <a:pPr marL="355600" indent="-342900">
              <a:lnSpc>
                <a:spcPct val="70000"/>
              </a:lnSpc>
              <a:buFont typeface="Arial"/>
              <a:buChar char="•"/>
              <a:tabLst>
                <a:tab pos="185420" algn="l"/>
              </a:tabLst>
            </a:pPr>
            <a:endParaRPr lang="fr-CH" sz="2000" dirty="0">
              <a:solidFill>
                <a:srgbClr val="006300"/>
              </a:solidFill>
              <a:latin typeface="Avenir Book"/>
              <a:cs typeface="Avenir Book"/>
            </a:endParaRPr>
          </a:p>
          <a:p>
            <a:pPr marL="355600" indent="-342900">
              <a:lnSpc>
                <a:spcPct val="70000"/>
              </a:lnSpc>
              <a:buFont typeface="Arial"/>
              <a:buChar char="•"/>
              <a:tabLst>
                <a:tab pos="185420" algn="l"/>
              </a:tabLst>
            </a:pPr>
            <a:r>
              <a:rPr sz="2000" dirty="0" smtClean="0">
                <a:solidFill>
                  <a:srgbClr val="006300"/>
                </a:solidFill>
                <a:latin typeface="Avenir Book"/>
                <a:cs typeface="Avenir Book"/>
              </a:rPr>
              <a:t>lattice </a:t>
            </a:r>
            <a:r>
              <a:rPr sz="2000" dirty="0">
                <a:solidFill>
                  <a:srgbClr val="006300"/>
                </a:solidFill>
                <a:latin typeface="Avenir Book"/>
                <a:cs typeface="Avenir Book"/>
              </a:rPr>
              <a:t>design, choice of beam parameters</a:t>
            </a:r>
            <a:endParaRPr sz="2000" dirty="0">
              <a:latin typeface="Avenir Book"/>
              <a:cs typeface="Avenir Book"/>
            </a:endParaRPr>
          </a:p>
          <a:p>
            <a:pPr>
              <a:lnSpc>
                <a:spcPct val="70000"/>
              </a:lnSpc>
              <a:spcBef>
                <a:spcPts val="20"/>
              </a:spcBef>
            </a:pPr>
            <a:endParaRPr lang="fr-CH" sz="2000" dirty="0" smtClean="0">
              <a:latin typeface="Avenir Book"/>
              <a:cs typeface="Avenir Book"/>
            </a:endParaRPr>
          </a:p>
          <a:p>
            <a:pPr>
              <a:lnSpc>
                <a:spcPct val="70000"/>
              </a:lnSpc>
              <a:spcBef>
                <a:spcPts val="20"/>
              </a:spcBef>
            </a:pPr>
            <a:endParaRPr sz="2000" dirty="0">
              <a:latin typeface="Avenir Book"/>
              <a:cs typeface="Avenir Book"/>
            </a:endParaRPr>
          </a:p>
          <a:p>
            <a:pPr marL="12700">
              <a:lnSpc>
                <a:spcPct val="70000"/>
              </a:lnSpc>
              <a:tabLst>
                <a:tab pos="185420" algn="l"/>
              </a:tabLst>
            </a:pPr>
            <a:r>
              <a:rPr sz="2000" dirty="0">
                <a:latin typeface="Avenir Book"/>
                <a:cs typeface="Avenir Book"/>
              </a:rPr>
              <a:t>Static </a:t>
            </a:r>
            <a:r>
              <a:rPr sz="2000" dirty="0" smtClean="0">
                <a:latin typeface="Avenir Book"/>
                <a:cs typeface="Avenir Book"/>
              </a:rPr>
              <a:t>imperfections</a:t>
            </a:r>
            <a:endParaRPr lang="fr-CH" sz="2000" dirty="0" smtClean="0">
              <a:latin typeface="Avenir Book"/>
              <a:cs typeface="Avenir Book"/>
            </a:endParaRPr>
          </a:p>
          <a:p>
            <a:pPr marL="355600" indent="-342900">
              <a:lnSpc>
                <a:spcPct val="70000"/>
              </a:lnSpc>
              <a:buFont typeface="Arial"/>
              <a:buChar char="•"/>
              <a:tabLst>
                <a:tab pos="185420" algn="l"/>
              </a:tabLst>
            </a:pPr>
            <a:endParaRPr lang="fr-CH" sz="2000" dirty="0">
              <a:solidFill>
                <a:srgbClr val="FF0000"/>
              </a:solidFill>
              <a:latin typeface="Avenir Book"/>
              <a:cs typeface="Avenir Book"/>
            </a:endParaRPr>
          </a:p>
          <a:p>
            <a:pPr marL="355600" indent="-342900">
              <a:lnSpc>
                <a:spcPct val="70000"/>
              </a:lnSpc>
              <a:buFont typeface="Arial"/>
              <a:buChar char="•"/>
              <a:tabLst>
                <a:tab pos="185420" algn="l"/>
              </a:tabLst>
            </a:pPr>
            <a:r>
              <a:rPr sz="2000" dirty="0" smtClean="0">
                <a:solidFill>
                  <a:srgbClr val="FF0000"/>
                </a:solidFill>
                <a:latin typeface="Avenir Book"/>
                <a:cs typeface="Avenir Book"/>
              </a:rPr>
              <a:t>errors </a:t>
            </a:r>
            <a:r>
              <a:rPr sz="2000" dirty="0">
                <a:solidFill>
                  <a:srgbClr val="FF0000"/>
                </a:solidFill>
                <a:latin typeface="Avenir Book"/>
                <a:cs typeface="Avenir Book"/>
              </a:rPr>
              <a:t>of reference line, elements to reference line, elements. . </a:t>
            </a:r>
            <a:r>
              <a:rPr sz="2000" dirty="0" smtClean="0">
                <a:solidFill>
                  <a:srgbClr val="FF0000"/>
                </a:solidFill>
                <a:latin typeface="Avenir Book"/>
                <a:cs typeface="Avenir Book"/>
              </a:rPr>
              <a:t>.</a:t>
            </a:r>
            <a:endParaRPr lang="fr-CH" sz="2000" dirty="0">
              <a:latin typeface="Avenir Book"/>
              <a:cs typeface="Avenir Book"/>
            </a:endParaRPr>
          </a:p>
          <a:p>
            <a:pPr marL="355600" indent="-342900">
              <a:lnSpc>
                <a:spcPct val="70000"/>
              </a:lnSpc>
              <a:buFont typeface="Arial"/>
              <a:buChar char="•"/>
              <a:tabLst>
                <a:tab pos="185420" algn="l"/>
              </a:tabLst>
            </a:pPr>
            <a:endParaRPr lang="fr-CH" sz="2000" dirty="0">
              <a:solidFill>
                <a:srgbClr val="006300"/>
              </a:solidFill>
              <a:latin typeface="Avenir Book"/>
              <a:cs typeface="Avenir Book"/>
            </a:endParaRPr>
          </a:p>
          <a:p>
            <a:pPr marL="355600" indent="-342900">
              <a:lnSpc>
                <a:spcPct val="70000"/>
              </a:lnSpc>
              <a:buFont typeface="Arial"/>
              <a:buChar char="•"/>
              <a:tabLst>
                <a:tab pos="185420" algn="l"/>
              </a:tabLst>
            </a:pPr>
            <a:r>
              <a:rPr sz="2000" dirty="0" smtClean="0">
                <a:solidFill>
                  <a:srgbClr val="006300"/>
                </a:solidFill>
                <a:latin typeface="Avenir Book"/>
                <a:cs typeface="Avenir Book"/>
              </a:rPr>
              <a:t>excellent </a:t>
            </a:r>
            <a:r>
              <a:rPr sz="2000" dirty="0">
                <a:solidFill>
                  <a:srgbClr val="006300"/>
                </a:solidFill>
                <a:latin typeface="Avenir Book"/>
                <a:cs typeface="Avenir Book"/>
              </a:rPr>
              <a:t>pre-alignment, </a:t>
            </a:r>
            <a:r>
              <a:rPr sz="2000" dirty="0" smtClean="0">
                <a:solidFill>
                  <a:srgbClr val="006300"/>
                </a:solidFill>
                <a:latin typeface="Avenir Book"/>
                <a:cs typeface="Avenir Book"/>
              </a:rPr>
              <a:t>beam</a:t>
            </a:r>
            <a:r>
              <a:rPr sz="2000" dirty="0">
                <a:solidFill>
                  <a:srgbClr val="006300"/>
                </a:solidFill>
                <a:latin typeface="Avenir Book"/>
                <a:cs typeface="Avenir Book"/>
              </a:rPr>
              <a:t>-based alignment, beam-based tuning</a:t>
            </a:r>
            <a:endParaRPr sz="2000" dirty="0">
              <a:latin typeface="Avenir Book"/>
              <a:cs typeface="Avenir Book"/>
            </a:endParaRPr>
          </a:p>
          <a:p>
            <a:pPr>
              <a:lnSpc>
                <a:spcPct val="70000"/>
              </a:lnSpc>
              <a:spcBef>
                <a:spcPts val="20"/>
              </a:spcBef>
            </a:pPr>
            <a:endParaRPr lang="fr-CH" sz="2000" dirty="0" smtClean="0">
              <a:latin typeface="Avenir Book"/>
              <a:cs typeface="Avenir Book"/>
            </a:endParaRPr>
          </a:p>
          <a:p>
            <a:pPr>
              <a:lnSpc>
                <a:spcPct val="70000"/>
              </a:lnSpc>
              <a:spcBef>
                <a:spcPts val="20"/>
              </a:spcBef>
            </a:pPr>
            <a:endParaRPr sz="2000" dirty="0">
              <a:latin typeface="Avenir Book"/>
              <a:cs typeface="Avenir Book"/>
            </a:endParaRPr>
          </a:p>
          <a:p>
            <a:pPr marL="12700">
              <a:lnSpc>
                <a:spcPct val="70000"/>
              </a:lnSpc>
              <a:tabLst>
                <a:tab pos="185420" algn="l"/>
              </a:tabLst>
            </a:pPr>
            <a:r>
              <a:rPr sz="2000" dirty="0">
                <a:latin typeface="Avenir Book"/>
                <a:cs typeface="Avenir Book"/>
              </a:rPr>
              <a:t>Dynamic </a:t>
            </a:r>
            <a:r>
              <a:rPr sz="2000" dirty="0" smtClean="0">
                <a:latin typeface="Avenir Book"/>
                <a:cs typeface="Avenir Book"/>
              </a:rPr>
              <a:t>imperfections</a:t>
            </a:r>
            <a:endParaRPr lang="fr-CH" sz="2000" dirty="0" smtClean="0">
              <a:latin typeface="Avenir Book"/>
              <a:cs typeface="Avenir Book"/>
            </a:endParaRPr>
          </a:p>
          <a:p>
            <a:pPr marL="12700">
              <a:lnSpc>
                <a:spcPct val="70000"/>
              </a:lnSpc>
              <a:tabLst>
                <a:tab pos="185420" algn="l"/>
              </a:tabLst>
            </a:pPr>
            <a:endParaRPr lang="fr-CH" sz="2000" dirty="0">
              <a:solidFill>
                <a:srgbClr val="FF0000"/>
              </a:solidFill>
              <a:latin typeface="Avenir Book"/>
              <a:cs typeface="Avenir Book"/>
            </a:endParaRPr>
          </a:p>
          <a:p>
            <a:pPr marL="355600" indent="-342900">
              <a:lnSpc>
                <a:spcPct val="70000"/>
              </a:lnSpc>
              <a:buFont typeface="Arial"/>
              <a:buChar char="•"/>
              <a:tabLst>
                <a:tab pos="185420" algn="l"/>
              </a:tabLst>
            </a:pPr>
            <a:r>
              <a:rPr lang="en-US" sz="2000" dirty="0" smtClean="0">
                <a:solidFill>
                  <a:srgbClr val="FF0000"/>
                </a:solidFill>
                <a:latin typeface="Avenir Book"/>
                <a:cs typeface="Avenir Book"/>
              </a:rPr>
              <a:t>G</a:t>
            </a:r>
            <a:r>
              <a:rPr lang="fr-CH" sz="2000" dirty="0" smtClean="0">
                <a:solidFill>
                  <a:srgbClr val="FF0000"/>
                </a:solidFill>
                <a:latin typeface="Avenir Book"/>
                <a:cs typeface="Avenir Book"/>
              </a:rPr>
              <a:t>round motion, cooling water induced</a:t>
            </a:r>
            <a:r>
              <a:rPr sz="2000" dirty="0" smtClean="0">
                <a:solidFill>
                  <a:srgbClr val="FF0000"/>
                </a:solidFill>
                <a:latin typeface="Avenir Book"/>
                <a:cs typeface="Avenir Book"/>
              </a:rPr>
              <a:t> </a:t>
            </a:r>
            <a:r>
              <a:rPr sz="2000" dirty="0">
                <a:solidFill>
                  <a:srgbClr val="FF0000"/>
                </a:solidFill>
                <a:latin typeface="Avenir Book"/>
                <a:cs typeface="Avenir Book"/>
              </a:rPr>
              <a:t>jitter, RF jitter, </a:t>
            </a:r>
            <a:r>
              <a:rPr sz="2000" dirty="0" smtClean="0">
                <a:solidFill>
                  <a:srgbClr val="FF0000"/>
                </a:solidFill>
                <a:latin typeface="Avenir Book"/>
                <a:cs typeface="Avenir Book"/>
              </a:rPr>
              <a:t>electronic </a:t>
            </a:r>
            <a:r>
              <a:rPr sz="2000" dirty="0">
                <a:solidFill>
                  <a:srgbClr val="FF0000"/>
                </a:solidFill>
                <a:latin typeface="Avenir Book"/>
                <a:cs typeface="Avenir Book"/>
              </a:rPr>
              <a:t>noise,. . </a:t>
            </a:r>
            <a:r>
              <a:rPr sz="2000" dirty="0" smtClean="0">
                <a:solidFill>
                  <a:srgbClr val="FF0000"/>
                </a:solidFill>
                <a:latin typeface="Avenir Book"/>
                <a:cs typeface="Avenir Book"/>
              </a:rPr>
              <a:t>.</a:t>
            </a:r>
            <a:endParaRPr lang="fr-CH" sz="2000" dirty="0">
              <a:latin typeface="Avenir Book"/>
              <a:cs typeface="Avenir Book"/>
            </a:endParaRPr>
          </a:p>
          <a:p>
            <a:pPr marL="355600" indent="-342900">
              <a:lnSpc>
                <a:spcPct val="70000"/>
              </a:lnSpc>
              <a:buFont typeface="Arial"/>
              <a:buChar char="•"/>
              <a:tabLst>
                <a:tab pos="185420" algn="l"/>
              </a:tabLst>
            </a:pPr>
            <a:endParaRPr lang="fr-CH" sz="2000" dirty="0">
              <a:solidFill>
                <a:srgbClr val="006300"/>
              </a:solidFill>
              <a:latin typeface="Avenir Book"/>
              <a:cs typeface="Avenir Book"/>
            </a:endParaRPr>
          </a:p>
          <a:p>
            <a:pPr marL="355600" indent="-342900">
              <a:lnSpc>
                <a:spcPct val="70000"/>
              </a:lnSpc>
              <a:buFont typeface="Arial"/>
              <a:buChar char="•"/>
              <a:tabLst>
                <a:tab pos="185420" algn="l"/>
              </a:tabLst>
            </a:pPr>
            <a:r>
              <a:rPr sz="2000" dirty="0" smtClean="0">
                <a:solidFill>
                  <a:srgbClr val="006300"/>
                </a:solidFill>
                <a:latin typeface="Avenir Book"/>
                <a:cs typeface="Avenir Book"/>
              </a:rPr>
              <a:t>lattice </a:t>
            </a:r>
            <a:r>
              <a:rPr sz="2000" dirty="0">
                <a:solidFill>
                  <a:srgbClr val="006300"/>
                </a:solidFill>
                <a:latin typeface="Avenir Book"/>
                <a:cs typeface="Avenir Book"/>
              </a:rPr>
              <a:t>design, BNS damping, component stabilisation, feedback, re-tuning, re-alignment</a:t>
            </a:r>
            <a:endParaRPr sz="2000" dirty="0">
              <a:latin typeface="Avenir Book"/>
              <a:cs typeface="Avenir Book"/>
            </a:endParaRPr>
          </a:p>
          <a:p>
            <a:pPr>
              <a:lnSpc>
                <a:spcPct val="70000"/>
              </a:lnSpc>
              <a:spcBef>
                <a:spcPts val="39"/>
              </a:spcBef>
            </a:pPr>
            <a:endParaRPr lang="fr-CH" sz="2000" dirty="0" smtClean="0">
              <a:latin typeface="Avenir Book"/>
              <a:cs typeface="Avenir Book"/>
            </a:endParaRPr>
          </a:p>
          <a:p>
            <a:pPr>
              <a:lnSpc>
                <a:spcPct val="70000"/>
              </a:lnSpc>
              <a:spcBef>
                <a:spcPts val="39"/>
              </a:spcBef>
            </a:pPr>
            <a:endParaRPr sz="2000" dirty="0">
              <a:latin typeface="Avenir Book"/>
              <a:cs typeface="Avenir Book"/>
            </a:endParaRPr>
          </a:p>
          <a:p>
            <a:pPr marL="184785" indent="-172085">
              <a:lnSpc>
                <a:spcPct val="7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solidFill>
                  <a:srgbClr val="FF0000"/>
                </a:solidFill>
                <a:latin typeface="Avenir Book"/>
                <a:cs typeface="Avenir Book"/>
              </a:rPr>
              <a:t>Combination of dynamic and static imperfections can be severe</a:t>
            </a:r>
            <a:endParaRPr sz="2000" dirty="0">
              <a:latin typeface="Avenir Book"/>
              <a:cs typeface="Avenir Book"/>
            </a:endParaRPr>
          </a:p>
          <a:p>
            <a:pPr>
              <a:lnSpc>
                <a:spcPct val="70000"/>
              </a:lnSpc>
              <a:spcBef>
                <a:spcPts val="16"/>
              </a:spcBef>
              <a:buFont typeface=""/>
              <a:buChar char="•"/>
            </a:pPr>
            <a:endParaRPr lang="fr-CH" sz="2000" dirty="0" smtClean="0">
              <a:latin typeface="Avenir Book"/>
              <a:cs typeface="Avenir Book"/>
            </a:endParaRPr>
          </a:p>
          <a:p>
            <a:pPr>
              <a:lnSpc>
                <a:spcPct val="70000"/>
              </a:lnSpc>
              <a:spcBef>
                <a:spcPts val="16"/>
              </a:spcBef>
            </a:pPr>
            <a:endParaRPr sz="2000" dirty="0">
              <a:latin typeface="Avenir Book"/>
              <a:cs typeface="Avenir Book"/>
            </a:endParaRPr>
          </a:p>
          <a:p>
            <a:pPr marL="184785" indent="-172085">
              <a:lnSpc>
                <a:spcPct val="7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solidFill>
                  <a:srgbClr val="0000FF"/>
                </a:solidFill>
                <a:latin typeface="Avenir Book"/>
                <a:cs typeface="Avenir Book"/>
              </a:rPr>
              <a:t>Lattice design needs to balance dynamic and static effects</a:t>
            </a:r>
            <a:endParaRPr sz="2000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14462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50434"/>
          </a:xfrm>
        </p:spPr>
        <p:txBody>
          <a:bodyPr/>
          <a:lstStyle/>
          <a:p>
            <a:r>
              <a:rPr lang="en-US" dirty="0" err="1" smtClean="0"/>
              <a:t>Wakefields</a:t>
            </a:r>
            <a:r>
              <a:rPr lang="en-US" dirty="0" smtClean="0"/>
              <a:t> and Beam Current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March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main linac beam dynamics,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94098" y="855823"/>
            <a:ext cx="4934182" cy="15059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cxnSp>
        <p:nvCxnSpPr>
          <p:cNvPr id="15" name="Straight Arrow Connector 14"/>
          <p:cNvCxnSpPr/>
          <p:nvPr/>
        </p:nvCxnSpPr>
        <p:spPr>
          <a:xfrm>
            <a:off x="5195529" y="1583384"/>
            <a:ext cx="0" cy="466695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559552" y="1618279"/>
            <a:ext cx="441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2a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9" name="Picture 18" descr="WF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8509" y="3779102"/>
            <a:ext cx="4173491" cy="2771946"/>
          </a:xfrm>
          <a:prstGeom prst="rect">
            <a:avLst/>
          </a:prstGeom>
        </p:spPr>
      </p:pic>
      <p:sp>
        <p:nvSpPr>
          <p:cNvPr id="20" name="object 7"/>
          <p:cNvSpPr/>
          <p:nvPr/>
        </p:nvSpPr>
        <p:spPr>
          <a:xfrm>
            <a:off x="4894098" y="3911223"/>
            <a:ext cx="2936355" cy="262213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TextBox 20"/>
          <p:cNvSpPr txBox="1"/>
          <p:nvPr/>
        </p:nvSpPr>
        <p:spPr>
          <a:xfrm>
            <a:off x="137409" y="1054100"/>
            <a:ext cx="4422143" cy="34163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Two goals: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>
                <a:latin typeface="Avenir Book"/>
                <a:cs typeface="Avenir Book"/>
              </a:rPr>
              <a:t>M</a:t>
            </a:r>
            <a:r>
              <a:rPr lang="en-US" dirty="0" err="1" smtClean="0">
                <a:latin typeface="Avenir Book"/>
                <a:cs typeface="Avenir Book"/>
              </a:rPr>
              <a:t>aximise</a:t>
            </a:r>
            <a:r>
              <a:rPr lang="en-US" dirty="0" smtClean="0">
                <a:latin typeface="Avenir Book"/>
                <a:cs typeface="Avenir Book"/>
              </a:rPr>
              <a:t> </a:t>
            </a:r>
            <a:r>
              <a:rPr lang="en-US" dirty="0" smtClean="0">
                <a:latin typeface="Avenir Book"/>
                <a:cs typeface="Avenir Book"/>
              </a:rPr>
              <a:t>beam </a:t>
            </a:r>
            <a:r>
              <a:rPr lang="en-US" dirty="0" smtClean="0">
                <a:latin typeface="Avenir Book"/>
                <a:cs typeface="Avenir Book"/>
              </a:rPr>
              <a:t>current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But maintain good beam quality</a:t>
            </a:r>
          </a:p>
          <a:p>
            <a:endParaRPr lang="en-US" dirty="0">
              <a:latin typeface="Avenir Book"/>
              <a:cs typeface="Avenir Book"/>
            </a:endParaRPr>
          </a:p>
          <a:p>
            <a:r>
              <a:rPr lang="en-US" dirty="0" err="1" smtClean="0">
                <a:latin typeface="Avenir Book"/>
                <a:cs typeface="Avenir Book"/>
              </a:rPr>
              <a:t>Maximise</a:t>
            </a:r>
            <a:r>
              <a:rPr lang="en-US" dirty="0" smtClean="0">
                <a:latin typeface="Avenir Book"/>
                <a:cs typeface="Avenir Book"/>
              </a:rPr>
              <a:t> the current by</a:t>
            </a:r>
            <a:endParaRPr lang="en-US" dirty="0" smtClean="0">
              <a:latin typeface="Avenir Book"/>
              <a:cs typeface="Avenir Book"/>
            </a:endParaRPr>
          </a:p>
          <a:p>
            <a:pPr marL="285750" indent="-285750">
              <a:buFont typeface="Symbol" charset="0"/>
              <a:buChar char=""/>
            </a:pPr>
            <a:r>
              <a:rPr lang="en-US" dirty="0" err="1" smtClean="0">
                <a:latin typeface="Avenir Book"/>
                <a:cs typeface="Avenir Book"/>
              </a:rPr>
              <a:t>Maximising</a:t>
            </a:r>
            <a:r>
              <a:rPr lang="en-US" dirty="0" smtClean="0">
                <a:latin typeface="Avenir Book"/>
                <a:cs typeface="Avenir Book"/>
              </a:rPr>
              <a:t> </a:t>
            </a:r>
            <a:r>
              <a:rPr lang="en-US" dirty="0" smtClean="0">
                <a:latin typeface="Avenir Book"/>
                <a:cs typeface="Avenir Book"/>
              </a:rPr>
              <a:t>bunch charge</a:t>
            </a:r>
          </a:p>
          <a:p>
            <a:pPr marL="285750" indent="-285750">
              <a:buFont typeface="Symbol" charset="0"/>
              <a:buChar char=""/>
            </a:pPr>
            <a:r>
              <a:rPr lang="en-US" dirty="0" err="1" smtClean="0">
                <a:latin typeface="Avenir Book"/>
                <a:cs typeface="Avenir Book"/>
              </a:rPr>
              <a:t>Minimising</a:t>
            </a:r>
            <a:r>
              <a:rPr lang="en-US" dirty="0" smtClean="0">
                <a:latin typeface="Avenir Book"/>
                <a:cs typeface="Avenir Book"/>
              </a:rPr>
              <a:t> </a:t>
            </a:r>
            <a:r>
              <a:rPr lang="en-US" dirty="0">
                <a:latin typeface="Avenir Book"/>
                <a:cs typeface="Avenir Book"/>
              </a:rPr>
              <a:t>distance between </a:t>
            </a:r>
            <a:r>
              <a:rPr lang="en-US" dirty="0" smtClean="0">
                <a:latin typeface="Avenir Book"/>
                <a:cs typeface="Avenir Book"/>
              </a:rPr>
              <a:t>bunches</a:t>
            </a:r>
          </a:p>
          <a:p>
            <a:pPr marL="285750" indent="-285750">
              <a:buFont typeface="Symbol" charset="0"/>
              <a:buChar char=""/>
            </a:pPr>
            <a:r>
              <a:rPr lang="en-US" dirty="0" smtClean="0">
                <a:latin typeface="Avenir Book"/>
                <a:cs typeface="Avenir Book"/>
              </a:rPr>
              <a:t>Limit from main </a:t>
            </a:r>
            <a:r>
              <a:rPr lang="en-US" dirty="0" err="1" smtClean="0">
                <a:latin typeface="Avenir Book"/>
                <a:cs typeface="Avenir Book"/>
              </a:rPr>
              <a:t>linac</a:t>
            </a:r>
            <a:r>
              <a:rPr lang="en-US" dirty="0" smtClean="0">
                <a:latin typeface="Avenir Book"/>
                <a:cs typeface="Avenir Book"/>
              </a:rPr>
              <a:t> </a:t>
            </a:r>
            <a:r>
              <a:rPr lang="en-US" dirty="0" err="1" smtClean="0">
                <a:latin typeface="Avenir Book"/>
                <a:cs typeface="Avenir Book"/>
              </a:rPr>
              <a:t>wakefields</a:t>
            </a:r>
            <a:endParaRPr lang="en-US" dirty="0" smtClean="0">
              <a:latin typeface="Avenir Book"/>
              <a:cs typeface="Avenir Book"/>
            </a:endParaRPr>
          </a:p>
          <a:p>
            <a:pPr marL="285750" indent="-285750">
              <a:buFont typeface="Symbol" charset="0"/>
              <a:buChar char=""/>
            </a:pPr>
            <a:endParaRPr lang="en-US" dirty="0">
              <a:latin typeface="Avenir Book"/>
              <a:cs typeface="Avenir Book"/>
            </a:endParaRPr>
          </a:p>
          <a:p>
            <a:r>
              <a:rPr lang="en-US" dirty="0" err="1" smtClean="0">
                <a:latin typeface="Avenir Book"/>
                <a:cs typeface="Avenir Book"/>
              </a:rPr>
              <a:t>Maximise</a:t>
            </a:r>
            <a:r>
              <a:rPr lang="en-US" dirty="0" smtClean="0">
                <a:latin typeface="Avenir Book"/>
                <a:cs typeface="Avenir Book"/>
              </a:rPr>
              <a:t> beam quality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Main </a:t>
            </a:r>
            <a:r>
              <a:rPr lang="en-US" dirty="0" err="1" smtClean="0">
                <a:latin typeface="Avenir Book"/>
                <a:cs typeface="Avenir Book"/>
              </a:rPr>
              <a:t>linac</a:t>
            </a:r>
            <a:r>
              <a:rPr lang="en-US" dirty="0" smtClean="0">
                <a:latin typeface="Avenir Book"/>
                <a:cs typeface="Avenir Book"/>
              </a:rPr>
              <a:t> </a:t>
            </a:r>
            <a:r>
              <a:rPr lang="en-US" dirty="0" err="1" smtClean="0">
                <a:latin typeface="Avenir Book"/>
                <a:cs typeface="Avenir Book"/>
              </a:rPr>
              <a:t>wakefields</a:t>
            </a:r>
            <a:r>
              <a:rPr lang="en-US" dirty="0" smtClean="0">
                <a:latin typeface="Avenir Book"/>
                <a:cs typeface="Avenir Book"/>
              </a:rPr>
              <a:t> are important component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26409" y="5747328"/>
            <a:ext cx="3759200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Will ignore multi-bunch </a:t>
            </a:r>
            <a:r>
              <a:rPr lang="en-US" dirty="0" err="1" smtClean="0">
                <a:latin typeface="Avenir Book"/>
                <a:cs typeface="Avenir Book"/>
              </a:rPr>
              <a:t>wakefields</a:t>
            </a:r>
            <a:r>
              <a:rPr lang="en-US" dirty="0" smtClean="0">
                <a:latin typeface="Avenir Book"/>
                <a:cs typeface="Avenir Book"/>
              </a:rPr>
              <a:t> solved by technical means in CLIC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690100" y="1127706"/>
            <a:ext cx="25019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venir Book"/>
                <a:cs typeface="Avenir Book"/>
              </a:rPr>
              <a:t>RF team loves small </a:t>
            </a:r>
            <a:r>
              <a:rPr lang="en-US" sz="1600" b="1" dirty="0" smtClean="0">
                <a:latin typeface="Avenir Book"/>
                <a:cs typeface="Avenir Book"/>
              </a:rPr>
              <a:t>a</a:t>
            </a:r>
          </a:p>
          <a:p>
            <a:r>
              <a:rPr lang="en-US" sz="1600" dirty="0" smtClean="0">
                <a:latin typeface="Avenir Book"/>
                <a:cs typeface="Avenir Book"/>
              </a:rPr>
              <a:t>Less power</a:t>
            </a:r>
          </a:p>
          <a:p>
            <a:r>
              <a:rPr lang="en-US" sz="1600" dirty="0" smtClean="0">
                <a:latin typeface="Avenir Book"/>
                <a:cs typeface="Avenir Book"/>
              </a:rPr>
              <a:t>easier to reach gradient</a:t>
            </a:r>
          </a:p>
          <a:p>
            <a:endParaRPr lang="en-US" sz="1600" dirty="0" smtClean="0">
              <a:latin typeface="Avenir Book"/>
              <a:cs typeface="Avenir Book"/>
            </a:endParaRPr>
          </a:p>
          <a:p>
            <a:r>
              <a:rPr lang="en-US" sz="1600" dirty="0" smtClean="0">
                <a:latin typeface="Avenir Book"/>
                <a:cs typeface="Avenir Book"/>
              </a:rPr>
              <a:t>Beam team hates small </a:t>
            </a:r>
            <a:r>
              <a:rPr lang="en-US" sz="1600" b="1" dirty="0" smtClean="0">
                <a:latin typeface="Avenir Book"/>
                <a:cs typeface="Avenir Book"/>
              </a:rPr>
              <a:t>a</a:t>
            </a:r>
          </a:p>
          <a:p>
            <a:r>
              <a:rPr lang="en-US" sz="1600" dirty="0" smtClean="0">
                <a:latin typeface="Avenir Book"/>
                <a:cs typeface="Avenir Book"/>
              </a:rPr>
              <a:t>More </a:t>
            </a:r>
            <a:r>
              <a:rPr lang="en-US" sz="1600" dirty="0" err="1" smtClean="0">
                <a:latin typeface="Avenir Book"/>
                <a:cs typeface="Avenir Book"/>
              </a:rPr>
              <a:t>wakefields</a:t>
            </a:r>
            <a:endParaRPr lang="en-US" sz="1600" dirty="0" smtClean="0">
              <a:latin typeface="Avenir Book"/>
              <a:cs typeface="Avenir Book"/>
            </a:endParaRPr>
          </a:p>
          <a:p>
            <a:r>
              <a:rPr lang="en-US" sz="1600" dirty="0" smtClean="0">
                <a:latin typeface="Avenir Book"/>
                <a:cs typeface="Avenir Book"/>
              </a:rPr>
              <a:t>Beam less stable</a:t>
            </a:r>
            <a:endParaRPr lang="en-US" sz="1600" dirty="0">
              <a:latin typeface="Avenir Book"/>
              <a:cs typeface="Avenir Book"/>
            </a:endParaRPr>
          </a:p>
        </p:txBody>
      </p:sp>
      <p:pic>
        <p:nvPicPr>
          <p:cNvPr id="17" name="Picture 16" descr="p2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4652" y="2665126"/>
            <a:ext cx="4382698" cy="936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173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83" y="24266"/>
            <a:ext cx="10515600" cy="750434"/>
          </a:xfrm>
        </p:spPr>
        <p:txBody>
          <a:bodyPr>
            <a:normAutofit/>
          </a:bodyPr>
          <a:lstStyle/>
          <a:p>
            <a:r>
              <a:rPr lang="en-US" dirty="0" smtClean="0"/>
              <a:t>Longitudinal Wakefield and </a:t>
            </a:r>
            <a:r>
              <a:rPr lang="en-US" dirty="0" smtClean="0"/>
              <a:t>Energy Spread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March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main linac beam dynamics,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" name="Picture 6" descr="wake_principle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77" y="1105970"/>
            <a:ext cx="8435523" cy="16552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49875" y="2485506"/>
            <a:ext cx="102481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Z = time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0" y="3238501"/>
            <a:ext cx="15070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Picture 1: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Particle extracts energy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609602" y="1993900"/>
            <a:ext cx="101598" cy="124460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229776" y="3403608"/>
            <a:ext cx="17441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Picture 2: Particle induces field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927097" y="1905000"/>
            <a:ext cx="1174746" cy="148590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837405" y="1105970"/>
            <a:ext cx="3087895" cy="12054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If a bunch extracts a large fraction of the energy in the structure the tail will gain much less energy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232879" y="4549297"/>
            <a:ext cx="440267" cy="127846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>
            <a:off x="2659945" y="4747156"/>
            <a:ext cx="3646311" cy="1588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659945" y="5634568"/>
            <a:ext cx="3646311" cy="1588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6509455" y="4748744"/>
            <a:ext cx="3646311" cy="420156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6509455" y="5168900"/>
            <a:ext cx="3646311" cy="464080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9055101" y="5885424"/>
            <a:ext cx="1925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IP, i.e. focal point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653126" y="5891263"/>
            <a:ext cx="36110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Focusing lens</a:t>
            </a:r>
          </a:p>
          <a:p>
            <a:r>
              <a:rPr lang="en-US" dirty="0" smtClean="0"/>
              <a:t>Actually a doublet of </a:t>
            </a:r>
            <a:r>
              <a:rPr lang="en-US" dirty="0" err="1" smtClean="0"/>
              <a:t>quadrupoles</a:t>
            </a:r>
            <a:endParaRPr lang="en-US" dirty="0"/>
          </a:p>
        </p:txBody>
      </p:sp>
      <p:cxnSp>
        <p:nvCxnSpPr>
          <p:cNvPr id="27" name="Straight Connector 26"/>
          <p:cNvCxnSpPr/>
          <p:nvPr/>
        </p:nvCxnSpPr>
        <p:spPr>
          <a:xfrm>
            <a:off x="2659945" y="4748744"/>
            <a:ext cx="3646311" cy="1588"/>
          </a:xfrm>
          <a:prstGeom prst="line">
            <a:avLst/>
          </a:prstGeom>
          <a:ln w="38100" cmpd="sng">
            <a:solidFill>
              <a:srgbClr val="008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2659945" y="5631392"/>
            <a:ext cx="3646311" cy="1588"/>
          </a:xfrm>
          <a:prstGeom prst="line">
            <a:avLst/>
          </a:prstGeom>
          <a:ln w="38100" cmpd="sng">
            <a:solidFill>
              <a:srgbClr val="008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18" idx="5"/>
          </p:cNvCxnSpPr>
          <p:nvPr/>
        </p:nvCxnSpPr>
        <p:spPr>
          <a:xfrm rot="5400000" flipH="1" flipV="1">
            <a:off x="8433165" y="3009179"/>
            <a:ext cx="806863" cy="4455853"/>
          </a:xfrm>
          <a:prstGeom prst="line">
            <a:avLst/>
          </a:prstGeom>
          <a:ln w="38100" cmpd="sng">
            <a:solidFill>
              <a:srgbClr val="008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18" idx="7"/>
          </p:cNvCxnSpPr>
          <p:nvPr/>
        </p:nvCxnSpPr>
        <p:spPr>
          <a:xfrm rot="16200000" flipH="1">
            <a:off x="8464966" y="2880228"/>
            <a:ext cx="743260" cy="4455853"/>
          </a:xfrm>
          <a:prstGeom prst="line">
            <a:avLst/>
          </a:prstGeom>
          <a:ln w="38100" cmpd="sng">
            <a:solidFill>
              <a:srgbClr val="008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027651" y="4179965"/>
            <a:ext cx="1839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Nominal particle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32" name="Straight Connector 31"/>
          <p:cNvCxnSpPr>
            <a:endCxn id="25" idx="0"/>
          </p:cNvCxnSpPr>
          <p:nvPr/>
        </p:nvCxnSpPr>
        <p:spPr>
          <a:xfrm flipH="1">
            <a:off x="10017902" y="5168901"/>
            <a:ext cx="137863" cy="71652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9660412" y="4179965"/>
            <a:ext cx="2391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Lower energy particle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949291" y="3533635"/>
            <a:ext cx="5714397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Limit arises from final focus system energy bandwidth</a:t>
            </a:r>
          </a:p>
          <a:p>
            <a:r>
              <a:rPr lang="en-US" dirty="0" smtClean="0">
                <a:latin typeface="Avenir Book"/>
                <a:cs typeface="Avenir Book"/>
              </a:rPr>
              <a:t>CLIC goal 0.35% RMS spread</a:t>
            </a:r>
            <a:endParaRPr lang="en-US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465030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060" y="8088"/>
            <a:ext cx="10515600" cy="750434"/>
          </a:xfrm>
        </p:spPr>
        <p:txBody>
          <a:bodyPr>
            <a:normAutofit/>
          </a:bodyPr>
          <a:lstStyle/>
          <a:p>
            <a:r>
              <a:rPr lang="en-US" sz="3200" dirty="0" smtClean="0"/>
              <a:t>Energy Spread and </a:t>
            </a:r>
            <a:r>
              <a:rPr lang="en-US" sz="3200" dirty="0" err="1" smtClean="0"/>
              <a:t>Bunchlength</a:t>
            </a:r>
            <a:endParaRPr lang="en-US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March 2019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main linac beam dynamics, Daniel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6" name="Picture 5" descr="rf_comp1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5267" y="929946"/>
            <a:ext cx="4747207" cy="2951389"/>
          </a:xfrm>
          <a:prstGeom prst="rect">
            <a:avLst/>
          </a:prstGeom>
        </p:spPr>
      </p:pic>
      <p:pic>
        <p:nvPicPr>
          <p:cNvPr id="7" name="Picture 6" descr="rf_comp2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2577" y="932792"/>
            <a:ext cx="5151595" cy="294854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4167" y="1126065"/>
            <a:ext cx="2640369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Energy spread can be reduced by passing beam off-crest of the RF</a:t>
            </a:r>
          </a:p>
          <a:p>
            <a:endParaRPr lang="en-US" dirty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Reasonable limit 12°</a:t>
            </a:r>
          </a:p>
          <a:p>
            <a:r>
              <a:rPr lang="en-US" dirty="0" smtClean="0">
                <a:latin typeface="Avenir Book"/>
                <a:cs typeface="Avenir Book"/>
              </a:rPr>
              <a:t>2% gradient loss</a:t>
            </a:r>
            <a:r>
              <a:rPr lang="en-US" dirty="0" smtClean="0">
                <a:latin typeface="Avenir Book"/>
                <a:cs typeface="Avenir Book"/>
              </a:rPr>
              <a:t> </a:t>
            </a:r>
            <a:endParaRPr lang="en-US" dirty="0" smtClean="0">
              <a:latin typeface="Avenir Book"/>
              <a:cs typeface="Avenir Book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6967024" y="1289052"/>
            <a:ext cx="1" cy="167005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854695" y="1780173"/>
            <a:ext cx="10626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1.3 MV/</a:t>
            </a:r>
            <a:r>
              <a:rPr lang="en-US" sz="1600" dirty="0" err="1" smtClean="0"/>
              <a:t>m</a:t>
            </a:r>
            <a:endParaRPr lang="en-US" sz="1600" dirty="0"/>
          </a:p>
        </p:txBody>
      </p:sp>
      <p:cxnSp>
        <p:nvCxnSpPr>
          <p:cNvPr id="15" name="Straight Arrow Connector 14"/>
          <p:cNvCxnSpPr/>
          <p:nvPr/>
        </p:nvCxnSpPr>
        <p:spPr>
          <a:xfrm rot="5400000">
            <a:off x="11098739" y="1933310"/>
            <a:ext cx="1492251" cy="211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0783312" y="1780173"/>
            <a:ext cx="10626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1.3 MV/</a:t>
            </a:r>
            <a:r>
              <a:rPr lang="en-US" sz="1600" dirty="0" err="1" smtClean="0"/>
              <a:t>m</a:t>
            </a:r>
            <a:endParaRPr lang="en-US" sz="1600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8428568" y="1173430"/>
            <a:ext cx="0" cy="160787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428568" y="1780173"/>
            <a:ext cx="10626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1.5 MV/</a:t>
            </a:r>
            <a:r>
              <a:rPr lang="en-US" sz="1600" dirty="0" err="1" smtClean="0"/>
              <a:t>m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4623014" y="4313765"/>
            <a:ext cx="75689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This ties the bunch length to the charge for a given structure design</a:t>
            </a:r>
          </a:p>
          <a:p>
            <a:endParaRPr lang="en-US" dirty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More charge requires longer bunches</a:t>
            </a:r>
          </a:p>
          <a:p>
            <a:r>
              <a:rPr lang="en-US" dirty="0" smtClean="0">
                <a:latin typeface="Avenir Book"/>
                <a:cs typeface="Avenir Book"/>
              </a:rPr>
              <a:t>The transverse </a:t>
            </a:r>
            <a:r>
              <a:rPr lang="en-US" dirty="0" err="1" smtClean="0">
                <a:latin typeface="Avenir Book"/>
                <a:cs typeface="Avenir Book"/>
              </a:rPr>
              <a:t>wakefield</a:t>
            </a:r>
            <a:r>
              <a:rPr lang="en-US" dirty="0" smtClean="0">
                <a:latin typeface="Avenir Book"/>
                <a:cs typeface="Avenir Book"/>
              </a:rPr>
              <a:t> effect roughly increases as length x charge</a:t>
            </a:r>
            <a:endParaRPr lang="en-US" dirty="0" smtClean="0">
              <a:latin typeface="Avenir Book"/>
              <a:cs typeface="Avenir Book"/>
            </a:endParaRPr>
          </a:p>
        </p:txBody>
      </p:sp>
      <p:pic>
        <p:nvPicPr>
          <p:cNvPr id="13" name="Picture 12" descr="bl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6" y="3445694"/>
            <a:ext cx="4727233" cy="3309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965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50434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Transverse </a:t>
            </a:r>
            <a:r>
              <a:rPr lang="en-US" sz="3200" dirty="0" err="1" smtClean="0"/>
              <a:t>Wakefields</a:t>
            </a:r>
            <a:endParaRPr lang="en-US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March 2019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main linac beam dynamics, Daniel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object 3"/>
          <p:cNvSpPr txBox="1"/>
          <p:nvPr/>
        </p:nvSpPr>
        <p:spPr>
          <a:xfrm>
            <a:off x="45240" y="898526"/>
            <a:ext cx="5153293" cy="15836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7400"/>
              </a:lnSpc>
            </a:pPr>
            <a:r>
              <a:rPr sz="1600" dirty="0" smtClean="0">
                <a:latin typeface="Avenir Book"/>
                <a:cs typeface="Avenir Book"/>
              </a:rPr>
              <a:t>For </a:t>
            </a:r>
            <a:r>
              <a:rPr sz="1600" dirty="0">
                <a:latin typeface="Avenir Book"/>
                <a:cs typeface="Avenir Book"/>
              </a:rPr>
              <a:t>short distances the wake</a:t>
            </a:r>
            <a:r>
              <a:rPr sz="1600" dirty="0" smtClean="0">
                <a:latin typeface="Avenir Book"/>
                <a:cs typeface="Avenir Book"/>
              </a:rPr>
              <a:t>-field </a:t>
            </a:r>
            <a:r>
              <a:rPr sz="1600" dirty="0">
                <a:latin typeface="Avenir Book"/>
                <a:cs typeface="Avenir Book"/>
              </a:rPr>
              <a:t>rises </a:t>
            </a:r>
            <a:r>
              <a:rPr sz="1600" dirty="0" smtClean="0">
                <a:latin typeface="Avenir Book"/>
                <a:cs typeface="Avenir Book"/>
              </a:rPr>
              <a:t>linear</a:t>
            </a:r>
            <a:endParaRPr lang="fr-CH" sz="1600" dirty="0" smtClean="0">
              <a:latin typeface="Avenir Book"/>
              <a:cs typeface="Avenir Book"/>
            </a:endParaRPr>
          </a:p>
          <a:p>
            <a:pPr marL="12700" marR="5080">
              <a:lnSpc>
                <a:spcPct val="107400"/>
              </a:lnSpc>
            </a:pPr>
            <a:endParaRPr lang="de-DE" sz="1600" dirty="0" smtClean="0">
              <a:latin typeface="Avenir Book"/>
              <a:cs typeface="Avenir Book"/>
            </a:endParaRPr>
          </a:p>
          <a:p>
            <a:pPr marL="12700" marR="5080">
              <a:lnSpc>
                <a:spcPct val="107400"/>
              </a:lnSpc>
            </a:pPr>
            <a:r>
              <a:rPr lang="de-DE" sz="1600" dirty="0" err="1" smtClean="0">
                <a:latin typeface="Avenir Book"/>
                <a:cs typeface="Avenir Book"/>
              </a:rPr>
              <a:t>Coherent</a:t>
            </a:r>
            <a:r>
              <a:rPr lang="de-DE" sz="1600" dirty="0" smtClean="0">
                <a:latin typeface="Avenir Book"/>
                <a:cs typeface="Avenir Book"/>
              </a:rPr>
              <a:t> </a:t>
            </a:r>
            <a:r>
              <a:rPr lang="de-DE" sz="1600" dirty="0" err="1" smtClean="0">
                <a:latin typeface="Avenir Book"/>
                <a:cs typeface="Avenir Book"/>
              </a:rPr>
              <a:t>bunch</a:t>
            </a:r>
            <a:r>
              <a:rPr lang="de-DE" sz="1600" dirty="0" smtClean="0">
                <a:latin typeface="Avenir Book"/>
                <a:cs typeface="Avenir Book"/>
              </a:rPr>
              <a:t> </a:t>
            </a:r>
            <a:r>
              <a:rPr lang="de-DE" sz="1600" dirty="0" err="1" smtClean="0">
                <a:latin typeface="Avenir Book"/>
                <a:cs typeface="Avenir Book"/>
              </a:rPr>
              <a:t>offset</a:t>
            </a:r>
            <a:r>
              <a:rPr lang="de-DE" sz="1600" dirty="0" smtClean="0">
                <a:latin typeface="Avenir Book"/>
                <a:cs typeface="Avenir Book"/>
              </a:rPr>
              <a:t> (</a:t>
            </a:r>
            <a:r>
              <a:rPr lang="de-DE" sz="1600" dirty="0" err="1" smtClean="0">
                <a:latin typeface="Avenir Book"/>
                <a:cs typeface="Avenir Book"/>
              </a:rPr>
              <a:t>worst</a:t>
            </a:r>
            <a:r>
              <a:rPr lang="de-DE" sz="1600" dirty="0" smtClean="0">
                <a:latin typeface="Avenir Book"/>
                <a:cs typeface="Avenir Book"/>
              </a:rPr>
              <a:t> </a:t>
            </a:r>
            <a:r>
              <a:rPr lang="de-DE" sz="1600" dirty="0" err="1" smtClean="0">
                <a:latin typeface="Avenir Book"/>
                <a:cs typeface="Avenir Book"/>
              </a:rPr>
              <a:t>case</a:t>
            </a:r>
            <a:r>
              <a:rPr lang="de-DE" sz="1600" dirty="0" smtClean="0">
                <a:latin typeface="Avenir Book"/>
                <a:cs typeface="Avenir Book"/>
              </a:rPr>
              <a:t>)</a:t>
            </a:r>
          </a:p>
          <a:p>
            <a:pPr marL="12700" marR="5080">
              <a:lnSpc>
                <a:spcPct val="107400"/>
              </a:lnSpc>
            </a:pPr>
            <a:r>
              <a:rPr lang="de-DE" sz="1600" dirty="0" smtClean="0">
                <a:latin typeface="Avenir Book"/>
                <a:cs typeface="Avenir Book"/>
              </a:rPr>
              <a:t>The </a:t>
            </a:r>
            <a:r>
              <a:rPr lang="de-DE" sz="1600" dirty="0" err="1" smtClean="0">
                <a:latin typeface="Avenir Book"/>
                <a:cs typeface="Avenir Book"/>
              </a:rPr>
              <a:t>tail</a:t>
            </a:r>
            <a:r>
              <a:rPr lang="de-DE" sz="1600" dirty="0" smtClean="0">
                <a:latin typeface="Avenir Book"/>
                <a:cs typeface="Avenir Book"/>
              </a:rPr>
              <a:t> </a:t>
            </a:r>
            <a:r>
              <a:rPr lang="de-DE" sz="1600" dirty="0" err="1" smtClean="0">
                <a:latin typeface="Avenir Book"/>
                <a:cs typeface="Avenir Book"/>
              </a:rPr>
              <a:t>is</a:t>
            </a:r>
            <a:r>
              <a:rPr lang="de-DE" sz="1600" dirty="0" smtClean="0">
                <a:latin typeface="Avenir Book"/>
                <a:cs typeface="Avenir Book"/>
              </a:rPr>
              <a:t> </a:t>
            </a:r>
            <a:r>
              <a:rPr lang="de-DE" sz="1600" dirty="0" err="1" smtClean="0">
                <a:latin typeface="Avenir Book"/>
                <a:cs typeface="Avenir Book"/>
              </a:rPr>
              <a:t>deflected</a:t>
            </a:r>
            <a:r>
              <a:rPr lang="de-DE" sz="1600" dirty="0" smtClean="0">
                <a:latin typeface="Avenir Book"/>
                <a:cs typeface="Avenir Book"/>
              </a:rPr>
              <a:t> to </a:t>
            </a:r>
            <a:r>
              <a:rPr lang="de-DE" sz="1600" dirty="0" err="1" smtClean="0">
                <a:latin typeface="Avenir Book"/>
                <a:cs typeface="Avenir Book"/>
              </a:rPr>
              <a:t>the</a:t>
            </a:r>
            <a:r>
              <a:rPr lang="de-DE" sz="1600" dirty="0" smtClean="0">
                <a:latin typeface="Avenir Book"/>
                <a:cs typeface="Avenir Book"/>
              </a:rPr>
              <a:t> </a:t>
            </a:r>
            <a:r>
              <a:rPr lang="de-DE" sz="1600" dirty="0" smtClean="0">
                <a:latin typeface="Avenir Book"/>
                <a:cs typeface="Avenir Book"/>
              </a:rPr>
              <a:t>outside</a:t>
            </a:r>
          </a:p>
          <a:p>
            <a:pPr marL="298450" marR="5080" indent="-285750">
              <a:lnSpc>
                <a:spcPct val="107400"/>
              </a:lnSpc>
              <a:buFont typeface="Arial"/>
              <a:buChar char="•"/>
            </a:pPr>
            <a:r>
              <a:rPr lang="de-DE" sz="1600" dirty="0" err="1" smtClean="0">
                <a:latin typeface="Avenir Book"/>
                <a:cs typeface="Avenir Book"/>
              </a:rPr>
              <a:t>Oscillation</a:t>
            </a:r>
            <a:r>
              <a:rPr lang="de-DE" sz="1600" dirty="0" smtClean="0">
                <a:latin typeface="Avenir Book"/>
                <a:cs typeface="Avenir Book"/>
              </a:rPr>
              <a:t> </a:t>
            </a:r>
            <a:r>
              <a:rPr lang="de-DE" sz="1600" dirty="0" err="1" smtClean="0">
                <a:latin typeface="Avenir Book"/>
                <a:cs typeface="Avenir Book"/>
              </a:rPr>
              <a:t>amplitude</a:t>
            </a:r>
            <a:r>
              <a:rPr lang="de-DE" sz="1600" dirty="0" smtClean="0">
                <a:latin typeface="Avenir Book"/>
                <a:cs typeface="Avenir Book"/>
              </a:rPr>
              <a:t> </a:t>
            </a:r>
            <a:r>
              <a:rPr lang="de-DE" sz="1600" dirty="0" err="1" smtClean="0">
                <a:latin typeface="Avenir Book"/>
                <a:cs typeface="Avenir Book"/>
              </a:rPr>
              <a:t>increases</a:t>
            </a:r>
            <a:endParaRPr lang="de-DE" sz="1600" dirty="0" smtClean="0">
              <a:latin typeface="Avenir Book"/>
              <a:cs typeface="Avenir Book"/>
            </a:endParaRPr>
          </a:p>
          <a:p>
            <a:pPr marL="298450" marR="5080" indent="-285750">
              <a:lnSpc>
                <a:spcPct val="107400"/>
              </a:lnSpc>
              <a:buFont typeface="Arial"/>
              <a:buChar char="•"/>
            </a:pPr>
            <a:r>
              <a:rPr lang="de-DE" sz="1600" dirty="0" err="1" smtClean="0">
                <a:latin typeface="Avenir Book"/>
                <a:cs typeface="Avenir Book"/>
              </a:rPr>
              <a:t>Oscillation</a:t>
            </a:r>
            <a:r>
              <a:rPr lang="de-DE" sz="1600" dirty="0" smtClean="0">
                <a:latin typeface="Avenir Book"/>
                <a:cs typeface="Avenir Book"/>
              </a:rPr>
              <a:t> </a:t>
            </a:r>
            <a:r>
              <a:rPr lang="de-DE" sz="1600" dirty="0" err="1" smtClean="0">
                <a:latin typeface="Avenir Book"/>
                <a:cs typeface="Avenir Book"/>
              </a:rPr>
              <a:t>frequency</a:t>
            </a:r>
            <a:r>
              <a:rPr lang="de-DE" sz="1600" dirty="0" smtClean="0">
                <a:latin typeface="Avenir Book"/>
                <a:cs typeface="Avenir Book"/>
              </a:rPr>
              <a:t> </a:t>
            </a:r>
            <a:r>
              <a:rPr lang="de-DE" sz="1600" dirty="0" err="1" smtClean="0">
                <a:latin typeface="Avenir Book"/>
                <a:cs typeface="Avenir Book"/>
              </a:rPr>
              <a:t>decreases</a:t>
            </a:r>
            <a:endParaRPr lang="de-DE" sz="1600" dirty="0" smtClean="0">
              <a:latin typeface="Avenir Book"/>
              <a:cs typeface="Avenir Book"/>
            </a:endParaRPr>
          </a:p>
        </p:txBody>
      </p:sp>
      <p:pic>
        <p:nvPicPr>
          <p:cNvPr id="10" name="Picture 9" descr="wake2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1800" y="677862"/>
            <a:ext cx="6680200" cy="3079750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>
            <a:off x="3926072" y="1765300"/>
            <a:ext cx="4100328" cy="5715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9990667" y="4086543"/>
            <a:ext cx="609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bns_new1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7600" y="3656012"/>
            <a:ext cx="5994400" cy="2921423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>
            <a:off x="3926072" y="1765300"/>
            <a:ext cx="3274828" cy="30099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p1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203" y="3010092"/>
            <a:ext cx="2462397" cy="641097"/>
          </a:xfrm>
          <a:prstGeom prst="rect">
            <a:avLst/>
          </a:prstGeom>
        </p:spPr>
      </p:pic>
      <p:pic>
        <p:nvPicPr>
          <p:cNvPr id="17" name="Picture 16" descr="p2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826" y="4905116"/>
            <a:ext cx="4572000" cy="71437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17500" y="57150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9" name="Picture 18" descr="bns.pdf"/>
          <p:cNvPicPr>
            <a:picLocks noChangeAspect="1"/>
          </p:cNvPicPr>
          <p:nvPr/>
        </p:nvPicPr>
        <p:blipFill>
          <a:blip r:embed="rId6"/>
          <a:srcRect l="28949" t="47423" r="30107" b="49213"/>
          <a:stretch>
            <a:fillRect/>
          </a:stretch>
        </p:blipFill>
        <p:spPr>
          <a:xfrm>
            <a:off x="70572" y="5907970"/>
            <a:ext cx="5936528" cy="631262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17389" y="2692400"/>
            <a:ext cx="13019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venir Book"/>
                <a:cs typeface="Avenir Book"/>
              </a:rPr>
              <a:t>First particle</a:t>
            </a:r>
            <a:endParaRPr lang="en-US" sz="1600" dirty="0">
              <a:latin typeface="Avenir Book"/>
              <a:cs typeface="Avenir Book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9203" y="4605923"/>
            <a:ext cx="16094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venir Book"/>
                <a:cs typeface="Avenir Book"/>
              </a:rPr>
              <a:t>Second particle</a:t>
            </a:r>
            <a:endParaRPr lang="en-US" sz="1600" dirty="0">
              <a:latin typeface="Avenir Book"/>
              <a:cs typeface="Avenir Book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79203" y="5619492"/>
            <a:ext cx="4246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venir Book"/>
                <a:cs typeface="Avenir Book"/>
              </a:rPr>
              <a:t>Example equation of motion second particle</a:t>
            </a:r>
            <a:endParaRPr lang="en-US" sz="1600" dirty="0">
              <a:latin typeface="Avenir Book"/>
              <a:cs typeface="Avenir Book"/>
            </a:endParaRPr>
          </a:p>
        </p:txBody>
      </p:sp>
      <p:pic>
        <p:nvPicPr>
          <p:cNvPr id="27" name="Picture 26" descr="p2.tif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2698" y="4002443"/>
            <a:ext cx="2273300" cy="699477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83633" y="3651189"/>
            <a:ext cx="39187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venir Book"/>
                <a:cs typeface="Avenir Book"/>
              </a:rPr>
              <a:t>Example equation of motion first particle</a:t>
            </a:r>
            <a:endParaRPr lang="en-US" sz="1600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3770991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50434"/>
          </a:xfrm>
        </p:spPr>
        <p:txBody>
          <a:bodyPr/>
          <a:lstStyle/>
          <a:p>
            <a:r>
              <a:rPr lang="en-US" dirty="0" smtClean="0"/>
              <a:t>Tricks of the </a:t>
            </a:r>
            <a:r>
              <a:rPr lang="en-US" dirty="0"/>
              <a:t>B</a:t>
            </a:r>
            <a:r>
              <a:rPr lang="en-US" dirty="0" smtClean="0"/>
              <a:t>eam Physics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March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main linac beam dynamics,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30886" y="952500"/>
            <a:ext cx="6462014" cy="1200329"/>
          </a:xfrm>
          <a:prstGeom prst="rect">
            <a:avLst/>
          </a:prstGeom>
          <a:solidFill>
            <a:srgbClr val="FBE5D6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Make the focus strong again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Use O(10%) of the </a:t>
            </a:r>
            <a:r>
              <a:rPr lang="en-US" dirty="0" err="1" smtClean="0">
                <a:latin typeface="Avenir Book"/>
                <a:cs typeface="Avenir Book"/>
              </a:rPr>
              <a:t>linac</a:t>
            </a:r>
            <a:r>
              <a:rPr lang="en-US" dirty="0" smtClean="0">
                <a:latin typeface="Avenir Book"/>
                <a:cs typeface="Avenir Book"/>
              </a:rPr>
              <a:t> for magnets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Leads to small beta-function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Makes the beam stable (strong spring for an oscillator)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692900" y="793946"/>
            <a:ext cx="4483100" cy="303662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p0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1500" y="883855"/>
            <a:ext cx="4038600" cy="2833347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230884" y="3419304"/>
            <a:ext cx="6157216" cy="303662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30885" y="2488105"/>
            <a:ext cx="6157215" cy="1200329"/>
          </a:xfrm>
          <a:prstGeom prst="rect">
            <a:avLst/>
          </a:prstGeom>
          <a:solidFill>
            <a:srgbClr val="DEEBF7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For single bunch </a:t>
            </a:r>
            <a:r>
              <a:rPr lang="en-US" dirty="0">
                <a:latin typeface="Avenir Book"/>
                <a:cs typeface="Avenir Book"/>
              </a:rPr>
              <a:t>u</a:t>
            </a:r>
            <a:r>
              <a:rPr lang="en-US" dirty="0" smtClean="0">
                <a:latin typeface="Avenir Book"/>
                <a:cs typeface="Avenir Book"/>
              </a:rPr>
              <a:t>se BNS damping (</a:t>
            </a:r>
            <a:r>
              <a:rPr lang="fr-CH" dirty="0">
                <a:latin typeface="Avenir Book"/>
                <a:cs typeface="Avenir Book"/>
              </a:rPr>
              <a:t>Balakin, Novokhatsky and </a:t>
            </a:r>
            <a:r>
              <a:rPr lang="fr-CH" dirty="0" smtClean="0">
                <a:latin typeface="Avenir Book"/>
                <a:cs typeface="Avenir Book"/>
              </a:rPr>
              <a:t>Smirnov)</a:t>
            </a:r>
          </a:p>
          <a:p>
            <a:pPr marL="285750" indent="-285750">
              <a:buFont typeface="Arial"/>
              <a:buChar char="•"/>
            </a:pPr>
            <a:r>
              <a:rPr lang="fr-CH" dirty="0" smtClean="0">
                <a:latin typeface="Avenir Book"/>
                <a:cs typeface="Avenir Book"/>
              </a:rPr>
              <a:t>Introduce energy chirp that compensates transverse wakefields</a:t>
            </a:r>
            <a:endParaRPr lang="en-US" dirty="0" smtClean="0">
              <a:latin typeface="Avenir Book"/>
              <a:cs typeface="Avenir Book"/>
            </a:endParaRPr>
          </a:p>
        </p:txBody>
      </p:sp>
      <p:pic>
        <p:nvPicPr>
          <p:cNvPr id="17" name="Picture 16" descr="espr2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1" y="3577502"/>
            <a:ext cx="5448300" cy="2936028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5694837" y="4024084"/>
            <a:ext cx="5509516" cy="24318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 descr="bns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8053" y="4149269"/>
            <a:ext cx="4429347" cy="2235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525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50434"/>
          </a:xfrm>
        </p:spPr>
        <p:txBody>
          <a:bodyPr/>
          <a:lstStyle/>
          <a:p>
            <a:r>
              <a:rPr lang="en-US" dirty="0" smtClean="0"/>
              <a:t>Beam Stability, With BNS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March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main linac beam dynamics,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7" name="new_no_bns.gif">
            <a:hlinkClick r:id="" action="ppaction://media"/>
          </p:cNvPr>
          <p:cNvPicPr/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12800" y="2660650"/>
            <a:ext cx="6350000" cy="2552700"/>
          </a:xfrm>
          <a:prstGeom prst="rect">
            <a:avLst/>
          </a:prstGeom>
        </p:spPr>
      </p:pic>
      <p:pic>
        <p:nvPicPr>
          <p:cNvPr id="8" name="new_t.gif">
            <a:hlinkClick r:id="" action="ppaction://media"/>
          </p:cNvPr>
          <p:cNvPicPr/>
          <p:nvPr>
            <a:videoFile r:link="rId4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666992" y="2660650"/>
            <a:ext cx="6350000" cy="2552700"/>
          </a:xfrm>
          <a:prstGeom prst="rect">
            <a:avLst/>
          </a:prstGeom>
        </p:spPr>
      </p:pic>
      <p:sp>
        <p:nvSpPr>
          <p:cNvPr id="21" name="Left Arrow 20"/>
          <p:cNvSpPr/>
          <p:nvPr/>
        </p:nvSpPr>
        <p:spPr>
          <a:xfrm>
            <a:off x="824428" y="4565997"/>
            <a:ext cx="3789512" cy="484632"/>
          </a:xfrm>
          <a:prstGeom prst="leftArrow">
            <a:avLst>
              <a:gd name="adj1" fmla="val 13312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1651037" y="4865963"/>
            <a:ext cx="2226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Direction of motion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23" name="Left Arrow 22"/>
          <p:cNvSpPr/>
          <p:nvPr/>
        </p:nvSpPr>
        <p:spPr>
          <a:xfrm>
            <a:off x="6765958" y="4565828"/>
            <a:ext cx="3789512" cy="484632"/>
          </a:xfrm>
          <a:prstGeom prst="leftArrow">
            <a:avLst>
              <a:gd name="adj1" fmla="val 13312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7592567" y="4865794"/>
            <a:ext cx="2226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Direction of motion</a:t>
            </a:r>
            <a:endParaRPr lang="en-US" dirty="0">
              <a:latin typeface="Avenir Book"/>
              <a:cs typeface="Avenir Book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5854700" y="35941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114300" y="35941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990600" y="965368"/>
            <a:ext cx="2006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venir Book"/>
                <a:cs typeface="Avenir Book"/>
              </a:rPr>
              <a:t>No BNS damping</a:t>
            </a:r>
            <a:endParaRPr lang="en-US" b="1" dirty="0">
              <a:latin typeface="Avenir Book"/>
              <a:cs typeface="Avenir Book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589493" y="933102"/>
            <a:ext cx="2173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venir Book"/>
                <a:cs typeface="Avenir Book"/>
              </a:rPr>
              <a:t>With BNS damping</a:t>
            </a:r>
            <a:endParaRPr lang="en-US" b="1" dirty="0">
              <a:latin typeface="Avenir Book"/>
              <a:cs typeface="Avenir Book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6400" y="1594702"/>
            <a:ext cx="33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Offset beam </a:t>
            </a:r>
            <a:r>
              <a:rPr lang="en-US" dirty="0" err="1" smtClean="0">
                <a:latin typeface="Avenir Book"/>
                <a:cs typeface="Avenir Book"/>
              </a:rPr>
              <a:t>centre</a:t>
            </a:r>
            <a:r>
              <a:rPr lang="en-US" dirty="0" smtClean="0">
                <a:latin typeface="Avenir Book"/>
                <a:cs typeface="Avenir Book"/>
              </a:rPr>
              <a:t> at injection</a:t>
            </a:r>
            <a:endParaRPr lang="en-US" dirty="0">
              <a:latin typeface="Avenir Book"/>
              <a:cs typeface="Avenir Book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533400" y="1964034"/>
            <a:ext cx="114300" cy="12363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215900" y="33020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176549" y="1594702"/>
            <a:ext cx="33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Offset beam </a:t>
            </a:r>
            <a:r>
              <a:rPr lang="en-US" dirty="0" err="1" smtClean="0">
                <a:latin typeface="Avenir Book"/>
                <a:cs typeface="Avenir Book"/>
              </a:rPr>
              <a:t>centre</a:t>
            </a:r>
            <a:r>
              <a:rPr lang="en-US" dirty="0" smtClean="0">
                <a:latin typeface="Avenir Book"/>
                <a:cs typeface="Avenir Book"/>
              </a:rPr>
              <a:t> at injection</a:t>
            </a:r>
            <a:endParaRPr lang="en-US" dirty="0">
              <a:latin typeface="Avenir Book"/>
              <a:cs typeface="Avenir Book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H="1">
            <a:off x="6303549" y="1964034"/>
            <a:ext cx="114300" cy="12363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5986049" y="33020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8161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video>
              <p:cMediaNode>
                <p:cTn id="8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3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50434"/>
          </a:xfrm>
        </p:spPr>
        <p:txBody>
          <a:bodyPr/>
          <a:lstStyle/>
          <a:p>
            <a:r>
              <a:rPr lang="en-US" dirty="0" smtClean="0"/>
              <a:t>Beam Stability, With BNS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March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main linac beam dynamics,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7" name="new_no_bns.gif">
            <a:hlinkClick r:id="" action="ppaction://media"/>
          </p:cNvPr>
          <p:cNvPicPr/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12800" y="2660650"/>
            <a:ext cx="6350000" cy="2552700"/>
          </a:xfrm>
          <a:prstGeom prst="rect">
            <a:avLst/>
          </a:prstGeom>
        </p:spPr>
      </p:pic>
      <p:pic>
        <p:nvPicPr>
          <p:cNvPr id="8" name="new_t.gif">
            <a:hlinkClick r:id="" action="ppaction://media"/>
          </p:cNvPr>
          <p:cNvPicPr/>
          <p:nvPr>
            <a:videoFile r:link="rId4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666992" y="2660650"/>
            <a:ext cx="6350000" cy="25527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398008" y="5406581"/>
            <a:ext cx="3033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venir Book"/>
                <a:cs typeface="Avenir Book"/>
              </a:rPr>
              <a:t>S</a:t>
            </a:r>
            <a:r>
              <a:rPr lang="en-US" dirty="0" smtClean="0">
                <a:latin typeface="Avenir Book"/>
                <a:cs typeface="Avenir Book"/>
              </a:rPr>
              <a:t>imple </a:t>
            </a:r>
            <a:r>
              <a:rPr lang="en-US" dirty="0" err="1" smtClean="0">
                <a:latin typeface="Avenir Book"/>
                <a:cs typeface="Avenir Book"/>
              </a:rPr>
              <a:t>betatron</a:t>
            </a:r>
            <a:r>
              <a:rPr lang="en-US" dirty="0" smtClean="0">
                <a:latin typeface="Avenir Book"/>
                <a:cs typeface="Avenir Book"/>
              </a:rPr>
              <a:t> oscillation</a:t>
            </a:r>
            <a:endParaRPr lang="en-US" dirty="0">
              <a:latin typeface="Avenir Book"/>
              <a:cs typeface="Avenir Book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rot="5400000">
            <a:off x="10204422" y="2064286"/>
            <a:ext cx="1066800" cy="4180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0237216" y="1150034"/>
            <a:ext cx="18282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Tail still flaps a little bit</a:t>
            </a:r>
            <a:endParaRPr lang="en-US" dirty="0">
              <a:latin typeface="Avenir Book"/>
              <a:cs typeface="Avenir Book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8981631" y="3909107"/>
            <a:ext cx="958722" cy="14314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597900" y="5729747"/>
            <a:ext cx="2553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Centre of bunch is much more stable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21" name="Left Arrow 20"/>
          <p:cNvSpPr/>
          <p:nvPr/>
        </p:nvSpPr>
        <p:spPr>
          <a:xfrm>
            <a:off x="824428" y="4565997"/>
            <a:ext cx="3789512" cy="484632"/>
          </a:xfrm>
          <a:prstGeom prst="leftArrow">
            <a:avLst>
              <a:gd name="adj1" fmla="val 13312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1651037" y="4865963"/>
            <a:ext cx="2226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Direction of motion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23" name="Left Arrow 22"/>
          <p:cNvSpPr/>
          <p:nvPr/>
        </p:nvSpPr>
        <p:spPr>
          <a:xfrm>
            <a:off x="6765958" y="4565828"/>
            <a:ext cx="3789512" cy="484632"/>
          </a:xfrm>
          <a:prstGeom prst="leftArrow">
            <a:avLst>
              <a:gd name="adj1" fmla="val 13312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7592567" y="4865794"/>
            <a:ext cx="2226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Direction of motion</a:t>
            </a:r>
            <a:endParaRPr lang="en-US" dirty="0">
              <a:latin typeface="Avenir Book"/>
              <a:cs typeface="Avenir Book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5854700" y="35941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114300" y="35941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990600" y="965368"/>
            <a:ext cx="2006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venir Book"/>
                <a:cs typeface="Avenir Book"/>
              </a:rPr>
              <a:t>No BNS damping</a:t>
            </a:r>
            <a:endParaRPr lang="en-US" b="1" dirty="0">
              <a:latin typeface="Avenir Book"/>
              <a:cs typeface="Avenir Book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589493" y="933102"/>
            <a:ext cx="2173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venir Book"/>
                <a:cs typeface="Avenir Book"/>
              </a:rPr>
              <a:t>With BNS damping</a:t>
            </a:r>
            <a:endParaRPr lang="en-US" b="1" dirty="0">
              <a:latin typeface="Avenir Book"/>
              <a:cs typeface="Avenir Book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292100" y="4216400"/>
            <a:ext cx="355600" cy="13286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-36272" y="5503362"/>
            <a:ext cx="3033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venir Book"/>
                <a:cs typeface="Avenir Book"/>
              </a:rPr>
              <a:t>S</a:t>
            </a:r>
            <a:r>
              <a:rPr lang="en-US" dirty="0" smtClean="0">
                <a:latin typeface="Avenir Book"/>
                <a:cs typeface="Avenir Book"/>
              </a:rPr>
              <a:t>imple </a:t>
            </a:r>
            <a:r>
              <a:rPr lang="en-US" dirty="0" err="1" smtClean="0">
                <a:latin typeface="Avenir Book"/>
                <a:cs typeface="Avenir Book"/>
              </a:rPr>
              <a:t>betatron</a:t>
            </a:r>
            <a:r>
              <a:rPr lang="en-US" dirty="0" smtClean="0">
                <a:latin typeface="Avenir Book"/>
                <a:cs typeface="Avenir Book"/>
              </a:rPr>
              <a:t> oscillation</a:t>
            </a:r>
            <a:endParaRPr lang="en-US" dirty="0">
              <a:latin typeface="Avenir Book"/>
              <a:cs typeface="Avenir Book"/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 flipV="1">
            <a:off x="5994400" y="4216400"/>
            <a:ext cx="595093" cy="12869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4761201" y="2013650"/>
            <a:ext cx="709620" cy="14026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4761201" y="1423784"/>
            <a:ext cx="18282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Tail and </a:t>
            </a:r>
            <a:r>
              <a:rPr lang="en-US" dirty="0" err="1" smtClean="0">
                <a:latin typeface="Avenir Book"/>
                <a:cs typeface="Avenir Book"/>
              </a:rPr>
              <a:t>centre</a:t>
            </a:r>
            <a:r>
              <a:rPr lang="en-US" dirty="0" smtClean="0">
                <a:latin typeface="Avenir Book"/>
                <a:cs typeface="Avenir Book"/>
              </a:rPr>
              <a:t> flap quite a lot</a:t>
            </a:r>
            <a:endParaRPr lang="en-US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2061934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2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502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3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14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video>
              <p:cMediaNode>
                <p:cTn id="15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50434"/>
          </a:xfrm>
        </p:spPr>
        <p:txBody>
          <a:bodyPr/>
          <a:lstStyle/>
          <a:p>
            <a:r>
              <a:rPr lang="en-US" dirty="0" smtClean="0"/>
              <a:t>Impact of Charge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March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main linac beam dynamics,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17501" y="1257300"/>
            <a:ext cx="546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If one increases the charge the beam stability will be compromised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7501" y="2731869"/>
            <a:ext cx="546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30% more charge are still reasonable</a:t>
            </a:r>
          </a:p>
          <a:p>
            <a:r>
              <a:rPr lang="en-US" dirty="0" smtClean="0">
                <a:latin typeface="Avenir Book"/>
                <a:cs typeface="Avenir Book"/>
              </a:rPr>
              <a:t>But keep a bit away to as a margin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7501" y="4332069"/>
            <a:ext cx="546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venir Book"/>
                <a:cs typeface="Avenir Book"/>
              </a:rPr>
              <a:t>6</a:t>
            </a:r>
            <a:r>
              <a:rPr lang="en-US" dirty="0" smtClean="0">
                <a:latin typeface="Avenir Book"/>
                <a:cs typeface="Avenir Book"/>
              </a:rPr>
              <a:t>0% more charge leads to unstable beam</a:t>
            </a:r>
            <a:endParaRPr lang="en-US" dirty="0">
              <a:latin typeface="Avenir Book"/>
              <a:cs typeface="Avenir Book"/>
            </a:endParaRPr>
          </a:p>
        </p:txBody>
      </p:sp>
      <p:pic>
        <p:nvPicPr>
          <p:cNvPr id="11" name="Picture 10" descr="auto12x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4599" y="876300"/>
            <a:ext cx="7184571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627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50434"/>
          </a:xfrm>
        </p:spPr>
        <p:txBody>
          <a:bodyPr/>
          <a:lstStyle/>
          <a:p>
            <a:r>
              <a:rPr lang="en-US" dirty="0" smtClean="0"/>
              <a:t>Static Imperfections: Main </a:t>
            </a:r>
            <a:r>
              <a:rPr lang="en-US" dirty="0" err="1" smtClean="0"/>
              <a:t>Linac</a:t>
            </a:r>
            <a:r>
              <a:rPr lang="en-US" dirty="0"/>
              <a:t> </a:t>
            </a:r>
            <a:r>
              <a:rPr lang="en-US" dirty="0" smtClean="0"/>
              <a:t>Alignment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March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main linac beam dynamics,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7" name="Picture 76" descr="2008-12-04 - TT1 3.0 - 01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50244" y="1566180"/>
            <a:ext cx="3653948" cy="2740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696" y="2851601"/>
            <a:ext cx="7566203" cy="2124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07"/>
          <p:cNvPicPr>
            <a:picLocks noChangeAspect="1" noChangeArrowheads="1"/>
          </p:cNvPicPr>
          <p:nvPr/>
        </p:nvPicPr>
        <p:blipFill rotWithShape="1">
          <a:blip r:embed="rId4"/>
          <a:srcRect t="23661"/>
          <a:stretch/>
        </p:blipFill>
        <p:spPr bwMode="auto">
          <a:xfrm>
            <a:off x="396697" y="1765663"/>
            <a:ext cx="9736131" cy="6033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396696" y="4791686"/>
            <a:ext cx="9064296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The error for this is most critical</a:t>
            </a:r>
            <a:r>
              <a:rPr lang="en-US" dirty="0">
                <a:latin typeface="Avenir Book"/>
                <a:cs typeface="Avenir Book"/>
              </a:rPr>
              <a:t> </a:t>
            </a:r>
            <a:r>
              <a:rPr lang="en-US" dirty="0" smtClean="0">
                <a:latin typeface="Avenir Book"/>
                <a:cs typeface="Avenir Book"/>
              </a:rPr>
              <a:t>misalignment of components is of the order </a:t>
            </a:r>
            <a:r>
              <a:rPr lang="en-US" sz="1800" dirty="0" smtClean="0">
                <a:latin typeface="Avenir Book"/>
                <a:cs typeface="Avenir Book"/>
              </a:rPr>
              <a:t>O(10</a:t>
            </a:r>
            <a:r>
              <a:rPr lang="el-GR" dirty="0" smtClean="0">
                <a:latin typeface="Avenir Book"/>
                <a:cs typeface="Avenir Book"/>
              </a:rPr>
              <a:t>μ</a:t>
            </a:r>
            <a:r>
              <a:rPr lang="en-US" dirty="0" smtClean="0">
                <a:latin typeface="Avenir Book"/>
                <a:cs typeface="Avenir Book"/>
              </a:rPr>
              <a:t>m)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93528" y="1396331"/>
            <a:ext cx="9309100" cy="369332"/>
          </a:xfrm>
          <a:prstGeom prst="rect">
            <a:avLst/>
          </a:prstGeom>
          <a:solidFill>
            <a:srgbClr val="DBEEF4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Avenir Book"/>
                <a:cs typeface="Avenir Book"/>
              </a:rPr>
              <a:t>2</a:t>
            </a:r>
            <a:r>
              <a:rPr lang="en-US" dirty="0" smtClean="0">
                <a:latin typeface="Avenir Book"/>
                <a:cs typeface="Avenir Book"/>
              </a:rPr>
              <a:t>) Establish reference system with overlapping wires, has some error but is not critical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6696" y="2588973"/>
            <a:ext cx="8036104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Avenir Book"/>
                <a:cs typeface="Avenir Book"/>
              </a:rPr>
              <a:t>3</a:t>
            </a:r>
            <a:r>
              <a:rPr lang="en-US" dirty="0" smtClean="0">
                <a:latin typeface="Avenir Book"/>
                <a:cs typeface="Avenir Book"/>
              </a:rPr>
              <a:t>) Align modules remotely to the wires using their sensors and movers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3528" y="950799"/>
            <a:ext cx="6273800" cy="369332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1) Align components accurately on the supporting girders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6697" y="5511800"/>
            <a:ext cx="11236503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4) Use sophisticated beam-based alignment such as dispersion free steering (DFS, i.e. different energy beams) to align components</a:t>
            </a:r>
          </a:p>
          <a:p>
            <a:r>
              <a:rPr lang="en-US" dirty="0" smtClean="0">
                <a:latin typeface="Avenir Book"/>
                <a:cs typeface="Avenir Book"/>
              </a:rPr>
              <a:t>In particular to align BPMs</a:t>
            </a:r>
            <a:endParaRPr lang="en-US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3582889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50434"/>
          </a:xfrm>
        </p:spPr>
        <p:txBody>
          <a:bodyPr/>
          <a:lstStyle/>
          <a:p>
            <a:r>
              <a:rPr lang="en-US" dirty="0" smtClean="0"/>
              <a:t>CLIC Introduction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March 2019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main linac beam dynamics, Daniel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6" name="Picture 5" descr="Screen Shot 2016-09-23 at 14.08.08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025"/>
          <a:stretch/>
        </p:blipFill>
        <p:spPr>
          <a:xfrm>
            <a:off x="2214263" y="1900358"/>
            <a:ext cx="10002899" cy="463849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1975451"/>
            <a:ext cx="2133600" cy="262466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662" y="2036186"/>
            <a:ext cx="1896276" cy="247926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7863" y="4724400"/>
            <a:ext cx="20149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2012 CDR:</a:t>
            </a:r>
          </a:p>
          <a:p>
            <a:r>
              <a:rPr lang="en-US" dirty="0" smtClean="0">
                <a:latin typeface="Avenir Book"/>
                <a:cs typeface="Avenir Book"/>
              </a:rPr>
              <a:t>Shows feasibility of 3 </a:t>
            </a:r>
            <a:r>
              <a:rPr lang="en-US" dirty="0" err="1" smtClean="0">
                <a:latin typeface="Avenir Book"/>
                <a:cs typeface="Avenir Book"/>
              </a:rPr>
              <a:t>TeV</a:t>
            </a:r>
            <a:r>
              <a:rPr lang="en-US" dirty="0" smtClean="0">
                <a:latin typeface="Avenir Book"/>
                <a:cs typeface="Avenir Book"/>
              </a:rPr>
              <a:t> design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27845" y="779528"/>
            <a:ext cx="3543102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venir Book"/>
                <a:cs typeface="Avenir Book"/>
              </a:rPr>
              <a:t>CLIC</a:t>
            </a:r>
            <a:r>
              <a:rPr lang="en-US" dirty="0" smtClean="0">
                <a:latin typeface="Avenir Book"/>
                <a:cs typeface="Avenir Book"/>
              </a:rPr>
              <a:t>: </a:t>
            </a:r>
            <a:r>
              <a:rPr lang="en-US" b="1" dirty="0" smtClean="0">
                <a:latin typeface="Avenir Book"/>
                <a:cs typeface="Avenir Book"/>
              </a:rPr>
              <a:t>C</a:t>
            </a:r>
            <a:r>
              <a:rPr lang="en-US" dirty="0" smtClean="0">
                <a:latin typeface="Avenir Book"/>
                <a:cs typeface="Avenir Book"/>
              </a:rPr>
              <a:t>ompact </a:t>
            </a:r>
            <a:r>
              <a:rPr lang="en-US" b="1" dirty="0" err="1" smtClean="0">
                <a:latin typeface="Avenir Book"/>
                <a:cs typeface="Avenir Book"/>
              </a:rPr>
              <a:t>LI</a:t>
            </a:r>
            <a:r>
              <a:rPr lang="en-US" dirty="0" err="1" smtClean="0">
                <a:latin typeface="Avenir Book"/>
                <a:cs typeface="Avenir Book"/>
              </a:rPr>
              <a:t>near</a:t>
            </a:r>
            <a:r>
              <a:rPr lang="en-US" dirty="0" smtClean="0">
                <a:latin typeface="Avenir Book"/>
                <a:cs typeface="Avenir Book"/>
              </a:rPr>
              <a:t> </a:t>
            </a:r>
            <a:r>
              <a:rPr lang="en-US" b="1" dirty="0" smtClean="0">
                <a:latin typeface="Avenir Book"/>
                <a:cs typeface="Avenir Book"/>
              </a:rPr>
              <a:t>C</a:t>
            </a:r>
            <a:r>
              <a:rPr lang="en-US" dirty="0" smtClean="0">
                <a:latin typeface="Avenir Book"/>
                <a:cs typeface="Avenir Book"/>
              </a:rPr>
              <a:t>ollider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6254" y="1246498"/>
            <a:ext cx="11840646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CLIC aims to provide </a:t>
            </a:r>
            <a:r>
              <a:rPr lang="en-US" b="1" dirty="0" smtClean="0">
                <a:latin typeface="Avenir Book"/>
                <a:cs typeface="Avenir Book"/>
              </a:rPr>
              <a:t>multi-</a:t>
            </a:r>
            <a:r>
              <a:rPr lang="en-US" b="1" dirty="0" err="1" smtClean="0">
                <a:latin typeface="Avenir Book"/>
                <a:cs typeface="Avenir Book"/>
              </a:rPr>
              <a:t>TeV</a:t>
            </a:r>
            <a:r>
              <a:rPr lang="en-US" b="1" dirty="0" smtClean="0">
                <a:latin typeface="Avenir Book"/>
                <a:cs typeface="Avenir Book"/>
              </a:rPr>
              <a:t> electron-positron </a:t>
            </a:r>
            <a:r>
              <a:rPr lang="en-US" dirty="0" smtClean="0">
                <a:latin typeface="Avenir Book"/>
                <a:cs typeface="Avenir Book"/>
              </a:rPr>
              <a:t>collisions with high luminosity at affordable cost and power consumption</a:t>
            </a:r>
            <a:endParaRPr lang="en-US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25607172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50434"/>
          </a:xfrm>
        </p:spPr>
        <p:txBody>
          <a:bodyPr/>
          <a:lstStyle/>
          <a:p>
            <a:r>
              <a:rPr lang="en-US" dirty="0" smtClean="0"/>
              <a:t>RF Alignment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March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main linac beam dynamics,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27001" y="1155700"/>
            <a:ext cx="3505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Structures scattered on girder</a:t>
            </a:r>
          </a:p>
          <a:p>
            <a:pPr>
              <a:buFont typeface="Symbol" charset="2"/>
              <a:buChar char=""/>
            </a:pPr>
            <a:r>
              <a:rPr lang="en-US" dirty="0" smtClean="0">
                <a:latin typeface="Avenir Book"/>
                <a:cs typeface="Avenir Book"/>
              </a:rPr>
              <a:t> Wakefield kick</a:t>
            </a:r>
          </a:p>
          <a:p>
            <a:pPr>
              <a:buFont typeface="Symbol" charset="2"/>
              <a:buChar char=""/>
            </a:pPr>
            <a:endParaRPr lang="en-US" dirty="0" smtClean="0">
              <a:latin typeface="Avenir Book"/>
              <a:cs typeface="Avenir Book"/>
            </a:endParaRPr>
          </a:p>
          <a:p>
            <a:pPr>
              <a:buFont typeface="Symbol" charset="2"/>
              <a:buChar char=""/>
            </a:pPr>
            <a:endParaRPr lang="en-US" dirty="0" smtClean="0">
              <a:latin typeface="Avenir Book"/>
              <a:cs typeface="Avenir Book"/>
            </a:endParaRPr>
          </a:p>
          <a:p>
            <a:endParaRPr lang="en-US" dirty="0">
              <a:latin typeface="Avenir Book"/>
              <a:cs typeface="Avenir Book"/>
            </a:endParaRPr>
          </a:p>
          <a:p>
            <a:endParaRPr lang="en-US" dirty="0" smtClean="0">
              <a:latin typeface="Avenir Book"/>
              <a:cs typeface="Avenir Book"/>
            </a:endParaRPr>
          </a:p>
          <a:p>
            <a:endParaRPr lang="en-US" dirty="0" smtClean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5) Measure beam offset with </a:t>
            </a:r>
            <a:r>
              <a:rPr lang="en-US" dirty="0" err="1" smtClean="0">
                <a:latin typeface="Avenir Book"/>
                <a:cs typeface="Avenir Book"/>
              </a:rPr>
              <a:t>wakefield</a:t>
            </a:r>
            <a:r>
              <a:rPr lang="en-US" dirty="0" smtClean="0">
                <a:latin typeface="Avenir Book"/>
                <a:cs typeface="Avenir Book"/>
              </a:rPr>
              <a:t> monitor</a:t>
            </a:r>
          </a:p>
          <a:p>
            <a:r>
              <a:rPr lang="en-US" dirty="0" smtClean="0">
                <a:latin typeface="Avenir Book"/>
                <a:cs typeface="Avenir Book"/>
              </a:rPr>
              <a:t>Move girder to remove mean offset</a:t>
            </a:r>
          </a:p>
          <a:p>
            <a:pPr>
              <a:buFont typeface="Symbol" charset="2"/>
              <a:buChar char=""/>
            </a:pPr>
            <a:r>
              <a:rPr lang="en-US" dirty="0" smtClean="0">
                <a:latin typeface="Avenir Book"/>
                <a:cs typeface="Avenir Book"/>
              </a:rPr>
              <a:t> No net </a:t>
            </a:r>
            <a:r>
              <a:rPr lang="en-US" dirty="0" err="1" smtClean="0">
                <a:latin typeface="Avenir Book"/>
                <a:cs typeface="Avenir Book"/>
              </a:rPr>
              <a:t>wakefield</a:t>
            </a:r>
            <a:r>
              <a:rPr lang="en-US" dirty="0" smtClean="0">
                <a:latin typeface="Avenir Book"/>
                <a:cs typeface="Avenir Book"/>
              </a:rPr>
              <a:t> kick</a:t>
            </a:r>
          </a:p>
        </p:txBody>
      </p:sp>
      <p:sp>
        <p:nvSpPr>
          <p:cNvPr id="3" name="Rectangle 2"/>
          <p:cNvSpPr/>
          <p:nvPr/>
        </p:nvSpPr>
        <p:spPr>
          <a:xfrm>
            <a:off x="3530600" y="1092200"/>
            <a:ext cx="4000500" cy="1905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530600" y="3162300"/>
            <a:ext cx="4000500" cy="1905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girder_concept2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4100" y="1169534"/>
            <a:ext cx="3898900" cy="38989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11945" t="260" r="32662" b="20483"/>
          <a:stretch/>
        </p:blipFill>
        <p:spPr>
          <a:xfrm>
            <a:off x="7670800" y="1117600"/>
            <a:ext cx="4378994" cy="3937562"/>
          </a:xfrm>
          <a:prstGeom prst="rect">
            <a:avLst/>
          </a:prstGeom>
        </p:spPr>
      </p:pic>
      <p:sp>
        <p:nvSpPr>
          <p:cNvPr id="17" name="Up Arrow 16"/>
          <p:cNvSpPr/>
          <p:nvPr/>
        </p:nvSpPr>
        <p:spPr>
          <a:xfrm>
            <a:off x="9804400" y="4114852"/>
            <a:ext cx="370332" cy="1410209"/>
          </a:xfrm>
          <a:prstGeom prst="upArrow">
            <a:avLst>
              <a:gd name="adj1" fmla="val 40747"/>
              <a:gd name="adj2" fmla="val 47379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52401" y="5219700"/>
            <a:ext cx="486543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venir Book"/>
                <a:cs typeface="Avenir Book"/>
              </a:rPr>
              <a:t>Limit mainly from</a:t>
            </a:r>
          </a:p>
          <a:p>
            <a:pPr>
              <a:buFont typeface="Arial"/>
              <a:buChar char="•"/>
            </a:pPr>
            <a:r>
              <a:rPr lang="en-US" dirty="0">
                <a:latin typeface="Avenir Book"/>
                <a:cs typeface="Avenir Book"/>
              </a:rPr>
              <a:t> </a:t>
            </a:r>
            <a:r>
              <a:rPr lang="en-US" dirty="0" err="1">
                <a:latin typeface="Avenir Book"/>
                <a:cs typeface="Avenir Book"/>
              </a:rPr>
              <a:t>wakefield</a:t>
            </a:r>
            <a:r>
              <a:rPr lang="en-US" dirty="0">
                <a:latin typeface="Avenir Book"/>
                <a:cs typeface="Avenir Book"/>
              </a:rPr>
              <a:t> monitor accuracy (3.5 </a:t>
            </a:r>
            <a:r>
              <a:rPr lang="en-US" dirty="0" err="1">
                <a:latin typeface="Avenir Book"/>
                <a:cs typeface="Avenir Book"/>
              </a:rPr>
              <a:t>μm</a:t>
            </a:r>
            <a:r>
              <a:rPr lang="en-US" dirty="0">
                <a:latin typeface="Avenir Book"/>
                <a:cs typeface="Avenir Book"/>
              </a:rPr>
              <a:t>)</a:t>
            </a:r>
          </a:p>
          <a:p>
            <a:pPr>
              <a:buFont typeface="Arial"/>
              <a:buChar char="•"/>
            </a:pPr>
            <a:r>
              <a:rPr lang="en-US" dirty="0">
                <a:latin typeface="Avenir Book"/>
                <a:cs typeface="Avenir Book"/>
              </a:rPr>
              <a:t> reproducibility of </a:t>
            </a:r>
            <a:r>
              <a:rPr lang="en-US" dirty="0" err="1">
                <a:latin typeface="Avenir Book"/>
                <a:cs typeface="Avenir Book"/>
              </a:rPr>
              <a:t>wakefield</a:t>
            </a:r>
            <a:endParaRPr lang="en-US" dirty="0">
              <a:latin typeface="Avenir Book"/>
              <a:cs typeface="Avenir Book"/>
            </a:endParaRPr>
          </a:p>
          <a:p>
            <a:pPr>
              <a:buFont typeface="Arial"/>
              <a:buChar char="•"/>
            </a:pPr>
            <a:r>
              <a:rPr lang="en-US" dirty="0">
                <a:latin typeface="Avenir Book"/>
                <a:cs typeface="Avenir Book"/>
              </a:rPr>
              <a:t> tiny variation of </a:t>
            </a:r>
            <a:r>
              <a:rPr lang="en-US" dirty="0" err="1">
                <a:latin typeface="Avenir Book"/>
                <a:cs typeface="Avenir Book"/>
              </a:rPr>
              <a:t>betatron</a:t>
            </a:r>
            <a:r>
              <a:rPr lang="en-US" dirty="0">
                <a:latin typeface="Avenir Book"/>
                <a:cs typeface="Avenir Book"/>
              </a:rPr>
              <a:t> phase along girder</a:t>
            </a:r>
          </a:p>
          <a:p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734300" y="5462122"/>
            <a:ext cx="45242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Wakefield monitor:</a:t>
            </a:r>
          </a:p>
          <a:p>
            <a:r>
              <a:rPr lang="en-US" dirty="0" smtClean="0">
                <a:latin typeface="Avenir Book"/>
                <a:cs typeface="Avenir Book"/>
              </a:rPr>
              <a:t>Measure </a:t>
            </a:r>
            <a:r>
              <a:rPr lang="en-US" dirty="0" err="1" smtClean="0">
                <a:latin typeface="Avenir Book"/>
                <a:cs typeface="Avenir Book"/>
              </a:rPr>
              <a:t>wakefield</a:t>
            </a:r>
            <a:r>
              <a:rPr lang="en-US" dirty="0" smtClean="0">
                <a:latin typeface="Avenir Book"/>
                <a:cs typeface="Avenir Book"/>
              </a:rPr>
              <a:t> in damping waveguide</a:t>
            </a:r>
            <a:endParaRPr lang="en-US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2550293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50434"/>
          </a:xfrm>
        </p:spPr>
        <p:txBody>
          <a:bodyPr/>
          <a:lstStyle/>
          <a:p>
            <a:r>
              <a:rPr lang="en-US" dirty="0" smtClean="0"/>
              <a:t>Main </a:t>
            </a:r>
            <a:r>
              <a:rPr lang="en-US" dirty="0" err="1" smtClean="0"/>
              <a:t>Linac</a:t>
            </a:r>
            <a:r>
              <a:rPr lang="en-US" dirty="0" smtClean="0"/>
              <a:t> </a:t>
            </a:r>
            <a:r>
              <a:rPr lang="en-US" dirty="0" err="1" smtClean="0"/>
              <a:t>Emittance</a:t>
            </a:r>
            <a:r>
              <a:rPr lang="en-US" dirty="0" smtClean="0"/>
              <a:t> Growth (3 </a:t>
            </a:r>
            <a:r>
              <a:rPr lang="en-US" dirty="0" err="1" smtClean="0"/>
              <a:t>TeV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March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main linac beam dynamics,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21</a:t>
            </a:fld>
            <a:endParaRPr lang="en-US"/>
          </a:p>
        </p:txBody>
      </p:sp>
      <p:graphicFrame>
        <p:nvGraphicFramePr>
          <p:cNvPr id="14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9623984"/>
              </p:ext>
            </p:extLst>
          </p:nvPr>
        </p:nvGraphicFramePr>
        <p:xfrm>
          <a:off x="3036645" y="997045"/>
          <a:ext cx="8966200" cy="251571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50761"/>
                <a:gridCol w="2040423"/>
                <a:gridCol w="936256"/>
                <a:gridCol w="1372586"/>
                <a:gridCol w="1566174"/>
              </a:tblGrid>
              <a:tr h="283413">
                <a:tc>
                  <a:txBody>
                    <a:bodyPr/>
                    <a:lstStyle/>
                    <a:p>
                      <a:pPr marL="824230">
                        <a:lnSpc>
                          <a:spcPct val="100000"/>
                        </a:lnSpc>
                      </a:pPr>
                      <a:r>
                        <a:rPr sz="1800" dirty="0">
                          <a:latin typeface="Avenir Book"/>
                          <a:cs typeface="Avenir Book"/>
                        </a:rPr>
                        <a:t>imper</a:t>
                      </a:r>
                      <a:r>
                        <a:rPr sz="1800" spc="-55" dirty="0">
                          <a:latin typeface="Avenir Book"/>
                          <a:cs typeface="Avenir Book"/>
                        </a:rPr>
                        <a:t>f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ection</a:t>
                      </a: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8910">
                        <a:lnSpc>
                          <a:spcPct val="100000"/>
                        </a:lnSpc>
                      </a:pPr>
                      <a:r>
                        <a:rPr sz="1800" dirty="0">
                          <a:latin typeface="Avenir Book"/>
                          <a:cs typeface="Avenir Book"/>
                        </a:rPr>
                        <a:t>with</a:t>
                      </a:r>
                      <a:r>
                        <a:rPr sz="1800" spc="50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respect</a:t>
                      </a:r>
                      <a:r>
                        <a:rPr sz="1800" spc="50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to</a:t>
                      </a:r>
                      <a:endParaRPr sz="1800">
                        <a:latin typeface="Avenir Book"/>
                        <a:cs typeface="Avenir Book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</a:pPr>
                      <a:r>
                        <a:rPr sz="1800" dirty="0">
                          <a:latin typeface="Avenir Book"/>
                          <a:cs typeface="Avenir Book"/>
                        </a:rPr>
                        <a:t>symbol</a:t>
                      </a:r>
                      <a:endParaRPr sz="1800">
                        <a:latin typeface="Avenir Book"/>
                        <a:cs typeface="Avenir Book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7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57505">
                        <a:lnSpc>
                          <a:spcPct val="100000"/>
                        </a:lnSpc>
                      </a:pPr>
                      <a:r>
                        <a:rPr sz="1800" spc="-45" dirty="0">
                          <a:latin typeface="Avenir Book"/>
                          <a:cs typeface="Avenir Book"/>
                        </a:rPr>
                        <a:t>v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alue</a:t>
                      </a:r>
                      <a:endParaRPr sz="1800">
                        <a:latin typeface="Avenir Book"/>
                        <a:cs typeface="Avenir Book"/>
                      </a:endParaRPr>
                    </a:p>
                  </a:txBody>
                  <a:tcPr marL="0" marR="0" marT="0" marB="0">
                    <a:lnL w="5057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</a:pPr>
                      <a:r>
                        <a:rPr sz="1800" dirty="0">
                          <a:latin typeface="Avenir Book"/>
                          <a:cs typeface="Avenir Book"/>
                        </a:rPr>
                        <a:t>emitt.</a:t>
                      </a:r>
                      <a:r>
                        <a:rPr sz="1800" spc="165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spc="-20" dirty="0">
                          <a:latin typeface="Avenir Book"/>
                          <a:cs typeface="Avenir Book"/>
                        </a:rPr>
                        <a:t>g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r</a:t>
                      </a:r>
                      <a:r>
                        <a:rPr sz="1800" spc="-30" dirty="0">
                          <a:latin typeface="Avenir Book"/>
                          <a:cs typeface="Avenir Book"/>
                        </a:rPr>
                        <a:t>o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wth</a:t>
                      </a:r>
                      <a:endParaRPr sz="1800">
                        <a:latin typeface="Avenir Book"/>
                        <a:cs typeface="Avenir Book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7785">
                <a:tc>
                  <a:txBody>
                    <a:bodyPr/>
                    <a:lstStyle/>
                    <a:p>
                      <a:pPr marL="881380">
                        <a:lnSpc>
                          <a:spcPct val="100000"/>
                        </a:lnSpc>
                      </a:pP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BPM</a:t>
                      </a:r>
                      <a:r>
                        <a:rPr sz="1800" spc="5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offset</a:t>
                      </a: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184150">
                        <a:lnSpc>
                          <a:spcPct val="100000"/>
                        </a:lnSpc>
                      </a:pP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wire</a:t>
                      </a:r>
                      <a:r>
                        <a:rPr sz="1800" spc="5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re</a:t>
                      </a:r>
                      <a:r>
                        <a:rPr sz="1800" spc="-55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f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erence</a:t>
                      </a:r>
                      <a:endParaRPr sz="1800">
                        <a:solidFill>
                          <a:srgbClr val="FF0000"/>
                        </a:solidFill>
                        <a:latin typeface="Avenir Book"/>
                        <a:cs typeface="Avenir Book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156845">
                        <a:lnSpc>
                          <a:spcPct val="100000"/>
                        </a:lnSpc>
                      </a:pPr>
                      <a:r>
                        <a:rPr lang="el-GR" sz="1800" i="1" dirty="0" smtClean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σ</a:t>
                      </a:r>
                      <a:r>
                        <a:rPr sz="1800" i="1" spc="60" baseline="-25000" dirty="0" smtClean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B</a:t>
                      </a:r>
                      <a:r>
                        <a:rPr sz="1800" i="1" spc="160" baseline="-25000" dirty="0" smtClean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P</a:t>
                      </a:r>
                      <a:r>
                        <a:rPr sz="1800" i="1" baseline="-25000" dirty="0" smtClean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M</a:t>
                      </a:r>
                      <a:endParaRPr sz="1800" baseline="-25000" dirty="0">
                        <a:solidFill>
                          <a:srgbClr val="FF0000"/>
                        </a:solidFill>
                        <a:latin typeface="Avenir Book"/>
                        <a:cs typeface="Avenir Book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7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00000"/>
                        </a:lnSpc>
                      </a:pP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14</a:t>
                      </a:r>
                      <a:r>
                        <a:rPr sz="1800" spc="-14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i="1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µ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m</a:t>
                      </a:r>
                      <a:endParaRPr sz="1800">
                        <a:solidFill>
                          <a:srgbClr val="FF0000"/>
                        </a:solidFill>
                        <a:latin typeface="Avenir Book"/>
                        <a:cs typeface="Avenir Book"/>
                      </a:endParaRPr>
                    </a:p>
                  </a:txBody>
                  <a:tcPr marL="0" marR="0" marT="0" marB="0">
                    <a:lnL w="5057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00000"/>
                        </a:lnSpc>
                      </a:pP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0</a:t>
                      </a:r>
                      <a:r>
                        <a:rPr sz="1800" i="1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.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367</a:t>
                      </a:r>
                      <a:r>
                        <a:rPr sz="1800" spc="-14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nm</a:t>
                      </a: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278358">
                <a:tc>
                  <a:txBody>
                    <a:bodyPr/>
                    <a:lstStyle/>
                    <a:p>
                      <a:pPr marL="675005">
                        <a:lnSpc>
                          <a:spcPct val="100000"/>
                        </a:lnSpc>
                      </a:pPr>
                      <a:r>
                        <a:rPr sz="1800" dirty="0">
                          <a:latin typeface="Avenir Book"/>
                          <a:cs typeface="Avenir Book"/>
                        </a:rPr>
                        <a:t>BPM</a:t>
                      </a:r>
                      <a:r>
                        <a:rPr sz="1800" spc="50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resolution</a:t>
                      </a: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endParaRPr sz="1800" dirty="0">
                        <a:latin typeface="Avenir Book"/>
                        <a:cs typeface="Avenir Book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50190">
                        <a:lnSpc>
                          <a:spcPct val="100000"/>
                        </a:lnSpc>
                      </a:pPr>
                      <a:r>
                        <a:rPr lang="el-GR" sz="1800" i="1" dirty="0" smtClean="0">
                          <a:latin typeface="Avenir Book"/>
                          <a:cs typeface="Avenir Book"/>
                        </a:rPr>
                        <a:t>σ</a:t>
                      </a:r>
                      <a:r>
                        <a:rPr sz="1800" i="1" spc="30" baseline="-25000" dirty="0" smtClean="0">
                          <a:latin typeface="Avenir Book"/>
                          <a:cs typeface="Avenir Book"/>
                        </a:rPr>
                        <a:t>r</a:t>
                      </a:r>
                      <a:r>
                        <a:rPr sz="1800" i="1" baseline="-25000" dirty="0" smtClean="0">
                          <a:latin typeface="Avenir Book"/>
                          <a:cs typeface="Avenir Book"/>
                        </a:rPr>
                        <a:t>es</a:t>
                      </a:r>
                      <a:endParaRPr sz="1800" baseline="-25000" dirty="0">
                        <a:latin typeface="Avenir Book"/>
                        <a:cs typeface="Avenir Book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7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97180">
                        <a:lnSpc>
                          <a:spcPct val="100000"/>
                        </a:lnSpc>
                      </a:pPr>
                      <a:r>
                        <a:rPr sz="1800" dirty="0">
                          <a:latin typeface="Avenir Book"/>
                          <a:cs typeface="Avenir Book"/>
                        </a:rPr>
                        <a:t>0.1</a:t>
                      </a:r>
                      <a:r>
                        <a:rPr sz="1800" spc="-140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i="1" dirty="0">
                          <a:latin typeface="Avenir Book"/>
                          <a:cs typeface="Avenir Book"/>
                        </a:rPr>
                        <a:t>µ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m</a:t>
                      </a:r>
                      <a:endParaRPr sz="1800">
                        <a:latin typeface="Avenir Book"/>
                        <a:cs typeface="Avenir Book"/>
                      </a:endParaRPr>
                    </a:p>
                  </a:txBody>
                  <a:tcPr marL="0" marR="0" marT="0" marB="0">
                    <a:lnL w="5057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64490">
                        <a:lnSpc>
                          <a:spcPct val="100000"/>
                        </a:lnSpc>
                      </a:pPr>
                      <a:r>
                        <a:rPr sz="1800" dirty="0">
                          <a:latin typeface="Avenir Book"/>
                          <a:cs typeface="Avenir Book"/>
                        </a:rPr>
                        <a:t>0</a:t>
                      </a:r>
                      <a:r>
                        <a:rPr sz="1800" i="1" dirty="0">
                          <a:latin typeface="Avenir Book"/>
                          <a:cs typeface="Avenir Book"/>
                        </a:rPr>
                        <a:t>.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04</a:t>
                      </a:r>
                      <a:r>
                        <a:rPr sz="1800" spc="-140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nm</a:t>
                      </a: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78409"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</a:pPr>
                      <a:r>
                        <a:rPr sz="1800" dirty="0">
                          <a:latin typeface="Avenir Book"/>
                          <a:cs typeface="Avenir Book"/>
                        </a:rPr>
                        <a:t>accele</a:t>
                      </a:r>
                      <a:r>
                        <a:rPr sz="1800" spc="-20" dirty="0">
                          <a:latin typeface="Avenir Book"/>
                          <a:cs typeface="Avenir Book"/>
                        </a:rPr>
                        <a:t>r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ating</a:t>
                      </a:r>
                      <a:r>
                        <a:rPr sz="1800" spc="50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st</a:t>
                      </a:r>
                      <a:r>
                        <a:rPr sz="1800" spc="25" dirty="0">
                          <a:latin typeface="Avenir Book"/>
                          <a:cs typeface="Avenir Book"/>
                        </a:rPr>
                        <a:t>r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ucture</a:t>
                      </a:r>
                      <a:r>
                        <a:rPr sz="1800" spc="50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offset</a:t>
                      </a: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68935">
                        <a:lnSpc>
                          <a:spcPct val="100000"/>
                        </a:lnSpc>
                      </a:pPr>
                      <a:r>
                        <a:rPr sz="1800" dirty="0">
                          <a:latin typeface="Avenir Book"/>
                          <a:cs typeface="Avenir Book"/>
                        </a:rPr>
                        <a:t>girder</a:t>
                      </a:r>
                      <a:r>
                        <a:rPr sz="1800" spc="50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axis</a:t>
                      </a:r>
                      <a:endParaRPr sz="1800">
                        <a:latin typeface="Avenir Book"/>
                        <a:cs typeface="Avenir Book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i="1" dirty="0">
                          <a:latin typeface="Avenir Book"/>
                          <a:cs typeface="Avenir Book"/>
                        </a:rPr>
                        <a:t>σ</a:t>
                      </a:r>
                      <a:r>
                        <a:rPr sz="1800" baseline="-11574" dirty="0">
                          <a:latin typeface="Avenir Book"/>
                          <a:cs typeface="Avenir Book"/>
                        </a:rPr>
                        <a:t>4</a:t>
                      </a: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7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00000"/>
                        </a:lnSpc>
                      </a:pPr>
                      <a:r>
                        <a:rPr sz="1800" dirty="0">
                          <a:latin typeface="Avenir Book"/>
                          <a:cs typeface="Avenir Book"/>
                        </a:rPr>
                        <a:t>10</a:t>
                      </a:r>
                      <a:r>
                        <a:rPr sz="1800" spc="-140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i="1" dirty="0">
                          <a:latin typeface="Avenir Book"/>
                          <a:cs typeface="Avenir Book"/>
                        </a:rPr>
                        <a:t>µ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m</a:t>
                      </a:r>
                      <a:endParaRPr sz="1800">
                        <a:latin typeface="Avenir Book"/>
                        <a:cs typeface="Avenir Book"/>
                      </a:endParaRPr>
                    </a:p>
                  </a:txBody>
                  <a:tcPr marL="0" marR="0" marT="0" marB="0">
                    <a:lnL w="5057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64490">
                        <a:lnSpc>
                          <a:spcPct val="100000"/>
                        </a:lnSpc>
                      </a:pPr>
                      <a:r>
                        <a:rPr sz="1800" dirty="0">
                          <a:latin typeface="Avenir Book"/>
                          <a:cs typeface="Avenir Book"/>
                        </a:rPr>
                        <a:t>0</a:t>
                      </a:r>
                      <a:r>
                        <a:rPr sz="1800" i="1" dirty="0">
                          <a:latin typeface="Avenir Book"/>
                          <a:cs typeface="Avenir Book"/>
                        </a:rPr>
                        <a:t>.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03</a:t>
                      </a:r>
                      <a:r>
                        <a:rPr sz="1800" spc="-140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nm</a:t>
                      </a:r>
                      <a:endParaRPr sz="1800">
                        <a:latin typeface="Avenir Book"/>
                        <a:cs typeface="Avenir Book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78301">
                <a:tc>
                  <a:txBody>
                    <a:bodyPr/>
                    <a:lstStyle/>
                    <a:p>
                      <a:pPr marL="231140">
                        <a:lnSpc>
                          <a:spcPct val="100000"/>
                        </a:lnSpc>
                      </a:pP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accele</a:t>
                      </a:r>
                      <a:r>
                        <a:rPr sz="1800" spc="-2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r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ating</a:t>
                      </a:r>
                      <a:r>
                        <a:rPr sz="1800" spc="5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st</a:t>
                      </a:r>
                      <a:r>
                        <a:rPr sz="1800" spc="25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r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ucture</a:t>
                      </a:r>
                      <a:r>
                        <a:rPr sz="1800" spc="5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tilt</a:t>
                      </a: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68935">
                        <a:lnSpc>
                          <a:spcPct val="100000"/>
                        </a:lnSpc>
                      </a:pP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girder</a:t>
                      </a:r>
                      <a:r>
                        <a:rPr sz="1800" spc="5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axis</a:t>
                      </a: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i="1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σ</a:t>
                      </a:r>
                      <a:r>
                        <a:rPr sz="1800" i="1" baseline="-11574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t</a:t>
                      </a:r>
                      <a:endParaRPr sz="1800" baseline="-11574">
                        <a:solidFill>
                          <a:srgbClr val="FF0000"/>
                        </a:solidFill>
                        <a:latin typeface="Avenir Book"/>
                        <a:cs typeface="Avenir Book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7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</a:pP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200</a:t>
                      </a:r>
                      <a:r>
                        <a:rPr sz="1800" spc="-14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i="1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µ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radian</a:t>
                      </a:r>
                    </a:p>
                  </a:txBody>
                  <a:tcPr marL="0" marR="0" marT="0" marB="0">
                    <a:lnL w="5057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64490">
                        <a:lnSpc>
                          <a:spcPct val="100000"/>
                        </a:lnSpc>
                      </a:pP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0</a:t>
                      </a:r>
                      <a:r>
                        <a:rPr sz="1800" i="1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.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38</a:t>
                      </a:r>
                      <a:r>
                        <a:rPr sz="1800" spc="-14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nm</a:t>
                      </a: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78415">
                <a:tc>
                  <a:txBody>
                    <a:bodyPr/>
                    <a:lstStyle/>
                    <a:p>
                      <a:pPr marL="318135">
                        <a:lnSpc>
                          <a:spcPct val="100000"/>
                        </a:lnSpc>
                      </a:pPr>
                      <a:r>
                        <a:rPr sz="1800" dirty="0">
                          <a:latin typeface="Avenir Book"/>
                          <a:cs typeface="Avenir Book"/>
                        </a:rPr>
                        <a:t>a</a:t>
                      </a:r>
                      <a:r>
                        <a:rPr sz="1800" spc="65" dirty="0">
                          <a:latin typeface="Avenir Book"/>
                          <a:cs typeface="Avenir Book"/>
                        </a:rPr>
                        <a:t>r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ticulation</a:t>
                      </a:r>
                      <a:r>
                        <a:rPr sz="1800" spc="50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point</a:t>
                      </a:r>
                      <a:r>
                        <a:rPr sz="1800" spc="50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offset</a:t>
                      </a:r>
                      <a:endParaRPr sz="1800">
                        <a:latin typeface="Avenir Book"/>
                        <a:cs typeface="Avenir Book"/>
                      </a:endParaRP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184150">
                        <a:lnSpc>
                          <a:spcPct val="100000"/>
                        </a:lnSpc>
                      </a:pPr>
                      <a:r>
                        <a:rPr sz="1800" dirty="0">
                          <a:latin typeface="Avenir Book"/>
                          <a:cs typeface="Avenir Book"/>
                        </a:rPr>
                        <a:t>wire</a:t>
                      </a:r>
                      <a:r>
                        <a:rPr sz="1800" spc="50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re</a:t>
                      </a:r>
                      <a:r>
                        <a:rPr sz="1800" spc="-55" dirty="0">
                          <a:latin typeface="Avenir Book"/>
                          <a:cs typeface="Avenir Book"/>
                        </a:rPr>
                        <a:t>f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erence</a:t>
                      </a: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i="1" dirty="0">
                          <a:latin typeface="Avenir Book"/>
                          <a:cs typeface="Avenir Book"/>
                        </a:rPr>
                        <a:t>σ</a:t>
                      </a:r>
                      <a:r>
                        <a:rPr sz="1800" baseline="-11574" dirty="0">
                          <a:latin typeface="Avenir Book"/>
                          <a:cs typeface="Avenir Book"/>
                        </a:rPr>
                        <a:t>5</a:t>
                      </a: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7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00000"/>
                        </a:lnSpc>
                      </a:pPr>
                      <a:r>
                        <a:rPr sz="1800" dirty="0">
                          <a:latin typeface="Avenir Book"/>
                          <a:cs typeface="Avenir Book"/>
                        </a:rPr>
                        <a:t>12</a:t>
                      </a:r>
                      <a:r>
                        <a:rPr sz="1800" spc="-140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i="1" dirty="0">
                          <a:latin typeface="Avenir Book"/>
                          <a:cs typeface="Avenir Book"/>
                        </a:rPr>
                        <a:t>µ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m</a:t>
                      </a:r>
                      <a:endParaRPr sz="1800">
                        <a:latin typeface="Avenir Book"/>
                        <a:cs typeface="Avenir Book"/>
                      </a:endParaRPr>
                    </a:p>
                  </a:txBody>
                  <a:tcPr marL="0" marR="0" marT="0" marB="0">
                    <a:lnL w="5057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414655">
                        <a:lnSpc>
                          <a:spcPct val="100000"/>
                        </a:lnSpc>
                      </a:pPr>
                      <a:r>
                        <a:rPr sz="1800" dirty="0">
                          <a:latin typeface="Avenir Book"/>
                          <a:cs typeface="Avenir Book"/>
                        </a:rPr>
                        <a:t>0</a:t>
                      </a:r>
                      <a:r>
                        <a:rPr sz="1800" i="1" dirty="0">
                          <a:latin typeface="Avenir Book"/>
                          <a:cs typeface="Avenir Book"/>
                        </a:rPr>
                        <a:t>.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1</a:t>
                      </a:r>
                      <a:r>
                        <a:rPr sz="1800" spc="-140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nm</a:t>
                      </a: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78352">
                <a:tc>
                  <a:txBody>
                    <a:bodyPr/>
                    <a:lstStyle/>
                    <a:p>
                      <a:pPr marL="656590">
                        <a:lnSpc>
                          <a:spcPct val="100000"/>
                        </a:lnSpc>
                      </a:pPr>
                      <a:r>
                        <a:rPr sz="1800" dirty="0">
                          <a:latin typeface="Avenir Book"/>
                          <a:cs typeface="Avenir Book"/>
                        </a:rPr>
                        <a:t>girder</a:t>
                      </a:r>
                      <a:r>
                        <a:rPr sz="1800" spc="50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end</a:t>
                      </a:r>
                      <a:r>
                        <a:rPr sz="1800" spc="50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point</a:t>
                      </a: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</a:pPr>
                      <a:r>
                        <a:rPr sz="1800" dirty="0">
                          <a:latin typeface="Avenir Book"/>
                          <a:cs typeface="Avenir Book"/>
                        </a:rPr>
                        <a:t>a</a:t>
                      </a:r>
                      <a:r>
                        <a:rPr sz="1800" spc="65" dirty="0">
                          <a:latin typeface="Avenir Book"/>
                          <a:cs typeface="Avenir Book"/>
                        </a:rPr>
                        <a:t>r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ticulation</a:t>
                      </a:r>
                      <a:r>
                        <a:rPr sz="1800" spc="50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point</a:t>
                      </a: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i="1" dirty="0">
                          <a:latin typeface="Avenir Book"/>
                          <a:cs typeface="Avenir Book"/>
                        </a:rPr>
                        <a:t>σ</a:t>
                      </a:r>
                      <a:r>
                        <a:rPr sz="1800" baseline="-11574" dirty="0">
                          <a:latin typeface="Avenir Book"/>
                          <a:cs typeface="Avenir Book"/>
                        </a:rPr>
                        <a:t>6</a:t>
                      </a: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7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87985">
                        <a:lnSpc>
                          <a:spcPct val="100000"/>
                        </a:lnSpc>
                      </a:pPr>
                      <a:r>
                        <a:rPr sz="1800" dirty="0">
                          <a:latin typeface="Avenir Book"/>
                          <a:cs typeface="Avenir Book"/>
                        </a:rPr>
                        <a:t>5</a:t>
                      </a:r>
                      <a:r>
                        <a:rPr sz="1800" spc="-140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i="1" dirty="0">
                          <a:latin typeface="Avenir Book"/>
                          <a:cs typeface="Avenir Book"/>
                        </a:rPr>
                        <a:t>µ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m</a:t>
                      </a:r>
                      <a:endParaRPr sz="1800">
                        <a:latin typeface="Avenir Book"/>
                        <a:cs typeface="Avenir Book"/>
                      </a:endParaRPr>
                    </a:p>
                  </a:txBody>
                  <a:tcPr marL="0" marR="0" marT="0" marB="0">
                    <a:lnL w="5057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64490">
                        <a:lnSpc>
                          <a:spcPct val="100000"/>
                        </a:lnSpc>
                      </a:pPr>
                      <a:r>
                        <a:rPr sz="1800" dirty="0">
                          <a:latin typeface="Avenir Book"/>
                          <a:cs typeface="Avenir Book"/>
                        </a:rPr>
                        <a:t>0</a:t>
                      </a:r>
                      <a:r>
                        <a:rPr sz="1800" i="1" dirty="0">
                          <a:latin typeface="Avenir Book"/>
                          <a:cs typeface="Avenir Book"/>
                        </a:rPr>
                        <a:t>.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02</a:t>
                      </a:r>
                      <a:r>
                        <a:rPr sz="1800" spc="-140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nm</a:t>
                      </a:r>
                      <a:endParaRPr sz="1800">
                        <a:latin typeface="Avenir Book"/>
                        <a:cs typeface="Avenir Book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78358">
                <a:tc>
                  <a:txBody>
                    <a:bodyPr/>
                    <a:lstStyle/>
                    <a:p>
                      <a:pPr marL="770255">
                        <a:lnSpc>
                          <a:spcPct val="100000"/>
                        </a:lnSpc>
                      </a:pPr>
                      <a:r>
                        <a:rPr sz="1800" spc="-3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w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a</a:t>
                      </a:r>
                      <a:r>
                        <a:rPr sz="1800" spc="-35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k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e</a:t>
                      </a:r>
                      <a:r>
                        <a:rPr sz="1800" spc="5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monitor</a:t>
                      </a: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112395">
                        <a:lnSpc>
                          <a:spcPct val="100000"/>
                        </a:lnSpc>
                      </a:pP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st</a:t>
                      </a:r>
                      <a:r>
                        <a:rPr sz="1800" spc="25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r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ucture</a:t>
                      </a:r>
                      <a:r>
                        <a:rPr sz="1800" spc="5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centre</a:t>
                      </a: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i="1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σ</a:t>
                      </a:r>
                      <a:r>
                        <a:rPr sz="1800" baseline="-11574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7</a:t>
                      </a: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7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87985">
                        <a:lnSpc>
                          <a:spcPct val="100000"/>
                        </a:lnSpc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3.</a:t>
                      </a:r>
                      <a:r>
                        <a:rPr sz="1800" dirty="0" smtClean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5</a:t>
                      </a:r>
                      <a:r>
                        <a:rPr sz="1800" spc="-140" dirty="0" smtClean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i="1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µ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m</a:t>
                      </a:r>
                    </a:p>
                  </a:txBody>
                  <a:tcPr marL="0" marR="0" marT="0" marB="0">
                    <a:lnL w="5057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64490">
                        <a:lnSpc>
                          <a:spcPct val="100000"/>
                        </a:lnSpc>
                      </a:pP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0</a:t>
                      </a:r>
                      <a:r>
                        <a:rPr sz="1800" i="1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.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54</a:t>
                      </a:r>
                      <a:r>
                        <a:rPr sz="1800" spc="-14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nm</a:t>
                      </a: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73929">
                <a:tc>
                  <a:txBody>
                    <a:bodyPr/>
                    <a:lstStyle/>
                    <a:p>
                      <a:pPr marL="691515">
                        <a:lnSpc>
                          <a:spcPct val="100000"/>
                        </a:lnSpc>
                      </a:pPr>
                      <a:r>
                        <a:rPr sz="1800" dirty="0">
                          <a:latin typeface="Avenir Book"/>
                          <a:cs typeface="Avenir Book"/>
                        </a:rPr>
                        <a:t>quad</a:t>
                      </a:r>
                      <a:r>
                        <a:rPr sz="1800" spc="25" dirty="0">
                          <a:latin typeface="Avenir Book"/>
                          <a:cs typeface="Avenir Book"/>
                        </a:rPr>
                        <a:t>r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upole</a:t>
                      </a:r>
                      <a:r>
                        <a:rPr sz="1800" spc="50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roll</a:t>
                      </a:r>
                      <a:endParaRPr sz="1800">
                        <a:latin typeface="Avenir Book"/>
                        <a:cs typeface="Avenir Book"/>
                      </a:endParaRP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800" dirty="0">
                          <a:latin typeface="Avenir Book"/>
                          <a:cs typeface="Avenir Book"/>
                        </a:rPr>
                        <a:t>longitudinal</a:t>
                      </a:r>
                      <a:r>
                        <a:rPr sz="1800" spc="50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axis</a:t>
                      </a:r>
                      <a:endParaRPr sz="1800">
                        <a:latin typeface="Avenir Book"/>
                        <a:cs typeface="Avenir Book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540" algn="ctr">
                        <a:lnSpc>
                          <a:spcPct val="100000"/>
                        </a:lnSpc>
                      </a:pPr>
                      <a:r>
                        <a:rPr sz="1800" i="1" dirty="0">
                          <a:latin typeface="Avenir Book"/>
                          <a:cs typeface="Avenir Book"/>
                        </a:rPr>
                        <a:t>σ</a:t>
                      </a:r>
                      <a:r>
                        <a:rPr sz="1800" i="1" baseline="-11574" dirty="0">
                          <a:latin typeface="Avenir Book"/>
                          <a:cs typeface="Avenir Book"/>
                        </a:rPr>
                        <a:t>r</a:t>
                      </a:r>
                      <a:endParaRPr sz="1800" baseline="-11574">
                        <a:latin typeface="Avenir Book"/>
                        <a:cs typeface="Avenir Book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7">
                      <a:solidFill>
                        <a:srgbClr val="000000"/>
                      </a:solidFill>
                      <a:prstDash val="solid"/>
                    </a:lnR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</a:pPr>
                      <a:r>
                        <a:rPr sz="1800" dirty="0">
                          <a:latin typeface="Avenir Book"/>
                          <a:cs typeface="Avenir Book"/>
                        </a:rPr>
                        <a:t>100</a:t>
                      </a:r>
                      <a:r>
                        <a:rPr sz="1800" spc="-140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i="1" dirty="0">
                          <a:latin typeface="Avenir Book"/>
                          <a:cs typeface="Avenir Book"/>
                        </a:rPr>
                        <a:t>µ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radian</a:t>
                      </a:r>
                    </a:p>
                  </a:txBody>
                  <a:tcPr marL="0" marR="0" marT="0" marB="0">
                    <a:lnL w="5057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9554">
                        <a:lnSpc>
                          <a:spcPct val="100000"/>
                        </a:lnSpc>
                      </a:pPr>
                      <a:r>
                        <a:rPr sz="1800" i="1" dirty="0">
                          <a:latin typeface="Avenir Book"/>
                          <a:cs typeface="Avenir Book"/>
                        </a:rPr>
                        <a:t>≈</a:t>
                      </a:r>
                      <a:r>
                        <a:rPr sz="1800" i="1" spc="-100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0</a:t>
                      </a:r>
                      <a:r>
                        <a:rPr sz="1800" i="1" dirty="0">
                          <a:latin typeface="Avenir Book"/>
                          <a:cs typeface="Avenir Book"/>
                        </a:rPr>
                        <a:t>.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12</a:t>
                      </a:r>
                      <a:r>
                        <a:rPr sz="1800" spc="-140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nm</a:t>
                      </a: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15" name="Picture 14" descr="bumps_new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94" y="3322582"/>
            <a:ext cx="4572000" cy="3200400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 flipH="1">
            <a:off x="2603500" y="3197380"/>
            <a:ext cx="1588" cy="3118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8" idx="1"/>
          </p:cNvCxnSpPr>
          <p:nvPr/>
        </p:nvCxnSpPr>
        <p:spPr>
          <a:xfrm flipH="1">
            <a:off x="2603500" y="4927600"/>
            <a:ext cx="2768600" cy="812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372100" y="4742934"/>
            <a:ext cx="4074429" cy="369332"/>
          </a:xfrm>
          <a:prstGeom prst="rect">
            <a:avLst/>
          </a:prstGeom>
          <a:solidFill>
            <a:srgbClr val="FFF2CC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Goal: less than 10% above </a:t>
            </a:r>
            <a:r>
              <a:rPr lang="en-US" dirty="0" err="1" smtClean="0"/>
              <a:t>Δε</a:t>
            </a:r>
            <a:r>
              <a:rPr lang="en-US" baseline="-25000" dirty="0" err="1" smtClean="0"/>
              <a:t>y</a:t>
            </a:r>
            <a:r>
              <a:rPr lang="en-US" baseline="-25000" dirty="0"/>
              <a:t> </a:t>
            </a:r>
            <a:r>
              <a:rPr lang="en-US" dirty="0" smtClean="0"/>
              <a:t>= </a:t>
            </a:r>
            <a:r>
              <a:rPr lang="en-US" dirty="0" smtClean="0">
                <a:latin typeface="Avenir Book"/>
                <a:cs typeface="Avenir Book"/>
              </a:rPr>
              <a:t>5 nm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123597" y="5778500"/>
            <a:ext cx="2879248" cy="646331"/>
          </a:xfrm>
          <a:prstGeom prst="rect">
            <a:avLst/>
          </a:prstGeom>
          <a:solidFill>
            <a:srgbClr val="FFF2CC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Further improvement using tuning bumps</a:t>
            </a:r>
            <a:endParaRPr lang="en-US" dirty="0">
              <a:latin typeface="Avenir Book"/>
              <a:cs typeface="Avenir Book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275336" y="5740400"/>
            <a:ext cx="4978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92100" y="1244600"/>
            <a:ext cx="2603500" cy="14773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Avenir Book"/>
                <a:cs typeface="Avenir Book"/>
              </a:rPr>
              <a:t>Emittance</a:t>
            </a:r>
            <a:r>
              <a:rPr lang="en-US" dirty="0" smtClean="0">
                <a:latin typeface="Avenir Book"/>
                <a:cs typeface="Avenir Book"/>
              </a:rPr>
              <a:t> growth for different imperfections</a:t>
            </a:r>
          </a:p>
          <a:p>
            <a:endParaRPr lang="en-US" dirty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Using sophisticated beam-based methods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36600" y="6032147"/>
            <a:ext cx="387429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0                                 5                               10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                         Δε</a:t>
            </a:r>
            <a:r>
              <a:rPr lang="en-US" sz="1400" baseline="-25000" dirty="0" smtClean="0"/>
              <a:t>y,0</a:t>
            </a:r>
            <a:r>
              <a:rPr lang="en-US" sz="1400" dirty="0" smtClean="0"/>
              <a:t> [nm]</a:t>
            </a:r>
            <a:endParaRPr 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5270500" y="3512756"/>
            <a:ext cx="6706745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Note: The tight tolerances are the price for the strong focusing,</a:t>
            </a:r>
          </a:p>
          <a:p>
            <a:r>
              <a:rPr lang="en-US" dirty="0" smtClean="0">
                <a:latin typeface="Avenir Book"/>
                <a:cs typeface="Avenir Book"/>
              </a:rPr>
              <a:t>Which allowed high beam current</a:t>
            </a:r>
            <a:endParaRPr lang="en-US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2098717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50434"/>
          </a:xfrm>
        </p:spPr>
        <p:txBody>
          <a:bodyPr/>
          <a:lstStyle/>
          <a:p>
            <a:r>
              <a:rPr lang="en-GB" dirty="0">
                <a:latin typeface="Avenir Book"/>
                <a:cs typeface="Avenir Book"/>
              </a:rPr>
              <a:t>CLIC Beam-Based Alignment Tests at </a:t>
            </a:r>
            <a:r>
              <a:rPr lang="en-GB" dirty="0" smtClean="0">
                <a:latin typeface="Avenir Book"/>
                <a:cs typeface="Avenir Book"/>
              </a:rPr>
              <a:t>FACET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March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main linac beam dynamics,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180443" y="1062238"/>
            <a:ext cx="460745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 smtClean="0">
                <a:latin typeface="Avenir Book"/>
                <a:cs typeface="Avenir Book"/>
              </a:rPr>
              <a:t>DFS </a:t>
            </a:r>
            <a:r>
              <a:rPr lang="en-US" sz="1600" dirty="0">
                <a:latin typeface="Avenir Book"/>
                <a:cs typeface="Avenir Book"/>
              </a:rPr>
              <a:t>applied to 500 meters </a:t>
            </a:r>
            <a:r>
              <a:rPr lang="en-US" sz="1600" dirty="0" smtClean="0">
                <a:latin typeface="Avenir Book"/>
                <a:cs typeface="Avenir Book"/>
              </a:rPr>
              <a:t>of </a:t>
            </a:r>
            <a:r>
              <a:rPr lang="en-US" sz="1600" dirty="0">
                <a:latin typeface="Avenir Book"/>
                <a:cs typeface="Avenir Book"/>
              </a:rPr>
              <a:t>SLC </a:t>
            </a:r>
            <a:r>
              <a:rPr lang="en-US" sz="1600" dirty="0" err="1">
                <a:latin typeface="Avenir Book"/>
                <a:cs typeface="Avenir Book"/>
              </a:rPr>
              <a:t>linac</a:t>
            </a:r>
            <a:endParaRPr lang="en-US" sz="1600" dirty="0">
              <a:latin typeface="Avenir Book"/>
              <a:cs typeface="Avenir Book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 smtClean="0">
                <a:latin typeface="Avenir Book"/>
                <a:cs typeface="Avenir Book"/>
              </a:rPr>
              <a:t>System identification </a:t>
            </a:r>
            <a:r>
              <a:rPr lang="en-US" sz="1600" dirty="0">
                <a:latin typeface="Avenir Book"/>
                <a:cs typeface="Avenir Book"/>
              </a:rPr>
              <a:t>algorithms </a:t>
            </a:r>
            <a:r>
              <a:rPr lang="en-US" sz="1600" dirty="0" smtClean="0">
                <a:latin typeface="Avenir Book"/>
                <a:cs typeface="Avenir Book"/>
              </a:rPr>
              <a:t>to construct model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 smtClean="0">
                <a:latin typeface="Avenir Book"/>
                <a:cs typeface="Avenir Book"/>
              </a:rPr>
              <a:t>DFS </a:t>
            </a:r>
            <a:r>
              <a:rPr lang="en-US" sz="1600" dirty="0">
                <a:latin typeface="Avenir Book"/>
                <a:cs typeface="Avenir Book"/>
              </a:rPr>
              <a:t>correction </a:t>
            </a:r>
            <a:r>
              <a:rPr lang="en-US" sz="1600" dirty="0" smtClean="0">
                <a:latin typeface="Avenir Book"/>
                <a:cs typeface="Avenir Book"/>
              </a:rPr>
              <a:t>with GUI</a:t>
            </a:r>
            <a:endParaRPr lang="en-US" sz="1600" dirty="0">
              <a:latin typeface="Avenir Book"/>
              <a:cs typeface="Avenir Book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 err="1">
                <a:latin typeface="Avenir Book"/>
                <a:cs typeface="Avenir Book"/>
              </a:rPr>
              <a:t>Emittance</a:t>
            </a:r>
            <a:r>
              <a:rPr lang="en-US" sz="1600" dirty="0">
                <a:latin typeface="Avenir Book"/>
                <a:cs typeface="Avenir Book"/>
              </a:rPr>
              <a:t> </a:t>
            </a:r>
            <a:r>
              <a:rPr lang="en-US" sz="1600" dirty="0" smtClean="0">
                <a:latin typeface="Avenir Book"/>
                <a:cs typeface="Avenir Book"/>
              </a:rPr>
              <a:t>growth is measured</a:t>
            </a:r>
            <a:endParaRPr lang="en-US" sz="1600" dirty="0">
              <a:latin typeface="Avenir Book"/>
              <a:cs typeface="Avenir Book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193143" y="2494820"/>
            <a:ext cx="4197946" cy="402004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26209"/>
          <a:stretch/>
        </p:blipFill>
        <p:spPr bwMode="auto">
          <a:xfrm>
            <a:off x="376472" y="2965770"/>
            <a:ext cx="3549600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TextBox 46"/>
          <p:cNvSpPr txBox="1"/>
          <p:nvPr/>
        </p:nvSpPr>
        <p:spPr>
          <a:xfrm>
            <a:off x="376472" y="2596438"/>
            <a:ext cx="1647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System model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4754779" y="957073"/>
            <a:ext cx="6840321" cy="562411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1865" y="1043150"/>
            <a:ext cx="5236508" cy="3850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4421" y="4829753"/>
            <a:ext cx="2129693" cy="1467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4114" y="4810445"/>
            <a:ext cx="2136775" cy="148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TextBox 3"/>
          <p:cNvSpPr txBox="1">
            <a:spLocks noChangeArrowheads="1"/>
          </p:cNvSpPr>
          <p:nvPr/>
        </p:nvSpPr>
        <p:spPr bwMode="auto">
          <a:xfrm rot="16200000">
            <a:off x="5231052" y="2618693"/>
            <a:ext cx="1902586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dirty="0" err="1" smtClean="0">
                <a:latin typeface="Avenir Book"/>
                <a:cs typeface="Avenir Book"/>
              </a:rPr>
              <a:t>Emittance</a:t>
            </a:r>
            <a:r>
              <a:rPr lang="en-US" sz="1600" dirty="0" smtClean="0">
                <a:latin typeface="Avenir Book"/>
                <a:cs typeface="Avenir Book"/>
              </a:rPr>
              <a:t> [10</a:t>
            </a:r>
            <a:r>
              <a:rPr lang="en-US" sz="1600" baseline="30000" dirty="0" smtClean="0">
                <a:latin typeface="Avenir Book"/>
                <a:cs typeface="Avenir Book"/>
              </a:rPr>
              <a:t>-5</a:t>
            </a:r>
            <a:r>
              <a:rPr lang="en-US" sz="1600" dirty="0" smtClean="0">
                <a:latin typeface="Avenir Book"/>
                <a:cs typeface="Avenir Book"/>
              </a:rPr>
              <a:t> m ]</a:t>
            </a:r>
            <a:endParaRPr lang="en-US" sz="1600" dirty="0">
              <a:latin typeface="Avenir Book"/>
              <a:cs typeface="Avenir Book"/>
            </a:endParaRPr>
          </a:p>
        </p:txBody>
      </p:sp>
      <p:pic>
        <p:nvPicPr>
          <p:cNvPr id="54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0889" y="4810445"/>
            <a:ext cx="2076450" cy="148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TextBox 54"/>
          <p:cNvSpPr txBox="1"/>
          <p:nvPr/>
        </p:nvSpPr>
        <p:spPr>
          <a:xfrm>
            <a:off x="5484203" y="6259832"/>
            <a:ext cx="1386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Initial beam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411689" y="6259832"/>
            <a:ext cx="1803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After 1 iteration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9389994" y="6259832"/>
            <a:ext cx="1902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After 3 iterations</a:t>
            </a:r>
            <a:endParaRPr lang="en-US" dirty="0">
              <a:latin typeface="Avenir Book"/>
              <a:cs typeface="Avenir Book"/>
            </a:endParaRPr>
          </a:p>
        </p:txBody>
      </p:sp>
      <p:cxnSp>
        <p:nvCxnSpPr>
          <p:cNvPr id="58" name="Straight Arrow Connector 57"/>
          <p:cNvCxnSpPr>
            <a:stCxn id="51" idx="0"/>
          </p:cNvCxnSpPr>
          <p:nvPr/>
        </p:nvCxnSpPr>
        <p:spPr>
          <a:xfrm flipV="1">
            <a:off x="6089268" y="1848566"/>
            <a:ext cx="760025" cy="29811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flipH="1" flipV="1">
            <a:off x="7554835" y="2924439"/>
            <a:ext cx="738265" cy="18860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stCxn id="54" idx="0"/>
          </p:cNvCxnSpPr>
          <p:nvPr/>
        </p:nvCxnSpPr>
        <p:spPr>
          <a:xfrm flipH="1" flipV="1">
            <a:off x="8858846" y="3416301"/>
            <a:ext cx="1470268" cy="13941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8554467" y="4456534"/>
            <a:ext cx="1038727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iteration</a:t>
            </a:r>
            <a:endParaRPr lang="en-US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3640803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300" y="-4612"/>
            <a:ext cx="10515600" cy="750434"/>
          </a:xfrm>
        </p:spPr>
        <p:txBody>
          <a:bodyPr/>
          <a:lstStyle/>
          <a:p>
            <a:r>
              <a:rPr lang="en-US" sz="3600" dirty="0" smtClean="0"/>
              <a:t>Dynamic Imperfection Example: Ground Motion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March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main linac beam dynamics,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937299" y="950429"/>
            <a:ext cx="61536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venir Book"/>
                <a:cs typeface="Avenir Book"/>
              </a:rPr>
              <a:t>Beam-trajectory feedback </a:t>
            </a:r>
            <a:r>
              <a:rPr lang="en-US" dirty="0" smtClean="0">
                <a:latin typeface="Avenir Book"/>
                <a:cs typeface="Avenir Book"/>
              </a:rPr>
              <a:t>corrects pulse-to-pulse (20 </a:t>
            </a:r>
            <a:r>
              <a:rPr lang="en-US" dirty="0" err="1" smtClean="0">
                <a:latin typeface="Avenir Book"/>
                <a:cs typeface="Avenir Book"/>
              </a:rPr>
              <a:t>ms</a:t>
            </a:r>
            <a:r>
              <a:rPr lang="en-US" dirty="0" smtClean="0">
                <a:latin typeface="Avenir Book"/>
                <a:cs typeface="Avenir Book"/>
              </a:rPr>
              <a:t>)</a:t>
            </a:r>
          </a:p>
          <a:p>
            <a:pPr marL="285750" indent="-285750">
              <a:buFont typeface="Symbol" charset="0"/>
              <a:buChar char=""/>
            </a:pPr>
            <a:r>
              <a:rPr lang="en-US" dirty="0" smtClean="0">
                <a:latin typeface="Avenir Book"/>
                <a:cs typeface="Avenir Book"/>
              </a:rPr>
              <a:t>Cures low frequency ground motion</a:t>
            </a:r>
          </a:p>
          <a:p>
            <a:pPr marL="285750" indent="-285750">
              <a:buFont typeface="Symbol" charset="0"/>
              <a:buChar char=""/>
            </a:pPr>
            <a:r>
              <a:rPr lang="en-US" dirty="0" smtClean="0">
                <a:latin typeface="Avenir Book"/>
                <a:cs typeface="Avenir Book"/>
              </a:rPr>
              <a:t>But not higher frequencies</a:t>
            </a:r>
          </a:p>
        </p:txBody>
      </p:sp>
      <p:pic>
        <p:nvPicPr>
          <p:cNvPr id="8" name="Picture 22" descr="p1.tif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" y="1797559"/>
            <a:ext cx="5553964" cy="398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787399" y="1155700"/>
            <a:ext cx="4787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venir Book"/>
                <a:cs typeface="Avenir Book"/>
              </a:rPr>
              <a:t>Ground motion </a:t>
            </a:r>
            <a:r>
              <a:rPr lang="en-US" dirty="0" smtClean="0">
                <a:latin typeface="Avenir Book"/>
                <a:cs typeface="Avenir Book"/>
              </a:rPr>
              <a:t>can impact beam trajectory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2468" y="5761554"/>
            <a:ext cx="1309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LEP tunnel</a:t>
            </a:r>
            <a:endParaRPr lang="en-US" dirty="0">
              <a:latin typeface="Avenir Book"/>
              <a:cs typeface="Avenir Book"/>
            </a:endParaRPr>
          </a:p>
        </p:txBody>
      </p:sp>
      <p:cxnSp>
        <p:nvCxnSpPr>
          <p:cNvPr id="12" name="Straight Arrow Connector 11"/>
          <p:cNvCxnSpPr>
            <a:stCxn id="10" idx="0"/>
          </p:cNvCxnSpPr>
          <p:nvPr/>
        </p:nvCxnSpPr>
        <p:spPr>
          <a:xfrm flipV="1">
            <a:off x="787399" y="3825110"/>
            <a:ext cx="2692401" cy="19364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673677" y="5761554"/>
            <a:ext cx="36122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Want to be able to cope with this</a:t>
            </a:r>
          </a:p>
          <a:p>
            <a:r>
              <a:rPr lang="en-US" dirty="0" smtClean="0">
                <a:latin typeface="Avenir Book"/>
                <a:cs typeface="Avenir Book"/>
              </a:rPr>
              <a:t>(Model B10 similar to CMS hall)</a:t>
            </a:r>
            <a:endParaRPr lang="en-US" dirty="0">
              <a:latin typeface="Avenir Book"/>
              <a:cs typeface="Avenir Book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2667000" y="3543300"/>
            <a:ext cx="1103540" cy="213801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345266" y="2100237"/>
            <a:ext cx="41507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Beam-trajectory feedback:</a:t>
            </a:r>
          </a:p>
          <a:p>
            <a:r>
              <a:rPr lang="en-US" dirty="0" smtClean="0">
                <a:latin typeface="Avenir Book"/>
                <a:cs typeface="Avenir Book"/>
              </a:rPr>
              <a:t>Example transfer curve (recursive filter)</a:t>
            </a:r>
            <a:endParaRPr lang="en-US" dirty="0">
              <a:latin typeface="Avenir Book"/>
              <a:cs typeface="Avenir Book"/>
            </a:endParaRPr>
          </a:p>
        </p:txBody>
      </p:sp>
      <p:pic>
        <p:nvPicPr>
          <p:cNvPr id="3" name="Picture 2" descr="Pages from A1_3_2016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57" t="15185" r="3293" b="40370"/>
          <a:stretch/>
        </p:blipFill>
        <p:spPr>
          <a:xfrm>
            <a:off x="7016242" y="2742588"/>
            <a:ext cx="4711700" cy="3048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16200000">
            <a:off x="5520182" y="4102100"/>
            <a:ext cx="26011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venir Book"/>
                <a:cs typeface="Avenir Book"/>
              </a:rPr>
              <a:t>Amplification/demagnification</a:t>
            </a:r>
            <a:endParaRPr lang="en-US" sz="1400" dirty="0">
              <a:latin typeface="Avenir Book"/>
              <a:cs typeface="Avenir Book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072714" y="5961143"/>
            <a:ext cx="13722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venir Book"/>
                <a:cs typeface="Avenir Book"/>
              </a:rPr>
              <a:t>Frequency [Hz]</a:t>
            </a:r>
            <a:endParaRPr lang="en-US" sz="1400" dirty="0">
              <a:latin typeface="Avenir Book"/>
              <a:cs typeface="Avenir Book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343632" y="5677618"/>
            <a:ext cx="3843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venir Book"/>
                <a:cs typeface="Avenir Book"/>
              </a:rPr>
              <a:t>25</a:t>
            </a:r>
            <a:endParaRPr lang="en-US" sz="1400" dirty="0">
              <a:latin typeface="Avenir Book"/>
              <a:cs typeface="Avenir Book"/>
            </a:endParaRPr>
          </a:p>
        </p:txBody>
      </p:sp>
      <p:sp>
        <p:nvSpPr>
          <p:cNvPr id="19" name="TextBox 18"/>
          <p:cNvSpPr txBox="1"/>
          <p:nvPr/>
        </p:nvSpPr>
        <p:spPr>
          <a:xfrm flipH="1">
            <a:off x="7378700" y="5677619"/>
            <a:ext cx="241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venir Book"/>
                <a:cs typeface="Avenir Book"/>
              </a:rPr>
              <a:t>0</a:t>
            </a:r>
            <a:endParaRPr lang="en-US" sz="1400" dirty="0">
              <a:latin typeface="Avenir Book"/>
              <a:cs typeface="Avenir Book"/>
            </a:endParaRPr>
          </a:p>
        </p:txBody>
      </p:sp>
      <p:sp>
        <p:nvSpPr>
          <p:cNvPr id="20" name="TextBox 19"/>
          <p:cNvSpPr txBox="1"/>
          <p:nvPr/>
        </p:nvSpPr>
        <p:spPr>
          <a:xfrm flipH="1">
            <a:off x="8227828" y="5677618"/>
            <a:ext cx="2176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venir Book"/>
                <a:cs typeface="Avenir Book"/>
              </a:rPr>
              <a:t>5</a:t>
            </a:r>
          </a:p>
        </p:txBody>
      </p:sp>
      <p:sp>
        <p:nvSpPr>
          <p:cNvPr id="22" name="TextBox 21"/>
          <p:cNvSpPr txBox="1"/>
          <p:nvPr/>
        </p:nvSpPr>
        <p:spPr>
          <a:xfrm flipH="1">
            <a:off x="8963328" y="5677619"/>
            <a:ext cx="388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venir Book"/>
                <a:cs typeface="Avenir Book"/>
              </a:rPr>
              <a:t>10</a:t>
            </a:r>
            <a:endParaRPr lang="en-US" sz="1400" dirty="0">
              <a:latin typeface="Avenir Book"/>
              <a:cs typeface="Avenir Book"/>
            </a:endParaRPr>
          </a:p>
        </p:txBody>
      </p:sp>
      <p:sp>
        <p:nvSpPr>
          <p:cNvPr id="23" name="TextBox 22"/>
          <p:cNvSpPr txBox="1"/>
          <p:nvPr/>
        </p:nvSpPr>
        <p:spPr>
          <a:xfrm flipH="1">
            <a:off x="10564755" y="5681314"/>
            <a:ext cx="388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venir Book"/>
                <a:cs typeface="Avenir Book"/>
              </a:rPr>
              <a:t>2</a:t>
            </a:r>
            <a:r>
              <a:rPr lang="en-US" sz="1400" dirty="0" smtClean="0">
                <a:latin typeface="Avenir Book"/>
                <a:cs typeface="Avenir Book"/>
              </a:rPr>
              <a:t>0</a:t>
            </a:r>
            <a:endParaRPr lang="en-US" sz="1400" dirty="0">
              <a:latin typeface="Avenir Book"/>
              <a:cs typeface="Avenir Book"/>
            </a:endParaRPr>
          </a:p>
        </p:txBody>
      </p:sp>
      <p:sp>
        <p:nvSpPr>
          <p:cNvPr id="24" name="TextBox 23"/>
          <p:cNvSpPr txBox="1"/>
          <p:nvPr/>
        </p:nvSpPr>
        <p:spPr>
          <a:xfrm flipH="1">
            <a:off x="9738028" y="5677618"/>
            <a:ext cx="388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venir Book"/>
                <a:cs typeface="Avenir Book"/>
              </a:rPr>
              <a:t>15</a:t>
            </a:r>
            <a:endParaRPr lang="en-US" sz="1400" dirty="0">
              <a:latin typeface="Avenir Book"/>
              <a:cs typeface="Avenir Book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950927" y="6038553"/>
            <a:ext cx="184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demagnification</a:t>
            </a:r>
            <a:endParaRPr lang="en-US" dirty="0">
              <a:latin typeface="Avenir Book"/>
              <a:cs typeface="Avenir Book"/>
            </a:endParaRPr>
          </a:p>
        </p:txBody>
      </p:sp>
      <p:cxnSp>
        <p:nvCxnSpPr>
          <p:cNvPr id="29" name="Straight Arrow Connector 28"/>
          <p:cNvCxnSpPr>
            <a:stCxn id="27" idx="0"/>
          </p:cNvCxnSpPr>
          <p:nvPr/>
        </p:nvCxnSpPr>
        <p:spPr>
          <a:xfrm flipV="1">
            <a:off x="6874591" y="5232400"/>
            <a:ext cx="745409" cy="8061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Donut 10"/>
          <p:cNvSpPr/>
          <p:nvPr/>
        </p:nvSpPr>
        <p:spPr>
          <a:xfrm>
            <a:off x="2602858" y="3057474"/>
            <a:ext cx="2335364" cy="914400"/>
          </a:xfrm>
          <a:prstGeom prst="donut">
            <a:avLst>
              <a:gd name="adj" fmla="val 554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Donut 25"/>
          <p:cNvSpPr/>
          <p:nvPr/>
        </p:nvSpPr>
        <p:spPr>
          <a:xfrm>
            <a:off x="7905032" y="4340174"/>
            <a:ext cx="4071068" cy="914400"/>
          </a:xfrm>
          <a:prstGeom prst="donut">
            <a:avLst>
              <a:gd name="adj" fmla="val 554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172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088"/>
            <a:ext cx="10515600" cy="750434"/>
          </a:xfrm>
        </p:spPr>
        <p:txBody>
          <a:bodyPr/>
          <a:lstStyle/>
          <a:p>
            <a:r>
              <a:rPr lang="en-US" dirty="0" smtClean="0"/>
              <a:t>Ground Motion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March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main linac beam dynamics,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7" name="Picture 6" descr="GM_B10_noting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3531" y="925388"/>
            <a:ext cx="9144000" cy="5489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182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788"/>
            <a:ext cx="10515600" cy="750434"/>
          </a:xfrm>
        </p:spPr>
        <p:txBody>
          <a:bodyPr/>
          <a:lstStyle/>
          <a:p>
            <a:r>
              <a:rPr lang="en-US" dirty="0"/>
              <a:t>Beam </a:t>
            </a:r>
            <a:r>
              <a:rPr lang="en-US" dirty="0" smtClean="0"/>
              <a:t>Motion with Beam Feedback </a:t>
            </a:r>
            <a:r>
              <a:rPr lang="en-US" dirty="0"/>
              <a:t>Only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March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main linac beam dynamics,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9" name="Picture 8" descr="Beam_motion_linac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1686" y="1049282"/>
            <a:ext cx="9144000" cy="5489575"/>
          </a:xfrm>
          <a:prstGeom prst="rect">
            <a:avLst/>
          </a:prstGeom>
        </p:spPr>
      </p:pic>
      <p:pic>
        <p:nvPicPr>
          <p:cNvPr id="10" name="Picture 9" descr="GM_comp_zoom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539" y="783922"/>
            <a:ext cx="5488734" cy="3295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070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788"/>
            <a:ext cx="10515600" cy="750434"/>
          </a:xfrm>
        </p:spPr>
        <p:txBody>
          <a:bodyPr/>
          <a:lstStyle/>
          <a:p>
            <a:r>
              <a:rPr lang="en-US" dirty="0" smtClean="0"/>
              <a:t>Jitter at IP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March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main linac beam dynamics,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228" y="791048"/>
            <a:ext cx="7679999" cy="5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070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788"/>
            <a:ext cx="10515600" cy="750434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Stabilisation</a:t>
            </a:r>
            <a:r>
              <a:rPr lang="en-US" dirty="0" smtClean="0"/>
              <a:t> System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March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main linac beam dynamics,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34884" y="791183"/>
            <a:ext cx="3886200" cy="510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tf_QP_stab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1083" y="865985"/>
            <a:ext cx="4772461" cy="2858232"/>
          </a:xfrm>
          <a:prstGeom prst="rect">
            <a:avLst/>
          </a:prstGeom>
        </p:spPr>
      </p:pic>
      <p:pic>
        <p:nvPicPr>
          <p:cNvPr id="9" name="Picture 8" descr="GM_comp_zoom2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1084" y="3666377"/>
            <a:ext cx="4772461" cy="286513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30400" y="5994400"/>
            <a:ext cx="1685866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K. </a:t>
            </a:r>
            <a:r>
              <a:rPr lang="en-US" dirty="0" err="1" smtClean="0"/>
              <a:t>Artoos</a:t>
            </a:r>
            <a:r>
              <a:rPr lang="en-US" dirty="0" smtClean="0"/>
              <a:t> et 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5070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088"/>
            <a:ext cx="10515600" cy="750434"/>
          </a:xfrm>
        </p:spPr>
        <p:txBody>
          <a:bodyPr/>
          <a:lstStyle/>
          <a:p>
            <a:r>
              <a:rPr lang="en-US" dirty="0" smtClean="0"/>
              <a:t>Beam Trajectory Jitter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March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main linac beam dynamics,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7" name="Picture 6" descr="Beam_motion_ml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9533" y="939136"/>
            <a:ext cx="9144000" cy="548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070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788"/>
            <a:ext cx="10515600" cy="750434"/>
          </a:xfrm>
        </p:spPr>
        <p:txBody>
          <a:bodyPr/>
          <a:lstStyle/>
          <a:p>
            <a:r>
              <a:rPr lang="en-US" dirty="0" smtClean="0"/>
              <a:t>Beam Jitter at IP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March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main linac beam dynamics,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698" y="778858"/>
            <a:ext cx="7679999" cy="5759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070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27082"/>
            <a:ext cx="10515600" cy="750434"/>
          </a:xfrm>
        </p:spPr>
        <p:txBody>
          <a:bodyPr>
            <a:noAutofit/>
          </a:bodyPr>
          <a:lstStyle/>
          <a:p>
            <a:r>
              <a:rPr lang="en-US" dirty="0"/>
              <a:t>CLIC Staged Scenario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2774" y="1282564"/>
            <a:ext cx="3456913" cy="2071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March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main linac beam dynamics, Daniel Schulte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7704-4D2A-F546-9494-EB9D0210C36D}" type="slidenum">
              <a:rPr lang="en-US" smtClean="0"/>
              <a:t>3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35636" y="1028481"/>
            <a:ext cx="4855463" cy="20620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Plenty of physics at low </a:t>
            </a:r>
            <a:r>
              <a:rPr lang="en-US" dirty="0" err="1" smtClean="0">
                <a:latin typeface="Avenir Book"/>
                <a:cs typeface="Avenir Book"/>
              </a:rPr>
              <a:t>centre</a:t>
            </a:r>
            <a:r>
              <a:rPr lang="en-US" dirty="0" smtClean="0">
                <a:latin typeface="Avenir Book"/>
                <a:cs typeface="Avenir Book"/>
              </a:rPr>
              <a:t>-of-mass energies</a:t>
            </a:r>
          </a:p>
          <a:p>
            <a:endParaRPr lang="en-US" dirty="0" smtClean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Energy and luminosity </a:t>
            </a:r>
            <a:r>
              <a:rPr lang="en-US" dirty="0">
                <a:latin typeface="Avenir Book"/>
                <a:cs typeface="Avenir Book"/>
              </a:rPr>
              <a:t>targets from Physics Study G</a:t>
            </a:r>
            <a:r>
              <a:rPr lang="en-US" dirty="0" smtClean="0">
                <a:latin typeface="Avenir Book"/>
                <a:cs typeface="Avenir Book"/>
              </a:rPr>
              <a:t>roup</a:t>
            </a:r>
            <a:endParaRPr lang="en-US" dirty="0">
              <a:latin typeface="Avenir Book"/>
              <a:cs typeface="Avenir Book"/>
            </a:endParaRPr>
          </a:p>
          <a:p>
            <a:endParaRPr lang="en-US" dirty="0">
              <a:latin typeface="Avenir Book"/>
              <a:cs typeface="Avenir Book"/>
            </a:endParaRPr>
          </a:p>
          <a:p>
            <a:endParaRPr lang="en-US" dirty="0" smtClean="0">
              <a:latin typeface="Avenir Book"/>
              <a:cs typeface="Avenir Book"/>
            </a:endParaRPr>
          </a:p>
        </p:txBody>
      </p:sp>
      <p:sp>
        <p:nvSpPr>
          <p:cNvPr id="16" name="Frame 15"/>
          <p:cNvSpPr/>
          <p:nvPr/>
        </p:nvSpPr>
        <p:spPr>
          <a:xfrm>
            <a:off x="5308601" y="3873499"/>
            <a:ext cx="6773332" cy="2552701"/>
          </a:xfrm>
          <a:prstGeom prst="frame">
            <a:avLst>
              <a:gd name="adj1" fmla="val 3700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08601" y="3427227"/>
            <a:ext cx="3401086" cy="44627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sz="2100" dirty="0" smtClean="0">
                <a:latin typeface="Avenir Book"/>
                <a:cs typeface="Avenir Book"/>
              </a:rPr>
              <a:t>Implementation in stages</a:t>
            </a:r>
            <a:endParaRPr lang="en-US" sz="2100" dirty="0">
              <a:latin typeface="Avenir Book"/>
              <a:cs typeface="Avenir Book"/>
            </a:endParaRPr>
          </a:p>
        </p:txBody>
      </p:sp>
      <p:sp>
        <p:nvSpPr>
          <p:cNvPr id="20" name="Frame 19"/>
          <p:cNvSpPr/>
          <p:nvPr/>
        </p:nvSpPr>
        <p:spPr>
          <a:xfrm>
            <a:off x="135636" y="2508912"/>
            <a:ext cx="4855464" cy="4042135"/>
          </a:xfrm>
          <a:prstGeom prst="frame">
            <a:avLst>
              <a:gd name="adj1" fmla="val 3700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95800" y="23876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9178035" y="2026060"/>
            <a:ext cx="2512086" cy="4001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Study top at threshold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928100" y="1033846"/>
            <a:ext cx="3263900" cy="67710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dirty="0">
                <a:latin typeface="Avenir Book"/>
                <a:cs typeface="Avenir Book"/>
              </a:rPr>
              <a:t>T</a:t>
            </a:r>
            <a:r>
              <a:rPr lang="en-US" dirty="0" smtClean="0">
                <a:latin typeface="Avenir Book"/>
                <a:cs typeface="Avenir Book"/>
              </a:rPr>
              <a:t>op above threshold</a:t>
            </a:r>
          </a:p>
          <a:p>
            <a:r>
              <a:rPr lang="en-US" dirty="0" smtClean="0">
                <a:latin typeface="Avenir Book"/>
                <a:cs typeface="Avenir Book"/>
              </a:rPr>
              <a:t>Higgs via </a:t>
            </a:r>
            <a:r>
              <a:rPr lang="en-US" dirty="0" err="1" smtClean="0">
                <a:latin typeface="Avenir Book"/>
                <a:cs typeface="Avenir Book"/>
              </a:rPr>
              <a:t>Zh</a:t>
            </a:r>
            <a:r>
              <a:rPr lang="en-US" dirty="0" smtClean="0">
                <a:latin typeface="Avenir Book"/>
                <a:cs typeface="Avenir Book"/>
              </a:rPr>
              <a:t> and WW fusion </a:t>
            </a:r>
            <a:endParaRPr lang="en-US" dirty="0">
              <a:latin typeface="Avenir Book"/>
              <a:cs typeface="Avenir Book"/>
            </a:endParaRPr>
          </a:p>
        </p:txBody>
      </p:sp>
      <p:cxnSp>
        <p:nvCxnSpPr>
          <p:cNvPr id="12" name="Straight Arrow Connector 11"/>
          <p:cNvCxnSpPr>
            <a:stCxn id="23" idx="1"/>
          </p:cNvCxnSpPr>
          <p:nvPr/>
        </p:nvCxnSpPr>
        <p:spPr>
          <a:xfrm flipH="1">
            <a:off x="8559801" y="1372398"/>
            <a:ext cx="368299" cy="532602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22" idx="1"/>
          </p:cNvCxnSpPr>
          <p:nvPr/>
        </p:nvCxnSpPr>
        <p:spPr>
          <a:xfrm flipH="1">
            <a:off x="8559801" y="2226113"/>
            <a:ext cx="618234" cy="0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2514600" y="3873499"/>
            <a:ext cx="1041400" cy="1841502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9025636" y="2584604"/>
            <a:ext cx="3108132" cy="67710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dirty="0">
                <a:latin typeface="Avenir Book"/>
                <a:cs typeface="Avenir Book"/>
              </a:rPr>
              <a:t>T</a:t>
            </a:r>
            <a:r>
              <a:rPr lang="en-US" dirty="0" smtClean="0">
                <a:latin typeface="Avenir Book"/>
                <a:cs typeface="Avenir Book"/>
              </a:rPr>
              <a:t>o be updated with more input from LHC and stage 1</a:t>
            </a:r>
            <a:endParaRPr lang="en-US" dirty="0">
              <a:latin typeface="Avenir Book"/>
              <a:cs typeface="Avenir Book"/>
            </a:endParaRP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416" y="2756932"/>
            <a:ext cx="4490884" cy="3658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Frame 41"/>
          <p:cNvSpPr/>
          <p:nvPr/>
        </p:nvSpPr>
        <p:spPr>
          <a:xfrm>
            <a:off x="4991100" y="1028481"/>
            <a:ext cx="3856736" cy="2325275"/>
          </a:xfrm>
          <a:prstGeom prst="frame">
            <a:avLst>
              <a:gd name="adj1" fmla="val 3700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44" name="Straight Arrow Connector 43"/>
          <p:cNvCxnSpPr>
            <a:stCxn id="32" idx="1"/>
          </p:cNvCxnSpPr>
          <p:nvPr/>
        </p:nvCxnSpPr>
        <p:spPr>
          <a:xfrm flipH="1" flipV="1">
            <a:off x="8559801" y="2756932"/>
            <a:ext cx="465835" cy="166224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32" idx="1"/>
          </p:cNvCxnSpPr>
          <p:nvPr/>
        </p:nvCxnSpPr>
        <p:spPr>
          <a:xfrm flipH="1">
            <a:off x="8559802" y="2923156"/>
            <a:ext cx="465834" cy="152402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57" name="Picture 56" descr="scheme_new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3623" y="4049230"/>
            <a:ext cx="6559777" cy="2128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934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788"/>
            <a:ext cx="10515600" cy="750434"/>
          </a:xfrm>
        </p:spPr>
        <p:txBody>
          <a:bodyPr/>
          <a:lstStyle/>
          <a:p>
            <a:r>
              <a:rPr lang="en-US" dirty="0" smtClean="0"/>
              <a:t>Beam Jitter at IP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March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main linac beam dynamics,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8317" y="791048"/>
            <a:ext cx="7680000" cy="5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070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50434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sz="2000" dirty="0" smtClean="0">
                <a:latin typeface="Avenir Book"/>
                <a:cs typeface="Avenir Book"/>
              </a:rPr>
              <a:t>The main </a:t>
            </a:r>
            <a:r>
              <a:rPr lang="en-US" sz="2000" dirty="0" err="1" smtClean="0">
                <a:latin typeface="Avenir Book"/>
                <a:cs typeface="Avenir Book"/>
              </a:rPr>
              <a:t>linac</a:t>
            </a:r>
            <a:r>
              <a:rPr lang="en-US" sz="2000" dirty="0" smtClean="0">
                <a:latin typeface="Avenir Book"/>
                <a:cs typeface="Avenir Book"/>
              </a:rPr>
              <a:t> beam dynamics is a key parameter driver in CLIC</a:t>
            </a:r>
          </a:p>
          <a:p>
            <a:pPr marL="342900" indent="-342900" algn="l">
              <a:buFont typeface="Arial"/>
              <a:buChar char="•"/>
            </a:pPr>
            <a:r>
              <a:rPr lang="en-US" sz="2000" dirty="0" smtClean="0">
                <a:latin typeface="Avenir Book"/>
                <a:cs typeface="Avenir Book"/>
              </a:rPr>
              <a:t>It defines the charge and collision bunch length and impacts the vertical </a:t>
            </a:r>
            <a:r>
              <a:rPr lang="en-US" sz="2000" dirty="0" err="1" smtClean="0">
                <a:latin typeface="Avenir Book"/>
                <a:cs typeface="Avenir Book"/>
              </a:rPr>
              <a:t>emittance</a:t>
            </a:r>
            <a:endParaRPr lang="en-US" sz="2000" dirty="0" smtClean="0">
              <a:latin typeface="Avenir Book"/>
              <a:cs typeface="Avenir Book"/>
            </a:endParaRPr>
          </a:p>
          <a:p>
            <a:pPr algn="l"/>
            <a:endParaRPr lang="en-US" sz="2000" dirty="0">
              <a:latin typeface="Avenir Book"/>
              <a:cs typeface="Avenir Book"/>
            </a:endParaRPr>
          </a:p>
          <a:p>
            <a:pPr algn="l"/>
            <a:r>
              <a:rPr lang="en-US" sz="2000" dirty="0" smtClean="0">
                <a:latin typeface="Avenir Book"/>
                <a:cs typeface="Avenir Book"/>
              </a:rPr>
              <a:t>For each accelerating structure design there is an optimum beam parameter set</a:t>
            </a:r>
          </a:p>
          <a:p>
            <a:pPr marL="342900" indent="-342900" algn="l">
              <a:buFont typeface="Arial"/>
              <a:buChar char="•"/>
            </a:pPr>
            <a:r>
              <a:rPr lang="en-US" sz="2000" dirty="0" smtClean="0">
                <a:latin typeface="Avenir Book"/>
                <a:cs typeface="Avenir Book"/>
              </a:rPr>
              <a:t>The highest charge that is acceptable in each bunch</a:t>
            </a:r>
          </a:p>
          <a:p>
            <a:pPr marL="342900" indent="-342900" algn="l">
              <a:buFont typeface="Arial"/>
              <a:buChar char="•"/>
            </a:pPr>
            <a:endParaRPr lang="en-US" sz="2000" dirty="0">
              <a:latin typeface="Avenir Book"/>
              <a:cs typeface="Avenir Book"/>
            </a:endParaRPr>
          </a:p>
          <a:p>
            <a:pPr algn="l"/>
            <a:r>
              <a:rPr lang="en-US" sz="2000" dirty="0" smtClean="0">
                <a:latin typeface="Avenir Book"/>
                <a:cs typeface="Avenir Book"/>
              </a:rPr>
              <a:t>Strong focusing is used to mitigate transverse </a:t>
            </a:r>
            <a:r>
              <a:rPr lang="en-US" sz="2000" dirty="0" err="1" smtClean="0">
                <a:latin typeface="Avenir Book"/>
                <a:cs typeface="Avenir Book"/>
              </a:rPr>
              <a:t>wakefield</a:t>
            </a:r>
            <a:r>
              <a:rPr lang="en-US" sz="2000" dirty="0" smtClean="0">
                <a:latin typeface="Avenir Book"/>
                <a:cs typeface="Avenir Book"/>
              </a:rPr>
              <a:t> effects</a:t>
            </a:r>
          </a:p>
          <a:p>
            <a:pPr algn="l"/>
            <a:endParaRPr lang="en-US" sz="2000" dirty="0">
              <a:latin typeface="Avenir Book"/>
              <a:cs typeface="Avenir Book"/>
            </a:endParaRPr>
          </a:p>
          <a:p>
            <a:pPr algn="l"/>
            <a:r>
              <a:rPr lang="en-US" sz="2000" dirty="0" smtClean="0">
                <a:latin typeface="Avenir Book"/>
                <a:cs typeface="Avenir Book"/>
              </a:rPr>
              <a:t>Imperfections and their mitigation are critical for the </a:t>
            </a:r>
            <a:r>
              <a:rPr lang="en-US" sz="2000" dirty="0" err="1" smtClean="0">
                <a:latin typeface="Avenir Book"/>
                <a:cs typeface="Avenir Book"/>
              </a:rPr>
              <a:t>emittance</a:t>
            </a:r>
            <a:r>
              <a:rPr lang="en-US" sz="2000" dirty="0" smtClean="0">
                <a:latin typeface="Avenir Book"/>
                <a:cs typeface="Avenir Book"/>
              </a:rPr>
              <a:t> growth and luminosity</a:t>
            </a:r>
          </a:p>
          <a:p>
            <a:pPr algn="l"/>
            <a:endParaRPr lang="en-US" sz="2000" dirty="0" smtClean="0">
              <a:latin typeface="Avenir Book"/>
              <a:cs typeface="Avenir Book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March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main linac beam dynamics,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505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77966"/>
            <a:ext cx="10515600" cy="750434"/>
          </a:xfrm>
        </p:spPr>
        <p:txBody>
          <a:bodyPr>
            <a:normAutofit/>
          </a:bodyPr>
          <a:lstStyle/>
          <a:p>
            <a:r>
              <a:rPr lang="en-US" dirty="0" smtClean="0"/>
              <a:t>Note: CLIC </a:t>
            </a:r>
            <a:r>
              <a:rPr lang="en-US" dirty="0" err="1" smtClean="0"/>
              <a:t>Optimisation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March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main linac beam dynamics,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397000" y="728094"/>
            <a:ext cx="3860800" cy="258532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Scan 1.7 billion cases:</a:t>
            </a:r>
          </a:p>
          <a:p>
            <a:endParaRPr lang="en-US" dirty="0" smtClean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Fix structure design parameters: a</a:t>
            </a:r>
            <a:r>
              <a:rPr lang="en-US" baseline="-25000" dirty="0" smtClean="0">
                <a:latin typeface="Avenir Book"/>
                <a:cs typeface="Avenir Book"/>
              </a:rPr>
              <a:t>1</a:t>
            </a:r>
            <a:r>
              <a:rPr lang="en-US" dirty="0" smtClean="0">
                <a:latin typeface="Avenir Book"/>
                <a:cs typeface="Avenir Book"/>
              </a:rPr>
              <a:t>,a</a:t>
            </a:r>
            <a:r>
              <a:rPr lang="en-US" baseline="-25000" dirty="0" smtClean="0">
                <a:latin typeface="Avenir Book"/>
                <a:cs typeface="Avenir Book"/>
              </a:rPr>
              <a:t>2</a:t>
            </a:r>
            <a:r>
              <a:rPr lang="en-US" dirty="0" smtClean="0">
                <a:latin typeface="Avenir Book"/>
                <a:cs typeface="Avenir Book"/>
              </a:rPr>
              <a:t>,d</a:t>
            </a:r>
            <a:r>
              <a:rPr lang="en-US" baseline="-25000" dirty="0" smtClean="0">
                <a:latin typeface="Avenir Book"/>
                <a:cs typeface="Avenir Book"/>
              </a:rPr>
              <a:t>1</a:t>
            </a:r>
            <a:r>
              <a:rPr lang="en-US" dirty="0" smtClean="0">
                <a:latin typeface="Avenir Book"/>
                <a:cs typeface="Avenir Book"/>
              </a:rPr>
              <a:t>,d</a:t>
            </a:r>
            <a:r>
              <a:rPr lang="en-US" baseline="-25000" dirty="0" smtClean="0">
                <a:latin typeface="Avenir Book"/>
                <a:cs typeface="Avenir Book"/>
              </a:rPr>
              <a:t>2</a:t>
            </a:r>
            <a:r>
              <a:rPr lang="en-US" dirty="0" smtClean="0">
                <a:latin typeface="Avenir Book"/>
                <a:cs typeface="Avenir Book"/>
              </a:rPr>
              <a:t>,N</a:t>
            </a:r>
            <a:r>
              <a:rPr lang="en-US" baseline="-25000" dirty="0" smtClean="0">
                <a:latin typeface="Avenir Book"/>
                <a:cs typeface="Avenir Book"/>
              </a:rPr>
              <a:t>c</a:t>
            </a:r>
            <a:r>
              <a:rPr lang="en-US" dirty="0" smtClean="0">
                <a:latin typeface="Avenir Book"/>
                <a:cs typeface="Avenir Book"/>
              </a:rPr>
              <a:t>,f,G</a:t>
            </a:r>
          </a:p>
          <a:p>
            <a:endParaRPr lang="en-US" dirty="0" smtClean="0">
              <a:latin typeface="Avenir Book"/>
              <a:cs typeface="Avenir Book"/>
            </a:endParaRPr>
          </a:p>
          <a:p>
            <a:pPr marL="285750" indent="-285750">
              <a:buFont typeface="Symbol" charset="0"/>
              <a:buChar char=""/>
            </a:pPr>
            <a:r>
              <a:rPr lang="en-US" dirty="0" smtClean="0">
                <a:latin typeface="Avenir Book"/>
                <a:cs typeface="Avenir Book"/>
              </a:rPr>
              <a:t>key beam parameters</a:t>
            </a:r>
          </a:p>
          <a:p>
            <a:endParaRPr lang="en-US" dirty="0" smtClean="0">
              <a:latin typeface="Avenir Book"/>
              <a:cs typeface="Avenir Book"/>
            </a:endParaRPr>
          </a:p>
          <a:p>
            <a:pPr marL="285750" indent="-285750">
              <a:buFont typeface="Symbol" charset="0"/>
              <a:buChar char=""/>
            </a:pPr>
            <a:r>
              <a:rPr lang="en-US" dirty="0" smtClean="0">
                <a:latin typeface="Avenir Book"/>
                <a:cs typeface="Avenir Book"/>
              </a:rPr>
              <a:t>Luminosity, cost and power (including other systems)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/>
          <a:srcRect l="1905" t="3947" r="14048" b="3673"/>
          <a:stretch/>
        </p:blipFill>
        <p:spPr>
          <a:xfrm>
            <a:off x="6108700" y="3076614"/>
            <a:ext cx="4717694" cy="3474434"/>
          </a:xfrm>
          <a:prstGeom prst="rect">
            <a:avLst/>
          </a:prstGeom>
        </p:spPr>
      </p:pic>
      <p:cxnSp>
        <p:nvCxnSpPr>
          <p:cNvPr id="18" name="Straight Arrow Connector 17"/>
          <p:cNvCxnSpPr/>
          <p:nvPr/>
        </p:nvCxnSpPr>
        <p:spPr>
          <a:xfrm flipV="1">
            <a:off x="4673600" y="4638329"/>
            <a:ext cx="3530600" cy="8704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3" descr="xx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72" t="13168" r="28333" b="26099"/>
          <a:stretch>
            <a:fillRect/>
          </a:stretch>
        </p:blipFill>
        <p:spPr bwMode="auto">
          <a:xfrm>
            <a:off x="5566710" y="728094"/>
            <a:ext cx="3285190" cy="2231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8278" y="702066"/>
            <a:ext cx="1563221" cy="2209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9097470" y="2542182"/>
            <a:ext cx="16594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CERN-2016-004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625600" y="3941198"/>
            <a:ext cx="345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Resulting designs:</a:t>
            </a:r>
          </a:p>
          <a:p>
            <a:r>
              <a:rPr lang="en-US" dirty="0">
                <a:latin typeface="Avenir Book"/>
                <a:cs typeface="Avenir Book"/>
              </a:rPr>
              <a:t>C</a:t>
            </a:r>
            <a:r>
              <a:rPr lang="en-US" dirty="0" smtClean="0">
                <a:latin typeface="Avenir Book"/>
                <a:cs typeface="Avenir Book"/>
              </a:rPr>
              <a:t>olors indicate luminosities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397000" y="5324067"/>
            <a:ext cx="3263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This is the one that we picked</a:t>
            </a:r>
            <a:endParaRPr lang="en-US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21023852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Reserve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March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main linac beam dynamics,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221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3494"/>
            <a:ext cx="10515600" cy="75043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March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main linac beam dynamics,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34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5870932"/>
              </p:ext>
            </p:extLst>
          </p:nvPr>
        </p:nvGraphicFramePr>
        <p:xfrm>
          <a:off x="2150162" y="3341324"/>
          <a:ext cx="74549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4633"/>
                <a:gridCol w="1153571"/>
                <a:gridCol w="1071173"/>
                <a:gridCol w="1086719"/>
                <a:gridCol w="1086719"/>
                <a:gridCol w="1032085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/>
                        <a:t>ε</a:t>
                      </a:r>
                      <a:r>
                        <a:rPr lang="en-US" baseline="-25000" dirty="0" err="1" smtClean="0"/>
                        <a:t>x</a:t>
                      </a:r>
                      <a:r>
                        <a:rPr lang="en-US" baseline="0" dirty="0" smtClean="0"/>
                        <a:t> [nm]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err="1" smtClean="0"/>
                        <a:t>ε</a:t>
                      </a:r>
                      <a:r>
                        <a:rPr lang="en-US" baseline="-25000" dirty="0" err="1" smtClean="0"/>
                        <a:t>y</a:t>
                      </a:r>
                      <a:r>
                        <a:rPr lang="en-US" baseline="0" dirty="0" smtClean="0"/>
                        <a:t> [nm]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/>
                        <a:t>σ</a:t>
                      </a:r>
                      <a:r>
                        <a:rPr lang="en-US" baseline="-25000" dirty="0" err="1" smtClean="0"/>
                        <a:t>z</a:t>
                      </a:r>
                      <a:r>
                        <a:rPr lang="en-US" baseline="-25000" dirty="0" smtClean="0"/>
                        <a:t>  </a:t>
                      </a:r>
                      <a:r>
                        <a:rPr lang="en-US" baseline="0" dirty="0" smtClean="0"/>
                        <a:t>[</a:t>
                      </a:r>
                      <a:r>
                        <a:rPr lang="en-US" baseline="0" dirty="0" err="1" smtClean="0"/>
                        <a:t>μm</a:t>
                      </a:r>
                      <a:r>
                        <a:rPr lang="en-US" baseline="0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 [10</a:t>
                      </a:r>
                      <a:r>
                        <a:rPr lang="en-US" baseline="30000" dirty="0" smtClean="0"/>
                        <a:t>9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 [</a:t>
                      </a:r>
                      <a:r>
                        <a:rPr lang="en-US" dirty="0" err="1" smtClean="0"/>
                        <a:t>GeV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Damping</a:t>
                      </a:r>
                      <a:r>
                        <a:rPr lang="en-US" baseline="0" dirty="0" smtClean="0"/>
                        <a:t> ring exit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700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2.86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End of RTML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End of main </a:t>
                      </a:r>
                      <a:r>
                        <a:rPr lang="en-US" dirty="0" err="1" smtClean="0"/>
                        <a:t>linac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190.0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Interaction point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190.0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1336" y="3018158"/>
            <a:ext cx="2128826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US" dirty="0" smtClean="0"/>
              <a:t>amping ring makes flat beams</a:t>
            </a:r>
          </a:p>
        </p:txBody>
      </p:sp>
      <p:pic>
        <p:nvPicPr>
          <p:cNvPr id="9" name="Picture 8" descr="lc4.eps"/>
          <p:cNvPicPr>
            <a:picLocks noChangeAspect="1"/>
          </p:cNvPicPr>
          <p:nvPr/>
        </p:nvPicPr>
        <p:blipFill rotWithShape="1">
          <a:blip r:embed="rId2"/>
          <a:srcRect t="30582" b="22414"/>
          <a:stretch/>
        </p:blipFill>
        <p:spPr>
          <a:xfrm>
            <a:off x="1732044" y="1199686"/>
            <a:ext cx="9144000" cy="172376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764536" y="5722091"/>
            <a:ext cx="2514602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All systems contribute to vertical </a:t>
            </a:r>
            <a:r>
              <a:rPr lang="en-US" dirty="0" err="1" smtClean="0"/>
              <a:t>emittance</a:t>
            </a:r>
            <a:endParaRPr lang="en-US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5454984" y="5784544"/>
            <a:ext cx="2460006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Final bunch length defined by main </a:t>
            </a:r>
            <a:r>
              <a:rPr lang="en-US" dirty="0" err="1" smtClean="0"/>
              <a:t>linac</a:t>
            </a:r>
            <a:endParaRPr lang="en-US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7548644" y="5904717"/>
            <a:ext cx="2455048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r>
              <a:rPr lang="en-US" dirty="0" smtClean="0"/>
              <a:t>unch charge defined by main </a:t>
            </a:r>
            <a:r>
              <a:rPr lang="en-US" dirty="0" err="1" smtClean="0"/>
              <a:t>linac</a:t>
            </a:r>
            <a:endParaRPr lang="en-US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9821944" y="5104205"/>
            <a:ext cx="2382248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r>
              <a:rPr lang="en-US" dirty="0" smtClean="0"/>
              <a:t>unch energy defined by main </a:t>
            </a:r>
            <a:r>
              <a:rPr lang="en-US" dirty="0" err="1" smtClean="0"/>
              <a:t>linac</a:t>
            </a:r>
            <a:endParaRPr lang="en-US" dirty="0" smtClean="0"/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9085344" y="4727316"/>
            <a:ext cx="736600" cy="67161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1" idx="0"/>
          </p:cNvCxnSpPr>
          <p:nvPr/>
        </p:nvCxnSpPr>
        <p:spPr>
          <a:xfrm flipH="1" flipV="1">
            <a:off x="6619589" y="5100234"/>
            <a:ext cx="65398" cy="68431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0" idx="0"/>
          </p:cNvCxnSpPr>
          <p:nvPr/>
        </p:nvCxnSpPr>
        <p:spPr>
          <a:xfrm flipV="1">
            <a:off x="4021837" y="5086373"/>
            <a:ext cx="1257301" cy="6357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150162" y="3341324"/>
            <a:ext cx="2007580" cy="5272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2" idx="0"/>
          </p:cNvCxnSpPr>
          <p:nvPr/>
        </p:nvCxnSpPr>
        <p:spPr>
          <a:xfrm flipH="1" flipV="1">
            <a:off x="7739145" y="5195524"/>
            <a:ext cx="1037023" cy="70919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726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50434"/>
          </a:xfrm>
        </p:spPr>
        <p:txBody>
          <a:bodyPr/>
          <a:lstStyle/>
          <a:p>
            <a:r>
              <a:rPr lang="en-US" dirty="0" smtClean="0"/>
              <a:t>Main </a:t>
            </a:r>
            <a:r>
              <a:rPr lang="en-US" dirty="0" err="1" smtClean="0"/>
              <a:t>Linac</a:t>
            </a:r>
            <a:r>
              <a:rPr lang="en-US" dirty="0" smtClean="0"/>
              <a:t>: Dispersion-free Steering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March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main linac beam dynamics,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15" name="Picture 14" descr="dfs_scheme1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5606" y="1477434"/>
            <a:ext cx="2311400" cy="1930400"/>
          </a:xfrm>
          <a:prstGeom prst="rect">
            <a:avLst/>
          </a:prstGeom>
        </p:spPr>
      </p:pic>
      <p:pic>
        <p:nvPicPr>
          <p:cNvPr id="16" name="Picture 15" descr="dfs_scheme2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63306" y="1477434"/>
            <a:ext cx="2311400" cy="1930400"/>
          </a:xfrm>
          <a:prstGeom prst="rect">
            <a:avLst/>
          </a:prstGeom>
        </p:spPr>
      </p:pic>
      <p:pic>
        <p:nvPicPr>
          <p:cNvPr id="17" name="Picture 16" descr="dfs_scheme3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5606" y="4059767"/>
            <a:ext cx="2311400" cy="1930400"/>
          </a:xfrm>
          <a:prstGeom prst="rect">
            <a:avLst/>
          </a:prstGeom>
        </p:spPr>
      </p:pic>
      <p:pic>
        <p:nvPicPr>
          <p:cNvPr id="18" name="Picture 17" descr="dfs_scheme4.eps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63306" y="4059767"/>
            <a:ext cx="2311400" cy="1930400"/>
          </a:xfrm>
          <a:prstGeom prst="rect">
            <a:avLst/>
          </a:prstGeom>
        </p:spPr>
      </p:pic>
      <p:sp>
        <p:nvSpPr>
          <p:cNvPr id="19" name="Up Arrow 18"/>
          <p:cNvSpPr/>
          <p:nvPr/>
        </p:nvSpPr>
        <p:spPr>
          <a:xfrm>
            <a:off x="3987010" y="2734732"/>
            <a:ext cx="179832" cy="367200"/>
          </a:xfrm>
          <a:prstGeom prst="upArrow">
            <a:avLst>
              <a:gd name="adj1" fmla="val 50000"/>
              <a:gd name="adj2" fmla="val 43012"/>
            </a:avLst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Up Arrow 19"/>
          <p:cNvSpPr/>
          <p:nvPr/>
        </p:nvSpPr>
        <p:spPr>
          <a:xfrm>
            <a:off x="5869206" y="2734732"/>
            <a:ext cx="179832" cy="367200"/>
          </a:xfrm>
          <a:prstGeom prst="upArrow">
            <a:avLst>
              <a:gd name="adj1" fmla="val 50000"/>
              <a:gd name="adj2" fmla="val 43012"/>
            </a:avLst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Up Arrow 20"/>
          <p:cNvSpPr/>
          <p:nvPr/>
        </p:nvSpPr>
        <p:spPr>
          <a:xfrm>
            <a:off x="4933809" y="1540934"/>
            <a:ext cx="179832" cy="732875"/>
          </a:xfrm>
          <a:prstGeom prst="upArrow">
            <a:avLst>
              <a:gd name="adj1" fmla="val 50000"/>
              <a:gd name="adj2" fmla="val 43012"/>
            </a:avLst>
          </a:prstGeom>
          <a:solidFill>
            <a:srgbClr val="FF6600"/>
          </a:solidFill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Up Arrow 21"/>
          <p:cNvSpPr/>
          <p:nvPr/>
        </p:nvSpPr>
        <p:spPr>
          <a:xfrm>
            <a:off x="9712678" y="2747432"/>
            <a:ext cx="179832" cy="367200"/>
          </a:xfrm>
          <a:prstGeom prst="upArrow">
            <a:avLst>
              <a:gd name="adj1" fmla="val 50000"/>
              <a:gd name="adj2" fmla="val 43012"/>
            </a:avLst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Up Arrow 22"/>
          <p:cNvSpPr/>
          <p:nvPr/>
        </p:nvSpPr>
        <p:spPr>
          <a:xfrm>
            <a:off x="11594874" y="2747432"/>
            <a:ext cx="179832" cy="367200"/>
          </a:xfrm>
          <a:prstGeom prst="upArrow">
            <a:avLst>
              <a:gd name="adj1" fmla="val 50000"/>
              <a:gd name="adj2" fmla="val 43012"/>
            </a:avLst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Up Arrow 23"/>
          <p:cNvSpPr/>
          <p:nvPr/>
        </p:nvSpPr>
        <p:spPr>
          <a:xfrm>
            <a:off x="10659477" y="1540934"/>
            <a:ext cx="179832" cy="732875"/>
          </a:xfrm>
          <a:prstGeom prst="upArrow">
            <a:avLst>
              <a:gd name="adj1" fmla="val 50000"/>
              <a:gd name="adj2" fmla="val 43012"/>
            </a:avLst>
          </a:prstGeom>
          <a:solidFill>
            <a:srgbClr val="FF6600"/>
          </a:solidFill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Up Arrow 24"/>
          <p:cNvSpPr/>
          <p:nvPr/>
        </p:nvSpPr>
        <p:spPr>
          <a:xfrm>
            <a:off x="3984978" y="5346690"/>
            <a:ext cx="181864" cy="144000"/>
          </a:xfrm>
          <a:prstGeom prst="upArrow">
            <a:avLst>
              <a:gd name="adj1" fmla="val 50000"/>
              <a:gd name="adj2" fmla="val 43012"/>
            </a:avLst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Up Arrow 25"/>
          <p:cNvSpPr/>
          <p:nvPr/>
        </p:nvSpPr>
        <p:spPr>
          <a:xfrm>
            <a:off x="5867174" y="5346690"/>
            <a:ext cx="181864" cy="144000"/>
          </a:xfrm>
          <a:prstGeom prst="upArrow">
            <a:avLst>
              <a:gd name="adj1" fmla="val 50000"/>
              <a:gd name="adj2" fmla="val 43012"/>
            </a:avLst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Up Arrow 26"/>
          <p:cNvSpPr/>
          <p:nvPr/>
        </p:nvSpPr>
        <p:spPr>
          <a:xfrm>
            <a:off x="4931777" y="4406892"/>
            <a:ext cx="181864" cy="284141"/>
          </a:xfrm>
          <a:prstGeom prst="upArrow">
            <a:avLst>
              <a:gd name="adj1" fmla="val 50000"/>
              <a:gd name="adj2" fmla="val 43012"/>
            </a:avLst>
          </a:prstGeom>
          <a:solidFill>
            <a:srgbClr val="FF6600"/>
          </a:solidFill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Up Arrow 27"/>
          <p:cNvSpPr/>
          <p:nvPr/>
        </p:nvSpPr>
        <p:spPr>
          <a:xfrm>
            <a:off x="9710646" y="5357019"/>
            <a:ext cx="181864" cy="144000"/>
          </a:xfrm>
          <a:prstGeom prst="upArrow">
            <a:avLst>
              <a:gd name="adj1" fmla="val 50000"/>
              <a:gd name="adj2" fmla="val 43012"/>
            </a:avLst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Up Arrow 28"/>
          <p:cNvSpPr/>
          <p:nvPr/>
        </p:nvSpPr>
        <p:spPr>
          <a:xfrm>
            <a:off x="11592842" y="5357019"/>
            <a:ext cx="181864" cy="144000"/>
          </a:xfrm>
          <a:prstGeom prst="upArrow">
            <a:avLst>
              <a:gd name="adj1" fmla="val 50000"/>
              <a:gd name="adj2" fmla="val 43012"/>
            </a:avLst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Up Arrow 29"/>
          <p:cNvSpPr/>
          <p:nvPr/>
        </p:nvSpPr>
        <p:spPr>
          <a:xfrm>
            <a:off x="10657445" y="5018378"/>
            <a:ext cx="181864" cy="284141"/>
          </a:xfrm>
          <a:prstGeom prst="upArrow">
            <a:avLst>
              <a:gd name="adj1" fmla="val 50000"/>
              <a:gd name="adj2" fmla="val 43012"/>
            </a:avLst>
          </a:prstGeom>
          <a:solidFill>
            <a:srgbClr val="FF6600"/>
          </a:solidFill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5415480" y="923436"/>
            <a:ext cx="3053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Offset BPM produces bump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42476" y="2337309"/>
            <a:ext cx="226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Off-energy beam has different bump</a:t>
            </a:r>
            <a:endParaRPr lang="en-US" dirty="0">
              <a:latin typeface="Avenir Book"/>
              <a:cs typeface="Avenir Book"/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 flipH="1">
            <a:off x="5113645" y="1292768"/>
            <a:ext cx="933359" cy="6969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9095006" y="2053167"/>
            <a:ext cx="1181100" cy="5217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257801" y="4095502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DFS finds new solution with smaller bump</a:t>
            </a:r>
            <a:endParaRPr lang="en-US" dirty="0">
              <a:latin typeface="Avenir Book"/>
              <a:cs typeface="Avenir Book"/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 rot="10800000" flipV="1">
            <a:off x="5113641" y="4776223"/>
            <a:ext cx="933363" cy="3275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8022445" y="4082802"/>
            <a:ext cx="27547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Adjust BPM reference to be on new trajectory</a:t>
            </a:r>
            <a:endParaRPr lang="en-US" dirty="0">
              <a:latin typeface="Avenir Book"/>
              <a:cs typeface="Avenir Book"/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9463306" y="4767233"/>
            <a:ext cx="812800" cy="3365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39700" y="1259347"/>
            <a:ext cx="3327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Method reduces dispersion</a:t>
            </a:r>
          </a:p>
          <a:p>
            <a:endParaRPr lang="en-US" dirty="0" smtClean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Use beams of </a:t>
            </a:r>
            <a:r>
              <a:rPr lang="en-US" b="1" dirty="0" smtClean="0">
                <a:latin typeface="Avenir Book"/>
                <a:cs typeface="Avenir Book"/>
              </a:rPr>
              <a:t>different energy</a:t>
            </a:r>
            <a:r>
              <a:rPr lang="en-US" dirty="0" smtClean="0">
                <a:latin typeface="Avenir Book"/>
                <a:cs typeface="Avenir Book"/>
              </a:rPr>
              <a:t> to identify offset BPMs</a:t>
            </a:r>
          </a:p>
          <a:p>
            <a:endParaRPr lang="en-US" dirty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Compromise between offset and difference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39701" y="4783659"/>
            <a:ext cx="3049806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venir Book"/>
                <a:cs typeface="Avenir Book"/>
              </a:rPr>
              <a:t>Dispersion</a:t>
            </a:r>
            <a:r>
              <a:rPr lang="en-US" dirty="0" smtClean="0">
                <a:latin typeface="Avenir Book"/>
                <a:cs typeface="Avenir Book"/>
              </a:rPr>
              <a:t>:</a:t>
            </a:r>
          </a:p>
          <a:p>
            <a:r>
              <a:rPr lang="en-US" dirty="0">
                <a:latin typeface="Avenir Book"/>
                <a:cs typeface="Avenir Book"/>
              </a:rPr>
              <a:t>D</a:t>
            </a:r>
            <a:r>
              <a:rPr lang="en-US" dirty="0" smtClean="0">
                <a:latin typeface="Avenir Book"/>
                <a:cs typeface="Avenir Book"/>
              </a:rPr>
              <a:t>ifferent energy particles take different trajectories</a:t>
            </a:r>
            <a:endParaRPr lang="en-US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1661861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50434"/>
          </a:xfrm>
        </p:spPr>
        <p:txBody>
          <a:bodyPr/>
          <a:lstStyle/>
          <a:p>
            <a:r>
              <a:rPr lang="en-US" dirty="0" smtClean="0"/>
              <a:t>Pre-alignment Wavelength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March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main linac beam dynamics,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7" name="Picture 6" descr="wave2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5000" y="1168400"/>
            <a:ext cx="7108143" cy="49757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5900" y="1066800"/>
            <a:ext cx="3289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Reference line error with given wavelength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4467" y="6098024"/>
            <a:ext cx="4800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Avenir Book"/>
                <a:cs typeface="Avenir Book"/>
              </a:rPr>
              <a:t>Betatron</a:t>
            </a:r>
            <a:r>
              <a:rPr lang="en-US" dirty="0">
                <a:latin typeface="Avenir Book"/>
                <a:cs typeface="Avenir Book"/>
              </a:rPr>
              <a:t> </a:t>
            </a:r>
            <a:r>
              <a:rPr lang="en-US" dirty="0" smtClean="0">
                <a:latin typeface="Avenir Book"/>
                <a:cs typeface="Avenir Book"/>
              </a:rPr>
              <a:t>wavelengths of the different sectors</a:t>
            </a:r>
            <a:endParaRPr lang="en-US" dirty="0">
              <a:latin typeface="Avenir Book"/>
              <a:cs typeface="Avenir Book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4419600" y="5016500"/>
            <a:ext cx="1879600" cy="10815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8778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088"/>
            <a:ext cx="10515600" cy="750434"/>
          </a:xfrm>
        </p:spPr>
        <p:txBody>
          <a:bodyPr/>
          <a:lstStyle/>
          <a:p>
            <a:r>
              <a:rPr lang="en-US" dirty="0" smtClean="0"/>
              <a:t>Ground Motion Summary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March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main linac beam dynamics,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6938" y="1077820"/>
            <a:ext cx="2329081" cy="3059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1291459"/>
              </p:ext>
            </p:extLst>
          </p:nvPr>
        </p:nvGraphicFramePr>
        <p:xfrm>
          <a:off x="7513117" y="4519242"/>
          <a:ext cx="2792421" cy="15271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1784"/>
                <a:gridCol w="1280637"/>
              </a:tblGrid>
              <a:tr h="414655"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rgbClr val="0000FF"/>
                        </a:solidFill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B10</a:t>
                      </a: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No</a:t>
                      </a:r>
                      <a:r>
                        <a:rPr lang="en-US" sz="1800" baseline="0" dirty="0" smtClean="0">
                          <a:latin typeface="Avenir Book"/>
                          <a:cs typeface="Avenir Book"/>
                        </a:rPr>
                        <a:t> stab.</a:t>
                      </a: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008000"/>
                          </a:solidFill>
                          <a:latin typeface="Avenir Book"/>
                          <a:cs typeface="Avenir Book"/>
                        </a:rPr>
                        <a:t>53%</a:t>
                      </a:r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/</a:t>
                      </a:r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68%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Current</a:t>
                      </a:r>
                      <a:r>
                        <a:rPr lang="en-US" sz="1800" baseline="0" dirty="0" smtClean="0">
                          <a:latin typeface="Avenir Book"/>
                          <a:cs typeface="Avenir Book"/>
                        </a:rPr>
                        <a:t> s</a:t>
                      </a:r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tab.</a:t>
                      </a: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008000"/>
                          </a:solidFill>
                          <a:latin typeface="Avenir Book"/>
                          <a:cs typeface="Avenir Book"/>
                        </a:rPr>
                        <a:t>108%</a:t>
                      </a:r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/</a:t>
                      </a:r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13%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Future stab.</a:t>
                      </a: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008000"/>
                          </a:solidFill>
                          <a:latin typeface="Avenir Book"/>
                          <a:cs typeface="Avenir Book"/>
                        </a:rPr>
                        <a:t>118%</a:t>
                      </a:r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/</a:t>
                      </a:r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3%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8" descr="tf_QP_stab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2252" y="811120"/>
            <a:ext cx="4969086" cy="297599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513117" y="3872911"/>
            <a:ext cx="2792421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venir Book"/>
                <a:cs typeface="Avenir Book"/>
              </a:rPr>
              <a:t>Luminosity </a:t>
            </a:r>
            <a:r>
              <a:rPr lang="en-US" dirty="0" smtClean="0">
                <a:solidFill>
                  <a:srgbClr val="008000"/>
                </a:solidFill>
                <a:latin typeface="Avenir Book"/>
                <a:cs typeface="Avenir Book"/>
              </a:rPr>
              <a:t>achieved</a:t>
            </a:r>
            <a:r>
              <a:rPr lang="en-US" dirty="0" smtClean="0">
                <a:latin typeface="Avenir Book"/>
                <a:cs typeface="Avenir Book"/>
              </a:rPr>
              <a:t>/</a:t>
            </a:r>
            <a:r>
              <a:rPr lang="en-US" dirty="0" smtClean="0">
                <a:solidFill>
                  <a:srgbClr val="FF0000"/>
                </a:solidFill>
                <a:latin typeface="Avenir Book"/>
                <a:cs typeface="Avenir Book"/>
              </a:rPr>
              <a:t>lost</a:t>
            </a:r>
            <a:r>
              <a:rPr lang="en-US" dirty="0" smtClean="0">
                <a:latin typeface="Avenir Book"/>
                <a:cs typeface="Avenir Book"/>
              </a:rPr>
              <a:t> [%]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3735744" y="2258642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Elbow Connector 13"/>
          <p:cNvCxnSpPr/>
          <p:nvPr/>
        </p:nvCxnSpPr>
        <p:spPr>
          <a:xfrm rot="5400000">
            <a:off x="5951174" y="3435954"/>
            <a:ext cx="978276" cy="1815410"/>
          </a:xfrm>
          <a:prstGeom prst="bentConnector3">
            <a:avLst>
              <a:gd name="adj1" fmla="val 51973"/>
            </a:avLst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/>
          <p:nvPr/>
        </p:nvCxnSpPr>
        <p:spPr>
          <a:xfrm flipV="1">
            <a:off x="4011681" y="5247050"/>
            <a:ext cx="802114" cy="2"/>
          </a:xfrm>
          <a:prstGeom prst="bentConnector3">
            <a:avLst>
              <a:gd name="adj1" fmla="val 50000"/>
            </a:avLst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/>
          <p:nvPr/>
        </p:nvCxnSpPr>
        <p:spPr>
          <a:xfrm rot="5400000" flipH="1" flipV="1">
            <a:off x="5250197" y="5779817"/>
            <a:ext cx="555355" cy="1588"/>
          </a:xfrm>
          <a:prstGeom prst="bentConnector3">
            <a:avLst>
              <a:gd name="adj1" fmla="val 50000"/>
            </a:avLst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135662" y="5006423"/>
            <a:ext cx="753431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US" dirty="0" smtClean="0">
                <a:latin typeface="Avenir Book"/>
                <a:cs typeface="Avenir Book"/>
              </a:rPr>
              <a:t>Code</a:t>
            </a:r>
            <a:endParaRPr lang="en-US" dirty="0">
              <a:latin typeface="Avenir Book"/>
              <a:cs typeface="Avenir Book"/>
            </a:endParaRPr>
          </a:p>
        </p:txBody>
      </p:sp>
      <p:cxnSp>
        <p:nvCxnSpPr>
          <p:cNvPr id="18" name="Elbow Connector 17"/>
          <p:cNvCxnSpPr/>
          <p:nvPr/>
        </p:nvCxnSpPr>
        <p:spPr>
          <a:xfrm flipV="1">
            <a:off x="6246312" y="5247054"/>
            <a:ext cx="802114" cy="2"/>
          </a:xfrm>
          <a:prstGeom prst="bentConnector3">
            <a:avLst>
              <a:gd name="adj1" fmla="val 50000"/>
            </a:avLst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0222476" y="5945153"/>
            <a:ext cx="1836683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Close to/better than target</a:t>
            </a:r>
            <a:endParaRPr lang="en-US" dirty="0">
              <a:latin typeface="Avenir Book"/>
              <a:cs typeface="Avenir Book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10305538" y="5529385"/>
            <a:ext cx="752230" cy="4157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10305538" y="5848490"/>
            <a:ext cx="991622" cy="18822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274811" y="5912737"/>
            <a:ext cx="2493891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Avenir Book"/>
                <a:cs typeface="Avenir Book"/>
              </a:rPr>
              <a:t>Machine model</a:t>
            </a:r>
          </a:p>
          <a:p>
            <a:pPr algn="ctr"/>
            <a:r>
              <a:rPr lang="en-US" dirty="0" smtClean="0">
                <a:latin typeface="Avenir Book"/>
                <a:cs typeface="Avenir Book"/>
              </a:rPr>
              <a:t>Beam-based feedback</a:t>
            </a:r>
          </a:p>
        </p:txBody>
      </p:sp>
      <p:pic>
        <p:nvPicPr>
          <p:cNvPr id="27" name="Picture 22" descr="p1.tif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6438" y="4303342"/>
            <a:ext cx="3107196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43888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950"/>
            <a:ext cx="10515600" cy="750434"/>
          </a:xfrm>
        </p:spPr>
        <p:txBody>
          <a:bodyPr/>
          <a:lstStyle/>
          <a:p>
            <a:r>
              <a:rPr lang="en-US" dirty="0" smtClean="0"/>
              <a:t>CLIC at 380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March 2019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main linac beam dynamics, Daniel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8" name="Picture 7" descr="CLIC-layout2015-pub-380GeV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6" b="-249"/>
          <a:stretch/>
        </p:blipFill>
        <p:spPr>
          <a:xfrm>
            <a:off x="1113536" y="1130300"/>
            <a:ext cx="9567164" cy="512551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13536" y="1130300"/>
            <a:ext cx="4262033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Developed </a:t>
            </a:r>
            <a:r>
              <a:rPr lang="en-US" dirty="0" err="1" smtClean="0">
                <a:latin typeface="Avenir Book"/>
                <a:cs typeface="Avenir Book"/>
              </a:rPr>
              <a:t>optimised</a:t>
            </a:r>
            <a:r>
              <a:rPr lang="en-US" dirty="0" smtClean="0">
                <a:latin typeface="Avenir Book"/>
                <a:cs typeface="Avenir Book"/>
              </a:rPr>
              <a:t> first energy stage</a:t>
            </a:r>
          </a:p>
          <a:p>
            <a:r>
              <a:rPr lang="en-US" dirty="0" smtClean="0">
                <a:latin typeface="Avenir Book"/>
                <a:cs typeface="Avenir Book"/>
              </a:rPr>
              <a:t>Upgrade to higher energies included</a:t>
            </a:r>
            <a:endParaRPr lang="en-US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4097322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50434"/>
          </a:xfrm>
        </p:spPr>
        <p:txBody>
          <a:bodyPr/>
          <a:lstStyle/>
          <a:p>
            <a:r>
              <a:rPr lang="en-US" dirty="0" smtClean="0"/>
              <a:t>Key Parameters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March 2019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main linac beam dynamics, Daniel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1855140"/>
              </p:ext>
            </p:extLst>
          </p:nvPr>
        </p:nvGraphicFramePr>
        <p:xfrm>
          <a:off x="4931834" y="1444626"/>
          <a:ext cx="6244884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3366"/>
                <a:gridCol w="1803400"/>
                <a:gridCol w="1029059"/>
                <a:gridCol w="102905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Parameter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Symbol</a:t>
                      </a:r>
                      <a:r>
                        <a:rPr lang="en-US" sz="1600" baseline="0" dirty="0" smtClean="0"/>
                        <a:t> [unit]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CLIC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CLIC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Centre</a:t>
                      </a:r>
                      <a:r>
                        <a:rPr lang="en-US" sz="1600" baseline="0" dirty="0" smtClean="0"/>
                        <a:t> of mass energy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E</a:t>
                      </a:r>
                      <a:r>
                        <a:rPr lang="en-US" sz="1600" baseline="-25000" dirty="0" err="1" smtClean="0"/>
                        <a:t>cm</a:t>
                      </a:r>
                      <a:r>
                        <a:rPr lang="en-US" sz="1600" baseline="0" dirty="0" smtClean="0"/>
                        <a:t> [</a:t>
                      </a:r>
                      <a:r>
                        <a:rPr lang="en-US" sz="1600" baseline="0" dirty="0" err="1" smtClean="0"/>
                        <a:t>GeV</a:t>
                      </a:r>
                      <a:r>
                        <a:rPr lang="en-US" sz="1600" baseline="0" dirty="0" smtClean="0"/>
                        <a:t>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380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3000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Luminosity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 [10</a:t>
                      </a:r>
                      <a:r>
                        <a:rPr lang="en-US" sz="1600" baseline="30000" dirty="0" smtClean="0"/>
                        <a:t>34</a:t>
                      </a:r>
                      <a:r>
                        <a:rPr lang="en-US" sz="1600" baseline="0" dirty="0" smtClean="0"/>
                        <a:t>cm</a:t>
                      </a:r>
                      <a:r>
                        <a:rPr lang="en-US" sz="1600" baseline="30000" dirty="0" smtClean="0"/>
                        <a:t>-2</a:t>
                      </a:r>
                      <a:r>
                        <a:rPr lang="en-US" sz="1600" baseline="0" dirty="0" smtClean="0"/>
                        <a:t>s</a:t>
                      </a:r>
                      <a:r>
                        <a:rPr lang="en-US" sz="1600" baseline="30000" dirty="0" smtClean="0"/>
                        <a:t>-1</a:t>
                      </a:r>
                      <a:r>
                        <a:rPr lang="en-US" sz="1600" dirty="0" smtClean="0"/>
                        <a:t>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Luminosity in peak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L</a:t>
                      </a:r>
                      <a:r>
                        <a:rPr lang="en-US" sz="1600" baseline="-25000" dirty="0" smtClean="0"/>
                        <a:t>0.01</a:t>
                      </a:r>
                      <a:r>
                        <a:rPr lang="en-US" sz="1600" dirty="0" smtClean="0"/>
                        <a:t> [10</a:t>
                      </a:r>
                      <a:r>
                        <a:rPr lang="en-US" sz="1600" baseline="30000" dirty="0" smtClean="0"/>
                        <a:t>34</a:t>
                      </a:r>
                      <a:r>
                        <a:rPr lang="en-US" sz="1600" baseline="0" dirty="0" smtClean="0"/>
                        <a:t>cm</a:t>
                      </a:r>
                      <a:r>
                        <a:rPr lang="en-US" sz="1600" baseline="30000" dirty="0" smtClean="0"/>
                        <a:t>-2</a:t>
                      </a:r>
                      <a:r>
                        <a:rPr lang="en-US" sz="1600" baseline="0" dirty="0" smtClean="0"/>
                        <a:t>s</a:t>
                      </a:r>
                      <a:r>
                        <a:rPr lang="en-US" sz="1600" baseline="30000" dirty="0" smtClean="0"/>
                        <a:t>-1</a:t>
                      </a:r>
                      <a:r>
                        <a:rPr lang="en-US" sz="1600" dirty="0" smtClean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Gradient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 [MV/</a:t>
                      </a:r>
                      <a:r>
                        <a:rPr lang="en-US" sz="1600" dirty="0" err="1" smtClean="0"/>
                        <a:t>m</a:t>
                      </a:r>
                      <a:r>
                        <a:rPr lang="en-US" sz="1600" dirty="0" smtClean="0"/>
                        <a:t>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72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72 / 100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Particles per bunch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 [10</a:t>
                      </a:r>
                      <a:r>
                        <a:rPr lang="en-US" sz="1600" baseline="30000" dirty="0" smtClean="0"/>
                        <a:t>9</a:t>
                      </a:r>
                      <a:r>
                        <a:rPr lang="en-US" sz="1600" dirty="0" smtClean="0"/>
                        <a:t>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5.2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3.72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Bunch length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err="1" smtClean="0"/>
                        <a:t>σ</a:t>
                      </a:r>
                      <a:r>
                        <a:rPr lang="en-US" sz="1600" baseline="-25000" dirty="0" err="1" smtClean="0"/>
                        <a:t>z</a:t>
                      </a:r>
                      <a:r>
                        <a:rPr lang="en-US" sz="1600" baseline="0" dirty="0" smtClean="0"/>
                        <a:t> [</a:t>
                      </a:r>
                      <a:r>
                        <a:rPr lang="en-US" sz="1600" baseline="0" dirty="0" err="1" smtClean="0"/>
                        <a:t>μm</a:t>
                      </a:r>
                      <a:r>
                        <a:rPr lang="en-US" sz="1600" baseline="0" dirty="0" smtClean="0"/>
                        <a:t>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44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Collision beam</a:t>
                      </a:r>
                      <a:r>
                        <a:rPr lang="en-US" sz="1600" baseline="0" dirty="0" smtClean="0"/>
                        <a:t> size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err="1" smtClean="0"/>
                        <a:t>σ</a:t>
                      </a:r>
                      <a:r>
                        <a:rPr lang="en-US" sz="1600" baseline="-25000" dirty="0" err="1" smtClean="0"/>
                        <a:t>x,y</a:t>
                      </a:r>
                      <a:r>
                        <a:rPr lang="en-US" sz="1600" baseline="0" dirty="0" smtClean="0"/>
                        <a:t> [nm/nm]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143 / 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2.9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40 / 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solidFill>
                            <a:schemeClr val="tx1"/>
                          </a:solidFill>
                        </a:rPr>
                        <a:t>Emittance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err="1" smtClean="0">
                          <a:solidFill>
                            <a:schemeClr val="tx1"/>
                          </a:solidFill>
                        </a:rPr>
                        <a:t>ε</a:t>
                      </a:r>
                      <a:r>
                        <a:rPr lang="en-US" sz="1600" baseline="-25000" dirty="0" err="1" smtClean="0">
                          <a:solidFill>
                            <a:schemeClr val="tx1"/>
                          </a:solidFill>
                        </a:rPr>
                        <a:t>x,y</a:t>
                      </a:r>
                      <a:r>
                        <a:rPr lang="en-US" sz="1600" baseline="-25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[</a:t>
                      </a:r>
                      <a:r>
                        <a:rPr lang="en-US" sz="1600" baseline="0" dirty="0" err="1" smtClean="0">
                          <a:solidFill>
                            <a:schemeClr val="tx1"/>
                          </a:solidFill>
                        </a:rPr>
                        <a:t>μm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/nm]</a:t>
                      </a:r>
                      <a:endParaRPr lang="en-US" sz="16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0.95 / 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30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0.66 / 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20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IP</a:t>
                      </a:r>
                      <a:r>
                        <a:rPr lang="en-US" sz="1600" baseline="0" dirty="0" smtClean="0"/>
                        <a:t> beta functions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β</a:t>
                      </a:r>
                      <a:r>
                        <a:rPr lang="en-US" sz="1600" baseline="-25000" dirty="0" err="1" smtClean="0"/>
                        <a:t>x,y</a:t>
                      </a:r>
                      <a:r>
                        <a:rPr lang="en-US" sz="1600" dirty="0" smtClean="0"/>
                        <a:t> [mm/mm]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 / 0.1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 / 0.07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Bunches per pulse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n</a:t>
                      </a:r>
                      <a:r>
                        <a:rPr lang="en-US" sz="1600" baseline="-25000" dirty="0" err="1" smtClean="0"/>
                        <a:t>b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352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312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Bunch distance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Δz</a:t>
                      </a:r>
                      <a:r>
                        <a:rPr lang="en-US" sz="1600" dirty="0" smtClean="0"/>
                        <a:t> [mm]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0.5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Repetition rate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err="1" smtClean="0"/>
                        <a:t>f</a:t>
                      </a:r>
                      <a:r>
                        <a:rPr lang="en-US" sz="1600" baseline="-25000" dirty="0" err="1" smtClean="0"/>
                        <a:t>r</a:t>
                      </a:r>
                      <a:r>
                        <a:rPr lang="en-US" sz="1600" baseline="0" dirty="0" smtClean="0"/>
                        <a:t> [Hz]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50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06401" y="1444626"/>
            <a:ext cx="4368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Very small </a:t>
            </a:r>
            <a:r>
              <a:rPr lang="en-US" dirty="0" err="1" smtClean="0">
                <a:latin typeface="Avenir Book"/>
                <a:cs typeface="Avenir Book"/>
              </a:rPr>
              <a:t>emittances</a:t>
            </a:r>
            <a:r>
              <a:rPr lang="en-US" dirty="0" smtClean="0">
                <a:latin typeface="Avenir Book"/>
                <a:cs typeface="Avenir Book"/>
              </a:rPr>
              <a:t> required to achieve the luminosity</a:t>
            </a:r>
          </a:p>
          <a:p>
            <a:endParaRPr lang="en-US" dirty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Bunch charge and length at IP determined by main </a:t>
            </a:r>
            <a:r>
              <a:rPr lang="en-US" dirty="0" err="1" smtClean="0">
                <a:latin typeface="Avenir Book"/>
                <a:cs typeface="Avenir Book"/>
              </a:rPr>
              <a:t>linac</a:t>
            </a:r>
            <a:endParaRPr lang="en-US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3833659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950"/>
            <a:ext cx="10515600" cy="750434"/>
          </a:xfrm>
        </p:spPr>
        <p:txBody>
          <a:bodyPr>
            <a:normAutofit/>
          </a:bodyPr>
          <a:lstStyle/>
          <a:p>
            <a:r>
              <a:rPr lang="en-US" dirty="0" smtClean="0"/>
              <a:t>Luminosity and Parameter Drivers</a:t>
            </a:r>
            <a:endParaRPr lang="en-US" dirty="0"/>
          </a:p>
        </p:txBody>
      </p:sp>
      <p:pic>
        <p:nvPicPr>
          <p:cNvPr id="11" name="Picture 10" descr="p2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5392" y="2852516"/>
            <a:ext cx="5466858" cy="11684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8009467" y="4791277"/>
            <a:ext cx="19995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  <a:latin typeface="Avenir Book"/>
                <a:cs typeface="Avenir Book"/>
              </a:rPr>
              <a:t>Beam Quality</a:t>
            </a:r>
          </a:p>
          <a:p>
            <a:r>
              <a:rPr lang="en-US" sz="2000" dirty="0" smtClean="0">
                <a:solidFill>
                  <a:srgbClr val="008000"/>
                </a:solidFill>
                <a:latin typeface="Avenir Book"/>
                <a:cs typeface="Avenir Book"/>
              </a:rPr>
              <a:t>(+bunch length)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5461003" y="3882012"/>
            <a:ext cx="317259" cy="90926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7213600" y="3628423"/>
            <a:ext cx="0" cy="784986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8496300" y="4020916"/>
            <a:ext cx="224367" cy="714866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09600" y="5956240"/>
            <a:ext cx="61478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venir Book"/>
                <a:cs typeface="Avenir Book"/>
              </a:rPr>
              <a:t>Need to ensure that we can achieve each parameter</a:t>
            </a:r>
            <a:endParaRPr lang="en-US" sz="2000" dirty="0">
              <a:latin typeface="Avenir Book"/>
              <a:cs typeface="Avenir Book"/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main linac beam dynamics, Daniel Schulte</a:t>
            </a:r>
            <a:endParaRPr lang="en-US"/>
          </a:p>
        </p:txBody>
      </p:sp>
      <p:pic>
        <p:nvPicPr>
          <p:cNvPr id="21" name="Picture 20" descr="p1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037" y="1194179"/>
            <a:ext cx="4911180" cy="1160489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282223" y="1297709"/>
            <a:ext cx="35396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venir Book"/>
                <a:cs typeface="Avenir Book"/>
              </a:rPr>
              <a:t>Can re-write normal luminosity formula</a:t>
            </a:r>
            <a:endParaRPr lang="en-US" sz="2000" dirty="0">
              <a:latin typeface="Avenir Book"/>
              <a:cs typeface="Avenir Book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622454" y="4791277"/>
            <a:ext cx="21745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Avenir Book"/>
                <a:cs typeface="Avenir Book"/>
              </a:rPr>
              <a:t>Luminosity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Avenir Book"/>
                <a:cs typeface="Avenir Book"/>
              </a:rPr>
              <a:t>spectrum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281326" y="4443842"/>
            <a:ext cx="21742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  <a:latin typeface="Avenir Book"/>
                <a:cs typeface="Avenir Book"/>
              </a:rPr>
              <a:t>Beam current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March 2019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064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950"/>
            <a:ext cx="10515600" cy="750434"/>
          </a:xfrm>
        </p:spPr>
        <p:txBody>
          <a:bodyPr>
            <a:normAutofit/>
          </a:bodyPr>
          <a:lstStyle/>
          <a:p>
            <a:r>
              <a:rPr lang="en-US" dirty="0" smtClean="0"/>
              <a:t>Luminosity and Parameter Drivers</a:t>
            </a:r>
            <a:endParaRPr lang="en-US" dirty="0"/>
          </a:p>
        </p:txBody>
      </p:sp>
      <p:pic>
        <p:nvPicPr>
          <p:cNvPr id="11" name="Picture 10" descr="p2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5392" y="2852516"/>
            <a:ext cx="5466858" cy="11684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8009467" y="4791277"/>
            <a:ext cx="19995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  <a:latin typeface="Avenir Book"/>
                <a:cs typeface="Avenir Book"/>
              </a:rPr>
              <a:t>Beam Quality</a:t>
            </a:r>
          </a:p>
          <a:p>
            <a:r>
              <a:rPr lang="en-US" sz="2000" dirty="0" smtClean="0">
                <a:solidFill>
                  <a:srgbClr val="008000"/>
                </a:solidFill>
                <a:latin typeface="Avenir Book"/>
                <a:cs typeface="Avenir Book"/>
              </a:rPr>
              <a:t>(+bunch length)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5461003" y="3882012"/>
            <a:ext cx="317259" cy="90926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7213600" y="3628423"/>
            <a:ext cx="0" cy="784986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8496300" y="4020916"/>
            <a:ext cx="224367" cy="714866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09600" y="5956240"/>
            <a:ext cx="61478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venir Book"/>
                <a:cs typeface="Avenir Book"/>
              </a:rPr>
              <a:t>Need to ensure that we can achieve each parameter</a:t>
            </a:r>
            <a:endParaRPr lang="en-US" sz="2000" dirty="0">
              <a:latin typeface="Avenir Book"/>
              <a:cs typeface="Avenir Book"/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main linac beam dynamics, Daniel Schulte</a:t>
            </a:r>
            <a:endParaRPr lang="en-US"/>
          </a:p>
        </p:txBody>
      </p:sp>
      <p:pic>
        <p:nvPicPr>
          <p:cNvPr id="21" name="Picture 20" descr="p1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037" y="1194179"/>
            <a:ext cx="4911180" cy="1160489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282223" y="1297709"/>
            <a:ext cx="35396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venir Book"/>
                <a:cs typeface="Avenir Book"/>
              </a:rPr>
              <a:t>Can re-write normal luminosity formula</a:t>
            </a:r>
            <a:endParaRPr lang="en-US" sz="2000" dirty="0">
              <a:latin typeface="Avenir Book"/>
              <a:cs typeface="Avenir Book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622454" y="4791277"/>
            <a:ext cx="21745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Avenir Book"/>
                <a:cs typeface="Avenir Book"/>
              </a:rPr>
              <a:t>Luminosity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Avenir Book"/>
                <a:cs typeface="Avenir Book"/>
              </a:rPr>
              <a:t>spectrum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281326" y="4443842"/>
            <a:ext cx="21742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  <a:latin typeface="Avenir Book"/>
                <a:cs typeface="Avenir Book"/>
              </a:rPr>
              <a:t>Beam current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March 2019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8620679" y="1504120"/>
            <a:ext cx="2966855" cy="707886"/>
          </a:xfrm>
          <a:prstGeom prst="rect">
            <a:avLst/>
          </a:prstGeom>
          <a:solidFill>
            <a:srgbClr val="FBE5D6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  <a:latin typeface="Avenir Book"/>
                <a:cs typeface="Avenir Book"/>
              </a:rPr>
              <a:t>The limit is the beam stability in the main </a:t>
            </a:r>
            <a:r>
              <a:rPr lang="en-US" sz="2000" dirty="0" err="1" smtClean="0">
                <a:solidFill>
                  <a:srgbClr val="000000"/>
                </a:solidFill>
                <a:latin typeface="Avenir Book"/>
                <a:cs typeface="Avenir Book"/>
              </a:rPr>
              <a:t>linac</a:t>
            </a:r>
            <a:endParaRPr lang="en-US" sz="2000" dirty="0">
              <a:solidFill>
                <a:srgbClr val="000000"/>
              </a:solidFill>
              <a:latin typeface="Avenir Book"/>
              <a:cs typeface="Avenir Book"/>
            </a:endParaRPr>
          </a:p>
        </p:txBody>
      </p:sp>
      <p:cxnSp>
        <p:nvCxnSpPr>
          <p:cNvPr id="22" name="Straight Arrow Connector 21"/>
          <p:cNvCxnSpPr>
            <a:stCxn id="16" idx="2"/>
          </p:cNvCxnSpPr>
          <p:nvPr/>
        </p:nvCxnSpPr>
        <p:spPr>
          <a:xfrm flipH="1">
            <a:off x="7505700" y="2212006"/>
            <a:ext cx="2598407" cy="937594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1478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50434"/>
          </a:xfrm>
        </p:spPr>
        <p:txBody>
          <a:bodyPr>
            <a:normAutofit/>
          </a:bodyPr>
          <a:lstStyle/>
          <a:p>
            <a:r>
              <a:rPr lang="en-US" dirty="0" smtClean="0"/>
              <a:t>Luminosity </a:t>
            </a:r>
            <a:r>
              <a:rPr lang="en-US" dirty="0" smtClean="0"/>
              <a:t>Drivers at High Energy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March 2019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main linac beam dynamics, Daniel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44669" y="910785"/>
            <a:ext cx="4139465" cy="459276"/>
          </a:xfrm>
          <a:prstGeom prst="rect">
            <a:avLst/>
          </a:prstGeom>
          <a:noFill/>
        </p:spPr>
        <p:txBody>
          <a:bodyPr wrap="square" lIns="104315" tIns="52157" rIns="104315" bIns="52157" rtlCol="0">
            <a:spAutoFit/>
          </a:bodyPr>
          <a:lstStyle/>
          <a:p>
            <a:r>
              <a:rPr lang="en-US" sz="2300" dirty="0" smtClean="0">
                <a:latin typeface="Avenir Book"/>
                <a:cs typeface="Avenir Book"/>
              </a:rPr>
              <a:t>In the classical regime</a:t>
            </a:r>
            <a:endParaRPr lang="en-US" sz="2300" dirty="0">
              <a:latin typeface="Avenir Book"/>
              <a:cs typeface="Avenir Book"/>
            </a:endParaRPr>
          </a:p>
        </p:txBody>
      </p:sp>
      <p:pic>
        <p:nvPicPr>
          <p:cNvPr id="7" name="Picture 6" descr="p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6072" y="1266804"/>
            <a:ext cx="7283795" cy="1398889"/>
          </a:xfrm>
          <a:prstGeom prst="rect">
            <a:avLst/>
          </a:prstGeom>
        </p:spPr>
      </p:pic>
      <p:pic>
        <p:nvPicPr>
          <p:cNvPr id="8" name="Picture 7" descr="p3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4600" y="3324205"/>
            <a:ext cx="7425267" cy="1502379"/>
          </a:xfrm>
          <a:prstGeom prst="rect">
            <a:avLst/>
          </a:prstGeom>
        </p:spPr>
      </p:pic>
      <p:pic>
        <p:nvPicPr>
          <p:cNvPr id="9" name="Picture 8" descr="p4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5334" y="5137086"/>
            <a:ext cx="3725333" cy="108414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4669" y="2790804"/>
            <a:ext cx="5125831" cy="459276"/>
          </a:xfrm>
          <a:prstGeom prst="rect">
            <a:avLst/>
          </a:prstGeom>
          <a:noFill/>
        </p:spPr>
        <p:txBody>
          <a:bodyPr wrap="square" lIns="104315" tIns="52157" rIns="104315" bIns="52157" rtlCol="0">
            <a:spAutoFit/>
          </a:bodyPr>
          <a:lstStyle/>
          <a:p>
            <a:r>
              <a:rPr lang="en-US" sz="2300" dirty="0" smtClean="0">
                <a:latin typeface="Avenir Book"/>
                <a:cs typeface="Avenir Book"/>
              </a:rPr>
              <a:t>In the quantum </a:t>
            </a:r>
            <a:r>
              <a:rPr lang="en-US" sz="2300" dirty="0" smtClean="0">
                <a:latin typeface="Avenir Book"/>
                <a:cs typeface="Avenir Book"/>
              </a:rPr>
              <a:t>regime (high energy)</a:t>
            </a:r>
            <a:endParaRPr lang="en-US" sz="2300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907719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950"/>
            <a:ext cx="10515600" cy="750434"/>
          </a:xfrm>
        </p:spPr>
        <p:txBody>
          <a:bodyPr>
            <a:normAutofit/>
          </a:bodyPr>
          <a:lstStyle/>
          <a:p>
            <a:r>
              <a:rPr lang="en-US" dirty="0" smtClean="0"/>
              <a:t>Luminosity and Beam Quality</a:t>
            </a:r>
            <a:endParaRPr lang="en-US" dirty="0"/>
          </a:p>
        </p:txBody>
      </p:sp>
      <p:pic>
        <p:nvPicPr>
          <p:cNvPr id="11" name="Picture 10" descr="p2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5392" y="1747616"/>
            <a:ext cx="5466858" cy="1168400"/>
          </a:xfrm>
          <a:prstGeom prst="rect">
            <a:avLst/>
          </a:prstGeom>
        </p:spPr>
      </p:pic>
      <p:cxnSp>
        <p:nvCxnSpPr>
          <p:cNvPr id="24" name="Straight Arrow Connector 23"/>
          <p:cNvCxnSpPr/>
          <p:nvPr/>
        </p:nvCxnSpPr>
        <p:spPr>
          <a:xfrm rot="5400000" flipH="1" flipV="1">
            <a:off x="5464618" y="4307838"/>
            <a:ext cx="853770" cy="211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main linac beam dynamics, Daniel Schulte</a:t>
            </a:r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5193954" y="4791277"/>
            <a:ext cx="21745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Avenir Book"/>
                <a:cs typeface="Avenir Book"/>
              </a:rPr>
              <a:t>Luminosity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Avenir Book"/>
                <a:cs typeface="Avenir Book"/>
              </a:rPr>
              <a:t>spectrum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March 2019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4293349"/>
              </p:ext>
            </p:extLst>
          </p:nvPr>
        </p:nvGraphicFramePr>
        <p:xfrm>
          <a:off x="21336" y="3738880"/>
          <a:ext cx="6961365" cy="280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9864"/>
                <a:gridCol w="1447800"/>
                <a:gridCol w="1295400"/>
                <a:gridCol w="1130300"/>
                <a:gridCol w="1128001"/>
              </a:tblGrid>
              <a:tr h="370840">
                <a:tc>
                  <a:txBody>
                    <a:bodyPr/>
                    <a:lstStyle/>
                    <a:p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err="1" smtClean="0">
                          <a:latin typeface="Avenir Book"/>
                          <a:cs typeface="Avenir Book"/>
                        </a:rPr>
                        <a:t>Δε</a:t>
                      </a:r>
                      <a:r>
                        <a:rPr lang="en-US" sz="1600" baseline="-25000" dirty="0" err="1" smtClean="0">
                          <a:latin typeface="Avenir Book"/>
                          <a:cs typeface="Avenir Book"/>
                        </a:rPr>
                        <a:t>x</a:t>
                      </a:r>
                      <a:r>
                        <a:rPr lang="en-US" sz="1600" baseline="0" dirty="0" smtClean="0">
                          <a:latin typeface="Avenir Book"/>
                          <a:cs typeface="Avenir Book"/>
                        </a:rPr>
                        <a:t> [nm]</a:t>
                      </a:r>
                      <a:endParaRPr lang="en-US" sz="1600" dirty="0" smtClean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err="1" smtClean="0">
                          <a:latin typeface="Avenir Book"/>
                          <a:cs typeface="Avenir Book"/>
                        </a:rPr>
                        <a:t>Δε</a:t>
                      </a:r>
                      <a:r>
                        <a:rPr lang="en-US" sz="1600" baseline="-25000" dirty="0" err="1" smtClean="0">
                          <a:latin typeface="Avenir Book"/>
                          <a:cs typeface="Avenir Book"/>
                        </a:rPr>
                        <a:t>y</a:t>
                      </a:r>
                      <a:r>
                        <a:rPr lang="en-US" sz="1600" baseline="0" dirty="0" smtClean="0">
                          <a:latin typeface="Avenir Book"/>
                          <a:cs typeface="Avenir Book"/>
                        </a:rPr>
                        <a:t> [nm]</a:t>
                      </a:r>
                      <a:endParaRPr lang="en-US" sz="1600" dirty="0" smtClean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latin typeface="Avenir Book"/>
                          <a:cs typeface="Avenir Book"/>
                        </a:rPr>
                        <a:t>Total contribution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latin typeface="Avenir Book"/>
                          <a:cs typeface="Avenir Book"/>
                        </a:rPr>
                        <a:t>Design limits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latin typeface="Avenir Book"/>
                          <a:cs typeface="Avenir Book"/>
                        </a:rPr>
                        <a:t>Static </a:t>
                      </a:r>
                      <a:r>
                        <a:rPr lang="en-US" sz="1600" baseline="0" dirty="0" err="1" smtClean="0">
                          <a:latin typeface="Avenir Book"/>
                          <a:cs typeface="Avenir Book"/>
                        </a:rPr>
                        <a:t>imperf</a:t>
                      </a:r>
                      <a:r>
                        <a:rPr lang="en-US" sz="1600" baseline="0" dirty="0" smtClean="0">
                          <a:latin typeface="Avenir Book"/>
                          <a:cs typeface="Avenir Book"/>
                        </a:rPr>
                        <a:t>.</a:t>
                      </a:r>
                      <a:endParaRPr lang="en-US" sz="1600" dirty="0" smtClean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Dynamic</a:t>
                      </a:r>
                      <a:r>
                        <a:rPr lang="en-US" sz="1600" baseline="0" dirty="0" smtClean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lang="en-US" sz="1600" baseline="0" dirty="0" err="1" smtClean="0">
                          <a:latin typeface="Avenir Book"/>
                          <a:cs typeface="Avenir Book"/>
                        </a:rPr>
                        <a:t>imperf</a:t>
                      </a:r>
                      <a:r>
                        <a:rPr lang="en-US" sz="1600" baseline="0" dirty="0" smtClean="0">
                          <a:latin typeface="Avenir Book"/>
                          <a:cs typeface="Avenir Book"/>
                        </a:rPr>
                        <a:t>.</a:t>
                      </a:r>
                      <a:endParaRPr lang="en-US" sz="1600" dirty="0" smtClean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Damping</a:t>
                      </a:r>
                      <a:r>
                        <a:rPr lang="en-US" sz="1600" baseline="0" dirty="0" smtClean="0">
                          <a:latin typeface="Avenir Book"/>
                          <a:cs typeface="Avenir Book"/>
                        </a:rPr>
                        <a:t> ring exit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FF"/>
                          </a:solidFill>
                          <a:latin typeface="Avenir Book"/>
                          <a:cs typeface="Avenir Book"/>
                        </a:rPr>
                        <a:t>700</a:t>
                      </a:r>
                      <a:endParaRPr lang="en-US" sz="1600" dirty="0">
                        <a:solidFill>
                          <a:srgbClr val="0000FF"/>
                        </a:solidFill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5</a:t>
                      </a:r>
                      <a:endParaRPr lang="en-US" sz="1600" dirty="0">
                        <a:solidFill>
                          <a:srgbClr val="FF0000"/>
                        </a:solidFill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0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0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End of RTML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150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1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2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2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End of main </a:t>
                      </a:r>
                      <a:r>
                        <a:rPr lang="en-US" sz="1600" dirty="0" err="1" smtClean="0">
                          <a:latin typeface="Avenir Book"/>
                          <a:cs typeface="Avenir Book"/>
                        </a:rPr>
                        <a:t>linac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50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0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5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5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Interaction point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50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0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5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5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sum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FF"/>
                          </a:solidFill>
                          <a:latin typeface="Avenir Book"/>
                          <a:cs typeface="Avenir Book"/>
                        </a:rPr>
                        <a:t>950</a:t>
                      </a:r>
                      <a:endParaRPr lang="en-US" sz="1600" dirty="0">
                        <a:solidFill>
                          <a:srgbClr val="0000FF"/>
                        </a:solidFill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6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12</a:t>
                      </a:r>
                      <a:endParaRPr lang="en-US" sz="1600" dirty="0">
                        <a:solidFill>
                          <a:srgbClr val="FF0000"/>
                        </a:solidFill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12</a:t>
                      </a:r>
                      <a:endParaRPr lang="en-US" sz="1600" dirty="0">
                        <a:solidFill>
                          <a:srgbClr val="FF0000"/>
                        </a:solidFill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8135540" y="4455806"/>
            <a:ext cx="35380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Imperfections are the main source of final vertical </a:t>
            </a:r>
            <a:r>
              <a:rPr lang="en-US" dirty="0" err="1" smtClean="0">
                <a:latin typeface="Avenir Book"/>
                <a:cs typeface="Avenir Book"/>
              </a:rPr>
              <a:t>emittance</a:t>
            </a:r>
            <a:endParaRPr lang="en-US" dirty="0" smtClean="0">
              <a:latin typeface="Avenir Book"/>
              <a:cs typeface="Avenir Book"/>
            </a:endParaRPr>
          </a:p>
          <a:p>
            <a:endParaRPr lang="en-US" dirty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Require 90% likelihood to meet static </a:t>
            </a:r>
            <a:r>
              <a:rPr lang="en-US" dirty="0" err="1" smtClean="0">
                <a:latin typeface="Avenir Book"/>
                <a:cs typeface="Avenir Book"/>
              </a:rPr>
              <a:t>emittance</a:t>
            </a:r>
            <a:r>
              <a:rPr lang="en-US" dirty="0" smtClean="0">
                <a:latin typeface="Avenir Book"/>
                <a:cs typeface="Avenir Book"/>
              </a:rPr>
              <a:t> growth target</a:t>
            </a:r>
            <a:endParaRPr lang="en-US" dirty="0">
              <a:latin typeface="Avenir Book"/>
              <a:cs typeface="Avenir Book"/>
            </a:endParaRPr>
          </a:p>
        </p:txBody>
      </p:sp>
      <p:cxnSp>
        <p:nvCxnSpPr>
          <p:cNvPr id="21" name="Straight Arrow Connector 20"/>
          <p:cNvCxnSpPr>
            <a:stCxn id="18" idx="1"/>
          </p:cNvCxnSpPr>
          <p:nvPr/>
        </p:nvCxnSpPr>
        <p:spPr>
          <a:xfrm flipH="1">
            <a:off x="6502400" y="5194470"/>
            <a:ext cx="1633140" cy="10218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8" idx="1"/>
          </p:cNvCxnSpPr>
          <p:nvPr/>
        </p:nvCxnSpPr>
        <p:spPr>
          <a:xfrm flipH="1">
            <a:off x="5384800" y="5194470"/>
            <a:ext cx="2750740" cy="10218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Donut 22"/>
          <p:cNvSpPr/>
          <p:nvPr/>
        </p:nvSpPr>
        <p:spPr>
          <a:xfrm>
            <a:off x="7803874" y="1604908"/>
            <a:ext cx="1127308" cy="1413503"/>
          </a:xfrm>
          <a:prstGeom prst="donut">
            <a:avLst>
              <a:gd name="adj" fmla="val 6922"/>
            </a:avLst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7" name="Picture 26" descr="p4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2686" y="1879526"/>
            <a:ext cx="2379853" cy="923446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21336" y="2282272"/>
            <a:ext cx="35380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Damping ring main source of horizontal </a:t>
            </a:r>
            <a:r>
              <a:rPr lang="en-US" dirty="0" err="1" smtClean="0">
                <a:latin typeface="Avenir Book"/>
                <a:cs typeface="Avenir Book"/>
              </a:rPr>
              <a:t>emittance</a:t>
            </a:r>
            <a:endParaRPr lang="en-US" dirty="0" smtClean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But value is OK, as we will see</a:t>
            </a:r>
            <a:endParaRPr lang="en-US" dirty="0">
              <a:latin typeface="Avenir Book"/>
              <a:cs typeface="Avenir Book"/>
            </a:endParaRPr>
          </a:p>
        </p:txBody>
      </p:sp>
      <p:cxnSp>
        <p:nvCxnSpPr>
          <p:cNvPr id="28" name="Straight Arrow Connector 27"/>
          <p:cNvCxnSpPr>
            <a:stCxn id="26" idx="2"/>
          </p:cNvCxnSpPr>
          <p:nvPr/>
        </p:nvCxnSpPr>
        <p:spPr>
          <a:xfrm>
            <a:off x="1790386" y="3205602"/>
            <a:ext cx="165414" cy="15301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0025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4" id="{89C1D0BF-CBE8-0A42-9D28-342C5A2937C6}" vid="{FEA2ABC6-D987-AC4F-9871-3C93CC065DB3}"/>
    </a:ext>
  </a:extLst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4" id="{89C1D0BF-CBE8-0A42-9D28-342C5A2937C6}" vid="{C242534C-3F87-9242-8665-B01A013DCF3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22797</TotalTime>
  <Words>2185</Words>
  <Application>Microsoft Macintosh PowerPoint</Application>
  <PresentationFormat>Custom</PresentationFormat>
  <Paragraphs>561</Paragraphs>
  <Slides>37</Slides>
  <Notes>0</Notes>
  <HiddenSlides>0</HiddenSlides>
  <MMClips>4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37</vt:i4>
      </vt:variant>
    </vt:vector>
  </HeadingPairs>
  <TitlesOfParts>
    <vt:vector size="39" baseType="lpstr">
      <vt:lpstr>1_Office Theme</vt:lpstr>
      <vt:lpstr>2_Office Theme</vt:lpstr>
      <vt:lpstr>CLIC: Main Linac Beam Dynamics</vt:lpstr>
      <vt:lpstr>CLIC Introduction</vt:lpstr>
      <vt:lpstr>CLIC Staged Scenario</vt:lpstr>
      <vt:lpstr>CLIC at 380 GeV</vt:lpstr>
      <vt:lpstr>Key Parameters</vt:lpstr>
      <vt:lpstr>Luminosity and Parameter Drivers</vt:lpstr>
      <vt:lpstr>Luminosity and Parameter Drivers</vt:lpstr>
      <vt:lpstr>Luminosity Drivers at High Energy</vt:lpstr>
      <vt:lpstr>Luminosity and Beam Quality</vt:lpstr>
      <vt:lpstr>Main Linac: Low Emittance Preservation</vt:lpstr>
      <vt:lpstr>Wakefields and Beam Current</vt:lpstr>
      <vt:lpstr>Longitudinal Wakefield and Energy Spread</vt:lpstr>
      <vt:lpstr>Energy Spread and Bunchlength</vt:lpstr>
      <vt:lpstr>Transverse Wakefields</vt:lpstr>
      <vt:lpstr>Tricks of the Beam Physics</vt:lpstr>
      <vt:lpstr>Beam Stability, With BNS</vt:lpstr>
      <vt:lpstr>Beam Stability, With BNS</vt:lpstr>
      <vt:lpstr>Impact of Charge</vt:lpstr>
      <vt:lpstr>Static Imperfections: Main Linac Alignment </vt:lpstr>
      <vt:lpstr>RF Alignment</vt:lpstr>
      <vt:lpstr>Main Linac Emittance Growth (3 TeV)</vt:lpstr>
      <vt:lpstr>CLIC Beam-Based Alignment Tests at FACET</vt:lpstr>
      <vt:lpstr>Dynamic Imperfection Example: Ground Motion</vt:lpstr>
      <vt:lpstr>Ground Motion</vt:lpstr>
      <vt:lpstr>Beam Motion with Beam Feedback Only</vt:lpstr>
      <vt:lpstr>Jitter at IP</vt:lpstr>
      <vt:lpstr>The Stabilisation System</vt:lpstr>
      <vt:lpstr>Beam Trajectory Jitter</vt:lpstr>
      <vt:lpstr>Beam Jitter at IP</vt:lpstr>
      <vt:lpstr>Beam Jitter at IP</vt:lpstr>
      <vt:lpstr>Conclusion</vt:lpstr>
      <vt:lpstr>Note: CLIC Optimisation</vt:lpstr>
      <vt:lpstr>Reserve</vt:lpstr>
      <vt:lpstr>PowerPoint Presentation</vt:lpstr>
      <vt:lpstr>Main Linac: Dispersion-free Steering</vt:lpstr>
      <vt:lpstr>Pre-alignment Wavelength</vt:lpstr>
      <vt:lpstr>Ground Motion Summary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Lars Rickard Strom</dc:creator>
  <cp:lastModifiedBy>Daniel Schulte</cp:lastModifiedBy>
  <cp:revision>227</cp:revision>
  <cp:lastPrinted>2019-03-21T09:18:26Z</cp:lastPrinted>
  <dcterms:created xsi:type="dcterms:W3CDTF">2018-01-29T08:43:40Z</dcterms:created>
  <dcterms:modified xsi:type="dcterms:W3CDTF">2019-03-27T15:13:45Z</dcterms:modified>
</cp:coreProperties>
</file>