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4" r:id="rId2"/>
    <p:sldId id="273" r:id="rId3"/>
    <p:sldId id="281" r:id="rId4"/>
    <p:sldId id="274" r:id="rId5"/>
    <p:sldId id="282" r:id="rId6"/>
    <p:sldId id="275" r:id="rId7"/>
    <p:sldId id="271" r:id="rId8"/>
    <p:sldId id="276" r:id="rId9"/>
    <p:sldId id="277" r:id="rId10"/>
    <p:sldId id="256" r:id="rId11"/>
    <p:sldId id="257" r:id="rId12"/>
    <p:sldId id="258" r:id="rId13"/>
    <p:sldId id="260" r:id="rId14"/>
    <p:sldId id="262" r:id="rId15"/>
    <p:sldId id="261" r:id="rId16"/>
    <p:sldId id="280" r:id="rId17"/>
    <p:sldId id="266" r:id="rId18"/>
    <p:sldId id="263" r:id="rId19"/>
    <p:sldId id="265" r:id="rId20"/>
    <p:sldId id="26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B2644-8ABE-4FD6-AD4A-7B5DEC4D3B3E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3C8BA-20E1-4550-8049-F95DFDCF30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025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err="1" smtClean="0"/>
          </a:p>
        </p:txBody>
      </p:sp>
      <p:sp>
        <p:nvSpPr>
          <p:cNvPr id="4" name="Üstbilgi Yer Tutucusu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Cafer Bayar 19 November 2014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53F0-A251-462B-9833-F14E16B335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err="1" smtClean="0"/>
          </a:p>
        </p:txBody>
      </p:sp>
      <p:sp>
        <p:nvSpPr>
          <p:cNvPr id="4" name="Üstbilgi Yer Tutucusu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Cafer Bayar 19 November 2014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53F0-A251-462B-9833-F14E16B335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53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err="1" smtClean="0"/>
          </a:p>
        </p:txBody>
      </p:sp>
      <p:sp>
        <p:nvSpPr>
          <p:cNvPr id="4" name="Üstbilgi Yer Tutucusu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Cafer Bayar 19 November 2014</a:t>
            </a:r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53F0-A251-462B-9833-F14E16B335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4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CLIC beam physics meeting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Cafer Bayar 19 November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553F0-A251-462B-9833-F14E16B335A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85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8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450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505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25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86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7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12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134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10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66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188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F91DE-FC0E-4E3B-AACA-BDC544D16CC5}" type="datetimeFigureOut">
              <a:rPr lang="en-GB" smtClean="0"/>
              <a:t>29/03/2019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FF636-E0C7-4EC6-94B6-7C231CD2B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2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8427" y="307818"/>
            <a:ext cx="9094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“Practical” Challenges with Positron Sources 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D44B3C-5242-7D41-89B8-C12EF88731C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96" y="307818"/>
            <a:ext cx="1680255" cy="10330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79826" y="2281473"/>
            <a:ext cx="70435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Positron sources for Linear Colliders (CLIC and ILC)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Requirements for even more advanced colliders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Alternative positron sources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Conclusions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2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96701" y="362139"/>
            <a:ext cx="845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Positron requirements / beam parameters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228057"/>
              </p:ext>
            </p:extLst>
          </p:nvPr>
        </p:nvGraphicFramePr>
        <p:xfrm>
          <a:off x="289710" y="1367069"/>
          <a:ext cx="11669919" cy="3759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995">
                  <a:extLst>
                    <a:ext uri="{9D8B030D-6E8A-4147-A177-3AD203B41FA5}">
                      <a16:colId xmlns:a16="http://schemas.microsoft.com/office/drawing/2014/main" val="1589642613"/>
                    </a:ext>
                  </a:extLst>
                </a:gridCol>
                <a:gridCol w="1317821">
                  <a:extLst>
                    <a:ext uri="{9D8B030D-6E8A-4147-A177-3AD203B41FA5}">
                      <a16:colId xmlns:a16="http://schemas.microsoft.com/office/drawing/2014/main" val="993357452"/>
                    </a:ext>
                  </a:extLst>
                </a:gridCol>
                <a:gridCol w="1457436">
                  <a:extLst>
                    <a:ext uri="{9D8B030D-6E8A-4147-A177-3AD203B41FA5}">
                      <a16:colId xmlns:a16="http://schemas.microsoft.com/office/drawing/2014/main" val="2161735155"/>
                    </a:ext>
                  </a:extLst>
                </a:gridCol>
                <a:gridCol w="1511929">
                  <a:extLst>
                    <a:ext uri="{9D8B030D-6E8A-4147-A177-3AD203B41FA5}">
                      <a16:colId xmlns:a16="http://schemas.microsoft.com/office/drawing/2014/main" val="2636727552"/>
                    </a:ext>
                  </a:extLst>
                </a:gridCol>
                <a:gridCol w="1993634">
                  <a:extLst>
                    <a:ext uri="{9D8B030D-6E8A-4147-A177-3AD203B41FA5}">
                      <a16:colId xmlns:a16="http://schemas.microsoft.com/office/drawing/2014/main" val="2503618618"/>
                    </a:ext>
                  </a:extLst>
                </a:gridCol>
                <a:gridCol w="1919538">
                  <a:extLst>
                    <a:ext uri="{9D8B030D-6E8A-4147-A177-3AD203B41FA5}">
                      <a16:colId xmlns:a16="http://schemas.microsoft.com/office/drawing/2014/main" val="2076888780"/>
                    </a:ext>
                  </a:extLst>
                </a:gridCol>
                <a:gridCol w="1799566">
                  <a:extLst>
                    <a:ext uri="{9D8B030D-6E8A-4147-A177-3AD203B41FA5}">
                      <a16:colId xmlns:a16="http://schemas.microsoft.com/office/drawing/2014/main" val="1573037025"/>
                    </a:ext>
                  </a:extLst>
                </a:gridCol>
              </a:tblGrid>
              <a:tr h="367900">
                <a:tc>
                  <a:txBody>
                    <a:bodyPr/>
                    <a:lstStyle/>
                    <a:p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</a:t>
                      </a:r>
                      <a:r>
                        <a:rPr lang="en-GB" baseline="0" dirty="0" smtClean="0"/>
                        <a:t> []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ILC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LPA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PWFA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DLA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670575"/>
                  </a:ext>
                </a:extLst>
              </a:tr>
              <a:tr h="635005">
                <a:tc>
                  <a:txBody>
                    <a:bodyPr/>
                    <a:lstStyle/>
                    <a:p>
                      <a:r>
                        <a:rPr lang="en-GB" dirty="0" smtClean="0"/>
                        <a:t>CMS</a:t>
                      </a:r>
                      <a:r>
                        <a:rPr lang="en-GB" baseline="0" dirty="0" smtClean="0"/>
                        <a:t> energy /</a:t>
                      </a:r>
                    </a:p>
                    <a:p>
                      <a:r>
                        <a:rPr lang="en-GB" baseline="0" dirty="0" smtClean="0"/>
                        <a:t>Luminosity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[</a:t>
                      </a:r>
                      <a:r>
                        <a:rPr lang="en-GB" dirty="0" err="1" smtClean="0"/>
                        <a:t>TeV</a:t>
                      </a:r>
                      <a:r>
                        <a:rPr lang="en-GB" dirty="0" smtClean="0"/>
                        <a:t>] /</a:t>
                      </a:r>
                    </a:p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34</a:t>
                      </a:r>
                      <a:r>
                        <a:rPr lang="en-GB" dirty="0" smtClean="0"/>
                        <a:t> cm</a:t>
                      </a:r>
                      <a:r>
                        <a:rPr lang="en-GB" baseline="30000" dirty="0" smtClean="0"/>
                        <a:t>-2</a:t>
                      </a:r>
                      <a:r>
                        <a:rPr lang="en-GB" dirty="0" smtClean="0"/>
                        <a:t>s</a:t>
                      </a:r>
                      <a:r>
                        <a:rPr lang="en-GB" baseline="30000" dirty="0" smtClean="0"/>
                        <a:t>-1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0.25</a:t>
                      </a:r>
                    </a:p>
                    <a:p>
                      <a:r>
                        <a:rPr lang="en-GB" dirty="0" smtClean="0"/>
                        <a:t>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</a:p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</a:p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</a:p>
                    <a:p>
                      <a:r>
                        <a:rPr lang="en-GB" dirty="0" smtClean="0"/>
                        <a:t>6.3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</a:p>
                    <a:p>
                      <a:r>
                        <a:rPr lang="en-GB" dirty="0" smtClean="0"/>
                        <a:t>3.2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189366"/>
                  </a:ext>
                </a:extLst>
              </a:tr>
              <a:tr h="367900">
                <a:tc>
                  <a:txBody>
                    <a:bodyPr/>
                    <a:lstStyle/>
                    <a:p>
                      <a:r>
                        <a:rPr lang="en-GB" dirty="0" smtClean="0"/>
                        <a:t>Bunch charge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 [10</a:t>
                      </a:r>
                      <a:r>
                        <a:rPr lang="en-GB" baseline="30000" dirty="0" smtClean="0"/>
                        <a:t>9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0.0047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129706"/>
                  </a:ext>
                </a:extLst>
              </a:tr>
              <a:tr h="367900">
                <a:tc>
                  <a:txBody>
                    <a:bodyPr/>
                    <a:lstStyle/>
                    <a:p>
                      <a:r>
                        <a:rPr lang="en-GB" dirty="0" smtClean="0"/>
                        <a:t>Bunch 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[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0.0028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0437"/>
                  </a:ext>
                </a:extLst>
              </a:tr>
              <a:tr h="367900">
                <a:tc>
                  <a:txBody>
                    <a:bodyPr/>
                    <a:lstStyle/>
                    <a:p>
                      <a:r>
                        <a:rPr lang="en-GB" dirty="0" smtClean="0"/>
                        <a:t>Emittance norm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smtClean="0"/>
                        <a:t>x</a:t>
                      </a:r>
                      <a:r>
                        <a:rPr lang="en-GB" dirty="0" smtClean="0"/>
                        <a:t>/</a:t>
                      </a:r>
                      <a:r>
                        <a:rPr lang="en-GB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baseline="-25000" dirty="0" err="1" smtClean="0"/>
                        <a:t>y</a:t>
                      </a:r>
                      <a:r>
                        <a:rPr lang="en-GB" dirty="0" smtClean="0"/>
                        <a:t> [nm]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4</a:t>
                      </a:r>
                      <a:r>
                        <a:rPr lang="en-GB" dirty="0" smtClean="0"/>
                        <a:t>/35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660/20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50/5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10</a:t>
                      </a:r>
                      <a:r>
                        <a:rPr lang="en-GB" baseline="30000" dirty="0" smtClean="0"/>
                        <a:t>4</a:t>
                      </a:r>
                      <a:r>
                        <a:rPr lang="en-GB" dirty="0" smtClean="0"/>
                        <a:t>/35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0.1/0.1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748257"/>
                  </a:ext>
                </a:extLst>
              </a:tr>
              <a:tr h="367900">
                <a:tc>
                  <a:txBody>
                    <a:bodyPr/>
                    <a:lstStyle/>
                    <a:p>
                      <a:r>
                        <a:rPr lang="en-GB" dirty="0" smtClean="0"/>
                        <a:t>Bunches per train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442994"/>
                  </a:ext>
                </a:extLst>
              </a:tr>
              <a:tr h="367900">
                <a:tc>
                  <a:txBody>
                    <a:bodyPr/>
                    <a:lstStyle/>
                    <a:p>
                      <a:r>
                        <a:rPr lang="en-GB" dirty="0" smtClean="0"/>
                        <a:t>Repetition rate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[Hz]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84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10-15 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 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920814"/>
                  </a:ext>
                </a:extLst>
              </a:tr>
              <a:tr h="367900">
                <a:tc>
                  <a:txBody>
                    <a:bodyPr/>
                    <a:lstStyle/>
                    <a:p>
                      <a:r>
                        <a:rPr lang="en-GB" dirty="0" smtClean="0"/>
                        <a:t>Particles /s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 [10</a:t>
                      </a:r>
                      <a:r>
                        <a:rPr lang="en-GB" baseline="30000" dirty="0" smtClean="0"/>
                        <a:t>14</a:t>
                      </a:r>
                      <a:r>
                        <a:rPr lang="en-GB" dirty="0" smtClean="0"/>
                        <a:t>]/[s]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0.94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8814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015621" y="889976"/>
            <a:ext cx="6944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D. Schulte, “Application of Advanced Accelerator Concepts for Colliders”, RAST, Vol 9, 2016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289710" y="2372008"/>
            <a:ext cx="11669919" cy="3892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89710" y="2792163"/>
            <a:ext cx="11669919" cy="3892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9710" y="3181462"/>
            <a:ext cx="11669919" cy="5847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89710" y="4352174"/>
            <a:ext cx="11669919" cy="3892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89710" y="4800053"/>
            <a:ext cx="11669919" cy="3892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89710" y="3797102"/>
            <a:ext cx="11669919" cy="555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74894" y="5350818"/>
            <a:ext cx="6640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Intensity probably OK with conventional technologies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Emittance and bunch length for DLA beyond todays reach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Emittance for LPA on the edge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Repetition rates &gt; 1 kHz needs study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53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"/>
            <a:ext cx="8229600" cy="577255"/>
          </a:xfrm>
        </p:spPr>
        <p:txBody>
          <a:bodyPr>
            <a:noAutofit/>
          </a:bodyPr>
          <a:lstStyle/>
          <a:p>
            <a:r>
              <a:rPr lang="en-US" sz="3200" dirty="0"/>
              <a:t>Example: Laser-driven Plasma Accelerator (LPA)</a:t>
            </a:r>
          </a:p>
        </p:txBody>
      </p:sp>
      <p:pic>
        <p:nvPicPr>
          <p:cNvPr id="5" name="Picture 4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045" y="664290"/>
            <a:ext cx="7915088" cy="58171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48360" y="1243696"/>
            <a:ext cx="39801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49" y="577256"/>
            <a:ext cx="5534526" cy="13397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2139" y="741199"/>
            <a:ext cx="16000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Parameters from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32063" y="2046083"/>
            <a:ext cx="2100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Conventional positron source might be as well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1 km long !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451003" y="5948128"/>
            <a:ext cx="2553076" cy="17201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139881" y="5866646"/>
            <a:ext cx="1439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Here is the tricky part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2242" y="21268"/>
            <a:ext cx="8507480" cy="577255"/>
          </a:xfrm>
        </p:spPr>
        <p:txBody>
          <a:bodyPr>
            <a:noAutofit/>
          </a:bodyPr>
          <a:lstStyle/>
          <a:p>
            <a:r>
              <a:rPr lang="en-US" sz="3200" dirty="0"/>
              <a:t>Example: Beam-driven Plasma Accelerator (PWFA)</a:t>
            </a:r>
          </a:p>
        </p:txBody>
      </p:sp>
      <p:pic>
        <p:nvPicPr>
          <p:cNvPr id="3" name="Picture 2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4" t="5473"/>
          <a:stretch/>
        </p:blipFill>
        <p:spPr>
          <a:xfrm>
            <a:off x="1537372" y="603992"/>
            <a:ext cx="7697003" cy="5973271"/>
          </a:xfrm>
          <a:prstGeom prst="rect">
            <a:avLst/>
          </a:prstGeom>
        </p:spPr>
      </p:pic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559" y="5147848"/>
            <a:ext cx="3253917" cy="14294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95438" y="1258432"/>
            <a:ext cx="1982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Assumes already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LC-type sources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20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7584" y="1"/>
            <a:ext cx="8606117" cy="608571"/>
          </a:xfrm>
        </p:spPr>
        <p:txBody>
          <a:bodyPr>
            <a:normAutofit/>
          </a:bodyPr>
          <a:lstStyle/>
          <a:p>
            <a:r>
              <a:rPr lang="en-US" sz="3200" dirty="0"/>
              <a:t>Example: Dielectric Laser Collider (DLA)</a:t>
            </a:r>
          </a:p>
        </p:txBody>
      </p:sp>
      <p:pic>
        <p:nvPicPr>
          <p:cNvPr id="5" name="Picture 4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21783"/>
            <a:ext cx="9144000" cy="31924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35068" y="837116"/>
            <a:ext cx="183293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06390" y="4029597"/>
            <a:ext cx="36044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5227" y="3381613"/>
            <a:ext cx="6878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81200" y="4815649"/>
            <a:ext cx="1910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R. J. England et al.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31667" y="5353461"/>
            <a:ext cx="5948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Not many details on sources yet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Positron source might be larger then the rest of the collider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Very challenging emittance and repetition rates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34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9295" y="230013"/>
            <a:ext cx="845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Key element damping ring, CLIC example 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46495" y="6328372"/>
            <a:ext cx="9560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for example: Y. Papaphilippou, “Reaching ultra-low emittance in the CLIC damping rings”</a:t>
            </a:r>
            <a:endParaRPr lang="en-GB" dirty="0"/>
          </a:p>
        </p:txBody>
      </p:sp>
      <p:graphicFrame>
        <p:nvGraphicFramePr>
          <p:cNvPr id="5" name="Group 2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677759"/>
              </p:ext>
            </p:extLst>
          </p:nvPr>
        </p:nvGraphicFramePr>
        <p:xfrm>
          <a:off x="428596" y="1024753"/>
          <a:ext cx="4549775" cy="2385072"/>
        </p:xfrm>
        <a:graphic>
          <a:graphicData uri="http://schemas.openxmlformats.org/drawingml/2006/table">
            <a:tbl>
              <a:tblPr/>
              <a:tblGrid>
                <a:gridCol w="2803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5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Injected 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</a:t>
                      </a:r>
                      <a:r>
                        <a:rPr kumimoji="0" lang="en-US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</a:t>
                      </a:r>
                      <a:r>
                        <a:rPr kumimoji="0" lang="en-US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+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Bunch population [10</a:t>
                      </a:r>
                      <a:r>
                        <a:rPr kumimoji="0" lang="en-US" sz="16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9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]</a:t>
                      </a:r>
                      <a:endParaRPr kumimoji="0" lang="en-US" sz="16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4.7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4.7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aramond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Repetition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frequenzy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 [Hz]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Bunch length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Energy Spread [%]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Long.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emittance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 [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eV.m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2000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257000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H/V  norm.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emittance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 [nm-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rad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100 x 10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7 x 10</a:t>
                      </a:r>
                      <a:r>
                        <a:rPr kumimoji="0" lang="en-US" sz="16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Group 2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189712"/>
              </p:ext>
            </p:extLst>
          </p:nvPr>
        </p:nvGraphicFramePr>
        <p:xfrm>
          <a:off x="428596" y="3508458"/>
          <a:ext cx="4543428" cy="2706624"/>
        </p:xfrm>
        <a:graphic>
          <a:graphicData uri="http://schemas.openxmlformats.org/drawingml/2006/table">
            <a:tbl>
              <a:tblPr/>
              <a:tblGrid>
                <a:gridCol w="2786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Extracted Parameters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PDR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</a:t>
                      </a:r>
                      <a:r>
                        <a:rPr kumimoji="0" lang="en-US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-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/e</a:t>
                      </a:r>
                      <a:r>
                        <a:rPr kumimoji="0" lang="en-US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+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DR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</a:t>
                      </a:r>
                      <a:r>
                        <a:rPr kumimoji="0" lang="en-US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-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/e</a:t>
                      </a:r>
                      <a:r>
                        <a:rPr kumimoji="0" lang="en-US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+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Bunch population [10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9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]</a:t>
                      </a:r>
                      <a:endParaRPr kumimoji="0" lang="en-US" sz="16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4.1-4.4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4.1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Bunch length [mm]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1.4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Energy Spread [%]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0.5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0.1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Long. emittance [eV.m]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143000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5000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Hor. Norm.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emittance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 [nm-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rad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63000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Ver. Norm.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emittance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 [nm-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rad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1500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Content Placeholder 4"/>
          <p:cNvSpPr txBox="1">
            <a:spLocks/>
          </p:cNvSpPr>
          <p:nvPr/>
        </p:nvSpPr>
        <p:spPr>
          <a:xfrm>
            <a:off x="5776111" y="1005883"/>
            <a:ext cx="5884752" cy="5500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DR complex challenges</a:t>
            </a:r>
          </a:p>
          <a:p>
            <a:pPr marL="0" lvl="1" indent="-342900" algn="l">
              <a:buFont typeface="Wingdings" panose="05000000000000000000" pitchFamily="2" charset="2"/>
              <a:buChar char="v"/>
            </a:pPr>
            <a:r>
              <a:rPr lang="en-US" sz="1800" dirty="0" smtClean="0"/>
              <a:t>Large injected emittances and energy spread </a:t>
            </a:r>
            <a:r>
              <a:rPr lang="en-US" sz="1800" dirty="0" smtClean="0">
                <a:sym typeface="Wingdings" pitchFamily="2" charset="2"/>
              </a:rPr>
              <a:t> </a:t>
            </a:r>
            <a:br>
              <a:rPr lang="en-US" sz="1800" dirty="0" smtClean="0">
                <a:sym typeface="Wingdings" pitchFamily="2" charset="2"/>
              </a:rPr>
            </a:br>
            <a:r>
              <a:rPr lang="en-US" sz="1800" dirty="0" smtClean="0">
                <a:sym typeface="Wingdings" pitchFamily="2" charset="2"/>
              </a:rPr>
              <a:t>       Requirement of large DA and  MA </a:t>
            </a:r>
          </a:p>
          <a:p>
            <a:pPr marL="0" lvl="1" indent="-342900" algn="l">
              <a:buFont typeface="Wingdings" panose="05000000000000000000" pitchFamily="2" charset="2"/>
              <a:buChar char="v"/>
            </a:pPr>
            <a:r>
              <a:rPr lang="en-US" sz="1800" b="1" dirty="0" smtClean="0">
                <a:sym typeface="Wingdings" pitchFamily="2" charset="2"/>
              </a:rPr>
              <a:t>Ultra low emittance at extraction</a:t>
            </a:r>
          </a:p>
          <a:p>
            <a:pPr lvl="1" algn="l"/>
            <a:r>
              <a:rPr lang="en-US" sz="1800" dirty="0" smtClean="0">
                <a:sym typeface="Wingdings" pitchFamily="2" charset="2"/>
              </a:rPr>
              <a:t>Repetition time of 20 </a:t>
            </a:r>
            <a:r>
              <a:rPr lang="en-US" sz="1800" dirty="0" err="1" smtClean="0">
                <a:sym typeface="Wingdings" pitchFamily="2" charset="2"/>
              </a:rPr>
              <a:t>ms</a:t>
            </a:r>
            <a:r>
              <a:rPr lang="en-US" sz="1800" dirty="0" smtClean="0">
                <a:sym typeface="Wingdings" pitchFamily="2" charset="2"/>
              </a:rPr>
              <a:t>  Fast damping requirement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1800" b="1" dirty="0" smtClean="0"/>
              <a:t>PDR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 efficient injection of the large incoming beams 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sz="1800" b="1" dirty="0" smtClean="0"/>
              <a:t>Main DR </a:t>
            </a:r>
            <a:r>
              <a:rPr lang="en-US" sz="1800" dirty="0" smtClean="0">
                <a:sym typeface="Wingdings" pitchFamily="2" charset="2"/>
              </a:rPr>
              <a:t></a:t>
            </a:r>
            <a:r>
              <a:rPr lang="en-US" sz="1800" dirty="0" smtClean="0"/>
              <a:t> ultra-low emittance generation</a:t>
            </a:r>
          </a:p>
          <a:p>
            <a:pPr algn="l"/>
            <a:r>
              <a:rPr lang="en-US" sz="1800" dirty="0" smtClean="0"/>
              <a:t>The positron beam needs at least 8 damping times to reach equilibrium (w/o taking into account injection, IBS, </a:t>
            </a:r>
            <a:r>
              <a:rPr lang="en-US" sz="1800" dirty="0" err="1" smtClean="0"/>
              <a:t>etc</a:t>
            </a:r>
            <a:r>
              <a:rPr lang="en-US" sz="1800" dirty="0" smtClean="0"/>
              <a:t>)</a:t>
            </a:r>
          </a:p>
          <a:p>
            <a:pPr lvl="1" algn="l"/>
            <a:r>
              <a:rPr lang="en-US" sz="1800" dirty="0" smtClean="0">
                <a:sym typeface="Wingdings" pitchFamily="2" charset="2"/>
              </a:rPr>
              <a:t> </a:t>
            </a:r>
            <a:r>
              <a:rPr lang="en-US" sz="1800" b="1" dirty="0" smtClean="0"/>
              <a:t>The positron PDR is necessary!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7774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23739"/>
            <a:ext cx="8229600" cy="629120"/>
          </a:xfrm>
        </p:spPr>
        <p:txBody>
          <a:bodyPr>
            <a:noAutofit/>
          </a:bodyPr>
          <a:lstStyle/>
          <a:p>
            <a:r>
              <a:rPr lang="en-US" sz="3200" dirty="0"/>
              <a:t>Damping Ring and Transverse </a:t>
            </a:r>
            <a:r>
              <a:rPr lang="en-US" sz="3200" dirty="0" err="1"/>
              <a:t>Emittances</a:t>
            </a:r>
            <a:endParaRPr lang="en-US" sz="3200" dirty="0"/>
          </a:p>
        </p:txBody>
      </p:sp>
      <p:pic>
        <p:nvPicPr>
          <p:cNvPr id="5" name="Picture 4" descr="PastedGraphic-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" t="2229" r="1549" b="3010"/>
          <a:stretch/>
        </p:blipFill>
        <p:spPr>
          <a:xfrm>
            <a:off x="1749812" y="1469349"/>
            <a:ext cx="8765789" cy="52966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1" y="1600201"/>
            <a:ext cx="13286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2008</a:t>
            </a:r>
          </a:p>
        </p:txBody>
      </p:sp>
      <p:pic>
        <p:nvPicPr>
          <p:cNvPr id="7" name="Picture 6" descr="PastedGraphic-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" t="1828" r="1550" b="2598"/>
          <a:stretch/>
        </p:blipFill>
        <p:spPr>
          <a:xfrm>
            <a:off x="1645548" y="1436350"/>
            <a:ext cx="8740886" cy="5341957"/>
          </a:xfrm>
          <a:prstGeom prst="rect">
            <a:avLst/>
          </a:prstGeom>
        </p:spPr>
      </p:pic>
      <p:cxnSp>
        <p:nvCxnSpPr>
          <p:cNvPr id="4" name="Straight Arrow Connector 3"/>
          <p:cNvCxnSpPr>
            <a:stCxn id="19" idx="0"/>
          </p:cNvCxnSpPr>
          <p:nvPr/>
        </p:nvCxnSpPr>
        <p:spPr>
          <a:xfrm flipV="1">
            <a:off x="4918305" y="5161428"/>
            <a:ext cx="825220" cy="6556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794986" y="4861023"/>
            <a:ext cx="136552" cy="9285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022938" y="3195165"/>
            <a:ext cx="193847" cy="20112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89544" y="2567716"/>
            <a:ext cx="2326278" cy="646331"/>
          </a:xfrm>
          <a:prstGeom prst="rect">
            <a:avLst/>
          </a:prstGeom>
          <a:solidFill>
            <a:srgbClr val="FCD5B5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LPA could be here</a:t>
            </a:r>
          </a:p>
          <a:p>
            <a:r>
              <a:rPr lang="en-US" dirty="0"/>
              <a:t>Depends on DR energy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20788" y="5817126"/>
            <a:ext cx="595035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CLIC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97468" y="5778735"/>
            <a:ext cx="46679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ILC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87853" y="5581649"/>
            <a:ext cx="1978695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PWFA somewhere between CLIC and ILC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D. Schulte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40713" y="578016"/>
            <a:ext cx="5874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 deliver O(10</a:t>
            </a:r>
            <a:r>
              <a:rPr lang="en-US" baseline="30000" dirty="0"/>
              <a:t>4</a:t>
            </a:r>
            <a:r>
              <a:rPr lang="en-US" dirty="0"/>
              <a:t>) bunches/s</a:t>
            </a:r>
          </a:p>
          <a:p>
            <a:r>
              <a:rPr lang="en-US" dirty="0"/>
              <a:t>E.g. CLIC with 5ns kickers could cool 200 bunches at any time</a:t>
            </a:r>
          </a:p>
          <a:p>
            <a:r>
              <a:rPr lang="en-US" dirty="0"/>
              <a:t>Some beam dynamics issues but probably manageable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53171" y="5206449"/>
            <a:ext cx="187192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DLA is down here 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749811" y="5581649"/>
            <a:ext cx="821446" cy="11843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77990" y="1601996"/>
            <a:ext cx="455335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Other solutions for electrons could be possible</a:t>
            </a:r>
          </a:p>
          <a:p>
            <a:r>
              <a:rPr lang="en-US" dirty="0"/>
              <a:t>But for positrons that are created in collisions?</a:t>
            </a:r>
          </a:p>
        </p:txBody>
      </p:sp>
    </p:spTree>
    <p:extLst>
      <p:ext uri="{BB962C8B-B14F-4D97-AF65-F5344CB8AC3E}">
        <p14:creationId xmlns:p14="http://schemas.microsoft.com/office/powerpoint/2010/main" val="258785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9295" y="307818"/>
            <a:ext cx="8455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“Exotic” / Advanced schemes for positron production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0649" y="1385036"/>
            <a:ext cx="756869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Positrons from Laser acceleration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Positrons from ultra high field laser interaction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Positrons from electro-static traps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en-GB" b="1" dirty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Primary electron accelerator could be based on advanced accelerator technologies and used in a classical positron production scheme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Plasma lenses for matching, plasma based capturing section could be attractive</a:t>
            </a:r>
            <a:endParaRPr lang="en-GB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996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9295" y="307818"/>
            <a:ext cx="8455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Positrons from laser </a:t>
            </a:r>
            <a:r>
              <a:rPr lang="en-GB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wakefield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acceleration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22776" y="4705340"/>
            <a:ext cx="8894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High energy (600 </a:t>
            </a:r>
            <a:r>
              <a:rPr lang="en-GB" dirty="0"/>
              <a:t>M</a:t>
            </a:r>
            <a:r>
              <a:rPr lang="en-GB" dirty="0" smtClean="0"/>
              <a:t>eV) from the source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High energy spread (50%)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Emittance (~ um), likely damping ring still needed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Possibly very short beams fs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Charge ~ 10</a:t>
            </a:r>
            <a:r>
              <a:rPr lang="en-GB" baseline="30000" dirty="0"/>
              <a:t>8</a:t>
            </a:r>
            <a:r>
              <a:rPr lang="en-GB" dirty="0" smtClean="0"/>
              <a:t> total but small in reasonable bandwidth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Future example </a:t>
            </a:r>
            <a:r>
              <a:rPr lang="en-GB" dirty="0" err="1" smtClean="0"/>
              <a:t>EuPRAXIA</a:t>
            </a:r>
            <a:r>
              <a:rPr lang="en-GB" dirty="0" smtClean="0"/>
              <a:t>: 5 x10</a:t>
            </a:r>
            <a:r>
              <a:rPr lang="en-GB" baseline="30000" dirty="0" smtClean="0"/>
              <a:t>6</a:t>
            </a:r>
            <a:r>
              <a:rPr lang="en-GB" dirty="0" smtClean="0"/>
              <a:t> positrons at 1 GeV, 5% bandwidth, 190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emittance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1A9D0C-2821-D94D-9CBC-32391C7EB1F8}"/>
              </a:ext>
            </a:extLst>
          </p:cNvPr>
          <p:cNvGrpSpPr/>
          <p:nvPr/>
        </p:nvGrpSpPr>
        <p:grpSpPr>
          <a:xfrm>
            <a:off x="520449" y="1601248"/>
            <a:ext cx="8540515" cy="2525199"/>
            <a:chOff x="482264" y="1839411"/>
            <a:chExt cx="8540515" cy="25251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B0F3C5C-702A-BC45-9B86-27D488245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2264" y="1839411"/>
              <a:ext cx="8318034" cy="2525199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125214D-2C62-A14C-9DCC-F39A4465F19E}"/>
                </a:ext>
              </a:extLst>
            </p:cNvPr>
            <p:cNvSpPr/>
            <p:nvPr/>
          </p:nvSpPr>
          <p:spPr>
            <a:xfrm>
              <a:off x="8575171" y="2139884"/>
              <a:ext cx="311692" cy="2409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BE65CF2-05D7-3A47-BF3A-FC70D90F540F}"/>
                </a:ext>
              </a:extLst>
            </p:cNvPr>
            <p:cNvSpPr/>
            <p:nvPr/>
          </p:nvSpPr>
          <p:spPr>
            <a:xfrm>
              <a:off x="8488606" y="4041193"/>
              <a:ext cx="398257" cy="3139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1D61E3-78EA-FE44-810F-B64911E94FA6}"/>
                </a:ext>
              </a:extLst>
            </p:cNvPr>
            <p:cNvSpPr/>
            <p:nvPr/>
          </p:nvSpPr>
          <p:spPr>
            <a:xfrm>
              <a:off x="8711087" y="3911310"/>
              <a:ext cx="311692" cy="2409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A2DAF3D-07AC-4B72-96B1-25F298B1125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31344" y="1711105"/>
            <a:ext cx="2333484" cy="792453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</p:pic>
      <p:sp>
        <p:nvSpPr>
          <p:cNvPr id="3" name="TextBox 2"/>
          <p:cNvSpPr txBox="1"/>
          <p:nvPr/>
        </p:nvSpPr>
        <p:spPr>
          <a:xfrm>
            <a:off x="9759636" y="2679181"/>
            <a:ext cx="1557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G. </a:t>
            </a:r>
            <a:r>
              <a:rPr lang="en-GB" dirty="0" err="1" smtClean="0"/>
              <a:t>Sarri</a:t>
            </a:r>
            <a:r>
              <a:rPr lang="en-GB" dirty="0" smtClean="0"/>
              <a:t> et 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5132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9295" y="307818"/>
            <a:ext cx="845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Positrons from electro-static traps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70772" y="4897925"/>
            <a:ext cx="6011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Excellent emittance, no need of damping ring 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Very low energy ( </a:t>
            </a:r>
            <a:r>
              <a:rPr lang="en-GB" dirty="0" err="1" smtClean="0"/>
              <a:t>keV</a:t>
            </a:r>
            <a:r>
              <a:rPr lang="en-GB" dirty="0" smtClean="0"/>
              <a:t>) but low energy spread as well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Long bunch length (ns)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/>
              <a:t>L</a:t>
            </a:r>
            <a:r>
              <a:rPr lang="en-GB" dirty="0" smtClean="0"/>
              <a:t>ow intensity and repetition rate (10</a:t>
            </a:r>
            <a:r>
              <a:rPr lang="en-GB" baseline="30000" dirty="0" smtClean="0"/>
              <a:t>7</a:t>
            </a:r>
            <a:r>
              <a:rPr lang="en-GB" dirty="0" smtClean="0"/>
              <a:t> and 0.1 Hz)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809" y="1203089"/>
            <a:ext cx="6513533" cy="314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90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9295" y="307818"/>
            <a:ext cx="8455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Positrons from very high field laser interaction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70772" y="4897925"/>
            <a:ext cx="69349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High energy (&gt;1 GeV) from the source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High energy spread (50%)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Emittance ?, likely damping ring still needed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Possibly short beams 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Low intensity in useable bandwidth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High energy electron LINAC needed and high power laser needed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198" y="1385036"/>
            <a:ext cx="7002087" cy="33945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88444" y="3974471"/>
            <a:ext cx="2245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M. </a:t>
            </a:r>
            <a:r>
              <a:rPr lang="en-GB" dirty="0" err="1" smtClean="0"/>
              <a:t>Vranic</a:t>
            </a:r>
            <a:r>
              <a:rPr lang="en-GB" dirty="0" smtClean="0"/>
              <a:t> et al.</a:t>
            </a:r>
          </a:p>
          <a:p>
            <a:r>
              <a:rPr lang="en-GB" dirty="0" smtClean="0"/>
              <a:t>(see next talk)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732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8059" y="275104"/>
            <a:ext cx="87954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Typical requirements for a Positron Source for a collider for high energy physics 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77154" y="1587712"/>
            <a:ext cx="9929388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Delivers required intensity ~ 10</a:t>
            </a:r>
            <a:r>
              <a:rPr lang="en-GB" b="1" baseline="30000" dirty="0" smtClean="0">
                <a:latin typeface="Comic Sans MS" panose="030F0702030302020204" pitchFamily="66" charset="0"/>
              </a:rPr>
              <a:t>9</a:t>
            </a:r>
            <a:r>
              <a:rPr lang="en-GB" b="1" dirty="0" smtClean="0">
                <a:latin typeface="Comic Sans MS" panose="030F0702030302020204" pitchFamily="66" charset="0"/>
              </a:rPr>
              <a:t>-10</a:t>
            </a:r>
            <a:r>
              <a:rPr lang="en-GB" b="1" baseline="30000" dirty="0" smtClean="0">
                <a:latin typeface="Comic Sans MS" panose="030F0702030302020204" pitchFamily="66" charset="0"/>
              </a:rPr>
              <a:t>10</a:t>
            </a:r>
            <a:r>
              <a:rPr lang="en-GB" b="1" dirty="0" smtClean="0">
                <a:latin typeface="Comic Sans MS" panose="030F0702030302020204" pitchFamily="66" charset="0"/>
              </a:rPr>
              <a:t> per bunch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Requires typically a yield of ~ &gt; 1 if produced with primary electron beam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Extremely reliable and stable because the “complicated part” comes afterwards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Small energy spread before injection into damping ring </a:t>
            </a:r>
            <a:r>
              <a:rPr lang="en-GB" b="1" dirty="0" smtClean="0">
                <a:latin typeface="Symbol" panose="05050102010706020507" pitchFamily="18" charset="2"/>
              </a:rPr>
              <a:t>D</a:t>
            </a:r>
            <a:r>
              <a:rPr lang="en-GB" b="1" dirty="0" smtClean="0">
                <a:latin typeface="Comic Sans MS" panose="030F0702030302020204" pitchFamily="66" charset="0"/>
              </a:rPr>
              <a:t>E/E ~ 1%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Extremely small emittance, needed for luminosity goals; implies flat beams</a:t>
            </a:r>
            <a:br>
              <a:rPr lang="en-GB" b="1" dirty="0" smtClean="0">
                <a:latin typeface="Comic Sans MS" panose="030F0702030302020204" pitchFamily="66" charset="0"/>
              </a:rPr>
            </a:br>
            <a:r>
              <a:rPr lang="en-GB" b="1" dirty="0" smtClean="0">
                <a:latin typeface="Comic Sans MS" panose="030F0702030302020204" pitchFamily="66" charset="0"/>
              </a:rPr>
              <a:t>Requires in general one or two damping rings !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Synchronised with electron beam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Polarized beams preferred by physics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Low cost compared to collider total ( in reality a significant fraction)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GB" b="1" dirty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latin typeface="Comic Sans MS" panose="030F0702030302020204" pitchFamily="66" charset="0"/>
              </a:rPr>
              <a:t>Polarised electron beam (~80%) is “standard” for linear colliders</a:t>
            </a:r>
            <a:endParaRPr lang="en-GB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615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8428" y="307818"/>
            <a:ext cx="845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Conclusions 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D44B3C-5242-7D41-89B8-C12EF88731C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96" y="307818"/>
            <a:ext cx="1680255" cy="10330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8428" y="1340855"/>
            <a:ext cx="75098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Positron sources are by no means trivial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Already very challenging for conventional linear colliders, may be considered as state of the art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For advanced colliders main limitation comes from beam quality requirements for further transport and acceleration; emittance, energy spread and bunch length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Very high repetition rate likely very costly and challenging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Alternative positron sources need to be considered. </a:t>
            </a:r>
            <a:br>
              <a:rPr lang="en-GB" dirty="0" smtClean="0">
                <a:latin typeface="Comic Sans MS" panose="030F0702030302020204" pitchFamily="66" charset="0"/>
              </a:rPr>
            </a:br>
            <a:r>
              <a:rPr lang="en-GB" dirty="0" smtClean="0">
                <a:latin typeface="Comic Sans MS" panose="030F0702030302020204" pitchFamily="66" charset="0"/>
              </a:rPr>
              <a:t>Can we find a scheme which gets rite of the damping rings and provides equivalent or better beam quality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GB" dirty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Without extremely stable and reliable source </a:t>
            </a:r>
            <a:r>
              <a:rPr lang="en-GB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no luminosity !!!</a:t>
            </a:r>
            <a:endParaRPr lang="en-GB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858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OT0105H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37262" y="778398"/>
            <a:ext cx="8715375" cy="325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96701" y="193623"/>
            <a:ext cx="845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ILC positron source 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543" y="4279333"/>
            <a:ext cx="8152812" cy="247002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843604" y="3177766"/>
            <a:ext cx="796705" cy="1330860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686392" y="6192570"/>
            <a:ext cx="2806574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~ 30% positron polarization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256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8428" y="307818"/>
            <a:ext cx="8455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ILC positron source 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193" y="892593"/>
            <a:ext cx="9433155" cy="53963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035360" y="5151422"/>
            <a:ext cx="968720" cy="5522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985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-27384"/>
            <a:ext cx="8229600" cy="796908"/>
          </a:xfrm>
        </p:spPr>
        <p:txBody>
          <a:bodyPr/>
          <a:lstStyle/>
          <a:p>
            <a:r>
              <a:rPr lang="en-US" sz="4800" dirty="0"/>
              <a:t>CLIC complex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99BE77-587C-9C4F-928B-0CC1B7D61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291" y="980728"/>
            <a:ext cx="8960169" cy="4896544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5E342352-6BE0-B743-9B0D-5606F4508DAE}"/>
              </a:ext>
            </a:extLst>
          </p:cNvPr>
          <p:cNvSpPr/>
          <p:nvPr/>
        </p:nvSpPr>
        <p:spPr bwMode="auto">
          <a:xfrm>
            <a:off x="5303912" y="4805122"/>
            <a:ext cx="2016224" cy="129998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206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14908"/>
            <a:ext cx="12192000" cy="863331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3200" b="1" u="sng" dirty="0" smtClean="0"/>
              <a:t>The CLIC Injector Complex</a:t>
            </a:r>
            <a:endParaRPr lang="tr-TR" sz="3200" b="1" u="sng" dirty="0"/>
          </a:p>
        </p:txBody>
      </p:sp>
      <p:sp>
        <p:nvSpPr>
          <p:cNvPr id="7" name="Rounded Rectangle 6"/>
          <p:cNvSpPr/>
          <p:nvPr/>
        </p:nvSpPr>
        <p:spPr>
          <a:xfrm>
            <a:off x="4710882" y="4575085"/>
            <a:ext cx="5764754" cy="1867917"/>
          </a:xfrm>
          <a:prstGeom prst="roundRect">
            <a:avLst>
              <a:gd name="adj" fmla="val 10606"/>
            </a:avLst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tx1"/>
                </a:solidFill>
              </a:rPr>
              <a:t>Pre-damping ring can be avoided if the beam emittance is</a:t>
            </a:r>
            <a:r>
              <a:rPr lang="en-GB" sz="1600" b="1" dirty="0">
                <a:solidFill>
                  <a:schemeClr val="tx1"/>
                </a:solidFill>
              </a:rPr>
              <a:t/>
            </a:r>
            <a:br>
              <a:rPr lang="en-GB" sz="1600" b="1" dirty="0">
                <a:solidFill>
                  <a:schemeClr val="tx1"/>
                </a:solidFill>
              </a:rPr>
            </a:br>
            <a:r>
              <a:rPr lang="en-GB" sz="1600" b="1" dirty="0" smtClean="0">
                <a:solidFill>
                  <a:schemeClr val="tx1"/>
                </a:solidFill>
              </a:rPr>
              <a:t>~ &lt; 25 </a:t>
            </a:r>
            <a:r>
              <a:rPr lang="en-GB" sz="1600" b="1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600" b="1" dirty="0" smtClean="0">
                <a:solidFill>
                  <a:schemeClr val="tx1"/>
                </a:solidFill>
              </a:rPr>
              <a:t>m (norm)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tx1"/>
                </a:solidFill>
              </a:rPr>
              <a:t>Main damping ring; 	in</a:t>
            </a:r>
            <a:r>
              <a:rPr lang="en-GB" sz="1600" b="1" dirty="0">
                <a:solidFill>
                  <a:schemeClr val="tx1"/>
                </a:solidFill>
              </a:rPr>
              <a:t>: </a:t>
            </a:r>
            <a:r>
              <a:rPr lang="en-GB" sz="1600" b="1" dirty="0" smtClean="0">
                <a:solidFill>
                  <a:schemeClr val="tx1"/>
                </a:solidFill>
              </a:rPr>
              <a:t>    </a:t>
            </a:r>
            <a:r>
              <a:rPr lang="en-GB" sz="1600" b="1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en-GB" sz="1600" b="1" baseline="-25000" dirty="0" err="1" smtClean="0">
                <a:solidFill>
                  <a:schemeClr val="tx1"/>
                </a:solidFill>
              </a:rPr>
              <a:t>xn</a:t>
            </a:r>
            <a:r>
              <a:rPr lang="en-GB" sz="1600" b="1" dirty="0" smtClean="0">
                <a:solidFill>
                  <a:schemeClr val="tx1"/>
                </a:solidFill>
              </a:rPr>
              <a:t>/</a:t>
            </a:r>
            <a:r>
              <a:rPr lang="en-GB" sz="1600" b="1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en-GB" sz="1600" b="1" baseline="-25000" dirty="0" err="1" smtClean="0">
                <a:solidFill>
                  <a:schemeClr val="tx1"/>
                </a:solidFill>
              </a:rPr>
              <a:t>yn</a:t>
            </a:r>
            <a:r>
              <a:rPr lang="en-GB" sz="1600" b="1" dirty="0" smtClean="0">
                <a:solidFill>
                  <a:schemeClr val="tx1"/>
                </a:solidFill>
              </a:rPr>
              <a:t> </a:t>
            </a:r>
            <a:r>
              <a:rPr lang="en-GB" sz="1600" b="1" dirty="0">
                <a:solidFill>
                  <a:schemeClr val="tx1"/>
                </a:solidFill>
              </a:rPr>
              <a:t>= </a:t>
            </a:r>
            <a:r>
              <a:rPr lang="en-GB" sz="1600" b="1" dirty="0" smtClean="0">
                <a:solidFill>
                  <a:schemeClr val="tx1"/>
                </a:solidFill>
              </a:rPr>
              <a:t>65/10 </a:t>
            </a:r>
            <a:r>
              <a:rPr lang="en-GB" sz="1600" b="1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600" b="1" dirty="0" smtClean="0">
                <a:solidFill>
                  <a:schemeClr val="tx1"/>
                </a:solidFill>
              </a:rPr>
              <a:t>m</a:t>
            </a:r>
            <a:br>
              <a:rPr lang="en-GB" sz="1600" b="1" dirty="0" smtClean="0">
                <a:solidFill>
                  <a:schemeClr val="tx1"/>
                </a:solidFill>
              </a:rPr>
            </a:br>
            <a:r>
              <a:rPr lang="en-GB" sz="1600" b="1" dirty="0" smtClean="0">
                <a:solidFill>
                  <a:schemeClr val="tx1"/>
                </a:solidFill>
              </a:rPr>
              <a:t>		 	out:    </a:t>
            </a:r>
            <a:r>
              <a:rPr lang="en-GB" sz="1600" b="1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en-GB" sz="1600" b="1" baseline="-25000" dirty="0" err="1" smtClean="0">
                <a:solidFill>
                  <a:schemeClr val="tx1"/>
                </a:solidFill>
              </a:rPr>
              <a:t>xn</a:t>
            </a:r>
            <a:r>
              <a:rPr lang="en-GB" sz="1600" b="1" dirty="0" smtClean="0">
                <a:solidFill>
                  <a:schemeClr val="tx1"/>
                </a:solidFill>
              </a:rPr>
              <a:t>/</a:t>
            </a:r>
            <a:r>
              <a:rPr lang="en-GB" sz="1600" b="1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en-GB" sz="1600" b="1" baseline="-25000" dirty="0" err="1" smtClean="0">
                <a:solidFill>
                  <a:schemeClr val="tx1"/>
                </a:solidFill>
              </a:rPr>
              <a:t>yn</a:t>
            </a:r>
            <a:r>
              <a:rPr lang="en-GB" sz="1600" b="1" dirty="0" smtClean="0">
                <a:solidFill>
                  <a:schemeClr val="tx1"/>
                </a:solidFill>
              </a:rPr>
              <a:t> = 472/5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tx1"/>
                </a:solidFill>
              </a:rPr>
              <a:t>Bunch compressors needed after the rings for further acceleration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068239"/>
            <a:ext cx="10119570" cy="305108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312752" y="4119327"/>
            <a:ext cx="9515193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59037" y="4205752"/>
            <a:ext cx="1751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&gt;</a:t>
            </a:r>
            <a:r>
              <a:rPr lang="en-GB" dirty="0" smtClean="0"/>
              <a:t> 1 km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7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083" y="2148409"/>
            <a:ext cx="8356349" cy="326664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8986" y="528889"/>
            <a:ext cx="7197506" cy="18107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09457" y="5223851"/>
            <a:ext cx="8971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Generation of adequate photons (0-20 MeV) for pair production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Complex and </a:t>
            </a:r>
            <a:r>
              <a:rPr lang="en-GB" dirty="0" err="1" smtClean="0"/>
              <a:t>lossy</a:t>
            </a:r>
            <a:r>
              <a:rPr lang="en-GB" dirty="0" smtClean="0"/>
              <a:t> positron collection and capture system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Performance limited often by peak energy deposit density (PEDD  &lt; 35 J/g pulse)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Very high radiation area, constraints for operation and maintenance, engineering challenge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Long solenoidal field for guidance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923691" y="100189"/>
            <a:ext cx="44230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CLIC Positron </a:t>
            </a:r>
            <a:r>
              <a:rPr lang="en-US" sz="3200" b="1" dirty="0">
                <a:latin typeface="Comic Sans MS" panose="030F0702030302020204" pitchFamily="66" charset="0"/>
              </a:rPr>
              <a:t>S</a:t>
            </a:r>
            <a:r>
              <a:rPr lang="en-US" sz="3200" b="1" dirty="0" smtClean="0">
                <a:latin typeface="Comic Sans MS" panose="030F0702030302020204" pitchFamily="66" charset="0"/>
              </a:rPr>
              <a:t>ource</a:t>
            </a:r>
            <a:endParaRPr lang="en-GB" sz="3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64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14908"/>
            <a:ext cx="12192000" cy="863331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3200" b="1" u="sng" dirty="0"/>
              <a:t>P</a:t>
            </a:r>
            <a:r>
              <a:rPr lang="en-US" sz="3200" b="1" u="sng" dirty="0" smtClean="0"/>
              <a:t>revious studies: The Pre-Injector Linac</a:t>
            </a:r>
            <a:endParaRPr lang="tr-TR" sz="3200" b="1" u="sng" dirty="0"/>
          </a:p>
        </p:txBody>
      </p:sp>
      <p:sp>
        <p:nvSpPr>
          <p:cNvPr id="5" name="2 İçerik Yer Tutucusu"/>
          <p:cNvSpPr txBox="1">
            <a:spLocks/>
          </p:cNvSpPr>
          <p:nvPr/>
        </p:nvSpPr>
        <p:spPr>
          <a:xfrm>
            <a:off x="2185823" y="1433951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 smtClean="0"/>
          </a:p>
          <a:p>
            <a:pPr>
              <a:buFont typeface="Arial" panose="020B0604020202020204" pitchFamily="34" charset="0"/>
              <a:buNone/>
            </a:pPr>
            <a:endParaRPr lang="en-US" sz="2000" dirty="0" smtClean="0"/>
          </a:p>
          <a:p>
            <a:pPr>
              <a:buFont typeface="Arial" panose="020B0604020202020204" pitchFamily="34" charset="0"/>
              <a:buNone/>
            </a:pPr>
            <a:endParaRPr lang="en-US" sz="2000" dirty="0"/>
          </a:p>
          <a:p>
            <a:pPr>
              <a:buFont typeface="Arial" panose="020B0604020202020204" pitchFamily="34" charset="0"/>
              <a:buNone/>
            </a:pPr>
            <a:endParaRPr lang="en-US" sz="2000" dirty="0" smtClean="0"/>
          </a:p>
          <a:p>
            <a:pPr>
              <a:buFont typeface="Arial" panose="020B0604020202020204" pitchFamily="34" charset="0"/>
              <a:buNone/>
            </a:pPr>
            <a:endParaRPr lang="en-US" sz="2000" dirty="0"/>
          </a:p>
          <a:p>
            <a:pPr>
              <a:buFont typeface="Arial" panose="020B0604020202020204" pitchFamily="34" charset="0"/>
              <a:buNone/>
            </a:pPr>
            <a:endParaRPr lang="tr-TR" sz="2000" dirty="0" smtClean="0"/>
          </a:p>
          <a:p>
            <a:pPr>
              <a:buFont typeface="Arial" panose="020B0604020202020204" pitchFamily="34" charset="0"/>
              <a:buNone/>
            </a:pPr>
            <a:endParaRPr lang="tr-TR" sz="2000" dirty="0" smtClean="0">
              <a:solidFill>
                <a:schemeClr val="tx2">
                  <a:shade val="75000"/>
                </a:schemeClr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tr-TR" sz="2000" dirty="0" smtClean="0">
              <a:solidFill>
                <a:schemeClr val="tx2">
                  <a:shade val="75000"/>
                </a:schemeClr>
              </a:solidFill>
            </a:endParaRPr>
          </a:p>
          <a:p>
            <a:endParaRPr lang="tr-TR" sz="2000" dirty="0" smtClean="0">
              <a:solidFill>
                <a:schemeClr val="tx2">
                  <a:shade val="75000"/>
                </a:schemeClr>
              </a:solidFill>
            </a:endParaRPr>
          </a:p>
          <a:p>
            <a:endParaRPr lang="tr-TR" sz="2000" dirty="0" smtClean="0">
              <a:solidFill>
                <a:schemeClr val="tx2">
                  <a:shade val="75000"/>
                </a:schemeClr>
              </a:solidFill>
            </a:endParaRPr>
          </a:p>
          <a:p>
            <a:endParaRPr lang="tr-TR" sz="2000" dirty="0" smtClean="0"/>
          </a:p>
          <a:p>
            <a:endParaRPr lang="tr-TR" sz="2000" dirty="0"/>
          </a:p>
        </p:txBody>
      </p:sp>
      <p:graphicFrame>
        <p:nvGraphicFramePr>
          <p:cNvPr id="3" name="Tablo 2"/>
          <p:cNvGraphicFramePr>
            <a:graphicFrameLocks noGrp="1"/>
          </p:cNvGraphicFramePr>
          <p:nvPr>
            <p:extLst/>
          </p:nvPr>
        </p:nvGraphicFramePr>
        <p:xfrm>
          <a:off x="434956" y="5690891"/>
          <a:ext cx="3924697" cy="10989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72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0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2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0693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Parameters 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Unit 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Value</a:t>
                      </a:r>
                      <a:r>
                        <a:rPr lang="en-US" sz="800" b="1" baseline="0" dirty="0" smtClean="0"/>
                        <a:t> </a:t>
                      </a:r>
                      <a:endParaRPr lang="en-US" sz="8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064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Cell</a:t>
                      </a:r>
                      <a:r>
                        <a:rPr lang="en-US" sz="800" b="1" baseline="0" dirty="0" smtClean="0"/>
                        <a:t> length 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cm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5</a:t>
                      </a:r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064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Frequency 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GHz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2</a:t>
                      </a:r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064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Phase advance per cell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800" b="1" dirty="0" smtClean="0"/>
                        <a:t>π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2/3</a:t>
                      </a:r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693"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Average axial electric field 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MV/m</a:t>
                      </a:r>
                      <a:endParaRPr lang="en-US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 smtClean="0"/>
                        <a:t>15</a:t>
                      </a:r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Dikdörtgen 13"/>
          <p:cNvSpPr/>
          <p:nvPr/>
        </p:nvSpPr>
        <p:spPr>
          <a:xfrm>
            <a:off x="807543" y="5454375"/>
            <a:ext cx="3822936" cy="2288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Parameters of the accelerating structures in the Pre-Injector linac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401014" y="1315886"/>
            <a:ext cx="9335118" cy="777098"/>
            <a:chOff x="0" y="0"/>
            <a:chExt cx="4478654" cy="636399"/>
          </a:xfrm>
        </p:grpSpPr>
        <p:grpSp>
          <p:nvGrpSpPr>
            <p:cNvPr id="17" name="Group 16"/>
            <p:cNvGrpSpPr/>
            <p:nvPr/>
          </p:nvGrpSpPr>
          <p:grpSpPr>
            <a:xfrm>
              <a:off x="0" y="0"/>
              <a:ext cx="4478654" cy="447675"/>
              <a:chOff x="0" y="0"/>
              <a:chExt cx="4478654" cy="447675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90500" y="0"/>
                <a:ext cx="4288154" cy="428624"/>
                <a:chOff x="-334113" y="0"/>
                <a:chExt cx="5785302" cy="493210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107721" y="0"/>
                  <a:ext cx="5343468" cy="493210"/>
                  <a:chOff x="107721" y="0"/>
                  <a:chExt cx="6536055" cy="436244"/>
                </a:xfrm>
              </p:grpSpPr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151872" y="0"/>
                    <a:ext cx="6491605" cy="47541"/>
                    <a:chOff x="151872" y="0"/>
                    <a:chExt cx="6154420" cy="47625"/>
                  </a:xfrm>
                </p:grpSpPr>
                <p:sp>
                  <p:nvSpPr>
                    <p:cNvPr id="99" name="Rectangle 98"/>
                    <p:cNvSpPr/>
                    <p:nvPr/>
                  </p:nvSpPr>
                  <p:spPr>
                    <a:xfrm>
                      <a:off x="151872" y="0"/>
                      <a:ext cx="3654855" cy="4762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00" name="Rectangle 99"/>
                    <p:cNvSpPr/>
                    <p:nvPr/>
                  </p:nvSpPr>
                  <p:spPr>
                    <a:xfrm>
                      <a:off x="3847572" y="0"/>
                      <a:ext cx="142875" cy="4508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01" name="Rectangle 100"/>
                    <p:cNvSpPr/>
                    <p:nvPr/>
                  </p:nvSpPr>
                  <p:spPr>
                    <a:xfrm>
                      <a:off x="4047597" y="0"/>
                      <a:ext cx="142875" cy="4508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02" name="Rectangle 101"/>
                    <p:cNvSpPr/>
                    <p:nvPr/>
                  </p:nvSpPr>
                  <p:spPr>
                    <a:xfrm>
                      <a:off x="4228572" y="0"/>
                      <a:ext cx="142875" cy="4508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03" name="Rectangle 102"/>
                    <p:cNvSpPr/>
                    <p:nvPr/>
                  </p:nvSpPr>
                  <p:spPr>
                    <a:xfrm>
                      <a:off x="4438122" y="0"/>
                      <a:ext cx="1868170" cy="4508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2437869" y="47625"/>
                    <a:ext cx="4143383" cy="361183"/>
                    <a:chOff x="2437869" y="47625"/>
                    <a:chExt cx="4143383" cy="361315"/>
                  </a:xfrm>
                </p:grpSpPr>
                <p:grpSp>
                  <p:nvGrpSpPr>
                    <p:cNvPr id="56" name="Group 55"/>
                    <p:cNvGrpSpPr/>
                    <p:nvPr/>
                  </p:nvGrpSpPr>
                  <p:grpSpPr>
                    <a:xfrm>
                      <a:off x="2437869" y="47625"/>
                      <a:ext cx="1762125" cy="361315"/>
                      <a:chOff x="2437872" y="47625"/>
                      <a:chExt cx="1763409" cy="362465"/>
                    </a:xfrm>
                    <a:solidFill>
                      <a:schemeClr val="accent6"/>
                    </a:solidFill>
                  </p:grpSpPr>
                  <p:grpSp>
                    <p:nvGrpSpPr>
                      <p:cNvPr id="79" name="Group 78"/>
                      <p:cNvGrpSpPr/>
                      <p:nvPr/>
                    </p:nvGrpSpPr>
                    <p:grpSpPr>
                      <a:xfrm>
                        <a:off x="2557124" y="47625"/>
                        <a:ext cx="484702" cy="362465"/>
                        <a:chOff x="2557124" y="47625"/>
                        <a:chExt cx="484702" cy="362465"/>
                      </a:xfrm>
                      <a:grpFill/>
                    </p:grpSpPr>
                    <p:sp>
                      <p:nvSpPr>
                        <p:cNvPr id="95" name="Equal 94"/>
                        <p:cNvSpPr/>
                        <p:nvPr/>
                      </p:nvSpPr>
                      <p:spPr>
                        <a:xfrm rot="5400000">
                          <a:off x="2453451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6" name="Equal 95"/>
                        <p:cNvSpPr/>
                        <p:nvPr/>
                      </p:nvSpPr>
                      <p:spPr>
                        <a:xfrm rot="5400000">
                          <a:off x="2565595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7" name="Equal 96"/>
                        <p:cNvSpPr/>
                        <p:nvPr/>
                      </p:nvSpPr>
                      <p:spPr>
                        <a:xfrm rot="5400000">
                          <a:off x="2674488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8" name="Equal 97"/>
                        <p:cNvSpPr/>
                        <p:nvPr/>
                      </p:nvSpPr>
                      <p:spPr>
                        <a:xfrm rot="5400000">
                          <a:off x="2783381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80" name="Rectangle 79"/>
                      <p:cNvSpPr/>
                      <p:nvPr/>
                    </p:nvSpPr>
                    <p:spPr>
                      <a:xfrm>
                        <a:off x="2437872" y="194274"/>
                        <a:ext cx="178937" cy="46697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5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81" name="Group 80"/>
                      <p:cNvGrpSpPr/>
                      <p:nvPr/>
                    </p:nvGrpSpPr>
                    <p:grpSpPr>
                      <a:xfrm>
                        <a:off x="2987318" y="47625"/>
                        <a:ext cx="457091" cy="362465"/>
                        <a:chOff x="2987318" y="47625"/>
                        <a:chExt cx="457091" cy="362465"/>
                      </a:xfrm>
                      <a:grpFill/>
                    </p:grpSpPr>
                    <p:sp>
                      <p:nvSpPr>
                        <p:cNvPr id="91" name="Equal 90"/>
                        <p:cNvSpPr/>
                        <p:nvPr/>
                      </p:nvSpPr>
                      <p:spPr>
                        <a:xfrm rot="5400000">
                          <a:off x="2883645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2" name="Equal 91"/>
                        <p:cNvSpPr/>
                        <p:nvPr/>
                      </p:nvSpPr>
                      <p:spPr>
                        <a:xfrm rot="5400000">
                          <a:off x="2980054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3" name="Equal 92"/>
                        <p:cNvSpPr/>
                        <p:nvPr/>
                      </p:nvSpPr>
                      <p:spPr>
                        <a:xfrm rot="5400000">
                          <a:off x="3077073" y="151299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4" name="Equal 93"/>
                        <p:cNvSpPr/>
                        <p:nvPr/>
                      </p:nvSpPr>
                      <p:spPr>
                        <a:xfrm rot="5400000">
                          <a:off x="3185964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82" name="Group 81"/>
                      <p:cNvGrpSpPr/>
                      <p:nvPr/>
                    </p:nvGrpSpPr>
                    <p:grpSpPr>
                      <a:xfrm>
                        <a:off x="3398528" y="47625"/>
                        <a:ext cx="472824" cy="362465"/>
                        <a:chOff x="3398528" y="47625"/>
                        <a:chExt cx="472824" cy="362465"/>
                      </a:xfrm>
                      <a:grpFill/>
                    </p:grpSpPr>
                    <p:sp>
                      <p:nvSpPr>
                        <p:cNvPr id="87" name="Equal 86"/>
                        <p:cNvSpPr/>
                        <p:nvPr/>
                      </p:nvSpPr>
                      <p:spPr>
                        <a:xfrm rot="5400000">
                          <a:off x="3294855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88" name="Equal 87"/>
                        <p:cNvSpPr/>
                        <p:nvPr/>
                      </p:nvSpPr>
                      <p:spPr>
                        <a:xfrm rot="5400000">
                          <a:off x="3406999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89" name="Equal 88"/>
                        <p:cNvSpPr/>
                        <p:nvPr/>
                      </p:nvSpPr>
                      <p:spPr>
                        <a:xfrm rot="5400000">
                          <a:off x="3515892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0" name="Equal 89"/>
                        <p:cNvSpPr/>
                        <p:nvPr/>
                      </p:nvSpPr>
                      <p:spPr>
                        <a:xfrm rot="5400000">
                          <a:off x="3612907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83" name="Group 82"/>
                      <p:cNvGrpSpPr/>
                      <p:nvPr/>
                    </p:nvGrpSpPr>
                    <p:grpSpPr>
                      <a:xfrm>
                        <a:off x="3825471" y="47625"/>
                        <a:ext cx="375810" cy="362465"/>
                        <a:chOff x="3825471" y="47625"/>
                        <a:chExt cx="375810" cy="362465"/>
                      </a:xfrm>
                      <a:grpFill/>
                    </p:grpSpPr>
                    <p:sp>
                      <p:nvSpPr>
                        <p:cNvPr id="84" name="Equal 83"/>
                        <p:cNvSpPr/>
                        <p:nvPr/>
                      </p:nvSpPr>
                      <p:spPr>
                        <a:xfrm rot="5400000">
                          <a:off x="3721798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85" name="Equal 84"/>
                        <p:cNvSpPr/>
                        <p:nvPr/>
                      </p:nvSpPr>
                      <p:spPr>
                        <a:xfrm rot="5400000">
                          <a:off x="3833944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86" name="Equal 85"/>
                        <p:cNvSpPr/>
                        <p:nvPr/>
                      </p:nvSpPr>
                      <p:spPr>
                        <a:xfrm rot="5400000">
                          <a:off x="3942836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57" name="Group 56"/>
                    <p:cNvGrpSpPr/>
                    <p:nvPr/>
                  </p:nvGrpSpPr>
                  <p:grpSpPr>
                    <a:xfrm>
                      <a:off x="4819126" y="47625"/>
                      <a:ext cx="1762126" cy="361315"/>
                      <a:chOff x="4819122" y="47625"/>
                      <a:chExt cx="1763409" cy="362465"/>
                    </a:xfrm>
                    <a:solidFill>
                      <a:schemeClr val="accent6"/>
                    </a:solidFill>
                  </p:grpSpPr>
                  <p:grpSp>
                    <p:nvGrpSpPr>
                      <p:cNvPr id="59" name="Group 58"/>
                      <p:cNvGrpSpPr/>
                      <p:nvPr/>
                    </p:nvGrpSpPr>
                    <p:grpSpPr>
                      <a:xfrm>
                        <a:off x="4922644" y="47625"/>
                        <a:ext cx="484702" cy="362465"/>
                        <a:chOff x="4922644" y="47625"/>
                        <a:chExt cx="484702" cy="362465"/>
                      </a:xfrm>
                      <a:grpFill/>
                    </p:grpSpPr>
                    <p:sp>
                      <p:nvSpPr>
                        <p:cNvPr id="75" name="Equal 74"/>
                        <p:cNvSpPr/>
                        <p:nvPr/>
                      </p:nvSpPr>
                      <p:spPr>
                        <a:xfrm rot="5400000">
                          <a:off x="4818971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76" name="Equal 75"/>
                        <p:cNvSpPr/>
                        <p:nvPr/>
                      </p:nvSpPr>
                      <p:spPr>
                        <a:xfrm rot="5400000">
                          <a:off x="4931115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77" name="Equal 76"/>
                        <p:cNvSpPr/>
                        <p:nvPr/>
                      </p:nvSpPr>
                      <p:spPr>
                        <a:xfrm rot="5400000">
                          <a:off x="5040008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78" name="Equal 77"/>
                        <p:cNvSpPr/>
                        <p:nvPr/>
                      </p:nvSpPr>
                      <p:spPr>
                        <a:xfrm rot="5400000">
                          <a:off x="5148901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60" name="Rectangle 59"/>
                      <p:cNvSpPr/>
                      <p:nvPr/>
                    </p:nvSpPr>
                    <p:spPr>
                      <a:xfrm>
                        <a:off x="4819122" y="194274"/>
                        <a:ext cx="120744" cy="48858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50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61" name="Group 60"/>
                      <p:cNvGrpSpPr/>
                      <p:nvPr/>
                    </p:nvGrpSpPr>
                    <p:grpSpPr>
                      <a:xfrm>
                        <a:off x="5352838" y="47625"/>
                        <a:ext cx="472821" cy="362465"/>
                        <a:chOff x="5352838" y="47625"/>
                        <a:chExt cx="472821" cy="362465"/>
                      </a:xfrm>
                      <a:grpFill/>
                    </p:grpSpPr>
                    <p:sp>
                      <p:nvSpPr>
                        <p:cNvPr id="71" name="Equal 70"/>
                        <p:cNvSpPr/>
                        <p:nvPr/>
                      </p:nvSpPr>
                      <p:spPr>
                        <a:xfrm rot="5400000">
                          <a:off x="5249165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72" name="Equal 71"/>
                        <p:cNvSpPr/>
                        <p:nvPr/>
                      </p:nvSpPr>
                      <p:spPr>
                        <a:xfrm rot="5400000">
                          <a:off x="5361304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73" name="Equal 72"/>
                        <p:cNvSpPr/>
                        <p:nvPr/>
                      </p:nvSpPr>
                      <p:spPr>
                        <a:xfrm rot="5400000">
                          <a:off x="5458323" y="151299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74" name="Equal 73"/>
                        <p:cNvSpPr/>
                        <p:nvPr/>
                      </p:nvSpPr>
                      <p:spPr>
                        <a:xfrm rot="5400000">
                          <a:off x="5567214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62" name="Group 61"/>
                      <p:cNvGrpSpPr/>
                      <p:nvPr/>
                    </p:nvGrpSpPr>
                    <p:grpSpPr>
                      <a:xfrm>
                        <a:off x="5779778" y="47625"/>
                        <a:ext cx="472824" cy="362465"/>
                        <a:chOff x="5779778" y="47625"/>
                        <a:chExt cx="472824" cy="362465"/>
                      </a:xfrm>
                      <a:grpFill/>
                    </p:grpSpPr>
                    <p:sp>
                      <p:nvSpPr>
                        <p:cNvPr id="67" name="Equal 66"/>
                        <p:cNvSpPr/>
                        <p:nvPr/>
                      </p:nvSpPr>
                      <p:spPr>
                        <a:xfrm rot="5400000">
                          <a:off x="5676105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8" name="Equal 67"/>
                        <p:cNvSpPr/>
                        <p:nvPr/>
                      </p:nvSpPr>
                      <p:spPr>
                        <a:xfrm rot="5400000">
                          <a:off x="5788249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9" name="Equal 68"/>
                        <p:cNvSpPr/>
                        <p:nvPr/>
                      </p:nvSpPr>
                      <p:spPr>
                        <a:xfrm rot="5400000">
                          <a:off x="5897142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70" name="Equal 69"/>
                        <p:cNvSpPr/>
                        <p:nvPr/>
                      </p:nvSpPr>
                      <p:spPr>
                        <a:xfrm rot="5400000">
                          <a:off x="5994157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63" name="Group 62"/>
                      <p:cNvGrpSpPr/>
                      <p:nvPr/>
                    </p:nvGrpSpPr>
                    <p:grpSpPr>
                      <a:xfrm>
                        <a:off x="6206721" y="47625"/>
                        <a:ext cx="375810" cy="362465"/>
                        <a:chOff x="6206721" y="47625"/>
                        <a:chExt cx="375810" cy="362465"/>
                      </a:xfrm>
                      <a:grpFill/>
                    </p:grpSpPr>
                    <p:sp>
                      <p:nvSpPr>
                        <p:cNvPr id="64" name="Equal 63"/>
                        <p:cNvSpPr/>
                        <p:nvPr/>
                      </p:nvSpPr>
                      <p:spPr>
                        <a:xfrm rot="5400000">
                          <a:off x="6103048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5" name="Equal 64"/>
                        <p:cNvSpPr/>
                        <p:nvPr/>
                      </p:nvSpPr>
                      <p:spPr>
                        <a:xfrm rot="5400000">
                          <a:off x="6215194" y="151298"/>
                          <a:ext cx="362465" cy="15512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6" name="Equal 65"/>
                        <p:cNvSpPr/>
                        <p:nvPr/>
                      </p:nvSpPr>
                      <p:spPr>
                        <a:xfrm rot="5400000">
                          <a:off x="6324086" y="151298"/>
                          <a:ext cx="361950" cy="154940"/>
                        </a:xfrm>
                        <a:prstGeom prst="mathEqual">
                          <a:avLst/>
                        </a:prstGeom>
                        <a:grp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  <p:sp>
                  <p:nvSpPr>
                    <p:cNvPr id="58" name="Right Arrow 57"/>
                    <p:cNvSpPr/>
                    <p:nvPr/>
                  </p:nvSpPr>
                  <p:spPr>
                    <a:xfrm>
                      <a:off x="4171422" y="171450"/>
                      <a:ext cx="636905" cy="95250"/>
                    </a:xfrm>
                    <a:prstGeom prst="rightArrow">
                      <a:avLst/>
                    </a:prstGeom>
                    <a:solidFill>
                      <a:srgbClr val="C0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151872" y="390525"/>
                    <a:ext cx="6491904" cy="45719"/>
                    <a:chOff x="151872" y="390525"/>
                    <a:chExt cx="6154420" cy="47625"/>
                  </a:xfrm>
                </p:grpSpPr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151872" y="390525"/>
                      <a:ext cx="3654855" cy="4762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3847572" y="390525"/>
                      <a:ext cx="142875" cy="4508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4047597" y="390525"/>
                      <a:ext cx="142875" cy="4508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4" name="Rectangle 53"/>
                    <p:cNvSpPr/>
                    <p:nvPr/>
                  </p:nvSpPr>
                  <p:spPr>
                    <a:xfrm>
                      <a:off x="4228572" y="390525"/>
                      <a:ext cx="142875" cy="4508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5" name="Rectangle 54"/>
                    <p:cNvSpPr/>
                    <p:nvPr/>
                  </p:nvSpPr>
                  <p:spPr>
                    <a:xfrm>
                      <a:off x="4438122" y="390525"/>
                      <a:ext cx="1868170" cy="45085"/>
                    </a:xfrm>
                    <a:prstGeom prst="rect">
                      <a:avLst/>
                    </a:prstGeom>
                    <a:solidFill>
                      <a:srgbClr val="0070C0"/>
                    </a:solidFill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694797" y="38100"/>
                    <a:ext cx="1762126" cy="361315"/>
                    <a:chOff x="694797" y="38100"/>
                    <a:chExt cx="1763409" cy="362465"/>
                  </a:xfrm>
                  <a:solidFill>
                    <a:schemeClr val="accent6"/>
                  </a:solidFill>
                </p:grpSpPr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798319" y="38100"/>
                      <a:ext cx="473103" cy="362465"/>
                      <a:chOff x="798319" y="38100"/>
                      <a:chExt cx="473103" cy="362465"/>
                    </a:xfrm>
                    <a:grpFill/>
                  </p:grpSpPr>
                  <p:sp>
                    <p:nvSpPr>
                      <p:cNvPr id="47" name="Equal 46"/>
                      <p:cNvSpPr/>
                      <p:nvPr/>
                    </p:nvSpPr>
                    <p:spPr>
                      <a:xfrm rot="5400000">
                        <a:off x="694646" y="141773"/>
                        <a:ext cx="362465" cy="15512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8" name="Equal 47"/>
                      <p:cNvSpPr/>
                      <p:nvPr/>
                    </p:nvSpPr>
                    <p:spPr>
                      <a:xfrm rot="5400000">
                        <a:off x="806790" y="141773"/>
                        <a:ext cx="362465" cy="15512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9" name="Equal 48"/>
                      <p:cNvSpPr/>
                      <p:nvPr/>
                    </p:nvSpPr>
                    <p:spPr>
                      <a:xfrm rot="5400000">
                        <a:off x="915683" y="141773"/>
                        <a:ext cx="361950" cy="15494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50" name="Equal 49"/>
                      <p:cNvSpPr/>
                      <p:nvPr/>
                    </p:nvSpPr>
                    <p:spPr>
                      <a:xfrm rot="5400000">
                        <a:off x="1012976" y="141773"/>
                        <a:ext cx="361950" cy="154942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694797" y="184749"/>
                      <a:ext cx="120744" cy="48858"/>
                    </a:xfrm>
                    <a:prstGeom prst="rect">
                      <a:avLst/>
                    </a:prstGeom>
                    <a:solidFill>
                      <a:schemeClr val="accent2">
                        <a:lumMod val="5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33" name="Group 32"/>
                    <p:cNvGrpSpPr/>
                    <p:nvPr/>
                  </p:nvGrpSpPr>
                  <p:grpSpPr>
                    <a:xfrm>
                      <a:off x="1228513" y="38100"/>
                      <a:ext cx="472821" cy="362465"/>
                      <a:chOff x="1228513" y="38100"/>
                      <a:chExt cx="472821" cy="362465"/>
                    </a:xfrm>
                    <a:grpFill/>
                  </p:grpSpPr>
                  <p:sp>
                    <p:nvSpPr>
                      <p:cNvPr id="43" name="Equal 42"/>
                      <p:cNvSpPr/>
                      <p:nvPr/>
                    </p:nvSpPr>
                    <p:spPr>
                      <a:xfrm rot="5400000">
                        <a:off x="1124840" y="141773"/>
                        <a:ext cx="362465" cy="15512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4" name="Equal 43"/>
                      <p:cNvSpPr/>
                      <p:nvPr/>
                    </p:nvSpPr>
                    <p:spPr>
                      <a:xfrm rot="5400000">
                        <a:off x="1236979" y="141773"/>
                        <a:ext cx="362465" cy="15512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5" name="Equal 44"/>
                      <p:cNvSpPr/>
                      <p:nvPr/>
                    </p:nvSpPr>
                    <p:spPr>
                      <a:xfrm rot="5400000">
                        <a:off x="1333998" y="141774"/>
                        <a:ext cx="361950" cy="15494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6" name="Equal 45"/>
                      <p:cNvSpPr/>
                      <p:nvPr/>
                    </p:nvSpPr>
                    <p:spPr>
                      <a:xfrm rot="5400000">
                        <a:off x="1442889" y="141773"/>
                        <a:ext cx="361950" cy="15494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1655453" y="38100"/>
                      <a:ext cx="472824" cy="362465"/>
                      <a:chOff x="1655453" y="38100"/>
                      <a:chExt cx="472824" cy="362465"/>
                    </a:xfrm>
                    <a:grpFill/>
                  </p:grpSpPr>
                  <p:sp>
                    <p:nvSpPr>
                      <p:cNvPr id="39" name="Equal 38"/>
                      <p:cNvSpPr/>
                      <p:nvPr/>
                    </p:nvSpPr>
                    <p:spPr>
                      <a:xfrm rot="5400000">
                        <a:off x="1551780" y="141773"/>
                        <a:ext cx="362465" cy="15512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0" name="Equal 39"/>
                      <p:cNvSpPr/>
                      <p:nvPr/>
                    </p:nvSpPr>
                    <p:spPr>
                      <a:xfrm rot="5400000">
                        <a:off x="1663924" y="141773"/>
                        <a:ext cx="362465" cy="15512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1" name="Equal 40"/>
                      <p:cNvSpPr/>
                      <p:nvPr/>
                    </p:nvSpPr>
                    <p:spPr>
                      <a:xfrm rot="5400000">
                        <a:off x="1772817" y="141773"/>
                        <a:ext cx="361950" cy="15494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42" name="Equal 41"/>
                      <p:cNvSpPr/>
                      <p:nvPr/>
                    </p:nvSpPr>
                    <p:spPr>
                      <a:xfrm rot="5400000">
                        <a:off x="1869832" y="141773"/>
                        <a:ext cx="361950" cy="15494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2082396" y="38100"/>
                      <a:ext cx="375810" cy="362465"/>
                      <a:chOff x="2082396" y="38100"/>
                      <a:chExt cx="375810" cy="362465"/>
                    </a:xfrm>
                    <a:grpFill/>
                  </p:grpSpPr>
                  <p:sp>
                    <p:nvSpPr>
                      <p:cNvPr id="36" name="Equal 35"/>
                      <p:cNvSpPr/>
                      <p:nvPr/>
                    </p:nvSpPr>
                    <p:spPr>
                      <a:xfrm rot="5400000">
                        <a:off x="1978723" y="141773"/>
                        <a:ext cx="362465" cy="15512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37" name="Equal 36"/>
                      <p:cNvSpPr/>
                      <p:nvPr/>
                    </p:nvSpPr>
                    <p:spPr>
                      <a:xfrm rot="5400000">
                        <a:off x="2090869" y="141773"/>
                        <a:ext cx="362465" cy="15512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38" name="Equal 37"/>
                      <p:cNvSpPr/>
                      <p:nvPr/>
                    </p:nvSpPr>
                    <p:spPr>
                      <a:xfrm rot="5400000">
                        <a:off x="2199761" y="141773"/>
                        <a:ext cx="361950" cy="154940"/>
                      </a:xfrm>
                      <a:prstGeom prst="mathEqual">
                        <a:avLst/>
                      </a:prstGeom>
                      <a:solidFill>
                        <a:schemeClr val="accent6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</p:grpSp>
              <p:sp>
                <p:nvSpPr>
                  <p:cNvPr id="30" name="Right Arrow 29"/>
                  <p:cNvSpPr/>
                  <p:nvPr/>
                </p:nvSpPr>
                <p:spPr>
                  <a:xfrm>
                    <a:off x="107721" y="152400"/>
                    <a:ext cx="579754" cy="89768"/>
                  </a:xfrm>
                  <a:prstGeom prst="rightArrow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25" name="Rectangle 24"/>
                <p:cNvSpPr/>
                <p:nvPr/>
              </p:nvSpPr>
              <p:spPr>
                <a:xfrm>
                  <a:off x="-334113" y="53935"/>
                  <a:ext cx="477929" cy="31869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GB" sz="1200" b="1" kern="1200">
                      <a:solidFill>
                        <a:srgbClr val="C00000"/>
                      </a:solidFill>
                      <a:effectLst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e+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1" name="Right Triangle 20"/>
              <p:cNvSpPr/>
              <p:nvPr/>
            </p:nvSpPr>
            <p:spPr>
              <a:xfrm rot="5400000">
                <a:off x="266700" y="-133350"/>
                <a:ext cx="103505" cy="372110"/>
              </a:xfrm>
              <a:prstGeom prst="rtTriangl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2" name="Right Triangle 21"/>
              <p:cNvSpPr/>
              <p:nvPr/>
            </p:nvSpPr>
            <p:spPr>
              <a:xfrm rot="5400000" flipH="1">
                <a:off x="247650" y="171450"/>
                <a:ext cx="147955" cy="372110"/>
              </a:xfrm>
              <a:prstGeom prst="rtTriangl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3" name="Cube 22"/>
              <p:cNvSpPr/>
              <p:nvPr/>
            </p:nvSpPr>
            <p:spPr>
              <a:xfrm>
                <a:off x="0" y="0"/>
                <a:ext cx="95250" cy="447675"/>
              </a:xfrm>
              <a:prstGeom prst="cub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cxnSp>
          <p:nvCxnSpPr>
            <p:cNvPr id="18" name="Straight Arrow Connector 17"/>
            <p:cNvCxnSpPr/>
            <p:nvPr/>
          </p:nvCxnSpPr>
          <p:spPr>
            <a:xfrm flipH="1">
              <a:off x="1344819" y="442262"/>
              <a:ext cx="2154" cy="130685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286000" y="190500"/>
              <a:ext cx="47432" cy="44589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Rectangle 103"/>
          <p:cNvSpPr/>
          <p:nvPr/>
        </p:nvSpPr>
        <p:spPr>
          <a:xfrm>
            <a:off x="1164802" y="2004903"/>
            <a:ext cx="607937" cy="233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Target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3795187" y="2014607"/>
            <a:ext cx="781050" cy="2190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Solenoid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5329525" y="2000568"/>
            <a:ext cx="1987180" cy="292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TW Structures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711054" y="1982545"/>
            <a:ext cx="782253" cy="250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AMD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9" name="Resim 13"/>
          <p:cNvPicPr/>
          <p:nvPr/>
        </p:nvPicPr>
        <p:blipFill>
          <a:blip r:embed="rId3"/>
          <a:stretch>
            <a:fillRect/>
          </a:stretch>
        </p:blipFill>
        <p:spPr>
          <a:xfrm>
            <a:off x="151792" y="2351231"/>
            <a:ext cx="2753471" cy="1349933"/>
          </a:xfrm>
          <a:prstGeom prst="rect">
            <a:avLst/>
          </a:prstGeom>
        </p:spPr>
      </p:pic>
      <p:pic>
        <p:nvPicPr>
          <p:cNvPr id="110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448" y="3693615"/>
            <a:ext cx="2745906" cy="1660724"/>
          </a:xfrm>
          <a:prstGeom prst="rect">
            <a:avLst/>
          </a:prstGeom>
        </p:spPr>
      </p:pic>
      <p:pic>
        <p:nvPicPr>
          <p:cNvPr id="112" name="Resim 8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755" y="2703742"/>
            <a:ext cx="4094945" cy="2781640"/>
          </a:xfrm>
          <a:prstGeom prst="rect">
            <a:avLst/>
          </a:prstGeom>
        </p:spPr>
      </p:pic>
      <p:pic>
        <p:nvPicPr>
          <p:cNvPr id="113" name="image31.png" descr="A description...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472" y="2666064"/>
            <a:ext cx="4439264" cy="27991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val 5"/>
          <p:cNvSpPr/>
          <p:nvPr/>
        </p:nvSpPr>
        <p:spPr>
          <a:xfrm>
            <a:off x="4756633" y="5485382"/>
            <a:ext cx="1647752" cy="313509"/>
          </a:xfrm>
          <a:prstGeom prst="ellipse">
            <a:avLst/>
          </a:prstGeom>
          <a:solidFill>
            <a:srgbClr val="2FFD48"/>
          </a:solidFill>
          <a:ln>
            <a:solidFill>
              <a:srgbClr val="2FFD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A</a:t>
            </a:r>
            <a:r>
              <a:rPr lang="en-GB" sz="1400" b="1" dirty="0" smtClean="0">
                <a:solidFill>
                  <a:schemeClr val="tx1"/>
                </a:solidFill>
              </a:rPr>
              <a:t>cceleration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8961637" y="5480571"/>
            <a:ext cx="1647752" cy="313509"/>
          </a:xfrm>
          <a:prstGeom prst="ellipse">
            <a:avLst/>
          </a:prstGeom>
          <a:solidFill>
            <a:srgbClr val="FD39E1"/>
          </a:solidFill>
          <a:ln>
            <a:solidFill>
              <a:srgbClr val="FD39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Deceleration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4819235" y="3013626"/>
            <a:ext cx="2777159" cy="31350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Total yield: 0.89 e+/e-</a:t>
            </a:r>
          </a:p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Effective yield: 0.50 </a:t>
            </a:r>
            <a:r>
              <a:rPr lang="en-GB" sz="1200" b="1" dirty="0">
                <a:solidFill>
                  <a:schemeClr val="tx1"/>
                </a:solidFill>
              </a:rPr>
              <a:t>e+/e-</a:t>
            </a:r>
          </a:p>
        </p:txBody>
      </p:sp>
      <p:sp>
        <p:nvSpPr>
          <p:cNvPr id="116" name="Oval 115"/>
          <p:cNvSpPr/>
          <p:nvPr/>
        </p:nvSpPr>
        <p:spPr>
          <a:xfrm>
            <a:off x="9569006" y="2892300"/>
            <a:ext cx="2777159" cy="30575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Total yield: 0.93 </a:t>
            </a:r>
            <a:r>
              <a:rPr lang="en-GB" sz="1200" b="1" dirty="0">
                <a:solidFill>
                  <a:schemeClr val="tx1"/>
                </a:solidFill>
              </a:rPr>
              <a:t>e+/</a:t>
            </a:r>
            <a:r>
              <a:rPr lang="en-GB" sz="1200" b="1" dirty="0" smtClean="0">
                <a:solidFill>
                  <a:schemeClr val="tx1"/>
                </a:solidFill>
              </a:rPr>
              <a:t>e-</a:t>
            </a:r>
          </a:p>
          <a:p>
            <a:pPr algn="ctr"/>
            <a:r>
              <a:rPr lang="en-GB" sz="1200" b="1" dirty="0" smtClean="0">
                <a:solidFill>
                  <a:schemeClr val="tx1"/>
                </a:solidFill>
              </a:rPr>
              <a:t>Effective yield: 0.48 </a:t>
            </a:r>
            <a:r>
              <a:rPr lang="en-GB" sz="1200" b="1" dirty="0">
                <a:solidFill>
                  <a:schemeClr val="tx1"/>
                </a:solidFill>
              </a:rPr>
              <a:t>e+/e-</a:t>
            </a:r>
          </a:p>
        </p:txBody>
      </p:sp>
      <p:sp>
        <p:nvSpPr>
          <p:cNvPr id="117" name="Rounded Rectangle 116"/>
          <p:cNvSpPr/>
          <p:nvPr/>
        </p:nvSpPr>
        <p:spPr>
          <a:xfrm>
            <a:off x="4860369" y="2428621"/>
            <a:ext cx="5120928" cy="31144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The effective yield : (-20,20) degrees in phase and (150,250) MeV in energy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18" name="Rounded Rectangle 117"/>
          <p:cNvSpPr/>
          <p:nvPr/>
        </p:nvSpPr>
        <p:spPr>
          <a:xfrm>
            <a:off x="1" y="868082"/>
            <a:ext cx="12192000" cy="69890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The total yield</a:t>
            </a:r>
            <a:r>
              <a:rPr lang="en-GB" sz="1200" b="1" dirty="0">
                <a:solidFill>
                  <a:schemeClr val="tx1"/>
                </a:solidFill>
              </a:rPr>
              <a:t>: </a:t>
            </a:r>
            <a:r>
              <a:rPr lang="en-GB" sz="1200" b="1" dirty="0" smtClean="0">
                <a:solidFill>
                  <a:schemeClr val="tx1"/>
                </a:solidFill>
              </a:rPr>
              <a:t>  </a:t>
            </a:r>
            <a:r>
              <a:rPr lang="en-GB" sz="1200" b="1" dirty="0" smtClean="0">
                <a:solidFill>
                  <a:srgbClr val="FF0000"/>
                </a:solidFill>
              </a:rPr>
              <a:t>8.0 </a:t>
            </a:r>
            <a:r>
              <a:rPr lang="en-GB" sz="1200" b="1" dirty="0">
                <a:solidFill>
                  <a:srgbClr val="FF0000"/>
                </a:solidFill>
              </a:rPr>
              <a:t>e+/</a:t>
            </a:r>
            <a:r>
              <a:rPr lang="en-GB" sz="1200" b="1" dirty="0" smtClean="0">
                <a:solidFill>
                  <a:srgbClr val="FF0000"/>
                </a:solidFill>
              </a:rPr>
              <a:t>e-           2.8 </a:t>
            </a:r>
            <a:r>
              <a:rPr lang="en-GB" sz="1200" b="1" dirty="0">
                <a:solidFill>
                  <a:srgbClr val="FF0000"/>
                </a:solidFill>
              </a:rPr>
              <a:t>e+/</a:t>
            </a:r>
            <a:r>
              <a:rPr lang="en-GB" sz="1200" b="1" dirty="0" smtClean="0">
                <a:solidFill>
                  <a:srgbClr val="FF0000"/>
                </a:solidFill>
              </a:rPr>
              <a:t>e-                                                                                                                                                                                                </a:t>
            </a:r>
            <a:r>
              <a:rPr lang="en-GB" sz="1200" b="1" dirty="0" smtClean="0">
                <a:solidFill>
                  <a:schemeClr val="tx1"/>
                </a:solidFill>
              </a:rPr>
              <a:t>1.09 </a:t>
            </a:r>
            <a:r>
              <a:rPr lang="en-GB" sz="1200" b="1" dirty="0">
                <a:solidFill>
                  <a:schemeClr val="tx1"/>
                </a:solidFill>
              </a:rPr>
              <a:t>e+/</a:t>
            </a:r>
            <a:r>
              <a:rPr lang="en-GB" sz="1200" b="1" dirty="0" smtClean="0">
                <a:solidFill>
                  <a:schemeClr val="tx1"/>
                </a:solidFill>
              </a:rPr>
              <a:t>e-											                                  </a:t>
            </a:r>
            <a:r>
              <a:rPr lang="en-GB" sz="1200" b="1" dirty="0" smtClean="0">
                <a:solidFill>
                  <a:srgbClr val="FF0000"/>
                </a:solidFill>
              </a:rPr>
              <a:t>0.98 </a:t>
            </a:r>
            <a:r>
              <a:rPr lang="en-GB" sz="1200" b="1" dirty="0">
                <a:solidFill>
                  <a:srgbClr val="FF0000"/>
                </a:solidFill>
              </a:rPr>
              <a:t>e+/</a:t>
            </a:r>
            <a:r>
              <a:rPr lang="en-GB" sz="1200" b="1" dirty="0" smtClean="0">
                <a:solidFill>
                  <a:srgbClr val="FF0000"/>
                </a:solidFill>
              </a:rPr>
              <a:t>e- (effective)</a:t>
            </a:r>
            <a:endParaRPr lang="en-GB" sz="1200" b="1" dirty="0">
              <a:solidFill>
                <a:srgbClr val="FF0000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02180" y="84981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9" name="Down Arrow 8"/>
          <p:cNvSpPr/>
          <p:nvPr/>
        </p:nvSpPr>
        <p:spPr>
          <a:xfrm>
            <a:off x="1486422" y="1105989"/>
            <a:ext cx="64567" cy="16741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Down Arrow 118"/>
          <p:cNvSpPr/>
          <p:nvPr/>
        </p:nvSpPr>
        <p:spPr>
          <a:xfrm>
            <a:off x="2466135" y="1119049"/>
            <a:ext cx="64567" cy="16741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Down Arrow 119"/>
          <p:cNvSpPr/>
          <p:nvPr/>
        </p:nvSpPr>
        <p:spPr>
          <a:xfrm>
            <a:off x="10695765" y="927457"/>
            <a:ext cx="64567" cy="16741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TextBox 120"/>
          <p:cNvSpPr txBox="1"/>
          <p:nvPr/>
        </p:nvSpPr>
        <p:spPr>
          <a:xfrm>
            <a:off x="10716922" y="6319619"/>
            <a:ext cx="113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C. Bayar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49995" y="778598"/>
            <a:ext cx="2167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Aperture 20 mm 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40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84" y="1437624"/>
            <a:ext cx="4324105" cy="2900393"/>
          </a:xfrm>
          <a:prstGeom prst="rect">
            <a:avLst/>
          </a:prstGeom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70239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2800" b="1" dirty="0" smtClean="0"/>
              <a:t>Injector </a:t>
            </a:r>
            <a:r>
              <a:rPr lang="en-US" sz="2800" b="1" dirty="0"/>
              <a:t>Linac</a:t>
            </a:r>
            <a:endParaRPr lang="tr-TR" sz="29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/>
              <p:cNvSpPr/>
              <p:nvPr/>
            </p:nvSpPr>
            <p:spPr>
              <a:xfrm>
                <a:off x="5111746" y="1009706"/>
                <a:ext cx="5920365" cy="309319"/>
              </a:xfrm>
              <a:prstGeom prst="roundRect">
                <a:avLst/>
              </a:prstGeom>
              <a:noFill/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dirty="0" smtClean="0">
                    <a:solidFill>
                      <a:srgbClr val="3E35FB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Positron yield, 0.97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solidFill>
                              <a:srgbClr val="3E35F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>
                            <a:solidFill>
                              <a:srgbClr val="3E35FB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>
                            <a:solidFill>
                              <a:srgbClr val="3E35FB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400">
                        <a:solidFill>
                          <a:srgbClr val="3E35FB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400" i="1">
                            <a:solidFill>
                              <a:srgbClr val="3E35FB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>
                            <a:solidFill>
                              <a:srgbClr val="3E35FB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>
                            <a:solidFill>
                              <a:srgbClr val="3E35FB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sz="1400" b="1" dirty="0">
                  <a:solidFill>
                    <a:srgbClr val="3E35FB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Rounded 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1746" y="1009706"/>
                <a:ext cx="5920365" cy="309319"/>
              </a:xfrm>
              <a:prstGeom prst="roundRect">
                <a:avLst/>
              </a:prstGeom>
              <a:blipFill>
                <a:blip r:embed="rId4"/>
                <a:stretch>
                  <a:fillRect t="-1923" b="-19231"/>
                </a:stretch>
              </a:blip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Yuvarlatılmış Dikdörtgen 24"/>
          <p:cNvSpPr/>
          <p:nvPr/>
        </p:nvSpPr>
        <p:spPr>
          <a:xfrm>
            <a:off x="4912635" y="4307157"/>
            <a:ext cx="6648640" cy="1061769"/>
          </a:xfrm>
          <a:prstGeom prst="round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b="1" dirty="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tx1"/>
                </a:solidFill>
              </a:rPr>
              <a:t>All </a:t>
            </a:r>
            <a:r>
              <a:rPr lang="en-GB" sz="1400" b="1" dirty="0">
                <a:solidFill>
                  <a:schemeClr val="tx1"/>
                </a:solidFill>
              </a:rPr>
              <a:t>positrons are within </a:t>
            </a:r>
            <a:r>
              <a:rPr lang="en-GB" sz="1400" b="1" dirty="0" smtClean="0">
                <a:solidFill>
                  <a:schemeClr val="tx1"/>
                </a:solidFill>
              </a:rPr>
              <a:t>1</a:t>
            </a:r>
            <a:r>
              <a:rPr lang="en-GB" sz="1400" b="1" dirty="0">
                <a:solidFill>
                  <a:schemeClr val="tx1"/>
                </a:solidFill>
              </a:rPr>
              <a:t>% acceptance </a:t>
            </a:r>
            <a:r>
              <a:rPr lang="en-GB" sz="1400" b="1" dirty="0" smtClean="0">
                <a:solidFill>
                  <a:schemeClr val="tx1"/>
                </a:solidFill>
              </a:rPr>
              <a:t>window of the pre-damping ring.</a:t>
            </a:r>
            <a:endParaRPr lang="en-GB" sz="14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b="1" dirty="0" smtClean="0">
              <a:solidFill>
                <a:schemeClr val="tx1"/>
              </a:solidFill>
            </a:endParaRPr>
          </a:p>
        </p:txBody>
      </p:sp>
      <p:pic>
        <p:nvPicPr>
          <p:cNvPr id="26" name="Resim 2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295" y="1437624"/>
            <a:ext cx="3844705" cy="30189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716922" y="6319619"/>
            <a:ext cx="113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C. Bayar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9" y="1319025"/>
            <a:ext cx="4677733" cy="3137589"/>
          </a:xfrm>
          <a:prstGeom prst="rect">
            <a:avLst/>
          </a:prstGeom>
        </p:spPr>
      </p:pic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616614"/>
              </p:ext>
            </p:extLst>
          </p:nvPr>
        </p:nvGraphicFramePr>
        <p:xfrm>
          <a:off x="1248919" y="5710416"/>
          <a:ext cx="6930445" cy="978535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844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1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5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94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92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Energy (GeV)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 exit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</a:t>
                      </a:r>
                      <a:r>
                        <a:rPr lang="en-GB" sz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/e</a:t>
                      </a:r>
                      <a:r>
                        <a:rPr lang="en-GB" sz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AMD exit </a:t>
                      </a:r>
                      <a:endParaRPr lang="en-GB" sz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</a:t>
                      </a:r>
                      <a:r>
                        <a:rPr lang="en-GB" sz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/e</a:t>
                      </a:r>
                      <a:r>
                        <a:rPr lang="en-GB" sz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yield 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</a:t>
                      </a:r>
                      <a:r>
                        <a:rPr lang="en-GB" sz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/e</a:t>
                      </a:r>
                      <a:r>
                        <a:rPr lang="en-GB" sz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Effective yield 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</a:t>
                      </a:r>
                      <a:r>
                        <a:rPr lang="en-GB" sz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/e</a:t>
                      </a:r>
                      <a:r>
                        <a:rPr lang="en-GB" sz="1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(new)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7.14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3.06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1.36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(previous)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8.00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2.80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1.09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0.98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(CDR)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8.00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2.10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0.95</a:t>
                      </a:r>
                      <a:endParaRPr lang="en-GB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0.38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Rounded Rectangle 16"/>
          <p:cNvSpPr/>
          <p:nvPr/>
        </p:nvSpPr>
        <p:spPr>
          <a:xfrm>
            <a:off x="1972149" y="5368926"/>
            <a:ext cx="5120928" cy="31144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chemeClr val="tx1"/>
                </a:solidFill>
              </a:rPr>
              <a:t>The effective yield : (-20,20) degrees in phase and (150,250) MeV in energy</a:t>
            </a:r>
            <a:endParaRPr lang="en-GB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28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2725</TotalTime>
  <Words>1151</Words>
  <Application>Microsoft Office PowerPoint</Application>
  <PresentationFormat>Widescreen</PresentationFormat>
  <Paragraphs>301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ＭＳ Ｐゴシック</vt:lpstr>
      <vt:lpstr>Arial</vt:lpstr>
      <vt:lpstr>Calibri</vt:lpstr>
      <vt:lpstr>Calibri Light</vt:lpstr>
      <vt:lpstr>Cambria Math</vt:lpstr>
      <vt:lpstr>Comic Sans MS</vt:lpstr>
      <vt:lpstr>Courier New</vt:lpstr>
      <vt:lpstr>Garamond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CLIC complex</vt:lpstr>
      <vt:lpstr>The CLIC Injector Complex</vt:lpstr>
      <vt:lpstr>PowerPoint Presentation</vt:lpstr>
      <vt:lpstr>Previous studies: The Pre-Injector Linac</vt:lpstr>
      <vt:lpstr>Injector Linac</vt:lpstr>
      <vt:lpstr>PowerPoint Presentation</vt:lpstr>
      <vt:lpstr>Example: Laser-driven Plasma Accelerator (LPA)</vt:lpstr>
      <vt:lpstr>Example: Beam-driven Plasma Accelerator (PWFA)</vt:lpstr>
      <vt:lpstr>Example: Dielectric Laser Collider (DLA)</vt:lpstr>
      <vt:lpstr>PowerPoint Presentation</vt:lpstr>
      <vt:lpstr>Damping Ring and Transverse Emittances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Steffen Doebert</dc:creator>
  <cp:lastModifiedBy>Steffen Doebert</cp:lastModifiedBy>
  <cp:revision>50</cp:revision>
  <dcterms:created xsi:type="dcterms:W3CDTF">2019-03-13T13:52:23Z</dcterms:created>
  <dcterms:modified xsi:type="dcterms:W3CDTF">2019-03-29T07:52:32Z</dcterms:modified>
</cp:coreProperties>
</file>