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1"/>
    <p:sldMasterId id="2147483735" r:id="rId2"/>
    <p:sldMasterId id="2147483723" r:id="rId3"/>
  </p:sldMasterIdLst>
  <p:notesMasterIdLst>
    <p:notesMasterId r:id="rId31"/>
  </p:notesMasterIdLst>
  <p:handoutMasterIdLst>
    <p:handoutMasterId r:id="rId32"/>
  </p:handoutMasterIdLst>
  <p:sldIdLst>
    <p:sldId id="329" r:id="rId4"/>
    <p:sldId id="365" r:id="rId5"/>
    <p:sldId id="366" r:id="rId6"/>
    <p:sldId id="368" r:id="rId7"/>
    <p:sldId id="369" r:id="rId8"/>
    <p:sldId id="367" r:id="rId9"/>
    <p:sldId id="370" r:id="rId10"/>
    <p:sldId id="371" r:id="rId11"/>
    <p:sldId id="372" r:id="rId12"/>
    <p:sldId id="373" r:id="rId13"/>
    <p:sldId id="374" r:id="rId14"/>
    <p:sldId id="389" r:id="rId15"/>
    <p:sldId id="375" r:id="rId16"/>
    <p:sldId id="376" r:id="rId17"/>
    <p:sldId id="377" r:id="rId18"/>
    <p:sldId id="378" r:id="rId19"/>
    <p:sldId id="379" r:id="rId20"/>
    <p:sldId id="380" r:id="rId21"/>
    <p:sldId id="381" r:id="rId22"/>
    <p:sldId id="382" r:id="rId23"/>
    <p:sldId id="387" r:id="rId24"/>
    <p:sldId id="383" r:id="rId25"/>
    <p:sldId id="384" r:id="rId26"/>
    <p:sldId id="385" r:id="rId27"/>
    <p:sldId id="390" r:id="rId28"/>
    <p:sldId id="391" r:id="rId29"/>
    <p:sldId id="392" r:id="rId30"/>
  </p:sldIdLst>
  <p:sldSz cx="10691813" cy="7559675"/>
  <p:notesSz cx="6669088" cy="9928225"/>
  <p:defaultTextStyle>
    <a:defPPr>
      <a:defRPr lang="fr-FR"/>
    </a:defPPr>
    <a:lvl1pPr algn="l" rtl="0" eaLnBrk="0" fontAlgn="base" hangingPunct="0">
      <a:spcBef>
        <a:spcPct val="0"/>
      </a:spcBef>
      <a:spcAft>
        <a:spcPct val="0"/>
      </a:spcAft>
      <a:defRPr sz="2177" b="1" kern="1200">
        <a:solidFill>
          <a:schemeClr val="tx1"/>
        </a:solidFill>
        <a:latin typeface="Comic Sans MS" pitchFamily="66" charset="0"/>
        <a:ea typeface="+mn-ea"/>
        <a:cs typeface="+mn-cs"/>
      </a:defRPr>
    </a:lvl1pPr>
    <a:lvl2pPr marL="497754" algn="l" rtl="0" eaLnBrk="0" fontAlgn="base" hangingPunct="0">
      <a:spcBef>
        <a:spcPct val="0"/>
      </a:spcBef>
      <a:spcAft>
        <a:spcPct val="0"/>
      </a:spcAft>
      <a:defRPr sz="2177" b="1" kern="1200">
        <a:solidFill>
          <a:schemeClr val="tx1"/>
        </a:solidFill>
        <a:latin typeface="Comic Sans MS" pitchFamily="66" charset="0"/>
        <a:ea typeface="+mn-ea"/>
        <a:cs typeface="+mn-cs"/>
      </a:defRPr>
    </a:lvl2pPr>
    <a:lvl3pPr marL="995507" algn="l" rtl="0" eaLnBrk="0" fontAlgn="base" hangingPunct="0">
      <a:spcBef>
        <a:spcPct val="0"/>
      </a:spcBef>
      <a:spcAft>
        <a:spcPct val="0"/>
      </a:spcAft>
      <a:defRPr sz="2177" b="1" kern="1200">
        <a:solidFill>
          <a:schemeClr val="tx1"/>
        </a:solidFill>
        <a:latin typeface="Comic Sans MS" pitchFamily="66" charset="0"/>
        <a:ea typeface="+mn-ea"/>
        <a:cs typeface="+mn-cs"/>
      </a:defRPr>
    </a:lvl3pPr>
    <a:lvl4pPr marL="1493261" algn="l" rtl="0" eaLnBrk="0" fontAlgn="base" hangingPunct="0">
      <a:spcBef>
        <a:spcPct val="0"/>
      </a:spcBef>
      <a:spcAft>
        <a:spcPct val="0"/>
      </a:spcAft>
      <a:defRPr sz="2177" b="1" kern="1200">
        <a:solidFill>
          <a:schemeClr val="tx1"/>
        </a:solidFill>
        <a:latin typeface="Comic Sans MS" pitchFamily="66" charset="0"/>
        <a:ea typeface="+mn-ea"/>
        <a:cs typeface="+mn-cs"/>
      </a:defRPr>
    </a:lvl4pPr>
    <a:lvl5pPr marL="1991015" algn="l" rtl="0" eaLnBrk="0" fontAlgn="base" hangingPunct="0">
      <a:spcBef>
        <a:spcPct val="0"/>
      </a:spcBef>
      <a:spcAft>
        <a:spcPct val="0"/>
      </a:spcAft>
      <a:defRPr sz="2177" b="1" kern="1200">
        <a:solidFill>
          <a:schemeClr val="tx1"/>
        </a:solidFill>
        <a:latin typeface="Comic Sans MS" pitchFamily="66" charset="0"/>
        <a:ea typeface="+mn-ea"/>
        <a:cs typeface="+mn-cs"/>
      </a:defRPr>
    </a:lvl5pPr>
    <a:lvl6pPr marL="2488768" algn="l" defTabSz="995507" rtl="0" eaLnBrk="1" latinLnBrk="0" hangingPunct="1">
      <a:defRPr sz="2177" b="1" kern="1200">
        <a:solidFill>
          <a:schemeClr val="tx1"/>
        </a:solidFill>
        <a:latin typeface="Comic Sans MS" pitchFamily="66" charset="0"/>
        <a:ea typeface="+mn-ea"/>
        <a:cs typeface="+mn-cs"/>
      </a:defRPr>
    </a:lvl6pPr>
    <a:lvl7pPr marL="2986522" algn="l" defTabSz="995507" rtl="0" eaLnBrk="1" latinLnBrk="0" hangingPunct="1">
      <a:defRPr sz="2177" b="1" kern="1200">
        <a:solidFill>
          <a:schemeClr val="tx1"/>
        </a:solidFill>
        <a:latin typeface="Comic Sans MS" pitchFamily="66" charset="0"/>
        <a:ea typeface="+mn-ea"/>
        <a:cs typeface="+mn-cs"/>
      </a:defRPr>
    </a:lvl7pPr>
    <a:lvl8pPr marL="3484275" algn="l" defTabSz="995507" rtl="0" eaLnBrk="1" latinLnBrk="0" hangingPunct="1">
      <a:defRPr sz="2177" b="1" kern="1200">
        <a:solidFill>
          <a:schemeClr val="tx1"/>
        </a:solidFill>
        <a:latin typeface="Comic Sans MS" pitchFamily="66" charset="0"/>
        <a:ea typeface="+mn-ea"/>
        <a:cs typeface="+mn-cs"/>
      </a:defRPr>
    </a:lvl8pPr>
    <a:lvl9pPr marL="3982029" algn="l" defTabSz="995507" rtl="0" eaLnBrk="1" latinLnBrk="0" hangingPunct="1">
      <a:defRPr sz="2177" b="1" kern="1200">
        <a:solidFill>
          <a:schemeClr val="tx1"/>
        </a:solidFill>
        <a:latin typeface="Comic Sans MS" pitchFamily="66" charset="0"/>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368" userDrawn="1">
          <p15:clr>
            <a:srgbClr val="A4A3A4"/>
          </p15:clr>
        </p15:guide>
      </p15:sldGuideLst>
    </p:ext>
    <p:ext uri="{2D200454-40CA-4A62-9FC3-DE9A4176ACB9}">
      <p15:notesGuideLst xmlns:p15="http://schemas.microsoft.com/office/powerpoint/2012/main">
        <p15:guide id="1" orient="horz" pos="3126">
          <p15:clr>
            <a:srgbClr val="A4A3A4"/>
          </p15:clr>
        </p15:guide>
        <p15:guide id="2" pos="210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C0A6"/>
    <a:srgbClr val="FF5050"/>
    <a:srgbClr val="E17009"/>
    <a:srgbClr val="FF9933"/>
    <a:srgbClr val="FDBF91"/>
    <a:srgbClr val="1201F5"/>
    <a:srgbClr val="FEC46E"/>
    <a:srgbClr val="FFCC66"/>
    <a:srgbClr val="D56A09"/>
    <a:srgbClr val="DE4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478" autoAdjust="0"/>
    <p:restoredTop sz="99885" autoAdjust="0"/>
  </p:normalViewPr>
  <p:slideViewPr>
    <p:cSldViewPr snapToGrid="0">
      <p:cViewPr>
        <p:scale>
          <a:sx n="50" d="100"/>
          <a:sy n="50" d="100"/>
        </p:scale>
        <p:origin x="676" y="72"/>
      </p:cViewPr>
      <p:guideLst>
        <p:guide orient="horz" pos="2381"/>
        <p:guide pos="33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060"/>
    </p:cViewPr>
  </p:sorterViewPr>
  <p:notesViewPr>
    <p:cSldViewPr snapToGrid="0">
      <p:cViewPr>
        <p:scale>
          <a:sx n="10" d="100"/>
          <a:sy n="10" d="100"/>
        </p:scale>
        <p:origin x="1988" y="840"/>
      </p:cViewPr>
      <p:guideLst>
        <p:guide orient="horz" pos="3126"/>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hdr" sz="quarter"/>
          </p:nvPr>
        </p:nvSpPr>
        <p:spPr bwMode="auto">
          <a:xfrm>
            <a:off x="0" y="0"/>
            <a:ext cx="2894013" cy="533400"/>
          </a:xfrm>
          <a:prstGeom prst="rect">
            <a:avLst/>
          </a:prstGeom>
          <a:noFill/>
          <a:ln w="9525">
            <a:noFill/>
            <a:miter lim="800000"/>
            <a:headEnd/>
            <a:tailEnd/>
          </a:ln>
          <a:effectLst/>
        </p:spPr>
        <p:txBody>
          <a:bodyPr vert="horz" wrap="square" lIns="91299" tIns="45650" rIns="91299" bIns="45650" numCol="1" anchor="t" anchorCtr="0" compatLnSpc="1">
            <a:prstTxWarp prst="textNoShape">
              <a:avLst/>
            </a:prstTxWarp>
          </a:bodyPr>
          <a:lstStyle>
            <a:lvl1pPr defTabSz="912813">
              <a:defRPr sz="1200" b="0">
                <a:latin typeface="Times New Roman" pitchFamily="18" charset="0"/>
              </a:defRPr>
            </a:lvl1pPr>
          </a:lstStyle>
          <a:p>
            <a:pPr>
              <a:defRPr/>
            </a:pPr>
            <a:endParaRPr lang="fr-FR"/>
          </a:p>
        </p:txBody>
      </p:sp>
      <p:sp>
        <p:nvSpPr>
          <p:cNvPr id="46083" name="Rectangle 3"/>
          <p:cNvSpPr>
            <a:spLocks noGrp="1" noChangeArrowheads="1"/>
          </p:cNvSpPr>
          <p:nvPr>
            <p:ph type="dt" sz="quarter" idx="1"/>
          </p:nvPr>
        </p:nvSpPr>
        <p:spPr bwMode="auto">
          <a:xfrm>
            <a:off x="3810000" y="0"/>
            <a:ext cx="2892425" cy="533400"/>
          </a:xfrm>
          <a:prstGeom prst="rect">
            <a:avLst/>
          </a:prstGeom>
          <a:noFill/>
          <a:ln w="9525">
            <a:noFill/>
            <a:miter lim="800000"/>
            <a:headEnd/>
            <a:tailEnd/>
          </a:ln>
          <a:effectLst/>
        </p:spPr>
        <p:txBody>
          <a:bodyPr vert="horz" wrap="square" lIns="91299" tIns="45650" rIns="91299" bIns="45650" numCol="1" anchor="t" anchorCtr="0" compatLnSpc="1">
            <a:prstTxWarp prst="textNoShape">
              <a:avLst/>
            </a:prstTxWarp>
          </a:bodyPr>
          <a:lstStyle>
            <a:lvl1pPr algn="r" defTabSz="912813">
              <a:defRPr sz="1200" b="0">
                <a:latin typeface="Times New Roman" pitchFamily="18" charset="0"/>
              </a:defRPr>
            </a:lvl1pPr>
          </a:lstStyle>
          <a:p>
            <a:pPr>
              <a:defRPr/>
            </a:pPr>
            <a:endParaRPr lang="fr-FR"/>
          </a:p>
        </p:txBody>
      </p:sp>
      <p:sp>
        <p:nvSpPr>
          <p:cNvPr id="46084" name="Rectangle 4"/>
          <p:cNvSpPr>
            <a:spLocks noGrp="1" noChangeArrowheads="1"/>
          </p:cNvSpPr>
          <p:nvPr>
            <p:ph type="ftr" sz="quarter" idx="2"/>
          </p:nvPr>
        </p:nvSpPr>
        <p:spPr bwMode="auto">
          <a:xfrm>
            <a:off x="0" y="9451975"/>
            <a:ext cx="2894013" cy="455613"/>
          </a:xfrm>
          <a:prstGeom prst="rect">
            <a:avLst/>
          </a:prstGeom>
          <a:noFill/>
          <a:ln w="9525">
            <a:noFill/>
            <a:miter lim="800000"/>
            <a:headEnd/>
            <a:tailEnd/>
          </a:ln>
          <a:effectLst/>
        </p:spPr>
        <p:txBody>
          <a:bodyPr vert="horz" wrap="square" lIns="91299" tIns="45650" rIns="91299" bIns="45650" numCol="1" anchor="b" anchorCtr="0" compatLnSpc="1">
            <a:prstTxWarp prst="textNoShape">
              <a:avLst/>
            </a:prstTxWarp>
          </a:bodyPr>
          <a:lstStyle>
            <a:lvl1pPr defTabSz="912813">
              <a:defRPr sz="1200" b="0">
                <a:latin typeface="Times New Roman" pitchFamily="18" charset="0"/>
              </a:defRPr>
            </a:lvl1pPr>
          </a:lstStyle>
          <a:p>
            <a:pPr>
              <a:defRPr/>
            </a:pPr>
            <a:endParaRPr lang="fr-FR"/>
          </a:p>
        </p:txBody>
      </p:sp>
      <p:sp>
        <p:nvSpPr>
          <p:cNvPr id="46085" name="Rectangle 5"/>
          <p:cNvSpPr>
            <a:spLocks noGrp="1" noChangeArrowheads="1"/>
          </p:cNvSpPr>
          <p:nvPr>
            <p:ph type="sldNum" sz="quarter" idx="3"/>
          </p:nvPr>
        </p:nvSpPr>
        <p:spPr bwMode="auto">
          <a:xfrm>
            <a:off x="3810000" y="9451975"/>
            <a:ext cx="2892425" cy="455613"/>
          </a:xfrm>
          <a:prstGeom prst="rect">
            <a:avLst/>
          </a:prstGeom>
          <a:noFill/>
          <a:ln w="9525">
            <a:noFill/>
            <a:miter lim="800000"/>
            <a:headEnd/>
            <a:tailEnd/>
          </a:ln>
          <a:effectLst/>
        </p:spPr>
        <p:txBody>
          <a:bodyPr vert="horz" wrap="square" lIns="91299" tIns="45650" rIns="91299" bIns="45650" numCol="1" anchor="b" anchorCtr="0" compatLnSpc="1">
            <a:prstTxWarp prst="textNoShape">
              <a:avLst/>
            </a:prstTxWarp>
          </a:bodyPr>
          <a:lstStyle>
            <a:lvl1pPr algn="r" defTabSz="912813">
              <a:defRPr sz="1200" b="0">
                <a:latin typeface="Times New Roman" pitchFamily="18" charset="0"/>
              </a:defRPr>
            </a:lvl1pPr>
          </a:lstStyle>
          <a:p>
            <a:pPr>
              <a:defRPr/>
            </a:pPr>
            <a:fld id="{7ADF2530-9665-43B3-8F67-B9825FE350C0}" type="slidenum">
              <a:rPr lang="fr-FR"/>
              <a:pPr>
                <a:defRPr/>
              </a:pPr>
              <a:t>‹N°›</a:t>
            </a:fld>
            <a:endParaRPr lang="fr-FR"/>
          </a:p>
        </p:txBody>
      </p:sp>
    </p:spTree>
    <p:extLst>
      <p:ext uri="{BB962C8B-B14F-4D97-AF65-F5344CB8AC3E}">
        <p14:creationId xmlns:p14="http://schemas.microsoft.com/office/powerpoint/2010/main" val="28372623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867025" cy="454025"/>
          </a:xfrm>
          <a:prstGeom prst="rect">
            <a:avLst/>
          </a:prstGeom>
          <a:noFill/>
          <a:ln w="9525">
            <a:noFill/>
            <a:miter lim="800000"/>
            <a:headEnd/>
            <a:tailEnd/>
          </a:ln>
          <a:effectLst/>
        </p:spPr>
        <p:txBody>
          <a:bodyPr vert="horz" wrap="square" lIns="91299" tIns="45650" rIns="91299" bIns="45650" numCol="1" anchor="t" anchorCtr="0" compatLnSpc="1">
            <a:prstTxWarp prst="textNoShape">
              <a:avLst/>
            </a:prstTxWarp>
          </a:bodyPr>
          <a:lstStyle>
            <a:lvl1pPr defTabSz="912813">
              <a:defRPr sz="1200" b="0"/>
            </a:lvl1pPr>
          </a:lstStyle>
          <a:p>
            <a:pPr>
              <a:defRPr/>
            </a:pPr>
            <a:endParaRPr lang="fr-FR"/>
          </a:p>
        </p:txBody>
      </p:sp>
      <p:sp>
        <p:nvSpPr>
          <p:cNvPr id="53251" name="Rectangle 3"/>
          <p:cNvSpPr>
            <a:spLocks noGrp="1" noChangeArrowheads="1"/>
          </p:cNvSpPr>
          <p:nvPr>
            <p:ph type="dt" idx="1"/>
          </p:nvPr>
        </p:nvSpPr>
        <p:spPr bwMode="auto">
          <a:xfrm>
            <a:off x="3789363" y="0"/>
            <a:ext cx="2865437" cy="454025"/>
          </a:xfrm>
          <a:prstGeom prst="rect">
            <a:avLst/>
          </a:prstGeom>
          <a:noFill/>
          <a:ln w="9525">
            <a:noFill/>
            <a:miter lim="800000"/>
            <a:headEnd/>
            <a:tailEnd/>
          </a:ln>
          <a:effectLst/>
        </p:spPr>
        <p:txBody>
          <a:bodyPr vert="horz" wrap="square" lIns="91299" tIns="45650" rIns="91299" bIns="45650" numCol="1" anchor="t" anchorCtr="0" compatLnSpc="1">
            <a:prstTxWarp prst="textNoShape">
              <a:avLst/>
            </a:prstTxWarp>
          </a:bodyPr>
          <a:lstStyle>
            <a:lvl1pPr algn="r" defTabSz="912813">
              <a:defRPr sz="1200" b="0"/>
            </a:lvl1pPr>
          </a:lstStyle>
          <a:p>
            <a:pPr>
              <a:defRPr/>
            </a:pPr>
            <a:endParaRPr lang="fr-FR"/>
          </a:p>
        </p:txBody>
      </p:sp>
      <p:sp>
        <p:nvSpPr>
          <p:cNvPr id="21508" name="Rectangle 4"/>
          <p:cNvSpPr>
            <a:spLocks noGrp="1" noRot="1" noChangeAspect="1" noChangeArrowheads="1" noTextEdit="1"/>
          </p:cNvSpPr>
          <p:nvPr>
            <p:ph type="sldImg" idx="2"/>
          </p:nvPr>
        </p:nvSpPr>
        <p:spPr bwMode="auto">
          <a:xfrm>
            <a:off x="788988" y="793750"/>
            <a:ext cx="5133975" cy="3629025"/>
          </a:xfrm>
          <a:prstGeom prst="rect">
            <a:avLst/>
          </a:prstGeom>
          <a:noFill/>
          <a:ln w="9525">
            <a:solidFill>
              <a:srgbClr val="000000"/>
            </a:solidFill>
            <a:miter lim="800000"/>
            <a:headEnd/>
            <a:tailEnd/>
          </a:ln>
        </p:spPr>
      </p:sp>
      <p:sp>
        <p:nvSpPr>
          <p:cNvPr id="53253" name="Rectangle 5"/>
          <p:cNvSpPr>
            <a:spLocks noGrp="1" noChangeArrowheads="1"/>
          </p:cNvSpPr>
          <p:nvPr>
            <p:ph type="body" sz="quarter" idx="3"/>
          </p:nvPr>
        </p:nvSpPr>
        <p:spPr bwMode="auto">
          <a:xfrm>
            <a:off x="871538" y="4764088"/>
            <a:ext cx="4913312" cy="4424362"/>
          </a:xfrm>
          <a:prstGeom prst="rect">
            <a:avLst/>
          </a:prstGeom>
          <a:noFill/>
          <a:ln w="9525">
            <a:noFill/>
            <a:miter lim="800000"/>
            <a:headEnd/>
            <a:tailEnd/>
          </a:ln>
          <a:effectLst/>
        </p:spPr>
        <p:txBody>
          <a:bodyPr vert="horz" wrap="square" lIns="91299" tIns="45650" rIns="91299" bIns="4565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53254" name="Rectangle 6"/>
          <p:cNvSpPr>
            <a:spLocks noGrp="1" noChangeArrowheads="1"/>
          </p:cNvSpPr>
          <p:nvPr>
            <p:ph type="ftr" sz="quarter" idx="4"/>
          </p:nvPr>
        </p:nvSpPr>
        <p:spPr bwMode="auto">
          <a:xfrm>
            <a:off x="0" y="9415463"/>
            <a:ext cx="2867025" cy="568325"/>
          </a:xfrm>
          <a:prstGeom prst="rect">
            <a:avLst/>
          </a:prstGeom>
          <a:noFill/>
          <a:ln w="9525">
            <a:noFill/>
            <a:miter lim="800000"/>
            <a:headEnd/>
            <a:tailEnd/>
          </a:ln>
          <a:effectLst/>
        </p:spPr>
        <p:txBody>
          <a:bodyPr vert="horz" wrap="square" lIns="91299" tIns="45650" rIns="91299" bIns="45650" numCol="1" anchor="b" anchorCtr="0" compatLnSpc="1">
            <a:prstTxWarp prst="textNoShape">
              <a:avLst/>
            </a:prstTxWarp>
          </a:bodyPr>
          <a:lstStyle>
            <a:lvl1pPr defTabSz="912813">
              <a:defRPr sz="1200" b="0"/>
            </a:lvl1pPr>
          </a:lstStyle>
          <a:p>
            <a:pPr>
              <a:defRPr/>
            </a:pPr>
            <a:endParaRPr lang="fr-FR"/>
          </a:p>
        </p:txBody>
      </p:sp>
      <p:sp>
        <p:nvSpPr>
          <p:cNvPr id="53255" name="Rectangle 7"/>
          <p:cNvSpPr>
            <a:spLocks noGrp="1" noChangeArrowheads="1"/>
          </p:cNvSpPr>
          <p:nvPr>
            <p:ph type="sldNum" sz="quarter" idx="5"/>
          </p:nvPr>
        </p:nvSpPr>
        <p:spPr bwMode="auto">
          <a:xfrm>
            <a:off x="3789363" y="9415463"/>
            <a:ext cx="2865437" cy="568325"/>
          </a:xfrm>
          <a:prstGeom prst="rect">
            <a:avLst/>
          </a:prstGeom>
          <a:noFill/>
          <a:ln w="9525">
            <a:noFill/>
            <a:miter lim="800000"/>
            <a:headEnd/>
            <a:tailEnd/>
          </a:ln>
          <a:effectLst/>
        </p:spPr>
        <p:txBody>
          <a:bodyPr vert="horz" wrap="square" lIns="91299" tIns="45650" rIns="91299" bIns="45650" numCol="1" anchor="b" anchorCtr="0" compatLnSpc="1">
            <a:prstTxWarp prst="textNoShape">
              <a:avLst/>
            </a:prstTxWarp>
          </a:bodyPr>
          <a:lstStyle>
            <a:lvl1pPr algn="r" defTabSz="912813">
              <a:defRPr sz="1200" b="0"/>
            </a:lvl1pPr>
          </a:lstStyle>
          <a:p>
            <a:pPr>
              <a:defRPr/>
            </a:pPr>
            <a:fld id="{6926D709-3D01-4609-AFBC-5DC189D983D3}" type="slidenum">
              <a:rPr lang="fr-FR"/>
              <a:pPr>
                <a:defRPr/>
              </a:pPr>
              <a:t>‹N°›</a:t>
            </a:fld>
            <a:endParaRPr lang="fr-FR"/>
          </a:p>
        </p:txBody>
      </p:sp>
    </p:spTree>
    <p:extLst>
      <p:ext uri="{BB962C8B-B14F-4D97-AF65-F5344CB8AC3E}">
        <p14:creationId xmlns:p14="http://schemas.microsoft.com/office/powerpoint/2010/main" val="69444003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6" kern="1200">
        <a:solidFill>
          <a:schemeClr val="tx1"/>
        </a:solidFill>
        <a:latin typeface="Times"/>
        <a:ea typeface="+mn-ea"/>
        <a:cs typeface="+mn-cs"/>
      </a:defRPr>
    </a:lvl1pPr>
    <a:lvl2pPr marL="497754" algn="l" rtl="0" eaLnBrk="0" fontAlgn="base" hangingPunct="0">
      <a:spcBef>
        <a:spcPct val="30000"/>
      </a:spcBef>
      <a:spcAft>
        <a:spcPct val="0"/>
      </a:spcAft>
      <a:defRPr sz="1306" kern="1200">
        <a:solidFill>
          <a:schemeClr val="tx1"/>
        </a:solidFill>
        <a:latin typeface="Times"/>
        <a:ea typeface="+mn-ea"/>
        <a:cs typeface="+mn-cs"/>
      </a:defRPr>
    </a:lvl2pPr>
    <a:lvl3pPr marL="995507" algn="l" rtl="0" eaLnBrk="0" fontAlgn="base" hangingPunct="0">
      <a:spcBef>
        <a:spcPct val="30000"/>
      </a:spcBef>
      <a:spcAft>
        <a:spcPct val="0"/>
      </a:spcAft>
      <a:defRPr sz="1306" kern="1200">
        <a:solidFill>
          <a:schemeClr val="tx1"/>
        </a:solidFill>
        <a:latin typeface="Times"/>
        <a:ea typeface="+mn-ea"/>
        <a:cs typeface="+mn-cs"/>
      </a:defRPr>
    </a:lvl3pPr>
    <a:lvl4pPr marL="1493261" algn="l" rtl="0" eaLnBrk="0" fontAlgn="base" hangingPunct="0">
      <a:spcBef>
        <a:spcPct val="30000"/>
      </a:spcBef>
      <a:spcAft>
        <a:spcPct val="0"/>
      </a:spcAft>
      <a:defRPr sz="1306" kern="1200">
        <a:solidFill>
          <a:schemeClr val="tx1"/>
        </a:solidFill>
        <a:latin typeface="Times"/>
        <a:ea typeface="+mn-ea"/>
        <a:cs typeface="+mn-cs"/>
      </a:defRPr>
    </a:lvl4pPr>
    <a:lvl5pPr marL="1991015" algn="l" rtl="0" eaLnBrk="0" fontAlgn="base" hangingPunct="0">
      <a:spcBef>
        <a:spcPct val="30000"/>
      </a:spcBef>
      <a:spcAft>
        <a:spcPct val="0"/>
      </a:spcAft>
      <a:defRPr sz="1306" kern="1200">
        <a:solidFill>
          <a:schemeClr val="tx1"/>
        </a:solidFill>
        <a:latin typeface="Times"/>
        <a:ea typeface="+mn-ea"/>
        <a:cs typeface="+mn-cs"/>
      </a:defRPr>
    </a:lvl5pPr>
    <a:lvl6pPr marL="2488768" algn="l" defTabSz="995507" rtl="0" eaLnBrk="1" latinLnBrk="0" hangingPunct="1">
      <a:defRPr sz="1306" kern="1200">
        <a:solidFill>
          <a:schemeClr val="tx1"/>
        </a:solidFill>
        <a:latin typeface="+mn-lt"/>
        <a:ea typeface="+mn-ea"/>
        <a:cs typeface="+mn-cs"/>
      </a:defRPr>
    </a:lvl6pPr>
    <a:lvl7pPr marL="2986522" algn="l" defTabSz="995507" rtl="0" eaLnBrk="1" latinLnBrk="0" hangingPunct="1">
      <a:defRPr sz="1306" kern="1200">
        <a:solidFill>
          <a:schemeClr val="tx1"/>
        </a:solidFill>
        <a:latin typeface="+mn-lt"/>
        <a:ea typeface="+mn-ea"/>
        <a:cs typeface="+mn-cs"/>
      </a:defRPr>
    </a:lvl7pPr>
    <a:lvl8pPr marL="3484275" algn="l" defTabSz="995507" rtl="0" eaLnBrk="1" latinLnBrk="0" hangingPunct="1">
      <a:defRPr sz="1306" kern="1200">
        <a:solidFill>
          <a:schemeClr val="tx1"/>
        </a:solidFill>
        <a:latin typeface="+mn-lt"/>
        <a:ea typeface="+mn-ea"/>
        <a:cs typeface="+mn-cs"/>
      </a:defRPr>
    </a:lvl8pPr>
    <a:lvl9pPr marL="3982029" algn="l" defTabSz="995507" rtl="0" eaLnBrk="1" latinLnBrk="0" hangingPunct="1">
      <a:defRPr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e l'image des diapositives 1"/>
          <p:cNvSpPr>
            <a:spLocks noGrp="1" noRot="1" noChangeAspect="1" noTextEdit="1"/>
          </p:cNvSpPr>
          <p:nvPr>
            <p:ph type="sldImg"/>
          </p:nvPr>
        </p:nvSpPr>
        <p:spPr>
          <a:xfrm>
            <a:off x="788988" y="793750"/>
            <a:ext cx="5133975" cy="3629025"/>
          </a:xfrm>
          <a:ln/>
        </p:spPr>
      </p:sp>
      <p:sp>
        <p:nvSpPr>
          <p:cNvPr id="22531" name="Espace réservé des commentaires 2"/>
          <p:cNvSpPr>
            <a:spLocks noGrp="1"/>
          </p:cNvSpPr>
          <p:nvPr>
            <p:ph type="body" idx="1"/>
          </p:nvPr>
        </p:nvSpPr>
        <p:spPr>
          <a:noFill/>
          <a:ln/>
        </p:spPr>
        <p:txBody>
          <a:bodyPr/>
          <a:lstStyle/>
          <a:p>
            <a:endParaRPr lang="fr-FR"/>
          </a:p>
        </p:txBody>
      </p:sp>
      <p:sp>
        <p:nvSpPr>
          <p:cNvPr id="22532" name="Espace réservé du numéro de diapositive 3"/>
          <p:cNvSpPr>
            <a:spLocks noGrp="1"/>
          </p:cNvSpPr>
          <p:nvPr>
            <p:ph type="sldNum" sz="quarter" idx="5"/>
          </p:nvPr>
        </p:nvSpPr>
        <p:spPr>
          <a:noFill/>
        </p:spPr>
        <p:txBody>
          <a:bodyPr/>
          <a:lstStyle/>
          <a:p>
            <a:fld id="{4DF16304-6418-4160-B97E-998B9E62F4FA}" type="slidenum">
              <a:rPr lang="fr-FR" smtClean="0"/>
              <a:pPr/>
              <a:t>1</a:t>
            </a:fld>
            <a:endParaRPr lang="fr-FR"/>
          </a:p>
        </p:txBody>
      </p:sp>
    </p:spTree>
    <p:extLst>
      <p:ext uri="{BB962C8B-B14F-4D97-AF65-F5344CB8AC3E}">
        <p14:creationId xmlns:p14="http://schemas.microsoft.com/office/powerpoint/2010/main" val="3693731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801886" y="2348400"/>
            <a:ext cx="9088041" cy="1620430"/>
          </a:xfrm>
        </p:spPr>
        <p:txBody>
          <a:bodyPr/>
          <a:lstStyle/>
          <a:p>
            <a:r>
              <a:rPr lang="fr-FR"/>
              <a:t>Cliquez pour modifier le style du titre</a:t>
            </a:r>
            <a:endParaRPr lang="en-US"/>
          </a:p>
        </p:txBody>
      </p:sp>
      <p:sp>
        <p:nvSpPr>
          <p:cNvPr id="3" name="Sous-titre 2"/>
          <p:cNvSpPr>
            <a:spLocks noGrp="1"/>
          </p:cNvSpPr>
          <p:nvPr>
            <p:ph type="subTitle" idx="1"/>
          </p:nvPr>
        </p:nvSpPr>
        <p:spPr>
          <a:xfrm>
            <a:off x="1603772" y="4283816"/>
            <a:ext cx="7484269" cy="1931917"/>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Cliquez pour modifier le style des sous-titres du masque</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a:xfrm>
            <a:off x="7632304" y="7106445"/>
            <a:ext cx="1229804" cy="290488"/>
          </a:xfrm>
          <a:prstGeom prst="rect">
            <a:avLst/>
          </a:prstGeom>
        </p:spPr>
        <p:txBody>
          <a:bodyPr/>
          <a:lstStyle>
            <a:lvl1pPr>
              <a:defRPr/>
            </a:lvl1pPr>
          </a:lstStyle>
          <a:p>
            <a:pPr>
              <a:defRPr/>
            </a:pPr>
            <a:r>
              <a:rPr lang="en-US"/>
              <a:t>June 2010</a:t>
            </a:r>
            <a:endParaRPr lang="fr-FR">
              <a:solidFill>
                <a:schemeClr val="tx1"/>
              </a:solidFill>
              <a:latin typeface="Times"/>
            </a:endParaRPr>
          </a:p>
        </p:txBody>
      </p:sp>
      <p:sp>
        <p:nvSpPr>
          <p:cNvPr id="5" name="Espace réservé du pied de page 4"/>
          <p:cNvSpPr>
            <a:spLocks noGrp="1"/>
          </p:cNvSpPr>
          <p:nvPr>
            <p:ph type="ftr" sz="quarter" idx="11"/>
          </p:nvPr>
        </p:nvSpPr>
        <p:spPr>
          <a:xfrm>
            <a:off x="1247378" y="7099445"/>
            <a:ext cx="4989513" cy="313236"/>
          </a:xfrm>
          <a:prstGeom prst="rect">
            <a:avLst/>
          </a:prstGeom>
        </p:spPr>
        <p:txBody>
          <a:bodyPr/>
          <a:lstStyle>
            <a:lvl1pPr>
              <a:defRPr/>
            </a:lvl1pPr>
          </a:lstStyle>
          <a:p>
            <a:pPr>
              <a:defRPr/>
            </a:pPr>
            <a:r>
              <a:rPr lang="fr-FR"/>
              <a:t>IFMIF-EVEDA - Accelerator System Group – Beam Dynamics</a:t>
            </a:r>
            <a:endParaRPr lang="fr-FR">
              <a:solidFill>
                <a:schemeClr val="tx1"/>
              </a:solidFill>
              <a:latin typeface="Times"/>
            </a:endParaRPr>
          </a:p>
        </p:txBody>
      </p:sp>
      <p:sp>
        <p:nvSpPr>
          <p:cNvPr id="6" name="Espace réservé du numéro de diapositive 5"/>
          <p:cNvSpPr>
            <a:spLocks noGrp="1"/>
          </p:cNvSpPr>
          <p:nvPr>
            <p:ph type="sldNum" sz="quarter" idx="12"/>
          </p:nvPr>
        </p:nvSpPr>
        <p:spPr>
          <a:xfrm>
            <a:off x="9136018" y="7095946"/>
            <a:ext cx="853289" cy="327235"/>
          </a:xfrm>
          <a:prstGeom prst="rect">
            <a:avLst/>
          </a:prstGeom>
        </p:spPr>
        <p:txBody>
          <a:bodyPr/>
          <a:lstStyle>
            <a:lvl1pPr>
              <a:defRPr/>
            </a:lvl1pPr>
          </a:lstStyle>
          <a:p>
            <a:pPr>
              <a:defRPr/>
            </a:pPr>
            <a:fld id="{97BF8321-72FF-4AE9-A6A1-FE62B8A11C5C}"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029141" y="587975"/>
            <a:ext cx="2182912" cy="6107237"/>
          </a:xfrm>
        </p:spPr>
        <p:txBody>
          <a:bodyPr vert="eaVert"/>
          <a:lstStyle/>
          <a:p>
            <a:r>
              <a:rPr lang="fr-FR"/>
              <a:t>Cliquez pour modifier le style du titre</a:t>
            </a:r>
            <a:endParaRPr lang="en-US"/>
          </a:p>
        </p:txBody>
      </p:sp>
      <p:sp>
        <p:nvSpPr>
          <p:cNvPr id="3" name="Espace réservé du texte vertical 2"/>
          <p:cNvSpPr>
            <a:spLocks noGrp="1"/>
          </p:cNvSpPr>
          <p:nvPr>
            <p:ph type="body" orient="vert" idx="1"/>
          </p:nvPr>
        </p:nvSpPr>
        <p:spPr>
          <a:xfrm>
            <a:off x="1480405" y="587975"/>
            <a:ext cx="6384246" cy="610723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a:xfrm>
            <a:off x="7632304" y="7106445"/>
            <a:ext cx="1229804" cy="290488"/>
          </a:xfrm>
          <a:prstGeom prst="rect">
            <a:avLst/>
          </a:prstGeom>
        </p:spPr>
        <p:txBody>
          <a:bodyPr/>
          <a:lstStyle>
            <a:lvl1pPr>
              <a:defRPr/>
            </a:lvl1pPr>
          </a:lstStyle>
          <a:p>
            <a:pPr>
              <a:defRPr/>
            </a:pPr>
            <a:r>
              <a:rPr lang="en-US"/>
              <a:t>June 2010</a:t>
            </a:r>
            <a:endParaRPr lang="fr-FR">
              <a:solidFill>
                <a:schemeClr val="tx1"/>
              </a:solidFill>
              <a:latin typeface="Times"/>
            </a:endParaRPr>
          </a:p>
        </p:txBody>
      </p:sp>
      <p:sp>
        <p:nvSpPr>
          <p:cNvPr id="5" name="Espace réservé du pied de page 4"/>
          <p:cNvSpPr>
            <a:spLocks noGrp="1"/>
          </p:cNvSpPr>
          <p:nvPr>
            <p:ph type="ftr" sz="quarter" idx="11"/>
          </p:nvPr>
        </p:nvSpPr>
        <p:spPr>
          <a:xfrm>
            <a:off x="1247378" y="7099445"/>
            <a:ext cx="4989513" cy="313236"/>
          </a:xfrm>
          <a:prstGeom prst="rect">
            <a:avLst/>
          </a:prstGeom>
        </p:spPr>
        <p:txBody>
          <a:bodyPr/>
          <a:lstStyle>
            <a:lvl1pPr>
              <a:defRPr/>
            </a:lvl1pPr>
          </a:lstStyle>
          <a:p>
            <a:pPr>
              <a:defRPr/>
            </a:pPr>
            <a:r>
              <a:rPr lang="fr-FR"/>
              <a:t>IFMIF-EVEDA - Accelerator System Group – Beam Dynamics</a:t>
            </a:r>
            <a:endParaRPr lang="fr-FR">
              <a:solidFill>
                <a:schemeClr val="tx1"/>
              </a:solidFill>
              <a:latin typeface="Times"/>
            </a:endParaRPr>
          </a:p>
        </p:txBody>
      </p:sp>
      <p:sp>
        <p:nvSpPr>
          <p:cNvPr id="6" name="Espace réservé du numéro de diapositive 5"/>
          <p:cNvSpPr>
            <a:spLocks noGrp="1"/>
          </p:cNvSpPr>
          <p:nvPr>
            <p:ph type="sldNum" sz="quarter" idx="12"/>
          </p:nvPr>
        </p:nvSpPr>
        <p:spPr>
          <a:xfrm>
            <a:off x="9136018" y="7095946"/>
            <a:ext cx="853289" cy="327235"/>
          </a:xfrm>
          <a:prstGeom prst="rect">
            <a:avLst/>
          </a:prstGeom>
        </p:spPr>
        <p:txBody>
          <a:bodyPr/>
          <a:lstStyle>
            <a:lvl1pPr>
              <a:defRPr/>
            </a:lvl1pPr>
          </a:lstStyle>
          <a:p>
            <a:pPr>
              <a:defRPr/>
            </a:pPr>
            <a:fld id="{4CCBB431-754B-4715-B644-52CF08625C7D}" type="slidenum">
              <a:rPr lang="fr-FR"/>
              <a:pPr>
                <a:defRPr/>
              </a:pPr>
              <a:t>‹N°›</a:t>
            </a:fld>
            <a:endParaRPr lang="fr-F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801886" y="2348400"/>
            <a:ext cx="9088041" cy="1620430"/>
          </a:xfrm>
        </p:spPr>
        <p:txBody>
          <a:bodyPr/>
          <a:lstStyle/>
          <a:p>
            <a:r>
              <a:rPr lang="fr-FR"/>
              <a:t>Cliquez pour modifier le style du titre</a:t>
            </a:r>
            <a:endParaRPr lang="en-US"/>
          </a:p>
        </p:txBody>
      </p:sp>
      <p:sp>
        <p:nvSpPr>
          <p:cNvPr id="3" name="Sous-titre 2"/>
          <p:cNvSpPr>
            <a:spLocks noGrp="1"/>
          </p:cNvSpPr>
          <p:nvPr>
            <p:ph type="subTitle" idx="1"/>
          </p:nvPr>
        </p:nvSpPr>
        <p:spPr>
          <a:xfrm>
            <a:off x="1603772" y="4283816"/>
            <a:ext cx="7484269" cy="193191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en-US"/>
          </a:p>
        </p:txBody>
      </p:sp>
      <p:sp>
        <p:nvSpPr>
          <p:cNvPr id="4" name="Espace réservé de la date 3"/>
          <p:cNvSpPr>
            <a:spLocks noGrp="1"/>
          </p:cNvSpPr>
          <p:nvPr>
            <p:ph type="dt" sz="half" idx="10"/>
          </p:nvPr>
        </p:nvSpPr>
        <p:spPr/>
        <p:txBody>
          <a:bodyPr/>
          <a:lstStyle/>
          <a:p>
            <a:r>
              <a:rPr lang="en-US"/>
              <a:t>June 2010</a:t>
            </a:r>
          </a:p>
        </p:txBody>
      </p:sp>
      <p:sp>
        <p:nvSpPr>
          <p:cNvPr id="5" name="Espace réservé du pied de page 4"/>
          <p:cNvSpPr>
            <a:spLocks noGrp="1"/>
          </p:cNvSpPr>
          <p:nvPr>
            <p:ph type="ftr" sz="quarter" idx="11"/>
          </p:nvPr>
        </p:nvSpPr>
        <p:spPr/>
        <p:txBody>
          <a:bodyPr/>
          <a:lstStyle/>
          <a:p>
            <a:r>
              <a:rPr lang="en-US"/>
              <a:t>IFMIF-EVEDA - Accelerator System Group – Beam Dynamics</a:t>
            </a:r>
          </a:p>
        </p:txBody>
      </p:sp>
      <p:sp>
        <p:nvSpPr>
          <p:cNvPr id="6" name="Espace réservé du numéro de diapositive 5"/>
          <p:cNvSpPr>
            <a:spLocks noGrp="1"/>
          </p:cNvSpPr>
          <p:nvPr>
            <p:ph type="sldNum" sz="quarter" idx="12"/>
          </p:nvPr>
        </p:nvSpPr>
        <p:spPr/>
        <p:txBody>
          <a:bodyPr/>
          <a:lstStyle/>
          <a:p>
            <a:fld id="{4A231E21-C073-4D29-90C3-DD4394066448}"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r>
              <a:rPr lang="en-US"/>
              <a:t>June 2010</a:t>
            </a:r>
          </a:p>
        </p:txBody>
      </p:sp>
      <p:sp>
        <p:nvSpPr>
          <p:cNvPr id="5" name="Espace réservé du pied de page 4"/>
          <p:cNvSpPr>
            <a:spLocks noGrp="1"/>
          </p:cNvSpPr>
          <p:nvPr>
            <p:ph type="ftr" sz="quarter" idx="11"/>
          </p:nvPr>
        </p:nvSpPr>
        <p:spPr/>
        <p:txBody>
          <a:bodyPr/>
          <a:lstStyle/>
          <a:p>
            <a:r>
              <a:rPr lang="en-US"/>
              <a:t>IFMIF-EVEDA - Accelerator System Group – Beam Dynamics</a:t>
            </a:r>
          </a:p>
        </p:txBody>
      </p:sp>
      <p:sp>
        <p:nvSpPr>
          <p:cNvPr id="6" name="Espace réservé du numéro de diapositive 5"/>
          <p:cNvSpPr>
            <a:spLocks noGrp="1"/>
          </p:cNvSpPr>
          <p:nvPr>
            <p:ph type="sldNum" sz="quarter" idx="12"/>
          </p:nvPr>
        </p:nvSpPr>
        <p:spPr/>
        <p:txBody>
          <a:bodyPr/>
          <a:lstStyle/>
          <a:p>
            <a:fld id="{4A231E21-C073-4D29-90C3-DD4394066448}"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44722" y="4857792"/>
            <a:ext cx="9088041" cy="1501435"/>
          </a:xfrm>
        </p:spPr>
        <p:txBody>
          <a:bodyPr anchor="t"/>
          <a:lstStyle>
            <a:lvl1pPr algn="l">
              <a:defRPr sz="4000" b="1" cap="all"/>
            </a:lvl1pPr>
          </a:lstStyle>
          <a:p>
            <a:r>
              <a:rPr lang="fr-FR"/>
              <a:t>Cliquez pour modifier le style du titre</a:t>
            </a:r>
            <a:endParaRPr lang="en-US"/>
          </a:p>
        </p:txBody>
      </p:sp>
      <p:sp>
        <p:nvSpPr>
          <p:cNvPr id="3" name="Espace réservé du texte 2"/>
          <p:cNvSpPr>
            <a:spLocks noGrp="1"/>
          </p:cNvSpPr>
          <p:nvPr>
            <p:ph type="body" idx="1"/>
          </p:nvPr>
        </p:nvSpPr>
        <p:spPr>
          <a:xfrm>
            <a:off x="844722" y="3204114"/>
            <a:ext cx="9088041" cy="165367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r>
              <a:rPr lang="en-US"/>
              <a:t>June 2010</a:t>
            </a:r>
          </a:p>
        </p:txBody>
      </p:sp>
      <p:sp>
        <p:nvSpPr>
          <p:cNvPr id="5" name="Espace réservé du pied de page 4"/>
          <p:cNvSpPr>
            <a:spLocks noGrp="1"/>
          </p:cNvSpPr>
          <p:nvPr>
            <p:ph type="ftr" sz="quarter" idx="11"/>
          </p:nvPr>
        </p:nvSpPr>
        <p:spPr/>
        <p:txBody>
          <a:bodyPr/>
          <a:lstStyle/>
          <a:p>
            <a:r>
              <a:rPr lang="en-US"/>
              <a:t>IFMIF-EVEDA - Accelerator System Group – Beam Dynamics</a:t>
            </a:r>
          </a:p>
        </p:txBody>
      </p:sp>
      <p:sp>
        <p:nvSpPr>
          <p:cNvPr id="6" name="Espace réservé du numéro de diapositive 5"/>
          <p:cNvSpPr>
            <a:spLocks noGrp="1"/>
          </p:cNvSpPr>
          <p:nvPr>
            <p:ph type="sldNum" sz="quarter" idx="12"/>
          </p:nvPr>
        </p:nvSpPr>
        <p:spPr/>
        <p:txBody>
          <a:bodyPr/>
          <a:lstStyle/>
          <a:p>
            <a:fld id="{4A231E21-C073-4D29-90C3-DD4394066448}"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contenu 2"/>
          <p:cNvSpPr>
            <a:spLocks noGrp="1"/>
          </p:cNvSpPr>
          <p:nvPr>
            <p:ph sz="half" idx="1"/>
          </p:nvPr>
        </p:nvSpPr>
        <p:spPr>
          <a:xfrm>
            <a:off x="534591" y="1763925"/>
            <a:ext cx="4729071" cy="49890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2"/>
          </p:nvPr>
        </p:nvSpPr>
        <p:spPr>
          <a:xfrm>
            <a:off x="5428151" y="1763925"/>
            <a:ext cx="4729071" cy="49890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p:cNvSpPr>
            <a:spLocks noGrp="1"/>
          </p:cNvSpPr>
          <p:nvPr>
            <p:ph type="dt" sz="half" idx="10"/>
          </p:nvPr>
        </p:nvSpPr>
        <p:spPr/>
        <p:txBody>
          <a:bodyPr/>
          <a:lstStyle/>
          <a:p>
            <a:r>
              <a:rPr lang="en-US"/>
              <a:t>June 2010</a:t>
            </a:r>
          </a:p>
        </p:txBody>
      </p:sp>
      <p:sp>
        <p:nvSpPr>
          <p:cNvPr id="6" name="Espace réservé du pied de page 5"/>
          <p:cNvSpPr>
            <a:spLocks noGrp="1"/>
          </p:cNvSpPr>
          <p:nvPr>
            <p:ph type="ftr" sz="quarter" idx="11"/>
          </p:nvPr>
        </p:nvSpPr>
        <p:spPr/>
        <p:txBody>
          <a:bodyPr/>
          <a:lstStyle/>
          <a:p>
            <a:r>
              <a:rPr lang="en-US"/>
              <a:t>IFMIF-EVEDA - Accelerator System Group – Beam Dynamics</a:t>
            </a:r>
          </a:p>
        </p:txBody>
      </p:sp>
      <p:sp>
        <p:nvSpPr>
          <p:cNvPr id="7" name="Espace réservé du numéro de diapositive 6"/>
          <p:cNvSpPr>
            <a:spLocks noGrp="1"/>
          </p:cNvSpPr>
          <p:nvPr>
            <p:ph type="sldNum" sz="quarter" idx="12"/>
          </p:nvPr>
        </p:nvSpPr>
        <p:spPr/>
        <p:txBody>
          <a:bodyPr/>
          <a:lstStyle/>
          <a:p>
            <a:fld id="{4A231E21-C073-4D29-90C3-DD4394066448}"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endParaRPr lang="en-US"/>
          </a:p>
        </p:txBody>
      </p:sp>
      <p:sp>
        <p:nvSpPr>
          <p:cNvPr id="3" name="Espace réservé du texte 2"/>
          <p:cNvSpPr>
            <a:spLocks noGrp="1"/>
          </p:cNvSpPr>
          <p:nvPr>
            <p:ph type="body" idx="1"/>
          </p:nvPr>
        </p:nvSpPr>
        <p:spPr>
          <a:xfrm>
            <a:off x="534591" y="1692178"/>
            <a:ext cx="4723931" cy="70521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534591" y="2397397"/>
            <a:ext cx="4723931" cy="4355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p:cNvSpPr>
            <a:spLocks noGrp="1"/>
          </p:cNvSpPr>
          <p:nvPr>
            <p:ph type="body" sz="quarter" idx="3"/>
          </p:nvPr>
        </p:nvSpPr>
        <p:spPr>
          <a:xfrm>
            <a:off x="5431579" y="1692178"/>
            <a:ext cx="4725644" cy="70521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431579" y="2397397"/>
            <a:ext cx="4725644" cy="4355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p:cNvSpPr>
            <a:spLocks noGrp="1"/>
          </p:cNvSpPr>
          <p:nvPr>
            <p:ph type="dt" sz="half" idx="10"/>
          </p:nvPr>
        </p:nvSpPr>
        <p:spPr/>
        <p:txBody>
          <a:bodyPr/>
          <a:lstStyle/>
          <a:p>
            <a:r>
              <a:rPr lang="en-US"/>
              <a:t>June 2010</a:t>
            </a:r>
          </a:p>
        </p:txBody>
      </p:sp>
      <p:sp>
        <p:nvSpPr>
          <p:cNvPr id="8" name="Espace réservé du pied de page 7"/>
          <p:cNvSpPr>
            <a:spLocks noGrp="1"/>
          </p:cNvSpPr>
          <p:nvPr>
            <p:ph type="ftr" sz="quarter" idx="11"/>
          </p:nvPr>
        </p:nvSpPr>
        <p:spPr/>
        <p:txBody>
          <a:bodyPr/>
          <a:lstStyle/>
          <a:p>
            <a:r>
              <a:rPr lang="en-US"/>
              <a:t>IFMIF-EVEDA - Accelerator System Group – Beam Dynamics</a:t>
            </a:r>
          </a:p>
        </p:txBody>
      </p:sp>
      <p:sp>
        <p:nvSpPr>
          <p:cNvPr id="9" name="Espace réservé du numéro de diapositive 8"/>
          <p:cNvSpPr>
            <a:spLocks noGrp="1"/>
          </p:cNvSpPr>
          <p:nvPr>
            <p:ph type="sldNum" sz="quarter" idx="12"/>
          </p:nvPr>
        </p:nvSpPr>
        <p:spPr/>
        <p:txBody>
          <a:bodyPr/>
          <a:lstStyle/>
          <a:p>
            <a:fld id="{4A231E21-C073-4D29-90C3-DD4394066448}"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e la date 2"/>
          <p:cNvSpPr>
            <a:spLocks noGrp="1"/>
          </p:cNvSpPr>
          <p:nvPr>
            <p:ph type="dt" sz="half" idx="10"/>
          </p:nvPr>
        </p:nvSpPr>
        <p:spPr/>
        <p:txBody>
          <a:bodyPr/>
          <a:lstStyle/>
          <a:p>
            <a:r>
              <a:rPr lang="en-US"/>
              <a:t>June 2010</a:t>
            </a:r>
          </a:p>
        </p:txBody>
      </p:sp>
      <p:sp>
        <p:nvSpPr>
          <p:cNvPr id="4" name="Espace réservé du pied de page 3"/>
          <p:cNvSpPr>
            <a:spLocks noGrp="1"/>
          </p:cNvSpPr>
          <p:nvPr>
            <p:ph type="ftr" sz="quarter" idx="11"/>
          </p:nvPr>
        </p:nvSpPr>
        <p:spPr/>
        <p:txBody>
          <a:bodyPr/>
          <a:lstStyle/>
          <a:p>
            <a:r>
              <a:rPr lang="en-US"/>
              <a:t>IFMIF-EVEDA - Accelerator System Group – Beam Dynamics</a:t>
            </a:r>
          </a:p>
        </p:txBody>
      </p:sp>
      <p:sp>
        <p:nvSpPr>
          <p:cNvPr id="5" name="Espace réservé du numéro de diapositive 4"/>
          <p:cNvSpPr>
            <a:spLocks noGrp="1"/>
          </p:cNvSpPr>
          <p:nvPr>
            <p:ph type="sldNum" sz="quarter" idx="12"/>
          </p:nvPr>
        </p:nvSpPr>
        <p:spPr/>
        <p:txBody>
          <a:bodyPr/>
          <a:lstStyle/>
          <a:p>
            <a:fld id="{4A231E21-C073-4D29-90C3-DD4394066448}"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en-US"/>
              <a:t>June 2010</a:t>
            </a:r>
          </a:p>
        </p:txBody>
      </p:sp>
      <p:sp>
        <p:nvSpPr>
          <p:cNvPr id="3" name="Espace réservé du pied de page 2"/>
          <p:cNvSpPr>
            <a:spLocks noGrp="1"/>
          </p:cNvSpPr>
          <p:nvPr>
            <p:ph type="ftr" sz="quarter" idx="11"/>
          </p:nvPr>
        </p:nvSpPr>
        <p:spPr/>
        <p:txBody>
          <a:bodyPr/>
          <a:lstStyle/>
          <a:p>
            <a:r>
              <a:rPr lang="en-US"/>
              <a:t>IFMIF-EVEDA - Accelerator System Group – Beam Dynamics</a:t>
            </a:r>
          </a:p>
        </p:txBody>
      </p:sp>
      <p:sp>
        <p:nvSpPr>
          <p:cNvPr id="4" name="Espace réservé du numéro de diapositive 3"/>
          <p:cNvSpPr>
            <a:spLocks noGrp="1"/>
          </p:cNvSpPr>
          <p:nvPr>
            <p:ph type="sldNum" sz="quarter" idx="12"/>
          </p:nvPr>
        </p:nvSpPr>
        <p:spPr/>
        <p:txBody>
          <a:bodyPr/>
          <a:lstStyle/>
          <a:p>
            <a:fld id="{4A231E21-C073-4D29-90C3-DD4394066448}"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4590" y="300987"/>
            <a:ext cx="3517676" cy="1280945"/>
          </a:xfrm>
        </p:spPr>
        <p:txBody>
          <a:bodyPr anchor="b"/>
          <a:lstStyle>
            <a:lvl1pPr algn="l">
              <a:defRPr sz="2000" b="1"/>
            </a:lvl1pPr>
          </a:lstStyle>
          <a:p>
            <a:r>
              <a:rPr lang="fr-FR"/>
              <a:t>Cliquez pour modifier le style du titre</a:t>
            </a:r>
            <a:endParaRPr lang="en-US"/>
          </a:p>
        </p:txBody>
      </p:sp>
      <p:sp>
        <p:nvSpPr>
          <p:cNvPr id="3" name="Espace réservé du contenu 2"/>
          <p:cNvSpPr>
            <a:spLocks noGrp="1"/>
          </p:cNvSpPr>
          <p:nvPr>
            <p:ph idx="1"/>
          </p:nvPr>
        </p:nvSpPr>
        <p:spPr>
          <a:xfrm>
            <a:off x="4180773" y="300988"/>
            <a:ext cx="5976449" cy="645197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p:cNvSpPr>
            <a:spLocks noGrp="1"/>
          </p:cNvSpPr>
          <p:nvPr>
            <p:ph type="body" sz="half" idx="2"/>
          </p:nvPr>
        </p:nvSpPr>
        <p:spPr>
          <a:xfrm>
            <a:off x="534590" y="1581933"/>
            <a:ext cx="3517676" cy="517102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r>
              <a:rPr lang="en-US"/>
              <a:t>June 2010</a:t>
            </a:r>
          </a:p>
        </p:txBody>
      </p:sp>
      <p:sp>
        <p:nvSpPr>
          <p:cNvPr id="6" name="Espace réservé du pied de page 5"/>
          <p:cNvSpPr>
            <a:spLocks noGrp="1"/>
          </p:cNvSpPr>
          <p:nvPr>
            <p:ph type="ftr" sz="quarter" idx="11"/>
          </p:nvPr>
        </p:nvSpPr>
        <p:spPr/>
        <p:txBody>
          <a:bodyPr/>
          <a:lstStyle/>
          <a:p>
            <a:r>
              <a:rPr lang="en-US"/>
              <a:t>IFMIF-EVEDA - Accelerator System Group – Beam Dynamics</a:t>
            </a:r>
          </a:p>
        </p:txBody>
      </p:sp>
      <p:sp>
        <p:nvSpPr>
          <p:cNvPr id="7" name="Espace réservé du numéro de diapositive 6"/>
          <p:cNvSpPr>
            <a:spLocks noGrp="1"/>
          </p:cNvSpPr>
          <p:nvPr>
            <p:ph type="sldNum" sz="quarter" idx="12"/>
          </p:nvPr>
        </p:nvSpPr>
        <p:spPr/>
        <p:txBody>
          <a:bodyPr/>
          <a:lstStyle/>
          <a:p>
            <a:fld id="{4A231E21-C073-4D29-90C3-DD4394066448}"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a:xfrm>
            <a:off x="7632304" y="7106445"/>
            <a:ext cx="1229804" cy="290488"/>
          </a:xfrm>
          <a:prstGeom prst="rect">
            <a:avLst/>
          </a:prstGeom>
        </p:spPr>
        <p:txBody>
          <a:bodyPr/>
          <a:lstStyle>
            <a:lvl1pPr>
              <a:defRPr/>
            </a:lvl1pPr>
          </a:lstStyle>
          <a:p>
            <a:pPr>
              <a:defRPr/>
            </a:pPr>
            <a:r>
              <a:rPr lang="en-US"/>
              <a:t>June 2010</a:t>
            </a:r>
            <a:endParaRPr lang="fr-FR">
              <a:solidFill>
                <a:schemeClr val="tx1"/>
              </a:solidFill>
              <a:latin typeface="Times"/>
            </a:endParaRPr>
          </a:p>
        </p:txBody>
      </p:sp>
      <p:sp>
        <p:nvSpPr>
          <p:cNvPr id="5" name="Espace réservé du pied de page 4"/>
          <p:cNvSpPr>
            <a:spLocks noGrp="1"/>
          </p:cNvSpPr>
          <p:nvPr>
            <p:ph type="ftr" sz="quarter" idx="11"/>
          </p:nvPr>
        </p:nvSpPr>
        <p:spPr>
          <a:xfrm>
            <a:off x="1247378" y="7099445"/>
            <a:ext cx="4989513" cy="313236"/>
          </a:xfrm>
          <a:prstGeom prst="rect">
            <a:avLst/>
          </a:prstGeom>
        </p:spPr>
        <p:txBody>
          <a:bodyPr/>
          <a:lstStyle>
            <a:lvl1pPr>
              <a:defRPr/>
            </a:lvl1pPr>
          </a:lstStyle>
          <a:p>
            <a:pPr>
              <a:defRPr/>
            </a:pPr>
            <a:r>
              <a:rPr lang="fr-FR"/>
              <a:t>IFMIF-EVEDA - Accelerator System Group – Beam Dynamics</a:t>
            </a:r>
            <a:endParaRPr lang="fr-FR">
              <a:solidFill>
                <a:schemeClr val="tx1"/>
              </a:solidFill>
              <a:latin typeface="Times"/>
            </a:endParaRPr>
          </a:p>
        </p:txBody>
      </p:sp>
      <p:sp>
        <p:nvSpPr>
          <p:cNvPr id="6" name="Espace réservé du numéro de diapositive 5"/>
          <p:cNvSpPr>
            <a:spLocks noGrp="1"/>
          </p:cNvSpPr>
          <p:nvPr>
            <p:ph type="sldNum" sz="quarter" idx="12"/>
          </p:nvPr>
        </p:nvSpPr>
        <p:spPr>
          <a:xfrm>
            <a:off x="9136018" y="7095946"/>
            <a:ext cx="853289" cy="327235"/>
          </a:xfrm>
          <a:prstGeom prst="rect">
            <a:avLst/>
          </a:prstGeom>
        </p:spPr>
        <p:txBody>
          <a:bodyPr/>
          <a:lstStyle>
            <a:lvl1pPr>
              <a:defRPr/>
            </a:lvl1pPr>
          </a:lstStyle>
          <a:p>
            <a:pPr>
              <a:defRPr/>
            </a:pPr>
            <a:fld id="{1A0F17F9-5126-4D15-B654-F9F66671AA4B}" type="slidenum">
              <a:rPr lang="fr-FR"/>
              <a:pPr>
                <a:defRPr/>
              </a:pPr>
              <a:t>‹N°›</a:t>
            </a:fld>
            <a:endParaRPr lang="fr-F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095527" y="5291772"/>
            <a:ext cx="6415088" cy="624724"/>
          </a:xfrm>
        </p:spPr>
        <p:txBody>
          <a:bodyPr anchor="b"/>
          <a:lstStyle>
            <a:lvl1pPr algn="l">
              <a:defRPr sz="2000" b="1"/>
            </a:lvl1pPr>
          </a:lstStyle>
          <a:p>
            <a:r>
              <a:rPr lang="fr-FR"/>
              <a:t>Cliquez pour modifier le style du titre</a:t>
            </a:r>
            <a:endParaRPr lang="en-US"/>
          </a:p>
        </p:txBody>
      </p:sp>
      <p:sp>
        <p:nvSpPr>
          <p:cNvPr id="3" name="Espace réservé pour une image  2"/>
          <p:cNvSpPr>
            <a:spLocks noGrp="1"/>
          </p:cNvSpPr>
          <p:nvPr>
            <p:ph type="pic" idx="1"/>
          </p:nvPr>
        </p:nvSpPr>
        <p:spPr>
          <a:xfrm>
            <a:off x="2095527" y="675471"/>
            <a:ext cx="6415088" cy="45358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2095527" y="5916496"/>
            <a:ext cx="6415088" cy="8872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r>
              <a:rPr lang="en-US"/>
              <a:t>June 2010</a:t>
            </a:r>
          </a:p>
        </p:txBody>
      </p:sp>
      <p:sp>
        <p:nvSpPr>
          <p:cNvPr id="6" name="Espace réservé du pied de page 5"/>
          <p:cNvSpPr>
            <a:spLocks noGrp="1"/>
          </p:cNvSpPr>
          <p:nvPr>
            <p:ph type="ftr" sz="quarter" idx="11"/>
          </p:nvPr>
        </p:nvSpPr>
        <p:spPr/>
        <p:txBody>
          <a:bodyPr/>
          <a:lstStyle/>
          <a:p>
            <a:r>
              <a:rPr lang="en-US"/>
              <a:t>IFMIF-EVEDA - Accelerator System Group – Beam Dynamics</a:t>
            </a:r>
          </a:p>
        </p:txBody>
      </p:sp>
      <p:sp>
        <p:nvSpPr>
          <p:cNvPr id="7" name="Espace réservé du numéro de diapositive 6"/>
          <p:cNvSpPr>
            <a:spLocks noGrp="1"/>
          </p:cNvSpPr>
          <p:nvPr>
            <p:ph type="sldNum" sz="quarter" idx="12"/>
          </p:nvPr>
        </p:nvSpPr>
        <p:spPr/>
        <p:txBody>
          <a:bodyPr/>
          <a:lstStyle/>
          <a:p>
            <a:fld id="{4A231E21-C073-4D29-90C3-DD4394066448}"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r>
              <a:rPr lang="en-US"/>
              <a:t>June 2010</a:t>
            </a:r>
          </a:p>
        </p:txBody>
      </p:sp>
      <p:sp>
        <p:nvSpPr>
          <p:cNvPr id="5" name="Espace réservé du pied de page 4"/>
          <p:cNvSpPr>
            <a:spLocks noGrp="1"/>
          </p:cNvSpPr>
          <p:nvPr>
            <p:ph type="ftr" sz="quarter" idx="11"/>
          </p:nvPr>
        </p:nvSpPr>
        <p:spPr/>
        <p:txBody>
          <a:bodyPr/>
          <a:lstStyle/>
          <a:p>
            <a:r>
              <a:rPr lang="en-US"/>
              <a:t>IFMIF-EVEDA - Accelerator System Group – Beam Dynamics</a:t>
            </a:r>
          </a:p>
        </p:txBody>
      </p:sp>
      <p:sp>
        <p:nvSpPr>
          <p:cNvPr id="6" name="Espace réservé du numéro de diapositive 5"/>
          <p:cNvSpPr>
            <a:spLocks noGrp="1"/>
          </p:cNvSpPr>
          <p:nvPr>
            <p:ph type="sldNum" sz="quarter" idx="12"/>
          </p:nvPr>
        </p:nvSpPr>
        <p:spPr/>
        <p:txBody>
          <a:bodyPr/>
          <a:lstStyle/>
          <a:p>
            <a:fld id="{4A231E21-C073-4D29-90C3-DD4394066448}"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751564" y="302738"/>
            <a:ext cx="2405658" cy="6450223"/>
          </a:xfrm>
        </p:spPr>
        <p:txBody>
          <a:bodyPr vert="eaVert"/>
          <a:lstStyle/>
          <a:p>
            <a:r>
              <a:rPr lang="fr-FR"/>
              <a:t>Cliquez pour modifier le style du titre</a:t>
            </a:r>
            <a:endParaRPr lang="en-US"/>
          </a:p>
        </p:txBody>
      </p:sp>
      <p:sp>
        <p:nvSpPr>
          <p:cNvPr id="3" name="Espace réservé du texte vertical 2"/>
          <p:cNvSpPr>
            <a:spLocks noGrp="1"/>
          </p:cNvSpPr>
          <p:nvPr>
            <p:ph type="body" orient="vert" idx="1"/>
          </p:nvPr>
        </p:nvSpPr>
        <p:spPr>
          <a:xfrm>
            <a:off x="534591" y="302738"/>
            <a:ext cx="7052484" cy="645022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r>
              <a:rPr lang="en-US"/>
              <a:t>June 2010</a:t>
            </a:r>
          </a:p>
        </p:txBody>
      </p:sp>
      <p:sp>
        <p:nvSpPr>
          <p:cNvPr id="5" name="Espace réservé du pied de page 4"/>
          <p:cNvSpPr>
            <a:spLocks noGrp="1"/>
          </p:cNvSpPr>
          <p:nvPr>
            <p:ph type="ftr" sz="quarter" idx="11"/>
          </p:nvPr>
        </p:nvSpPr>
        <p:spPr/>
        <p:txBody>
          <a:bodyPr/>
          <a:lstStyle/>
          <a:p>
            <a:r>
              <a:rPr lang="en-US"/>
              <a:t>IFMIF-EVEDA - Accelerator System Group – Beam Dynamics</a:t>
            </a:r>
          </a:p>
        </p:txBody>
      </p:sp>
      <p:sp>
        <p:nvSpPr>
          <p:cNvPr id="6" name="Espace réservé du numéro de diapositive 5"/>
          <p:cNvSpPr>
            <a:spLocks noGrp="1"/>
          </p:cNvSpPr>
          <p:nvPr>
            <p:ph type="sldNum" sz="quarter" idx="12"/>
          </p:nvPr>
        </p:nvSpPr>
        <p:spPr/>
        <p:txBody>
          <a:bodyPr/>
          <a:lstStyle/>
          <a:p>
            <a:fld id="{4A231E21-C073-4D29-90C3-DD4394066448}" type="slidenum">
              <a:rPr lang="en-US" smtClean="0"/>
              <a:pPr/>
              <a:t>‹N°›</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801886" y="2348400"/>
            <a:ext cx="9088041" cy="1620430"/>
          </a:xfrm>
        </p:spPr>
        <p:txBody>
          <a:bodyPr/>
          <a:lstStyle/>
          <a:p>
            <a:r>
              <a:rPr lang="fr-FR"/>
              <a:t>Cliquez pour modifier le style du titre</a:t>
            </a:r>
            <a:endParaRPr lang="en-US"/>
          </a:p>
        </p:txBody>
      </p:sp>
      <p:sp>
        <p:nvSpPr>
          <p:cNvPr id="3" name="Sous-titre 2"/>
          <p:cNvSpPr>
            <a:spLocks noGrp="1"/>
          </p:cNvSpPr>
          <p:nvPr>
            <p:ph type="subTitle" idx="1"/>
          </p:nvPr>
        </p:nvSpPr>
        <p:spPr>
          <a:xfrm>
            <a:off x="1603772" y="4283816"/>
            <a:ext cx="7484269" cy="1931917"/>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en-US"/>
          </a:p>
        </p:txBody>
      </p:sp>
      <p:sp>
        <p:nvSpPr>
          <p:cNvPr id="4" name="Espace réservé de la date 3"/>
          <p:cNvSpPr>
            <a:spLocks noGrp="1"/>
          </p:cNvSpPr>
          <p:nvPr>
            <p:ph type="dt" sz="half" idx="10"/>
          </p:nvPr>
        </p:nvSpPr>
        <p:spPr/>
        <p:txBody>
          <a:bodyPr/>
          <a:lstStyle/>
          <a:p>
            <a:r>
              <a:rPr lang="en-US"/>
              <a:t>June 2010</a:t>
            </a:r>
          </a:p>
        </p:txBody>
      </p:sp>
      <p:sp>
        <p:nvSpPr>
          <p:cNvPr id="5" name="Espace réservé du pied de page 4"/>
          <p:cNvSpPr>
            <a:spLocks noGrp="1"/>
          </p:cNvSpPr>
          <p:nvPr>
            <p:ph type="ftr" sz="quarter" idx="11"/>
          </p:nvPr>
        </p:nvSpPr>
        <p:spPr/>
        <p:txBody>
          <a:bodyPr/>
          <a:lstStyle/>
          <a:p>
            <a:r>
              <a:rPr lang="en-US"/>
              <a:t>IFMIF-EVEDA - Accelerator System Group – Beam Dynamics</a:t>
            </a:r>
          </a:p>
        </p:txBody>
      </p:sp>
      <p:sp>
        <p:nvSpPr>
          <p:cNvPr id="6" name="Espace réservé du numéro de diapositive 5"/>
          <p:cNvSpPr>
            <a:spLocks noGrp="1"/>
          </p:cNvSpPr>
          <p:nvPr>
            <p:ph type="sldNum" sz="quarter" idx="12"/>
          </p:nvPr>
        </p:nvSpPr>
        <p:spPr/>
        <p:txBody>
          <a:bodyPr/>
          <a:lstStyle/>
          <a:p>
            <a:fld id="{0CC79025-501B-4403-99AE-C65E328CB7A0}" type="slidenum">
              <a:rPr lang="en-US" smtClean="0"/>
              <a:pPr/>
              <a:t>‹N°›</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r>
              <a:rPr lang="en-US"/>
              <a:t>June 2010</a:t>
            </a:r>
          </a:p>
        </p:txBody>
      </p:sp>
      <p:sp>
        <p:nvSpPr>
          <p:cNvPr id="5" name="Espace réservé du pied de page 4"/>
          <p:cNvSpPr>
            <a:spLocks noGrp="1"/>
          </p:cNvSpPr>
          <p:nvPr>
            <p:ph type="ftr" sz="quarter" idx="11"/>
          </p:nvPr>
        </p:nvSpPr>
        <p:spPr/>
        <p:txBody>
          <a:bodyPr/>
          <a:lstStyle/>
          <a:p>
            <a:r>
              <a:rPr lang="en-US"/>
              <a:t>IFMIF-EVEDA - Accelerator System Group – Beam Dynamics</a:t>
            </a:r>
          </a:p>
        </p:txBody>
      </p:sp>
      <p:sp>
        <p:nvSpPr>
          <p:cNvPr id="6" name="Espace réservé du numéro de diapositive 5"/>
          <p:cNvSpPr>
            <a:spLocks noGrp="1"/>
          </p:cNvSpPr>
          <p:nvPr>
            <p:ph type="sldNum" sz="quarter" idx="12"/>
          </p:nvPr>
        </p:nvSpPr>
        <p:spPr/>
        <p:txBody>
          <a:bodyPr/>
          <a:lstStyle/>
          <a:p>
            <a:fld id="{0CC79025-501B-4403-99AE-C65E328CB7A0}" type="slidenum">
              <a:rPr lang="en-US" smtClean="0"/>
              <a:pPr/>
              <a:t>‹N°›</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44722" y="4857792"/>
            <a:ext cx="9088041" cy="1501435"/>
          </a:xfrm>
        </p:spPr>
        <p:txBody>
          <a:bodyPr anchor="t"/>
          <a:lstStyle>
            <a:lvl1pPr algn="l">
              <a:defRPr sz="4000" b="1" cap="all"/>
            </a:lvl1pPr>
          </a:lstStyle>
          <a:p>
            <a:r>
              <a:rPr lang="fr-FR"/>
              <a:t>Cliquez pour modifier le style du titre</a:t>
            </a:r>
            <a:endParaRPr lang="en-US"/>
          </a:p>
        </p:txBody>
      </p:sp>
      <p:sp>
        <p:nvSpPr>
          <p:cNvPr id="3" name="Espace réservé du texte 2"/>
          <p:cNvSpPr>
            <a:spLocks noGrp="1"/>
          </p:cNvSpPr>
          <p:nvPr>
            <p:ph type="body" idx="1"/>
          </p:nvPr>
        </p:nvSpPr>
        <p:spPr>
          <a:xfrm>
            <a:off x="844722" y="3204114"/>
            <a:ext cx="9088041" cy="165367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r>
              <a:rPr lang="en-US"/>
              <a:t>June 2010</a:t>
            </a:r>
          </a:p>
        </p:txBody>
      </p:sp>
      <p:sp>
        <p:nvSpPr>
          <p:cNvPr id="5" name="Espace réservé du pied de page 4"/>
          <p:cNvSpPr>
            <a:spLocks noGrp="1"/>
          </p:cNvSpPr>
          <p:nvPr>
            <p:ph type="ftr" sz="quarter" idx="11"/>
          </p:nvPr>
        </p:nvSpPr>
        <p:spPr/>
        <p:txBody>
          <a:bodyPr/>
          <a:lstStyle/>
          <a:p>
            <a:r>
              <a:rPr lang="en-US"/>
              <a:t>IFMIF-EVEDA - Accelerator System Group – Beam Dynamics</a:t>
            </a:r>
          </a:p>
        </p:txBody>
      </p:sp>
      <p:sp>
        <p:nvSpPr>
          <p:cNvPr id="6" name="Espace réservé du numéro de diapositive 5"/>
          <p:cNvSpPr>
            <a:spLocks noGrp="1"/>
          </p:cNvSpPr>
          <p:nvPr>
            <p:ph type="sldNum" sz="quarter" idx="12"/>
          </p:nvPr>
        </p:nvSpPr>
        <p:spPr/>
        <p:txBody>
          <a:bodyPr/>
          <a:lstStyle/>
          <a:p>
            <a:fld id="{0CC79025-501B-4403-99AE-C65E328CB7A0}" type="slidenum">
              <a:rPr lang="en-US" smtClean="0"/>
              <a:pPr/>
              <a:t>‹N°›</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contenu 2"/>
          <p:cNvSpPr>
            <a:spLocks noGrp="1"/>
          </p:cNvSpPr>
          <p:nvPr>
            <p:ph sz="half" idx="1"/>
          </p:nvPr>
        </p:nvSpPr>
        <p:spPr>
          <a:xfrm>
            <a:off x="534591" y="1763925"/>
            <a:ext cx="4729071" cy="49890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2"/>
          </p:nvPr>
        </p:nvSpPr>
        <p:spPr>
          <a:xfrm>
            <a:off x="5428151" y="1763925"/>
            <a:ext cx="4729071" cy="498903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p:cNvSpPr>
            <a:spLocks noGrp="1"/>
          </p:cNvSpPr>
          <p:nvPr>
            <p:ph type="dt" sz="half" idx="10"/>
          </p:nvPr>
        </p:nvSpPr>
        <p:spPr/>
        <p:txBody>
          <a:bodyPr/>
          <a:lstStyle/>
          <a:p>
            <a:r>
              <a:rPr lang="en-US"/>
              <a:t>June 2010</a:t>
            </a:r>
          </a:p>
        </p:txBody>
      </p:sp>
      <p:sp>
        <p:nvSpPr>
          <p:cNvPr id="6" name="Espace réservé du pied de page 5"/>
          <p:cNvSpPr>
            <a:spLocks noGrp="1"/>
          </p:cNvSpPr>
          <p:nvPr>
            <p:ph type="ftr" sz="quarter" idx="11"/>
          </p:nvPr>
        </p:nvSpPr>
        <p:spPr/>
        <p:txBody>
          <a:bodyPr/>
          <a:lstStyle/>
          <a:p>
            <a:r>
              <a:rPr lang="en-US"/>
              <a:t>IFMIF-EVEDA - Accelerator System Group – Beam Dynamics</a:t>
            </a:r>
          </a:p>
        </p:txBody>
      </p:sp>
      <p:sp>
        <p:nvSpPr>
          <p:cNvPr id="7" name="Espace réservé du numéro de diapositive 6"/>
          <p:cNvSpPr>
            <a:spLocks noGrp="1"/>
          </p:cNvSpPr>
          <p:nvPr>
            <p:ph type="sldNum" sz="quarter" idx="12"/>
          </p:nvPr>
        </p:nvSpPr>
        <p:spPr/>
        <p:txBody>
          <a:bodyPr/>
          <a:lstStyle/>
          <a:p>
            <a:fld id="{0CC79025-501B-4403-99AE-C65E328CB7A0}" type="slidenum">
              <a:rPr lang="en-US" smtClean="0"/>
              <a:pPr/>
              <a:t>‹N°›</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endParaRPr lang="en-US"/>
          </a:p>
        </p:txBody>
      </p:sp>
      <p:sp>
        <p:nvSpPr>
          <p:cNvPr id="3" name="Espace réservé du texte 2"/>
          <p:cNvSpPr>
            <a:spLocks noGrp="1"/>
          </p:cNvSpPr>
          <p:nvPr>
            <p:ph type="body" idx="1"/>
          </p:nvPr>
        </p:nvSpPr>
        <p:spPr>
          <a:xfrm>
            <a:off x="534591" y="1692178"/>
            <a:ext cx="4723931" cy="70521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534591" y="2397397"/>
            <a:ext cx="4723931" cy="4355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p:cNvSpPr>
            <a:spLocks noGrp="1"/>
          </p:cNvSpPr>
          <p:nvPr>
            <p:ph type="body" sz="quarter" idx="3"/>
          </p:nvPr>
        </p:nvSpPr>
        <p:spPr>
          <a:xfrm>
            <a:off x="5431579" y="1692178"/>
            <a:ext cx="4725644" cy="70521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431579" y="2397397"/>
            <a:ext cx="4725644" cy="4355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p:cNvSpPr>
            <a:spLocks noGrp="1"/>
          </p:cNvSpPr>
          <p:nvPr>
            <p:ph type="dt" sz="half" idx="10"/>
          </p:nvPr>
        </p:nvSpPr>
        <p:spPr/>
        <p:txBody>
          <a:bodyPr/>
          <a:lstStyle/>
          <a:p>
            <a:r>
              <a:rPr lang="en-US"/>
              <a:t>June 2010</a:t>
            </a:r>
          </a:p>
        </p:txBody>
      </p:sp>
      <p:sp>
        <p:nvSpPr>
          <p:cNvPr id="8" name="Espace réservé du pied de page 7"/>
          <p:cNvSpPr>
            <a:spLocks noGrp="1"/>
          </p:cNvSpPr>
          <p:nvPr>
            <p:ph type="ftr" sz="quarter" idx="11"/>
          </p:nvPr>
        </p:nvSpPr>
        <p:spPr/>
        <p:txBody>
          <a:bodyPr/>
          <a:lstStyle/>
          <a:p>
            <a:r>
              <a:rPr lang="en-US"/>
              <a:t>IFMIF-EVEDA - Accelerator System Group – Beam Dynamics</a:t>
            </a:r>
          </a:p>
        </p:txBody>
      </p:sp>
      <p:sp>
        <p:nvSpPr>
          <p:cNvPr id="9" name="Espace réservé du numéro de diapositive 8"/>
          <p:cNvSpPr>
            <a:spLocks noGrp="1"/>
          </p:cNvSpPr>
          <p:nvPr>
            <p:ph type="sldNum" sz="quarter" idx="12"/>
          </p:nvPr>
        </p:nvSpPr>
        <p:spPr/>
        <p:txBody>
          <a:bodyPr/>
          <a:lstStyle/>
          <a:p>
            <a:fld id="{0CC79025-501B-4403-99AE-C65E328CB7A0}" type="slidenum">
              <a:rPr lang="en-US" smtClean="0"/>
              <a:pPr/>
              <a:t>‹N°›</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e la date 2"/>
          <p:cNvSpPr>
            <a:spLocks noGrp="1"/>
          </p:cNvSpPr>
          <p:nvPr>
            <p:ph type="dt" sz="half" idx="10"/>
          </p:nvPr>
        </p:nvSpPr>
        <p:spPr/>
        <p:txBody>
          <a:bodyPr/>
          <a:lstStyle/>
          <a:p>
            <a:r>
              <a:rPr lang="en-US"/>
              <a:t>June 2010</a:t>
            </a:r>
          </a:p>
        </p:txBody>
      </p:sp>
      <p:sp>
        <p:nvSpPr>
          <p:cNvPr id="4" name="Espace réservé du pied de page 3"/>
          <p:cNvSpPr>
            <a:spLocks noGrp="1"/>
          </p:cNvSpPr>
          <p:nvPr>
            <p:ph type="ftr" sz="quarter" idx="11"/>
          </p:nvPr>
        </p:nvSpPr>
        <p:spPr/>
        <p:txBody>
          <a:bodyPr/>
          <a:lstStyle/>
          <a:p>
            <a:r>
              <a:rPr lang="en-US"/>
              <a:t>IFMIF-EVEDA - Accelerator System Group – Beam Dynamics</a:t>
            </a:r>
          </a:p>
        </p:txBody>
      </p:sp>
      <p:sp>
        <p:nvSpPr>
          <p:cNvPr id="5" name="Espace réservé du numéro de diapositive 4"/>
          <p:cNvSpPr>
            <a:spLocks noGrp="1"/>
          </p:cNvSpPr>
          <p:nvPr>
            <p:ph type="sldNum" sz="quarter" idx="12"/>
          </p:nvPr>
        </p:nvSpPr>
        <p:spPr/>
        <p:txBody>
          <a:bodyPr/>
          <a:lstStyle/>
          <a:p>
            <a:fld id="{0CC79025-501B-4403-99AE-C65E328CB7A0}" type="slidenum">
              <a:rPr lang="en-US" smtClean="0"/>
              <a:pPr/>
              <a:t>‹N°›</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r>
              <a:rPr lang="en-US"/>
              <a:t>June 2010</a:t>
            </a:r>
          </a:p>
        </p:txBody>
      </p:sp>
      <p:sp>
        <p:nvSpPr>
          <p:cNvPr id="3" name="Espace réservé du pied de page 2"/>
          <p:cNvSpPr>
            <a:spLocks noGrp="1"/>
          </p:cNvSpPr>
          <p:nvPr>
            <p:ph type="ftr" sz="quarter" idx="11"/>
          </p:nvPr>
        </p:nvSpPr>
        <p:spPr/>
        <p:txBody>
          <a:bodyPr/>
          <a:lstStyle/>
          <a:p>
            <a:r>
              <a:rPr lang="en-US"/>
              <a:t>IFMIF-EVEDA - Accelerator System Group – Beam Dynamics</a:t>
            </a:r>
          </a:p>
        </p:txBody>
      </p:sp>
      <p:sp>
        <p:nvSpPr>
          <p:cNvPr id="4" name="Espace réservé du numéro de diapositive 3"/>
          <p:cNvSpPr>
            <a:spLocks noGrp="1"/>
          </p:cNvSpPr>
          <p:nvPr>
            <p:ph type="sldNum" sz="quarter" idx="12"/>
          </p:nvPr>
        </p:nvSpPr>
        <p:spPr/>
        <p:txBody>
          <a:bodyPr/>
          <a:lstStyle/>
          <a:p>
            <a:fld id="{0CC79025-501B-4403-99AE-C65E328CB7A0}"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44722" y="4857792"/>
            <a:ext cx="9088041" cy="1501435"/>
          </a:xfrm>
        </p:spPr>
        <p:txBody>
          <a:bodyPr anchor="t"/>
          <a:lstStyle>
            <a:lvl1pPr algn="l">
              <a:defRPr sz="4000" b="1" cap="all"/>
            </a:lvl1pPr>
          </a:lstStyle>
          <a:p>
            <a:r>
              <a:rPr lang="fr-FR"/>
              <a:t>Cliquez pour modifier le style du titre</a:t>
            </a:r>
            <a:endParaRPr lang="en-US"/>
          </a:p>
        </p:txBody>
      </p:sp>
      <p:sp>
        <p:nvSpPr>
          <p:cNvPr id="3" name="Espace réservé du texte 2"/>
          <p:cNvSpPr>
            <a:spLocks noGrp="1"/>
          </p:cNvSpPr>
          <p:nvPr>
            <p:ph type="body" idx="1"/>
          </p:nvPr>
        </p:nvSpPr>
        <p:spPr>
          <a:xfrm>
            <a:off x="844722" y="3204114"/>
            <a:ext cx="9088041" cy="1653678"/>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Espace réservé de la date 3"/>
          <p:cNvSpPr>
            <a:spLocks noGrp="1"/>
          </p:cNvSpPr>
          <p:nvPr>
            <p:ph type="dt" sz="half" idx="10"/>
          </p:nvPr>
        </p:nvSpPr>
        <p:spPr>
          <a:xfrm>
            <a:off x="7632304" y="7106445"/>
            <a:ext cx="1229804" cy="290488"/>
          </a:xfrm>
          <a:prstGeom prst="rect">
            <a:avLst/>
          </a:prstGeom>
        </p:spPr>
        <p:txBody>
          <a:bodyPr/>
          <a:lstStyle>
            <a:lvl1pPr>
              <a:defRPr/>
            </a:lvl1pPr>
          </a:lstStyle>
          <a:p>
            <a:pPr>
              <a:defRPr/>
            </a:pPr>
            <a:r>
              <a:rPr lang="en-US"/>
              <a:t>June 2010</a:t>
            </a:r>
            <a:endParaRPr lang="fr-FR">
              <a:solidFill>
                <a:schemeClr val="tx1"/>
              </a:solidFill>
              <a:latin typeface="Times"/>
            </a:endParaRPr>
          </a:p>
        </p:txBody>
      </p:sp>
      <p:sp>
        <p:nvSpPr>
          <p:cNvPr id="5" name="Espace réservé du pied de page 4"/>
          <p:cNvSpPr>
            <a:spLocks noGrp="1"/>
          </p:cNvSpPr>
          <p:nvPr>
            <p:ph type="ftr" sz="quarter" idx="11"/>
          </p:nvPr>
        </p:nvSpPr>
        <p:spPr>
          <a:xfrm>
            <a:off x="1247378" y="7099445"/>
            <a:ext cx="4989513" cy="313236"/>
          </a:xfrm>
          <a:prstGeom prst="rect">
            <a:avLst/>
          </a:prstGeom>
        </p:spPr>
        <p:txBody>
          <a:bodyPr/>
          <a:lstStyle>
            <a:lvl1pPr>
              <a:defRPr/>
            </a:lvl1pPr>
          </a:lstStyle>
          <a:p>
            <a:pPr>
              <a:defRPr/>
            </a:pPr>
            <a:r>
              <a:rPr lang="fr-FR"/>
              <a:t>IFMIF-EVEDA - Accelerator System Group – Beam Dynamics</a:t>
            </a:r>
            <a:endParaRPr lang="fr-FR">
              <a:solidFill>
                <a:schemeClr val="tx1"/>
              </a:solidFill>
              <a:latin typeface="Times"/>
            </a:endParaRPr>
          </a:p>
        </p:txBody>
      </p:sp>
      <p:sp>
        <p:nvSpPr>
          <p:cNvPr id="6" name="Espace réservé du numéro de diapositive 5"/>
          <p:cNvSpPr>
            <a:spLocks noGrp="1"/>
          </p:cNvSpPr>
          <p:nvPr>
            <p:ph type="sldNum" sz="quarter" idx="12"/>
          </p:nvPr>
        </p:nvSpPr>
        <p:spPr>
          <a:xfrm>
            <a:off x="9136018" y="7095946"/>
            <a:ext cx="853289" cy="327235"/>
          </a:xfrm>
          <a:prstGeom prst="rect">
            <a:avLst/>
          </a:prstGeom>
        </p:spPr>
        <p:txBody>
          <a:bodyPr/>
          <a:lstStyle>
            <a:lvl1pPr>
              <a:defRPr/>
            </a:lvl1pPr>
          </a:lstStyle>
          <a:p>
            <a:pPr>
              <a:defRPr/>
            </a:pPr>
            <a:fld id="{36FD63AA-3F51-4AC0-9421-C8282D023701}" type="slidenum">
              <a:rPr lang="fr-FR"/>
              <a:pPr>
                <a:defRPr/>
              </a:pPr>
              <a:t>‹N°›</a:t>
            </a:fld>
            <a:endParaRPr lang="fr-F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4590" y="300987"/>
            <a:ext cx="3517676" cy="1280945"/>
          </a:xfrm>
        </p:spPr>
        <p:txBody>
          <a:bodyPr anchor="b"/>
          <a:lstStyle>
            <a:lvl1pPr algn="l">
              <a:defRPr sz="2000" b="1"/>
            </a:lvl1pPr>
          </a:lstStyle>
          <a:p>
            <a:r>
              <a:rPr lang="fr-FR"/>
              <a:t>Cliquez pour modifier le style du titre</a:t>
            </a:r>
            <a:endParaRPr lang="en-US"/>
          </a:p>
        </p:txBody>
      </p:sp>
      <p:sp>
        <p:nvSpPr>
          <p:cNvPr id="3" name="Espace réservé du contenu 2"/>
          <p:cNvSpPr>
            <a:spLocks noGrp="1"/>
          </p:cNvSpPr>
          <p:nvPr>
            <p:ph idx="1"/>
          </p:nvPr>
        </p:nvSpPr>
        <p:spPr>
          <a:xfrm>
            <a:off x="4180773" y="300988"/>
            <a:ext cx="5976449" cy="645197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p:cNvSpPr>
            <a:spLocks noGrp="1"/>
          </p:cNvSpPr>
          <p:nvPr>
            <p:ph type="body" sz="half" idx="2"/>
          </p:nvPr>
        </p:nvSpPr>
        <p:spPr>
          <a:xfrm>
            <a:off x="534590" y="1581933"/>
            <a:ext cx="3517676" cy="517102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r>
              <a:rPr lang="en-US"/>
              <a:t>June 2010</a:t>
            </a:r>
          </a:p>
        </p:txBody>
      </p:sp>
      <p:sp>
        <p:nvSpPr>
          <p:cNvPr id="6" name="Espace réservé du pied de page 5"/>
          <p:cNvSpPr>
            <a:spLocks noGrp="1"/>
          </p:cNvSpPr>
          <p:nvPr>
            <p:ph type="ftr" sz="quarter" idx="11"/>
          </p:nvPr>
        </p:nvSpPr>
        <p:spPr/>
        <p:txBody>
          <a:bodyPr/>
          <a:lstStyle/>
          <a:p>
            <a:r>
              <a:rPr lang="en-US"/>
              <a:t>IFMIF-EVEDA - Accelerator System Group – Beam Dynamics</a:t>
            </a:r>
          </a:p>
        </p:txBody>
      </p:sp>
      <p:sp>
        <p:nvSpPr>
          <p:cNvPr id="7" name="Espace réservé du numéro de diapositive 6"/>
          <p:cNvSpPr>
            <a:spLocks noGrp="1"/>
          </p:cNvSpPr>
          <p:nvPr>
            <p:ph type="sldNum" sz="quarter" idx="12"/>
          </p:nvPr>
        </p:nvSpPr>
        <p:spPr/>
        <p:txBody>
          <a:bodyPr/>
          <a:lstStyle/>
          <a:p>
            <a:fld id="{0CC79025-501B-4403-99AE-C65E328CB7A0}" type="slidenum">
              <a:rPr lang="en-US" smtClean="0"/>
              <a:pPr/>
              <a:t>‹N°›</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095527" y="5291772"/>
            <a:ext cx="6415088" cy="624724"/>
          </a:xfrm>
        </p:spPr>
        <p:txBody>
          <a:bodyPr anchor="b"/>
          <a:lstStyle>
            <a:lvl1pPr algn="l">
              <a:defRPr sz="2000" b="1"/>
            </a:lvl1pPr>
          </a:lstStyle>
          <a:p>
            <a:r>
              <a:rPr lang="fr-FR"/>
              <a:t>Cliquez pour modifier le style du titre</a:t>
            </a:r>
            <a:endParaRPr lang="en-US"/>
          </a:p>
        </p:txBody>
      </p:sp>
      <p:sp>
        <p:nvSpPr>
          <p:cNvPr id="3" name="Espace réservé pour une image  2"/>
          <p:cNvSpPr>
            <a:spLocks noGrp="1"/>
          </p:cNvSpPr>
          <p:nvPr>
            <p:ph type="pic" idx="1"/>
          </p:nvPr>
        </p:nvSpPr>
        <p:spPr>
          <a:xfrm>
            <a:off x="2095527" y="675471"/>
            <a:ext cx="6415088" cy="45358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2095527" y="5916496"/>
            <a:ext cx="6415088" cy="8872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r>
              <a:rPr lang="en-US"/>
              <a:t>June 2010</a:t>
            </a:r>
          </a:p>
        </p:txBody>
      </p:sp>
      <p:sp>
        <p:nvSpPr>
          <p:cNvPr id="6" name="Espace réservé du pied de page 5"/>
          <p:cNvSpPr>
            <a:spLocks noGrp="1"/>
          </p:cNvSpPr>
          <p:nvPr>
            <p:ph type="ftr" sz="quarter" idx="11"/>
          </p:nvPr>
        </p:nvSpPr>
        <p:spPr/>
        <p:txBody>
          <a:bodyPr/>
          <a:lstStyle/>
          <a:p>
            <a:r>
              <a:rPr lang="en-US"/>
              <a:t>IFMIF-EVEDA - Accelerator System Group – Beam Dynamics</a:t>
            </a:r>
          </a:p>
        </p:txBody>
      </p:sp>
      <p:sp>
        <p:nvSpPr>
          <p:cNvPr id="7" name="Espace réservé du numéro de diapositive 6"/>
          <p:cNvSpPr>
            <a:spLocks noGrp="1"/>
          </p:cNvSpPr>
          <p:nvPr>
            <p:ph type="sldNum" sz="quarter" idx="12"/>
          </p:nvPr>
        </p:nvSpPr>
        <p:spPr/>
        <p:txBody>
          <a:bodyPr/>
          <a:lstStyle/>
          <a:p>
            <a:fld id="{0CC79025-501B-4403-99AE-C65E328CB7A0}" type="slidenum">
              <a:rPr lang="en-US" smtClean="0"/>
              <a:pPr/>
              <a:t>‹N°›</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r>
              <a:rPr lang="en-US"/>
              <a:t>June 2010</a:t>
            </a:r>
          </a:p>
        </p:txBody>
      </p:sp>
      <p:sp>
        <p:nvSpPr>
          <p:cNvPr id="5" name="Espace réservé du pied de page 4"/>
          <p:cNvSpPr>
            <a:spLocks noGrp="1"/>
          </p:cNvSpPr>
          <p:nvPr>
            <p:ph type="ftr" sz="quarter" idx="11"/>
          </p:nvPr>
        </p:nvSpPr>
        <p:spPr/>
        <p:txBody>
          <a:bodyPr/>
          <a:lstStyle/>
          <a:p>
            <a:r>
              <a:rPr lang="en-US"/>
              <a:t>IFMIF-EVEDA - Accelerator System Group – Beam Dynamics</a:t>
            </a:r>
          </a:p>
        </p:txBody>
      </p:sp>
      <p:sp>
        <p:nvSpPr>
          <p:cNvPr id="6" name="Espace réservé du numéro de diapositive 5"/>
          <p:cNvSpPr>
            <a:spLocks noGrp="1"/>
          </p:cNvSpPr>
          <p:nvPr>
            <p:ph type="sldNum" sz="quarter" idx="12"/>
          </p:nvPr>
        </p:nvSpPr>
        <p:spPr/>
        <p:txBody>
          <a:bodyPr/>
          <a:lstStyle/>
          <a:p>
            <a:fld id="{0CC79025-501B-4403-99AE-C65E328CB7A0}" type="slidenum">
              <a:rPr lang="en-US" smtClean="0"/>
              <a:pPr/>
              <a:t>‹N°›</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751564" y="302738"/>
            <a:ext cx="2405658" cy="6450223"/>
          </a:xfrm>
        </p:spPr>
        <p:txBody>
          <a:bodyPr vert="eaVert"/>
          <a:lstStyle/>
          <a:p>
            <a:r>
              <a:rPr lang="fr-FR"/>
              <a:t>Cliquez pour modifier le style du titre</a:t>
            </a:r>
            <a:endParaRPr lang="en-US"/>
          </a:p>
        </p:txBody>
      </p:sp>
      <p:sp>
        <p:nvSpPr>
          <p:cNvPr id="3" name="Espace réservé du texte vertical 2"/>
          <p:cNvSpPr>
            <a:spLocks noGrp="1"/>
          </p:cNvSpPr>
          <p:nvPr>
            <p:ph type="body" orient="vert" idx="1"/>
          </p:nvPr>
        </p:nvSpPr>
        <p:spPr>
          <a:xfrm>
            <a:off x="534591" y="302738"/>
            <a:ext cx="7052484" cy="6450223"/>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r>
              <a:rPr lang="en-US"/>
              <a:t>June 2010</a:t>
            </a:r>
          </a:p>
        </p:txBody>
      </p:sp>
      <p:sp>
        <p:nvSpPr>
          <p:cNvPr id="5" name="Espace réservé du pied de page 4"/>
          <p:cNvSpPr>
            <a:spLocks noGrp="1"/>
          </p:cNvSpPr>
          <p:nvPr>
            <p:ph type="ftr" sz="quarter" idx="11"/>
          </p:nvPr>
        </p:nvSpPr>
        <p:spPr/>
        <p:txBody>
          <a:bodyPr/>
          <a:lstStyle/>
          <a:p>
            <a:r>
              <a:rPr lang="en-US"/>
              <a:t>IFMIF-EVEDA - Accelerator System Group – Beam Dynamics</a:t>
            </a:r>
          </a:p>
        </p:txBody>
      </p:sp>
      <p:sp>
        <p:nvSpPr>
          <p:cNvPr id="6" name="Espace réservé du numéro de diapositive 5"/>
          <p:cNvSpPr>
            <a:spLocks noGrp="1"/>
          </p:cNvSpPr>
          <p:nvPr>
            <p:ph type="sldNum" sz="quarter" idx="12"/>
          </p:nvPr>
        </p:nvSpPr>
        <p:spPr/>
        <p:txBody>
          <a:bodyPr/>
          <a:lstStyle/>
          <a:p>
            <a:fld id="{0CC79025-501B-4403-99AE-C65E328CB7A0}" type="slidenum">
              <a:rPr lang="en-US" smtClean="0"/>
              <a:pPr/>
              <a:t>‹N°›</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u contenu 2"/>
          <p:cNvSpPr>
            <a:spLocks noGrp="1"/>
          </p:cNvSpPr>
          <p:nvPr>
            <p:ph sz="half" idx="1"/>
          </p:nvPr>
        </p:nvSpPr>
        <p:spPr>
          <a:xfrm>
            <a:off x="1497540" y="1440188"/>
            <a:ext cx="4103669" cy="52550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2"/>
          </p:nvPr>
        </p:nvSpPr>
        <p:spPr>
          <a:xfrm>
            <a:off x="5765698" y="1440188"/>
            <a:ext cx="4103668" cy="525502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p:cNvSpPr>
            <a:spLocks noGrp="1"/>
          </p:cNvSpPr>
          <p:nvPr>
            <p:ph type="dt" sz="half" idx="10"/>
          </p:nvPr>
        </p:nvSpPr>
        <p:spPr>
          <a:xfrm>
            <a:off x="7632304" y="7106445"/>
            <a:ext cx="1229804" cy="290488"/>
          </a:xfrm>
          <a:prstGeom prst="rect">
            <a:avLst/>
          </a:prstGeom>
        </p:spPr>
        <p:txBody>
          <a:bodyPr/>
          <a:lstStyle>
            <a:lvl1pPr>
              <a:defRPr/>
            </a:lvl1pPr>
          </a:lstStyle>
          <a:p>
            <a:pPr>
              <a:defRPr/>
            </a:pPr>
            <a:r>
              <a:rPr lang="en-US"/>
              <a:t>June 2010</a:t>
            </a:r>
            <a:endParaRPr lang="fr-FR">
              <a:solidFill>
                <a:schemeClr val="tx1"/>
              </a:solidFill>
              <a:latin typeface="Times"/>
            </a:endParaRPr>
          </a:p>
        </p:txBody>
      </p:sp>
      <p:sp>
        <p:nvSpPr>
          <p:cNvPr id="6" name="Espace réservé du pied de page 5"/>
          <p:cNvSpPr>
            <a:spLocks noGrp="1"/>
          </p:cNvSpPr>
          <p:nvPr>
            <p:ph type="ftr" sz="quarter" idx="11"/>
          </p:nvPr>
        </p:nvSpPr>
        <p:spPr>
          <a:xfrm>
            <a:off x="1247378" y="7099445"/>
            <a:ext cx="4989513" cy="313236"/>
          </a:xfrm>
          <a:prstGeom prst="rect">
            <a:avLst/>
          </a:prstGeom>
        </p:spPr>
        <p:txBody>
          <a:bodyPr/>
          <a:lstStyle>
            <a:lvl1pPr>
              <a:defRPr/>
            </a:lvl1pPr>
          </a:lstStyle>
          <a:p>
            <a:pPr>
              <a:defRPr/>
            </a:pPr>
            <a:r>
              <a:rPr lang="fr-FR"/>
              <a:t>IFMIF-EVEDA - Accelerator System Group – Beam Dynamics</a:t>
            </a:r>
            <a:endParaRPr lang="fr-FR">
              <a:solidFill>
                <a:schemeClr val="tx1"/>
              </a:solidFill>
              <a:latin typeface="Times"/>
            </a:endParaRPr>
          </a:p>
        </p:txBody>
      </p:sp>
      <p:sp>
        <p:nvSpPr>
          <p:cNvPr id="7" name="Espace réservé du numéro de diapositive 6"/>
          <p:cNvSpPr>
            <a:spLocks noGrp="1"/>
          </p:cNvSpPr>
          <p:nvPr>
            <p:ph type="sldNum" sz="quarter" idx="12"/>
          </p:nvPr>
        </p:nvSpPr>
        <p:spPr>
          <a:xfrm>
            <a:off x="9136018" y="7095946"/>
            <a:ext cx="853289" cy="327235"/>
          </a:xfrm>
          <a:prstGeom prst="rect">
            <a:avLst/>
          </a:prstGeom>
        </p:spPr>
        <p:txBody>
          <a:bodyPr/>
          <a:lstStyle>
            <a:lvl1pPr>
              <a:defRPr/>
            </a:lvl1pPr>
          </a:lstStyle>
          <a:p>
            <a:pPr>
              <a:defRPr/>
            </a:pPr>
            <a:fld id="{8ECB5268-E276-44BE-9545-85A78FDCE51F}"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34591" y="302737"/>
            <a:ext cx="9622632" cy="1259946"/>
          </a:xfrm>
        </p:spPr>
        <p:txBody>
          <a:bodyPr/>
          <a:lstStyle>
            <a:lvl1pPr>
              <a:defRPr/>
            </a:lvl1pPr>
          </a:lstStyle>
          <a:p>
            <a:r>
              <a:rPr lang="fr-FR"/>
              <a:t>Cliquez pour modifier le style du titre</a:t>
            </a:r>
            <a:endParaRPr lang="en-US"/>
          </a:p>
        </p:txBody>
      </p:sp>
      <p:sp>
        <p:nvSpPr>
          <p:cNvPr id="3" name="Espace réservé du texte 2"/>
          <p:cNvSpPr>
            <a:spLocks noGrp="1"/>
          </p:cNvSpPr>
          <p:nvPr>
            <p:ph type="body" idx="1"/>
          </p:nvPr>
        </p:nvSpPr>
        <p:spPr>
          <a:xfrm>
            <a:off x="534591" y="1692178"/>
            <a:ext cx="4723931" cy="70521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534591" y="2397397"/>
            <a:ext cx="4723931" cy="4355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p:cNvSpPr>
            <a:spLocks noGrp="1"/>
          </p:cNvSpPr>
          <p:nvPr>
            <p:ph type="body" sz="quarter" idx="3"/>
          </p:nvPr>
        </p:nvSpPr>
        <p:spPr>
          <a:xfrm>
            <a:off x="5431579" y="1692178"/>
            <a:ext cx="4725644" cy="705219"/>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5431579" y="2397397"/>
            <a:ext cx="4725644" cy="43555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p:cNvSpPr>
            <a:spLocks noGrp="1"/>
          </p:cNvSpPr>
          <p:nvPr>
            <p:ph type="dt" sz="half" idx="10"/>
          </p:nvPr>
        </p:nvSpPr>
        <p:spPr>
          <a:xfrm>
            <a:off x="7632304" y="7106445"/>
            <a:ext cx="1229804" cy="290488"/>
          </a:xfrm>
          <a:prstGeom prst="rect">
            <a:avLst/>
          </a:prstGeom>
        </p:spPr>
        <p:txBody>
          <a:bodyPr/>
          <a:lstStyle>
            <a:lvl1pPr>
              <a:defRPr/>
            </a:lvl1pPr>
          </a:lstStyle>
          <a:p>
            <a:pPr>
              <a:defRPr/>
            </a:pPr>
            <a:r>
              <a:rPr lang="en-US"/>
              <a:t>June 2010</a:t>
            </a:r>
            <a:endParaRPr lang="fr-FR">
              <a:solidFill>
                <a:schemeClr val="tx1"/>
              </a:solidFill>
              <a:latin typeface="Times"/>
            </a:endParaRPr>
          </a:p>
        </p:txBody>
      </p:sp>
      <p:sp>
        <p:nvSpPr>
          <p:cNvPr id="8" name="Espace réservé du pied de page 7"/>
          <p:cNvSpPr>
            <a:spLocks noGrp="1"/>
          </p:cNvSpPr>
          <p:nvPr>
            <p:ph type="ftr" sz="quarter" idx="11"/>
          </p:nvPr>
        </p:nvSpPr>
        <p:spPr>
          <a:xfrm>
            <a:off x="1247378" y="7099445"/>
            <a:ext cx="4989513" cy="313236"/>
          </a:xfrm>
          <a:prstGeom prst="rect">
            <a:avLst/>
          </a:prstGeom>
        </p:spPr>
        <p:txBody>
          <a:bodyPr/>
          <a:lstStyle>
            <a:lvl1pPr>
              <a:defRPr/>
            </a:lvl1pPr>
          </a:lstStyle>
          <a:p>
            <a:pPr>
              <a:defRPr/>
            </a:pPr>
            <a:r>
              <a:rPr lang="fr-FR"/>
              <a:t>IFMIF-EVEDA - Accelerator System Group – Beam Dynamics</a:t>
            </a:r>
            <a:endParaRPr lang="fr-FR">
              <a:solidFill>
                <a:schemeClr val="tx1"/>
              </a:solidFill>
              <a:latin typeface="Times"/>
            </a:endParaRPr>
          </a:p>
        </p:txBody>
      </p:sp>
      <p:sp>
        <p:nvSpPr>
          <p:cNvPr id="9" name="Espace réservé du numéro de diapositive 8"/>
          <p:cNvSpPr>
            <a:spLocks noGrp="1"/>
          </p:cNvSpPr>
          <p:nvPr>
            <p:ph type="sldNum" sz="quarter" idx="12"/>
          </p:nvPr>
        </p:nvSpPr>
        <p:spPr>
          <a:xfrm>
            <a:off x="9136018" y="7095946"/>
            <a:ext cx="853289" cy="327235"/>
          </a:xfrm>
          <a:prstGeom prst="rect">
            <a:avLst/>
          </a:prstGeom>
        </p:spPr>
        <p:txBody>
          <a:bodyPr/>
          <a:lstStyle>
            <a:lvl1pPr>
              <a:defRPr/>
            </a:lvl1pPr>
          </a:lstStyle>
          <a:p>
            <a:pPr>
              <a:defRPr/>
            </a:pPr>
            <a:fld id="{EA31F934-5C6B-4EE8-AF5B-17B85893C0C2}"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US"/>
          </a:p>
        </p:txBody>
      </p:sp>
      <p:sp>
        <p:nvSpPr>
          <p:cNvPr id="3" name="Espace réservé de la date 2"/>
          <p:cNvSpPr>
            <a:spLocks noGrp="1"/>
          </p:cNvSpPr>
          <p:nvPr>
            <p:ph type="dt" sz="half" idx="10"/>
          </p:nvPr>
        </p:nvSpPr>
        <p:spPr>
          <a:xfrm>
            <a:off x="7632304" y="7106445"/>
            <a:ext cx="1229804" cy="290488"/>
          </a:xfrm>
          <a:prstGeom prst="rect">
            <a:avLst/>
          </a:prstGeom>
        </p:spPr>
        <p:txBody>
          <a:bodyPr/>
          <a:lstStyle>
            <a:lvl1pPr>
              <a:defRPr/>
            </a:lvl1pPr>
          </a:lstStyle>
          <a:p>
            <a:pPr>
              <a:defRPr/>
            </a:pPr>
            <a:r>
              <a:rPr lang="en-US"/>
              <a:t>June 2010</a:t>
            </a:r>
            <a:endParaRPr lang="fr-FR">
              <a:solidFill>
                <a:schemeClr val="tx1"/>
              </a:solidFill>
              <a:latin typeface="Times"/>
            </a:endParaRPr>
          </a:p>
        </p:txBody>
      </p:sp>
      <p:sp>
        <p:nvSpPr>
          <p:cNvPr id="4" name="Espace réservé du pied de page 3"/>
          <p:cNvSpPr>
            <a:spLocks noGrp="1"/>
          </p:cNvSpPr>
          <p:nvPr>
            <p:ph type="ftr" sz="quarter" idx="11"/>
          </p:nvPr>
        </p:nvSpPr>
        <p:spPr>
          <a:xfrm>
            <a:off x="1247378" y="7099445"/>
            <a:ext cx="4989513" cy="313236"/>
          </a:xfrm>
          <a:prstGeom prst="rect">
            <a:avLst/>
          </a:prstGeom>
        </p:spPr>
        <p:txBody>
          <a:bodyPr/>
          <a:lstStyle>
            <a:lvl1pPr>
              <a:defRPr/>
            </a:lvl1pPr>
          </a:lstStyle>
          <a:p>
            <a:pPr>
              <a:defRPr/>
            </a:pPr>
            <a:r>
              <a:rPr lang="fr-FR"/>
              <a:t>IFMIF-EVEDA - Accelerator System Group – Beam Dynamics</a:t>
            </a:r>
            <a:endParaRPr lang="fr-FR">
              <a:solidFill>
                <a:schemeClr val="tx1"/>
              </a:solidFill>
              <a:latin typeface="Times"/>
            </a:endParaRPr>
          </a:p>
        </p:txBody>
      </p:sp>
      <p:sp>
        <p:nvSpPr>
          <p:cNvPr id="5" name="Espace réservé du numéro de diapositive 4"/>
          <p:cNvSpPr>
            <a:spLocks noGrp="1"/>
          </p:cNvSpPr>
          <p:nvPr>
            <p:ph type="sldNum" sz="quarter" idx="12"/>
          </p:nvPr>
        </p:nvSpPr>
        <p:spPr>
          <a:xfrm>
            <a:off x="9136018" y="7095946"/>
            <a:ext cx="853289" cy="327235"/>
          </a:xfrm>
          <a:prstGeom prst="rect">
            <a:avLst/>
          </a:prstGeom>
        </p:spPr>
        <p:txBody>
          <a:bodyPr/>
          <a:lstStyle>
            <a:lvl1pPr>
              <a:defRPr/>
            </a:lvl1pPr>
          </a:lstStyle>
          <a:p>
            <a:pPr>
              <a:defRPr/>
            </a:pPr>
            <a:fld id="{C6A95F1D-522C-4DD2-8D62-44BA705DC309}"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Rectangle 7"/>
          <p:cNvSpPr>
            <a:spLocks noGrp="1" noChangeArrowheads="1"/>
          </p:cNvSpPr>
          <p:nvPr>
            <p:ph type="dt" sz="half" idx="2"/>
          </p:nvPr>
        </p:nvSpPr>
        <p:spPr bwMode="auto">
          <a:xfrm>
            <a:off x="6796828" y="5328257"/>
            <a:ext cx="1664919" cy="2904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rgbClr val="5E5E5E"/>
                </a:solidFill>
                <a:latin typeface="+mn-lt"/>
              </a:defRPr>
            </a:lvl1pPr>
          </a:lstStyle>
          <a:p>
            <a:pPr algn="r">
              <a:defRPr/>
            </a:pPr>
            <a:r>
              <a:rPr lang="en-US"/>
              <a:t>June 2010</a:t>
            </a:r>
            <a:endParaRPr lang="fr-FR">
              <a:latin typeface="Times"/>
            </a:endParaRPr>
          </a:p>
        </p:txBody>
      </p:sp>
      <p:sp>
        <p:nvSpPr>
          <p:cNvPr id="7" name="Rectangle 8"/>
          <p:cNvSpPr>
            <a:spLocks noGrp="1" noChangeArrowheads="1"/>
          </p:cNvSpPr>
          <p:nvPr>
            <p:ph type="ftr" sz="quarter" idx="3"/>
          </p:nvPr>
        </p:nvSpPr>
        <p:spPr bwMode="auto">
          <a:xfrm>
            <a:off x="1117028" y="5777692"/>
            <a:ext cx="4989513" cy="3132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solidFill>
                  <a:srgbClr val="5E5E5E"/>
                </a:solidFill>
                <a:latin typeface="+mn-lt"/>
              </a:defRPr>
            </a:lvl1pPr>
          </a:lstStyle>
          <a:p>
            <a:pPr>
              <a:defRPr/>
            </a:pPr>
            <a:r>
              <a:rPr lang="fr-FR"/>
              <a:t>IFMIF-EVEDA - Accelerator System Group – Beam Dynamics</a:t>
            </a:r>
            <a:endParaRPr lang="fr-FR">
              <a:latin typeface="Times"/>
            </a:endParaRPr>
          </a:p>
        </p:txBody>
      </p:sp>
      <p:sp>
        <p:nvSpPr>
          <p:cNvPr id="8" name="Rectangle 690"/>
          <p:cNvSpPr>
            <a:spLocks noGrp="1" noChangeArrowheads="1"/>
          </p:cNvSpPr>
          <p:nvPr>
            <p:ph type="sldNum" sz="quarter" idx="4"/>
          </p:nvPr>
        </p:nvSpPr>
        <p:spPr bwMode="auto">
          <a:xfrm>
            <a:off x="9136018" y="7199856"/>
            <a:ext cx="853289" cy="32723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solidFill>
                  <a:schemeClr val="bg2"/>
                </a:solidFill>
                <a:latin typeface="+mn-lt"/>
              </a:defRPr>
            </a:lvl1pPr>
          </a:lstStyle>
          <a:p>
            <a:pPr>
              <a:defRPr/>
            </a:pPr>
            <a:fld id="{79C76C74-8835-4D95-A0A5-80ECAE9C97FF}" type="slidenum">
              <a:rPr lang="fr-FR"/>
              <a:pPr>
                <a:defRPr/>
              </a:pPr>
              <a:t>‹N°›</a:t>
            </a:fld>
            <a:endParaRPr lang="fr-FR"/>
          </a:p>
        </p:txBody>
      </p:sp>
      <p:sp>
        <p:nvSpPr>
          <p:cNvPr id="10" name="ZoneTexte 9"/>
          <p:cNvSpPr txBox="1"/>
          <p:nvPr userDrawn="1"/>
        </p:nvSpPr>
        <p:spPr>
          <a:xfrm>
            <a:off x="318426" y="7195362"/>
            <a:ext cx="4740978" cy="276999"/>
          </a:xfrm>
          <a:prstGeom prst="rect">
            <a:avLst/>
          </a:prstGeom>
          <a:noFill/>
        </p:spPr>
        <p:txBody>
          <a:bodyPr wrap="none" rtlCol="0">
            <a:spAutoFit/>
          </a:bodyPr>
          <a:lstStyle/>
          <a:p>
            <a:pPr>
              <a:defRPr/>
            </a:pPr>
            <a:r>
              <a:rPr lang="fr-FR" sz="1200" b="0">
                <a:solidFill>
                  <a:schemeClr val="tx1">
                    <a:lumMod val="65000"/>
                    <a:lumOff val="35000"/>
                  </a:schemeClr>
                </a:solidFill>
                <a:latin typeface="Arial" pitchFamily="34" charset="0"/>
                <a:cs typeface="Arial" pitchFamily="34" charset="0"/>
              </a:rPr>
              <a:t>P. A. </a:t>
            </a:r>
            <a:r>
              <a:rPr lang="fr-FR" sz="1200" b="0" smtClean="0">
                <a:solidFill>
                  <a:schemeClr val="tx1">
                    <a:lumMod val="65000"/>
                    <a:lumOff val="35000"/>
                  </a:schemeClr>
                </a:solidFill>
                <a:latin typeface="Arial" pitchFamily="34" charset="0"/>
                <a:cs typeface="Arial" pitchFamily="34" charset="0"/>
              </a:rPr>
              <a:t>Phi. </a:t>
            </a:r>
            <a:r>
              <a:rPr lang="fr-FR" sz="1200" b="0">
                <a:solidFill>
                  <a:schemeClr val="tx1">
                    <a:lumMod val="65000"/>
                    <a:lumOff val="35000"/>
                  </a:schemeClr>
                </a:solidFill>
                <a:latin typeface="Arial" pitchFamily="34" charset="0"/>
                <a:cs typeface="Arial" pitchFamily="34" charset="0"/>
              </a:rPr>
              <a:t>Nghiem - ALEGRO Workshop 2019 - CERN 26-29 March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34590" y="300987"/>
            <a:ext cx="3517676" cy="1280945"/>
          </a:xfrm>
        </p:spPr>
        <p:txBody>
          <a:bodyPr anchor="b"/>
          <a:lstStyle>
            <a:lvl1pPr algn="l">
              <a:defRPr sz="2000" b="1"/>
            </a:lvl1pPr>
          </a:lstStyle>
          <a:p>
            <a:r>
              <a:rPr lang="fr-FR"/>
              <a:t>Cliquez pour modifier le style du titre</a:t>
            </a:r>
            <a:endParaRPr lang="en-US"/>
          </a:p>
        </p:txBody>
      </p:sp>
      <p:sp>
        <p:nvSpPr>
          <p:cNvPr id="3" name="Espace réservé du contenu 2"/>
          <p:cNvSpPr>
            <a:spLocks noGrp="1"/>
          </p:cNvSpPr>
          <p:nvPr>
            <p:ph idx="1"/>
          </p:nvPr>
        </p:nvSpPr>
        <p:spPr>
          <a:xfrm>
            <a:off x="4180773" y="300988"/>
            <a:ext cx="5976449" cy="645197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p:cNvSpPr>
            <a:spLocks noGrp="1"/>
          </p:cNvSpPr>
          <p:nvPr>
            <p:ph type="body" sz="half" idx="2"/>
          </p:nvPr>
        </p:nvSpPr>
        <p:spPr>
          <a:xfrm>
            <a:off x="534590" y="1581933"/>
            <a:ext cx="3517676" cy="517102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a:xfrm>
            <a:off x="7632304" y="7106445"/>
            <a:ext cx="1229804" cy="290488"/>
          </a:xfrm>
          <a:prstGeom prst="rect">
            <a:avLst/>
          </a:prstGeom>
        </p:spPr>
        <p:txBody>
          <a:bodyPr/>
          <a:lstStyle>
            <a:lvl1pPr>
              <a:defRPr/>
            </a:lvl1pPr>
          </a:lstStyle>
          <a:p>
            <a:pPr>
              <a:defRPr/>
            </a:pPr>
            <a:r>
              <a:rPr lang="en-US"/>
              <a:t>June 2010</a:t>
            </a:r>
            <a:endParaRPr lang="fr-FR">
              <a:solidFill>
                <a:schemeClr val="tx1"/>
              </a:solidFill>
              <a:latin typeface="Times"/>
            </a:endParaRPr>
          </a:p>
        </p:txBody>
      </p:sp>
      <p:sp>
        <p:nvSpPr>
          <p:cNvPr id="6" name="Espace réservé du pied de page 5"/>
          <p:cNvSpPr>
            <a:spLocks noGrp="1"/>
          </p:cNvSpPr>
          <p:nvPr>
            <p:ph type="ftr" sz="quarter" idx="11"/>
          </p:nvPr>
        </p:nvSpPr>
        <p:spPr>
          <a:xfrm>
            <a:off x="1247378" y="7099445"/>
            <a:ext cx="4989513" cy="313236"/>
          </a:xfrm>
          <a:prstGeom prst="rect">
            <a:avLst/>
          </a:prstGeom>
        </p:spPr>
        <p:txBody>
          <a:bodyPr/>
          <a:lstStyle>
            <a:lvl1pPr>
              <a:defRPr/>
            </a:lvl1pPr>
          </a:lstStyle>
          <a:p>
            <a:pPr>
              <a:defRPr/>
            </a:pPr>
            <a:r>
              <a:rPr lang="fr-FR"/>
              <a:t>IFMIF-EVEDA - Accelerator System Group – Beam Dynamics</a:t>
            </a:r>
            <a:endParaRPr lang="fr-FR">
              <a:solidFill>
                <a:schemeClr val="tx1"/>
              </a:solidFill>
              <a:latin typeface="Times"/>
            </a:endParaRPr>
          </a:p>
        </p:txBody>
      </p:sp>
      <p:sp>
        <p:nvSpPr>
          <p:cNvPr id="7" name="Espace réservé du numéro de diapositive 6"/>
          <p:cNvSpPr>
            <a:spLocks noGrp="1"/>
          </p:cNvSpPr>
          <p:nvPr>
            <p:ph type="sldNum" sz="quarter" idx="12"/>
          </p:nvPr>
        </p:nvSpPr>
        <p:spPr>
          <a:xfrm>
            <a:off x="9136018" y="7095946"/>
            <a:ext cx="853289" cy="327235"/>
          </a:xfrm>
          <a:prstGeom prst="rect">
            <a:avLst/>
          </a:prstGeom>
        </p:spPr>
        <p:txBody>
          <a:bodyPr/>
          <a:lstStyle>
            <a:lvl1pPr>
              <a:defRPr/>
            </a:lvl1pPr>
          </a:lstStyle>
          <a:p>
            <a:pPr>
              <a:defRPr/>
            </a:pPr>
            <a:fld id="{743B2082-B0D6-4EEE-B23B-4A169B0340A5}"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095527" y="5291772"/>
            <a:ext cx="6415088" cy="624724"/>
          </a:xfrm>
        </p:spPr>
        <p:txBody>
          <a:bodyPr anchor="b"/>
          <a:lstStyle>
            <a:lvl1pPr algn="l">
              <a:defRPr sz="2000" b="1"/>
            </a:lvl1pPr>
          </a:lstStyle>
          <a:p>
            <a:r>
              <a:rPr lang="fr-FR"/>
              <a:t>Cliquez pour modifier le style du titre</a:t>
            </a:r>
            <a:endParaRPr lang="en-US"/>
          </a:p>
        </p:txBody>
      </p:sp>
      <p:sp>
        <p:nvSpPr>
          <p:cNvPr id="3" name="Espace réservé pour une image  2"/>
          <p:cNvSpPr>
            <a:spLocks noGrp="1"/>
          </p:cNvSpPr>
          <p:nvPr>
            <p:ph type="pic" idx="1"/>
          </p:nvPr>
        </p:nvSpPr>
        <p:spPr>
          <a:xfrm>
            <a:off x="2095527" y="675471"/>
            <a:ext cx="6415088" cy="45358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Espace réservé du texte 3"/>
          <p:cNvSpPr>
            <a:spLocks noGrp="1"/>
          </p:cNvSpPr>
          <p:nvPr>
            <p:ph type="body" sz="half" idx="2"/>
          </p:nvPr>
        </p:nvSpPr>
        <p:spPr>
          <a:xfrm>
            <a:off x="2095527" y="5916496"/>
            <a:ext cx="6415088" cy="88721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a:xfrm>
            <a:off x="7632304" y="7106445"/>
            <a:ext cx="1229804" cy="290488"/>
          </a:xfrm>
          <a:prstGeom prst="rect">
            <a:avLst/>
          </a:prstGeom>
        </p:spPr>
        <p:txBody>
          <a:bodyPr/>
          <a:lstStyle>
            <a:lvl1pPr>
              <a:defRPr/>
            </a:lvl1pPr>
          </a:lstStyle>
          <a:p>
            <a:pPr>
              <a:defRPr/>
            </a:pPr>
            <a:r>
              <a:rPr lang="en-US"/>
              <a:t>June 2010</a:t>
            </a:r>
            <a:endParaRPr lang="fr-FR">
              <a:solidFill>
                <a:schemeClr val="tx1"/>
              </a:solidFill>
              <a:latin typeface="Times"/>
            </a:endParaRPr>
          </a:p>
        </p:txBody>
      </p:sp>
      <p:sp>
        <p:nvSpPr>
          <p:cNvPr id="6" name="Espace réservé du pied de page 5"/>
          <p:cNvSpPr>
            <a:spLocks noGrp="1"/>
          </p:cNvSpPr>
          <p:nvPr>
            <p:ph type="ftr" sz="quarter" idx="11"/>
          </p:nvPr>
        </p:nvSpPr>
        <p:spPr>
          <a:xfrm>
            <a:off x="1247378" y="7099445"/>
            <a:ext cx="4989513" cy="313236"/>
          </a:xfrm>
          <a:prstGeom prst="rect">
            <a:avLst/>
          </a:prstGeom>
        </p:spPr>
        <p:txBody>
          <a:bodyPr/>
          <a:lstStyle>
            <a:lvl1pPr>
              <a:defRPr/>
            </a:lvl1pPr>
          </a:lstStyle>
          <a:p>
            <a:pPr>
              <a:defRPr/>
            </a:pPr>
            <a:r>
              <a:rPr lang="fr-FR"/>
              <a:t>IFMIF-EVEDA - Accelerator System Group – Beam Dynamics</a:t>
            </a:r>
            <a:endParaRPr lang="fr-FR">
              <a:solidFill>
                <a:schemeClr val="tx1"/>
              </a:solidFill>
              <a:latin typeface="Times"/>
            </a:endParaRPr>
          </a:p>
        </p:txBody>
      </p:sp>
      <p:sp>
        <p:nvSpPr>
          <p:cNvPr id="7" name="Espace réservé du numéro de diapositive 6"/>
          <p:cNvSpPr>
            <a:spLocks noGrp="1"/>
          </p:cNvSpPr>
          <p:nvPr>
            <p:ph type="sldNum" sz="quarter" idx="12"/>
          </p:nvPr>
        </p:nvSpPr>
        <p:spPr>
          <a:xfrm>
            <a:off x="9136018" y="7095946"/>
            <a:ext cx="853289" cy="327235"/>
          </a:xfrm>
          <a:prstGeom prst="rect">
            <a:avLst/>
          </a:prstGeom>
        </p:spPr>
        <p:txBody>
          <a:bodyPr/>
          <a:lstStyle>
            <a:lvl1pPr>
              <a:defRPr/>
            </a:lvl1pPr>
          </a:lstStyle>
          <a:p>
            <a:pPr>
              <a:defRPr/>
            </a:pPr>
            <a:fld id="{1A0E0AD1-0CE6-47B6-A2C0-06047D95AED9}"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689"/>
          <p:cNvSpPr>
            <a:spLocks noGrp="1" noChangeArrowheads="1"/>
          </p:cNvSpPr>
          <p:nvPr>
            <p:ph type="body" idx="1"/>
          </p:nvPr>
        </p:nvSpPr>
        <p:spPr bwMode="auto">
          <a:xfrm>
            <a:off x="1497540" y="1440188"/>
            <a:ext cx="8371827" cy="525502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1027" name="Rectangle 2"/>
          <p:cNvSpPr>
            <a:spLocks noGrp="1" noChangeArrowheads="1"/>
          </p:cNvSpPr>
          <p:nvPr>
            <p:ph type="title"/>
          </p:nvPr>
        </p:nvSpPr>
        <p:spPr bwMode="auto">
          <a:xfrm>
            <a:off x="1480405" y="587975"/>
            <a:ext cx="8731647" cy="67197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34" name="Line 10"/>
          <p:cNvSpPr>
            <a:spLocks noChangeShapeType="1"/>
          </p:cNvSpPr>
          <p:nvPr userDrawn="1"/>
        </p:nvSpPr>
        <p:spPr bwMode="auto">
          <a:xfrm>
            <a:off x="631640" y="7120175"/>
            <a:ext cx="9436483" cy="32541"/>
          </a:xfrm>
          <a:prstGeom prst="line">
            <a:avLst/>
          </a:prstGeom>
          <a:noFill/>
          <a:ln w="28575">
            <a:solidFill>
              <a:srgbClr val="99CC00"/>
            </a:solidFill>
            <a:round/>
            <a:headEnd/>
            <a:tailEnd/>
          </a:ln>
          <a:effectLst/>
        </p:spPr>
        <p:txBody>
          <a:bodyPr wrap="none" anchor="ctr"/>
          <a:lstStyle/>
          <a:p>
            <a:pPr>
              <a:defRPr/>
            </a:pPr>
            <a:endParaRPr lang="en-US" sz="2177"/>
          </a:p>
        </p:txBody>
      </p:sp>
      <p:pic>
        <p:nvPicPr>
          <p:cNvPr id="7" name="Image 6">
            <a:extLst>
              <a:ext uri="{FF2B5EF4-FFF2-40B4-BE49-F238E27FC236}">
                <a16:creationId xmlns:a16="http://schemas.microsoft.com/office/drawing/2014/main" id="{D581A3AF-617B-46B8-97CF-F5E0624E7C6E}"/>
              </a:ext>
            </a:extLst>
          </p:cNvPr>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85833" y="93201"/>
            <a:ext cx="1435703" cy="649446"/>
          </a:xfrm>
          <a:prstGeom prst="rect">
            <a:avLst/>
          </a:prstGeom>
        </p:spPr>
      </p:pic>
      <p:pic>
        <p:nvPicPr>
          <p:cNvPr id="9" name="Image 8">
            <a:extLst>
              <a:ext uri="{FF2B5EF4-FFF2-40B4-BE49-F238E27FC236}">
                <a16:creationId xmlns:a16="http://schemas.microsoft.com/office/drawing/2014/main" id="{CCB4FC75-A497-4E4B-A51F-F57724DCFBD4}"/>
              </a:ext>
            </a:extLst>
          </p:cNvPr>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9650871" y="185688"/>
            <a:ext cx="915269" cy="746636"/>
          </a:xfrm>
          <a:prstGeom prst="rect">
            <a:avLst/>
          </a:prstGeom>
        </p:spPr>
      </p:pic>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2" r:id="rId7"/>
    <p:sldLayoutId id="2147483719" r:id="rId8"/>
    <p:sldLayoutId id="2147483720" r:id="rId9"/>
    <p:sldLayoutId id="2147483721" r:id="rId10"/>
    <p:sldLayoutId id="2147483722" r:id="rId11"/>
  </p:sldLayoutIdLst>
  <p:hf hdr="0" ftr="0" dt="0"/>
  <p:txStyles>
    <p:titleStyle>
      <a:lvl1pPr algn="ctr" rtl="0" eaLnBrk="0" fontAlgn="base" hangingPunct="0">
        <a:spcBef>
          <a:spcPct val="0"/>
        </a:spcBef>
        <a:spcAft>
          <a:spcPct val="0"/>
        </a:spcAft>
        <a:defRPr sz="2000" b="1">
          <a:solidFill>
            <a:srgbClr val="5E5C5E"/>
          </a:solidFill>
          <a:latin typeface="+mj-lt"/>
          <a:ea typeface="+mj-ea"/>
          <a:cs typeface="+mj-cs"/>
        </a:defRPr>
      </a:lvl1pPr>
      <a:lvl2pPr algn="ctr" rtl="0" eaLnBrk="0" fontAlgn="base" hangingPunct="0">
        <a:spcBef>
          <a:spcPct val="0"/>
        </a:spcBef>
        <a:spcAft>
          <a:spcPct val="0"/>
        </a:spcAft>
        <a:defRPr sz="2000" b="1">
          <a:solidFill>
            <a:srgbClr val="5E5C5E"/>
          </a:solidFill>
          <a:latin typeface="Arial" pitchFamily="34" charset="0"/>
        </a:defRPr>
      </a:lvl2pPr>
      <a:lvl3pPr algn="ctr" rtl="0" eaLnBrk="0" fontAlgn="base" hangingPunct="0">
        <a:spcBef>
          <a:spcPct val="0"/>
        </a:spcBef>
        <a:spcAft>
          <a:spcPct val="0"/>
        </a:spcAft>
        <a:defRPr sz="2000" b="1">
          <a:solidFill>
            <a:srgbClr val="5E5C5E"/>
          </a:solidFill>
          <a:latin typeface="Arial" pitchFamily="34" charset="0"/>
        </a:defRPr>
      </a:lvl3pPr>
      <a:lvl4pPr algn="ctr" rtl="0" eaLnBrk="0" fontAlgn="base" hangingPunct="0">
        <a:spcBef>
          <a:spcPct val="0"/>
        </a:spcBef>
        <a:spcAft>
          <a:spcPct val="0"/>
        </a:spcAft>
        <a:defRPr sz="2000" b="1">
          <a:solidFill>
            <a:srgbClr val="5E5C5E"/>
          </a:solidFill>
          <a:latin typeface="Arial" pitchFamily="34" charset="0"/>
        </a:defRPr>
      </a:lvl4pPr>
      <a:lvl5pPr algn="ctr" rtl="0" eaLnBrk="0" fontAlgn="base" hangingPunct="0">
        <a:spcBef>
          <a:spcPct val="0"/>
        </a:spcBef>
        <a:spcAft>
          <a:spcPct val="0"/>
        </a:spcAft>
        <a:defRPr sz="2000" b="1">
          <a:solidFill>
            <a:srgbClr val="5E5C5E"/>
          </a:solidFill>
          <a:latin typeface="Arial" pitchFamily="34" charset="0"/>
        </a:defRPr>
      </a:lvl5pPr>
      <a:lvl6pPr marL="457200" algn="ctr" rtl="0" fontAlgn="base">
        <a:spcBef>
          <a:spcPct val="0"/>
        </a:spcBef>
        <a:spcAft>
          <a:spcPct val="0"/>
        </a:spcAft>
        <a:defRPr sz="2000" b="1">
          <a:solidFill>
            <a:srgbClr val="5E5C5E"/>
          </a:solidFill>
          <a:latin typeface="Arial" pitchFamily="34" charset="0"/>
        </a:defRPr>
      </a:lvl6pPr>
      <a:lvl7pPr marL="914400" algn="ctr" rtl="0" fontAlgn="base">
        <a:spcBef>
          <a:spcPct val="0"/>
        </a:spcBef>
        <a:spcAft>
          <a:spcPct val="0"/>
        </a:spcAft>
        <a:defRPr sz="2000" b="1">
          <a:solidFill>
            <a:srgbClr val="5E5C5E"/>
          </a:solidFill>
          <a:latin typeface="Arial" pitchFamily="34" charset="0"/>
        </a:defRPr>
      </a:lvl7pPr>
      <a:lvl8pPr marL="1371600" algn="ctr" rtl="0" fontAlgn="base">
        <a:spcBef>
          <a:spcPct val="0"/>
        </a:spcBef>
        <a:spcAft>
          <a:spcPct val="0"/>
        </a:spcAft>
        <a:defRPr sz="2000" b="1">
          <a:solidFill>
            <a:srgbClr val="5E5C5E"/>
          </a:solidFill>
          <a:latin typeface="Arial" pitchFamily="34" charset="0"/>
        </a:defRPr>
      </a:lvl8pPr>
      <a:lvl9pPr marL="1828800" algn="ctr" rtl="0" fontAlgn="base">
        <a:spcBef>
          <a:spcPct val="0"/>
        </a:spcBef>
        <a:spcAft>
          <a:spcPct val="0"/>
        </a:spcAft>
        <a:defRPr sz="2000" b="1">
          <a:solidFill>
            <a:srgbClr val="5E5C5E"/>
          </a:solidFill>
          <a:latin typeface="Arial" pitchFamily="34" charset="0"/>
        </a:defRPr>
      </a:lvl9pPr>
    </p:titleStyle>
    <p:bodyStyle>
      <a:lvl1pPr marL="195263" indent="-195263" algn="l" rtl="0" eaLnBrk="0" fontAlgn="base" hangingPunct="0">
        <a:spcBef>
          <a:spcPct val="20000"/>
        </a:spcBef>
        <a:spcAft>
          <a:spcPct val="0"/>
        </a:spcAft>
        <a:buChar char="•"/>
        <a:defRPr sz="3200">
          <a:solidFill>
            <a:schemeClr val="accent2"/>
          </a:solidFill>
          <a:latin typeface="+mn-lt"/>
          <a:ea typeface="+mn-ea"/>
          <a:cs typeface="+mn-cs"/>
        </a:defRPr>
      </a:lvl1pPr>
      <a:lvl2pPr marL="665163" indent="-279400" algn="l" rtl="0" eaLnBrk="0" fontAlgn="base" hangingPunct="0">
        <a:spcBef>
          <a:spcPct val="20000"/>
        </a:spcBef>
        <a:spcAft>
          <a:spcPct val="0"/>
        </a:spcAft>
        <a:buChar char="–"/>
        <a:defRPr sz="1600">
          <a:solidFill>
            <a:srgbClr val="4D4D4D"/>
          </a:solidFill>
          <a:latin typeface="+mn-lt"/>
        </a:defRPr>
      </a:lvl2pPr>
      <a:lvl3pPr marL="1042988" indent="-187325" algn="l" rtl="0" eaLnBrk="0" fontAlgn="base" hangingPunct="0">
        <a:spcBef>
          <a:spcPct val="20000"/>
        </a:spcBef>
        <a:spcAft>
          <a:spcPct val="0"/>
        </a:spcAft>
        <a:buChar char="•"/>
        <a:defRPr sz="1400">
          <a:solidFill>
            <a:srgbClr val="003399"/>
          </a:solidFill>
          <a:latin typeface="+mn-lt"/>
        </a:defRPr>
      </a:lvl3pPr>
      <a:lvl4pPr marL="1416050" indent="-182563"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1000">
          <a:solidFill>
            <a:schemeClr val="tx1"/>
          </a:solidFill>
          <a:latin typeface="+mn-lt"/>
        </a:defRPr>
      </a:lvl5pPr>
      <a:lvl6pPr marL="2514600" indent="-228600" algn="l" rtl="0" fontAlgn="base">
        <a:spcBef>
          <a:spcPct val="20000"/>
        </a:spcBef>
        <a:spcAft>
          <a:spcPct val="0"/>
        </a:spcAft>
        <a:buChar char="»"/>
        <a:defRPr sz="1000">
          <a:solidFill>
            <a:schemeClr val="tx1"/>
          </a:solidFill>
          <a:latin typeface="+mn-lt"/>
        </a:defRPr>
      </a:lvl6pPr>
      <a:lvl7pPr marL="2971800" indent="-228600" algn="l" rtl="0" fontAlgn="base">
        <a:spcBef>
          <a:spcPct val="20000"/>
        </a:spcBef>
        <a:spcAft>
          <a:spcPct val="0"/>
        </a:spcAft>
        <a:buChar char="»"/>
        <a:defRPr sz="1000">
          <a:solidFill>
            <a:schemeClr val="tx1"/>
          </a:solidFill>
          <a:latin typeface="+mn-lt"/>
        </a:defRPr>
      </a:lvl7pPr>
      <a:lvl8pPr marL="3429000" indent="-228600" algn="l" rtl="0" fontAlgn="base">
        <a:spcBef>
          <a:spcPct val="20000"/>
        </a:spcBef>
        <a:spcAft>
          <a:spcPct val="0"/>
        </a:spcAft>
        <a:buChar char="»"/>
        <a:defRPr sz="1000">
          <a:solidFill>
            <a:schemeClr val="tx1"/>
          </a:solidFill>
          <a:latin typeface="+mn-lt"/>
        </a:defRPr>
      </a:lvl8pPr>
      <a:lvl9pPr marL="3886200" indent="-228600" algn="l" rtl="0" fontAlgn="base">
        <a:spcBef>
          <a:spcPct val="20000"/>
        </a:spcBef>
        <a:spcAft>
          <a:spcPct val="0"/>
        </a:spcAft>
        <a:buChar char="»"/>
        <a:defRPr sz="1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534591" y="302737"/>
            <a:ext cx="9622632" cy="1259946"/>
          </a:xfrm>
          <a:prstGeom prst="rect">
            <a:avLst/>
          </a:prstGeom>
        </p:spPr>
        <p:txBody>
          <a:bodyPr vert="horz" lIns="91440" tIns="45720" rIns="91440" bIns="45720" rtlCol="0" anchor="ctr">
            <a:normAutofit/>
          </a:bodyPr>
          <a:lstStyle/>
          <a:p>
            <a:r>
              <a:rPr lang="fr-FR"/>
              <a:t>Cliquez pour modifier le style du titre</a:t>
            </a:r>
            <a:endParaRPr lang="en-US"/>
          </a:p>
        </p:txBody>
      </p:sp>
      <p:sp>
        <p:nvSpPr>
          <p:cNvPr id="3" name="Espace réservé du texte 2"/>
          <p:cNvSpPr>
            <a:spLocks noGrp="1"/>
          </p:cNvSpPr>
          <p:nvPr>
            <p:ph type="body" idx="1"/>
          </p:nvPr>
        </p:nvSpPr>
        <p:spPr>
          <a:xfrm>
            <a:off x="534591" y="1763925"/>
            <a:ext cx="9622632" cy="4989036"/>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2"/>
          </p:nvPr>
        </p:nvSpPr>
        <p:spPr>
          <a:xfrm>
            <a:off x="534591" y="7006699"/>
            <a:ext cx="2494756" cy="402483"/>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June 2010</a:t>
            </a:r>
          </a:p>
        </p:txBody>
      </p:sp>
      <p:sp>
        <p:nvSpPr>
          <p:cNvPr id="5" name="Espace réservé du pied de page 4"/>
          <p:cNvSpPr>
            <a:spLocks noGrp="1"/>
          </p:cNvSpPr>
          <p:nvPr>
            <p:ph type="ftr" sz="quarter" idx="3"/>
          </p:nvPr>
        </p:nvSpPr>
        <p:spPr>
          <a:xfrm>
            <a:off x="3653036" y="7006699"/>
            <a:ext cx="3385741" cy="40248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IFMIF-EVEDA - Accelerator System Group – Beam Dynamics</a:t>
            </a:r>
          </a:p>
        </p:txBody>
      </p:sp>
      <p:sp>
        <p:nvSpPr>
          <p:cNvPr id="6" name="Espace réservé du numéro de diapositive 5"/>
          <p:cNvSpPr>
            <a:spLocks noGrp="1"/>
          </p:cNvSpPr>
          <p:nvPr>
            <p:ph type="sldNum" sz="quarter" idx="4"/>
          </p:nvPr>
        </p:nvSpPr>
        <p:spPr>
          <a:xfrm>
            <a:off x="7662466" y="7006699"/>
            <a:ext cx="2494756" cy="402483"/>
          </a:xfrm>
          <a:prstGeom prst="rect">
            <a:avLst/>
          </a:prstGeom>
        </p:spPr>
        <p:txBody>
          <a:bodyPr vert="horz" lIns="91440" tIns="45720" rIns="91440" bIns="45720" rtlCol="0" anchor="ctr"/>
          <a:lstStyle>
            <a:lvl1pPr algn="r">
              <a:defRPr sz="1200">
                <a:solidFill>
                  <a:schemeClr val="tx1">
                    <a:tint val="75000"/>
                  </a:schemeClr>
                </a:solidFill>
              </a:defRPr>
            </a:lvl1pPr>
          </a:lstStyle>
          <a:p>
            <a:fld id="{4A231E21-C073-4D29-90C3-DD4394066448}"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534591" y="302737"/>
            <a:ext cx="9622632" cy="1259946"/>
          </a:xfrm>
          <a:prstGeom prst="rect">
            <a:avLst/>
          </a:prstGeom>
        </p:spPr>
        <p:txBody>
          <a:bodyPr vert="horz" lIns="91440" tIns="45720" rIns="91440" bIns="45720" rtlCol="0" anchor="ctr">
            <a:normAutofit/>
          </a:bodyPr>
          <a:lstStyle/>
          <a:p>
            <a:r>
              <a:rPr lang="fr-FR"/>
              <a:t>Cliquez pour modifier le style du titre</a:t>
            </a:r>
            <a:endParaRPr lang="en-US"/>
          </a:p>
        </p:txBody>
      </p:sp>
      <p:sp>
        <p:nvSpPr>
          <p:cNvPr id="3" name="Espace réservé du texte 2"/>
          <p:cNvSpPr>
            <a:spLocks noGrp="1"/>
          </p:cNvSpPr>
          <p:nvPr>
            <p:ph type="body" idx="1"/>
          </p:nvPr>
        </p:nvSpPr>
        <p:spPr>
          <a:xfrm>
            <a:off x="534591" y="1763925"/>
            <a:ext cx="9622632" cy="4989036"/>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2"/>
          </p:nvPr>
        </p:nvSpPr>
        <p:spPr>
          <a:xfrm>
            <a:off x="534591" y="7006699"/>
            <a:ext cx="2494756" cy="402483"/>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June 2010</a:t>
            </a:r>
          </a:p>
        </p:txBody>
      </p:sp>
      <p:sp>
        <p:nvSpPr>
          <p:cNvPr id="5" name="Espace réservé du pied de page 4"/>
          <p:cNvSpPr>
            <a:spLocks noGrp="1"/>
          </p:cNvSpPr>
          <p:nvPr>
            <p:ph type="ftr" sz="quarter" idx="3"/>
          </p:nvPr>
        </p:nvSpPr>
        <p:spPr>
          <a:xfrm>
            <a:off x="3653036" y="7006699"/>
            <a:ext cx="3385741" cy="402483"/>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IFMIF-EVEDA - Accelerator System Group – Beam Dynamics</a:t>
            </a:r>
          </a:p>
        </p:txBody>
      </p:sp>
      <p:sp>
        <p:nvSpPr>
          <p:cNvPr id="6" name="Espace réservé du numéro de diapositive 5"/>
          <p:cNvSpPr>
            <a:spLocks noGrp="1"/>
          </p:cNvSpPr>
          <p:nvPr>
            <p:ph type="sldNum" sz="quarter" idx="4"/>
          </p:nvPr>
        </p:nvSpPr>
        <p:spPr>
          <a:xfrm>
            <a:off x="7662466" y="7006699"/>
            <a:ext cx="2494756" cy="402483"/>
          </a:xfrm>
          <a:prstGeom prst="rect">
            <a:avLst/>
          </a:prstGeom>
        </p:spPr>
        <p:txBody>
          <a:bodyPr vert="horz" lIns="91440" tIns="45720" rIns="91440" bIns="45720" rtlCol="0" anchor="ctr"/>
          <a:lstStyle>
            <a:lvl1pPr algn="r">
              <a:defRPr sz="1200">
                <a:solidFill>
                  <a:schemeClr val="tx1">
                    <a:tint val="75000"/>
                  </a:schemeClr>
                </a:solidFill>
              </a:defRPr>
            </a:lvl1pPr>
          </a:lstStyle>
          <a:p>
            <a:fld id="{0CC79025-501B-4403-99AE-C65E328CB7A0}"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26" Type="http://schemas.openxmlformats.org/officeDocument/2006/relationships/image" Target="../media/image28.png"/><Relationship Id="rId39" Type="http://schemas.openxmlformats.org/officeDocument/2006/relationships/image" Target="../media/image41.jpeg"/><Relationship Id="rId3" Type="http://schemas.openxmlformats.org/officeDocument/2006/relationships/image" Target="../media/image5.png"/><Relationship Id="rId21" Type="http://schemas.openxmlformats.org/officeDocument/2006/relationships/image" Target="../media/image23.png"/><Relationship Id="rId34" Type="http://schemas.openxmlformats.org/officeDocument/2006/relationships/image" Target="../media/image36.jpeg"/><Relationship Id="rId42" Type="http://schemas.openxmlformats.org/officeDocument/2006/relationships/image" Target="../media/image44.jpeg"/><Relationship Id="rId7" Type="http://schemas.openxmlformats.org/officeDocument/2006/relationships/image" Target="../media/image9.jpeg"/><Relationship Id="rId12" Type="http://schemas.openxmlformats.org/officeDocument/2006/relationships/image" Target="../media/image14.png"/><Relationship Id="rId17" Type="http://schemas.openxmlformats.org/officeDocument/2006/relationships/image" Target="../media/image19.jpeg"/><Relationship Id="rId25" Type="http://schemas.openxmlformats.org/officeDocument/2006/relationships/image" Target="../media/image27.jpeg"/><Relationship Id="rId33" Type="http://schemas.openxmlformats.org/officeDocument/2006/relationships/image" Target="../media/image35.png"/><Relationship Id="rId38" Type="http://schemas.openxmlformats.org/officeDocument/2006/relationships/image" Target="../media/image40.jpe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2.jpeg"/><Relationship Id="rId29" Type="http://schemas.openxmlformats.org/officeDocument/2006/relationships/image" Target="../media/image31.png"/><Relationship Id="rId41" Type="http://schemas.openxmlformats.org/officeDocument/2006/relationships/image" Target="../media/image43.png"/><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image" Target="../media/image13.jpeg"/><Relationship Id="rId24" Type="http://schemas.openxmlformats.org/officeDocument/2006/relationships/image" Target="../media/image26.jpeg"/><Relationship Id="rId32" Type="http://schemas.openxmlformats.org/officeDocument/2006/relationships/image" Target="../media/image34.png"/><Relationship Id="rId37" Type="http://schemas.openxmlformats.org/officeDocument/2006/relationships/image" Target="../media/image39.png"/><Relationship Id="rId40" Type="http://schemas.openxmlformats.org/officeDocument/2006/relationships/image" Target="../media/image42.jpeg"/><Relationship Id="rId45" Type="http://schemas.openxmlformats.org/officeDocument/2006/relationships/image" Target="../media/image47.emf"/><Relationship Id="rId5" Type="http://schemas.openxmlformats.org/officeDocument/2006/relationships/image" Target="../media/image7.jpeg"/><Relationship Id="rId15" Type="http://schemas.openxmlformats.org/officeDocument/2006/relationships/image" Target="../media/image17.png"/><Relationship Id="rId23" Type="http://schemas.openxmlformats.org/officeDocument/2006/relationships/image" Target="../media/image25.jpeg"/><Relationship Id="rId28" Type="http://schemas.openxmlformats.org/officeDocument/2006/relationships/image" Target="../media/image30.jpeg"/><Relationship Id="rId36" Type="http://schemas.openxmlformats.org/officeDocument/2006/relationships/image" Target="../media/image38.png"/><Relationship Id="rId10" Type="http://schemas.openxmlformats.org/officeDocument/2006/relationships/image" Target="../media/image12.png"/><Relationship Id="rId19" Type="http://schemas.openxmlformats.org/officeDocument/2006/relationships/image" Target="../media/image21.jpeg"/><Relationship Id="rId31" Type="http://schemas.openxmlformats.org/officeDocument/2006/relationships/image" Target="../media/image33.jpeg"/><Relationship Id="rId44" Type="http://schemas.openxmlformats.org/officeDocument/2006/relationships/image" Target="../media/image46.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 Id="rId22" Type="http://schemas.openxmlformats.org/officeDocument/2006/relationships/image" Target="../media/image24.jpeg"/><Relationship Id="rId27" Type="http://schemas.openxmlformats.org/officeDocument/2006/relationships/image" Target="../media/image29.png"/><Relationship Id="rId30" Type="http://schemas.openxmlformats.org/officeDocument/2006/relationships/image" Target="../media/image32.png"/><Relationship Id="rId35" Type="http://schemas.openxmlformats.org/officeDocument/2006/relationships/image" Target="../media/image37.png"/><Relationship Id="rId43" Type="http://schemas.openxmlformats.org/officeDocument/2006/relationships/image" Target="../media/image45.png"/></Relationships>
</file>

<file path=ppt/slides/_rels/slide2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emf"/><Relationship Id="rId1" Type="http://schemas.openxmlformats.org/officeDocument/2006/relationships/slideLayout" Target="../slideLayouts/slideLayout7.xml"/><Relationship Id="rId4" Type="http://schemas.openxmlformats.org/officeDocument/2006/relationships/image" Target="../media/image6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package" Target="../embeddings/Document_Microsoft_Word.docx"/><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48.emf"/></Relationships>
</file>

<file path=ppt/slides/_rels/slide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a:spLocks noChangeArrowheads="1"/>
          </p:cNvSpPr>
          <p:nvPr/>
        </p:nvSpPr>
        <p:spPr>
          <a:xfrm>
            <a:off x="2506511" y="2048723"/>
            <a:ext cx="5666949" cy="1206296"/>
          </a:xfrm>
          <a:prstGeom prst="rect">
            <a:avLst/>
          </a:prstGeom>
        </p:spPr>
        <p:txBody>
          <a:bodyPr/>
          <a:lstStyle/>
          <a:p>
            <a:pPr algn="ctr" eaLnBrk="1" hangingPunct="1">
              <a:defRPr/>
            </a:pPr>
            <a:r>
              <a:rPr lang="fr-FR" sz="3200" i="1" kern="0">
                <a:solidFill>
                  <a:srgbClr val="FF0000"/>
                </a:solidFill>
                <a:effectLst>
                  <a:outerShdw blurRad="38100" dist="38100" dir="2700000" algn="tl">
                    <a:srgbClr val="000000">
                      <a:alpha val="43137"/>
                    </a:srgbClr>
                  </a:outerShdw>
                </a:effectLst>
                <a:latin typeface="+mj-lt"/>
                <a:ea typeface="+mj-ea"/>
                <a:cs typeface="+mj-cs"/>
              </a:rPr>
              <a:t>Simulations for </a:t>
            </a:r>
            <a:r>
              <a:rPr lang="fr-FR" sz="3200" i="1" kern="0" err="1">
                <a:solidFill>
                  <a:srgbClr val="FF0000"/>
                </a:solidFill>
                <a:effectLst>
                  <a:outerShdw blurRad="38100" dist="38100" dir="2700000" algn="tl">
                    <a:srgbClr val="000000">
                      <a:alpha val="43137"/>
                    </a:srgbClr>
                  </a:outerShdw>
                </a:effectLst>
                <a:latin typeface="+mj-lt"/>
                <a:ea typeface="+mj-ea"/>
                <a:cs typeface="+mj-cs"/>
              </a:rPr>
              <a:t>EuPRAXIA</a:t>
            </a:r>
            <a:r>
              <a:rPr lang="fr-FR" sz="3200" i="1" kern="0">
                <a:solidFill>
                  <a:srgbClr val="FF0000"/>
                </a:solidFill>
                <a:effectLst>
                  <a:outerShdw blurRad="38100" dist="38100" dir="2700000" algn="tl">
                    <a:srgbClr val="000000">
                      <a:alpha val="43137"/>
                    </a:srgbClr>
                  </a:outerShdw>
                </a:effectLst>
                <a:latin typeface="+mj-lt"/>
                <a:ea typeface="+mj-ea"/>
                <a:cs typeface="+mj-cs"/>
              </a:rPr>
              <a:t> Accelerator Design</a:t>
            </a:r>
          </a:p>
        </p:txBody>
      </p:sp>
      <p:sp>
        <p:nvSpPr>
          <p:cNvPr id="10" name="ZoneTexte 9"/>
          <p:cNvSpPr txBox="1"/>
          <p:nvPr/>
        </p:nvSpPr>
        <p:spPr>
          <a:xfrm>
            <a:off x="3603406" y="3320102"/>
            <a:ext cx="3508455" cy="338554"/>
          </a:xfrm>
          <a:prstGeom prst="rect">
            <a:avLst/>
          </a:prstGeom>
          <a:noFill/>
        </p:spPr>
        <p:txBody>
          <a:bodyPr wrap="square" rtlCol="0">
            <a:spAutoFit/>
          </a:bodyPr>
          <a:lstStyle/>
          <a:p>
            <a:r>
              <a:rPr lang="fr-FR" sz="1600">
                <a:solidFill>
                  <a:srgbClr val="7491BB"/>
                </a:solidFill>
                <a:latin typeface="+mn-lt"/>
              </a:rPr>
              <a:t>Phu Anh Phi NGHIEM (CEA-IRFU)</a:t>
            </a:r>
            <a:endParaRPr lang="en-US" sz="1600">
              <a:solidFill>
                <a:srgbClr val="7491BB"/>
              </a:solidFill>
              <a:latin typeface="+mn-lt"/>
            </a:endParaRPr>
          </a:p>
        </p:txBody>
      </p:sp>
      <p:pic>
        <p:nvPicPr>
          <p:cNvPr id="3" name="Image 2">
            <a:extLst>
              <a:ext uri="{FF2B5EF4-FFF2-40B4-BE49-F238E27FC236}">
                <a16:creationId xmlns:a16="http://schemas.microsoft.com/office/drawing/2014/main" id="{8FDF9614-0A2F-40AA-9740-BC011A2BB3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1227" y="4304655"/>
            <a:ext cx="4638675" cy="2581275"/>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10</a:t>
            </a:fld>
            <a:endParaRPr lang="fr-FR"/>
          </a:p>
        </p:txBody>
      </p:sp>
      <p:sp>
        <p:nvSpPr>
          <p:cNvPr id="7" name="ZoneTexte 6"/>
          <p:cNvSpPr txBox="1"/>
          <p:nvPr/>
        </p:nvSpPr>
        <p:spPr>
          <a:xfrm>
            <a:off x="431513" y="1335640"/>
            <a:ext cx="8618513" cy="6555641"/>
          </a:xfrm>
          <a:prstGeom prst="rect">
            <a:avLst/>
          </a:prstGeom>
          <a:noFill/>
        </p:spPr>
        <p:txBody>
          <a:bodyPr wrap="none" rtlCol="0">
            <a:spAutoFit/>
          </a:bodyPr>
          <a:lstStyle/>
          <a:p>
            <a:pPr lvl="0" defTabSz="900113" eaLnBrk="1" fontAlgn="auto" hangingPunct="1">
              <a:spcBef>
                <a:spcPts val="0"/>
              </a:spcBef>
              <a:spcAft>
                <a:spcPts val="0"/>
              </a:spcAft>
            </a:pPr>
            <a:r>
              <a:rPr lang="fr-FR" sz="2000" b="0">
                <a:solidFill>
                  <a:prstClr val="black"/>
                </a:solidFill>
                <a:latin typeface="Arial" panose="020B0604020202020204" pitchFamily="34" charset="0"/>
                <a:cs typeface="Arial" panose="020B0604020202020204" pitchFamily="34" charset="0"/>
              </a:rPr>
              <a:t>RFI 240 MeV	S-band, RF &amp; Magn.compression</a:t>
            </a:r>
          </a:p>
          <a:p>
            <a:pPr lvl="0" defTabSz="900113" eaLnBrk="1" fontAlgn="auto" hangingPunct="1">
              <a:spcBef>
                <a:spcPts val="0"/>
              </a:spcBef>
              <a:spcAft>
                <a:spcPts val="0"/>
              </a:spcAft>
            </a:pPr>
            <a:r>
              <a:rPr lang="fr-FR" sz="2000" b="0">
                <a:solidFill>
                  <a:prstClr val="black"/>
                </a:solidFill>
                <a:latin typeface="Arial" panose="020B0604020202020204" pitchFamily="34" charset="0"/>
                <a:cs typeface="Arial" panose="020B0604020202020204" pitchFamily="34" charset="0"/>
              </a:rPr>
              <a:t>RFI 500 MeV	S-band &amp; X-band, Comb technique</a:t>
            </a:r>
          </a:p>
          <a:p>
            <a:endParaRPr lang="fr-FR" sz="2000" b="0">
              <a:latin typeface="Arial" panose="020B0604020202020204" pitchFamily="34" charset="0"/>
              <a:cs typeface="Arial" panose="020B0604020202020204" pitchFamily="34" charset="0"/>
            </a:endParaRPr>
          </a:p>
          <a:p>
            <a:pPr>
              <a:tabLst>
                <a:tab pos="1798638" algn="l"/>
              </a:tabLst>
            </a:pPr>
            <a:r>
              <a:rPr lang="fr-FR" sz="2000" b="0">
                <a:latin typeface="Arial" panose="020B0604020202020204" pitchFamily="34" charset="0"/>
                <a:cs typeface="Arial" panose="020B0604020202020204" pitchFamily="34" charset="0"/>
              </a:rPr>
              <a:t>LPI 150 MeV	Wave-breaking injection and nonlinear </a:t>
            </a:r>
            <a:r>
              <a:rPr lang="fr-FR" sz="2000" b="0" smtClean="0">
                <a:latin typeface="Arial" panose="020B0604020202020204" pitchFamily="34" charset="0"/>
                <a:cs typeface="Arial" panose="020B0604020202020204" pitchFamily="34" charset="0"/>
              </a:rPr>
              <a:t>regime</a:t>
            </a:r>
            <a:endParaRPr lang="fr-FR" sz="2000" b="0">
              <a:latin typeface="Arial" panose="020B0604020202020204" pitchFamily="34" charset="0"/>
              <a:cs typeface="Arial" panose="020B0604020202020204" pitchFamily="34" charset="0"/>
            </a:endParaRPr>
          </a:p>
          <a:p>
            <a:pPr>
              <a:tabLst>
                <a:tab pos="1798638" algn="l"/>
              </a:tabLst>
            </a:pPr>
            <a:r>
              <a:rPr lang="fr-FR" sz="2000" b="0">
                <a:latin typeface="Arial" panose="020B0604020202020204" pitchFamily="34" charset="0"/>
                <a:cs typeface="Arial" panose="020B0604020202020204" pitchFamily="34" charset="0"/>
              </a:rPr>
              <a:t>	Shock-front injection and blow-out </a:t>
            </a:r>
            <a:r>
              <a:rPr lang="fr-FR" sz="2000" b="0" smtClean="0">
                <a:latin typeface="Arial" panose="020B0604020202020204" pitchFamily="34" charset="0"/>
                <a:cs typeface="Arial" panose="020B0604020202020204" pitchFamily="34" charset="0"/>
              </a:rPr>
              <a:t>regime</a:t>
            </a:r>
            <a:endParaRPr lang="fr-FR" sz="2000" b="0">
              <a:latin typeface="Arial" panose="020B0604020202020204" pitchFamily="34" charset="0"/>
              <a:cs typeface="Arial" panose="020B0604020202020204" pitchFamily="34" charset="0"/>
            </a:endParaRPr>
          </a:p>
          <a:p>
            <a:pPr>
              <a:tabLst>
                <a:tab pos="1798638" algn="l"/>
              </a:tabLst>
            </a:pPr>
            <a:r>
              <a:rPr lang="fr-FR" sz="2000" b="0">
                <a:latin typeface="Arial" panose="020B0604020202020204" pitchFamily="34" charset="0"/>
                <a:cs typeface="Arial" panose="020B0604020202020204" pitchFamily="34" charset="0"/>
              </a:rPr>
              <a:t>	Ionization injection and quasi-linear </a:t>
            </a:r>
            <a:r>
              <a:rPr lang="fr-FR" sz="2000" b="0" smtClean="0">
                <a:latin typeface="Arial" panose="020B0604020202020204" pitchFamily="34" charset="0"/>
                <a:cs typeface="Arial" panose="020B0604020202020204" pitchFamily="34" charset="0"/>
              </a:rPr>
              <a:t>regime</a:t>
            </a:r>
            <a:endParaRPr lang="fr-FR" sz="2000" b="0">
              <a:latin typeface="Arial" panose="020B0604020202020204" pitchFamily="34" charset="0"/>
              <a:cs typeface="Arial" panose="020B0604020202020204" pitchFamily="34" charset="0"/>
            </a:endParaRPr>
          </a:p>
          <a:p>
            <a:pPr>
              <a:tabLst>
                <a:tab pos="1798638" algn="l"/>
              </a:tabLst>
            </a:pPr>
            <a:r>
              <a:rPr lang="fr-FR" sz="2000" b="0">
                <a:latin typeface="Arial" panose="020B0604020202020204" pitchFamily="34" charset="0"/>
                <a:cs typeface="Arial" panose="020B0604020202020204" pitchFamily="34" charset="0"/>
              </a:rPr>
              <a:t>	Downramp injection and blow-out </a:t>
            </a:r>
            <a:r>
              <a:rPr lang="fr-FR" sz="2000" b="0" smtClean="0">
                <a:latin typeface="Arial" panose="020B0604020202020204" pitchFamily="34" charset="0"/>
                <a:cs typeface="Arial" panose="020B0604020202020204" pitchFamily="34" charset="0"/>
              </a:rPr>
              <a:t>regime</a:t>
            </a:r>
            <a:endParaRPr lang="fr-FR" sz="2000" b="0">
              <a:latin typeface="Arial" panose="020B0604020202020204" pitchFamily="34" charset="0"/>
              <a:cs typeface="Arial" panose="020B0604020202020204" pitchFamily="34" charset="0"/>
            </a:endParaRPr>
          </a:p>
          <a:p>
            <a:pPr>
              <a:tabLst>
                <a:tab pos="1798638" algn="l"/>
              </a:tabLst>
            </a:pPr>
            <a:r>
              <a:rPr lang="fr-FR" sz="2000" b="0">
                <a:latin typeface="Arial" panose="020B0604020202020204" pitchFamily="34" charset="0"/>
                <a:cs typeface="Arial" panose="020B0604020202020204" pitchFamily="34" charset="0"/>
              </a:rPr>
              <a:t>	Resonant Multiple Ionization Injection (ReMPI)</a:t>
            </a:r>
          </a:p>
          <a:p>
            <a:pPr>
              <a:tabLst>
                <a:tab pos="1798638" algn="l"/>
              </a:tabLst>
            </a:pPr>
            <a:endParaRPr lang="fr-FR" sz="2000" b="0">
              <a:latin typeface="Arial" panose="020B0604020202020204" pitchFamily="34" charset="0"/>
              <a:cs typeface="Arial" panose="020B0604020202020204" pitchFamily="34" charset="0"/>
            </a:endParaRPr>
          </a:p>
          <a:p>
            <a:pPr>
              <a:tabLst>
                <a:tab pos="1798638" algn="l"/>
              </a:tabLst>
            </a:pPr>
            <a:r>
              <a:rPr lang="fr-FR" sz="2000" b="0">
                <a:latin typeface="Arial" panose="020B0604020202020204" pitchFamily="34" charset="0"/>
                <a:cs typeface="Arial" panose="020B0604020202020204" pitchFamily="34" charset="0"/>
              </a:rPr>
              <a:t>LPAS 5 GeV	Quasi-linear </a:t>
            </a:r>
            <a:r>
              <a:rPr lang="fr-FR" sz="2000" b="0" smtClean="0">
                <a:latin typeface="Arial" panose="020B0604020202020204" pitchFamily="34" charset="0"/>
                <a:cs typeface="Arial" panose="020B0604020202020204" pitchFamily="34" charset="0"/>
              </a:rPr>
              <a:t>regime, </a:t>
            </a:r>
            <a:r>
              <a:rPr lang="fr-FR" sz="2000" b="0">
                <a:latin typeface="Arial" panose="020B0604020202020204" pitchFamily="34" charset="0"/>
                <a:cs typeface="Arial" panose="020B0604020202020204" pitchFamily="34" charset="0"/>
              </a:rPr>
              <a:t>1 LPAS</a:t>
            </a:r>
          </a:p>
          <a:p>
            <a:pPr>
              <a:tabLst>
                <a:tab pos="1798638" algn="l"/>
              </a:tabLst>
            </a:pPr>
            <a:r>
              <a:rPr lang="fr-FR" sz="2000" b="0">
                <a:latin typeface="Arial" panose="020B0604020202020204" pitchFamily="34" charset="0"/>
                <a:cs typeface="Arial" panose="020B0604020202020204" pitchFamily="34" charset="0"/>
              </a:rPr>
              <a:t>	Blow-out </a:t>
            </a:r>
            <a:r>
              <a:rPr lang="fr-FR" sz="2000" b="0" smtClean="0">
                <a:latin typeface="Arial" panose="020B0604020202020204" pitchFamily="34" charset="0"/>
                <a:cs typeface="Arial" panose="020B0604020202020204" pitchFamily="34" charset="0"/>
              </a:rPr>
              <a:t>regime, </a:t>
            </a:r>
            <a:r>
              <a:rPr lang="fr-FR" sz="2000" b="0">
                <a:latin typeface="Arial" panose="020B0604020202020204" pitchFamily="34" charset="0"/>
                <a:cs typeface="Arial" panose="020B0604020202020204" pitchFamily="34" charset="0"/>
              </a:rPr>
              <a:t>2 LPAS + chicane</a:t>
            </a:r>
          </a:p>
          <a:p>
            <a:pPr>
              <a:tabLst>
                <a:tab pos="1798638" algn="l"/>
              </a:tabLst>
            </a:pPr>
            <a:endParaRPr lang="fr-FR" sz="2000" b="0">
              <a:latin typeface="Arial" panose="020B0604020202020204" pitchFamily="34" charset="0"/>
              <a:cs typeface="Arial" panose="020B0604020202020204" pitchFamily="34" charset="0"/>
            </a:endParaRPr>
          </a:p>
          <a:p>
            <a:pPr>
              <a:tabLst>
                <a:tab pos="1798638" algn="l"/>
              </a:tabLst>
            </a:pPr>
            <a:r>
              <a:rPr lang="fr-FR" sz="2000" b="0">
                <a:latin typeface="Arial" panose="020B0604020202020204" pitchFamily="34" charset="0"/>
                <a:cs typeface="Arial" panose="020B0604020202020204" pitchFamily="34" charset="0"/>
              </a:rPr>
              <a:t>PPAS 1 GeV	Weakly-nonlinear </a:t>
            </a:r>
            <a:r>
              <a:rPr lang="fr-FR" sz="2000" b="0" smtClean="0">
                <a:latin typeface="Arial" panose="020B0604020202020204" pitchFamily="34" charset="0"/>
                <a:cs typeface="Arial" panose="020B0604020202020204" pitchFamily="34" charset="0"/>
              </a:rPr>
              <a:t>regime</a:t>
            </a:r>
            <a:endParaRPr lang="fr-FR" sz="2000" b="0">
              <a:latin typeface="Arial" panose="020B0604020202020204" pitchFamily="34" charset="0"/>
              <a:cs typeface="Arial" panose="020B0604020202020204" pitchFamily="34" charset="0"/>
            </a:endParaRPr>
          </a:p>
          <a:p>
            <a:pPr>
              <a:tabLst>
                <a:tab pos="1798638" algn="l"/>
              </a:tabLst>
            </a:pPr>
            <a:endParaRPr lang="fr-FR" sz="2000" b="0">
              <a:latin typeface="Arial" panose="020B0604020202020204" pitchFamily="34" charset="0"/>
              <a:cs typeface="Arial" panose="020B0604020202020204" pitchFamily="34" charset="0"/>
            </a:endParaRPr>
          </a:p>
          <a:p>
            <a:pPr>
              <a:tabLst>
                <a:tab pos="1798638" algn="l"/>
              </a:tabLst>
            </a:pPr>
            <a:r>
              <a:rPr lang="fr-FR" sz="2000" b="0">
                <a:latin typeface="Arial" panose="020B0604020202020204" pitchFamily="34" charset="0"/>
                <a:cs typeface="Arial" panose="020B0604020202020204" pitchFamily="34" charset="0"/>
              </a:rPr>
              <a:t>LPAS-PPAS	Trojan Horse Injection and blow-out </a:t>
            </a:r>
            <a:r>
              <a:rPr lang="fr-FR" sz="2000" b="0" smtClean="0">
                <a:latin typeface="Arial" panose="020B0604020202020204" pitchFamily="34" charset="0"/>
                <a:cs typeface="Arial" panose="020B0604020202020204" pitchFamily="34" charset="0"/>
              </a:rPr>
              <a:t>regime</a:t>
            </a:r>
            <a:endParaRPr lang="fr-FR" sz="2000" b="0">
              <a:latin typeface="Arial" panose="020B0604020202020204" pitchFamily="34" charset="0"/>
              <a:cs typeface="Arial" panose="020B0604020202020204" pitchFamily="34" charset="0"/>
            </a:endParaRPr>
          </a:p>
          <a:p>
            <a:pPr>
              <a:tabLst>
                <a:tab pos="1798638" algn="l"/>
              </a:tabLst>
            </a:pPr>
            <a:r>
              <a:rPr lang="fr-FR" sz="2000" b="0">
                <a:latin typeface="Arial" panose="020B0604020202020204" pitchFamily="34" charset="0"/>
                <a:cs typeface="Arial" panose="020B0604020202020204" pitchFamily="34" charset="0"/>
              </a:rPr>
              <a:t>	Wakefield </a:t>
            </a:r>
            <a:r>
              <a:rPr lang="fr-FR" sz="2000" b="0" smtClean="0">
                <a:latin typeface="Arial" panose="020B0604020202020204" pitchFamily="34" charset="0"/>
                <a:cs typeface="Arial" panose="020B0604020202020204" pitchFamily="34" charset="0"/>
              </a:rPr>
              <a:t>Induced </a:t>
            </a:r>
            <a:r>
              <a:rPr lang="fr-FR" sz="2000" b="0">
                <a:latin typeface="Arial" panose="020B0604020202020204" pitchFamily="34" charset="0"/>
                <a:cs typeface="Arial" panose="020B0604020202020204" pitchFamily="34" charset="0"/>
              </a:rPr>
              <a:t>Ionization </a:t>
            </a:r>
            <a:r>
              <a:rPr lang="fr-FR" sz="2000" b="0" smtClean="0">
                <a:latin typeface="Arial" panose="020B0604020202020204" pitchFamily="34" charset="0"/>
                <a:cs typeface="Arial" panose="020B0604020202020204" pitchFamily="34" charset="0"/>
              </a:rPr>
              <a:t>Injection and </a:t>
            </a:r>
            <a:r>
              <a:rPr lang="fr-FR" sz="2000" b="0">
                <a:latin typeface="Arial" panose="020B0604020202020204" pitchFamily="34" charset="0"/>
                <a:cs typeface="Arial" panose="020B0604020202020204" pitchFamily="34" charset="0"/>
              </a:rPr>
              <a:t>blow-out </a:t>
            </a:r>
            <a:r>
              <a:rPr lang="fr-FR" sz="2000" b="0" smtClean="0">
                <a:latin typeface="Arial" panose="020B0604020202020204" pitchFamily="34" charset="0"/>
                <a:cs typeface="Arial" panose="020B0604020202020204" pitchFamily="34" charset="0"/>
              </a:rPr>
              <a:t>regime</a:t>
            </a:r>
            <a:endParaRPr lang="fr-FR" sz="2000" b="0">
              <a:latin typeface="Arial" panose="020B0604020202020204" pitchFamily="34" charset="0"/>
              <a:cs typeface="Arial" panose="020B0604020202020204" pitchFamily="34" charset="0"/>
            </a:endParaRPr>
          </a:p>
          <a:p>
            <a:pPr>
              <a:tabLst>
                <a:tab pos="1798638" algn="l"/>
              </a:tabLst>
            </a:pPr>
            <a:endParaRPr lang="fr-FR" sz="2000" b="0">
              <a:latin typeface="Arial" panose="020B0604020202020204" pitchFamily="34" charset="0"/>
              <a:cs typeface="Arial" panose="020B0604020202020204" pitchFamily="34" charset="0"/>
            </a:endParaRPr>
          </a:p>
          <a:p>
            <a:pPr>
              <a:tabLst>
                <a:tab pos="1798638" algn="l"/>
              </a:tabLst>
            </a:pPr>
            <a:endParaRPr lang="fr-FR" sz="2000" b="0">
              <a:latin typeface="Arial" panose="020B0604020202020204" pitchFamily="34" charset="0"/>
              <a:cs typeface="Arial" panose="020B0604020202020204" pitchFamily="34" charset="0"/>
            </a:endParaRPr>
          </a:p>
          <a:p>
            <a:pPr>
              <a:tabLst>
                <a:tab pos="1798638" algn="l"/>
              </a:tabLst>
            </a:pPr>
            <a:r>
              <a:rPr lang="fr-FR" sz="2000" b="0">
                <a:latin typeface="Arial" panose="020B0604020202020204" pitchFamily="34" charset="0"/>
                <a:cs typeface="Arial" panose="020B0604020202020204" pitchFamily="34" charset="0"/>
              </a:rPr>
              <a:t>	</a:t>
            </a:r>
          </a:p>
          <a:p>
            <a:pPr>
              <a:tabLst>
                <a:tab pos="1798638" algn="l"/>
              </a:tabLst>
            </a:pPr>
            <a:r>
              <a:rPr lang="fr-FR" sz="2000" b="0">
                <a:latin typeface="Arial" panose="020B0604020202020204" pitchFamily="34" charset="0"/>
                <a:cs typeface="Arial" panose="020B0604020202020204" pitchFamily="34" charset="0"/>
              </a:rPr>
              <a:t>	</a:t>
            </a:r>
          </a:p>
          <a:p>
            <a:endParaRPr lang="fr-FR" sz="2000" b="0">
              <a:latin typeface="Arial" panose="020B0604020202020204" pitchFamily="34" charset="0"/>
              <a:cs typeface="Arial" panose="020B0604020202020204" pitchFamily="34" charset="0"/>
            </a:endParaRPr>
          </a:p>
        </p:txBody>
      </p:sp>
      <p:sp>
        <p:nvSpPr>
          <p:cNvPr id="5" name="Rectangle 5">
            <a:extLst>
              <a:ext uri="{FF2B5EF4-FFF2-40B4-BE49-F238E27FC236}">
                <a16:creationId xmlns:a16="http://schemas.microsoft.com/office/drawing/2014/main" id="{F0918EF0-788D-4098-B90B-D24AB4D3DAE1}"/>
              </a:ext>
            </a:extLst>
          </p:cNvPr>
          <p:cNvSpPr>
            <a:spLocks noChangeArrowheads="1"/>
          </p:cNvSpPr>
          <p:nvPr/>
        </p:nvSpPr>
        <p:spPr bwMode="auto">
          <a:xfrm>
            <a:off x="2784476" y="358885"/>
            <a:ext cx="5142766"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Inj. / Accel. techniques studied</a:t>
            </a:r>
          </a:p>
        </p:txBody>
      </p:sp>
    </p:spTree>
    <p:extLst>
      <p:ext uri="{BB962C8B-B14F-4D97-AF65-F5344CB8AC3E}">
        <p14:creationId xmlns:p14="http://schemas.microsoft.com/office/powerpoint/2010/main" val="36974750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11</a:t>
            </a:fld>
            <a:endParaRPr lang="fr-FR"/>
          </a:p>
        </p:txBody>
      </p:sp>
      <p:sp>
        <p:nvSpPr>
          <p:cNvPr id="5" name="ZoneTexte 4"/>
          <p:cNvSpPr txBox="1"/>
          <p:nvPr/>
        </p:nvSpPr>
        <p:spPr>
          <a:xfrm>
            <a:off x="431513" y="1335640"/>
            <a:ext cx="10301474" cy="6555641"/>
          </a:xfrm>
          <a:prstGeom prst="rect">
            <a:avLst/>
          </a:prstGeom>
          <a:noFill/>
        </p:spPr>
        <p:txBody>
          <a:bodyPr wrap="none" rtlCol="0">
            <a:spAutoFit/>
          </a:bodyPr>
          <a:lstStyle/>
          <a:p>
            <a:pPr lvl="0" defTabSz="900113" eaLnBrk="1" fontAlgn="auto" hangingPunct="1">
              <a:spcBef>
                <a:spcPts val="0"/>
              </a:spcBef>
              <a:spcAft>
                <a:spcPts val="0"/>
              </a:spcAft>
            </a:pPr>
            <a:r>
              <a:rPr lang="fr-FR" sz="2000" b="0">
                <a:solidFill>
                  <a:prstClr val="black"/>
                </a:solidFill>
                <a:latin typeface="Arial" panose="020B0604020202020204" pitchFamily="34" charset="0"/>
                <a:cs typeface="Arial" panose="020B0604020202020204" pitchFamily="34" charset="0"/>
              </a:rPr>
              <a:t>RFI 240 MeV	S-band, RF &amp; Magn.compression			</a:t>
            </a:r>
            <a:r>
              <a:rPr lang="fr-FR" sz="2000" b="0">
                <a:solidFill>
                  <a:srgbClr val="1201F5"/>
                </a:solidFill>
                <a:latin typeface="Arial" panose="020B0604020202020204" pitchFamily="34" charset="0"/>
                <a:cs typeface="Arial" panose="020B0604020202020204" pitchFamily="34" charset="0"/>
              </a:rPr>
              <a:t>ASTRA</a:t>
            </a:r>
          </a:p>
          <a:p>
            <a:pPr lvl="0" defTabSz="900113" eaLnBrk="1" fontAlgn="auto" hangingPunct="1">
              <a:spcBef>
                <a:spcPts val="0"/>
              </a:spcBef>
              <a:spcAft>
                <a:spcPts val="0"/>
              </a:spcAft>
            </a:pPr>
            <a:r>
              <a:rPr lang="fr-FR" sz="2000" b="0">
                <a:solidFill>
                  <a:prstClr val="black"/>
                </a:solidFill>
                <a:latin typeface="Arial" panose="020B0604020202020204" pitchFamily="34" charset="0"/>
                <a:cs typeface="Arial" panose="020B0604020202020204" pitchFamily="34" charset="0"/>
              </a:rPr>
              <a:t>RFI 500 MeV	S-band &amp; X-band, Comb technique			</a:t>
            </a:r>
            <a:r>
              <a:rPr lang="fr-FR" sz="2000" b="0">
                <a:solidFill>
                  <a:srgbClr val="1201F5"/>
                </a:solidFill>
                <a:latin typeface="Arial" panose="020B0604020202020204" pitchFamily="34" charset="0"/>
                <a:cs typeface="Arial" panose="020B0604020202020204" pitchFamily="34" charset="0"/>
              </a:rPr>
              <a:t>Tstep, Elegant</a:t>
            </a:r>
          </a:p>
          <a:p>
            <a:pPr defTabSz="1042873" eaLnBrk="1" fontAlgn="auto" hangingPunct="1">
              <a:spcBef>
                <a:spcPts val="0"/>
              </a:spcBef>
              <a:spcAft>
                <a:spcPts val="0"/>
              </a:spcAft>
            </a:pPr>
            <a:endParaRPr lang="fr-FR" sz="2000" b="0">
              <a:solidFill>
                <a:prstClr val="black"/>
              </a:solidFill>
              <a:latin typeface="Arial" panose="020B0604020202020204" pitchFamily="34" charset="0"/>
              <a:cs typeface="Arial" panose="020B0604020202020204" pitchFamily="34" charset="0"/>
            </a:endParaRPr>
          </a:p>
          <a:p>
            <a:pPr defTabSz="1009650" eaLnBrk="1" fontAlgn="auto" hangingPunct="1">
              <a:spcBef>
                <a:spcPts val="0"/>
              </a:spcBef>
              <a:spcAft>
                <a:spcPts val="0"/>
              </a:spcAft>
              <a:tabLst>
                <a:tab pos="1798638" algn="l"/>
              </a:tabLst>
            </a:pPr>
            <a:r>
              <a:rPr lang="fr-FR" sz="2000" b="0">
                <a:solidFill>
                  <a:prstClr val="black"/>
                </a:solidFill>
                <a:latin typeface="Arial" panose="020B0604020202020204" pitchFamily="34" charset="0"/>
                <a:cs typeface="Arial" panose="020B0604020202020204" pitchFamily="34" charset="0"/>
              </a:rPr>
              <a:t>LPI 150 MeV	Wave-breaking injection and nonlinear </a:t>
            </a:r>
            <a:r>
              <a:rPr lang="fr-FR" sz="2000" b="0" smtClean="0">
                <a:solidFill>
                  <a:prstClr val="black"/>
                </a:solidFill>
                <a:latin typeface="Arial" panose="020B0604020202020204" pitchFamily="34" charset="0"/>
                <a:cs typeface="Arial" panose="020B0604020202020204" pitchFamily="34" charset="0"/>
              </a:rPr>
              <a:t>regime</a:t>
            </a:r>
            <a:r>
              <a:rPr lang="fr-FR" sz="2000" b="0">
                <a:solidFill>
                  <a:prstClr val="black"/>
                </a:solidFill>
                <a:latin typeface="Arial" panose="020B0604020202020204" pitchFamily="34" charset="0"/>
                <a:cs typeface="Arial" panose="020B0604020202020204" pitchFamily="34" charset="0"/>
              </a:rPr>
              <a:t>	</a:t>
            </a:r>
            <a:r>
              <a:rPr lang="fr-FR" sz="2000" b="0" smtClean="0">
                <a:solidFill>
                  <a:prstClr val="black"/>
                </a:solidFill>
                <a:latin typeface="Arial" panose="020B0604020202020204" pitchFamily="34" charset="0"/>
                <a:cs typeface="Arial" panose="020B0604020202020204" pitchFamily="34" charset="0"/>
              </a:rPr>
              <a:t>	</a:t>
            </a:r>
            <a:r>
              <a:rPr lang="fr-FR" sz="2000" b="0" smtClean="0">
                <a:solidFill>
                  <a:srgbClr val="1201F5"/>
                </a:solidFill>
                <a:latin typeface="Arial" panose="020B0604020202020204" pitchFamily="34" charset="0"/>
                <a:cs typeface="Arial" panose="020B0604020202020204" pitchFamily="34" charset="0"/>
              </a:rPr>
              <a:t>SMILEI</a:t>
            </a:r>
            <a:endParaRPr lang="fr-FR" sz="2000" b="0">
              <a:solidFill>
                <a:srgbClr val="1201F5"/>
              </a:solidFill>
              <a:latin typeface="Arial" panose="020B0604020202020204" pitchFamily="34" charset="0"/>
              <a:cs typeface="Arial" panose="020B0604020202020204" pitchFamily="34" charset="0"/>
            </a:endParaRPr>
          </a:p>
          <a:p>
            <a:pPr defTabSz="1009650" eaLnBrk="1" fontAlgn="auto" hangingPunct="1">
              <a:spcBef>
                <a:spcPts val="0"/>
              </a:spcBef>
              <a:spcAft>
                <a:spcPts val="0"/>
              </a:spcAft>
              <a:tabLst>
                <a:tab pos="1798638" algn="l"/>
              </a:tabLst>
            </a:pPr>
            <a:r>
              <a:rPr lang="fr-FR" sz="2000" b="0">
                <a:solidFill>
                  <a:prstClr val="black"/>
                </a:solidFill>
                <a:latin typeface="Arial" panose="020B0604020202020204" pitchFamily="34" charset="0"/>
                <a:cs typeface="Arial" panose="020B0604020202020204" pitchFamily="34" charset="0"/>
              </a:rPr>
              <a:t>	Shock-front injection and blow-out </a:t>
            </a:r>
            <a:r>
              <a:rPr lang="fr-FR" sz="2000" b="0" smtClean="0">
                <a:solidFill>
                  <a:prstClr val="black"/>
                </a:solidFill>
                <a:latin typeface="Arial" panose="020B0604020202020204" pitchFamily="34" charset="0"/>
                <a:cs typeface="Arial" panose="020B0604020202020204" pitchFamily="34" charset="0"/>
              </a:rPr>
              <a:t>regime</a:t>
            </a:r>
            <a:r>
              <a:rPr lang="fr-FR" sz="2000" b="0">
                <a:solidFill>
                  <a:prstClr val="black"/>
                </a:solidFill>
                <a:latin typeface="Arial" panose="020B0604020202020204" pitchFamily="34" charset="0"/>
                <a:cs typeface="Arial" panose="020B0604020202020204" pitchFamily="34" charset="0"/>
              </a:rPr>
              <a:t>		</a:t>
            </a:r>
            <a:r>
              <a:rPr lang="fr-FR" sz="2000" b="0">
                <a:solidFill>
                  <a:srgbClr val="1201F5"/>
                </a:solidFill>
                <a:latin typeface="Arial" panose="020B0604020202020204" pitchFamily="34" charset="0"/>
                <a:cs typeface="Arial" panose="020B0604020202020204" pitchFamily="34" charset="0"/>
              </a:rPr>
              <a:t>CALDER-C</a:t>
            </a:r>
          </a:p>
          <a:p>
            <a:pPr defTabSz="1009650" eaLnBrk="1" fontAlgn="auto" hangingPunct="1">
              <a:spcBef>
                <a:spcPts val="0"/>
              </a:spcBef>
              <a:spcAft>
                <a:spcPts val="0"/>
              </a:spcAft>
              <a:tabLst>
                <a:tab pos="1798638" algn="l"/>
              </a:tabLst>
            </a:pPr>
            <a:r>
              <a:rPr lang="fr-FR" sz="2000" b="0">
                <a:solidFill>
                  <a:prstClr val="black"/>
                </a:solidFill>
                <a:latin typeface="Arial" panose="020B0604020202020204" pitchFamily="34" charset="0"/>
                <a:cs typeface="Arial" panose="020B0604020202020204" pitchFamily="34" charset="0"/>
              </a:rPr>
              <a:t>	Ionization injection and quasi-linear </a:t>
            </a:r>
            <a:r>
              <a:rPr lang="fr-FR" sz="2000" b="0" smtClean="0">
                <a:solidFill>
                  <a:prstClr val="black"/>
                </a:solidFill>
                <a:latin typeface="Arial" panose="020B0604020202020204" pitchFamily="34" charset="0"/>
                <a:cs typeface="Arial" panose="020B0604020202020204" pitchFamily="34" charset="0"/>
              </a:rPr>
              <a:t>regime</a:t>
            </a:r>
            <a:r>
              <a:rPr lang="fr-FR" sz="2000" b="0">
                <a:solidFill>
                  <a:prstClr val="black"/>
                </a:solidFill>
                <a:latin typeface="Arial" panose="020B0604020202020204" pitchFamily="34" charset="0"/>
                <a:cs typeface="Arial" panose="020B0604020202020204" pitchFamily="34" charset="0"/>
              </a:rPr>
              <a:t>	</a:t>
            </a:r>
            <a:r>
              <a:rPr lang="fr-FR" sz="2000" b="0" smtClean="0">
                <a:solidFill>
                  <a:prstClr val="black"/>
                </a:solidFill>
                <a:latin typeface="Arial" panose="020B0604020202020204" pitchFamily="34" charset="0"/>
                <a:cs typeface="Arial" panose="020B0604020202020204" pitchFamily="34" charset="0"/>
              </a:rPr>
              <a:t>	</a:t>
            </a:r>
            <a:r>
              <a:rPr lang="fr-FR" sz="2000" b="0" smtClean="0">
                <a:solidFill>
                  <a:srgbClr val="1201F5"/>
                </a:solidFill>
                <a:latin typeface="Arial" panose="020B0604020202020204" pitchFamily="34" charset="0"/>
                <a:cs typeface="Arial" panose="020B0604020202020204" pitchFamily="34" charset="0"/>
              </a:rPr>
              <a:t>Warp</a:t>
            </a:r>
            <a:endParaRPr lang="fr-FR" sz="2000" b="0">
              <a:solidFill>
                <a:srgbClr val="1201F5"/>
              </a:solidFill>
              <a:latin typeface="Arial" panose="020B0604020202020204" pitchFamily="34" charset="0"/>
              <a:cs typeface="Arial" panose="020B0604020202020204" pitchFamily="34" charset="0"/>
            </a:endParaRPr>
          </a:p>
          <a:p>
            <a:pPr defTabSz="1009650" eaLnBrk="1" fontAlgn="auto" hangingPunct="1">
              <a:spcBef>
                <a:spcPts val="0"/>
              </a:spcBef>
              <a:spcAft>
                <a:spcPts val="0"/>
              </a:spcAft>
              <a:tabLst>
                <a:tab pos="1798638" algn="l"/>
              </a:tabLst>
            </a:pPr>
            <a:r>
              <a:rPr lang="fr-FR" sz="2000" b="0">
                <a:solidFill>
                  <a:prstClr val="black"/>
                </a:solidFill>
                <a:latin typeface="Arial" panose="020B0604020202020204" pitchFamily="34" charset="0"/>
                <a:cs typeface="Arial" panose="020B0604020202020204" pitchFamily="34" charset="0"/>
              </a:rPr>
              <a:t>	Downramp injection and blow-out </a:t>
            </a:r>
            <a:r>
              <a:rPr lang="fr-FR" sz="2000" b="0" smtClean="0">
                <a:solidFill>
                  <a:prstClr val="black"/>
                </a:solidFill>
                <a:latin typeface="Arial" panose="020B0604020202020204" pitchFamily="34" charset="0"/>
                <a:cs typeface="Arial" panose="020B0604020202020204" pitchFamily="34" charset="0"/>
              </a:rPr>
              <a:t>regime</a:t>
            </a:r>
            <a:r>
              <a:rPr lang="fr-FR" sz="2000" b="0">
                <a:solidFill>
                  <a:prstClr val="black"/>
                </a:solidFill>
                <a:latin typeface="Arial" panose="020B0604020202020204" pitchFamily="34" charset="0"/>
                <a:cs typeface="Arial" panose="020B0604020202020204" pitchFamily="34" charset="0"/>
              </a:rPr>
              <a:t>		</a:t>
            </a:r>
            <a:r>
              <a:rPr lang="fr-FR" sz="2000" b="0">
                <a:solidFill>
                  <a:srgbClr val="1201F5"/>
                </a:solidFill>
                <a:latin typeface="Arial" panose="020B0604020202020204" pitchFamily="34" charset="0"/>
                <a:cs typeface="Arial" panose="020B0604020202020204" pitchFamily="34" charset="0"/>
              </a:rPr>
              <a:t>OSIRIS</a:t>
            </a:r>
          </a:p>
          <a:p>
            <a:pPr defTabSz="1009650" eaLnBrk="1" fontAlgn="auto" hangingPunct="1">
              <a:spcBef>
                <a:spcPts val="0"/>
              </a:spcBef>
              <a:spcAft>
                <a:spcPts val="0"/>
              </a:spcAft>
              <a:tabLst>
                <a:tab pos="1798638" algn="l"/>
              </a:tabLst>
            </a:pPr>
            <a:r>
              <a:rPr lang="fr-FR" sz="2000" b="0">
                <a:solidFill>
                  <a:prstClr val="black"/>
                </a:solidFill>
                <a:latin typeface="Arial" panose="020B0604020202020204" pitchFamily="34" charset="0"/>
                <a:cs typeface="Arial" panose="020B0604020202020204" pitchFamily="34" charset="0"/>
              </a:rPr>
              <a:t>	Resonant Multiple Ionization Injection (ReMPI)		</a:t>
            </a:r>
            <a:r>
              <a:rPr lang="fr-FR" sz="2000" b="0">
                <a:solidFill>
                  <a:srgbClr val="1201F5"/>
                </a:solidFill>
                <a:latin typeface="Arial" panose="020B0604020202020204" pitchFamily="34" charset="0"/>
                <a:cs typeface="Arial" panose="020B0604020202020204" pitchFamily="34" charset="0"/>
              </a:rPr>
              <a:t>ALaDYN</a:t>
            </a:r>
            <a:r>
              <a:rPr lang="fr-FR" sz="2000" b="0">
                <a:solidFill>
                  <a:prstClr val="black"/>
                </a:solidFill>
                <a:latin typeface="Arial" panose="020B0604020202020204" pitchFamily="34" charset="0"/>
                <a:cs typeface="Arial" panose="020B0604020202020204" pitchFamily="34" charset="0"/>
              </a:rPr>
              <a:t>, </a:t>
            </a:r>
            <a:r>
              <a:rPr lang="fr-FR" sz="2000" b="0">
                <a:solidFill>
                  <a:srgbClr val="1201F5"/>
                </a:solidFill>
                <a:latin typeface="Arial" panose="020B0604020202020204" pitchFamily="34" charset="0"/>
                <a:cs typeface="Arial" panose="020B0604020202020204" pitchFamily="34" charset="0"/>
              </a:rPr>
              <a:t>QFluid</a:t>
            </a:r>
          </a:p>
          <a:p>
            <a:pPr defTabSz="1009650" eaLnBrk="1" fontAlgn="auto" hangingPunct="1">
              <a:spcBef>
                <a:spcPts val="0"/>
              </a:spcBef>
              <a:spcAft>
                <a:spcPts val="0"/>
              </a:spcAft>
              <a:tabLst>
                <a:tab pos="1798638" algn="l"/>
              </a:tabLst>
            </a:pPr>
            <a:endParaRPr lang="fr-FR" sz="2000" b="0">
              <a:solidFill>
                <a:prstClr val="black"/>
              </a:solidFill>
              <a:latin typeface="Arial" panose="020B0604020202020204" pitchFamily="34" charset="0"/>
              <a:cs typeface="Arial" panose="020B0604020202020204" pitchFamily="34" charset="0"/>
            </a:endParaRPr>
          </a:p>
          <a:p>
            <a:pPr defTabSz="1009650" eaLnBrk="1" fontAlgn="auto" hangingPunct="1">
              <a:spcBef>
                <a:spcPts val="0"/>
              </a:spcBef>
              <a:spcAft>
                <a:spcPts val="0"/>
              </a:spcAft>
              <a:tabLst>
                <a:tab pos="1798638" algn="l"/>
              </a:tabLst>
            </a:pPr>
            <a:r>
              <a:rPr lang="fr-FR" sz="2000" b="0">
                <a:solidFill>
                  <a:prstClr val="black"/>
                </a:solidFill>
                <a:latin typeface="Arial" panose="020B0604020202020204" pitchFamily="34" charset="0"/>
                <a:cs typeface="Arial" panose="020B0604020202020204" pitchFamily="34" charset="0"/>
              </a:rPr>
              <a:t>LPAS 5 GeV	Quasi-linear </a:t>
            </a:r>
            <a:r>
              <a:rPr lang="fr-FR" sz="2000" b="0" smtClean="0">
                <a:solidFill>
                  <a:prstClr val="black"/>
                </a:solidFill>
                <a:latin typeface="Arial" panose="020B0604020202020204" pitchFamily="34" charset="0"/>
                <a:cs typeface="Arial" panose="020B0604020202020204" pitchFamily="34" charset="0"/>
              </a:rPr>
              <a:t>regime, </a:t>
            </a:r>
            <a:r>
              <a:rPr lang="fr-FR" sz="2000" b="0">
                <a:solidFill>
                  <a:prstClr val="black"/>
                </a:solidFill>
                <a:latin typeface="Arial" panose="020B0604020202020204" pitchFamily="34" charset="0"/>
                <a:cs typeface="Arial" panose="020B0604020202020204" pitchFamily="34" charset="0"/>
              </a:rPr>
              <a:t>1 LPAS		</a:t>
            </a:r>
            <a:r>
              <a:rPr lang="fr-FR" sz="2000" b="0" smtClean="0">
                <a:solidFill>
                  <a:prstClr val="black"/>
                </a:solidFill>
                <a:latin typeface="Arial" panose="020B0604020202020204" pitchFamily="34" charset="0"/>
                <a:cs typeface="Arial" panose="020B0604020202020204" pitchFamily="34" charset="0"/>
              </a:rPr>
              <a:t>	</a:t>
            </a:r>
            <a:r>
              <a:rPr lang="fr-FR" sz="2000" b="0" smtClean="0">
                <a:solidFill>
                  <a:srgbClr val="1201F5"/>
                </a:solidFill>
                <a:latin typeface="Arial" panose="020B0604020202020204" pitchFamily="34" charset="0"/>
                <a:cs typeface="Arial" panose="020B0604020202020204" pitchFamily="34" charset="0"/>
              </a:rPr>
              <a:t>FBPIC</a:t>
            </a:r>
            <a:r>
              <a:rPr lang="fr-FR" sz="2000" b="0">
                <a:solidFill>
                  <a:prstClr val="black"/>
                </a:solidFill>
                <a:latin typeface="Arial" panose="020B0604020202020204" pitchFamily="34" charset="0"/>
                <a:cs typeface="Arial" panose="020B0604020202020204" pitchFamily="34" charset="0"/>
              </a:rPr>
              <a:t>, </a:t>
            </a:r>
            <a:r>
              <a:rPr lang="fr-FR" sz="2000" b="0">
                <a:solidFill>
                  <a:srgbClr val="1201F5"/>
                </a:solidFill>
                <a:latin typeface="Arial" panose="020B0604020202020204" pitchFamily="34" charset="0"/>
                <a:cs typeface="Arial" panose="020B0604020202020204" pitchFamily="34" charset="0"/>
              </a:rPr>
              <a:t>QFluid</a:t>
            </a:r>
            <a:r>
              <a:rPr lang="fr-FR" sz="2000" b="0">
                <a:solidFill>
                  <a:prstClr val="black"/>
                </a:solidFill>
                <a:latin typeface="Arial" panose="020B0604020202020204" pitchFamily="34" charset="0"/>
                <a:cs typeface="Arial" panose="020B0604020202020204" pitchFamily="34" charset="0"/>
              </a:rPr>
              <a:t>, </a:t>
            </a:r>
            <a:r>
              <a:rPr lang="fr-FR" sz="2000" b="0">
                <a:solidFill>
                  <a:srgbClr val="1201F5"/>
                </a:solidFill>
                <a:latin typeface="Arial" panose="020B0604020202020204" pitchFamily="34" charset="0"/>
                <a:cs typeface="Arial" panose="020B0604020202020204" pitchFamily="34" charset="0"/>
              </a:rPr>
              <a:t>Warp</a:t>
            </a:r>
          </a:p>
          <a:p>
            <a:pPr defTabSz="1009650" eaLnBrk="1" fontAlgn="auto" hangingPunct="1">
              <a:spcBef>
                <a:spcPts val="0"/>
              </a:spcBef>
              <a:spcAft>
                <a:spcPts val="0"/>
              </a:spcAft>
              <a:tabLst>
                <a:tab pos="1798638" algn="l"/>
              </a:tabLst>
            </a:pPr>
            <a:r>
              <a:rPr lang="fr-FR" sz="2000" b="0">
                <a:solidFill>
                  <a:prstClr val="black"/>
                </a:solidFill>
                <a:latin typeface="Arial" panose="020B0604020202020204" pitchFamily="34" charset="0"/>
                <a:cs typeface="Arial" panose="020B0604020202020204" pitchFamily="34" charset="0"/>
              </a:rPr>
              <a:t>	Blow-out </a:t>
            </a:r>
            <a:r>
              <a:rPr lang="fr-FR" sz="2000" b="0" smtClean="0">
                <a:solidFill>
                  <a:prstClr val="black"/>
                </a:solidFill>
                <a:latin typeface="Arial" panose="020B0604020202020204" pitchFamily="34" charset="0"/>
                <a:cs typeface="Arial" panose="020B0604020202020204" pitchFamily="34" charset="0"/>
              </a:rPr>
              <a:t>regime, </a:t>
            </a:r>
            <a:r>
              <a:rPr lang="fr-FR" sz="2000" b="0">
                <a:solidFill>
                  <a:prstClr val="black"/>
                </a:solidFill>
                <a:latin typeface="Arial" panose="020B0604020202020204" pitchFamily="34" charset="0"/>
                <a:cs typeface="Arial" panose="020B0604020202020204" pitchFamily="34" charset="0"/>
              </a:rPr>
              <a:t>2 LPAS + chicane	</a:t>
            </a:r>
            <a:r>
              <a:rPr lang="fr-FR" sz="2000" b="0" smtClean="0">
                <a:solidFill>
                  <a:prstClr val="black"/>
                </a:solidFill>
                <a:latin typeface="Arial" panose="020B0604020202020204" pitchFamily="34" charset="0"/>
                <a:cs typeface="Arial" panose="020B0604020202020204" pitchFamily="34" charset="0"/>
              </a:rPr>
              <a:t>	</a:t>
            </a:r>
            <a:r>
              <a:rPr lang="fr-FR" sz="2000" b="0" smtClean="0">
                <a:solidFill>
                  <a:srgbClr val="1201F5"/>
                </a:solidFill>
                <a:latin typeface="Arial" panose="020B0604020202020204" pitchFamily="34" charset="0"/>
                <a:cs typeface="Arial" panose="020B0604020202020204" pitchFamily="34" charset="0"/>
              </a:rPr>
              <a:t>FBPIC</a:t>
            </a:r>
            <a:r>
              <a:rPr lang="fr-FR" sz="2000" b="0">
                <a:solidFill>
                  <a:prstClr val="black"/>
                </a:solidFill>
                <a:latin typeface="Arial" panose="020B0604020202020204" pitchFamily="34" charset="0"/>
                <a:cs typeface="Arial" panose="020B0604020202020204" pitchFamily="34" charset="0"/>
              </a:rPr>
              <a:t>, </a:t>
            </a:r>
            <a:r>
              <a:rPr lang="fr-FR" sz="2000" b="0">
                <a:solidFill>
                  <a:srgbClr val="1201F5"/>
                </a:solidFill>
                <a:latin typeface="Arial" panose="020B0604020202020204" pitchFamily="34" charset="0"/>
                <a:cs typeface="Arial" panose="020B0604020202020204" pitchFamily="34" charset="0"/>
              </a:rPr>
              <a:t>ASTRA</a:t>
            </a:r>
            <a:r>
              <a:rPr lang="fr-FR" sz="2000" b="0">
                <a:solidFill>
                  <a:prstClr val="black"/>
                </a:solidFill>
                <a:latin typeface="Arial" panose="020B0604020202020204" pitchFamily="34" charset="0"/>
                <a:cs typeface="Arial" panose="020B0604020202020204" pitchFamily="34" charset="0"/>
              </a:rPr>
              <a:t>, </a:t>
            </a:r>
            <a:r>
              <a:rPr lang="fr-FR" sz="2000" b="0">
                <a:solidFill>
                  <a:srgbClr val="1201F5"/>
                </a:solidFill>
                <a:latin typeface="Arial" panose="020B0604020202020204" pitchFamily="34" charset="0"/>
                <a:cs typeface="Arial" panose="020B0604020202020204" pitchFamily="34" charset="0"/>
              </a:rPr>
              <a:t>CSRtrack</a:t>
            </a:r>
          </a:p>
          <a:p>
            <a:pPr defTabSz="1009650" eaLnBrk="1" fontAlgn="auto" hangingPunct="1">
              <a:spcBef>
                <a:spcPts val="0"/>
              </a:spcBef>
              <a:spcAft>
                <a:spcPts val="0"/>
              </a:spcAft>
              <a:tabLst>
                <a:tab pos="1798638" algn="l"/>
              </a:tabLst>
            </a:pPr>
            <a:endParaRPr lang="fr-FR" sz="2000" b="0">
              <a:solidFill>
                <a:prstClr val="black"/>
              </a:solidFill>
              <a:latin typeface="Arial" panose="020B0604020202020204" pitchFamily="34" charset="0"/>
              <a:cs typeface="Arial" panose="020B0604020202020204" pitchFamily="34" charset="0"/>
            </a:endParaRPr>
          </a:p>
          <a:p>
            <a:pPr defTabSz="1009650" eaLnBrk="1" fontAlgn="auto" hangingPunct="1">
              <a:spcBef>
                <a:spcPts val="0"/>
              </a:spcBef>
              <a:spcAft>
                <a:spcPts val="0"/>
              </a:spcAft>
              <a:tabLst>
                <a:tab pos="1798638" algn="l"/>
              </a:tabLst>
            </a:pPr>
            <a:r>
              <a:rPr lang="fr-FR" sz="2000" b="0">
                <a:solidFill>
                  <a:prstClr val="black"/>
                </a:solidFill>
                <a:latin typeface="Arial" panose="020B0604020202020204" pitchFamily="34" charset="0"/>
                <a:cs typeface="Arial" panose="020B0604020202020204" pitchFamily="34" charset="0"/>
              </a:rPr>
              <a:t>PPAS 1 GeV	Weakly-nonlinear </a:t>
            </a:r>
            <a:r>
              <a:rPr lang="fr-FR" sz="2000" b="0" smtClean="0">
                <a:solidFill>
                  <a:prstClr val="black"/>
                </a:solidFill>
                <a:latin typeface="Arial" panose="020B0604020202020204" pitchFamily="34" charset="0"/>
                <a:cs typeface="Arial" panose="020B0604020202020204" pitchFamily="34" charset="0"/>
              </a:rPr>
              <a:t>regime</a:t>
            </a:r>
            <a:r>
              <a:rPr lang="fr-FR" sz="2000" b="0">
                <a:solidFill>
                  <a:prstClr val="black"/>
                </a:solidFill>
                <a:latin typeface="Arial" panose="020B0604020202020204" pitchFamily="34" charset="0"/>
                <a:cs typeface="Arial" panose="020B0604020202020204" pitchFamily="34" charset="0"/>
              </a:rPr>
              <a:t>			</a:t>
            </a:r>
            <a:r>
              <a:rPr lang="fr-FR" sz="2000" b="0" smtClean="0">
                <a:solidFill>
                  <a:prstClr val="black"/>
                </a:solidFill>
                <a:latin typeface="Arial" panose="020B0604020202020204" pitchFamily="34" charset="0"/>
                <a:cs typeface="Arial" panose="020B0604020202020204" pitchFamily="34" charset="0"/>
              </a:rPr>
              <a:t>	</a:t>
            </a:r>
            <a:r>
              <a:rPr lang="fr-FR" sz="2000" b="0" smtClean="0">
                <a:solidFill>
                  <a:srgbClr val="1201F5"/>
                </a:solidFill>
                <a:latin typeface="Arial" panose="020B0604020202020204" pitchFamily="34" charset="0"/>
                <a:cs typeface="Arial" panose="020B0604020202020204" pitchFamily="34" charset="0"/>
              </a:rPr>
              <a:t>Architect</a:t>
            </a:r>
            <a:endParaRPr lang="fr-FR" sz="2000" b="0">
              <a:solidFill>
                <a:srgbClr val="1201F5"/>
              </a:solidFill>
              <a:latin typeface="Arial" panose="020B0604020202020204" pitchFamily="34" charset="0"/>
              <a:cs typeface="Arial" panose="020B0604020202020204" pitchFamily="34" charset="0"/>
            </a:endParaRPr>
          </a:p>
          <a:p>
            <a:pPr defTabSz="1009650" eaLnBrk="1" fontAlgn="auto" hangingPunct="1">
              <a:spcBef>
                <a:spcPts val="0"/>
              </a:spcBef>
              <a:spcAft>
                <a:spcPts val="0"/>
              </a:spcAft>
              <a:tabLst>
                <a:tab pos="1798638" algn="l"/>
              </a:tabLst>
            </a:pPr>
            <a:endParaRPr lang="fr-FR" sz="2000" b="0">
              <a:solidFill>
                <a:prstClr val="black"/>
              </a:solidFill>
              <a:latin typeface="Arial" panose="020B0604020202020204" pitchFamily="34" charset="0"/>
              <a:cs typeface="Arial" panose="020B0604020202020204" pitchFamily="34" charset="0"/>
            </a:endParaRPr>
          </a:p>
          <a:p>
            <a:pPr defTabSz="1009650" eaLnBrk="1" fontAlgn="auto" hangingPunct="1">
              <a:spcBef>
                <a:spcPts val="0"/>
              </a:spcBef>
              <a:spcAft>
                <a:spcPts val="0"/>
              </a:spcAft>
              <a:tabLst>
                <a:tab pos="1798638" algn="l"/>
              </a:tabLst>
            </a:pPr>
            <a:r>
              <a:rPr lang="fr-FR" sz="2000" b="0">
                <a:solidFill>
                  <a:prstClr val="black"/>
                </a:solidFill>
                <a:latin typeface="Arial" panose="020B0604020202020204" pitchFamily="34" charset="0"/>
                <a:cs typeface="Arial" panose="020B0604020202020204" pitchFamily="34" charset="0"/>
              </a:rPr>
              <a:t>LPAS-PPAS	Trojan Horse Injection and blow-out </a:t>
            </a:r>
            <a:r>
              <a:rPr lang="fr-FR" sz="2000" b="0" smtClean="0">
                <a:solidFill>
                  <a:prstClr val="black"/>
                </a:solidFill>
                <a:latin typeface="Arial" panose="020B0604020202020204" pitchFamily="34" charset="0"/>
                <a:cs typeface="Arial" panose="020B0604020202020204" pitchFamily="34" charset="0"/>
              </a:rPr>
              <a:t>regime</a:t>
            </a:r>
            <a:r>
              <a:rPr lang="fr-FR" sz="2000" b="0">
                <a:solidFill>
                  <a:prstClr val="black"/>
                </a:solidFill>
                <a:latin typeface="Arial" panose="020B0604020202020204" pitchFamily="34" charset="0"/>
                <a:cs typeface="Arial" panose="020B0604020202020204" pitchFamily="34" charset="0"/>
              </a:rPr>
              <a:t>	</a:t>
            </a:r>
            <a:r>
              <a:rPr lang="fr-FR" sz="2000" b="0" smtClean="0">
                <a:solidFill>
                  <a:prstClr val="black"/>
                </a:solidFill>
                <a:latin typeface="Arial" panose="020B0604020202020204" pitchFamily="34" charset="0"/>
                <a:cs typeface="Arial" panose="020B0604020202020204" pitchFamily="34" charset="0"/>
              </a:rPr>
              <a:t>	</a:t>
            </a:r>
            <a:r>
              <a:rPr lang="fr-FR" sz="2000" b="0" smtClean="0">
                <a:solidFill>
                  <a:srgbClr val="1201F5"/>
                </a:solidFill>
                <a:latin typeface="Arial" panose="020B0604020202020204" pitchFamily="34" charset="0"/>
                <a:cs typeface="Arial" panose="020B0604020202020204" pitchFamily="34" charset="0"/>
              </a:rPr>
              <a:t>VSim</a:t>
            </a:r>
            <a:endParaRPr lang="fr-FR" sz="2000" b="0">
              <a:solidFill>
                <a:srgbClr val="1201F5"/>
              </a:solidFill>
              <a:latin typeface="Arial" panose="020B0604020202020204" pitchFamily="34" charset="0"/>
              <a:cs typeface="Arial" panose="020B0604020202020204" pitchFamily="34" charset="0"/>
            </a:endParaRPr>
          </a:p>
          <a:p>
            <a:pPr defTabSz="1009650" eaLnBrk="1" fontAlgn="auto" hangingPunct="1">
              <a:spcBef>
                <a:spcPts val="0"/>
              </a:spcBef>
              <a:spcAft>
                <a:spcPts val="0"/>
              </a:spcAft>
              <a:tabLst>
                <a:tab pos="1798638" algn="l"/>
              </a:tabLst>
            </a:pPr>
            <a:r>
              <a:rPr lang="fr-FR" sz="2000" b="0">
                <a:solidFill>
                  <a:prstClr val="black"/>
                </a:solidFill>
                <a:latin typeface="Arial" panose="020B0604020202020204" pitchFamily="34" charset="0"/>
                <a:cs typeface="Arial" panose="020B0604020202020204" pitchFamily="34" charset="0"/>
              </a:rPr>
              <a:t>	Wakefield Induce Ionization and blow-out </a:t>
            </a:r>
            <a:r>
              <a:rPr lang="fr-FR" sz="2000" b="0" smtClean="0">
                <a:solidFill>
                  <a:prstClr val="black"/>
                </a:solidFill>
                <a:latin typeface="Arial" panose="020B0604020202020204" pitchFamily="34" charset="0"/>
                <a:cs typeface="Arial" panose="020B0604020202020204" pitchFamily="34" charset="0"/>
              </a:rPr>
              <a:t>regime</a:t>
            </a:r>
            <a:r>
              <a:rPr lang="fr-FR" sz="2000" b="0">
                <a:solidFill>
                  <a:prstClr val="black"/>
                </a:solidFill>
                <a:latin typeface="Arial" panose="020B0604020202020204" pitchFamily="34" charset="0"/>
                <a:cs typeface="Arial" panose="020B0604020202020204" pitchFamily="34" charset="0"/>
              </a:rPr>
              <a:t>	</a:t>
            </a:r>
            <a:r>
              <a:rPr lang="fr-FR" sz="2000" b="0">
                <a:solidFill>
                  <a:srgbClr val="1201F5"/>
                </a:solidFill>
                <a:latin typeface="Arial" panose="020B0604020202020204" pitchFamily="34" charset="0"/>
                <a:cs typeface="Arial" panose="020B0604020202020204" pitchFamily="34" charset="0"/>
              </a:rPr>
              <a:t>OSIRIS</a:t>
            </a:r>
          </a:p>
          <a:p>
            <a:pPr defTabSz="1042873" eaLnBrk="1" fontAlgn="auto" hangingPunct="1">
              <a:spcBef>
                <a:spcPts val="0"/>
              </a:spcBef>
              <a:spcAft>
                <a:spcPts val="0"/>
              </a:spcAft>
              <a:tabLst>
                <a:tab pos="1798638" algn="l"/>
              </a:tabLst>
            </a:pPr>
            <a:endParaRPr lang="fr-FR" sz="2000" b="0">
              <a:solidFill>
                <a:prstClr val="black"/>
              </a:solidFill>
              <a:latin typeface="Arial" panose="020B0604020202020204" pitchFamily="34" charset="0"/>
              <a:cs typeface="Arial" panose="020B0604020202020204" pitchFamily="34" charset="0"/>
            </a:endParaRPr>
          </a:p>
          <a:p>
            <a:pPr defTabSz="1042873" eaLnBrk="1" fontAlgn="auto" hangingPunct="1">
              <a:spcBef>
                <a:spcPts val="0"/>
              </a:spcBef>
              <a:spcAft>
                <a:spcPts val="0"/>
              </a:spcAft>
              <a:tabLst>
                <a:tab pos="1798638" algn="l"/>
              </a:tabLst>
            </a:pPr>
            <a:endParaRPr lang="fr-FR" sz="2000" b="0">
              <a:solidFill>
                <a:prstClr val="black"/>
              </a:solidFill>
              <a:latin typeface="Arial" panose="020B0604020202020204" pitchFamily="34" charset="0"/>
              <a:cs typeface="Arial" panose="020B0604020202020204" pitchFamily="34" charset="0"/>
            </a:endParaRPr>
          </a:p>
          <a:p>
            <a:pPr defTabSz="1042873" eaLnBrk="1" fontAlgn="auto" hangingPunct="1">
              <a:spcBef>
                <a:spcPts val="0"/>
              </a:spcBef>
              <a:spcAft>
                <a:spcPts val="0"/>
              </a:spcAft>
              <a:tabLst>
                <a:tab pos="1798638" algn="l"/>
              </a:tabLst>
            </a:pPr>
            <a:r>
              <a:rPr lang="fr-FR" sz="2000" b="0">
                <a:solidFill>
                  <a:prstClr val="black"/>
                </a:solidFill>
                <a:latin typeface="Arial" panose="020B0604020202020204" pitchFamily="34" charset="0"/>
                <a:cs typeface="Arial" panose="020B0604020202020204" pitchFamily="34" charset="0"/>
              </a:rPr>
              <a:t>	</a:t>
            </a:r>
          </a:p>
          <a:p>
            <a:pPr defTabSz="1042873" eaLnBrk="1" fontAlgn="auto" hangingPunct="1">
              <a:spcBef>
                <a:spcPts val="0"/>
              </a:spcBef>
              <a:spcAft>
                <a:spcPts val="0"/>
              </a:spcAft>
              <a:tabLst>
                <a:tab pos="1798638" algn="l"/>
              </a:tabLst>
            </a:pPr>
            <a:r>
              <a:rPr lang="fr-FR" sz="2000" b="0">
                <a:solidFill>
                  <a:prstClr val="black"/>
                </a:solidFill>
                <a:latin typeface="Arial" panose="020B0604020202020204" pitchFamily="34" charset="0"/>
                <a:cs typeface="Arial" panose="020B0604020202020204" pitchFamily="34" charset="0"/>
              </a:rPr>
              <a:t>	</a:t>
            </a:r>
          </a:p>
          <a:p>
            <a:pPr defTabSz="1042873" eaLnBrk="1" fontAlgn="auto" hangingPunct="1">
              <a:spcBef>
                <a:spcPts val="0"/>
              </a:spcBef>
              <a:spcAft>
                <a:spcPts val="0"/>
              </a:spcAft>
            </a:pPr>
            <a:endParaRPr lang="fr-FR" sz="2000" b="0">
              <a:solidFill>
                <a:prstClr val="black"/>
              </a:solidFill>
              <a:latin typeface="Arial" panose="020B0604020202020204" pitchFamily="34" charset="0"/>
              <a:cs typeface="Arial" panose="020B0604020202020204" pitchFamily="34" charset="0"/>
            </a:endParaRPr>
          </a:p>
        </p:txBody>
      </p:sp>
      <p:sp>
        <p:nvSpPr>
          <p:cNvPr id="7" name="Rectangle 5">
            <a:extLst>
              <a:ext uri="{FF2B5EF4-FFF2-40B4-BE49-F238E27FC236}">
                <a16:creationId xmlns:a16="http://schemas.microsoft.com/office/drawing/2014/main" id="{783324DB-3D9E-4E5B-B869-4D2DF9753B16}"/>
              </a:ext>
            </a:extLst>
          </p:cNvPr>
          <p:cNvSpPr>
            <a:spLocks noChangeArrowheads="1"/>
          </p:cNvSpPr>
          <p:nvPr/>
        </p:nvSpPr>
        <p:spPr bwMode="auto">
          <a:xfrm>
            <a:off x="2784476" y="358885"/>
            <a:ext cx="5142766"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Inj. / Accel. techniques studied</a:t>
            </a:r>
          </a:p>
        </p:txBody>
      </p:sp>
    </p:spTree>
    <p:extLst>
      <p:ext uri="{BB962C8B-B14F-4D97-AF65-F5344CB8AC3E}">
        <p14:creationId xmlns:p14="http://schemas.microsoft.com/office/powerpoint/2010/main" val="85125221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12</a:t>
            </a:fld>
            <a:endParaRPr lang="fr-FR"/>
          </a:p>
        </p:txBody>
      </p:sp>
      <p:sp>
        <p:nvSpPr>
          <p:cNvPr id="4" name="ZoneTexte 3"/>
          <p:cNvSpPr txBox="1"/>
          <p:nvPr/>
        </p:nvSpPr>
        <p:spPr>
          <a:xfrm>
            <a:off x="323703" y="909328"/>
            <a:ext cx="9994899" cy="6494085"/>
          </a:xfrm>
          <a:prstGeom prst="rect">
            <a:avLst/>
          </a:prstGeom>
          <a:noFill/>
        </p:spPr>
        <p:txBody>
          <a:bodyPr wrap="square" rtlCol="0">
            <a:spAutoFit/>
          </a:bodyPr>
          <a:lstStyle/>
          <a:p>
            <a:pPr defTabSz="1042873" eaLnBrk="1" fontAlgn="auto" hangingPunct="1">
              <a:spcBef>
                <a:spcPts val="0"/>
              </a:spcBef>
              <a:spcAft>
                <a:spcPts val="0"/>
              </a:spcAft>
            </a:pPr>
            <a:r>
              <a:rPr lang="en-US" sz="1600" b="0">
                <a:solidFill>
                  <a:prstClr val="black"/>
                </a:solidFill>
                <a:latin typeface="Calibri"/>
              </a:rPr>
              <a:t>The resonant multi-pulse ionization injection, P. Tomassini, S. De Nicola, L. Labate, P. Londrillo, R. Fedele, D. Terzani, L. A. Gizzi, Physics of Plasmas, 24 , 10, 103120, doi: 10.1063/1.5000696 (2017).</a:t>
            </a:r>
          </a:p>
          <a:p>
            <a:pPr defTabSz="1042873" eaLnBrk="1" fontAlgn="auto" hangingPunct="1">
              <a:spcBef>
                <a:spcPts val="0"/>
              </a:spcBef>
              <a:spcAft>
                <a:spcPts val="0"/>
              </a:spcAft>
            </a:pPr>
            <a:endParaRPr lang="en-US" sz="1600" b="0">
              <a:solidFill>
                <a:prstClr val="black"/>
              </a:solidFill>
              <a:latin typeface="Calibri"/>
            </a:endParaRPr>
          </a:p>
          <a:p>
            <a:pPr defTabSz="1042873" eaLnBrk="1" fontAlgn="auto" hangingPunct="1">
              <a:spcBef>
                <a:spcPts val="0"/>
              </a:spcBef>
              <a:spcAft>
                <a:spcPts val="0"/>
              </a:spcAft>
            </a:pPr>
            <a:r>
              <a:rPr lang="fr-FR" sz="1600" b="0">
                <a:solidFill>
                  <a:prstClr val="black"/>
                </a:solidFill>
                <a:latin typeface="Calibri"/>
              </a:rPr>
              <a:t>Single-stage plasma-based correlated energy </a:t>
            </a:r>
            <a:r>
              <a:rPr lang="en-US" sz="1600" b="0">
                <a:solidFill>
                  <a:prstClr val="black"/>
                </a:solidFill>
                <a:latin typeface="Calibri"/>
              </a:rPr>
              <a:t>spread compensation for ultrahigh 6D brightness </a:t>
            </a:r>
            <a:r>
              <a:rPr lang="fr-FR" sz="1600" b="0">
                <a:solidFill>
                  <a:prstClr val="black"/>
                </a:solidFill>
                <a:latin typeface="Calibri"/>
              </a:rPr>
              <a:t>electron beams, </a:t>
            </a:r>
          </a:p>
          <a:p>
            <a:pPr defTabSz="1042873" eaLnBrk="1" fontAlgn="auto" hangingPunct="1">
              <a:spcBef>
                <a:spcPts val="0"/>
              </a:spcBef>
              <a:spcAft>
                <a:spcPts val="0"/>
              </a:spcAft>
            </a:pPr>
            <a:r>
              <a:rPr lang="fr-FR" sz="1600" b="0">
                <a:solidFill>
                  <a:prstClr val="black"/>
                </a:solidFill>
                <a:latin typeface="Calibri"/>
              </a:rPr>
              <a:t>G.G. Manahan, A.F. Habib et al., </a:t>
            </a:r>
            <a:r>
              <a:rPr lang="en-GB" sz="1600" b="0">
                <a:solidFill>
                  <a:prstClr val="black"/>
                </a:solidFill>
                <a:latin typeface="Calibri"/>
                <a:cs typeface="Arial" panose="020B0604020202020204" pitchFamily="34" charset="0"/>
              </a:rPr>
              <a:t>Nat. Commun. 8, 15705 doi: 10.1038/ncomms15705 (2017).</a:t>
            </a:r>
          </a:p>
          <a:p>
            <a:pPr defTabSz="1042873" eaLnBrk="1" fontAlgn="auto" hangingPunct="1">
              <a:spcBef>
                <a:spcPts val="0"/>
              </a:spcBef>
              <a:spcAft>
                <a:spcPts val="0"/>
              </a:spcAft>
            </a:pPr>
            <a:endParaRPr lang="en-US" sz="1600" b="0">
              <a:solidFill>
                <a:prstClr val="black"/>
              </a:solidFill>
              <a:latin typeface="Calibri"/>
            </a:endParaRPr>
          </a:p>
          <a:p>
            <a:pPr defTabSz="1042873" eaLnBrk="1" fontAlgn="auto" hangingPunct="1">
              <a:spcBef>
                <a:spcPts val="0"/>
              </a:spcBef>
              <a:spcAft>
                <a:spcPts val="0"/>
              </a:spcAft>
            </a:pPr>
            <a:r>
              <a:rPr lang="en-US" sz="1600" b="0">
                <a:solidFill>
                  <a:prstClr val="black"/>
                </a:solidFill>
                <a:latin typeface="Calibri"/>
              </a:rPr>
              <a:t>Electron beam transfer line design for plasma driven Free Electron Lasers, M. Rossetti Conti, A. Bacci, A. Giribono, V. Petrillo, A.R. Rossi, L. Serafini, C. Vaccarezza, Nuclear Inst. and Methods in Physics Research A 909, 84-89 (2018).</a:t>
            </a:r>
            <a:endParaRPr lang="fr-FR" sz="1600" b="0">
              <a:solidFill>
                <a:prstClr val="black"/>
              </a:solidFill>
              <a:latin typeface="Calibri"/>
            </a:endParaRPr>
          </a:p>
          <a:p>
            <a:pPr defTabSz="1042873" eaLnBrk="1" fontAlgn="auto" hangingPunct="1">
              <a:spcBef>
                <a:spcPts val="0"/>
              </a:spcBef>
              <a:spcAft>
                <a:spcPts val="0"/>
              </a:spcAft>
            </a:pPr>
            <a:endParaRPr lang="en-US" sz="1600" b="0">
              <a:solidFill>
                <a:prstClr val="black"/>
              </a:solidFill>
              <a:latin typeface="Calibri"/>
            </a:endParaRPr>
          </a:p>
          <a:p>
            <a:pPr defTabSz="1042873" eaLnBrk="1" fontAlgn="auto" hangingPunct="1">
              <a:spcBef>
                <a:spcPts val="0"/>
              </a:spcBef>
              <a:spcAft>
                <a:spcPts val="0"/>
              </a:spcAft>
            </a:pPr>
            <a:r>
              <a:rPr lang="en-US" sz="1600" b="0">
                <a:solidFill>
                  <a:prstClr val="black"/>
                </a:solidFill>
                <a:latin typeface="Calibri"/>
              </a:rPr>
              <a:t>Design of a 5 GeV Laser Plasma Accelerating Module in the Quasi-linear Regime, X. Li, A. Mosnier, P. A. P. Nghiem, Nuclear Inst. and Methods in Physics Research A 909, 49-53 (2018).</a:t>
            </a:r>
            <a:endParaRPr lang="fr-FR" sz="1600" b="0">
              <a:solidFill>
                <a:prstClr val="black"/>
              </a:solidFill>
              <a:latin typeface="Calibri"/>
            </a:endParaRPr>
          </a:p>
          <a:p>
            <a:pPr defTabSz="1042873" eaLnBrk="1" fontAlgn="auto" hangingPunct="1">
              <a:spcBef>
                <a:spcPts val="0"/>
              </a:spcBef>
              <a:spcAft>
                <a:spcPts val="0"/>
              </a:spcAft>
            </a:pPr>
            <a:endParaRPr lang="en-US" sz="1600" b="0">
              <a:solidFill>
                <a:prstClr val="black"/>
              </a:solidFill>
              <a:latin typeface="Calibri"/>
            </a:endParaRPr>
          </a:p>
          <a:p>
            <a:pPr defTabSz="1042873" eaLnBrk="1" fontAlgn="auto" hangingPunct="1">
              <a:spcBef>
                <a:spcPts val="0"/>
              </a:spcBef>
              <a:spcAft>
                <a:spcPts val="0"/>
              </a:spcAft>
            </a:pPr>
            <a:r>
              <a:rPr lang="en-US" sz="1600" b="0">
                <a:solidFill>
                  <a:prstClr val="black"/>
                </a:solidFill>
                <a:latin typeface="Calibri"/>
              </a:rPr>
              <a:t>Toward Low Energy Spread in Plasma Accelerators in Quasi-linear Regime, X. Li, P. A. P. Nghiem, A. Mosnier, </a:t>
            </a:r>
            <a:r>
              <a:rPr lang="de-DE" sz="1600" b="0">
                <a:solidFill>
                  <a:prstClr val="black"/>
                </a:solidFill>
                <a:latin typeface="Calibri"/>
              </a:rPr>
              <a:t>Phys. Rev. Accel. Beams</a:t>
            </a:r>
            <a:r>
              <a:rPr lang="en-US" sz="1600" b="0">
                <a:solidFill>
                  <a:prstClr val="black"/>
                </a:solidFill>
                <a:latin typeface="Calibri"/>
              </a:rPr>
              <a:t>, 21, 111301 (2018).</a:t>
            </a:r>
            <a:endParaRPr lang="fr-FR" sz="1600" b="0">
              <a:solidFill>
                <a:prstClr val="black"/>
              </a:solidFill>
              <a:latin typeface="Calibri"/>
            </a:endParaRPr>
          </a:p>
          <a:p>
            <a:pPr defTabSz="1042873" eaLnBrk="1" fontAlgn="auto" hangingPunct="1">
              <a:spcBef>
                <a:spcPts val="0"/>
              </a:spcBef>
              <a:spcAft>
                <a:spcPts val="0"/>
              </a:spcAft>
            </a:pPr>
            <a:endParaRPr lang="en-US" sz="1600" b="0">
              <a:solidFill>
                <a:prstClr val="black"/>
              </a:solidFill>
              <a:latin typeface="Calibri"/>
            </a:endParaRPr>
          </a:p>
          <a:p>
            <a:pPr defTabSz="1042873" eaLnBrk="1" fontAlgn="auto" hangingPunct="1">
              <a:spcBef>
                <a:spcPts val="0"/>
              </a:spcBef>
              <a:spcAft>
                <a:spcPts val="0"/>
              </a:spcAft>
            </a:pPr>
            <a:r>
              <a:rPr lang="en-US" sz="1600" b="0">
                <a:solidFill>
                  <a:prstClr val="black"/>
                </a:solidFill>
                <a:latin typeface="Calibri"/>
              </a:rPr>
              <a:t>Plasma boosted electron beams for driving Free Electron Lasers, A. R. Rossi et al., Nuclear Inst. and Methods in Physics Research, A 909, 54 (2018).</a:t>
            </a:r>
            <a:endParaRPr lang="fr-FR" sz="1600" b="0">
              <a:solidFill>
                <a:prstClr val="black"/>
              </a:solidFill>
              <a:latin typeface="Calibri"/>
            </a:endParaRPr>
          </a:p>
          <a:p>
            <a:pPr defTabSz="1042873" eaLnBrk="1" fontAlgn="auto" hangingPunct="1">
              <a:spcBef>
                <a:spcPts val="0"/>
              </a:spcBef>
              <a:spcAft>
                <a:spcPts val="0"/>
              </a:spcAft>
            </a:pPr>
            <a:endParaRPr lang="en-US" sz="1600" b="0">
              <a:solidFill>
                <a:prstClr val="black"/>
              </a:solidFill>
              <a:latin typeface="Calibri"/>
            </a:endParaRPr>
          </a:p>
          <a:p>
            <a:pPr defTabSz="1042873" eaLnBrk="1" fontAlgn="auto" hangingPunct="1">
              <a:spcBef>
                <a:spcPts val="0"/>
              </a:spcBef>
              <a:spcAft>
                <a:spcPts val="0"/>
              </a:spcAft>
            </a:pPr>
            <a:r>
              <a:rPr lang="en-US" sz="1600" b="0">
                <a:solidFill>
                  <a:prstClr val="black"/>
                </a:solidFill>
                <a:latin typeface="Calibri"/>
              </a:rPr>
              <a:t>Optimization of laser-plasma injector via beam loading effects using ionization-induced injection, P. Lee, G. Maynard, T. L. Audet, B. Cros, R. Lehe and J.-L. Vay, </a:t>
            </a:r>
            <a:r>
              <a:rPr lang="de-DE" sz="1600" b="0">
                <a:solidFill>
                  <a:prstClr val="black"/>
                </a:solidFill>
                <a:latin typeface="Calibri"/>
              </a:rPr>
              <a:t>Phys. Rev. Accel. Beams, 21, 052802 (2018).</a:t>
            </a:r>
            <a:endParaRPr lang="fr-FR" sz="1600" b="0">
              <a:solidFill>
                <a:prstClr val="black"/>
              </a:solidFill>
              <a:latin typeface="Calibri"/>
            </a:endParaRPr>
          </a:p>
          <a:p>
            <a:pPr defTabSz="1042873" eaLnBrk="1" fontAlgn="auto" hangingPunct="1">
              <a:spcBef>
                <a:spcPts val="0"/>
              </a:spcBef>
              <a:spcAft>
                <a:spcPts val="0"/>
              </a:spcAft>
            </a:pPr>
            <a:endParaRPr lang="en-US" sz="1600" b="0">
              <a:solidFill>
                <a:prstClr val="black"/>
              </a:solidFill>
              <a:latin typeface="Calibri"/>
            </a:endParaRPr>
          </a:p>
          <a:p>
            <a:pPr defTabSz="1042873" eaLnBrk="1" fontAlgn="auto" hangingPunct="1">
              <a:spcBef>
                <a:spcPts val="0"/>
              </a:spcBef>
              <a:spcAft>
                <a:spcPts val="0"/>
              </a:spcAft>
            </a:pPr>
            <a:r>
              <a:rPr lang="en-US" sz="1600" b="0">
                <a:solidFill>
                  <a:prstClr val="black"/>
                </a:solidFill>
                <a:latin typeface="Calibri"/>
              </a:rPr>
              <a:t>Preserving emittance by matching out and matching in plasma wakefield acceleration stage, X. Li, A. Chancé, P. A. P. Nghiem, </a:t>
            </a:r>
            <a:r>
              <a:rPr lang="de-DE" sz="1600" b="0">
                <a:solidFill>
                  <a:prstClr val="black"/>
                </a:solidFill>
                <a:latin typeface="Calibri"/>
              </a:rPr>
              <a:t>Phys. Rev. Accel. Beams, 22, 021304 </a:t>
            </a:r>
            <a:r>
              <a:rPr lang="en-US" sz="1600" b="0">
                <a:solidFill>
                  <a:prstClr val="black"/>
                </a:solidFill>
                <a:latin typeface="Calibri"/>
              </a:rPr>
              <a:t>(2019).</a:t>
            </a:r>
          </a:p>
          <a:p>
            <a:pPr defTabSz="1042873" eaLnBrk="1" fontAlgn="auto" hangingPunct="1">
              <a:spcBef>
                <a:spcPts val="0"/>
              </a:spcBef>
              <a:spcAft>
                <a:spcPts val="0"/>
              </a:spcAft>
            </a:pPr>
            <a:endParaRPr lang="en-US" sz="1600" b="0">
              <a:solidFill>
                <a:prstClr val="black"/>
              </a:solidFill>
              <a:latin typeface="Calibri"/>
            </a:endParaRPr>
          </a:p>
          <a:p>
            <a:pPr defTabSz="1042873" eaLnBrk="1" fontAlgn="auto" hangingPunct="1">
              <a:spcBef>
                <a:spcPts val="0"/>
              </a:spcBef>
              <a:spcAft>
                <a:spcPts val="0"/>
              </a:spcAft>
            </a:pPr>
            <a:r>
              <a:rPr lang="en-US" sz="1600" b="0">
                <a:solidFill>
                  <a:prstClr val="black"/>
                </a:solidFill>
                <a:latin typeface="Calibri"/>
              </a:rPr>
              <a:t>Etc…………………………..</a:t>
            </a:r>
            <a:endParaRPr lang="fr-FR" sz="1600" b="0">
              <a:solidFill>
                <a:prstClr val="black"/>
              </a:solidFill>
              <a:latin typeface="Calibri"/>
            </a:endParaRPr>
          </a:p>
          <a:p>
            <a:pPr defTabSz="1042873" eaLnBrk="1" fontAlgn="auto" hangingPunct="1">
              <a:spcBef>
                <a:spcPts val="0"/>
              </a:spcBef>
              <a:spcAft>
                <a:spcPts val="0"/>
              </a:spcAft>
            </a:pPr>
            <a:endParaRPr lang="fr-FR" sz="1600" b="0">
              <a:solidFill>
                <a:prstClr val="black"/>
              </a:solidFill>
              <a:latin typeface="Arial" panose="020B0604020202020204" pitchFamily="34" charset="0"/>
              <a:cs typeface="Arial" panose="020B0604020202020204" pitchFamily="34" charset="0"/>
            </a:endParaRPr>
          </a:p>
        </p:txBody>
      </p:sp>
      <p:sp>
        <p:nvSpPr>
          <p:cNvPr id="5" name="Rectangle 4"/>
          <p:cNvSpPr>
            <a:spLocks noChangeArrowheads="1"/>
          </p:cNvSpPr>
          <p:nvPr/>
        </p:nvSpPr>
        <p:spPr bwMode="auto">
          <a:xfrm>
            <a:off x="3064522" y="271623"/>
            <a:ext cx="4513263"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Published results</a:t>
            </a:r>
          </a:p>
        </p:txBody>
      </p:sp>
    </p:spTree>
    <p:extLst>
      <p:ext uri="{BB962C8B-B14F-4D97-AF65-F5344CB8AC3E}">
        <p14:creationId xmlns:p14="http://schemas.microsoft.com/office/powerpoint/2010/main" val="10737841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13</a:t>
            </a:fld>
            <a:endParaRPr lang="fr-FR"/>
          </a:p>
        </p:txBody>
      </p:sp>
      <p:sp>
        <p:nvSpPr>
          <p:cNvPr id="3" name="Rectangle 2"/>
          <p:cNvSpPr>
            <a:spLocks noChangeArrowheads="1"/>
          </p:cNvSpPr>
          <p:nvPr/>
        </p:nvSpPr>
        <p:spPr bwMode="auto">
          <a:xfrm>
            <a:off x="2514603" y="400127"/>
            <a:ext cx="5757080"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Beam parameters obtained at 150 MeV</a:t>
            </a:r>
          </a:p>
        </p:txBody>
      </p:sp>
      <p:cxnSp>
        <p:nvCxnSpPr>
          <p:cNvPr id="4" name="Connecteur droit 3"/>
          <p:cNvCxnSpPr/>
          <p:nvPr/>
        </p:nvCxnSpPr>
        <p:spPr>
          <a:xfrm flipV="1">
            <a:off x="3239036" y="2797575"/>
            <a:ext cx="0" cy="1800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flipV="1">
            <a:off x="4113019" y="2797575"/>
            <a:ext cx="0" cy="1800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flipV="1">
            <a:off x="4987340" y="4636613"/>
            <a:ext cx="0" cy="1800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flipV="1">
            <a:off x="5874611" y="4638531"/>
            <a:ext cx="0" cy="1800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flipV="1">
            <a:off x="6751103" y="4635832"/>
            <a:ext cx="0" cy="1800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V="1">
            <a:off x="7634568" y="4635412"/>
            <a:ext cx="0" cy="1800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0" name="Groupe 9"/>
          <p:cNvGrpSpPr/>
          <p:nvPr/>
        </p:nvGrpSpPr>
        <p:grpSpPr>
          <a:xfrm>
            <a:off x="5606231" y="1891632"/>
            <a:ext cx="1528669" cy="276999"/>
            <a:chOff x="8401823" y="3623040"/>
            <a:chExt cx="1528669" cy="276999"/>
          </a:xfrm>
        </p:grpSpPr>
        <p:cxnSp>
          <p:nvCxnSpPr>
            <p:cNvPr id="11" name="Connecteur droit 10"/>
            <p:cNvCxnSpPr/>
            <p:nvPr/>
          </p:nvCxnSpPr>
          <p:spPr>
            <a:xfrm flipH="1" flipV="1">
              <a:off x="8401823" y="3784256"/>
              <a:ext cx="360000"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2" name="ZoneTexte 11"/>
            <p:cNvSpPr txBox="1"/>
            <p:nvPr/>
          </p:nvSpPr>
          <p:spPr>
            <a:xfrm>
              <a:off x="8716698" y="3623040"/>
              <a:ext cx="1213794" cy="276999"/>
            </a:xfrm>
            <a:prstGeom prst="rect">
              <a:avLst/>
            </a:prstGeom>
            <a:noFill/>
          </p:spPr>
          <p:txBody>
            <a:bodyPr wrap="none" rtlCol="0">
              <a:spAutoFit/>
            </a:bodyPr>
            <a:lstStyle/>
            <a:p>
              <a:r>
                <a:rPr lang="fr-FR" sz="1200">
                  <a:latin typeface="Arial" panose="020B0604020202020204" pitchFamily="34" charset="0"/>
                  <a:cs typeface="Arial" panose="020B0604020202020204" pitchFamily="34" charset="0"/>
                </a:rPr>
                <a:t>Required value</a:t>
              </a:r>
            </a:p>
          </p:txBody>
        </p:sp>
      </p:grpSp>
      <p:sp>
        <p:nvSpPr>
          <p:cNvPr id="13" name="Rectangle 12"/>
          <p:cNvSpPr/>
          <p:nvPr/>
        </p:nvSpPr>
        <p:spPr>
          <a:xfrm>
            <a:off x="2492324" y="2234040"/>
            <a:ext cx="5760000" cy="437195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ZoneTexte 13"/>
          <p:cNvSpPr txBox="1"/>
          <p:nvPr/>
        </p:nvSpPr>
        <p:spPr>
          <a:xfrm>
            <a:off x="379212" y="1134549"/>
            <a:ext cx="2818400" cy="400110"/>
          </a:xfrm>
          <a:prstGeom prst="rect">
            <a:avLst/>
          </a:prstGeom>
          <a:noFill/>
        </p:spPr>
        <p:txBody>
          <a:bodyPr wrap="none" rtlCol="0">
            <a:spAutoFit/>
          </a:bodyPr>
          <a:lstStyle/>
          <a:p>
            <a:r>
              <a:rPr lang="fr-FR" sz="2000">
                <a:solidFill>
                  <a:srgbClr val="FF0000"/>
                </a:solidFill>
                <a:latin typeface="Arial" panose="020B0604020202020204" pitchFamily="34" charset="0"/>
                <a:cs typeface="Arial" panose="020B0604020202020204" pitchFamily="34" charset="0"/>
              </a:rPr>
              <a:t>All the configurations</a:t>
            </a:r>
          </a:p>
        </p:txBody>
      </p:sp>
      <p:pic>
        <p:nvPicPr>
          <p:cNvPr id="15" name="Image 1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77981" y="1366187"/>
            <a:ext cx="8346154" cy="5568911"/>
          </a:xfrm>
          <a:prstGeom prst="rect">
            <a:avLst/>
          </a:prstGeom>
        </p:spPr>
      </p:pic>
    </p:spTree>
    <p:extLst>
      <p:ext uri="{BB962C8B-B14F-4D97-AF65-F5344CB8AC3E}">
        <p14:creationId xmlns:p14="http://schemas.microsoft.com/office/powerpoint/2010/main" val="38794767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14</a:t>
            </a:fld>
            <a:endParaRPr lang="fr-FR"/>
          </a:p>
        </p:txBody>
      </p:sp>
      <p:cxnSp>
        <p:nvCxnSpPr>
          <p:cNvPr id="3" name="Connecteur droit 2"/>
          <p:cNvCxnSpPr/>
          <p:nvPr/>
        </p:nvCxnSpPr>
        <p:spPr>
          <a:xfrm flipV="1">
            <a:off x="3239036" y="2797575"/>
            <a:ext cx="0" cy="1800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4" name="Connecteur droit 3"/>
          <p:cNvCxnSpPr/>
          <p:nvPr/>
        </p:nvCxnSpPr>
        <p:spPr>
          <a:xfrm flipV="1">
            <a:off x="4113019" y="2797575"/>
            <a:ext cx="0" cy="1800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flipV="1">
            <a:off x="4987340" y="4636613"/>
            <a:ext cx="0" cy="1800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flipV="1">
            <a:off x="5874611" y="4638531"/>
            <a:ext cx="0" cy="1800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flipV="1">
            <a:off x="6751103" y="4635832"/>
            <a:ext cx="0" cy="1800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flipV="1">
            <a:off x="7634568" y="4635412"/>
            <a:ext cx="0" cy="1800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9" name="Groupe 8"/>
          <p:cNvGrpSpPr/>
          <p:nvPr/>
        </p:nvGrpSpPr>
        <p:grpSpPr>
          <a:xfrm>
            <a:off x="5775884" y="1700714"/>
            <a:ext cx="1528669" cy="276999"/>
            <a:chOff x="8401823" y="3623040"/>
            <a:chExt cx="1528669" cy="276999"/>
          </a:xfrm>
        </p:grpSpPr>
        <p:cxnSp>
          <p:nvCxnSpPr>
            <p:cNvPr id="10" name="Connecteur droit 9"/>
            <p:cNvCxnSpPr/>
            <p:nvPr/>
          </p:nvCxnSpPr>
          <p:spPr>
            <a:xfrm flipH="1" flipV="1">
              <a:off x="8401823" y="3784256"/>
              <a:ext cx="360000"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8716698" y="3623040"/>
              <a:ext cx="1213794" cy="276999"/>
            </a:xfrm>
            <a:prstGeom prst="rect">
              <a:avLst/>
            </a:prstGeom>
            <a:noFill/>
          </p:spPr>
          <p:txBody>
            <a:bodyPr wrap="none" rtlCol="0">
              <a:spAutoFit/>
            </a:bodyPr>
            <a:lstStyle/>
            <a:p>
              <a:r>
                <a:rPr lang="fr-FR" sz="1200">
                  <a:latin typeface="Arial" panose="020B0604020202020204" pitchFamily="34" charset="0"/>
                  <a:cs typeface="Arial" panose="020B0604020202020204" pitchFamily="34" charset="0"/>
                </a:rPr>
                <a:t>Required value</a:t>
              </a:r>
            </a:p>
          </p:txBody>
        </p:sp>
      </p:grpSp>
      <p:sp>
        <p:nvSpPr>
          <p:cNvPr id="12" name="Rectangle 11"/>
          <p:cNvSpPr/>
          <p:nvPr/>
        </p:nvSpPr>
        <p:spPr>
          <a:xfrm>
            <a:off x="2492324" y="2234040"/>
            <a:ext cx="5760000" cy="4371954"/>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285694" y="1051422"/>
            <a:ext cx="4984057" cy="400110"/>
          </a:xfrm>
          <a:prstGeom prst="rect">
            <a:avLst/>
          </a:prstGeom>
          <a:noFill/>
        </p:spPr>
        <p:txBody>
          <a:bodyPr wrap="none" rtlCol="0">
            <a:spAutoFit/>
          </a:bodyPr>
          <a:lstStyle/>
          <a:p>
            <a:r>
              <a:rPr lang="fr-FR" sz="2000">
                <a:solidFill>
                  <a:srgbClr val="FF0000"/>
                </a:solidFill>
                <a:latin typeface="Arial" panose="020B0604020202020204" pitchFamily="34" charset="0"/>
                <a:cs typeface="Arial" panose="020B0604020202020204" pitchFamily="34" charset="0"/>
              </a:rPr>
              <a:t>Configurations closest to the requirements</a:t>
            </a:r>
          </a:p>
        </p:txBody>
      </p:sp>
      <p:cxnSp>
        <p:nvCxnSpPr>
          <p:cNvPr id="14" name="Connecteur en angle 13"/>
          <p:cNvCxnSpPr/>
          <p:nvPr/>
        </p:nvCxnSpPr>
        <p:spPr>
          <a:xfrm flipH="1">
            <a:off x="4679791" y="1458838"/>
            <a:ext cx="2339439" cy="225631"/>
          </a:xfrm>
          <a:prstGeom prst="bentConnector3">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6315048" y="1077761"/>
            <a:ext cx="4285147" cy="400110"/>
          </a:xfrm>
          <a:prstGeom prst="rect">
            <a:avLst/>
          </a:prstGeom>
          <a:noFill/>
        </p:spPr>
        <p:txBody>
          <a:bodyPr wrap="none" rtlCol="0">
            <a:spAutoFit/>
          </a:bodyPr>
          <a:lstStyle/>
          <a:p>
            <a:r>
              <a:rPr lang="fr-FR" sz="2000">
                <a:solidFill>
                  <a:srgbClr val="FF0000"/>
                </a:solidFill>
                <a:latin typeface="Arial" panose="020B0604020202020204" pitchFamily="34" charset="0"/>
                <a:cs typeface="Arial" panose="020B0604020202020204" pitchFamily="34" charset="0"/>
              </a:rPr>
              <a:t>Selected for start-to-end simulations</a:t>
            </a:r>
          </a:p>
        </p:txBody>
      </p:sp>
      <p:pic>
        <p:nvPicPr>
          <p:cNvPr id="16" name="Image 1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77981" y="1365036"/>
            <a:ext cx="8346154" cy="5568911"/>
          </a:xfrm>
          <a:prstGeom prst="rect">
            <a:avLst/>
          </a:prstGeom>
        </p:spPr>
      </p:pic>
      <p:sp>
        <p:nvSpPr>
          <p:cNvPr id="17" name="Rectangle 16"/>
          <p:cNvSpPr>
            <a:spLocks noChangeArrowheads="1"/>
          </p:cNvSpPr>
          <p:nvPr/>
        </p:nvSpPr>
        <p:spPr bwMode="auto">
          <a:xfrm>
            <a:off x="2514603" y="400127"/>
            <a:ext cx="5757080"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Beam parameters obtained at 150 MeV</a:t>
            </a:r>
          </a:p>
        </p:txBody>
      </p:sp>
    </p:spTree>
    <p:extLst>
      <p:ext uri="{BB962C8B-B14F-4D97-AF65-F5344CB8AC3E}">
        <p14:creationId xmlns:p14="http://schemas.microsoft.com/office/powerpoint/2010/main" val="8691025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15</a:t>
            </a:fld>
            <a:endParaRPr lang="fr-FR"/>
          </a:p>
        </p:txBody>
      </p:sp>
      <p:sp>
        <p:nvSpPr>
          <p:cNvPr id="3" name="Rectangle 2"/>
          <p:cNvSpPr>
            <a:spLocks noChangeArrowheads="1"/>
          </p:cNvSpPr>
          <p:nvPr/>
        </p:nvSpPr>
        <p:spPr bwMode="auto">
          <a:xfrm>
            <a:off x="2514603" y="400127"/>
            <a:ext cx="5757080"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Beam parameters obtained at 1 GeV</a:t>
            </a:r>
          </a:p>
        </p:txBody>
      </p:sp>
      <p:sp>
        <p:nvSpPr>
          <p:cNvPr id="4" name="ZoneTexte 3"/>
          <p:cNvSpPr txBox="1"/>
          <p:nvPr/>
        </p:nvSpPr>
        <p:spPr>
          <a:xfrm>
            <a:off x="379212" y="1134549"/>
            <a:ext cx="2818400" cy="400110"/>
          </a:xfrm>
          <a:prstGeom prst="rect">
            <a:avLst/>
          </a:prstGeom>
          <a:noFill/>
        </p:spPr>
        <p:txBody>
          <a:bodyPr wrap="none" rtlCol="0">
            <a:spAutoFit/>
          </a:bodyPr>
          <a:lstStyle/>
          <a:p>
            <a:r>
              <a:rPr lang="fr-FR" sz="2000">
                <a:solidFill>
                  <a:srgbClr val="FF0000"/>
                </a:solidFill>
                <a:latin typeface="Arial" panose="020B0604020202020204" pitchFamily="34" charset="0"/>
                <a:cs typeface="Arial" panose="020B0604020202020204" pitchFamily="34" charset="0"/>
              </a:rPr>
              <a:t>All the configurations</a:t>
            </a:r>
          </a:p>
        </p:txBody>
      </p:sp>
      <p:cxnSp>
        <p:nvCxnSpPr>
          <p:cNvPr id="5" name="Connecteur droit 4"/>
          <p:cNvCxnSpPr/>
          <p:nvPr/>
        </p:nvCxnSpPr>
        <p:spPr>
          <a:xfrm flipV="1">
            <a:off x="3137105" y="281317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flipV="1">
            <a:off x="3897029" y="281317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flipV="1">
            <a:off x="4646416" y="4028272"/>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flipV="1">
            <a:off x="5397878" y="4030190"/>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V="1">
            <a:off x="6160553" y="402749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V="1">
            <a:off x="6917890" y="4035066"/>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flipV="1">
            <a:off x="7667236" y="402707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flipH="1" flipV="1">
            <a:off x="5552521" y="2050455"/>
            <a:ext cx="360000"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5867396" y="1889239"/>
            <a:ext cx="1213794" cy="276999"/>
          </a:xfrm>
          <a:prstGeom prst="rect">
            <a:avLst/>
          </a:prstGeom>
          <a:noFill/>
        </p:spPr>
        <p:txBody>
          <a:bodyPr wrap="none" rtlCol="0">
            <a:spAutoFit/>
          </a:bodyPr>
          <a:lstStyle/>
          <a:p>
            <a:r>
              <a:rPr lang="fr-FR" sz="1200">
                <a:latin typeface="Arial" panose="020B0604020202020204" pitchFamily="34" charset="0"/>
                <a:cs typeface="Arial" panose="020B0604020202020204" pitchFamily="34" charset="0"/>
              </a:rPr>
              <a:t>Required value</a:t>
            </a:r>
          </a:p>
        </p:txBody>
      </p:sp>
      <p:sp>
        <p:nvSpPr>
          <p:cNvPr id="14" name="Rectangle 13"/>
          <p:cNvSpPr/>
          <p:nvPr/>
        </p:nvSpPr>
        <p:spPr>
          <a:xfrm>
            <a:off x="2441864" y="2239974"/>
            <a:ext cx="5760000" cy="4392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54967" y="1357287"/>
            <a:ext cx="8346154" cy="5568911"/>
          </a:xfrm>
          <a:prstGeom prst="rect">
            <a:avLst/>
          </a:prstGeom>
        </p:spPr>
      </p:pic>
    </p:spTree>
    <p:extLst>
      <p:ext uri="{BB962C8B-B14F-4D97-AF65-F5344CB8AC3E}">
        <p14:creationId xmlns:p14="http://schemas.microsoft.com/office/powerpoint/2010/main" val="7504371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16</a:t>
            </a:fld>
            <a:endParaRPr lang="fr-FR"/>
          </a:p>
        </p:txBody>
      </p:sp>
      <p:cxnSp>
        <p:nvCxnSpPr>
          <p:cNvPr id="3" name="Connecteur droit 2"/>
          <p:cNvCxnSpPr/>
          <p:nvPr/>
        </p:nvCxnSpPr>
        <p:spPr>
          <a:xfrm flipV="1">
            <a:off x="3137105" y="281317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4" name="Connecteur droit 3"/>
          <p:cNvCxnSpPr/>
          <p:nvPr/>
        </p:nvCxnSpPr>
        <p:spPr>
          <a:xfrm flipV="1">
            <a:off x="3897029" y="281317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flipV="1">
            <a:off x="4646416" y="4028272"/>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flipV="1">
            <a:off x="5397878" y="4030190"/>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flipV="1">
            <a:off x="6160553" y="402749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flipV="1">
            <a:off x="6917890" y="4035066"/>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V="1">
            <a:off x="7667236" y="402707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H="1" flipV="1">
            <a:off x="6135324" y="1929870"/>
            <a:ext cx="360000"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1" name="ZoneTexte 10"/>
          <p:cNvSpPr txBox="1"/>
          <p:nvPr/>
        </p:nvSpPr>
        <p:spPr>
          <a:xfrm>
            <a:off x="6450199" y="1768654"/>
            <a:ext cx="1213794" cy="276999"/>
          </a:xfrm>
          <a:prstGeom prst="rect">
            <a:avLst/>
          </a:prstGeom>
          <a:noFill/>
        </p:spPr>
        <p:txBody>
          <a:bodyPr wrap="none" rtlCol="0">
            <a:spAutoFit/>
          </a:bodyPr>
          <a:lstStyle/>
          <a:p>
            <a:r>
              <a:rPr lang="fr-FR" sz="1200">
                <a:latin typeface="Arial" panose="020B0604020202020204" pitchFamily="34" charset="0"/>
                <a:cs typeface="Arial" panose="020B0604020202020204" pitchFamily="34" charset="0"/>
              </a:rPr>
              <a:t>Required value</a:t>
            </a:r>
          </a:p>
        </p:txBody>
      </p:sp>
      <p:sp>
        <p:nvSpPr>
          <p:cNvPr id="12" name="Rectangle 11"/>
          <p:cNvSpPr/>
          <p:nvPr/>
        </p:nvSpPr>
        <p:spPr>
          <a:xfrm>
            <a:off x="2441864" y="2239974"/>
            <a:ext cx="5760000" cy="4392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348039" y="885167"/>
            <a:ext cx="4557658" cy="400110"/>
          </a:xfrm>
          <a:prstGeom prst="rect">
            <a:avLst/>
          </a:prstGeom>
          <a:noFill/>
        </p:spPr>
        <p:txBody>
          <a:bodyPr wrap="none" rtlCol="0">
            <a:spAutoFit/>
          </a:bodyPr>
          <a:lstStyle/>
          <a:p>
            <a:r>
              <a:rPr lang="fr-FR" sz="2000">
                <a:solidFill>
                  <a:srgbClr val="FF0000"/>
                </a:solidFill>
                <a:latin typeface="Arial" panose="020B0604020202020204" pitchFamily="34" charset="0"/>
                <a:cs typeface="Arial" panose="020B0604020202020204" pitchFamily="34" charset="0"/>
              </a:rPr>
              <a:t>Configurations closest to requirements</a:t>
            </a:r>
          </a:p>
        </p:txBody>
      </p:sp>
      <p:cxnSp>
        <p:nvCxnSpPr>
          <p:cNvPr id="14" name="Connecteur en angle 13"/>
          <p:cNvCxnSpPr/>
          <p:nvPr/>
        </p:nvCxnSpPr>
        <p:spPr>
          <a:xfrm flipH="1">
            <a:off x="5175551" y="1398550"/>
            <a:ext cx="2339439" cy="225631"/>
          </a:xfrm>
          <a:prstGeom prst="bentConnector3">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ZoneTexte 14"/>
          <p:cNvSpPr txBox="1"/>
          <p:nvPr/>
        </p:nvSpPr>
        <p:spPr>
          <a:xfrm>
            <a:off x="6406666" y="1037570"/>
            <a:ext cx="4285147" cy="400110"/>
          </a:xfrm>
          <a:prstGeom prst="rect">
            <a:avLst/>
          </a:prstGeom>
          <a:noFill/>
        </p:spPr>
        <p:txBody>
          <a:bodyPr wrap="none" rtlCol="0">
            <a:spAutoFit/>
          </a:bodyPr>
          <a:lstStyle/>
          <a:p>
            <a:r>
              <a:rPr lang="fr-FR" sz="2000">
                <a:solidFill>
                  <a:srgbClr val="FF0000"/>
                </a:solidFill>
                <a:latin typeface="Arial" panose="020B0604020202020204" pitchFamily="34" charset="0"/>
                <a:cs typeface="Arial" panose="020B0604020202020204" pitchFamily="34" charset="0"/>
              </a:rPr>
              <a:t>Selected for start-to-end simulations</a:t>
            </a:r>
          </a:p>
        </p:txBody>
      </p:sp>
      <p:pic>
        <p:nvPicPr>
          <p:cNvPr id="16" name="Image 1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58420" y="1360051"/>
            <a:ext cx="8346154" cy="5568911"/>
          </a:xfrm>
          <a:prstGeom prst="rect">
            <a:avLst/>
          </a:prstGeom>
        </p:spPr>
      </p:pic>
      <p:sp>
        <p:nvSpPr>
          <p:cNvPr id="17" name="Rectangle 16"/>
          <p:cNvSpPr>
            <a:spLocks noChangeArrowheads="1"/>
          </p:cNvSpPr>
          <p:nvPr/>
        </p:nvSpPr>
        <p:spPr bwMode="auto">
          <a:xfrm>
            <a:off x="2514603" y="400127"/>
            <a:ext cx="5757080"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Beam parameters obtained at 1 GeV</a:t>
            </a:r>
          </a:p>
        </p:txBody>
      </p:sp>
    </p:spTree>
    <p:extLst>
      <p:ext uri="{BB962C8B-B14F-4D97-AF65-F5344CB8AC3E}">
        <p14:creationId xmlns:p14="http://schemas.microsoft.com/office/powerpoint/2010/main" val="16145069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17</a:t>
            </a:fld>
            <a:endParaRPr lang="fr-FR"/>
          </a:p>
        </p:txBody>
      </p:sp>
      <p:sp>
        <p:nvSpPr>
          <p:cNvPr id="3" name="Rectangle 2"/>
          <p:cNvSpPr>
            <a:spLocks noChangeArrowheads="1"/>
          </p:cNvSpPr>
          <p:nvPr/>
        </p:nvSpPr>
        <p:spPr bwMode="auto">
          <a:xfrm>
            <a:off x="2514603" y="400127"/>
            <a:ext cx="5757080"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Beam parameters obtained at 5 GeV</a:t>
            </a:r>
          </a:p>
        </p:txBody>
      </p:sp>
      <p:cxnSp>
        <p:nvCxnSpPr>
          <p:cNvPr id="4" name="Connecteur droit 3"/>
          <p:cNvCxnSpPr/>
          <p:nvPr/>
        </p:nvCxnSpPr>
        <p:spPr>
          <a:xfrm flipV="1">
            <a:off x="3137105" y="281317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flipV="1">
            <a:off x="3897029" y="281317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flipV="1">
            <a:off x="4646416" y="4028272"/>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flipV="1">
            <a:off x="5397878" y="4030190"/>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flipV="1">
            <a:off x="6160553" y="402749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V="1">
            <a:off x="6917890" y="4035066"/>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V="1">
            <a:off x="7667236" y="402707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e 10"/>
          <p:cNvGrpSpPr/>
          <p:nvPr/>
        </p:nvGrpSpPr>
        <p:grpSpPr>
          <a:xfrm>
            <a:off x="5675322" y="1890406"/>
            <a:ext cx="1518621" cy="276999"/>
            <a:chOff x="7413024" y="1285187"/>
            <a:chExt cx="1518621" cy="276999"/>
          </a:xfrm>
        </p:grpSpPr>
        <p:cxnSp>
          <p:nvCxnSpPr>
            <p:cNvPr id="12" name="Connecteur droit 11"/>
            <p:cNvCxnSpPr/>
            <p:nvPr/>
          </p:nvCxnSpPr>
          <p:spPr>
            <a:xfrm flipH="1" flipV="1">
              <a:off x="7413024" y="1415089"/>
              <a:ext cx="360000"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7717851" y="1285187"/>
              <a:ext cx="1213794" cy="276999"/>
            </a:xfrm>
            <a:prstGeom prst="rect">
              <a:avLst/>
            </a:prstGeom>
            <a:noFill/>
          </p:spPr>
          <p:txBody>
            <a:bodyPr wrap="none" rtlCol="0">
              <a:spAutoFit/>
            </a:bodyPr>
            <a:lstStyle/>
            <a:p>
              <a:r>
                <a:rPr lang="fr-FR" sz="1200">
                  <a:latin typeface="Arial" panose="020B0604020202020204" pitchFamily="34" charset="0"/>
                  <a:cs typeface="Arial" panose="020B0604020202020204" pitchFamily="34" charset="0"/>
                </a:rPr>
                <a:t>Required value</a:t>
              </a:r>
            </a:p>
          </p:txBody>
        </p:sp>
      </p:grpSp>
      <p:sp>
        <p:nvSpPr>
          <p:cNvPr id="14" name="Rectangle 13"/>
          <p:cNvSpPr/>
          <p:nvPr/>
        </p:nvSpPr>
        <p:spPr>
          <a:xfrm>
            <a:off x="2441864" y="2239974"/>
            <a:ext cx="5760000" cy="4392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368136" y="985651"/>
            <a:ext cx="2565126" cy="400110"/>
          </a:xfrm>
          <a:prstGeom prst="rect">
            <a:avLst/>
          </a:prstGeom>
          <a:noFill/>
        </p:spPr>
        <p:txBody>
          <a:bodyPr wrap="none" rtlCol="0">
            <a:spAutoFit/>
          </a:bodyPr>
          <a:lstStyle/>
          <a:p>
            <a:r>
              <a:rPr lang="fr-FR" sz="2000">
                <a:solidFill>
                  <a:srgbClr val="FF0000"/>
                </a:solidFill>
                <a:latin typeface="Arial" panose="020B0604020202020204" pitchFamily="34" charset="0"/>
                <a:cs typeface="Arial" panose="020B0604020202020204" pitchFamily="34" charset="0"/>
              </a:rPr>
              <a:t>All the configurations</a:t>
            </a:r>
          </a:p>
        </p:txBody>
      </p:sp>
      <p:pic>
        <p:nvPicPr>
          <p:cNvPr id="16" name="Image 15"/>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58988" y="1354418"/>
            <a:ext cx="8343356" cy="5565734"/>
          </a:xfrm>
          <a:prstGeom prst="rect">
            <a:avLst/>
          </a:prstGeom>
        </p:spPr>
      </p:pic>
    </p:spTree>
    <p:extLst>
      <p:ext uri="{BB962C8B-B14F-4D97-AF65-F5344CB8AC3E}">
        <p14:creationId xmlns:p14="http://schemas.microsoft.com/office/powerpoint/2010/main" val="139626171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18</a:t>
            </a:fld>
            <a:endParaRPr lang="fr-FR"/>
          </a:p>
        </p:txBody>
      </p:sp>
      <p:sp>
        <p:nvSpPr>
          <p:cNvPr id="3" name="ZoneTexte 2"/>
          <p:cNvSpPr txBox="1"/>
          <p:nvPr/>
        </p:nvSpPr>
        <p:spPr>
          <a:xfrm>
            <a:off x="368136" y="985651"/>
            <a:ext cx="4984057" cy="400110"/>
          </a:xfrm>
          <a:prstGeom prst="rect">
            <a:avLst/>
          </a:prstGeom>
          <a:noFill/>
        </p:spPr>
        <p:txBody>
          <a:bodyPr wrap="none" rtlCol="0">
            <a:spAutoFit/>
          </a:bodyPr>
          <a:lstStyle/>
          <a:p>
            <a:r>
              <a:rPr lang="fr-FR" sz="2000">
                <a:solidFill>
                  <a:srgbClr val="FF0000"/>
                </a:solidFill>
                <a:latin typeface="Arial" panose="020B0604020202020204" pitchFamily="34" charset="0"/>
                <a:cs typeface="Arial" panose="020B0604020202020204" pitchFamily="34" charset="0"/>
              </a:rPr>
              <a:t>Configurations closest to the requirements</a:t>
            </a:r>
          </a:p>
        </p:txBody>
      </p:sp>
      <p:cxnSp>
        <p:nvCxnSpPr>
          <p:cNvPr id="4" name="Connecteur droit 3"/>
          <p:cNvCxnSpPr/>
          <p:nvPr/>
        </p:nvCxnSpPr>
        <p:spPr>
          <a:xfrm flipV="1">
            <a:off x="3137105" y="281317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flipV="1">
            <a:off x="3897029" y="281317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flipV="1">
            <a:off x="4646416" y="4028272"/>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flipV="1">
            <a:off x="5397878" y="4030190"/>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flipV="1">
            <a:off x="6160553" y="402749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V="1">
            <a:off x="6917890" y="4035066"/>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V="1">
            <a:off x="7667236" y="402707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e 10"/>
          <p:cNvGrpSpPr/>
          <p:nvPr/>
        </p:nvGrpSpPr>
        <p:grpSpPr>
          <a:xfrm>
            <a:off x="6204208" y="1756842"/>
            <a:ext cx="1518621" cy="276999"/>
            <a:chOff x="7413024" y="1285187"/>
            <a:chExt cx="1518621" cy="276999"/>
          </a:xfrm>
        </p:grpSpPr>
        <p:cxnSp>
          <p:nvCxnSpPr>
            <p:cNvPr id="12" name="Connecteur droit 11"/>
            <p:cNvCxnSpPr/>
            <p:nvPr/>
          </p:nvCxnSpPr>
          <p:spPr>
            <a:xfrm flipH="1" flipV="1">
              <a:off x="7413024" y="1415089"/>
              <a:ext cx="360000"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7717851" y="1285187"/>
              <a:ext cx="1213794" cy="276999"/>
            </a:xfrm>
            <a:prstGeom prst="rect">
              <a:avLst/>
            </a:prstGeom>
            <a:noFill/>
          </p:spPr>
          <p:txBody>
            <a:bodyPr wrap="none" rtlCol="0">
              <a:spAutoFit/>
            </a:bodyPr>
            <a:lstStyle/>
            <a:p>
              <a:r>
                <a:rPr lang="fr-FR" sz="1200">
                  <a:latin typeface="Arial" panose="020B0604020202020204" pitchFamily="34" charset="0"/>
                  <a:cs typeface="Arial" panose="020B0604020202020204" pitchFamily="34" charset="0"/>
                </a:rPr>
                <a:t>Required value</a:t>
              </a:r>
            </a:p>
          </p:txBody>
        </p:sp>
      </p:grpSp>
      <p:sp>
        <p:nvSpPr>
          <p:cNvPr id="14" name="Rectangle 13"/>
          <p:cNvSpPr/>
          <p:nvPr/>
        </p:nvSpPr>
        <p:spPr>
          <a:xfrm>
            <a:off x="2441864" y="2239974"/>
            <a:ext cx="5760000" cy="4392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59420" y="1353862"/>
            <a:ext cx="8346154" cy="5568911"/>
          </a:xfrm>
          <a:prstGeom prst="rect">
            <a:avLst/>
          </a:prstGeom>
        </p:spPr>
      </p:pic>
      <p:sp>
        <p:nvSpPr>
          <p:cNvPr id="16" name="Rectangle 15"/>
          <p:cNvSpPr>
            <a:spLocks noChangeArrowheads="1"/>
          </p:cNvSpPr>
          <p:nvPr/>
        </p:nvSpPr>
        <p:spPr bwMode="auto">
          <a:xfrm>
            <a:off x="2514603" y="400127"/>
            <a:ext cx="5757080"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Beam parameters obtained at 5 GeV</a:t>
            </a:r>
          </a:p>
        </p:txBody>
      </p:sp>
    </p:spTree>
    <p:extLst>
      <p:ext uri="{BB962C8B-B14F-4D97-AF65-F5344CB8AC3E}">
        <p14:creationId xmlns:p14="http://schemas.microsoft.com/office/powerpoint/2010/main" val="17519927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19</a:t>
            </a:fld>
            <a:endParaRPr lang="fr-FR"/>
          </a:p>
        </p:txBody>
      </p:sp>
      <p:sp>
        <p:nvSpPr>
          <p:cNvPr id="3" name="ZoneTexte 2"/>
          <p:cNvSpPr txBox="1"/>
          <p:nvPr/>
        </p:nvSpPr>
        <p:spPr>
          <a:xfrm>
            <a:off x="368136" y="985651"/>
            <a:ext cx="4668457" cy="400110"/>
          </a:xfrm>
          <a:prstGeom prst="rect">
            <a:avLst/>
          </a:prstGeom>
          <a:noFill/>
        </p:spPr>
        <p:txBody>
          <a:bodyPr wrap="none" rtlCol="0">
            <a:spAutoFit/>
          </a:bodyPr>
          <a:lstStyle/>
          <a:p>
            <a:r>
              <a:rPr lang="fr-FR" sz="2000">
                <a:solidFill>
                  <a:srgbClr val="FF0000"/>
                </a:solidFill>
                <a:latin typeface="Arial" panose="020B0604020202020204" pitchFamily="34" charset="0"/>
                <a:cs typeface="Arial" panose="020B0604020202020204" pitchFamily="34" charset="0"/>
              </a:rPr>
              <a:t>2-LPAS configuration selected for S2E</a:t>
            </a:r>
          </a:p>
        </p:txBody>
      </p:sp>
      <p:cxnSp>
        <p:nvCxnSpPr>
          <p:cNvPr id="4" name="Connecteur droit 3"/>
          <p:cNvCxnSpPr/>
          <p:nvPr/>
        </p:nvCxnSpPr>
        <p:spPr>
          <a:xfrm flipV="1">
            <a:off x="3137105" y="281317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flipV="1">
            <a:off x="3897029" y="281317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flipV="1">
            <a:off x="4646416" y="4028272"/>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flipV="1">
            <a:off x="5397878" y="4030190"/>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flipV="1">
            <a:off x="6160553" y="402749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V="1">
            <a:off x="6917890" y="4035066"/>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V="1">
            <a:off x="7667236" y="402707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e 10"/>
          <p:cNvGrpSpPr/>
          <p:nvPr/>
        </p:nvGrpSpPr>
        <p:grpSpPr>
          <a:xfrm>
            <a:off x="6204208" y="1646314"/>
            <a:ext cx="1518621" cy="276999"/>
            <a:chOff x="7413024" y="1285187"/>
            <a:chExt cx="1518621" cy="276999"/>
          </a:xfrm>
        </p:grpSpPr>
        <p:cxnSp>
          <p:nvCxnSpPr>
            <p:cNvPr id="12" name="Connecteur droit 11"/>
            <p:cNvCxnSpPr/>
            <p:nvPr/>
          </p:nvCxnSpPr>
          <p:spPr>
            <a:xfrm flipH="1" flipV="1">
              <a:off x="7413024" y="1415089"/>
              <a:ext cx="360000"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7717851" y="1285187"/>
              <a:ext cx="1213794" cy="276999"/>
            </a:xfrm>
            <a:prstGeom prst="rect">
              <a:avLst/>
            </a:prstGeom>
            <a:noFill/>
          </p:spPr>
          <p:txBody>
            <a:bodyPr wrap="none" rtlCol="0">
              <a:spAutoFit/>
            </a:bodyPr>
            <a:lstStyle/>
            <a:p>
              <a:r>
                <a:rPr lang="fr-FR" sz="1200">
                  <a:latin typeface="Arial" panose="020B0604020202020204" pitchFamily="34" charset="0"/>
                  <a:cs typeface="Arial" panose="020B0604020202020204" pitchFamily="34" charset="0"/>
                </a:rPr>
                <a:t>Required value</a:t>
              </a:r>
            </a:p>
          </p:txBody>
        </p:sp>
      </p:grpSp>
      <p:sp>
        <p:nvSpPr>
          <p:cNvPr id="14" name="Rectangle 13"/>
          <p:cNvSpPr/>
          <p:nvPr/>
        </p:nvSpPr>
        <p:spPr>
          <a:xfrm>
            <a:off x="2441864" y="2239974"/>
            <a:ext cx="5760000" cy="4392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59420" y="1353862"/>
            <a:ext cx="8346154" cy="5568911"/>
          </a:xfrm>
          <a:prstGeom prst="rect">
            <a:avLst/>
          </a:prstGeom>
        </p:spPr>
      </p:pic>
      <p:sp>
        <p:nvSpPr>
          <p:cNvPr id="16" name="Rectangle 15"/>
          <p:cNvSpPr>
            <a:spLocks noChangeArrowheads="1"/>
          </p:cNvSpPr>
          <p:nvPr/>
        </p:nvSpPr>
        <p:spPr bwMode="auto">
          <a:xfrm>
            <a:off x="2514603" y="400127"/>
            <a:ext cx="5757080"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Beam parameters obtained at 5 GeV</a:t>
            </a:r>
          </a:p>
        </p:txBody>
      </p:sp>
    </p:spTree>
    <p:extLst>
      <p:ext uri="{BB962C8B-B14F-4D97-AF65-F5344CB8AC3E}">
        <p14:creationId xmlns:p14="http://schemas.microsoft.com/office/powerpoint/2010/main" val="12112816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2</a:t>
            </a:fld>
            <a:endParaRPr lang="fr-FR"/>
          </a:p>
        </p:txBody>
      </p:sp>
      <p:grpSp>
        <p:nvGrpSpPr>
          <p:cNvPr id="52" name="Groupe 51"/>
          <p:cNvGrpSpPr/>
          <p:nvPr/>
        </p:nvGrpSpPr>
        <p:grpSpPr>
          <a:xfrm>
            <a:off x="761268" y="1354673"/>
            <a:ext cx="9144000" cy="2307722"/>
            <a:chOff x="749392" y="1710933"/>
            <a:chExt cx="9144000" cy="2307722"/>
          </a:xfrm>
        </p:grpSpPr>
        <p:pic>
          <p:nvPicPr>
            <p:cNvPr id="3" name="Picture 11"/>
            <p:cNvPicPr>
              <a:picLocks noChangeAspect="1"/>
            </p:cNvPicPr>
            <p:nvPr/>
          </p:nvPicPr>
          <p:blipFill rotWithShape="1">
            <a:blip r:embed="rId2" cstate="print">
              <a:extLst>
                <a:ext uri="{28A0092B-C50C-407E-A947-70E740481C1C}">
                  <a14:useLocalDpi xmlns:a14="http://schemas.microsoft.com/office/drawing/2010/main"/>
                </a:ext>
              </a:extLst>
            </a:blip>
            <a:srcRect l="11198" t="31300" r="7689" b="11947"/>
            <a:stretch/>
          </p:blipFill>
          <p:spPr>
            <a:xfrm>
              <a:off x="3670496" y="3543992"/>
              <a:ext cx="1686296" cy="474663"/>
            </a:xfrm>
            <a:prstGeom prst="rect">
              <a:avLst/>
            </a:prstGeom>
          </p:spPr>
        </p:pic>
        <p:pic>
          <p:nvPicPr>
            <p:cNvPr id="4" name="Picture 1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598592" y="3005002"/>
              <a:ext cx="1298864" cy="340685"/>
            </a:xfrm>
            <a:prstGeom prst="rect">
              <a:avLst/>
            </a:prstGeom>
          </p:spPr>
        </p:pic>
        <p:pic>
          <p:nvPicPr>
            <p:cNvPr id="5" name="Picture 13"/>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716322" y="3511132"/>
              <a:ext cx="462276" cy="462276"/>
            </a:xfrm>
            <a:prstGeom prst="rect">
              <a:avLst/>
            </a:prstGeom>
          </p:spPr>
        </p:pic>
        <p:pic>
          <p:nvPicPr>
            <p:cNvPr id="6" name="Picture 1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1557920" y="3583140"/>
              <a:ext cx="1244169" cy="387374"/>
            </a:xfrm>
            <a:prstGeom prst="rect">
              <a:avLst/>
            </a:prstGeom>
          </p:spPr>
        </p:pic>
        <p:pic>
          <p:nvPicPr>
            <p:cNvPr id="7" name="Picture 15"/>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5699096" y="2359004"/>
              <a:ext cx="558400" cy="409288"/>
            </a:xfrm>
            <a:prstGeom prst="rect">
              <a:avLst/>
            </a:prstGeom>
          </p:spPr>
        </p:pic>
        <p:pic>
          <p:nvPicPr>
            <p:cNvPr id="8" name="Picture 16"/>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523208" y="2954306"/>
              <a:ext cx="470592" cy="428380"/>
            </a:xfrm>
            <a:prstGeom prst="rect">
              <a:avLst/>
            </a:prstGeom>
          </p:spPr>
        </p:pic>
        <p:pic>
          <p:nvPicPr>
            <p:cNvPr id="9" name="Picture 17"/>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3183608" y="2343933"/>
              <a:ext cx="1097913" cy="447885"/>
            </a:xfrm>
            <a:prstGeom prst="rect">
              <a:avLst/>
            </a:prstGeom>
          </p:spPr>
        </p:pic>
        <p:pic>
          <p:nvPicPr>
            <p:cNvPr id="10" name="Picture 18"/>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4727038" y="2286998"/>
              <a:ext cx="511575" cy="511575"/>
            </a:xfrm>
            <a:prstGeom prst="rect">
              <a:avLst/>
            </a:prstGeom>
          </p:spPr>
        </p:pic>
        <p:pic>
          <p:nvPicPr>
            <p:cNvPr id="11" name="Picture 19"/>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1072920" y="2214988"/>
              <a:ext cx="530518" cy="530518"/>
            </a:xfrm>
            <a:prstGeom prst="rect">
              <a:avLst/>
            </a:prstGeom>
          </p:spPr>
        </p:pic>
        <p:pic>
          <p:nvPicPr>
            <p:cNvPr id="12" name="Picture 20"/>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6592930" y="2992262"/>
              <a:ext cx="1531858" cy="337974"/>
            </a:xfrm>
            <a:prstGeom prst="rect">
              <a:avLst/>
            </a:prstGeom>
          </p:spPr>
        </p:pic>
        <p:pic>
          <p:nvPicPr>
            <p:cNvPr id="13" name="Picture 21"/>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5887903" y="3595216"/>
              <a:ext cx="855798" cy="328607"/>
            </a:xfrm>
            <a:prstGeom prst="rect">
              <a:avLst/>
            </a:prstGeom>
          </p:spPr>
        </p:pic>
        <p:pic>
          <p:nvPicPr>
            <p:cNvPr id="14" name="Picture 22"/>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2153042" y="2214988"/>
              <a:ext cx="569061" cy="605846"/>
            </a:xfrm>
            <a:prstGeom prst="rect">
              <a:avLst/>
            </a:prstGeom>
          </p:spPr>
        </p:pic>
        <p:pic>
          <p:nvPicPr>
            <p:cNvPr id="15" name="Picture 23"/>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6694319" y="2361371"/>
              <a:ext cx="1072548" cy="471921"/>
            </a:xfrm>
            <a:prstGeom prst="rect">
              <a:avLst/>
            </a:prstGeom>
          </p:spPr>
        </p:pic>
        <p:pic>
          <p:nvPicPr>
            <p:cNvPr id="16" name="Picture 24"/>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2945128" y="2980979"/>
              <a:ext cx="863540" cy="365772"/>
            </a:xfrm>
            <a:prstGeom prst="rect">
              <a:avLst/>
            </a:prstGeom>
          </p:spPr>
        </p:pic>
        <p:pic>
          <p:nvPicPr>
            <p:cNvPr id="17" name="Picture 26"/>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7876232" y="2424744"/>
              <a:ext cx="1425240" cy="366309"/>
            </a:xfrm>
            <a:prstGeom prst="rect">
              <a:avLst/>
            </a:prstGeom>
          </p:spPr>
        </p:pic>
        <p:sp>
          <p:nvSpPr>
            <p:cNvPr id="18" name="TextBox 4"/>
            <p:cNvSpPr txBox="1"/>
            <p:nvPr/>
          </p:nvSpPr>
          <p:spPr>
            <a:xfrm>
              <a:off x="749392" y="1710933"/>
              <a:ext cx="9144000" cy="427361"/>
            </a:xfrm>
            <a:prstGeom prst="rect">
              <a:avLst/>
            </a:prstGeom>
            <a:noFill/>
          </p:spPr>
          <p:txBody>
            <a:bodyPr wrap="square" rtlCol="0">
              <a:spAutoFit/>
            </a:bodyPr>
            <a:lstStyle/>
            <a:p>
              <a:pPr algn="ctr"/>
              <a:r>
                <a:rPr lang="en-GB">
                  <a:solidFill>
                    <a:srgbClr val="FF0000"/>
                  </a:solidFill>
                  <a:latin typeface="Arial" panose="020B0604020202020204" pitchFamily="34" charset="0"/>
                  <a:cs typeface="Arial" panose="020B0604020202020204" pitchFamily="34" charset="0"/>
                </a:rPr>
                <a:t>16 Participants</a:t>
              </a:r>
            </a:p>
          </p:txBody>
        </p:sp>
        <p:pic>
          <p:nvPicPr>
            <p:cNvPr id="36" name="Picture 5"/>
            <p:cNvPicPr>
              <a:picLocks noChangeAspect="1"/>
            </p:cNvPicPr>
            <p:nvPr/>
          </p:nvPicPr>
          <p:blipFill>
            <a:blip r:embed="rId17" cstate="print">
              <a:extLst>
                <a:ext uri="{28A0092B-C50C-407E-A947-70E740481C1C}">
                  <a14:useLocalDpi xmlns:a14="http://schemas.microsoft.com/office/drawing/2010/main"/>
                </a:ext>
              </a:extLst>
            </a:blip>
            <a:stretch>
              <a:fillRect/>
            </a:stretch>
          </p:blipFill>
          <p:spPr>
            <a:xfrm>
              <a:off x="1519939" y="2791054"/>
              <a:ext cx="777119" cy="634647"/>
            </a:xfrm>
            <a:prstGeom prst="rect">
              <a:avLst/>
            </a:prstGeom>
          </p:spPr>
        </p:pic>
      </p:grpSp>
      <p:grpSp>
        <p:nvGrpSpPr>
          <p:cNvPr id="53" name="Groupe 52"/>
          <p:cNvGrpSpPr/>
          <p:nvPr/>
        </p:nvGrpSpPr>
        <p:grpSpPr>
          <a:xfrm>
            <a:off x="382535" y="4097384"/>
            <a:ext cx="7666533" cy="2482776"/>
            <a:chOff x="97527" y="4346766"/>
            <a:chExt cx="7666533" cy="2482776"/>
          </a:xfrm>
        </p:grpSpPr>
        <p:sp>
          <p:nvSpPr>
            <p:cNvPr id="19" name="TextBox 27"/>
            <p:cNvSpPr txBox="1"/>
            <p:nvPr/>
          </p:nvSpPr>
          <p:spPr>
            <a:xfrm>
              <a:off x="2483125" y="4346766"/>
              <a:ext cx="3442662" cy="427361"/>
            </a:xfrm>
            <a:prstGeom prst="rect">
              <a:avLst/>
            </a:prstGeom>
            <a:noFill/>
          </p:spPr>
          <p:txBody>
            <a:bodyPr wrap="square" rtlCol="0">
              <a:spAutoFit/>
            </a:bodyPr>
            <a:lstStyle/>
            <a:p>
              <a:pPr algn="ctr"/>
              <a:r>
                <a:rPr lang="en-GB">
                  <a:solidFill>
                    <a:srgbClr val="FF0000"/>
                  </a:solidFill>
                  <a:latin typeface="Arial" panose="020B0604020202020204" pitchFamily="34" charset="0"/>
                  <a:cs typeface="Arial" panose="020B0604020202020204" pitchFamily="34" charset="0"/>
                </a:rPr>
                <a:t>25 Associated Partners</a:t>
              </a:r>
            </a:p>
          </p:txBody>
        </p:sp>
        <p:pic>
          <p:nvPicPr>
            <p:cNvPr id="20" name="Picture 46"/>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7124379" y="5647631"/>
              <a:ext cx="536360" cy="456899"/>
            </a:xfrm>
            <a:prstGeom prst="rect">
              <a:avLst/>
            </a:prstGeom>
          </p:spPr>
        </p:pic>
        <p:pic>
          <p:nvPicPr>
            <p:cNvPr id="21" name="Picture 48"/>
            <p:cNvPicPr>
              <a:picLocks noChangeAspect="1"/>
            </p:cNvPicPr>
            <p:nvPr/>
          </p:nvPicPr>
          <p:blipFill>
            <a:blip r:embed="rId19" cstate="print">
              <a:extLst>
                <a:ext uri="{28A0092B-C50C-407E-A947-70E740481C1C}">
                  <a14:useLocalDpi xmlns:a14="http://schemas.microsoft.com/office/drawing/2010/main"/>
                </a:ext>
              </a:extLst>
            </a:blip>
            <a:stretch>
              <a:fillRect/>
            </a:stretch>
          </p:blipFill>
          <p:spPr>
            <a:xfrm>
              <a:off x="2548171" y="4816027"/>
              <a:ext cx="755704" cy="755704"/>
            </a:xfrm>
            <a:prstGeom prst="rect">
              <a:avLst/>
            </a:prstGeom>
          </p:spPr>
        </p:pic>
        <p:pic>
          <p:nvPicPr>
            <p:cNvPr id="22" name="Picture 49"/>
            <p:cNvPicPr>
              <a:picLocks noChangeAspect="1"/>
            </p:cNvPicPr>
            <p:nvPr/>
          </p:nvPicPr>
          <p:blipFill>
            <a:blip r:embed="rId20" cstate="print">
              <a:extLst>
                <a:ext uri="{28A0092B-C50C-407E-A947-70E740481C1C}">
                  <a14:useLocalDpi xmlns:a14="http://schemas.microsoft.com/office/drawing/2010/main"/>
                </a:ext>
              </a:extLst>
            </a:blip>
            <a:stretch>
              <a:fillRect/>
            </a:stretch>
          </p:blipFill>
          <p:spPr>
            <a:xfrm>
              <a:off x="3383379" y="4942736"/>
              <a:ext cx="1135541" cy="567772"/>
            </a:xfrm>
            <a:prstGeom prst="rect">
              <a:avLst/>
            </a:prstGeom>
          </p:spPr>
        </p:pic>
        <p:pic>
          <p:nvPicPr>
            <p:cNvPr id="23" name="Picture 50"/>
            <p:cNvPicPr>
              <a:picLocks noChangeAspect="1"/>
            </p:cNvPicPr>
            <p:nvPr/>
          </p:nvPicPr>
          <p:blipFill>
            <a:blip r:embed="rId21" cstate="print">
              <a:extLst>
                <a:ext uri="{28A0092B-C50C-407E-A947-70E740481C1C}">
                  <a14:useLocalDpi xmlns:a14="http://schemas.microsoft.com/office/drawing/2010/main"/>
                </a:ext>
              </a:extLst>
            </a:blip>
            <a:stretch>
              <a:fillRect/>
            </a:stretch>
          </p:blipFill>
          <p:spPr>
            <a:xfrm>
              <a:off x="5716523" y="4935954"/>
              <a:ext cx="685412" cy="474895"/>
            </a:xfrm>
            <a:prstGeom prst="rect">
              <a:avLst/>
            </a:prstGeom>
          </p:spPr>
        </p:pic>
        <p:pic>
          <p:nvPicPr>
            <p:cNvPr id="24" name="Picture 51"/>
            <p:cNvPicPr>
              <a:picLocks noChangeAspect="1"/>
            </p:cNvPicPr>
            <p:nvPr/>
          </p:nvPicPr>
          <p:blipFill>
            <a:blip r:embed="rId22" cstate="print">
              <a:extLst>
                <a:ext uri="{28A0092B-C50C-407E-A947-70E740481C1C}">
                  <a14:useLocalDpi xmlns:a14="http://schemas.microsoft.com/office/drawing/2010/main"/>
                </a:ext>
              </a:extLst>
            </a:blip>
            <a:stretch>
              <a:fillRect/>
            </a:stretch>
          </p:blipFill>
          <p:spPr>
            <a:xfrm>
              <a:off x="802393" y="5713878"/>
              <a:ext cx="706795" cy="353396"/>
            </a:xfrm>
            <a:prstGeom prst="rect">
              <a:avLst/>
            </a:prstGeom>
          </p:spPr>
        </p:pic>
        <p:pic>
          <p:nvPicPr>
            <p:cNvPr id="25" name="Picture 52"/>
            <p:cNvPicPr>
              <a:picLocks noChangeAspect="1"/>
            </p:cNvPicPr>
            <p:nvPr/>
          </p:nvPicPr>
          <p:blipFill>
            <a:blip r:embed="rId23" cstate="print">
              <a:extLst>
                <a:ext uri="{28A0092B-C50C-407E-A947-70E740481C1C}">
                  <a14:useLocalDpi xmlns:a14="http://schemas.microsoft.com/office/drawing/2010/main"/>
                </a:ext>
              </a:extLst>
            </a:blip>
            <a:stretch>
              <a:fillRect/>
            </a:stretch>
          </p:blipFill>
          <p:spPr>
            <a:xfrm>
              <a:off x="122893" y="5074446"/>
              <a:ext cx="1129051" cy="304354"/>
            </a:xfrm>
            <a:prstGeom prst="rect">
              <a:avLst/>
            </a:prstGeom>
          </p:spPr>
        </p:pic>
        <p:pic>
          <p:nvPicPr>
            <p:cNvPr id="26" name="Picture 53"/>
            <p:cNvPicPr>
              <a:picLocks noChangeAspect="1"/>
            </p:cNvPicPr>
            <p:nvPr/>
          </p:nvPicPr>
          <p:blipFill>
            <a:blip r:embed="rId24" cstate="print">
              <a:extLst>
                <a:ext uri="{28A0092B-C50C-407E-A947-70E740481C1C}">
                  <a14:useLocalDpi xmlns:a14="http://schemas.microsoft.com/office/drawing/2010/main"/>
                </a:ext>
              </a:extLst>
            </a:blip>
            <a:stretch>
              <a:fillRect/>
            </a:stretch>
          </p:blipFill>
          <p:spPr>
            <a:xfrm>
              <a:off x="99901" y="5664110"/>
              <a:ext cx="519061" cy="266993"/>
            </a:xfrm>
            <a:prstGeom prst="rect">
              <a:avLst/>
            </a:prstGeom>
          </p:spPr>
        </p:pic>
        <p:pic>
          <p:nvPicPr>
            <p:cNvPr id="27" name="Picture 54"/>
            <p:cNvPicPr>
              <a:picLocks noChangeAspect="1"/>
            </p:cNvPicPr>
            <p:nvPr/>
          </p:nvPicPr>
          <p:blipFill>
            <a:blip r:embed="rId25" cstate="print">
              <a:extLst>
                <a:ext uri="{28A0092B-C50C-407E-A947-70E740481C1C}">
                  <a14:useLocalDpi xmlns:a14="http://schemas.microsoft.com/office/drawing/2010/main"/>
                </a:ext>
              </a:extLst>
            </a:blip>
            <a:stretch>
              <a:fillRect/>
            </a:stretch>
          </p:blipFill>
          <p:spPr>
            <a:xfrm>
              <a:off x="6618849" y="5001493"/>
              <a:ext cx="743167" cy="352776"/>
            </a:xfrm>
            <a:prstGeom prst="rect">
              <a:avLst/>
            </a:prstGeom>
          </p:spPr>
        </p:pic>
        <p:pic>
          <p:nvPicPr>
            <p:cNvPr id="28" name="Picture 55"/>
            <p:cNvPicPr>
              <a:picLocks noChangeAspect="1"/>
            </p:cNvPicPr>
            <p:nvPr/>
          </p:nvPicPr>
          <p:blipFill>
            <a:blip r:embed="rId26" cstate="print">
              <a:extLst>
                <a:ext uri="{28A0092B-C50C-407E-A947-70E740481C1C}">
                  <a14:useLocalDpi xmlns:a14="http://schemas.microsoft.com/office/drawing/2010/main"/>
                </a:ext>
              </a:extLst>
            </a:blip>
            <a:stretch>
              <a:fillRect/>
            </a:stretch>
          </p:blipFill>
          <p:spPr>
            <a:xfrm>
              <a:off x="5593264" y="5728471"/>
              <a:ext cx="1347397" cy="295217"/>
            </a:xfrm>
            <a:prstGeom prst="rect">
              <a:avLst/>
            </a:prstGeom>
          </p:spPr>
        </p:pic>
        <p:pic>
          <p:nvPicPr>
            <p:cNvPr id="29" name="Picture 56"/>
            <p:cNvPicPr>
              <a:picLocks noChangeAspect="1"/>
            </p:cNvPicPr>
            <p:nvPr/>
          </p:nvPicPr>
          <p:blipFill>
            <a:blip r:embed="rId27" cstate="print">
              <a:extLst>
                <a:ext uri="{28A0092B-C50C-407E-A947-70E740481C1C}">
                  <a14:useLocalDpi xmlns:a14="http://schemas.microsoft.com/office/drawing/2010/main"/>
                </a:ext>
              </a:extLst>
            </a:blip>
            <a:stretch>
              <a:fillRect/>
            </a:stretch>
          </p:blipFill>
          <p:spPr>
            <a:xfrm>
              <a:off x="1632796" y="5760689"/>
              <a:ext cx="1073161" cy="276789"/>
            </a:xfrm>
            <a:prstGeom prst="rect">
              <a:avLst/>
            </a:prstGeom>
          </p:spPr>
        </p:pic>
        <p:pic>
          <p:nvPicPr>
            <p:cNvPr id="30" name="Picture 57"/>
            <p:cNvPicPr>
              <a:picLocks noChangeAspect="1"/>
            </p:cNvPicPr>
            <p:nvPr/>
          </p:nvPicPr>
          <p:blipFill>
            <a:blip r:embed="rId28" cstate="print">
              <a:extLst>
                <a:ext uri="{28A0092B-C50C-407E-A947-70E740481C1C}">
                  <a14:useLocalDpi xmlns:a14="http://schemas.microsoft.com/office/drawing/2010/main"/>
                </a:ext>
              </a:extLst>
            </a:blip>
            <a:stretch>
              <a:fillRect/>
            </a:stretch>
          </p:blipFill>
          <p:spPr>
            <a:xfrm>
              <a:off x="2968135" y="5716788"/>
              <a:ext cx="666735" cy="305251"/>
            </a:xfrm>
            <a:prstGeom prst="rect">
              <a:avLst/>
            </a:prstGeom>
          </p:spPr>
        </p:pic>
        <p:pic>
          <p:nvPicPr>
            <p:cNvPr id="31" name="Picture 58"/>
            <p:cNvPicPr>
              <a:picLocks noChangeAspect="1"/>
            </p:cNvPicPr>
            <p:nvPr/>
          </p:nvPicPr>
          <p:blipFill>
            <a:blip r:embed="rId29" cstate="print">
              <a:extLst>
                <a:ext uri="{28A0092B-C50C-407E-A947-70E740481C1C}">
                  <a14:useLocalDpi xmlns:a14="http://schemas.microsoft.com/office/drawing/2010/main"/>
                </a:ext>
              </a:extLst>
            </a:blip>
            <a:stretch>
              <a:fillRect/>
            </a:stretch>
          </p:blipFill>
          <p:spPr>
            <a:xfrm>
              <a:off x="3793766" y="5585663"/>
              <a:ext cx="818886" cy="300185"/>
            </a:xfrm>
            <a:prstGeom prst="rect">
              <a:avLst/>
            </a:prstGeom>
          </p:spPr>
        </p:pic>
        <p:pic>
          <p:nvPicPr>
            <p:cNvPr id="32" name="Picture 59"/>
            <p:cNvPicPr>
              <a:picLocks noChangeAspect="1"/>
            </p:cNvPicPr>
            <p:nvPr/>
          </p:nvPicPr>
          <p:blipFill>
            <a:blip r:embed="rId30" cstate="print">
              <a:extLst>
                <a:ext uri="{28A0092B-C50C-407E-A947-70E740481C1C}">
                  <a14:useLocalDpi xmlns:a14="http://schemas.microsoft.com/office/drawing/2010/main"/>
                </a:ext>
              </a:extLst>
            </a:blip>
            <a:stretch>
              <a:fillRect/>
            </a:stretch>
          </p:blipFill>
          <p:spPr>
            <a:xfrm>
              <a:off x="7149817" y="6517712"/>
              <a:ext cx="614243" cy="233272"/>
            </a:xfrm>
            <a:prstGeom prst="rect">
              <a:avLst/>
            </a:prstGeom>
          </p:spPr>
        </p:pic>
        <p:pic>
          <p:nvPicPr>
            <p:cNvPr id="33" name="Picture 60"/>
            <p:cNvPicPr>
              <a:picLocks noChangeAspect="1"/>
            </p:cNvPicPr>
            <p:nvPr/>
          </p:nvPicPr>
          <p:blipFill>
            <a:blip r:embed="rId31" cstate="print">
              <a:extLst>
                <a:ext uri="{28A0092B-C50C-407E-A947-70E740481C1C}">
                  <a14:useLocalDpi xmlns:a14="http://schemas.microsoft.com/office/drawing/2010/main"/>
                </a:ext>
              </a:extLst>
            </a:blip>
            <a:stretch>
              <a:fillRect/>
            </a:stretch>
          </p:blipFill>
          <p:spPr>
            <a:xfrm>
              <a:off x="97527" y="6407355"/>
              <a:ext cx="898352" cy="330204"/>
            </a:xfrm>
            <a:prstGeom prst="rect">
              <a:avLst/>
            </a:prstGeom>
          </p:spPr>
        </p:pic>
        <p:pic>
          <p:nvPicPr>
            <p:cNvPr id="34" name="Picture 3"/>
            <p:cNvPicPr>
              <a:picLocks noChangeAspect="1"/>
            </p:cNvPicPr>
            <p:nvPr/>
          </p:nvPicPr>
          <p:blipFill>
            <a:blip r:embed="rId32" cstate="print">
              <a:extLst>
                <a:ext uri="{28A0092B-C50C-407E-A947-70E740481C1C}">
                  <a14:useLocalDpi xmlns:a14="http://schemas.microsoft.com/office/drawing/2010/main"/>
                </a:ext>
              </a:extLst>
            </a:blip>
            <a:stretch>
              <a:fillRect/>
            </a:stretch>
          </p:blipFill>
          <p:spPr>
            <a:xfrm>
              <a:off x="1423127" y="4973910"/>
              <a:ext cx="981028" cy="512183"/>
            </a:xfrm>
            <a:prstGeom prst="rect">
              <a:avLst/>
            </a:prstGeom>
          </p:spPr>
        </p:pic>
        <p:pic>
          <p:nvPicPr>
            <p:cNvPr id="35" name="Picture 6"/>
            <p:cNvPicPr>
              <a:picLocks noChangeAspect="1"/>
            </p:cNvPicPr>
            <p:nvPr/>
          </p:nvPicPr>
          <p:blipFill>
            <a:blip r:embed="rId33" cstate="print">
              <a:extLst>
                <a:ext uri="{28A0092B-C50C-407E-A947-70E740481C1C}">
                  <a14:useLocalDpi xmlns:a14="http://schemas.microsoft.com/office/drawing/2010/main"/>
                </a:ext>
              </a:extLst>
            </a:blip>
            <a:stretch>
              <a:fillRect/>
            </a:stretch>
          </p:blipFill>
          <p:spPr>
            <a:xfrm>
              <a:off x="4492387" y="5054132"/>
              <a:ext cx="1023626" cy="316586"/>
            </a:xfrm>
            <a:prstGeom prst="rect">
              <a:avLst/>
            </a:prstGeom>
          </p:spPr>
        </p:pic>
        <p:pic>
          <p:nvPicPr>
            <p:cNvPr id="37" name="Picture 7"/>
            <p:cNvPicPr>
              <a:picLocks noChangeAspect="1"/>
            </p:cNvPicPr>
            <p:nvPr/>
          </p:nvPicPr>
          <p:blipFill>
            <a:blip r:embed="rId34" cstate="print">
              <a:extLst>
                <a:ext uri="{28A0092B-C50C-407E-A947-70E740481C1C}">
                  <a14:useLocalDpi xmlns:a14="http://schemas.microsoft.com/office/drawing/2010/main"/>
                </a:ext>
              </a:extLst>
            </a:blip>
            <a:stretch>
              <a:fillRect/>
            </a:stretch>
          </p:blipFill>
          <p:spPr>
            <a:xfrm>
              <a:off x="4102341" y="5975135"/>
              <a:ext cx="660684" cy="334632"/>
            </a:xfrm>
            <a:prstGeom prst="rect">
              <a:avLst/>
            </a:prstGeom>
          </p:spPr>
        </p:pic>
        <p:pic>
          <p:nvPicPr>
            <p:cNvPr id="38" name="Picture 2"/>
            <p:cNvPicPr>
              <a:picLocks noChangeAspect="1"/>
            </p:cNvPicPr>
            <p:nvPr/>
          </p:nvPicPr>
          <p:blipFill>
            <a:blip r:embed="rId35" cstate="print">
              <a:extLst>
                <a:ext uri="{28A0092B-C50C-407E-A947-70E740481C1C}">
                  <a14:useLocalDpi xmlns:a14="http://schemas.microsoft.com/office/drawing/2010/main"/>
                </a:ext>
              </a:extLst>
            </a:blip>
            <a:stretch>
              <a:fillRect/>
            </a:stretch>
          </p:blipFill>
          <p:spPr>
            <a:xfrm>
              <a:off x="2790217" y="6368457"/>
              <a:ext cx="1072807" cy="364586"/>
            </a:xfrm>
            <a:prstGeom prst="rect">
              <a:avLst/>
            </a:prstGeom>
          </p:spPr>
        </p:pic>
        <p:pic>
          <p:nvPicPr>
            <p:cNvPr id="39" name="Picture 8"/>
            <p:cNvPicPr>
              <a:picLocks noChangeAspect="1"/>
            </p:cNvPicPr>
            <p:nvPr/>
          </p:nvPicPr>
          <p:blipFill>
            <a:blip r:embed="rId36" cstate="print">
              <a:extLst>
                <a:ext uri="{28A0092B-C50C-407E-A947-70E740481C1C}">
                  <a14:useLocalDpi xmlns:a14="http://schemas.microsoft.com/office/drawing/2010/main"/>
                </a:ext>
              </a:extLst>
            </a:blip>
            <a:stretch>
              <a:fillRect/>
            </a:stretch>
          </p:blipFill>
          <p:spPr>
            <a:xfrm>
              <a:off x="5312007" y="6355070"/>
              <a:ext cx="544764" cy="474472"/>
            </a:xfrm>
            <a:prstGeom prst="rect">
              <a:avLst/>
            </a:prstGeom>
          </p:spPr>
        </p:pic>
        <p:pic>
          <p:nvPicPr>
            <p:cNvPr id="40" name="Picture 9"/>
            <p:cNvPicPr>
              <a:picLocks noChangeAspect="1"/>
            </p:cNvPicPr>
            <p:nvPr/>
          </p:nvPicPr>
          <p:blipFill>
            <a:blip r:embed="rId37" cstate="print">
              <a:extLst>
                <a:ext uri="{28A0092B-C50C-407E-A947-70E740481C1C}">
                  <a14:useLocalDpi xmlns:a14="http://schemas.microsoft.com/office/drawing/2010/main"/>
                </a:ext>
              </a:extLst>
            </a:blip>
            <a:stretch>
              <a:fillRect/>
            </a:stretch>
          </p:blipFill>
          <p:spPr>
            <a:xfrm>
              <a:off x="4220013" y="6482159"/>
              <a:ext cx="708716" cy="234422"/>
            </a:xfrm>
            <a:prstGeom prst="rect">
              <a:avLst/>
            </a:prstGeom>
          </p:spPr>
        </p:pic>
        <p:pic>
          <p:nvPicPr>
            <p:cNvPr id="41" name="Picture 10"/>
            <p:cNvPicPr>
              <a:picLocks noChangeAspect="1"/>
            </p:cNvPicPr>
            <p:nvPr/>
          </p:nvPicPr>
          <p:blipFill>
            <a:blip r:embed="rId38" cstate="print">
              <a:extLst>
                <a:ext uri="{28A0092B-C50C-407E-A947-70E740481C1C}">
                  <a14:useLocalDpi xmlns:a14="http://schemas.microsoft.com/office/drawing/2010/main"/>
                </a:ext>
              </a:extLst>
            </a:blip>
            <a:stretch>
              <a:fillRect/>
            </a:stretch>
          </p:blipFill>
          <p:spPr>
            <a:xfrm>
              <a:off x="1181753" y="6415988"/>
              <a:ext cx="648998" cy="300595"/>
            </a:xfrm>
            <a:prstGeom prst="rect">
              <a:avLst/>
            </a:prstGeom>
          </p:spPr>
        </p:pic>
        <p:pic>
          <p:nvPicPr>
            <p:cNvPr id="42" name="Picture 25"/>
            <p:cNvPicPr>
              <a:picLocks noChangeAspect="1"/>
            </p:cNvPicPr>
            <p:nvPr/>
          </p:nvPicPr>
          <p:blipFill>
            <a:blip r:embed="rId39" cstate="print">
              <a:extLst>
                <a:ext uri="{28A0092B-C50C-407E-A947-70E740481C1C}">
                  <a14:useLocalDpi xmlns:a14="http://schemas.microsoft.com/office/drawing/2010/main"/>
                </a:ext>
              </a:extLst>
            </a:blip>
            <a:stretch>
              <a:fillRect/>
            </a:stretch>
          </p:blipFill>
          <p:spPr>
            <a:xfrm>
              <a:off x="6176105" y="6478697"/>
              <a:ext cx="843901" cy="273550"/>
            </a:xfrm>
            <a:prstGeom prst="rect">
              <a:avLst/>
            </a:prstGeom>
          </p:spPr>
        </p:pic>
        <p:pic>
          <p:nvPicPr>
            <p:cNvPr id="43" name="Picture 28"/>
            <p:cNvPicPr>
              <a:picLocks noChangeAspect="1"/>
            </p:cNvPicPr>
            <p:nvPr/>
          </p:nvPicPr>
          <p:blipFill>
            <a:blip r:embed="rId40" cstate="print">
              <a:extLst>
                <a:ext uri="{28A0092B-C50C-407E-A947-70E740481C1C}">
                  <a14:useLocalDpi xmlns:a14="http://schemas.microsoft.com/office/drawing/2010/main"/>
                </a:ext>
              </a:extLst>
            </a:blip>
            <a:stretch>
              <a:fillRect/>
            </a:stretch>
          </p:blipFill>
          <p:spPr>
            <a:xfrm>
              <a:off x="2103496" y="6355072"/>
              <a:ext cx="445435" cy="445435"/>
            </a:xfrm>
            <a:prstGeom prst="rect">
              <a:avLst/>
            </a:prstGeom>
          </p:spPr>
        </p:pic>
        <p:pic>
          <p:nvPicPr>
            <p:cNvPr id="44" name="Picture 32"/>
            <p:cNvPicPr>
              <a:picLocks noChangeAspect="1"/>
            </p:cNvPicPr>
            <p:nvPr/>
          </p:nvPicPr>
          <p:blipFill>
            <a:blip r:embed="rId41" cstate="print">
              <a:extLst>
                <a:ext uri="{28A0092B-C50C-407E-A947-70E740481C1C}">
                  <a14:useLocalDpi xmlns:a14="http://schemas.microsoft.com/office/drawing/2010/main"/>
                </a:ext>
              </a:extLst>
            </a:blip>
            <a:stretch>
              <a:fillRect/>
            </a:stretch>
          </p:blipFill>
          <p:spPr>
            <a:xfrm>
              <a:off x="4905428" y="5670451"/>
              <a:ext cx="447910" cy="447910"/>
            </a:xfrm>
            <a:prstGeom prst="rect">
              <a:avLst/>
            </a:prstGeom>
          </p:spPr>
        </p:pic>
      </p:grpSp>
      <p:grpSp>
        <p:nvGrpSpPr>
          <p:cNvPr id="54" name="Groupe 53"/>
          <p:cNvGrpSpPr/>
          <p:nvPr/>
        </p:nvGrpSpPr>
        <p:grpSpPr>
          <a:xfrm>
            <a:off x="7923844" y="3857896"/>
            <a:ext cx="2767969" cy="3015328"/>
            <a:chOff x="7825839" y="4261657"/>
            <a:chExt cx="2767969" cy="3015328"/>
          </a:xfrm>
        </p:grpSpPr>
        <p:pic>
          <p:nvPicPr>
            <p:cNvPr id="46" name="Image 45"/>
            <p:cNvPicPr>
              <a:picLocks noChangeAspect="1"/>
            </p:cNvPicPr>
            <p:nvPr/>
          </p:nvPicPr>
          <p:blipFill>
            <a:blip r:embed="rId42" cstate="print">
              <a:extLst>
                <a:ext uri="{28A0092B-C50C-407E-A947-70E740481C1C}">
                  <a14:useLocalDpi xmlns:a14="http://schemas.microsoft.com/office/drawing/2010/main" val="0"/>
                </a:ext>
              </a:extLst>
            </a:blip>
            <a:stretch>
              <a:fillRect/>
            </a:stretch>
          </p:blipFill>
          <p:spPr>
            <a:xfrm>
              <a:off x="8705632" y="4738975"/>
              <a:ext cx="1284941" cy="322783"/>
            </a:xfrm>
            <a:prstGeom prst="rect">
              <a:avLst/>
            </a:prstGeom>
          </p:spPr>
        </p:pic>
        <p:pic>
          <p:nvPicPr>
            <p:cNvPr id="47" name="Image 46"/>
            <p:cNvPicPr>
              <a:picLocks noChangeAspect="1"/>
            </p:cNvPicPr>
            <p:nvPr/>
          </p:nvPicPr>
          <p:blipFill>
            <a:blip r:embed="rId43" cstate="print">
              <a:extLst>
                <a:ext uri="{28A0092B-C50C-407E-A947-70E740481C1C}">
                  <a14:useLocalDpi xmlns:a14="http://schemas.microsoft.com/office/drawing/2010/main" val="0"/>
                </a:ext>
              </a:extLst>
            </a:blip>
            <a:stretch>
              <a:fillRect/>
            </a:stretch>
          </p:blipFill>
          <p:spPr>
            <a:xfrm>
              <a:off x="8606906" y="5194662"/>
              <a:ext cx="1432784" cy="430953"/>
            </a:xfrm>
            <a:prstGeom prst="rect">
              <a:avLst/>
            </a:prstGeom>
          </p:spPr>
        </p:pic>
        <p:pic>
          <p:nvPicPr>
            <p:cNvPr id="48" name="Image 47"/>
            <p:cNvPicPr>
              <a:picLocks noChangeAspect="1"/>
            </p:cNvPicPr>
            <p:nvPr/>
          </p:nvPicPr>
          <p:blipFill rotWithShape="1">
            <a:blip r:embed="rId44" cstate="print"/>
            <a:srcRect l="3585" t="26979" r="9724" b="37773"/>
            <a:stretch/>
          </p:blipFill>
          <p:spPr>
            <a:xfrm>
              <a:off x="8788761" y="5695726"/>
              <a:ext cx="1282535" cy="603343"/>
            </a:xfrm>
            <a:prstGeom prst="rect">
              <a:avLst/>
            </a:prstGeom>
          </p:spPr>
        </p:pic>
        <p:pic>
          <p:nvPicPr>
            <p:cNvPr id="49" name="Image 48"/>
            <p:cNvPicPr>
              <a:picLocks noChangeAspect="1"/>
            </p:cNvPicPr>
            <p:nvPr/>
          </p:nvPicPr>
          <p:blipFill>
            <a:blip r:embed="rId45" cstate="print"/>
            <a:stretch>
              <a:fillRect/>
            </a:stretch>
          </p:blipFill>
          <p:spPr>
            <a:xfrm>
              <a:off x="8738047" y="6382193"/>
              <a:ext cx="1342188" cy="894792"/>
            </a:xfrm>
            <a:prstGeom prst="rect">
              <a:avLst/>
            </a:prstGeom>
          </p:spPr>
        </p:pic>
        <p:sp>
          <p:nvSpPr>
            <p:cNvPr id="50" name="TextBox 27"/>
            <p:cNvSpPr txBox="1"/>
            <p:nvPr/>
          </p:nvSpPr>
          <p:spPr>
            <a:xfrm>
              <a:off x="7825839" y="4261657"/>
              <a:ext cx="2767969" cy="427361"/>
            </a:xfrm>
            <a:prstGeom prst="rect">
              <a:avLst/>
            </a:prstGeom>
            <a:noFill/>
          </p:spPr>
          <p:txBody>
            <a:bodyPr wrap="square" rtlCol="0">
              <a:spAutoFit/>
            </a:bodyPr>
            <a:lstStyle/>
            <a:p>
              <a:pPr algn="ctr"/>
              <a:r>
                <a:rPr lang="en-GB">
                  <a:solidFill>
                    <a:srgbClr val="FF0000"/>
                  </a:solidFill>
                  <a:latin typeface="Arial" panose="020B0604020202020204" pitchFamily="34" charset="0"/>
                  <a:cs typeface="Arial" panose="020B0604020202020204" pitchFamily="34" charset="0"/>
                </a:rPr>
                <a:t>Private companies</a:t>
              </a:r>
            </a:p>
          </p:txBody>
        </p:sp>
      </p:grpSp>
      <p:sp>
        <p:nvSpPr>
          <p:cNvPr id="51" name="Rectangle 5"/>
          <p:cNvSpPr>
            <a:spLocks noChangeArrowheads="1"/>
          </p:cNvSpPr>
          <p:nvPr/>
        </p:nvSpPr>
        <p:spPr bwMode="auto">
          <a:xfrm>
            <a:off x="3133761" y="291834"/>
            <a:ext cx="4513263"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EuPRAXIA Consortium</a:t>
            </a:r>
          </a:p>
        </p:txBody>
      </p:sp>
    </p:spTree>
    <p:extLst>
      <p:ext uri="{BB962C8B-B14F-4D97-AF65-F5344CB8AC3E}">
        <p14:creationId xmlns:p14="http://schemas.microsoft.com/office/powerpoint/2010/main" val="19219009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20</a:t>
            </a:fld>
            <a:endParaRPr lang="fr-FR"/>
          </a:p>
        </p:txBody>
      </p:sp>
      <p:sp>
        <p:nvSpPr>
          <p:cNvPr id="3" name="ZoneTexte 2"/>
          <p:cNvSpPr txBox="1"/>
          <p:nvPr/>
        </p:nvSpPr>
        <p:spPr>
          <a:xfrm>
            <a:off x="368136" y="985651"/>
            <a:ext cx="5862695" cy="400110"/>
          </a:xfrm>
          <a:prstGeom prst="rect">
            <a:avLst/>
          </a:prstGeom>
          <a:noFill/>
        </p:spPr>
        <p:txBody>
          <a:bodyPr wrap="none" rtlCol="0">
            <a:spAutoFit/>
          </a:bodyPr>
          <a:lstStyle/>
          <a:p>
            <a:r>
              <a:rPr lang="fr-FR" sz="2000">
                <a:solidFill>
                  <a:srgbClr val="FF0000"/>
                </a:solidFill>
                <a:latin typeface="Arial" panose="020B0604020202020204" pitchFamily="34" charset="0"/>
                <a:cs typeface="Arial" panose="020B0604020202020204" pitchFamily="34" charset="0"/>
              </a:rPr>
              <a:t>1-LPAS configurations closest to the requirements</a:t>
            </a:r>
          </a:p>
        </p:txBody>
      </p:sp>
      <p:cxnSp>
        <p:nvCxnSpPr>
          <p:cNvPr id="4" name="Connecteur droit 3"/>
          <p:cNvCxnSpPr/>
          <p:nvPr/>
        </p:nvCxnSpPr>
        <p:spPr>
          <a:xfrm flipV="1">
            <a:off x="3137105" y="281317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5" name="Connecteur droit 4"/>
          <p:cNvCxnSpPr/>
          <p:nvPr/>
        </p:nvCxnSpPr>
        <p:spPr>
          <a:xfrm flipV="1">
            <a:off x="3897029" y="281317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6" name="Connecteur droit 5"/>
          <p:cNvCxnSpPr/>
          <p:nvPr/>
        </p:nvCxnSpPr>
        <p:spPr>
          <a:xfrm flipV="1">
            <a:off x="4646416" y="4028272"/>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7" name="Connecteur droit 6"/>
          <p:cNvCxnSpPr/>
          <p:nvPr/>
        </p:nvCxnSpPr>
        <p:spPr>
          <a:xfrm flipV="1">
            <a:off x="5397878" y="4030190"/>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8" name="Connecteur droit 7"/>
          <p:cNvCxnSpPr/>
          <p:nvPr/>
        </p:nvCxnSpPr>
        <p:spPr>
          <a:xfrm flipV="1">
            <a:off x="6160553" y="402749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V="1">
            <a:off x="6917890" y="4035066"/>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V="1">
            <a:off x="7667236" y="402707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1" name="Groupe 10"/>
          <p:cNvGrpSpPr/>
          <p:nvPr/>
        </p:nvGrpSpPr>
        <p:grpSpPr>
          <a:xfrm>
            <a:off x="6204208" y="1756842"/>
            <a:ext cx="1518621" cy="276999"/>
            <a:chOff x="7413024" y="1285187"/>
            <a:chExt cx="1518621" cy="276999"/>
          </a:xfrm>
        </p:grpSpPr>
        <p:cxnSp>
          <p:nvCxnSpPr>
            <p:cNvPr id="12" name="Connecteur droit 11"/>
            <p:cNvCxnSpPr/>
            <p:nvPr/>
          </p:nvCxnSpPr>
          <p:spPr>
            <a:xfrm flipH="1" flipV="1">
              <a:off x="7413024" y="1415089"/>
              <a:ext cx="360000"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7717851" y="1285187"/>
              <a:ext cx="1213794" cy="276999"/>
            </a:xfrm>
            <a:prstGeom prst="rect">
              <a:avLst/>
            </a:prstGeom>
            <a:noFill/>
          </p:spPr>
          <p:txBody>
            <a:bodyPr wrap="none" rtlCol="0">
              <a:spAutoFit/>
            </a:bodyPr>
            <a:lstStyle/>
            <a:p>
              <a:r>
                <a:rPr lang="fr-FR" sz="1200">
                  <a:latin typeface="Arial" panose="020B0604020202020204" pitchFamily="34" charset="0"/>
                  <a:cs typeface="Arial" panose="020B0604020202020204" pitchFamily="34" charset="0"/>
                </a:rPr>
                <a:t>Required value</a:t>
              </a:r>
            </a:p>
          </p:txBody>
        </p:sp>
      </p:grpSp>
      <p:sp>
        <p:nvSpPr>
          <p:cNvPr id="14" name="Rectangle 13"/>
          <p:cNvSpPr/>
          <p:nvPr/>
        </p:nvSpPr>
        <p:spPr>
          <a:xfrm>
            <a:off x="2441864" y="2239974"/>
            <a:ext cx="5760000" cy="4392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5" name="Image 14"/>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4173" r="14388" b="3582"/>
          <a:stretch/>
        </p:blipFill>
        <p:spPr>
          <a:xfrm>
            <a:off x="2342367" y="1357046"/>
            <a:ext cx="5962390" cy="5369432"/>
          </a:xfrm>
          <a:prstGeom prst="rect">
            <a:avLst/>
          </a:prstGeom>
        </p:spPr>
      </p:pic>
      <p:sp>
        <p:nvSpPr>
          <p:cNvPr id="16" name="ZoneTexte 15"/>
          <p:cNvSpPr txBox="1"/>
          <p:nvPr/>
        </p:nvSpPr>
        <p:spPr>
          <a:xfrm>
            <a:off x="238990" y="2015837"/>
            <a:ext cx="8534709" cy="5755422"/>
          </a:xfrm>
          <a:prstGeom prst="rect">
            <a:avLst/>
          </a:prstGeom>
          <a:noFill/>
        </p:spPr>
        <p:txBody>
          <a:bodyPr wrap="none" rtlCol="0">
            <a:spAutoFit/>
          </a:bodyPr>
          <a:lstStyle/>
          <a:p>
            <a:r>
              <a:rPr lang="fr-FR" sz="1600" b="0">
                <a:latin typeface="Arial" panose="020B0604020202020204" pitchFamily="34" charset="0"/>
                <a:cs typeface="Arial" panose="020B0604020202020204" pitchFamily="34" charset="0"/>
              </a:rPr>
              <a:t>Three experts</a:t>
            </a:r>
          </a:p>
          <a:p>
            <a:r>
              <a:rPr lang="fr-FR" sz="1600" b="0">
                <a:latin typeface="Arial" panose="020B0604020202020204" pitchFamily="34" charset="0"/>
                <a:cs typeface="Arial" panose="020B0604020202020204" pitchFamily="34" charset="0"/>
              </a:rPr>
              <a:t>Three institutes</a:t>
            </a:r>
          </a:p>
          <a:p>
            <a:endParaRPr lang="fr-FR" sz="1600" b="0">
              <a:latin typeface="Arial" panose="020B0604020202020204" pitchFamily="34" charset="0"/>
              <a:cs typeface="Arial" panose="020B0604020202020204" pitchFamily="34" charset="0"/>
            </a:endParaRPr>
          </a:p>
          <a:p>
            <a:r>
              <a:rPr lang="fr-FR" sz="1600" b="0">
                <a:latin typeface="Arial" panose="020B0604020202020204" pitchFamily="34" charset="0"/>
                <a:cs typeface="Arial" panose="020B0604020202020204" pitchFamily="34" charset="0"/>
              </a:rPr>
              <a:t>Three codes used:</a:t>
            </a:r>
          </a:p>
          <a:p>
            <a:r>
              <a:rPr lang="fr-FR" sz="1600" b="0">
                <a:latin typeface="Arial" panose="020B0604020202020204" pitchFamily="34" charset="0"/>
                <a:cs typeface="Arial" panose="020B0604020202020204" pitchFamily="34" charset="0"/>
              </a:rPr>
              <a:t>- Warp 3D</a:t>
            </a:r>
          </a:p>
          <a:p>
            <a:r>
              <a:rPr lang="fr-FR" sz="1600" b="0">
                <a:latin typeface="Arial" panose="020B0604020202020204" pitchFamily="34" charset="0"/>
                <a:cs typeface="Arial" panose="020B0604020202020204" pitchFamily="34" charset="0"/>
              </a:rPr>
              <a:t>- QFluid ~3D</a:t>
            </a:r>
          </a:p>
          <a:p>
            <a:r>
              <a:rPr lang="fr-FR" sz="1600" b="0">
                <a:latin typeface="Arial" panose="020B0604020202020204" pitchFamily="34" charset="0"/>
                <a:cs typeface="Arial" panose="020B0604020202020204" pitchFamily="34" charset="0"/>
              </a:rPr>
              <a:t>- FBPIC 3D</a:t>
            </a:r>
          </a:p>
          <a:p>
            <a:endParaRPr lang="fr-FR" sz="1600" b="0">
              <a:latin typeface="Arial" panose="020B0604020202020204" pitchFamily="34" charset="0"/>
              <a:cs typeface="Arial" panose="020B0604020202020204" pitchFamily="34" charset="0"/>
            </a:endParaRPr>
          </a:p>
          <a:p>
            <a:r>
              <a:rPr lang="fr-FR" sz="1600" b="0">
                <a:latin typeface="Arial" panose="020B0604020202020204" pitchFamily="34" charset="0"/>
                <a:cs typeface="Arial" panose="020B0604020202020204" pitchFamily="34" charset="0"/>
              </a:rPr>
              <a:t>Three injectors:</a:t>
            </a:r>
          </a:p>
          <a:p>
            <a:r>
              <a:rPr lang="fr-FR" sz="1600" b="0">
                <a:latin typeface="Arial" panose="020B0604020202020204" pitchFamily="34" charset="0"/>
                <a:cs typeface="Arial" panose="020B0604020202020204" pitchFamily="34" charset="0"/>
              </a:rPr>
              <a:t>LPI 150 MeV</a:t>
            </a:r>
          </a:p>
          <a:p>
            <a:r>
              <a:rPr lang="fr-FR" sz="1600" b="0">
                <a:latin typeface="Arial" panose="020B0604020202020204" pitchFamily="34" charset="0"/>
                <a:cs typeface="Arial" panose="020B0604020202020204" pitchFamily="34" charset="0"/>
              </a:rPr>
              <a:t>RFI 240 MeV</a:t>
            </a:r>
          </a:p>
          <a:p>
            <a:r>
              <a:rPr lang="fr-FR" sz="1600" b="0">
                <a:latin typeface="Arial" panose="020B0604020202020204" pitchFamily="34" charset="0"/>
                <a:cs typeface="Arial" panose="020B0604020202020204" pitchFamily="34" charset="0"/>
              </a:rPr>
              <a:t>RFI 540 MeV</a:t>
            </a:r>
          </a:p>
          <a:p>
            <a:endParaRPr lang="fr-FR" sz="1600" b="0">
              <a:latin typeface="Arial" panose="020B0604020202020204" pitchFamily="34" charset="0"/>
              <a:cs typeface="Arial" panose="020B0604020202020204" pitchFamily="34" charset="0"/>
            </a:endParaRPr>
          </a:p>
          <a:p>
            <a:r>
              <a:rPr lang="fr-FR" sz="1600" b="0">
                <a:latin typeface="Arial" panose="020B0604020202020204" pitchFamily="34" charset="0"/>
                <a:cs typeface="Arial" panose="020B0604020202020204" pitchFamily="34" charset="0"/>
              </a:rPr>
              <a:t>Quasi linear regime</a:t>
            </a:r>
          </a:p>
          <a:p>
            <a:r>
              <a:rPr lang="fr-FR" sz="1600" b="0">
                <a:latin typeface="Arial" panose="020B0604020202020204" pitchFamily="34" charset="0"/>
                <a:cs typeface="Arial" panose="020B0604020202020204" pitchFamily="34" charset="0"/>
              </a:rPr>
              <a:t>Close plasma,</a:t>
            </a:r>
          </a:p>
          <a:p>
            <a:r>
              <a:rPr lang="fr-FR" sz="1600" b="0">
                <a:latin typeface="Arial" panose="020B0604020202020204" pitchFamily="34" charset="0"/>
                <a:cs typeface="Arial" panose="020B0604020202020204" pitchFamily="34" charset="0"/>
              </a:rPr>
              <a:t>laser parameters</a:t>
            </a:r>
          </a:p>
          <a:p>
            <a:r>
              <a:rPr lang="fr-FR" sz="1600" b="0">
                <a:latin typeface="Lucida Sans Unicode" panose="020B0602030504020204" pitchFamily="34" charset="0"/>
                <a:cs typeface="Lucida Sans Unicode" panose="020B0602030504020204" pitchFamily="34" charset="0"/>
              </a:rPr>
              <a:t>⇒</a:t>
            </a:r>
          </a:p>
          <a:p>
            <a:r>
              <a:rPr lang="fr-FR" sz="1600" b="0">
                <a:latin typeface="Arial" panose="020B0604020202020204" pitchFamily="34" charset="0"/>
                <a:cs typeface="Arial" panose="020B0604020202020204" pitchFamily="34" charset="0"/>
              </a:rPr>
              <a:t>Close results</a:t>
            </a:r>
            <a:endParaRPr lang="fr-FR" sz="2000" b="0">
              <a:latin typeface="Arial" panose="020B0604020202020204" pitchFamily="34" charset="0"/>
              <a:cs typeface="Arial" panose="020B0604020202020204" pitchFamily="34" charset="0"/>
            </a:endParaRPr>
          </a:p>
          <a:p>
            <a:endParaRPr lang="fr-FR" sz="2000" b="0">
              <a:latin typeface="Arial" panose="020B0604020202020204" pitchFamily="34" charset="0"/>
              <a:cs typeface="Arial" panose="020B0604020202020204" pitchFamily="34" charset="0"/>
            </a:endParaRPr>
          </a:p>
          <a:p>
            <a:pPr lvl="0"/>
            <a:r>
              <a:rPr lang="fr-FR" sz="2000" b="0" smtClean="0">
                <a:solidFill>
                  <a:srgbClr val="FF0000"/>
                </a:solidFill>
                <a:latin typeface="Arial" panose="020B0604020202020204" pitchFamily="34" charset="0"/>
                <a:cs typeface="Arial" panose="020B0604020202020204" pitchFamily="34" charset="0"/>
              </a:rPr>
              <a:t>	               </a:t>
            </a:r>
            <a:r>
              <a:rPr lang="fr-FR" sz="1800" smtClean="0">
                <a:solidFill>
                  <a:srgbClr val="FF0000"/>
                </a:solidFill>
                <a:latin typeface="Arial"/>
              </a:rPr>
              <a:t>Quasilinear </a:t>
            </a:r>
            <a:r>
              <a:rPr lang="fr-FR" sz="1800">
                <a:solidFill>
                  <a:srgbClr val="FF0000"/>
                </a:solidFill>
                <a:latin typeface="Arial"/>
              </a:rPr>
              <a:t>regime with </a:t>
            </a:r>
            <a:r>
              <a:rPr lang="fr-FR" sz="1800">
                <a:solidFill>
                  <a:srgbClr val="FF0000"/>
                </a:solidFill>
                <a:latin typeface="Arial"/>
              </a:rPr>
              <a:t>external </a:t>
            </a:r>
            <a:r>
              <a:rPr lang="fr-FR" sz="1800" smtClean="0">
                <a:solidFill>
                  <a:srgbClr val="FF0000"/>
                </a:solidFill>
                <a:latin typeface="Arial"/>
              </a:rPr>
              <a:t>injection: very </a:t>
            </a:r>
            <a:r>
              <a:rPr lang="fr-FR" sz="2000" smtClean="0">
                <a:solidFill>
                  <a:srgbClr val="FF0000"/>
                </a:solidFill>
                <a:latin typeface="Arial" panose="020B0604020202020204" pitchFamily="34" charset="0"/>
                <a:cs typeface="Arial" panose="020B0604020202020204" pitchFamily="34" charset="0"/>
              </a:rPr>
              <a:t>robust</a:t>
            </a:r>
            <a:r>
              <a:rPr lang="fr-FR" sz="2000" smtClean="0">
                <a:solidFill>
                  <a:srgbClr val="FF0000"/>
                </a:solidFill>
                <a:latin typeface="Arial" panose="020B0604020202020204" pitchFamily="34" charset="0"/>
                <a:cs typeface="Arial" panose="020B0604020202020204" pitchFamily="34" charset="0"/>
              </a:rPr>
              <a:t> !!!</a:t>
            </a:r>
          </a:p>
          <a:p>
            <a:endParaRPr lang="fr-FR" sz="2000" b="0">
              <a:latin typeface="Arial" panose="020B0604020202020204" pitchFamily="34" charset="0"/>
              <a:cs typeface="Arial" panose="020B0604020202020204" pitchFamily="34" charset="0"/>
            </a:endParaRPr>
          </a:p>
          <a:p>
            <a:endParaRPr lang="fr-FR" sz="2000" b="0">
              <a:latin typeface="Arial" panose="020B0604020202020204" pitchFamily="34" charset="0"/>
              <a:cs typeface="Arial" panose="020B0604020202020204" pitchFamily="34" charset="0"/>
            </a:endParaRPr>
          </a:p>
        </p:txBody>
      </p:sp>
      <p:sp>
        <p:nvSpPr>
          <p:cNvPr id="17" name="Rectangle 16"/>
          <p:cNvSpPr>
            <a:spLocks noChangeArrowheads="1"/>
          </p:cNvSpPr>
          <p:nvPr/>
        </p:nvSpPr>
        <p:spPr bwMode="auto">
          <a:xfrm>
            <a:off x="2514603" y="400127"/>
            <a:ext cx="5757080"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Beam parameters obtained at 5 GeV</a:t>
            </a:r>
          </a:p>
        </p:txBody>
      </p:sp>
    </p:spTree>
    <p:extLst>
      <p:ext uri="{BB962C8B-B14F-4D97-AF65-F5344CB8AC3E}">
        <p14:creationId xmlns:p14="http://schemas.microsoft.com/office/powerpoint/2010/main" val="2544560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21</a:t>
            </a:fld>
            <a:endParaRPr lang="fr-FR"/>
          </a:p>
        </p:txBody>
      </p:sp>
      <p:sp>
        <p:nvSpPr>
          <p:cNvPr id="3" name="Rectangle 2"/>
          <p:cNvSpPr>
            <a:spLocks noChangeArrowheads="1"/>
          </p:cNvSpPr>
          <p:nvPr/>
        </p:nvSpPr>
        <p:spPr bwMode="auto">
          <a:xfrm>
            <a:off x="2514603" y="187037"/>
            <a:ext cx="5757080" cy="776654"/>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Beam Injection, Extraction &amp; Transport</a:t>
            </a:r>
          </a:p>
        </p:txBody>
      </p:sp>
      <p:sp>
        <p:nvSpPr>
          <p:cNvPr id="4" name="ZoneTexte 3"/>
          <p:cNvSpPr txBox="1"/>
          <p:nvPr/>
        </p:nvSpPr>
        <p:spPr>
          <a:xfrm>
            <a:off x="1797627" y="1122219"/>
            <a:ext cx="5643404" cy="369332"/>
          </a:xfrm>
          <a:prstGeom prst="rect">
            <a:avLst/>
          </a:prstGeom>
          <a:noFill/>
        </p:spPr>
        <p:txBody>
          <a:bodyPr wrap="none" rtlCol="0">
            <a:spAutoFit/>
          </a:bodyPr>
          <a:lstStyle/>
          <a:p>
            <a:r>
              <a:rPr lang="fr-FR" sz="1800" smtClean="0">
                <a:solidFill>
                  <a:srgbClr val="FF5050"/>
                </a:solidFill>
                <a:latin typeface="+mn-lt"/>
              </a:rPr>
              <a:t>To minimize emittance growth, </a:t>
            </a:r>
            <a:r>
              <a:rPr lang="fr-FR" sz="1800" u="sng" smtClean="0">
                <a:solidFill>
                  <a:srgbClr val="FF5050"/>
                </a:solidFill>
                <a:latin typeface="+mn-lt"/>
              </a:rPr>
              <a:t>it is imperative to</a:t>
            </a:r>
            <a:r>
              <a:rPr lang="fr-FR" sz="1800" smtClean="0">
                <a:solidFill>
                  <a:srgbClr val="FF5050"/>
                </a:solidFill>
                <a:latin typeface="+mn-lt"/>
              </a:rPr>
              <a:t>:</a:t>
            </a:r>
            <a:endParaRPr lang="fr-FR" sz="1800">
              <a:solidFill>
                <a:srgbClr val="FF5050"/>
              </a:solidFill>
              <a:latin typeface="+mn-lt"/>
            </a:endParaRPr>
          </a:p>
        </p:txBody>
      </p:sp>
      <p:grpSp>
        <p:nvGrpSpPr>
          <p:cNvPr id="5" name="Groupe 4"/>
          <p:cNvGrpSpPr/>
          <p:nvPr/>
        </p:nvGrpSpPr>
        <p:grpSpPr>
          <a:xfrm>
            <a:off x="409303" y="1512259"/>
            <a:ext cx="635619" cy="680223"/>
            <a:chOff x="211874" y="1148577"/>
            <a:chExt cx="635619" cy="680223"/>
          </a:xfrm>
        </p:grpSpPr>
        <p:sp>
          <p:nvSpPr>
            <p:cNvPr id="6" name="Larme 5"/>
            <p:cNvSpPr/>
            <p:nvPr/>
          </p:nvSpPr>
          <p:spPr>
            <a:xfrm>
              <a:off x="211874" y="1148577"/>
              <a:ext cx="635619" cy="680223"/>
            </a:xfrm>
            <a:prstGeom prst="teardrop">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ZoneTexte 6"/>
            <p:cNvSpPr txBox="1"/>
            <p:nvPr/>
          </p:nvSpPr>
          <p:spPr>
            <a:xfrm>
              <a:off x="367993" y="1226636"/>
              <a:ext cx="356188" cy="461665"/>
            </a:xfrm>
            <a:prstGeom prst="rect">
              <a:avLst/>
            </a:prstGeom>
            <a:noFill/>
          </p:spPr>
          <p:txBody>
            <a:bodyPr wrap="none" rtlCol="0">
              <a:spAutoFit/>
            </a:bodyPr>
            <a:lstStyle/>
            <a:p>
              <a:r>
                <a:rPr lang="fr-FR" sz="2400" b="1">
                  <a:solidFill>
                    <a:srgbClr val="FF0000"/>
                  </a:solidFill>
                  <a:latin typeface="Arial" panose="020B0604020202020204" pitchFamily="34" charset="0"/>
                  <a:cs typeface="Arial" panose="020B0604020202020204" pitchFamily="34" charset="0"/>
                </a:rPr>
                <a:t>1</a:t>
              </a:r>
            </a:p>
          </p:txBody>
        </p:sp>
      </p:grpSp>
      <p:sp>
        <p:nvSpPr>
          <p:cNvPr id="8" name="ZoneTexte 7"/>
          <p:cNvSpPr txBox="1"/>
          <p:nvPr/>
        </p:nvSpPr>
        <p:spPr>
          <a:xfrm>
            <a:off x="1091047" y="1641764"/>
            <a:ext cx="8041497" cy="369332"/>
          </a:xfrm>
          <a:prstGeom prst="rect">
            <a:avLst/>
          </a:prstGeom>
          <a:noFill/>
        </p:spPr>
        <p:txBody>
          <a:bodyPr wrap="none" rtlCol="0">
            <a:spAutoFit/>
          </a:bodyPr>
          <a:lstStyle/>
          <a:p>
            <a:r>
              <a:rPr lang="fr-FR" sz="1800" smtClean="0">
                <a:latin typeface="+mn-lt"/>
              </a:rPr>
              <a:t>Tune the density ramp length, at entrance and exit (whatever its shape!)</a:t>
            </a:r>
            <a:endParaRPr lang="fr-FR" sz="1800">
              <a:latin typeface="+mn-lt"/>
            </a:endParaRPr>
          </a:p>
        </p:txBody>
      </p:sp>
      <p:pic>
        <p:nvPicPr>
          <p:cNvPr id="9" name="Image 8" descr="P:\Acceleration laser-plasma\EuPRAXIA\Emit\Article\Figures\xemit-z-exp.png"/>
          <p:cNvPicPr>
            <a:picLocks noChangeAspect="1"/>
          </p:cNvPicPr>
          <p:nvPr/>
        </p:nvPicPr>
        <p:blipFill rotWithShape="1">
          <a:blip r:embed="rId2" cstate="print">
            <a:extLst>
              <a:ext uri="{28A0092B-C50C-407E-A947-70E740481C1C}">
                <a14:useLocalDpi xmlns:a14="http://schemas.microsoft.com/office/drawing/2010/main" val="0"/>
              </a:ext>
            </a:extLst>
          </a:blip>
          <a:srcRect t="6970"/>
          <a:stretch/>
        </p:blipFill>
        <p:spPr bwMode="auto">
          <a:xfrm>
            <a:off x="5979751" y="2233957"/>
            <a:ext cx="3886200" cy="3615332"/>
          </a:xfrm>
          <a:prstGeom prst="rect">
            <a:avLst/>
          </a:prstGeom>
          <a:noFill/>
          <a:ln>
            <a:noFill/>
          </a:ln>
          <a:extLst>
            <a:ext uri="{53640926-AAD7-44D8-BBD7-CCE9431645EC}">
              <a14:shadowObscured xmlns:a14="http://schemas.microsoft.com/office/drawing/2010/main"/>
            </a:ext>
          </a:extLst>
        </p:spPr>
      </p:pic>
      <p:pic>
        <p:nvPicPr>
          <p:cNvPr id="10" name="Image 9" descr="P:\Acceleration laser-plasma\EuPRAXIA\Emit\Article\Figures\gamma-z-exp.png"/>
          <p:cNvPicPr>
            <a:picLocks noChangeAspect="1"/>
          </p:cNvPicPr>
          <p:nvPr/>
        </p:nvPicPr>
        <p:blipFill rotWithShape="1">
          <a:blip r:embed="rId3" cstate="print">
            <a:extLst>
              <a:ext uri="{28A0092B-C50C-407E-A947-70E740481C1C}">
                <a14:useLocalDpi xmlns:a14="http://schemas.microsoft.com/office/drawing/2010/main" val="0"/>
              </a:ext>
            </a:extLst>
          </a:blip>
          <a:srcRect t="7576"/>
          <a:stretch/>
        </p:blipFill>
        <p:spPr bwMode="auto">
          <a:xfrm>
            <a:off x="1262279" y="2262994"/>
            <a:ext cx="3840665" cy="3549696"/>
          </a:xfrm>
          <a:prstGeom prst="rect">
            <a:avLst/>
          </a:prstGeom>
          <a:noFill/>
          <a:ln>
            <a:noFill/>
          </a:ln>
          <a:extLst>
            <a:ext uri="{53640926-AAD7-44D8-BBD7-CCE9431645EC}">
              <a14:shadowObscured xmlns:a14="http://schemas.microsoft.com/office/drawing/2010/main"/>
            </a:ext>
          </a:extLst>
        </p:spPr>
      </p:pic>
      <p:grpSp>
        <p:nvGrpSpPr>
          <p:cNvPr id="11" name="Groupe 10"/>
          <p:cNvGrpSpPr/>
          <p:nvPr/>
        </p:nvGrpSpPr>
        <p:grpSpPr>
          <a:xfrm>
            <a:off x="434729" y="5825277"/>
            <a:ext cx="635619" cy="680223"/>
            <a:chOff x="211874" y="1148577"/>
            <a:chExt cx="635619" cy="680223"/>
          </a:xfrm>
        </p:grpSpPr>
        <p:sp>
          <p:nvSpPr>
            <p:cNvPr id="12" name="Larme 11"/>
            <p:cNvSpPr/>
            <p:nvPr/>
          </p:nvSpPr>
          <p:spPr>
            <a:xfrm>
              <a:off x="211874" y="1148577"/>
              <a:ext cx="635619" cy="680223"/>
            </a:xfrm>
            <a:prstGeom prst="teardrop">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367993" y="1226636"/>
              <a:ext cx="356188" cy="461665"/>
            </a:xfrm>
            <a:prstGeom prst="rect">
              <a:avLst/>
            </a:prstGeom>
            <a:noFill/>
          </p:spPr>
          <p:txBody>
            <a:bodyPr wrap="none" rtlCol="0">
              <a:spAutoFit/>
            </a:bodyPr>
            <a:lstStyle/>
            <a:p>
              <a:r>
                <a:rPr lang="fr-FR" sz="2400" b="1">
                  <a:solidFill>
                    <a:srgbClr val="FF0000"/>
                  </a:solidFill>
                  <a:latin typeface="Arial" panose="020B0604020202020204" pitchFamily="34" charset="0"/>
                  <a:cs typeface="Arial" panose="020B0604020202020204" pitchFamily="34" charset="0"/>
                </a:rPr>
                <a:t>2</a:t>
              </a:r>
            </a:p>
          </p:txBody>
        </p:sp>
      </p:grpSp>
      <p:sp>
        <p:nvSpPr>
          <p:cNvPr id="14" name="ZoneTexte 13"/>
          <p:cNvSpPr txBox="1"/>
          <p:nvPr/>
        </p:nvSpPr>
        <p:spPr>
          <a:xfrm>
            <a:off x="1163782" y="5850082"/>
            <a:ext cx="6987810" cy="646331"/>
          </a:xfrm>
          <a:prstGeom prst="rect">
            <a:avLst/>
          </a:prstGeom>
          <a:noFill/>
        </p:spPr>
        <p:txBody>
          <a:bodyPr wrap="none" rtlCol="0">
            <a:spAutoFit/>
          </a:bodyPr>
          <a:lstStyle/>
          <a:p>
            <a:r>
              <a:rPr lang="fr-FR" sz="1800" smtClean="0">
                <a:latin typeface="+mn-lt"/>
              </a:rPr>
              <a:t>Design transport lines where</a:t>
            </a:r>
            <a:endParaRPr lang="fr-FR" sz="1800">
              <a:latin typeface="+mn-lt"/>
            </a:endParaRPr>
          </a:p>
          <a:p>
            <a:r>
              <a:rPr lang="fr-FR" sz="1800">
                <a:latin typeface="+mn-lt"/>
              </a:rPr>
              <a:t> </a:t>
            </a:r>
            <a:r>
              <a:rPr lang="fr-FR" sz="1800" smtClean="0">
                <a:latin typeface="+mn-lt"/>
              </a:rPr>
              <a:t>number of quadrupoles = number of constraints </a:t>
            </a:r>
            <a:r>
              <a:rPr lang="fr-FR" sz="1800">
                <a:latin typeface="+mn-lt"/>
              </a:rPr>
              <a:t>(</a:t>
            </a:r>
            <a:r>
              <a:rPr lang="fr-FR" sz="1800" smtClean="0">
                <a:latin typeface="+mn-lt"/>
              </a:rPr>
              <a:t>6, no more!)</a:t>
            </a:r>
            <a:endParaRPr lang="fr-FR" sz="1800">
              <a:latin typeface="+mn-lt"/>
            </a:endParaRPr>
          </a:p>
        </p:txBody>
      </p:sp>
      <p:sp>
        <p:nvSpPr>
          <p:cNvPr id="15" name="ZoneTexte 14"/>
          <p:cNvSpPr txBox="1"/>
          <p:nvPr/>
        </p:nvSpPr>
        <p:spPr>
          <a:xfrm>
            <a:off x="1589326" y="6667611"/>
            <a:ext cx="8616461" cy="369332"/>
          </a:xfrm>
          <a:prstGeom prst="rect">
            <a:avLst/>
          </a:prstGeom>
          <a:noFill/>
        </p:spPr>
        <p:txBody>
          <a:bodyPr wrap="none" rtlCol="0">
            <a:spAutoFit/>
          </a:bodyPr>
          <a:lstStyle/>
          <a:p>
            <a:r>
              <a:rPr lang="fr-FR" sz="1800" smtClean="0">
                <a:solidFill>
                  <a:srgbClr val="FF0000"/>
                </a:solidFill>
                <a:latin typeface="+mn-lt"/>
              </a:rPr>
              <a:t>LETL: 0.7 m, HETL: 4 m </a:t>
            </a:r>
            <a:r>
              <a:rPr lang="fr-FR" sz="1800" smtClean="0">
                <a:solidFill>
                  <a:srgbClr val="FF0000"/>
                </a:solidFill>
                <a:latin typeface="+mn-lt"/>
                <a:sym typeface="Wingdings" panose="05000000000000000000" pitchFamily="2" charset="2"/>
              </a:rPr>
              <a:t> </a:t>
            </a:r>
            <a:r>
              <a:rPr lang="fr-FR" sz="1800" smtClean="0">
                <a:solidFill>
                  <a:srgbClr val="FF0000"/>
                </a:solidFill>
                <a:latin typeface="+mn-lt"/>
              </a:rPr>
              <a:t>20% emittance growth throughout a plasma stage </a:t>
            </a:r>
            <a:endParaRPr lang="fr-FR" sz="1800" smtClean="0">
              <a:solidFill>
                <a:srgbClr val="FF0000"/>
              </a:solidFill>
              <a:latin typeface="+mn-lt"/>
            </a:endParaRPr>
          </a:p>
        </p:txBody>
      </p:sp>
    </p:spTree>
    <p:extLst>
      <p:ext uri="{BB962C8B-B14F-4D97-AF65-F5344CB8AC3E}">
        <p14:creationId xmlns:p14="http://schemas.microsoft.com/office/powerpoint/2010/main" val="39279857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22</a:t>
            </a:fld>
            <a:endParaRPr lang="fr-FR"/>
          </a:p>
        </p:txBody>
      </p:sp>
      <p:sp>
        <p:nvSpPr>
          <p:cNvPr id="3" name="Rectangle 5"/>
          <p:cNvSpPr>
            <a:spLocks noChangeArrowheads="1"/>
          </p:cNvSpPr>
          <p:nvPr/>
        </p:nvSpPr>
        <p:spPr bwMode="auto">
          <a:xfrm>
            <a:off x="2677754" y="283989"/>
            <a:ext cx="5559136"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smtClean="0">
                <a:solidFill>
                  <a:srgbClr val="FF9933"/>
                </a:solidFill>
              </a:rPr>
              <a:t>Selected Inj</a:t>
            </a:r>
            <a:r>
              <a:rPr lang="en-US">
                <a:solidFill>
                  <a:srgbClr val="FF9933"/>
                </a:solidFill>
              </a:rPr>
              <a:t>./Acc. </a:t>
            </a:r>
            <a:r>
              <a:rPr lang="en-US" smtClean="0">
                <a:solidFill>
                  <a:srgbClr val="FF9933"/>
                </a:solidFill>
              </a:rPr>
              <a:t>Configurations</a:t>
            </a:r>
            <a:endParaRPr lang="en-US">
              <a:solidFill>
                <a:srgbClr val="FF9933"/>
              </a:solidFill>
            </a:endParaRPr>
          </a:p>
        </p:txBody>
      </p:sp>
      <p:grpSp>
        <p:nvGrpSpPr>
          <p:cNvPr id="4" name="Groupe 3"/>
          <p:cNvGrpSpPr/>
          <p:nvPr/>
        </p:nvGrpSpPr>
        <p:grpSpPr>
          <a:xfrm>
            <a:off x="1580431" y="1836673"/>
            <a:ext cx="6659347" cy="3173472"/>
            <a:chOff x="1500810" y="2077559"/>
            <a:chExt cx="6659347" cy="3173472"/>
          </a:xfrm>
        </p:grpSpPr>
        <p:sp>
          <p:nvSpPr>
            <p:cNvPr id="5" name="Rectangle 4"/>
            <p:cNvSpPr/>
            <p:nvPr/>
          </p:nvSpPr>
          <p:spPr>
            <a:xfrm>
              <a:off x="1512118" y="2077559"/>
              <a:ext cx="6588000" cy="316800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 name="Connecteur droit 5"/>
            <p:cNvCxnSpPr/>
            <p:nvPr/>
          </p:nvCxnSpPr>
          <p:spPr>
            <a:xfrm>
              <a:off x="1500810" y="4133697"/>
              <a:ext cx="659160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7" name="ZoneTexte 6"/>
            <p:cNvSpPr txBox="1"/>
            <p:nvPr/>
          </p:nvSpPr>
          <p:spPr>
            <a:xfrm>
              <a:off x="1542474" y="2195985"/>
              <a:ext cx="423746" cy="1815882"/>
            </a:xfrm>
            <a:prstGeom prst="rect">
              <a:avLst/>
            </a:prstGeom>
            <a:noFill/>
          </p:spPr>
          <p:txBody>
            <a:bodyPr wrap="square" rtlCol="0">
              <a:spAutoFit/>
            </a:bodyPr>
            <a:lstStyle/>
            <a:p>
              <a:pPr algn="ctr"/>
              <a:r>
                <a:rPr lang="fr-FR" sz="1600" b="1">
                  <a:solidFill>
                    <a:srgbClr val="0070C0"/>
                  </a:solidFill>
                  <a:latin typeface="Arial" panose="020B0604020202020204" pitchFamily="34" charset="0"/>
                  <a:cs typeface="Arial" panose="020B0604020202020204" pitchFamily="34" charset="0"/>
                </a:rPr>
                <a:t>L</a:t>
              </a:r>
            </a:p>
            <a:p>
              <a:pPr algn="ctr"/>
              <a:endParaRPr lang="fr-FR" sz="1600" b="1">
                <a:solidFill>
                  <a:srgbClr val="0070C0"/>
                </a:solidFill>
                <a:latin typeface="Arial" panose="020B0604020202020204" pitchFamily="34" charset="0"/>
                <a:cs typeface="Arial" panose="020B0604020202020204" pitchFamily="34" charset="0"/>
              </a:endParaRPr>
            </a:p>
            <a:p>
              <a:pPr algn="ctr"/>
              <a:r>
                <a:rPr lang="fr-FR" sz="1600" b="1">
                  <a:solidFill>
                    <a:srgbClr val="0070C0"/>
                  </a:solidFill>
                  <a:latin typeface="Arial" panose="020B0604020202020204" pitchFamily="34" charset="0"/>
                  <a:cs typeface="Arial" panose="020B0604020202020204" pitchFamily="34" charset="0"/>
                </a:rPr>
                <a:t>W</a:t>
              </a:r>
            </a:p>
            <a:p>
              <a:pPr algn="ctr"/>
              <a:endParaRPr lang="fr-FR" sz="1600" b="1">
                <a:solidFill>
                  <a:srgbClr val="0070C0"/>
                </a:solidFill>
                <a:latin typeface="Arial" panose="020B0604020202020204" pitchFamily="34" charset="0"/>
                <a:cs typeface="Arial" panose="020B0604020202020204" pitchFamily="34" charset="0"/>
              </a:endParaRPr>
            </a:p>
            <a:p>
              <a:pPr algn="ctr"/>
              <a:r>
                <a:rPr lang="fr-FR" sz="1600" b="1">
                  <a:solidFill>
                    <a:srgbClr val="0070C0"/>
                  </a:solidFill>
                  <a:latin typeface="Arial" panose="020B0604020202020204" pitchFamily="34" charset="0"/>
                  <a:cs typeface="Arial" panose="020B0604020202020204" pitchFamily="34" charset="0"/>
                </a:rPr>
                <a:t>F</a:t>
              </a:r>
            </a:p>
            <a:p>
              <a:pPr algn="ctr"/>
              <a:endParaRPr lang="fr-FR" sz="1600" b="1">
                <a:solidFill>
                  <a:srgbClr val="0070C0"/>
                </a:solidFill>
                <a:latin typeface="Arial" panose="020B0604020202020204" pitchFamily="34" charset="0"/>
                <a:cs typeface="Arial" panose="020B0604020202020204" pitchFamily="34" charset="0"/>
              </a:endParaRPr>
            </a:p>
            <a:p>
              <a:pPr algn="ctr"/>
              <a:r>
                <a:rPr lang="fr-FR" sz="1600" b="1">
                  <a:solidFill>
                    <a:srgbClr val="0070C0"/>
                  </a:solidFill>
                  <a:latin typeface="Arial" panose="020B0604020202020204" pitchFamily="34" charset="0"/>
                  <a:cs typeface="Arial" panose="020B0604020202020204" pitchFamily="34" charset="0"/>
                </a:rPr>
                <a:t>A</a:t>
              </a:r>
            </a:p>
          </p:txBody>
        </p:sp>
        <p:sp>
          <p:nvSpPr>
            <p:cNvPr id="8" name="ZoneTexte 7"/>
            <p:cNvSpPr txBox="1"/>
            <p:nvPr/>
          </p:nvSpPr>
          <p:spPr>
            <a:xfrm>
              <a:off x="1542474" y="4160761"/>
              <a:ext cx="423746" cy="1077218"/>
            </a:xfrm>
            <a:prstGeom prst="rect">
              <a:avLst/>
            </a:prstGeom>
            <a:noFill/>
          </p:spPr>
          <p:txBody>
            <a:bodyPr wrap="square" rtlCol="0">
              <a:spAutoFit/>
            </a:bodyPr>
            <a:lstStyle/>
            <a:p>
              <a:pPr algn="ctr"/>
              <a:r>
                <a:rPr lang="fr-FR" sz="1600" b="1">
                  <a:solidFill>
                    <a:srgbClr val="0070C0"/>
                  </a:solidFill>
                  <a:latin typeface="Arial" panose="020B0604020202020204" pitchFamily="34" charset="0"/>
                  <a:cs typeface="Arial" panose="020B0604020202020204" pitchFamily="34" charset="0"/>
                </a:rPr>
                <a:t>PWFA</a:t>
              </a:r>
            </a:p>
          </p:txBody>
        </p:sp>
        <p:cxnSp>
          <p:nvCxnSpPr>
            <p:cNvPr id="9" name="Connecteur droit avec flèche 8"/>
            <p:cNvCxnSpPr/>
            <p:nvPr/>
          </p:nvCxnSpPr>
          <p:spPr>
            <a:xfrm>
              <a:off x="2781259" y="2532677"/>
              <a:ext cx="792000" cy="0"/>
            </a:xfrm>
            <a:prstGeom prst="straightConnector1">
              <a:avLst/>
            </a:prstGeom>
            <a:noFill/>
            <a:ln w="28575" cap="flat" cmpd="sng" algn="ctr">
              <a:solidFill>
                <a:srgbClr val="4F81BD">
                  <a:lumMod val="75000"/>
                </a:srgbClr>
              </a:solidFill>
              <a:prstDash val="solid"/>
              <a:tailEnd type="triangle"/>
            </a:ln>
            <a:effectLst/>
          </p:spPr>
        </p:cxnSp>
        <p:grpSp>
          <p:nvGrpSpPr>
            <p:cNvPr id="10" name="Groupe 9"/>
            <p:cNvGrpSpPr/>
            <p:nvPr/>
          </p:nvGrpSpPr>
          <p:grpSpPr>
            <a:xfrm>
              <a:off x="2146256" y="2454991"/>
              <a:ext cx="992138" cy="174663"/>
              <a:chOff x="686255" y="2314461"/>
              <a:chExt cx="900048" cy="158451"/>
            </a:xfrm>
          </p:grpSpPr>
          <p:sp>
            <p:nvSpPr>
              <p:cNvPr id="68" name="Rectangle 67"/>
              <p:cNvSpPr/>
              <p:nvPr/>
            </p:nvSpPr>
            <p:spPr>
              <a:xfrm>
                <a:off x="1154255" y="2314462"/>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LPI</a:t>
                </a:r>
              </a:p>
            </p:txBody>
          </p:sp>
          <p:sp>
            <p:nvSpPr>
              <p:cNvPr id="69" name="Trapezoid 5"/>
              <p:cNvSpPr>
                <a:spLocks noChangeAspect="1"/>
              </p:cNvSpPr>
              <p:nvPr/>
            </p:nvSpPr>
            <p:spPr>
              <a:xfrm rot="5400000">
                <a:off x="841029" y="2159687"/>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grpSp>
        <p:sp>
          <p:nvSpPr>
            <p:cNvPr id="11" name="ZoneTexte 10"/>
            <p:cNvSpPr txBox="1"/>
            <p:nvPr/>
          </p:nvSpPr>
          <p:spPr>
            <a:xfrm>
              <a:off x="3442772" y="2409104"/>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12" name="ZoneTexte 11"/>
            <p:cNvSpPr txBox="1"/>
            <p:nvPr/>
          </p:nvSpPr>
          <p:spPr>
            <a:xfrm>
              <a:off x="3087953" y="2265539"/>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cxnSp>
          <p:nvCxnSpPr>
            <p:cNvPr id="13" name="Connecteur droit avec flèche 12"/>
            <p:cNvCxnSpPr/>
            <p:nvPr/>
          </p:nvCxnSpPr>
          <p:spPr>
            <a:xfrm>
              <a:off x="5735251" y="2512608"/>
              <a:ext cx="1440000" cy="0"/>
            </a:xfrm>
            <a:prstGeom prst="straightConnector1">
              <a:avLst/>
            </a:prstGeom>
            <a:noFill/>
            <a:ln w="28575" cap="flat" cmpd="sng" algn="ctr">
              <a:solidFill>
                <a:srgbClr val="4F81BD">
                  <a:lumMod val="75000"/>
                </a:srgbClr>
              </a:solidFill>
              <a:prstDash val="solid"/>
              <a:tailEnd type="triangle"/>
            </a:ln>
            <a:effectLst/>
          </p:spPr>
        </p:cxnSp>
        <p:sp>
          <p:nvSpPr>
            <p:cNvPr id="14" name="Rectangle 13"/>
            <p:cNvSpPr/>
            <p:nvPr/>
          </p:nvSpPr>
          <p:spPr>
            <a:xfrm>
              <a:off x="6261636" y="2434924"/>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15" name="ZoneTexte 14"/>
            <p:cNvSpPr txBox="1"/>
            <p:nvPr/>
          </p:nvSpPr>
          <p:spPr>
            <a:xfrm>
              <a:off x="7043196" y="2363511"/>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16" name="Trapezoid 5"/>
            <p:cNvSpPr>
              <a:spLocks noChangeAspect="1"/>
            </p:cNvSpPr>
            <p:nvPr/>
          </p:nvSpPr>
          <p:spPr>
            <a:xfrm>
              <a:off x="5936466" y="2520855"/>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17" name="Trapezoid 5"/>
            <p:cNvSpPr>
              <a:spLocks noChangeAspect="1"/>
            </p:cNvSpPr>
            <p:nvPr/>
          </p:nvSpPr>
          <p:spPr>
            <a:xfrm rot="5400000">
              <a:off x="6110524" y="2395580"/>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18" name="Connecteur droit 17"/>
            <p:cNvCxnSpPr/>
            <p:nvPr/>
          </p:nvCxnSpPr>
          <p:spPr>
            <a:xfrm rot="2700000" flipV="1">
              <a:off x="6026949" y="2409255"/>
              <a:ext cx="0" cy="238100"/>
            </a:xfrm>
            <a:prstGeom prst="line">
              <a:avLst/>
            </a:prstGeom>
            <a:noFill/>
            <a:ln w="28575" cap="flat" cmpd="sng" algn="ctr">
              <a:solidFill>
                <a:srgbClr val="1F497D">
                  <a:lumMod val="60000"/>
                  <a:lumOff val="40000"/>
                </a:srgbClr>
              </a:solidFill>
              <a:prstDash val="solid"/>
            </a:ln>
            <a:effectLst/>
          </p:spPr>
        </p:cxnSp>
        <p:sp>
          <p:nvSpPr>
            <p:cNvPr id="19" name="ZoneTexte 18"/>
            <p:cNvSpPr txBox="1"/>
            <p:nvPr/>
          </p:nvSpPr>
          <p:spPr>
            <a:xfrm>
              <a:off x="5645377" y="2242324"/>
              <a:ext cx="800219"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150 MeV</a:t>
              </a:r>
            </a:p>
          </p:txBody>
        </p:sp>
        <p:sp>
          <p:nvSpPr>
            <p:cNvPr id="20" name="Rectangle 19"/>
            <p:cNvSpPr/>
            <p:nvPr/>
          </p:nvSpPr>
          <p:spPr>
            <a:xfrm>
              <a:off x="5262120" y="2445029"/>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LPI</a:t>
              </a:r>
            </a:p>
          </p:txBody>
        </p:sp>
        <p:sp>
          <p:nvSpPr>
            <p:cNvPr id="21" name="Trapezoid 5"/>
            <p:cNvSpPr>
              <a:spLocks noChangeAspect="1"/>
            </p:cNvSpPr>
            <p:nvPr/>
          </p:nvSpPr>
          <p:spPr>
            <a:xfrm rot="5400000">
              <a:off x="4916846" y="2274418"/>
              <a:ext cx="174663" cy="515884"/>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22" name="ZoneTexte 21"/>
            <p:cNvSpPr txBox="1"/>
            <p:nvPr/>
          </p:nvSpPr>
          <p:spPr>
            <a:xfrm>
              <a:off x="5789415" y="2087551"/>
              <a:ext cx="511679"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LETL</a:t>
              </a:r>
            </a:p>
          </p:txBody>
        </p:sp>
        <p:sp>
          <p:nvSpPr>
            <p:cNvPr id="23" name="ZoneTexte 22"/>
            <p:cNvSpPr txBox="1"/>
            <p:nvPr/>
          </p:nvSpPr>
          <p:spPr>
            <a:xfrm>
              <a:off x="6676033" y="2237405"/>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cxnSp>
          <p:nvCxnSpPr>
            <p:cNvPr id="24" name="Connecteur droit avec flèche 23"/>
            <p:cNvCxnSpPr/>
            <p:nvPr/>
          </p:nvCxnSpPr>
          <p:spPr>
            <a:xfrm>
              <a:off x="2555136" y="4663481"/>
              <a:ext cx="1476000" cy="0"/>
            </a:xfrm>
            <a:prstGeom prst="straightConnector1">
              <a:avLst/>
            </a:prstGeom>
            <a:noFill/>
            <a:ln w="28575" cap="flat" cmpd="sng" algn="ctr">
              <a:solidFill>
                <a:srgbClr val="4F81BD">
                  <a:lumMod val="75000"/>
                </a:srgbClr>
              </a:solidFill>
              <a:prstDash val="solid"/>
              <a:tailEnd type="triangle"/>
            </a:ln>
            <a:effectLst/>
          </p:spPr>
        </p:cxnSp>
        <p:sp>
          <p:nvSpPr>
            <p:cNvPr id="25" name="Rectangle 24"/>
            <p:cNvSpPr/>
            <p:nvPr/>
          </p:nvSpPr>
          <p:spPr>
            <a:xfrm>
              <a:off x="3081521" y="4585797"/>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PPAS</a:t>
              </a:r>
            </a:p>
          </p:txBody>
        </p:sp>
        <p:sp>
          <p:nvSpPr>
            <p:cNvPr id="26" name="ZoneTexte 25"/>
            <p:cNvSpPr txBox="1"/>
            <p:nvPr/>
          </p:nvSpPr>
          <p:spPr>
            <a:xfrm>
              <a:off x="3972847" y="4536521"/>
              <a:ext cx="599843" cy="261931"/>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1 GeV</a:t>
              </a:r>
            </a:p>
          </p:txBody>
        </p:sp>
        <p:sp>
          <p:nvSpPr>
            <p:cNvPr id="27" name="ZoneTexte 26"/>
            <p:cNvSpPr txBox="1"/>
            <p:nvPr/>
          </p:nvSpPr>
          <p:spPr>
            <a:xfrm>
              <a:off x="2465262" y="4393197"/>
              <a:ext cx="800219"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500 MeV</a:t>
              </a:r>
            </a:p>
          </p:txBody>
        </p:sp>
        <p:cxnSp>
          <p:nvCxnSpPr>
            <p:cNvPr id="28" name="Connecteur droit 27"/>
            <p:cNvCxnSpPr/>
            <p:nvPr/>
          </p:nvCxnSpPr>
          <p:spPr>
            <a:xfrm>
              <a:off x="2571115" y="4635727"/>
              <a:ext cx="504000"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2089384" y="4585235"/>
              <a:ext cx="476253" cy="158751"/>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sp>
          <p:nvSpPr>
            <p:cNvPr id="30" name="ZoneTexte 29"/>
            <p:cNvSpPr txBox="1"/>
            <p:nvPr/>
          </p:nvSpPr>
          <p:spPr>
            <a:xfrm>
              <a:off x="3521144" y="4400094"/>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cxnSp>
          <p:nvCxnSpPr>
            <p:cNvPr id="31" name="Connecteur droit avec flèche 30"/>
            <p:cNvCxnSpPr/>
            <p:nvPr/>
          </p:nvCxnSpPr>
          <p:spPr>
            <a:xfrm>
              <a:off x="6118923" y="4663839"/>
              <a:ext cx="1440000" cy="0"/>
            </a:xfrm>
            <a:prstGeom prst="straightConnector1">
              <a:avLst/>
            </a:prstGeom>
            <a:noFill/>
            <a:ln w="28575" cap="flat" cmpd="sng" algn="ctr">
              <a:solidFill>
                <a:srgbClr val="4F81BD">
                  <a:lumMod val="75000"/>
                </a:srgbClr>
              </a:solidFill>
              <a:prstDash val="solid"/>
              <a:tailEnd type="triangle"/>
            </a:ln>
            <a:effectLst/>
          </p:spPr>
        </p:cxnSp>
        <p:sp>
          <p:nvSpPr>
            <p:cNvPr id="32" name="Rectangle 31"/>
            <p:cNvSpPr/>
            <p:nvPr/>
          </p:nvSpPr>
          <p:spPr>
            <a:xfrm>
              <a:off x="6645308" y="4586155"/>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PPAS</a:t>
              </a:r>
            </a:p>
          </p:txBody>
        </p:sp>
        <p:sp>
          <p:nvSpPr>
            <p:cNvPr id="33" name="ZoneTexte 32"/>
            <p:cNvSpPr txBox="1"/>
            <p:nvPr/>
          </p:nvSpPr>
          <p:spPr>
            <a:xfrm>
              <a:off x="7426868" y="4514742"/>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34" name="Trapezoid 5"/>
            <p:cNvSpPr>
              <a:spLocks noChangeAspect="1"/>
            </p:cNvSpPr>
            <p:nvPr/>
          </p:nvSpPr>
          <p:spPr>
            <a:xfrm>
              <a:off x="6320138" y="4672086"/>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35" name="Trapezoid 5"/>
            <p:cNvSpPr>
              <a:spLocks noChangeAspect="1"/>
            </p:cNvSpPr>
            <p:nvPr/>
          </p:nvSpPr>
          <p:spPr>
            <a:xfrm rot="5400000">
              <a:off x="6494196" y="4542853"/>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36" name="Connecteur droit 35"/>
            <p:cNvCxnSpPr/>
            <p:nvPr/>
          </p:nvCxnSpPr>
          <p:spPr>
            <a:xfrm rot="2700000" flipV="1">
              <a:off x="6410621" y="4560486"/>
              <a:ext cx="0" cy="238100"/>
            </a:xfrm>
            <a:prstGeom prst="line">
              <a:avLst/>
            </a:prstGeom>
            <a:noFill/>
            <a:ln w="28575" cap="flat" cmpd="sng" algn="ctr">
              <a:solidFill>
                <a:srgbClr val="1F497D">
                  <a:lumMod val="60000"/>
                  <a:lumOff val="40000"/>
                </a:srgbClr>
              </a:solidFill>
              <a:prstDash val="solid"/>
            </a:ln>
            <a:effectLst/>
          </p:spPr>
        </p:cxnSp>
        <p:sp>
          <p:nvSpPr>
            <p:cNvPr id="37" name="Trapezoid 5"/>
            <p:cNvSpPr>
              <a:spLocks noChangeAspect="1"/>
            </p:cNvSpPr>
            <p:nvPr/>
          </p:nvSpPr>
          <p:spPr>
            <a:xfrm rot="5400000">
              <a:off x="5474690" y="4409816"/>
              <a:ext cx="174663" cy="515884"/>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38" name="ZoneTexte 37"/>
            <p:cNvSpPr txBox="1"/>
            <p:nvPr/>
          </p:nvSpPr>
          <p:spPr>
            <a:xfrm>
              <a:off x="7046349" y="4398035"/>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sp>
          <p:nvSpPr>
            <p:cNvPr id="39" name="Rectangle 38"/>
            <p:cNvSpPr/>
            <p:nvPr/>
          </p:nvSpPr>
          <p:spPr>
            <a:xfrm>
              <a:off x="5827890" y="4588134"/>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40" name="ZoneTexte 39"/>
            <p:cNvSpPr txBox="1"/>
            <p:nvPr/>
          </p:nvSpPr>
          <p:spPr>
            <a:xfrm>
              <a:off x="4754149" y="4287944"/>
              <a:ext cx="494805" cy="830997"/>
            </a:xfrm>
            <a:prstGeom prst="rect">
              <a:avLst/>
            </a:prstGeom>
            <a:noFill/>
          </p:spPr>
          <p:txBody>
            <a:bodyPr wrap="square" rtlCol="0">
              <a:spAutoFit/>
            </a:bodyPr>
            <a:lstStyle/>
            <a:p>
              <a:pPr algn="ctr"/>
              <a:r>
                <a:rPr lang="fr-FR" sz="1600" b="1">
                  <a:solidFill>
                    <a:srgbClr val="0070C0"/>
                  </a:solidFill>
                  <a:latin typeface="Arial" panose="020B0604020202020204" pitchFamily="34" charset="0"/>
                  <a:cs typeface="Arial" panose="020B0604020202020204" pitchFamily="34" charset="0"/>
                </a:rPr>
                <a:t>HYBRID</a:t>
              </a:r>
            </a:p>
          </p:txBody>
        </p:sp>
        <p:cxnSp>
          <p:nvCxnSpPr>
            <p:cNvPr id="41" name="Connecteur droit avec flèche 40"/>
            <p:cNvCxnSpPr/>
            <p:nvPr/>
          </p:nvCxnSpPr>
          <p:spPr>
            <a:xfrm>
              <a:off x="2562539" y="3435117"/>
              <a:ext cx="1476000" cy="0"/>
            </a:xfrm>
            <a:prstGeom prst="straightConnector1">
              <a:avLst/>
            </a:prstGeom>
            <a:noFill/>
            <a:ln w="28575" cap="flat" cmpd="sng" algn="ctr">
              <a:solidFill>
                <a:srgbClr val="4F81BD">
                  <a:lumMod val="75000"/>
                </a:srgbClr>
              </a:solidFill>
              <a:prstDash val="solid"/>
              <a:tailEnd type="triangle"/>
            </a:ln>
            <a:effectLst/>
          </p:spPr>
        </p:cxnSp>
        <p:sp>
          <p:nvSpPr>
            <p:cNvPr id="42" name="Rectangle 41"/>
            <p:cNvSpPr/>
            <p:nvPr/>
          </p:nvSpPr>
          <p:spPr>
            <a:xfrm>
              <a:off x="3088924" y="3357433"/>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43" name="ZoneTexte 42"/>
            <p:cNvSpPr txBox="1"/>
            <p:nvPr/>
          </p:nvSpPr>
          <p:spPr>
            <a:xfrm>
              <a:off x="3895347" y="3302058"/>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44" name="Trapezoid 5"/>
            <p:cNvSpPr>
              <a:spLocks noChangeAspect="1"/>
            </p:cNvSpPr>
            <p:nvPr/>
          </p:nvSpPr>
          <p:spPr>
            <a:xfrm>
              <a:off x="2763754" y="3443364"/>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45" name="Trapezoid 5"/>
            <p:cNvSpPr>
              <a:spLocks noChangeAspect="1"/>
            </p:cNvSpPr>
            <p:nvPr/>
          </p:nvSpPr>
          <p:spPr>
            <a:xfrm rot="5400000">
              <a:off x="2937812" y="3318089"/>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46" name="Connecteur droit 45"/>
            <p:cNvCxnSpPr/>
            <p:nvPr/>
          </p:nvCxnSpPr>
          <p:spPr>
            <a:xfrm rot="2700000" flipV="1">
              <a:off x="2854236" y="3331764"/>
              <a:ext cx="0" cy="238100"/>
            </a:xfrm>
            <a:prstGeom prst="line">
              <a:avLst/>
            </a:prstGeom>
            <a:noFill/>
            <a:ln w="28575" cap="flat" cmpd="sng" algn="ctr">
              <a:solidFill>
                <a:srgbClr val="1F497D">
                  <a:lumMod val="60000"/>
                  <a:lumOff val="40000"/>
                </a:srgbClr>
              </a:solidFill>
              <a:prstDash val="solid"/>
            </a:ln>
            <a:effectLst/>
          </p:spPr>
        </p:cxnSp>
        <p:sp>
          <p:nvSpPr>
            <p:cNvPr id="47" name="Rectangle 46"/>
            <p:cNvSpPr/>
            <p:nvPr/>
          </p:nvSpPr>
          <p:spPr>
            <a:xfrm>
              <a:off x="2096786" y="3356871"/>
              <a:ext cx="476253" cy="158751"/>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sp>
          <p:nvSpPr>
            <p:cNvPr id="48" name="ZoneTexte 47"/>
            <p:cNvSpPr txBox="1"/>
            <p:nvPr/>
          </p:nvSpPr>
          <p:spPr>
            <a:xfrm>
              <a:off x="3513979" y="3174666"/>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sp>
          <p:nvSpPr>
            <p:cNvPr id="49" name="ZoneTexte 48"/>
            <p:cNvSpPr txBox="1"/>
            <p:nvPr/>
          </p:nvSpPr>
          <p:spPr>
            <a:xfrm>
              <a:off x="2032914" y="3141468"/>
              <a:ext cx="1130438"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250-500 MeV</a:t>
              </a:r>
            </a:p>
          </p:txBody>
        </p:sp>
        <p:cxnSp>
          <p:nvCxnSpPr>
            <p:cNvPr id="50" name="Connecteur droit avec flèche 49"/>
            <p:cNvCxnSpPr/>
            <p:nvPr/>
          </p:nvCxnSpPr>
          <p:spPr>
            <a:xfrm>
              <a:off x="5198945" y="3446048"/>
              <a:ext cx="2379709" cy="0"/>
            </a:xfrm>
            <a:prstGeom prst="straightConnector1">
              <a:avLst/>
            </a:prstGeom>
            <a:noFill/>
            <a:ln w="28575" cap="flat" cmpd="sng" algn="ctr">
              <a:solidFill>
                <a:srgbClr val="4F81BD">
                  <a:lumMod val="75000"/>
                </a:srgbClr>
              </a:solidFill>
              <a:prstDash val="solid"/>
              <a:tailEnd type="triangle"/>
            </a:ln>
            <a:effectLst/>
          </p:spPr>
        </p:cxnSp>
        <p:sp>
          <p:nvSpPr>
            <p:cNvPr id="51" name="Rectangle 50"/>
            <p:cNvSpPr/>
            <p:nvPr/>
          </p:nvSpPr>
          <p:spPr>
            <a:xfrm>
              <a:off x="5725329" y="3368364"/>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52" name="Rectangle 51"/>
            <p:cNvSpPr/>
            <p:nvPr/>
          </p:nvSpPr>
          <p:spPr>
            <a:xfrm>
              <a:off x="6638203" y="3368364"/>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53" name="Trapezoid 5"/>
            <p:cNvSpPr>
              <a:spLocks noChangeAspect="1"/>
            </p:cNvSpPr>
            <p:nvPr/>
          </p:nvSpPr>
          <p:spPr>
            <a:xfrm>
              <a:off x="6387918" y="3446048"/>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54" name="Trapezoid 5"/>
            <p:cNvSpPr>
              <a:spLocks noChangeAspect="1"/>
            </p:cNvSpPr>
            <p:nvPr/>
          </p:nvSpPr>
          <p:spPr>
            <a:xfrm rot="5400000">
              <a:off x="6561976" y="3328689"/>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55" name="Connecteur droit 54"/>
            <p:cNvCxnSpPr/>
            <p:nvPr/>
          </p:nvCxnSpPr>
          <p:spPr>
            <a:xfrm rot="2700000" flipV="1">
              <a:off x="6478401" y="3334449"/>
              <a:ext cx="0" cy="238100"/>
            </a:xfrm>
            <a:prstGeom prst="line">
              <a:avLst/>
            </a:prstGeom>
            <a:noFill/>
            <a:ln w="28575" cap="flat" cmpd="sng" algn="ctr">
              <a:solidFill>
                <a:srgbClr val="1F497D">
                  <a:lumMod val="60000"/>
                  <a:lumOff val="40000"/>
                </a:srgbClr>
              </a:solidFill>
              <a:prstDash val="solid"/>
            </a:ln>
            <a:effectLst/>
          </p:spPr>
        </p:cxnSp>
        <p:sp>
          <p:nvSpPr>
            <p:cNvPr id="56" name="ZoneTexte 55"/>
            <p:cNvSpPr txBox="1"/>
            <p:nvPr/>
          </p:nvSpPr>
          <p:spPr>
            <a:xfrm>
              <a:off x="6069361" y="3084060"/>
              <a:ext cx="734496"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2.5 GeV</a:t>
              </a:r>
            </a:p>
          </p:txBody>
        </p:sp>
        <p:sp>
          <p:nvSpPr>
            <p:cNvPr id="57" name="Trapezoid 5"/>
            <p:cNvSpPr>
              <a:spLocks noChangeAspect="1"/>
            </p:cNvSpPr>
            <p:nvPr/>
          </p:nvSpPr>
          <p:spPr>
            <a:xfrm>
              <a:off x="5400159" y="3454295"/>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58" name="Trapezoid 5"/>
            <p:cNvSpPr>
              <a:spLocks noChangeAspect="1"/>
            </p:cNvSpPr>
            <p:nvPr/>
          </p:nvSpPr>
          <p:spPr>
            <a:xfrm rot="5400000">
              <a:off x="5574217" y="3336936"/>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59" name="Connecteur droit 58"/>
            <p:cNvCxnSpPr/>
            <p:nvPr/>
          </p:nvCxnSpPr>
          <p:spPr>
            <a:xfrm rot="2700000" flipV="1">
              <a:off x="5490641" y="3342695"/>
              <a:ext cx="0" cy="238100"/>
            </a:xfrm>
            <a:prstGeom prst="line">
              <a:avLst/>
            </a:prstGeom>
            <a:noFill/>
            <a:ln w="28575" cap="flat" cmpd="sng" algn="ctr">
              <a:solidFill>
                <a:srgbClr val="1F497D">
                  <a:lumMod val="60000"/>
                  <a:lumOff val="40000"/>
                </a:srgbClr>
              </a:solidFill>
              <a:prstDash val="solid"/>
            </a:ln>
            <a:effectLst/>
          </p:spPr>
        </p:cxnSp>
        <p:sp>
          <p:nvSpPr>
            <p:cNvPr id="60" name="Rectangle 59"/>
            <p:cNvSpPr/>
            <p:nvPr/>
          </p:nvSpPr>
          <p:spPr>
            <a:xfrm>
              <a:off x="4733191" y="3367802"/>
              <a:ext cx="476253" cy="158751"/>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sp>
          <p:nvSpPr>
            <p:cNvPr id="61" name="ZoneTexte 60"/>
            <p:cNvSpPr txBox="1"/>
            <p:nvPr/>
          </p:nvSpPr>
          <p:spPr>
            <a:xfrm>
              <a:off x="4844039" y="3147286"/>
              <a:ext cx="800219"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240 MeV</a:t>
              </a:r>
            </a:p>
          </p:txBody>
        </p:sp>
        <p:sp>
          <p:nvSpPr>
            <p:cNvPr id="62" name="Forme libre 61"/>
            <p:cNvSpPr/>
            <p:nvPr/>
          </p:nvSpPr>
          <p:spPr>
            <a:xfrm>
              <a:off x="6272577" y="3305271"/>
              <a:ext cx="298157" cy="94453"/>
            </a:xfrm>
            <a:custGeom>
              <a:avLst/>
              <a:gdLst>
                <a:gd name="connsiteX0" fmla="*/ 0 w 352069"/>
                <a:gd name="connsiteY0" fmla="*/ 126230 h 133654"/>
                <a:gd name="connsiteX1" fmla="*/ 88017 w 352069"/>
                <a:gd name="connsiteY1" fmla="*/ 126230 h 133654"/>
                <a:gd name="connsiteX2" fmla="*/ 97797 w 352069"/>
                <a:gd name="connsiteY2" fmla="*/ 57772 h 133654"/>
                <a:gd name="connsiteX3" fmla="*/ 136916 w 352069"/>
                <a:gd name="connsiteY3" fmla="*/ 3984 h 133654"/>
                <a:gd name="connsiteX4" fmla="*/ 195594 w 352069"/>
                <a:gd name="connsiteY4" fmla="*/ 3984 h 133654"/>
                <a:gd name="connsiteX5" fmla="*/ 249382 w 352069"/>
                <a:gd name="connsiteY5" fmla="*/ 3984 h 133654"/>
                <a:gd name="connsiteX6" fmla="*/ 278721 w 352069"/>
                <a:gd name="connsiteY6" fmla="*/ 43102 h 133654"/>
                <a:gd name="connsiteX7" fmla="*/ 278721 w 352069"/>
                <a:gd name="connsiteY7" fmla="*/ 96891 h 133654"/>
                <a:gd name="connsiteX8" fmla="*/ 308060 w 352069"/>
                <a:gd name="connsiteY8" fmla="*/ 131119 h 133654"/>
                <a:gd name="connsiteX9" fmla="*/ 352069 w 352069"/>
                <a:gd name="connsiteY9" fmla="*/ 131119 h 133654"/>
                <a:gd name="connsiteX10" fmla="*/ 352069 w 352069"/>
                <a:gd name="connsiteY10" fmla="*/ 131119 h 133654"/>
                <a:gd name="connsiteX0" fmla="*/ 0 w 352069"/>
                <a:gd name="connsiteY0" fmla="*/ 125305 h 132729"/>
                <a:gd name="connsiteX1" fmla="*/ 88017 w 352069"/>
                <a:gd name="connsiteY1" fmla="*/ 125305 h 132729"/>
                <a:gd name="connsiteX2" fmla="*/ 97797 w 352069"/>
                <a:gd name="connsiteY2" fmla="*/ 56847 h 132729"/>
                <a:gd name="connsiteX3" fmla="*/ 120290 w 352069"/>
                <a:gd name="connsiteY3" fmla="*/ 7216 h 132729"/>
                <a:gd name="connsiteX4" fmla="*/ 195594 w 352069"/>
                <a:gd name="connsiteY4" fmla="*/ 3059 h 132729"/>
                <a:gd name="connsiteX5" fmla="*/ 249382 w 352069"/>
                <a:gd name="connsiteY5" fmla="*/ 3059 h 132729"/>
                <a:gd name="connsiteX6" fmla="*/ 278721 w 352069"/>
                <a:gd name="connsiteY6" fmla="*/ 42177 h 132729"/>
                <a:gd name="connsiteX7" fmla="*/ 278721 w 352069"/>
                <a:gd name="connsiteY7" fmla="*/ 95966 h 132729"/>
                <a:gd name="connsiteX8" fmla="*/ 308060 w 352069"/>
                <a:gd name="connsiteY8" fmla="*/ 130194 h 132729"/>
                <a:gd name="connsiteX9" fmla="*/ 352069 w 352069"/>
                <a:gd name="connsiteY9" fmla="*/ 130194 h 132729"/>
                <a:gd name="connsiteX10" fmla="*/ 352069 w 352069"/>
                <a:gd name="connsiteY10" fmla="*/ 130194 h 132729"/>
                <a:gd name="connsiteX0" fmla="*/ 0 w 352069"/>
                <a:gd name="connsiteY0" fmla="*/ 128870 h 136294"/>
                <a:gd name="connsiteX1" fmla="*/ 88017 w 352069"/>
                <a:gd name="connsiteY1" fmla="*/ 128870 h 136294"/>
                <a:gd name="connsiteX2" fmla="*/ 97797 w 352069"/>
                <a:gd name="connsiteY2" fmla="*/ 60412 h 136294"/>
                <a:gd name="connsiteX3" fmla="*/ 120290 w 352069"/>
                <a:gd name="connsiteY3" fmla="*/ 10781 h 136294"/>
                <a:gd name="connsiteX4" fmla="*/ 197673 w 352069"/>
                <a:gd name="connsiteY4" fmla="*/ 389 h 136294"/>
                <a:gd name="connsiteX5" fmla="*/ 249382 w 352069"/>
                <a:gd name="connsiteY5" fmla="*/ 6624 h 136294"/>
                <a:gd name="connsiteX6" fmla="*/ 278721 w 352069"/>
                <a:gd name="connsiteY6" fmla="*/ 45742 h 136294"/>
                <a:gd name="connsiteX7" fmla="*/ 278721 w 352069"/>
                <a:gd name="connsiteY7" fmla="*/ 99531 h 136294"/>
                <a:gd name="connsiteX8" fmla="*/ 308060 w 352069"/>
                <a:gd name="connsiteY8" fmla="*/ 133759 h 136294"/>
                <a:gd name="connsiteX9" fmla="*/ 352069 w 352069"/>
                <a:gd name="connsiteY9" fmla="*/ 133759 h 136294"/>
                <a:gd name="connsiteX10" fmla="*/ 352069 w 352069"/>
                <a:gd name="connsiteY10" fmla="*/ 133759 h 136294"/>
                <a:gd name="connsiteX0" fmla="*/ 0 w 352069"/>
                <a:gd name="connsiteY0" fmla="*/ 129006 h 136430"/>
                <a:gd name="connsiteX1" fmla="*/ 88017 w 352069"/>
                <a:gd name="connsiteY1" fmla="*/ 129006 h 136430"/>
                <a:gd name="connsiteX2" fmla="*/ 97797 w 352069"/>
                <a:gd name="connsiteY2" fmla="*/ 60548 h 136430"/>
                <a:gd name="connsiteX3" fmla="*/ 120290 w 352069"/>
                <a:gd name="connsiteY3" fmla="*/ 10917 h 136430"/>
                <a:gd name="connsiteX4" fmla="*/ 197673 w 352069"/>
                <a:gd name="connsiteY4" fmla="*/ 525 h 136430"/>
                <a:gd name="connsiteX5" fmla="*/ 249382 w 352069"/>
                <a:gd name="connsiteY5" fmla="*/ 6760 h 136430"/>
                <a:gd name="connsiteX6" fmla="*/ 272486 w 352069"/>
                <a:gd name="connsiteY6" fmla="*/ 50034 h 136430"/>
                <a:gd name="connsiteX7" fmla="*/ 278721 w 352069"/>
                <a:gd name="connsiteY7" fmla="*/ 99667 h 136430"/>
                <a:gd name="connsiteX8" fmla="*/ 308060 w 352069"/>
                <a:gd name="connsiteY8" fmla="*/ 133895 h 136430"/>
                <a:gd name="connsiteX9" fmla="*/ 352069 w 352069"/>
                <a:gd name="connsiteY9" fmla="*/ 133895 h 136430"/>
                <a:gd name="connsiteX10" fmla="*/ 352069 w 352069"/>
                <a:gd name="connsiteY10" fmla="*/ 133895 h 136430"/>
                <a:gd name="connsiteX0" fmla="*/ 0 w 358303"/>
                <a:gd name="connsiteY0" fmla="*/ 129006 h 136509"/>
                <a:gd name="connsiteX1" fmla="*/ 88017 w 358303"/>
                <a:gd name="connsiteY1" fmla="*/ 129006 h 136509"/>
                <a:gd name="connsiteX2" fmla="*/ 97797 w 358303"/>
                <a:gd name="connsiteY2" fmla="*/ 60548 h 136509"/>
                <a:gd name="connsiteX3" fmla="*/ 120290 w 358303"/>
                <a:gd name="connsiteY3" fmla="*/ 10917 h 136509"/>
                <a:gd name="connsiteX4" fmla="*/ 197673 w 358303"/>
                <a:gd name="connsiteY4" fmla="*/ 525 h 136509"/>
                <a:gd name="connsiteX5" fmla="*/ 249382 w 358303"/>
                <a:gd name="connsiteY5" fmla="*/ 6760 h 136509"/>
                <a:gd name="connsiteX6" fmla="*/ 272486 w 358303"/>
                <a:gd name="connsiteY6" fmla="*/ 50034 h 136509"/>
                <a:gd name="connsiteX7" fmla="*/ 278721 w 358303"/>
                <a:gd name="connsiteY7" fmla="*/ 99667 h 136509"/>
                <a:gd name="connsiteX8" fmla="*/ 308060 w 358303"/>
                <a:gd name="connsiteY8" fmla="*/ 133895 h 136509"/>
                <a:gd name="connsiteX9" fmla="*/ 352069 w 358303"/>
                <a:gd name="connsiteY9" fmla="*/ 133895 h 136509"/>
                <a:gd name="connsiteX10" fmla="*/ 358303 w 358303"/>
                <a:gd name="connsiteY10" fmla="*/ 131817 h 136509"/>
                <a:gd name="connsiteX0" fmla="*/ 0 w 374928"/>
                <a:gd name="connsiteY0" fmla="*/ 129006 h 136509"/>
                <a:gd name="connsiteX1" fmla="*/ 88017 w 374928"/>
                <a:gd name="connsiteY1" fmla="*/ 129006 h 136509"/>
                <a:gd name="connsiteX2" fmla="*/ 97797 w 374928"/>
                <a:gd name="connsiteY2" fmla="*/ 60548 h 136509"/>
                <a:gd name="connsiteX3" fmla="*/ 120290 w 374928"/>
                <a:gd name="connsiteY3" fmla="*/ 10917 h 136509"/>
                <a:gd name="connsiteX4" fmla="*/ 197673 w 374928"/>
                <a:gd name="connsiteY4" fmla="*/ 525 h 136509"/>
                <a:gd name="connsiteX5" fmla="*/ 249382 w 374928"/>
                <a:gd name="connsiteY5" fmla="*/ 6760 h 136509"/>
                <a:gd name="connsiteX6" fmla="*/ 272486 w 374928"/>
                <a:gd name="connsiteY6" fmla="*/ 50034 h 136509"/>
                <a:gd name="connsiteX7" fmla="*/ 278721 w 374928"/>
                <a:gd name="connsiteY7" fmla="*/ 99667 h 136509"/>
                <a:gd name="connsiteX8" fmla="*/ 308060 w 374928"/>
                <a:gd name="connsiteY8" fmla="*/ 133895 h 136509"/>
                <a:gd name="connsiteX9" fmla="*/ 352069 w 374928"/>
                <a:gd name="connsiteY9" fmla="*/ 133895 h 136509"/>
                <a:gd name="connsiteX10" fmla="*/ 374928 w 374928"/>
                <a:gd name="connsiteY10" fmla="*/ 131817 h 136509"/>
                <a:gd name="connsiteX0" fmla="*/ 0 w 374928"/>
                <a:gd name="connsiteY0" fmla="*/ 129006 h 135593"/>
                <a:gd name="connsiteX1" fmla="*/ 88017 w 374928"/>
                <a:gd name="connsiteY1" fmla="*/ 129006 h 135593"/>
                <a:gd name="connsiteX2" fmla="*/ 97797 w 374928"/>
                <a:gd name="connsiteY2" fmla="*/ 60548 h 135593"/>
                <a:gd name="connsiteX3" fmla="*/ 120290 w 374928"/>
                <a:gd name="connsiteY3" fmla="*/ 10917 h 135593"/>
                <a:gd name="connsiteX4" fmla="*/ 197673 w 374928"/>
                <a:gd name="connsiteY4" fmla="*/ 525 h 135593"/>
                <a:gd name="connsiteX5" fmla="*/ 249382 w 374928"/>
                <a:gd name="connsiteY5" fmla="*/ 6760 h 135593"/>
                <a:gd name="connsiteX6" fmla="*/ 272486 w 374928"/>
                <a:gd name="connsiteY6" fmla="*/ 50034 h 135593"/>
                <a:gd name="connsiteX7" fmla="*/ 278721 w 374928"/>
                <a:gd name="connsiteY7" fmla="*/ 99667 h 135593"/>
                <a:gd name="connsiteX8" fmla="*/ 308060 w 374928"/>
                <a:gd name="connsiteY8" fmla="*/ 127660 h 135593"/>
                <a:gd name="connsiteX9" fmla="*/ 352069 w 374928"/>
                <a:gd name="connsiteY9" fmla="*/ 133895 h 135593"/>
                <a:gd name="connsiteX10" fmla="*/ 374928 w 374928"/>
                <a:gd name="connsiteY10" fmla="*/ 131817 h 135593"/>
                <a:gd name="connsiteX0" fmla="*/ 0 w 374928"/>
                <a:gd name="connsiteY0" fmla="*/ 131084 h 136611"/>
                <a:gd name="connsiteX1" fmla="*/ 88017 w 374928"/>
                <a:gd name="connsiteY1" fmla="*/ 129006 h 136611"/>
                <a:gd name="connsiteX2" fmla="*/ 97797 w 374928"/>
                <a:gd name="connsiteY2" fmla="*/ 60548 h 136611"/>
                <a:gd name="connsiteX3" fmla="*/ 120290 w 374928"/>
                <a:gd name="connsiteY3" fmla="*/ 10917 h 136611"/>
                <a:gd name="connsiteX4" fmla="*/ 197673 w 374928"/>
                <a:gd name="connsiteY4" fmla="*/ 525 h 136611"/>
                <a:gd name="connsiteX5" fmla="*/ 249382 w 374928"/>
                <a:gd name="connsiteY5" fmla="*/ 6760 h 136611"/>
                <a:gd name="connsiteX6" fmla="*/ 272486 w 374928"/>
                <a:gd name="connsiteY6" fmla="*/ 50034 h 136611"/>
                <a:gd name="connsiteX7" fmla="*/ 278721 w 374928"/>
                <a:gd name="connsiteY7" fmla="*/ 99667 h 136611"/>
                <a:gd name="connsiteX8" fmla="*/ 308060 w 374928"/>
                <a:gd name="connsiteY8" fmla="*/ 127660 h 136611"/>
                <a:gd name="connsiteX9" fmla="*/ 352069 w 374928"/>
                <a:gd name="connsiteY9" fmla="*/ 133895 h 136611"/>
                <a:gd name="connsiteX10" fmla="*/ 374928 w 374928"/>
                <a:gd name="connsiteY10" fmla="*/ 131817 h 136611"/>
                <a:gd name="connsiteX0" fmla="*/ 0 w 372850"/>
                <a:gd name="connsiteY0" fmla="*/ 133162 h 137781"/>
                <a:gd name="connsiteX1" fmla="*/ 85939 w 372850"/>
                <a:gd name="connsiteY1" fmla="*/ 129006 h 137781"/>
                <a:gd name="connsiteX2" fmla="*/ 95719 w 372850"/>
                <a:gd name="connsiteY2" fmla="*/ 60548 h 137781"/>
                <a:gd name="connsiteX3" fmla="*/ 118212 w 372850"/>
                <a:gd name="connsiteY3" fmla="*/ 10917 h 137781"/>
                <a:gd name="connsiteX4" fmla="*/ 195595 w 372850"/>
                <a:gd name="connsiteY4" fmla="*/ 525 h 137781"/>
                <a:gd name="connsiteX5" fmla="*/ 247304 w 372850"/>
                <a:gd name="connsiteY5" fmla="*/ 6760 h 137781"/>
                <a:gd name="connsiteX6" fmla="*/ 270408 w 372850"/>
                <a:gd name="connsiteY6" fmla="*/ 50034 h 137781"/>
                <a:gd name="connsiteX7" fmla="*/ 276643 w 372850"/>
                <a:gd name="connsiteY7" fmla="*/ 99667 h 137781"/>
                <a:gd name="connsiteX8" fmla="*/ 305982 w 372850"/>
                <a:gd name="connsiteY8" fmla="*/ 127660 h 137781"/>
                <a:gd name="connsiteX9" fmla="*/ 349991 w 372850"/>
                <a:gd name="connsiteY9" fmla="*/ 133895 h 137781"/>
                <a:gd name="connsiteX10" fmla="*/ 372850 w 372850"/>
                <a:gd name="connsiteY10" fmla="*/ 131817 h 137781"/>
                <a:gd name="connsiteX0" fmla="*/ 0 w 372850"/>
                <a:gd name="connsiteY0" fmla="*/ 133162 h 134953"/>
                <a:gd name="connsiteX1" fmla="*/ 85939 w 372850"/>
                <a:gd name="connsiteY1" fmla="*/ 129006 h 134953"/>
                <a:gd name="connsiteX2" fmla="*/ 95719 w 372850"/>
                <a:gd name="connsiteY2" fmla="*/ 60548 h 134953"/>
                <a:gd name="connsiteX3" fmla="*/ 118212 w 372850"/>
                <a:gd name="connsiteY3" fmla="*/ 10917 h 134953"/>
                <a:gd name="connsiteX4" fmla="*/ 195595 w 372850"/>
                <a:gd name="connsiteY4" fmla="*/ 525 h 134953"/>
                <a:gd name="connsiteX5" fmla="*/ 247304 w 372850"/>
                <a:gd name="connsiteY5" fmla="*/ 6760 h 134953"/>
                <a:gd name="connsiteX6" fmla="*/ 270408 w 372850"/>
                <a:gd name="connsiteY6" fmla="*/ 50034 h 134953"/>
                <a:gd name="connsiteX7" fmla="*/ 276643 w 372850"/>
                <a:gd name="connsiteY7" fmla="*/ 99667 h 134953"/>
                <a:gd name="connsiteX8" fmla="*/ 305982 w 372850"/>
                <a:gd name="connsiteY8" fmla="*/ 127660 h 134953"/>
                <a:gd name="connsiteX9" fmla="*/ 349991 w 372850"/>
                <a:gd name="connsiteY9" fmla="*/ 133895 h 134953"/>
                <a:gd name="connsiteX10" fmla="*/ 372850 w 372850"/>
                <a:gd name="connsiteY10" fmla="*/ 131817 h 134953"/>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7739 h 135032"/>
                <a:gd name="connsiteX9" fmla="*/ 349991 w 372850"/>
                <a:gd name="connsiteY9" fmla="*/ 133974 h 135032"/>
                <a:gd name="connsiteX10" fmla="*/ 372850 w 372850"/>
                <a:gd name="connsiteY10" fmla="*/ 131896 h 135032"/>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3583 h 135032"/>
                <a:gd name="connsiteX9" fmla="*/ 349991 w 372850"/>
                <a:gd name="connsiteY9" fmla="*/ 133974 h 135032"/>
                <a:gd name="connsiteX10" fmla="*/ 372850 w 372850"/>
                <a:gd name="connsiteY10" fmla="*/ 131896 h 135032"/>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3583 h 135032"/>
                <a:gd name="connsiteX9" fmla="*/ 349991 w 372850"/>
                <a:gd name="connsiteY9" fmla="*/ 133974 h 135032"/>
                <a:gd name="connsiteX10" fmla="*/ 372850 w 372850"/>
                <a:gd name="connsiteY10" fmla="*/ 131896 h 135032"/>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3583 h 135032"/>
                <a:gd name="connsiteX9" fmla="*/ 347913 w 372850"/>
                <a:gd name="connsiteY9" fmla="*/ 127739 h 135032"/>
                <a:gd name="connsiteX10" fmla="*/ 372850 w 372850"/>
                <a:gd name="connsiteY10" fmla="*/ 131896 h 135032"/>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3583 h 135032"/>
                <a:gd name="connsiteX9" fmla="*/ 347913 w 372850"/>
                <a:gd name="connsiteY9" fmla="*/ 127739 h 135032"/>
                <a:gd name="connsiteX10" fmla="*/ 372850 w 372850"/>
                <a:gd name="connsiteY10" fmla="*/ 123583 h 135032"/>
                <a:gd name="connsiteX0" fmla="*/ 0 w 372850"/>
                <a:gd name="connsiteY0" fmla="*/ 132702 h 134493"/>
                <a:gd name="connsiteX1" fmla="*/ 85939 w 372850"/>
                <a:gd name="connsiteY1" fmla="*/ 128546 h 134493"/>
                <a:gd name="connsiteX2" fmla="*/ 95719 w 372850"/>
                <a:gd name="connsiteY2" fmla="*/ 60088 h 134493"/>
                <a:gd name="connsiteX3" fmla="*/ 118212 w 372850"/>
                <a:gd name="connsiteY3" fmla="*/ 10457 h 134493"/>
                <a:gd name="connsiteX4" fmla="*/ 195595 w 372850"/>
                <a:gd name="connsiteY4" fmla="*/ 65 h 134493"/>
                <a:gd name="connsiteX5" fmla="*/ 245226 w 372850"/>
                <a:gd name="connsiteY5" fmla="*/ 12534 h 134493"/>
                <a:gd name="connsiteX6" fmla="*/ 264173 w 372850"/>
                <a:gd name="connsiteY6" fmla="*/ 51652 h 134493"/>
                <a:gd name="connsiteX7" fmla="*/ 276643 w 372850"/>
                <a:gd name="connsiteY7" fmla="*/ 99207 h 134493"/>
                <a:gd name="connsiteX8" fmla="*/ 305982 w 372850"/>
                <a:gd name="connsiteY8" fmla="*/ 123044 h 134493"/>
                <a:gd name="connsiteX9" fmla="*/ 347913 w 372850"/>
                <a:gd name="connsiteY9" fmla="*/ 127200 h 134493"/>
                <a:gd name="connsiteX10" fmla="*/ 372850 w 372850"/>
                <a:gd name="connsiteY10" fmla="*/ 123044 h 134493"/>
                <a:gd name="connsiteX0" fmla="*/ 0 w 372850"/>
                <a:gd name="connsiteY0" fmla="*/ 132702 h 134493"/>
                <a:gd name="connsiteX1" fmla="*/ 85939 w 372850"/>
                <a:gd name="connsiteY1" fmla="*/ 128546 h 134493"/>
                <a:gd name="connsiteX2" fmla="*/ 95719 w 372850"/>
                <a:gd name="connsiteY2" fmla="*/ 60088 h 134493"/>
                <a:gd name="connsiteX3" fmla="*/ 118212 w 372850"/>
                <a:gd name="connsiteY3" fmla="*/ 10457 h 134493"/>
                <a:gd name="connsiteX4" fmla="*/ 195595 w 372850"/>
                <a:gd name="connsiteY4" fmla="*/ 65 h 134493"/>
                <a:gd name="connsiteX5" fmla="*/ 245226 w 372850"/>
                <a:gd name="connsiteY5" fmla="*/ 12534 h 134493"/>
                <a:gd name="connsiteX6" fmla="*/ 264173 w 372850"/>
                <a:gd name="connsiteY6" fmla="*/ 51652 h 134493"/>
                <a:gd name="connsiteX7" fmla="*/ 276643 w 372850"/>
                <a:gd name="connsiteY7" fmla="*/ 99207 h 134493"/>
                <a:gd name="connsiteX8" fmla="*/ 283122 w 372850"/>
                <a:gd name="connsiteY8" fmla="*/ 120966 h 134493"/>
                <a:gd name="connsiteX9" fmla="*/ 347913 w 372850"/>
                <a:gd name="connsiteY9" fmla="*/ 127200 h 134493"/>
                <a:gd name="connsiteX10" fmla="*/ 372850 w 372850"/>
                <a:gd name="connsiteY10" fmla="*/ 123044 h 134493"/>
                <a:gd name="connsiteX0" fmla="*/ 0 w 372850"/>
                <a:gd name="connsiteY0" fmla="*/ 132702 h 134493"/>
                <a:gd name="connsiteX1" fmla="*/ 85939 w 372850"/>
                <a:gd name="connsiteY1" fmla="*/ 128546 h 134493"/>
                <a:gd name="connsiteX2" fmla="*/ 95719 w 372850"/>
                <a:gd name="connsiteY2" fmla="*/ 60088 h 134493"/>
                <a:gd name="connsiteX3" fmla="*/ 118212 w 372850"/>
                <a:gd name="connsiteY3" fmla="*/ 10457 h 134493"/>
                <a:gd name="connsiteX4" fmla="*/ 195595 w 372850"/>
                <a:gd name="connsiteY4" fmla="*/ 65 h 134493"/>
                <a:gd name="connsiteX5" fmla="*/ 263930 w 372850"/>
                <a:gd name="connsiteY5" fmla="*/ 12534 h 134493"/>
                <a:gd name="connsiteX6" fmla="*/ 264173 w 372850"/>
                <a:gd name="connsiteY6" fmla="*/ 51652 h 134493"/>
                <a:gd name="connsiteX7" fmla="*/ 276643 w 372850"/>
                <a:gd name="connsiteY7" fmla="*/ 99207 h 134493"/>
                <a:gd name="connsiteX8" fmla="*/ 283122 w 372850"/>
                <a:gd name="connsiteY8" fmla="*/ 120966 h 134493"/>
                <a:gd name="connsiteX9" fmla="*/ 347913 w 372850"/>
                <a:gd name="connsiteY9" fmla="*/ 127200 h 134493"/>
                <a:gd name="connsiteX10" fmla="*/ 372850 w 372850"/>
                <a:gd name="connsiteY10" fmla="*/ 123044 h 134493"/>
                <a:gd name="connsiteX0" fmla="*/ 0 w 372850"/>
                <a:gd name="connsiteY0" fmla="*/ 134178 h 135969"/>
                <a:gd name="connsiteX1" fmla="*/ 85939 w 372850"/>
                <a:gd name="connsiteY1" fmla="*/ 130022 h 135969"/>
                <a:gd name="connsiteX2" fmla="*/ 95719 w 372850"/>
                <a:gd name="connsiteY2" fmla="*/ 61564 h 135969"/>
                <a:gd name="connsiteX3" fmla="*/ 118212 w 372850"/>
                <a:gd name="connsiteY3" fmla="*/ 11933 h 135969"/>
                <a:gd name="connsiteX4" fmla="*/ 195595 w 372850"/>
                <a:gd name="connsiteY4" fmla="*/ 1541 h 135969"/>
                <a:gd name="connsiteX5" fmla="*/ 266008 w 372850"/>
                <a:gd name="connsiteY5" fmla="*/ 5698 h 135969"/>
                <a:gd name="connsiteX6" fmla="*/ 264173 w 372850"/>
                <a:gd name="connsiteY6" fmla="*/ 53128 h 135969"/>
                <a:gd name="connsiteX7" fmla="*/ 276643 w 372850"/>
                <a:gd name="connsiteY7" fmla="*/ 100683 h 135969"/>
                <a:gd name="connsiteX8" fmla="*/ 283122 w 372850"/>
                <a:gd name="connsiteY8" fmla="*/ 122442 h 135969"/>
                <a:gd name="connsiteX9" fmla="*/ 347913 w 372850"/>
                <a:gd name="connsiteY9" fmla="*/ 128676 h 135969"/>
                <a:gd name="connsiteX10" fmla="*/ 372850 w 372850"/>
                <a:gd name="connsiteY10" fmla="*/ 124520 h 135969"/>
                <a:gd name="connsiteX0" fmla="*/ 0 w 372850"/>
                <a:gd name="connsiteY0" fmla="*/ 134178 h 135969"/>
                <a:gd name="connsiteX1" fmla="*/ 85939 w 372850"/>
                <a:gd name="connsiteY1" fmla="*/ 130022 h 135969"/>
                <a:gd name="connsiteX2" fmla="*/ 95719 w 372850"/>
                <a:gd name="connsiteY2" fmla="*/ 61564 h 135969"/>
                <a:gd name="connsiteX3" fmla="*/ 118212 w 372850"/>
                <a:gd name="connsiteY3" fmla="*/ 11933 h 135969"/>
                <a:gd name="connsiteX4" fmla="*/ 195595 w 372850"/>
                <a:gd name="connsiteY4" fmla="*/ 1541 h 135969"/>
                <a:gd name="connsiteX5" fmla="*/ 266008 w 372850"/>
                <a:gd name="connsiteY5" fmla="*/ 5698 h 135969"/>
                <a:gd name="connsiteX6" fmla="*/ 274564 w 372850"/>
                <a:gd name="connsiteY6" fmla="*/ 53128 h 135969"/>
                <a:gd name="connsiteX7" fmla="*/ 276643 w 372850"/>
                <a:gd name="connsiteY7" fmla="*/ 100683 h 135969"/>
                <a:gd name="connsiteX8" fmla="*/ 283122 w 372850"/>
                <a:gd name="connsiteY8" fmla="*/ 122442 h 135969"/>
                <a:gd name="connsiteX9" fmla="*/ 347913 w 372850"/>
                <a:gd name="connsiteY9" fmla="*/ 128676 h 135969"/>
                <a:gd name="connsiteX10" fmla="*/ 372850 w 372850"/>
                <a:gd name="connsiteY10" fmla="*/ 124520 h 135969"/>
                <a:gd name="connsiteX0" fmla="*/ 0 w 372850"/>
                <a:gd name="connsiteY0" fmla="*/ 135422 h 137213"/>
                <a:gd name="connsiteX1" fmla="*/ 85939 w 372850"/>
                <a:gd name="connsiteY1" fmla="*/ 131266 h 137213"/>
                <a:gd name="connsiteX2" fmla="*/ 95719 w 372850"/>
                <a:gd name="connsiteY2" fmla="*/ 62808 h 137213"/>
                <a:gd name="connsiteX3" fmla="*/ 118212 w 372850"/>
                <a:gd name="connsiteY3" fmla="*/ 13177 h 137213"/>
                <a:gd name="connsiteX4" fmla="*/ 195595 w 372850"/>
                <a:gd name="connsiteY4" fmla="*/ 2785 h 137213"/>
                <a:gd name="connsiteX5" fmla="*/ 261851 w 372850"/>
                <a:gd name="connsiteY5" fmla="*/ 4864 h 137213"/>
                <a:gd name="connsiteX6" fmla="*/ 274564 w 372850"/>
                <a:gd name="connsiteY6" fmla="*/ 54372 h 137213"/>
                <a:gd name="connsiteX7" fmla="*/ 276643 w 372850"/>
                <a:gd name="connsiteY7" fmla="*/ 101927 h 137213"/>
                <a:gd name="connsiteX8" fmla="*/ 283122 w 372850"/>
                <a:gd name="connsiteY8" fmla="*/ 123686 h 137213"/>
                <a:gd name="connsiteX9" fmla="*/ 347913 w 372850"/>
                <a:gd name="connsiteY9" fmla="*/ 129920 h 137213"/>
                <a:gd name="connsiteX10" fmla="*/ 372850 w 372850"/>
                <a:gd name="connsiteY10" fmla="*/ 125764 h 137213"/>
                <a:gd name="connsiteX0" fmla="*/ 0 w 372850"/>
                <a:gd name="connsiteY0" fmla="*/ 132739 h 134530"/>
                <a:gd name="connsiteX1" fmla="*/ 85939 w 372850"/>
                <a:gd name="connsiteY1" fmla="*/ 128583 h 134530"/>
                <a:gd name="connsiteX2" fmla="*/ 95719 w 372850"/>
                <a:gd name="connsiteY2" fmla="*/ 60125 h 134530"/>
                <a:gd name="connsiteX3" fmla="*/ 118212 w 372850"/>
                <a:gd name="connsiteY3" fmla="*/ 10494 h 134530"/>
                <a:gd name="connsiteX4" fmla="*/ 195595 w 372850"/>
                <a:gd name="connsiteY4" fmla="*/ 102 h 134530"/>
                <a:gd name="connsiteX5" fmla="*/ 255616 w 372850"/>
                <a:gd name="connsiteY5" fmla="*/ 8416 h 134530"/>
                <a:gd name="connsiteX6" fmla="*/ 274564 w 372850"/>
                <a:gd name="connsiteY6" fmla="*/ 51689 h 134530"/>
                <a:gd name="connsiteX7" fmla="*/ 276643 w 372850"/>
                <a:gd name="connsiteY7" fmla="*/ 99244 h 134530"/>
                <a:gd name="connsiteX8" fmla="*/ 283122 w 372850"/>
                <a:gd name="connsiteY8" fmla="*/ 121003 h 134530"/>
                <a:gd name="connsiteX9" fmla="*/ 347913 w 372850"/>
                <a:gd name="connsiteY9" fmla="*/ 127237 h 134530"/>
                <a:gd name="connsiteX10" fmla="*/ 372850 w 372850"/>
                <a:gd name="connsiteY10" fmla="*/ 123081 h 134530"/>
                <a:gd name="connsiteX0" fmla="*/ 0 w 372850"/>
                <a:gd name="connsiteY0" fmla="*/ 132739 h 134530"/>
                <a:gd name="connsiteX1" fmla="*/ 85939 w 372850"/>
                <a:gd name="connsiteY1" fmla="*/ 128583 h 134530"/>
                <a:gd name="connsiteX2" fmla="*/ 95719 w 372850"/>
                <a:gd name="connsiteY2" fmla="*/ 60125 h 134530"/>
                <a:gd name="connsiteX3" fmla="*/ 118212 w 372850"/>
                <a:gd name="connsiteY3" fmla="*/ 10494 h 134530"/>
                <a:gd name="connsiteX4" fmla="*/ 195595 w 372850"/>
                <a:gd name="connsiteY4" fmla="*/ 102 h 134530"/>
                <a:gd name="connsiteX5" fmla="*/ 255616 w 372850"/>
                <a:gd name="connsiteY5" fmla="*/ 8416 h 134530"/>
                <a:gd name="connsiteX6" fmla="*/ 274564 w 372850"/>
                <a:gd name="connsiteY6" fmla="*/ 51689 h 134530"/>
                <a:gd name="connsiteX7" fmla="*/ 284956 w 372850"/>
                <a:gd name="connsiteY7" fmla="*/ 95087 h 134530"/>
                <a:gd name="connsiteX8" fmla="*/ 283122 w 372850"/>
                <a:gd name="connsiteY8" fmla="*/ 121003 h 134530"/>
                <a:gd name="connsiteX9" fmla="*/ 347913 w 372850"/>
                <a:gd name="connsiteY9" fmla="*/ 127237 h 134530"/>
                <a:gd name="connsiteX10" fmla="*/ 372850 w 372850"/>
                <a:gd name="connsiteY10" fmla="*/ 123081 h 134530"/>
                <a:gd name="connsiteX0" fmla="*/ 0 w 372850"/>
                <a:gd name="connsiteY0" fmla="*/ 132739 h 134530"/>
                <a:gd name="connsiteX1" fmla="*/ 85939 w 372850"/>
                <a:gd name="connsiteY1" fmla="*/ 128583 h 134530"/>
                <a:gd name="connsiteX2" fmla="*/ 95719 w 372850"/>
                <a:gd name="connsiteY2" fmla="*/ 60125 h 134530"/>
                <a:gd name="connsiteX3" fmla="*/ 118212 w 372850"/>
                <a:gd name="connsiteY3" fmla="*/ 10494 h 134530"/>
                <a:gd name="connsiteX4" fmla="*/ 195595 w 372850"/>
                <a:gd name="connsiteY4" fmla="*/ 102 h 134530"/>
                <a:gd name="connsiteX5" fmla="*/ 255616 w 372850"/>
                <a:gd name="connsiteY5" fmla="*/ 8416 h 134530"/>
                <a:gd name="connsiteX6" fmla="*/ 274564 w 372850"/>
                <a:gd name="connsiteY6" fmla="*/ 51689 h 134530"/>
                <a:gd name="connsiteX7" fmla="*/ 280800 w 372850"/>
                <a:gd name="connsiteY7" fmla="*/ 95087 h 134530"/>
                <a:gd name="connsiteX8" fmla="*/ 283122 w 372850"/>
                <a:gd name="connsiteY8" fmla="*/ 121003 h 134530"/>
                <a:gd name="connsiteX9" fmla="*/ 347913 w 372850"/>
                <a:gd name="connsiteY9" fmla="*/ 127237 h 134530"/>
                <a:gd name="connsiteX10" fmla="*/ 372850 w 372850"/>
                <a:gd name="connsiteY10" fmla="*/ 123081 h 134530"/>
                <a:gd name="connsiteX0" fmla="*/ 0 w 372850"/>
                <a:gd name="connsiteY0" fmla="*/ 132739 h 134530"/>
                <a:gd name="connsiteX1" fmla="*/ 85939 w 372850"/>
                <a:gd name="connsiteY1" fmla="*/ 128583 h 134530"/>
                <a:gd name="connsiteX2" fmla="*/ 95719 w 372850"/>
                <a:gd name="connsiteY2" fmla="*/ 60125 h 134530"/>
                <a:gd name="connsiteX3" fmla="*/ 118212 w 372850"/>
                <a:gd name="connsiteY3" fmla="*/ 10494 h 134530"/>
                <a:gd name="connsiteX4" fmla="*/ 195595 w 372850"/>
                <a:gd name="connsiteY4" fmla="*/ 102 h 134530"/>
                <a:gd name="connsiteX5" fmla="*/ 255616 w 372850"/>
                <a:gd name="connsiteY5" fmla="*/ 8416 h 134530"/>
                <a:gd name="connsiteX6" fmla="*/ 274564 w 372850"/>
                <a:gd name="connsiteY6" fmla="*/ 51689 h 134530"/>
                <a:gd name="connsiteX7" fmla="*/ 280800 w 372850"/>
                <a:gd name="connsiteY7" fmla="*/ 117947 h 134530"/>
                <a:gd name="connsiteX8" fmla="*/ 283122 w 372850"/>
                <a:gd name="connsiteY8" fmla="*/ 121003 h 134530"/>
                <a:gd name="connsiteX9" fmla="*/ 347913 w 372850"/>
                <a:gd name="connsiteY9" fmla="*/ 127237 h 134530"/>
                <a:gd name="connsiteX10" fmla="*/ 372850 w 372850"/>
                <a:gd name="connsiteY10" fmla="*/ 123081 h 134530"/>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0800 w 372850"/>
                <a:gd name="connsiteY7" fmla="*/ 118006 h 134589"/>
                <a:gd name="connsiteX8" fmla="*/ 283122 w 372850"/>
                <a:gd name="connsiteY8" fmla="*/ 121062 h 134589"/>
                <a:gd name="connsiteX9" fmla="*/ 347913 w 372850"/>
                <a:gd name="connsiteY9" fmla="*/ 127296 h 134589"/>
                <a:gd name="connsiteX10" fmla="*/ 372850 w 372850"/>
                <a:gd name="connsiteY10"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0800 w 372850"/>
                <a:gd name="connsiteY7" fmla="*/ 118006 h 134589"/>
                <a:gd name="connsiteX8" fmla="*/ 283122 w 372850"/>
                <a:gd name="connsiteY8" fmla="*/ 121062 h 134589"/>
                <a:gd name="connsiteX9" fmla="*/ 347913 w 372850"/>
                <a:gd name="connsiteY9" fmla="*/ 127296 h 134589"/>
                <a:gd name="connsiteX10" fmla="*/ 372850 w 372850"/>
                <a:gd name="connsiteY10"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0800 w 372850"/>
                <a:gd name="connsiteY7" fmla="*/ 118006 h 134589"/>
                <a:gd name="connsiteX8" fmla="*/ 347913 w 372850"/>
                <a:gd name="connsiteY8" fmla="*/ 127296 h 134589"/>
                <a:gd name="connsiteX9" fmla="*/ 372850 w 372850"/>
                <a:gd name="connsiteY9"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0800 w 372850"/>
                <a:gd name="connsiteY7" fmla="*/ 118006 h 134589"/>
                <a:gd name="connsiteX8" fmla="*/ 372850 w 372850"/>
                <a:gd name="connsiteY8"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9113 w 372850"/>
                <a:gd name="connsiteY7" fmla="*/ 120084 h 134589"/>
                <a:gd name="connsiteX8" fmla="*/ 372850 w 372850"/>
                <a:gd name="connsiteY8"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9113 w 372850"/>
                <a:gd name="connsiteY7" fmla="*/ 120084 h 134589"/>
                <a:gd name="connsiteX8" fmla="*/ 372850 w 372850"/>
                <a:gd name="connsiteY8" fmla="*/ 125218 h 134589"/>
                <a:gd name="connsiteX0" fmla="*/ 0 w 372850"/>
                <a:gd name="connsiteY0" fmla="*/ 132798 h 134589"/>
                <a:gd name="connsiteX1" fmla="*/ 85939 w 372850"/>
                <a:gd name="connsiteY1" fmla="*/ 128642 h 134589"/>
                <a:gd name="connsiteX2" fmla="*/ 97797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9113 w 372850"/>
                <a:gd name="connsiteY7" fmla="*/ 120084 h 134589"/>
                <a:gd name="connsiteX8" fmla="*/ 372850 w 372850"/>
                <a:gd name="connsiteY8" fmla="*/ 125218 h 134589"/>
                <a:gd name="connsiteX0" fmla="*/ 0 w 372850"/>
                <a:gd name="connsiteY0" fmla="*/ 132798 h 134589"/>
                <a:gd name="connsiteX1" fmla="*/ 85939 w 372850"/>
                <a:gd name="connsiteY1" fmla="*/ 128642 h 134589"/>
                <a:gd name="connsiteX2" fmla="*/ 101953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9113 w 372850"/>
                <a:gd name="connsiteY7" fmla="*/ 120084 h 134589"/>
                <a:gd name="connsiteX8" fmla="*/ 372850 w 372850"/>
                <a:gd name="connsiteY8" fmla="*/ 125218 h 134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850" h="134589">
                  <a:moveTo>
                    <a:pt x="0" y="132798"/>
                  </a:moveTo>
                  <a:cubicBezTo>
                    <a:pt x="35859" y="130190"/>
                    <a:pt x="68947" y="140744"/>
                    <a:pt x="85939" y="128642"/>
                  </a:cubicBezTo>
                  <a:cubicBezTo>
                    <a:pt x="102931" y="116540"/>
                    <a:pt x="96574" y="79865"/>
                    <a:pt x="101953" y="60184"/>
                  </a:cubicBezTo>
                  <a:cubicBezTo>
                    <a:pt x="107332" y="40503"/>
                    <a:pt x="102605" y="20557"/>
                    <a:pt x="118212" y="10553"/>
                  </a:cubicBezTo>
                  <a:cubicBezTo>
                    <a:pt x="133819" y="549"/>
                    <a:pt x="172694" y="507"/>
                    <a:pt x="195595" y="161"/>
                  </a:cubicBezTo>
                  <a:cubicBezTo>
                    <a:pt x="218496" y="-185"/>
                    <a:pt x="242801" y="-816"/>
                    <a:pt x="255616" y="8475"/>
                  </a:cubicBezTo>
                  <a:cubicBezTo>
                    <a:pt x="268431" y="17766"/>
                    <a:pt x="266903" y="37303"/>
                    <a:pt x="272486" y="55904"/>
                  </a:cubicBezTo>
                  <a:cubicBezTo>
                    <a:pt x="278069" y="74506"/>
                    <a:pt x="272386" y="108532"/>
                    <a:pt x="289113" y="120084"/>
                  </a:cubicBezTo>
                  <a:cubicBezTo>
                    <a:pt x="305840" y="131636"/>
                    <a:pt x="353673" y="124149"/>
                    <a:pt x="372850" y="125218"/>
                  </a:cubicBezTo>
                </a:path>
              </a:pathLst>
            </a:custGeom>
            <a:noFill/>
            <a:ln w="28575">
              <a:solidFill>
                <a:srgbClr val="613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ZoneTexte 62"/>
            <p:cNvSpPr txBox="1"/>
            <p:nvPr/>
          </p:nvSpPr>
          <p:spPr>
            <a:xfrm>
              <a:off x="7050706" y="3183315"/>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sp>
          <p:nvSpPr>
            <p:cNvPr id="64" name="ZoneTexte 63"/>
            <p:cNvSpPr txBox="1"/>
            <p:nvPr/>
          </p:nvSpPr>
          <p:spPr>
            <a:xfrm>
              <a:off x="7432073" y="3310708"/>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65" name="Rectangle 64"/>
            <p:cNvSpPr/>
            <p:nvPr/>
          </p:nvSpPr>
          <p:spPr>
            <a:xfrm>
              <a:off x="4762892" y="4134304"/>
              <a:ext cx="468000" cy="111600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6" name="ZoneTexte 65"/>
            <p:cNvSpPr txBox="1"/>
            <p:nvPr/>
          </p:nvSpPr>
          <p:spPr>
            <a:xfrm>
              <a:off x="5942753" y="4362717"/>
              <a:ext cx="734496"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3.5 GeV</a:t>
              </a:r>
            </a:p>
          </p:txBody>
        </p:sp>
        <p:cxnSp>
          <p:nvCxnSpPr>
            <p:cNvPr id="67" name="Connecteur droit 66"/>
            <p:cNvCxnSpPr/>
            <p:nvPr/>
          </p:nvCxnSpPr>
          <p:spPr>
            <a:xfrm flipH="1" flipV="1">
              <a:off x="1962498" y="2083031"/>
              <a:ext cx="0" cy="31680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70" name="Forme libre 69"/>
          <p:cNvSpPr/>
          <p:nvPr/>
        </p:nvSpPr>
        <p:spPr bwMode="auto">
          <a:xfrm>
            <a:off x="2024183" y="1661288"/>
            <a:ext cx="6458078" cy="3253323"/>
          </a:xfrm>
          <a:custGeom>
            <a:avLst/>
            <a:gdLst>
              <a:gd name="connsiteX0" fmla="*/ 185574 w 6458078"/>
              <a:gd name="connsiteY0" fmla="*/ 1131972 h 3253323"/>
              <a:gd name="connsiteX1" fmla="*/ 684338 w 6458078"/>
              <a:gd name="connsiteY1" fmla="*/ 1111190 h 3253323"/>
              <a:gd name="connsiteX2" fmla="*/ 2326102 w 6458078"/>
              <a:gd name="connsiteY2" fmla="*/ 1090408 h 3253323"/>
              <a:gd name="connsiteX3" fmla="*/ 2544311 w 6458078"/>
              <a:gd name="connsiteY3" fmla="*/ 674772 h 3253323"/>
              <a:gd name="connsiteX4" fmla="*/ 2679393 w 6458078"/>
              <a:gd name="connsiteY4" fmla="*/ 51317 h 3253323"/>
              <a:gd name="connsiteX5" fmla="*/ 4819920 w 6458078"/>
              <a:gd name="connsiteY5" fmla="*/ 155226 h 3253323"/>
              <a:gd name="connsiteX6" fmla="*/ 6316211 w 6458078"/>
              <a:gd name="connsiteY6" fmla="*/ 1100799 h 3253323"/>
              <a:gd name="connsiteX7" fmla="*/ 6253865 w 6458078"/>
              <a:gd name="connsiteY7" fmla="*/ 2056763 h 3253323"/>
              <a:gd name="connsiteX8" fmla="*/ 5058911 w 6458078"/>
              <a:gd name="connsiteY8" fmla="*/ 2160672 h 3253323"/>
              <a:gd name="connsiteX9" fmla="*/ 2648220 w 6458078"/>
              <a:gd name="connsiteY9" fmla="*/ 2202236 h 3253323"/>
              <a:gd name="connsiteX10" fmla="*/ 2689783 w 6458078"/>
              <a:gd name="connsiteY10" fmla="*/ 2939990 h 3253323"/>
              <a:gd name="connsiteX11" fmla="*/ 2326102 w 6458078"/>
              <a:gd name="connsiteY11" fmla="*/ 3189372 h 3253323"/>
              <a:gd name="connsiteX12" fmla="*/ 195965 w 6458078"/>
              <a:gd name="connsiteY12" fmla="*/ 3137417 h 3253323"/>
              <a:gd name="connsiteX13" fmla="*/ 92056 w 6458078"/>
              <a:gd name="connsiteY13" fmla="*/ 1973636 h 3253323"/>
              <a:gd name="connsiteX14" fmla="*/ 185574 w 6458078"/>
              <a:gd name="connsiteY14" fmla="*/ 1131972 h 3253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58078" h="3253323">
                <a:moveTo>
                  <a:pt x="185574" y="1131972"/>
                </a:moveTo>
                <a:cubicBezTo>
                  <a:pt x="284288" y="988231"/>
                  <a:pt x="684338" y="1111190"/>
                  <a:pt x="684338" y="1111190"/>
                </a:cubicBezTo>
                <a:cubicBezTo>
                  <a:pt x="1041093" y="1104263"/>
                  <a:pt x="2016106" y="1163144"/>
                  <a:pt x="2326102" y="1090408"/>
                </a:cubicBezTo>
                <a:cubicBezTo>
                  <a:pt x="2636098" y="1017672"/>
                  <a:pt x="2485429" y="847954"/>
                  <a:pt x="2544311" y="674772"/>
                </a:cubicBezTo>
                <a:cubicBezTo>
                  <a:pt x="2603193" y="501590"/>
                  <a:pt x="2300125" y="137908"/>
                  <a:pt x="2679393" y="51317"/>
                </a:cubicBezTo>
                <a:cubicBezTo>
                  <a:pt x="3058661" y="-35274"/>
                  <a:pt x="4213784" y="-19688"/>
                  <a:pt x="4819920" y="155226"/>
                </a:cubicBezTo>
                <a:cubicBezTo>
                  <a:pt x="5426056" y="330140"/>
                  <a:pt x="6077220" y="783876"/>
                  <a:pt x="6316211" y="1100799"/>
                </a:cubicBezTo>
                <a:cubicBezTo>
                  <a:pt x="6555202" y="1417722"/>
                  <a:pt x="6463415" y="1880118"/>
                  <a:pt x="6253865" y="2056763"/>
                </a:cubicBezTo>
                <a:cubicBezTo>
                  <a:pt x="6044315" y="2233408"/>
                  <a:pt x="5659852" y="2136427"/>
                  <a:pt x="5058911" y="2160672"/>
                </a:cubicBezTo>
                <a:cubicBezTo>
                  <a:pt x="4457970" y="2184918"/>
                  <a:pt x="3043075" y="2072350"/>
                  <a:pt x="2648220" y="2202236"/>
                </a:cubicBezTo>
                <a:cubicBezTo>
                  <a:pt x="2253365" y="2332122"/>
                  <a:pt x="2743469" y="2775467"/>
                  <a:pt x="2689783" y="2939990"/>
                </a:cubicBezTo>
                <a:cubicBezTo>
                  <a:pt x="2636097" y="3104513"/>
                  <a:pt x="2741738" y="3156468"/>
                  <a:pt x="2326102" y="3189372"/>
                </a:cubicBezTo>
                <a:cubicBezTo>
                  <a:pt x="1910466" y="3222276"/>
                  <a:pt x="568306" y="3340040"/>
                  <a:pt x="195965" y="3137417"/>
                </a:cubicBezTo>
                <a:cubicBezTo>
                  <a:pt x="-176376" y="2934794"/>
                  <a:pt x="97251" y="2311341"/>
                  <a:pt x="92056" y="1973636"/>
                </a:cubicBezTo>
                <a:cubicBezTo>
                  <a:pt x="86861" y="1635932"/>
                  <a:pt x="86860" y="1275713"/>
                  <a:pt x="185574" y="1131972"/>
                </a:cubicBezTo>
                <a:close/>
              </a:path>
            </a:pathLst>
          </a:custGeom>
          <a:noFill/>
          <a:ln w="38100" cap="flat" cmpd="sng" algn="ctr">
            <a:solidFill>
              <a:srgbClr val="FF993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000" b="1" i="0" u="none" strike="noStrike" cap="none" normalizeH="0" baseline="0">
              <a:ln>
                <a:noFill/>
              </a:ln>
              <a:solidFill>
                <a:schemeClr val="tx1"/>
              </a:solidFill>
              <a:effectLst/>
              <a:latin typeface="Comic Sans MS" pitchFamily="66" charset="0"/>
            </a:endParaRPr>
          </a:p>
        </p:txBody>
      </p:sp>
      <p:sp>
        <p:nvSpPr>
          <p:cNvPr id="71" name="ZoneTexte 70"/>
          <p:cNvSpPr txBox="1"/>
          <p:nvPr/>
        </p:nvSpPr>
        <p:spPr>
          <a:xfrm>
            <a:off x="403672" y="1015749"/>
            <a:ext cx="2860591" cy="646331"/>
          </a:xfrm>
          <a:prstGeom prst="rect">
            <a:avLst/>
          </a:prstGeom>
          <a:noFill/>
        </p:spPr>
        <p:txBody>
          <a:bodyPr wrap="none" rtlCol="0">
            <a:spAutoFit/>
          </a:bodyPr>
          <a:lstStyle/>
          <a:p>
            <a:r>
              <a:rPr lang="fr-FR" sz="1800" b="0">
                <a:latin typeface="Arial" panose="020B0604020202020204" pitchFamily="34" charset="0"/>
                <a:cs typeface="Arial" panose="020B0604020202020204" pitchFamily="34" charset="0"/>
              </a:rPr>
              <a:t>RFI 250-500MeV +</a:t>
            </a:r>
          </a:p>
          <a:p>
            <a:r>
              <a:rPr lang="fr-FR" sz="1800" b="0">
                <a:latin typeface="Arial" panose="020B0604020202020204" pitchFamily="34" charset="0"/>
                <a:cs typeface="Arial" panose="020B0604020202020204" pitchFamily="34" charset="0"/>
              </a:rPr>
              <a:t>LPAS (quasilinear regime)</a:t>
            </a:r>
          </a:p>
        </p:txBody>
      </p:sp>
      <p:sp>
        <p:nvSpPr>
          <p:cNvPr id="72" name="ZoneTexte 71"/>
          <p:cNvSpPr txBox="1"/>
          <p:nvPr/>
        </p:nvSpPr>
        <p:spPr>
          <a:xfrm>
            <a:off x="7363650" y="1053318"/>
            <a:ext cx="3324658" cy="646331"/>
          </a:xfrm>
          <a:prstGeom prst="rect">
            <a:avLst/>
          </a:prstGeom>
          <a:noFill/>
        </p:spPr>
        <p:txBody>
          <a:bodyPr wrap="square" rtlCol="0">
            <a:spAutoFit/>
          </a:bodyPr>
          <a:lstStyle/>
          <a:p>
            <a:r>
              <a:rPr lang="fr-FR" sz="1800" b="0">
                <a:latin typeface="Arial" panose="020B0604020202020204" pitchFamily="34" charset="0"/>
                <a:cs typeface="Arial" panose="020B0604020202020204" pitchFamily="34" charset="0"/>
              </a:rPr>
              <a:t>LPI 150 MeV (REMPI) + LPAS (quasilinear regime)</a:t>
            </a:r>
          </a:p>
        </p:txBody>
      </p:sp>
      <p:sp>
        <p:nvSpPr>
          <p:cNvPr id="73" name="ZoneTexte 72"/>
          <p:cNvSpPr txBox="1"/>
          <p:nvPr/>
        </p:nvSpPr>
        <p:spPr>
          <a:xfrm>
            <a:off x="1228992" y="5150203"/>
            <a:ext cx="3501792" cy="646331"/>
          </a:xfrm>
          <a:prstGeom prst="rect">
            <a:avLst/>
          </a:prstGeom>
          <a:noFill/>
        </p:spPr>
        <p:txBody>
          <a:bodyPr wrap="none" rtlCol="0">
            <a:spAutoFit/>
          </a:bodyPr>
          <a:lstStyle/>
          <a:p>
            <a:r>
              <a:rPr lang="fr-FR" sz="1800" b="0">
                <a:latin typeface="Arial" panose="020B0604020202020204" pitchFamily="34" charset="0"/>
                <a:cs typeface="Arial" panose="020B0604020202020204" pitchFamily="34" charset="0"/>
              </a:rPr>
              <a:t>RFI 500 MeV +</a:t>
            </a:r>
          </a:p>
          <a:p>
            <a:r>
              <a:rPr lang="fr-FR" sz="1800" b="0">
                <a:latin typeface="Arial" panose="020B0604020202020204" pitchFamily="34" charset="0"/>
                <a:cs typeface="Arial" panose="020B0604020202020204" pitchFamily="34" charset="0"/>
              </a:rPr>
              <a:t>PPAS (weakly-nonlinear regime)</a:t>
            </a:r>
          </a:p>
        </p:txBody>
      </p:sp>
      <p:sp>
        <p:nvSpPr>
          <p:cNvPr id="74" name="ZoneTexte 73"/>
          <p:cNvSpPr txBox="1"/>
          <p:nvPr/>
        </p:nvSpPr>
        <p:spPr>
          <a:xfrm>
            <a:off x="7470463" y="5180412"/>
            <a:ext cx="3331110" cy="923330"/>
          </a:xfrm>
          <a:prstGeom prst="rect">
            <a:avLst/>
          </a:prstGeom>
          <a:noFill/>
        </p:spPr>
        <p:txBody>
          <a:bodyPr wrap="square" rtlCol="0">
            <a:spAutoFit/>
          </a:bodyPr>
          <a:lstStyle/>
          <a:p>
            <a:r>
              <a:rPr lang="fr-FR" sz="1800" b="0">
                <a:latin typeface="Arial" panose="020B0604020202020204" pitchFamily="34" charset="0"/>
                <a:cs typeface="Arial" panose="020B0604020202020204" pitchFamily="34" charset="0"/>
              </a:rPr>
              <a:t>RFI 240MeV +</a:t>
            </a:r>
          </a:p>
          <a:p>
            <a:r>
              <a:rPr lang="fr-FR" sz="1800" b="0">
                <a:latin typeface="Arial" panose="020B0604020202020204" pitchFamily="34" charset="0"/>
                <a:cs typeface="Arial" panose="020B0604020202020204" pitchFamily="34" charset="0"/>
              </a:rPr>
              <a:t>2 LPAS (blow-out regime) +</a:t>
            </a:r>
          </a:p>
          <a:p>
            <a:r>
              <a:rPr lang="fr-FR" sz="1800" b="0">
                <a:latin typeface="Arial" panose="020B0604020202020204" pitchFamily="34" charset="0"/>
                <a:cs typeface="Arial" panose="020B0604020202020204" pitchFamily="34" charset="0"/>
              </a:rPr>
              <a:t>CHICANE                   </a:t>
            </a:r>
          </a:p>
        </p:txBody>
      </p:sp>
      <p:sp>
        <p:nvSpPr>
          <p:cNvPr id="75" name="ZoneTexte 74"/>
          <p:cNvSpPr txBox="1"/>
          <p:nvPr/>
        </p:nvSpPr>
        <p:spPr>
          <a:xfrm>
            <a:off x="2156061" y="6602931"/>
            <a:ext cx="6083717" cy="369332"/>
          </a:xfrm>
          <a:prstGeom prst="rect">
            <a:avLst/>
          </a:prstGeom>
          <a:noFill/>
          <a:ln>
            <a:solidFill>
              <a:srgbClr val="FF0000"/>
            </a:solidFill>
          </a:ln>
        </p:spPr>
        <p:txBody>
          <a:bodyPr wrap="none" rtlCol="0">
            <a:spAutoFit/>
          </a:bodyPr>
          <a:lstStyle/>
          <a:p>
            <a:r>
              <a:rPr lang="fr-FR" sz="1800" smtClean="0">
                <a:solidFill>
                  <a:srgbClr val="FF0000"/>
                </a:solidFill>
                <a:latin typeface="+mn-lt"/>
              </a:rPr>
              <a:t>Notice: a </a:t>
            </a:r>
            <a:r>
              <a:rPr lang="fr-FR" sz="1800">
                <a:solidFill>
                  <a:srgbClr val="FF0000"/>
                </a:solidFill>
                <a:latin typeface="+mn-lt"/>
              </a:rPr>
              <a:t>certain </a:t>
            </a:r>
            <a:r>
              <a:rPr lang="fr-FR" sz="1800" smtClean="0">
                <a:solidFill>
                  <a:srgbClr val="FF0000"/>
                </a:solidFill>
                <a:latin typeface="+mn-lt"/>
              </a:rPr>
              <a:t>level of </a:t>
            </a:r>
            <a:r>
              <a:rPr lang="fr-FR" sz="1800">
                <a:solidFill>
                  <a:srgbClr val="FF0000"/>
                </a:solidFill>
                <a:latin typeface="+mn-lt"/>
              </a:rPr>
              <a:t>sophistication </a:t>
            </a:r>
            <a:r>
              <a:rPr lang="fr-FR" sz="1800" smtClean="0">
                <a:solidFill>
                  <a:srgbClr val="FF0000"/>
                </a:solidFill>
                <a:latin typeface="+mn-lt"/>
              </a:rPr>
              <a:t>is necessary!!</a:t>
            </a:r>
            <a:endParaRPr lang="fr-FR" sz="1800">
              <a:solidFill>
                <a:srgbClr val="FF0000"/>
              </a:solidFill>
              <a:latin typeface="+mn-lt"/>
            </a:endParaRPr>
          </a:p>
        </p:txBody>
      </p:sp>
      <p:sp>
        <p:nvSpPr>
          <p:cNvPr id="76" name="ZoneTexte 75"/>
          <p:cNvSpPr txBox="1"/>
          <p:nvPr/>
        </p:nvSpPr>
        <p:spPr>
          <a:xfrm>
            <a:off x="653692" y="5855647"/>
            <a:ext cx="6429965" cy="646331"/>
          </a:xfrm>
          <a:prstGeom prst="rect">
            <a:avLst/>
          </a:prstGeom>
          <a:noFill/>
        </p:spPr>
        <p:txBody>
          <a:bodyPr wrap="none" rtlCol="0">
            <a:spAutoFit/>
          </a:bodyPr>
          <a:lstStyle/>
          <a:p>
            <a:r>
              <a:rPr lang="fr-FR" sz="1800" smtClean="0">
                <a:solidFill>
                  <a:srgbClr val="FF0000"/>
                </a:solidFill>
                <a:latin typeface="+mn-lt"/>
              </a:rPr>
              <a:t>Decouple injection from acceleration: two stages!</a:t>
            </a:r>
          </a:p>
          <a:p>
            <a:r>
              <a:rPr lang="fr-FR" sz="1800" smtClean="0">
                <a:solidFill>
                  <a:srgbClr val="FF0000"/>
                </a:solidFill>
                <a:latin typeface="+mn-lt"/>
              </a:rPr>
              <a:t>                         </a:t>
            </a:r>
            <a:r>
              <a:rPr lang="fr-FR" sz="1800" u="sng" smtClean="0">
                <a:solidFill>
                  <a:srgbClr val="FF0000"/>
                </a:solidFill>
                <a:latin typeface="+mn-lt"/>
              </a:rPr>
              <a:t>and also </a:t>
            </a:r>
            <a:r>
              <a:rPr lang="fr-FR" sz="1800" smtClean="0">
                <a:solidFill>
                  <a:srgbClr val="FF0000"/>
                </a:solidFill>
                <a:latin typeface="+mn-lt"/>
              </a:rPr>
              <a:t>in the injection stage itself again!</a:t>
            </a:r>
            <a:endParaRPr lang="fr-FR" sz="1800" smtClean="0">
              <a:solidFill>
                <a:srgbClr val="FF0000"/>
              </a:solidFill>
              <a:latin typeface="+mn-lt"/>
            </a:endParaRPr>
          </a:p>
        </p:txBody>
      </p:sp>
      <p:sp>
        <p:nvSpPr>
          <p:cNvPr id="78" name="Forme libre 77"/>
          <p:cNvSpPr/>
          <p:nvPr/>
        </p:nvSpPr>
        <p:spPr bwMode="auto">
          <a:xfrm>
            <a:off x="843353" y="1741118"/>
            <a:ext cx="1616698" cy="1807530"/>
          </a:xfrm>
          <a:custGeom>
            <a:avLst/>
            <a:gdLst>
              <a:gd name="connsiteX0" fmla="*/ 8417 w 1616698"/>
              <a:gd name="connsiteY0" fmla="*/ 0 h 1807530"/>
              <a:gd name="connsiteX1" fmla="*/ 221359 w 1616698"/>
              <a:gd name="connsiteY1" fmla="*/ 951978 h 1807530"/>
              <a:gd name="connsiteX2" fmla="*/ 1486488 w 1616698"/>
              <a:gd name="connsiteY2" fmla="*/ 1728592 h 1807530"/>
              <a:gd name="connsiteX3" fmla="*/ 1511540 w 1616698"/>
              <a:gd name="connsiteY3" fmla="*/ 1741118 h 1807530"/>
            </a:gdLst>
            <a:ahLst/>
            <a:cxnLst>
              <a:cxn ang="0">
                <a:pos x="connsiteX0" y="connsiteY0"/>
              </a:cxn>
              <a:cxn ang="0">
                <a:pos x="connsiteX1" y="connsiteY1"/>
              </a:cxn>
              <a:cxn ang="0">
                <a:pos x="connsiteX2" y="connsiteY2"/>
              </a:cxn>
              <a:cxn ang="0">
                <a:pos x="connsiteX3" y="connsiteY3"/>
              </a:cxn>
            </a:cxnLst>
            <a:rect l="l" t="t" r="r" b="b"/>
            <a:pathLst>
              <a:path w="1616698" h="1807530">
                <a:moveTo>
                  <a:pt x="8417" y="0"/>
                </a:moveTo>
                <a:cubicBezTo>
                  <a:pt x="-8285" y="331939"/>
                  <a:pt x="-24986" y="663879"/>
                  <a:pt x="221359" y="951978"/>
                </a:cubicBezTo>
                <a:cubicBezTo>
                  <a:pt x="467704" y="1240077"/>
                  <a:pt x="1271458" y="1597069"/>
                  <a:pt x="1486488" y="1728592"/>
                </a:cubicBezTo>
                <a:cubicBezTo>
                  <a:pt x="1701518" y="1860115"/>
                  <a:pt x="1606529" y="1800616"/>
                  <a:pt x="1511540" y="1741118"/>
                </a:cubicBez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000" b="1" i="0" u="none" strike="noStrike" cap="none" normalizeH="0" baseline="0" smtClean="0">
              <a:ln>
                <a:noFill/>
              </a:ln>
              <a:solidFill>
                <a:schemeClr val="tx1"/>
              </a:solidFill>
              <a:effectLst/>
              <a:latin typeface="Comic Sans MS" pitchFamily="66" charset="0"/>
            </a:endParaRPr>
          </a:p>
        </p:txBody>
      </p:sp>
      <p:sp>
        <p:nvSpPr>
          <p:cNvPr id="80" name="Forme libre 79"/>
          <p:cNvSpPr/>
          <p:nvPr/>
        </p:nvSpPr>
        <p:spPr bwMode="auto">
          <a:xfrm>
            <a:off x="7747398" y="1465545"/>
            <a:ext cx="2387271" cy="629917"/>
          </a:xfrm>
          <a:custGeom>
            <a:avLst/>
            <a:gdLst>
              <a:gd name="connsiteX0" fmla="*/ 2210794 w 2387271"/>
              <a:gd name="connsiteY0" fmla="*/ 0 h 629917"/>
              <a:gd name="connsiteX1" fmla="*/ 2248372 w 2387271"/>
              <a:gd name="connsiteY1" fmla="*/ 313151 h 629917"/>
              <a:gd name="connsiteX2" fmla="*/ 682618 w 2387271"/>
              <a:gd name="connsiteY2" fmla="*/ 588723 h 629917"/>
              <a:gd name="connsiteX3" fmla="*/ 56317 w 2387271"/>
              <a:gd name="connsiteY3" fmla="*/ 626302 h 629917"/>
              <a:gd name="connsiteX4" fmla="*/ 68843 w 2387271"/>
              <a:gd name="connsiteY4" fmla="*/ 626302 h 629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87271" h="629917">
                <a:moveTo>
                  <a:pt x="2210794" y="0"/>
                </a:moveTo>
                <a:cubicBezTo>
                  <a:pt x="2356931" y="107515"/>
                  <a:pt x="2503068" y="215031"/>
                  <a:pt x="2248372" y="313151"/>
                </a:cubicBezTo>
                <a:cubicBezTo>
                  <a:pt x="1993676" y="411271"/>
                  <a:pt x="1047960" y="536531"/>
                  <a:pt x="682618" y="588723"/>
                </a:cubicBezTo>
                <a:cubicBezTo>
                  <a:pt x="317275" y="640915"/>
                  <a:pt x="56317" y="626302"/>
                  <a:pt x="56317" y="626302"/>
                </a:cubicBezTo>
                <a:cubicBezTo>
                  <a:pt x="-45979" y="632565"/>
                  <a:pt x="11432" y="629433"/>
                  <a:pt x="68843" y="626302"/>
                </a:cubicBez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000" b="1" i="0" u="none" strike="noStrike" cap="none" normalizeH="0" baseline="0" smtClean="0">
              <a:ln>
                <a:noFill/>
              </a:ln>
              <a:solidFill>
                <a:schemeClr val="tx1"/>
              </a:solidFill>
              <a:effectLst/>
              <a:latin typeface="Comic Sans MS" pitchFamily="66" charset="0"/>
            </a:endParaRPr>
          </a:p>
        </p:txBody>
      </p:sp>
      <p:sp>
        <p:nvSpPr>
          <p:cNvPr id="82" name="Forme libre 81"/>
          <p:cNvSpPr/>
          <p:nvPr/>
        </p:nvSpPr>
        <p:spPr bwMode="auto">
          <a:xfrm>
            <a:off x="8279704" y="3306871"/>
            <a:ext cx="1105084" cy="1828800"/>
          </a:xfrm>
          <a:custGeom>
            <a:avLst/>
            <a:gdLst>
              <a:gd name="connsiteX0" fmla="*/ 538619 w 1105084"/>
              <a:gd name="connsiteY0" fmla="*/ 1828800 h 1828800"/>
              <a:gd name="connsiteX1" fmla="*/ 1089764 w 1105084"/>
              <a:gd name="connsiteY1" fmla="*/ 1465545 h 1828800"/>
              <a:gd name="connsiteX2" fmla="*/ 0 w 1105084"/>
              <a:gd name="connsiteY2" fmla="*/ 0 h 1828800"/>
            </a:gdLst>
            <a:ahLst/>
            <a:cxnLst>
              <a:cxn ang="0">
                <a:pos x="connsiteX0" y="connsiteY0"/>
              </a:cxn>
              <a:cxn ang="0">
                <a:pos x="connsiteX1" y="connsiteY1"/>
              </a:cxn>
              <a:cxn ang="0">
                <a:pos x="connsiteX2" y="connsiteY2"/>
              </a:cxn>
            </a:cxnLst>
            <a:rect l="l" t="t" r="r" b="b"/>
            <a:pathLst>
              <a:path w="1105084" h="1828800">
                <a:moveTo>
                  <a:pt x="538619" y="1828800"/>
                </a:moveTo>
                <a:cubicBezTo>
                  <a:pt x="859076" y="1799572"/>
                  <a:pt x="1179534" y="1770345"/>
                  <a:pt x="1089764" y="1465545"/>
                </a:cubicBezTo>
                <a:cubicBezTo>
                  <a:pt x="999994" y="1160745"/>
                  <a:pt x="499997" y="580372"/>
                  <a:pt x="0" y="0"/>
                </a:cubicBez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000" b="1" i="0" u="none" strike="noStrike" cap="none" normalizeH="0" baseline="0" smtClean="0">
              <a:ln>
                <a:noFill/>
              </a:ln>
              <a:solidFill>
                <a:schemeClr val="tx1"/>
              </a:solidFill>
              <a:effectLst/>
              <a:latin typeface="Comic Sans MS" pitchFamily="66" charset="0"/>
            </a:endParaRPr>
          </a:p>
        </p:txBody>
      </p:sp>
      <p:sp>
        <p:nvSpPr>
          <p:cNvPr id="83" name="Forme libre 82"/>
          <p:cNvSpPr/>
          <p:nvPr/>
        </p:nvSpPr>
        <p:spPr bwMode="auto">
          <a:xfrm>
            <a:off x="769602" y="4430039"/>
            <a:ext cx="1196984" cy="993731"/>
          </a:xfrm>
          <a:custGeom>
            <a:avLst/>
            <a:gdLst>
              <a:gd name="connsiteX0" fmla="*/ 307636 w 1196984"/>
              <a:gd name="connsiteY0" fmla="*/ 993731 h 993731"/>
              <a:gd name="connsiteX1" fmla="*/ 57116 w 1196984"/>
              <a:gd name="connsiteY1" fmla="*/ 768262 h 993731"/>
              <a:gd name="connsiteX2" fmla="*/ 82168 w 1196984"/>
              <a:gd name="connsiteY2" fmla="*/ 304799 h 993731"/>
              <a:gd name="connsiteX3" fmla="*/ 921412 w 1196984"/>
              <a:gd name="connsiteY3" fmla="*/ 41753 h 993731"/>
              <a:gd name="connsiteX4" fmla="*/ 1196984 w 1196984"/>
              <a:gd name="connsiteY4" fmla="*/ 4175 h 9937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6984" h="993731">
                <a:moveTo>
                  <a:pt x="307636" y="993731"/>
                </a:moveTo>
                <a:cubicBezTo>
                  <a:pt x="201165" y="938407"/>
                  <a:pt x="94694" y="883084"/>
                  <a:pt x="57116" y="768262"/>
                </a:cubicBezTo>
                <a:cubicBezTo>
                  <a:pt x="19538" y="653440"/>
                  <a:pt x="-61881" y="425884"/>
                  <a:pt x="82168" y="304799"/>
                </a:cubicBezTo>
                <a:cubicBezTo>
                  <a:pt x="226217" y="183714"/>
                  <a:pt x="735609" y="91857"/>
                  <a:pt x="921412" y="41753"/>
                </a:cubicBezTo>
                <a:cubicBezTo>
                  <a:pt x="1107215" y="-8351"/>
                  <a:pt x="1152099" y="-2088"/>
                  <a:pt x="1196984" y="4175"/>
                </a:cubicBez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000" b="1" i="0" u="none" strike="noStrike" cap="none" normalizeH="0" baseline="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val="1603985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wipe(down)">
                                      <p:cBhvr>
                                        <p:cTn id="7" dur="870">
                                          <p:stCondLst>
                                            <p:cond delay="0"/>
                                          </p:stCondLst>
                                        </p:cTn>
                                        <p:tgtEl>
                                          <p:spTgt spid="75"/>
                                        </p:tgtEl>
                                      </p:cBhvr>
                                    </p:animEffect>
                                    <p:anim calcmode="lin" valueType="num">
                                      <p:cBhvr>
                                        <p:cTn id="8" dur="2733" tmFilter="0,0; 0.14,0.36; 0.43,0.73; 0.71,0.91; 1.0,1.0">
                                          <p:stCondLst>
                                            <p:cond delay="0"/>
                                          </p:stCondLst>
                                        </p:cTn>
                                        <p:tgtEl>
                                          <p:spTgt spid="75"/>
                                        </p:tgtEl>
                                        <p:attrNameLst>
                                          <p:attrName>ppt_x</p:attrName>
                                        </p:attrNameLst>
                                      </p:cBhvr>
                                      <p:tavLst>
                                        <p:tav tm="0">
                                          <p:val>
                                            <p:strVal val="#ppt_x-0.25"/>
                                          </p:val>
                                        </p:tav>
                                        <p:tav tm="100000">
                                          <p:val>
                                            <p:strVal val="#ppt_x"/>
                                          </p:val>
                                        </p:tav>
                                      </p:tavLst>
                                    </p:anim>
                                    <p:anim calcmode="lin" valueType="num">
                                      <p:cBhvr>
                                        <p:cTn id="9" dur="996" tmFilter="0.0,0.0; 0.25,0.07; 0.50,0.2; 0.75,0.467; 1.0,1.0">
                                          <p:stCondLst>
                                            <p:cond delay="0"/>
                                          </p:stCondLst>
                                        </p:cTn>
                                        <p:tgtEl>
                                          <p:spTgt spid="75"/>
                                        </p:tgtEl>
                                        <p:attrNameLst>
                                          <p:attrName>ppt_y</p:attrName>
                                        </p:attrNameLst>
                                      </p:cBhvr>
                                      <p:tavLst>
                                        <p:tav tm="0" fmla="#ppt_y-sin(pi*$)/3">
                                          <p:val>
                                            <p:fltVal val="0.5"/>
                                          </p:val>
                                        </p:tav>
                                        <p:tav tm="100000">
                                          <p:val>
                                            <p:fltVal val="1"/>
                                          </p:val>
                                        </p:tav>
                                      </p:tavLst>
                                    </p:anim>
                                    <p:anim calcmode="lin" valueType="num">
                                      <p:cBhvr>
                                        <p:cTn id="10" dur="996" tmFilter="0, 0; 0.125,0.2665; 0.25,0.4; 0.375,0.465; 0.5,0.5;  0.625,0.535; 0.75,0.6; 0.875,0.7335; 1,1">
                                          <p:stCondLst>
                                            <p:cond delay="996"/>
                                          </p:stCondLst>
                                        </p:cTn>
                                        <p:tgtEl>
                                          <p:spTgt spid="75"/>
                                        </p:tgtEl>
                                        <p:attrNameLst>
                                          <p:attrName>ppt_y</p:attrName>
                                        </p:attrNameLst>
                                      </p:cBhvr>
                                      <p:tavLst>
                                        <p:tav tm="0" fmla="#ppt_y-sin(pi*$)/9">
                                          <p:val>
                                            <p:fltVal val="0"/>
                                          </p:val>
                                        </p:tav>
                                        <p:tav tm="100000">
                                          <p:val>
                                            <p:fltVal val="1"/>
                                          </p:val>
                                        </p:tav>
                                      </p:tavLst>
                                    </p:anim>
                                    <p:anim calcmode="lin" valueType="num">
                                      <p:cBhvr>
                                        <p:cTn id="11" dur="498" tmFilter="0, 0; 0.125,0.2665; 0.25,0.4; 0.375,0.465; 0.5,0.5;  0.625,0.535; 0.75,0.6; 0.875,0.7335; 1,1">
                                          <p:stCondLst>
                                            <p:cond delay="1986"/>
                                          </p:stCondLst>
                                        </p:cTn>
                                        <p:tgtEl>
                                          <p:spTgt spid="75"/>
                                        </p:tgtEl>
                                        <p:attrNameLst>
                                          <p:attrName>ppt_y</p:attrName>
                                        </p:attrNameLst>
                                      </p:cBhvr>
                                      <p:tavLst>
                                        <p:tav tm="0" fmla="#ppt_y-sin(pi*$)/27">
                                          <p:val>
                                            <p:fltVal val="0"/>
                                          </p:val>
                                        </p:tav>
                                        <p:tav tm="100000">
                                          <p:val>
                                            <p:fltVal val="1"/>
                                          </p:val>
                                        </p:tav>
                                      </p:tavLst>
                                    </p:anim>
                                    <p:anim calcmode="lin" valueType="num">
                                      <p:cBhvr>
                                        <p:cTn id="12" dur="246" tmFilter="0, 0; 0.125,0.2665; 0.25,0.4; 0.375,0.465; 0.5,0.5;  0.625,0.535; 0.75,0.6; 0.875,0.7335; 1,1">
                                          <p:stCondLst>
                                            <p:cond delay="2484"/>
                                          </p:stCondLst>
                                        </p:cTn>
                                        <p:tgtEl>
                                          <p:spTgt spid="75"/>
                                        </p:tgtEl>
                                        <p:attrNameLst>
                                          <p:attrName>ppt_y</p:attrName>
                                        </p:attrNameLst>
                                      </p:cBhvr>
                                      <p:tavLst>
                                        <p:tav tm="0" fmla="#ppt_y-sin(pi*$)/81">
                                          <p:val>
                                            <p:fltVal val="0"/>
                                          </p:val>
                                        </p:tav>
                                        <p:tav tm="100000">
                                          <p:val>
                                            <p:fltVal val="1"/>
                                          </p:val>
                                        </p:tav>
                                      </p:tavLst>
                                    </p:anim>
                                    <p:animScale>
                                      <p:cBhvr>
                                        <p:cTn id="13" dur="39">
                                          <p:stCondLst>
                                            <p:cond delay="975"/>
                                          </p:stCondLst>
                                        </p:cTn>
                                        <p:tgtEl>
                                          <p:spTgt spid="75"/>
                                        </p:tgtEl>
                                      </p:cBhvr>
                                      <p:to x="100000" y="60000"/>
                                    </p:animScale>
                                    <p:animScale>
                                      <p:cBhvr>
                                        <p:cTn id="14" dur="249" decel="50000">
                                          <p:stCondLst>
                                            <p:cond delay="1014"/>
                                          </p:stCondLst>
                                        </p:cTn>
                                        <p:tgtEl>
                                          <p:spTgt spid="75"/>
                                        </p:tgtEl>
                                      </p:cBhvr>
                                      <p:to x="100000" y="100000"/>
                                    </p:animScale>
                                    <p:animScale>
                                      <p:cBhvr>
                                        <p:cTn id="15" dur="39">
                                          <p:stCondLst>
                                            <p:cond delay="1968"/>
                                          </p:stCondLst>
                                        </p:cTn>
                                        <p:tgtEl>
                                          <p:spTgt spid="75"/>
                                        </p:tgtEl>
                                      </p:cBhvr>
                                      <p:to x="100000" y="80000"/>
                                    </p:animScale>
                                    <p:animScale>
                                      <p:cBhvr>
                                        <p:cTn id="16" dur="249" decel="50000">
                                          <p:stCondLst>
                                            <p:cond delay="2007"/>
                                          </p:stCondLst>
                                        </p:cTn>
                                        <p:tgtEl>
                                          <p:spTgt spid="75"/>
                                        </p:tgtEl>
                                      </p:cBhvr>
                                      <p:to x="100000" y="100000"/>
                                    </p:animScale>
                                    <p:animScale>
                                      <p:cBhvr>
                                        <p:cTn id="17" dur="39">
                                          <p:stCondLst>
                                            <p:cond delay="2463"/>
                                          </p:stCondLst>
                                        </p:cTn>
                                        <p:tgtEl>
                                          <p:spTgt spid="75"/>
                                        </p:tgtEl>
                                      </p:cBhvr>
                                      <p:to x="100000" y="90000"/>
                                    </p:animScale>
                                    <p:animScale>
                                      <p:cBhvr>
                                        <p:cTn id="18" dur="249" decel="50000">
                                          <p:stCondLst>
                                            <p:cond delay="2502"/>
                                          </p:stCondLst>
                                        </p:cTn>
                                        <p:tgtEl>
                                          <p:spTgt spid="75"/>
                                        </p:tgtEl>
                                      </p:cBhvr>
                                      <p:to x="100000" y="100000"/>
                                    </p:animScale>
                                    <p:animScale>
                                      <p:cBhvr>
                                        <p:cTn id="19" dur="39">
                                          <p:stCondLst>
                                            <p:cond delay="2712"/>
                                          </p:stCondLst>
                                        </p:cTn>
                                        <p:tgtEl>
                                          <p:spTgt spid="75"/>
                                        </p:tgtEl>
                                      </p:cBhvr>
                                      <p:to x="100000" y="95000"/>
                                    </p:animScale>
                                    <p:animScale>
                                      <p:cBhvr>
                                        <p:cTn id="20" dur="249" decel="50000">
                                          <p:stCondLst>
                                            <p:cond delay="2751"/>
                                          </p:stCondLst>
                                        </p:cTn>
                                        <p:tgtEl>
                                          <p:spTgt spid="7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23</a:t>
            </a:fld>
            <a:endParaRPr lang="fr-FR"/>
          </a:p>
        </p:txBody>
      </p:sp>
      <p:sp>
        <p:nvSpPr>
          <p:cNvPr id="3" name="Rectangle 5"/>
          <p:cNvSpPr>
            <a:spLocks noChangeArrowheads="1"/>
          </p:cNvSpPr>
          <p:nvPr/>
        </p:nvSpPr>
        <p:spPr bwMode="auto">
          <a:xfrm>
            <a:off x="2047012" y="348171"/>
            <a:ext cx="6763356"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smtClean="0">
                <a:solidFill>
                  <a:srgbClr val="FF9933"/>
                </a:solidFill>
              </a:rPr>
              <a:t>Specifications </a:t>
            </a:r>
            <a:r>
              <a:rPr lang="en-US">
                <a:solidFill>
                  <a:srgbClr val="FF9933"/>
                </a:solidFill>
              </a:rPr>
              <a:t>for laser &amp; plasma at 150 MeV</a:t>
            </a:r>
          </a:p>
        </p:txBody>
      </p:sp>
      <p:sp>
        <p:nvSpPr>
          <p:cNvPr id="4" name="ZoneTexte 3"/>
          <p:cNvSpPr txBox="1"/>
          <p:nvPr/>
        </p:nvSpPr>
        <p:spPr>
          <a:xfrm>
            <a:off x="353291" y="4904509"/>
            <a:ext cx="7308411" cy="2308324"/>
          </a:xfrm>
          <a:prstGeom prst="rect">
            <a:avLst/>
          </a:prstGeom>
          <a:noFill/>
        </p:spPr>
        <p:txBody>
          <a:bodyPr wrap="none" rtlCol="0">
            <a:spAutoFit/>
          </a:bodyPr>
          <a:lstStyle/>
          <a:p>
            <a:r>
              <a:rPr lang="fr-FR" sz="1800" b="0" u="sng">
                <a:latin typeface="Arial" panose="020B0604020202020204" pitchFamily="34" charset="0"/>
                <a:cs typeface="Arial" panose="020B0604020202020204" pitchFamily="34" charset="0"/>
              </a:rPr>
              <a:t>Laser</a:t>
            </a:r>
            <a:r>
              <a:rPr lang="fr-FR" sz="1800" b="0">
                <a:latin typeface="Arial" panose="020B0604020202020204" pitchFamily="34" charset="0"/>
                <a:cs typeface="Arial" panose="020B0604020202020204" pitchFamily="34" charset="0"/>
              </a:rPr>
              <a:t>: </a:t>
            </a:r>
            <a:r>
              <a:rPr lang="fr-FR" sz="1800" b="0">
                <a:solidFill>
                  <a:schemeClr val="accent6">
                    <a:lumMod val="75000"/>
                  </a:schemeClr>
                </a:solidFill>
                <a:latin typeface="Arial" panose="020B0604020202020204" pitchFamily="34" charset="0"/>
                <a:cs typeface="Arial" panose="020B0604020202020204" pitchFamily="34" charset="0"/>
              </a:rPr>
              <a:t>35 TW, 1.05 J, </a:t>
            </a:r>
            <a:r>
              <a:rPr lang="en-US" sz="1800" b="0" smtClean="0">
                <a:solidFill>
                  <a:schemeClr val="accent6">
                    <a:lumMod val="75000"/>
                  </a:schemeClr>
                </a:solidFill>
                <a:latin typeface="Arial" panose="020B0604020202020204" pitchFamily="34" charset="0"/>
                <a:cs typeface="Arial" panose="020B0604020202020204" pitchFamily="34" charset="0"/>
                <a:sym typeface="Wingdings" panose="05000000000000000000" pitchFamily="2" charset="2"/>
              </a:rPr>
              <a:t>w</a:t>
            </a:r>
            <a:r>
              <a:rPr lang="en-US" sz="1800" b="0" baseline="-25000" smtClean="0">
                <a:solidFill>
                  <a:schemeClr val="accent6">
                    <a:lumMod val="75000"/>
                  </a:schemeClr>
                </a:solidFill>
                <a:latin typeface="Arial" panose="020B0604020202020204" pitchFamily="34" charset="0"/>
                <a:cs typeface="Arial" panose="020B0604020202020204" pitchFamily="34" charset="0"/>
                <a:sym typeface="Wingdings" panose="05000000000000000000" pitchFamily="2" charset="2"/>
              </a:rPr>
              <a:t>0</a:t>
            </a:r>
            <a:r>
              <a:rPr lang="en-US" sz="1800" b="0" smtClean="0">
                <a:solidFill>
                  <a:schemeClr val="accent6">
                    <a:lumMod val="75000"/>
                  </a:schemeClr>
                </a:solidFill>
                <a:latin typeface="Arial" panose="020B0604020202020204" pitchFamily="34" charset="0"/>
                <a:cs typeface="Arial" panose="020B0604020202020204" pitchFamily="34" charset="0"/>
                <a:sym typeface="Wingdings" panose="05000000000000000000" pitchFamily="2" charset="2"/>
              </a:rPr>
              <a:t> </a:t>
            </a:r>
            <a:r>
              <a:rPr lang="en-US" sz="1800" b="0">
                <a:solidFill>
                  <a:schemeClr val="accent6">
                    <a:lumMod val="75000"/>
                  </a:schemeClr>
                </a:solidFill>
                <a:latin typeface="Arial" panose="020B0604020202020204" pitchFamily="34" charset="0"/>
                <a:cs typeface="Arial" panose="020B0604020202020204" pitchFamily="34" charset="0"/>
                <a:sym typeface="Wingdings" panose="05000000000000000000" pitchFamily="2" charset="2"/>
              </a:rPr>
              <a:t>= 18 </a:t>
            </a:r>
            <a:r>
              <a:rPr lang="en-US" sz="1800" b="0" smtClean="0">
                <a:solidFill>
                  <a:schemeClr val="accent6">
                    <a:lumMod val="75000"/>
                  </a:schemeClr>
                </a:solidFill>
                <a:latin typeface="Symbol" panose="05050102010706020507" pitchFamily="18" charset="2"/>
                <a:sym typeface="Wingdings" panose="05000000000000000000" pitchFamily="2" charset="2"/>
              </a:rPr>
              <a:t>m</a:t>
            </a:r>
            <a:r>
              <a:rPr lang="en-US" sz="1800" b="0" smtClean="0">
                <a:solidFill>
                  <a:schemeClr val="accent6">
                    <a:lumMod val="75000"/>
                  </a:schemeClr>
                </a:solidFill>
                <a:sym typeface="Wingdings" panose="05000000000000000000" pitchFamily="2" charset="2"/>
              </a:rPr>
              <a:t>m</a:t>
            </a:r>
            <a:r>
              <a:rPr lang="fr-FR" sz="1800" b="0">
                <a:solidFill>
                  <a:schemeClr val="accent6">
                    <a:lumMod val="75000"/>
                  </a:schemeClr>
                </a:solidFill>
                <a:latin typeface="Arial" panose="020B0604020202020204" pitchFamily="34" charset="0"/>
                <a:cs typeface="Arial" panose="020B0604020202020204" pitchFamily="34" charset="0"/>
                <a:sym typeface="Wingdings" panose="05000000000000000000" pitchFamily="2" charset="2"/>
              </a:rPr>
              <a:t> </a:t>
            </a:r>
            <a:r>
              <a:rPr lang="fr-FR" sz="1800" b="0" smtClean="0">
                <a:solidFill>
                  <a:schemeClr val="accent6">
                    <a:lumMod val="75000"/>
                  </a:schemeClr>
                </a:solidFill>
                <a:latin typeface="Arial" panose="020B0604020202020204" pitchFamily="34" charset="0"/>
                <a:cs typeface="Arial" panose="020B0604020202020204" pitchFamily="34" charset="0"/>
                <a:sym typeface="Wingdings" panose="05000000000000000000" pitchFamily="2" charset="2"/>
              </a:rPr>
              <a:t>(</a:t>
            </a:r>
            <a:r>
              <a:rPr lang="fr-FR" sz="1800" b="0">
                <a:solidFill>
                  <a:schemeClr val="accent6">
                    <a:lumMod val="75000"/>
                  </a:schemeClr>
                </a:solidFill>
                <a:latin typeface="Arial" panose="020B0604020202020204" pitchFamily="34" charset="0"/>
                <a:cs typeface="Arial" panose="020B0604020202020204" pitchFamily="34" charset="0"/>
              </a:rPr>
              <a:t>a</a:t>
            </a:r>
            <a:r>
              <a:rPr lang="fr-FR" sz="1800" b="0" baseline="-25000">
                <a:solidFill>
                  <a:schemeClr val="accent6">
                    <a:lumMod val="75000"/>
                  </a:schemeClr>
                </a:solidFill>
                <a:latin typeface="Arial" panose="020B0604020202020204" pitchFamily="34" charset="0"/>
                <a:cs typeface="Arial" panose="020B0604020202020204" pitchFamily="34" charset="0"/>
              </a:rPr>
              <a:t>0</a:t>
            </a:r>
            <a:r>
              <a:rPr lang="fr-FR" sz="1800" b="0">
                <a:solidFill>
                  <a:schemeClr val="accent6">
                    <a:lumMod val="75000"/>
                  </a:schemeClr>
                </a:solidFill>
                <a:latin typeface="Arial" panose="020B0604020202020204" pitchFamily="34" charset="0"/>
                <a:cs typeface="Arial" panose="020B0604020202020204" pitchFamily="34" charset="0"/>
              </a:rPr>
              <a:t>= 1.8, </a:t>
            </a:r>
            <a:r>
              <a:rPr lang="fr-FR" sz="1800" b="0">
                <a:solidFill>
                  <a:schemeClr val="accent6">
                    <a:lumMod val="75000"/>
                  </a:schemeClr>
                </a:solidFill>
                <a:latin typeface="Symbol" panose="05050102010706020507" pitchFamily="18" charset="2"/>
                <a:cs typeface="Arial" panose="020B0604020202020204" pitchFamily="34" charset="0"/>
              </a:rPr>
              <a:t>t</a:t>
            </a:r>
            <a:r>
              <a:rPr lang="fr-FR" sz="1800" b="0" baseline="-25000">
                <a:solidFill>
                  <a:schemeClr val="accent6">
                    <a:lumMod val="75000"/>
                  </a:schemeClr>
                </a:solidFill>
                <a:latin typeface="Arial" panose="020B0604020202020204" pitchFamily="34" charset="0"/>
                <a:cs typeface="Arial" panose="020B0604020202020204" pitchFamily="34" charset="0"/>
              </a:rPr>
              <a:t>FWHM</a:t>
            </a:r>
            <a:r>
              <a:rPr lang="en-US" sz="1800" b="0">
                <a:solidFill>
                  <a:schemeClr val="accent6">
                    <a:lumMod val="75000"/>
                  </a:schemeClr>
                </a:solidFill>
                <a:latin typeface="Arial" panose="020B0604020202020204" pitchFamily="34" charset="0"/>
                <a:cs typeface="Arial" panose="020B0604020202020204" pitchFamily="34" charset="0"/>
                <a:sym typeface="Wingdings" panose="05000000000000000000" pitchFamily="2" charset="2"/>
              </a:rPr>
              <a:t> = </a:t>
            </a:r>
            <a:r>
              <a:rPr lang="fr-FR" sz="1800" b="0">
                <a:solidFill>
                  <a:schemeClr val="accent6">
                    <a:lumMod val="75000"/>
                  </a:schemeClr>
                </a:solidFill>
                <a:latin typeface="Arial" panose="020B0604020202020204" pitchFamily="34" charset="0"/>
                <a:cs typeface="Arial" panose="020B0604020202020204" pitchFamily="34" charset="0"/>
                <a:sym typeface="Wingdings" panose="05000000000000000000" pitchFamily="2" charset="2"/>
              </a:rPr>
              <a:t>30</a:t>
            </a:r>
            <a:r>
              <a:rPr lang="fr-FR" sz="1800" b="0">
                <a:solidFill>
                  <a:schemeClr val="accent6">
                    <a:lumMod val="75000"/>
                  </a:schemeClr>
                </a:solidFill>
                <a:latin typeface="Arial" panose="020B0604020202020204" pitchFamily="34" charset="0"/>
                <a:cs typeface="Arial" panose="020B0604020202020204" pitchFamily="34" charset="0"/>
              </a:rPr>
              <a:t> </a:t>
            </a:r>
            <a:r>
              <a:rPr lang="fr-FR" sz="1800" b="0" smtClean="0">
                <a:solidFill>
                  <a:schemeClr val="accent6">
                    <a:lumMod val="75000"/>
                  </a:schemeClr>
                </a:solidFill>
                <a:latin typeface="Arial" panose="020B0604020202020204" pitchFamily="34" charset="0"/>
                <a:cs typeface="Arial" panose="020B0604020202020204" pitchFamily="34" charset="0"/>
              </a:rPr>
              <a:t>fs)</a:t>
            </a:r>
            <a:endParaRPr lang="fr-FR" sz="1800" b="0">
              <a:solidFill>
                <a:schemeClr val="accent6">
                  <a:lumMod val="75000"/>
                </a:schemeClr>
              </a:solidFill>
              <a:latin typeface="Arial" panose="020B0604020202020204" pitchFamily="34" charset="0"/>
              <a:cs typeface="Arial" panose="020B0604020202020204" pitchFamily="34" charset="0"/>
            </a:endParaRPr>
          </a:p>
          <a:p>
            <a:r>
              <a:rPr lang="fr-FR" sz="1800" b="0">
                <a:solidFill>
                  <a:schemeClr val="accent6">
                    <a:lumMod val="75000"/>
                  </a:schemeClr>
                </a:solidFill>
                <a:latin typeface="Arial" panose="020B0604020202020204" pitchFamily="34" charset="0"/>
                <a:cs typeface="Arial" panose="020B0604020202020204" pitchFamily="34" charset="0"/>
              </a:rPr>
              <a:t>             (a</a:t>
            </a:r>
            <a:r>
              <a:rPr lang="fr-FR" sz="1800" b="0" baseline="-25000">
                <a:solidFill>
                  <a:schemeClr val="accent6">
                    <a:lumMod val="75000"/>
                  </a:schemeClr>
                </a:solidFill>
                <a:latin typeface="Arial" panose="020B0604020202020204" pitchFamily="34" charset="0"/>
                <a:cs typeface="Arial" panose="020B0604020202020204" pitchFamily="34" charset="0"/>
              </a:rPr>
              <a:t>0</a:t>
            </a:r>
            <a:r>
              <a:rPr lang="fr-FR" sz="1800" b="0">
                <a:solidFill>
                  <a:schemeClr val="accent6">
                    <a:lumMod val="75000"/>
                  </a:schemeClr>
                </a:solidFill>
                <a:latin typeface="Arial" panose="020B0604020202020204" pitchFamily="34" charset="0"/>
                <a:cs typeface="Arial" panose="020B0604020202020204" pitchFamily="34" charset="0"/>
              </a:rPr>
              <a:t> will be x 2 by self focusing)</a:t>
            </a:r>
            <a:endParaRPr lang="en-US" sz="1800" b="0">
              <a:solidFill>
                <a:schemeClr val="accent6">
                  <a:lumMod val="75000"/>
                </a:schemeClr>
              </a:solidFill>
              <a:sym typeface="Wingdings" panose="05000000000000000000" pitchFamily="2" charset="2"/>
            </a:endParaRPr>
          </a:p>
          <a:p>
            <a:r>
              <a:rPr lang="fr-FR" sz="1800" b="0" u="sng">
                <a:latin typeface="Arial" panose="020B0604020202020204" pitchFamily="34" charset="0"/>
                <a:cs typeface="Arial" panose="020B0604020202020204" pitchFamily="34" charset="0"/>
              </a:rPr>
              <a:t>Plasma</a:t>
            </a:r>
            <a:r>
              <a:rPr lang="fr-FR" sz="1800" b="0">
                <a:latin typeface="Arial" panose="020B0604020202020204" pitchFamily="34" charset="0"/>
                <a:cs typeface="Arial" panose="020B0604020202020204" pitchFamily="34" charset="0"/>
              </a:rPr>
              <a:t>: </a:t>
            </a:r>
            <a:r>
              <a:rPr lang="fr-FR" sz="1800" b="0">
                <a:solidFill>
                  <a:schemeClr val="accent6">
                    <a:lumMod val="75000"/>
                  </a:schemeClr>
                </a:solidFill>
                <a:latin typeface="Arial" panose="020B0604020202020204" pitchFamily="34" charset="0"/>
                <a:cs typeface="Arial" panose="020B0604020202020204" pitchFamily="34" charset="0"/>
              </a:rPr>
              <a:t>radially uniform, ~3.5 mm long</a:t>
            </a:r>
          </a:p>
          <a:p>
            <a:r>
              <a:rPr lang="fr-FR" sz="1800" b="0">
                <a:solidFill>
                  <a:schemeClr val="accent6">
                    <a:lumMod val="75000"/>
                  </a:schemeClr>
                </a:solidFill>
                <a:latin typeface="Arial" panose="020B0604020202020204" pitchFamily="34" charset="0"/>
                <a:cs typeface="Arial" panose="020B0604020202020204" pitchFamily="34" charset="0"/>
              </a:rPr>
              <a:t> ~1 mm upramp, ~0.1 mmm plateau at n</a:t>
            </a:r>
            <a:r>
              <a:rPr lang="fr-FR" sz="1800" b="0" baseline="-25000">
                <a:solidFill>
                  <a:schemeClr val="accent6">
                    <a:lumMod val="75000"/>
                  </a:schemeClr>
                </a:solidFill>
                <a:latin typeface="Arial" panose="020B0604020202020204" pitchFamily="34" charset="0"/>
                <a:cs typeface="Arial" panose="020B0604020202020204" pitchFamily="34" charset="0"/>
              </a:rPr>
              <a:t>0</a:t>
            </a:r>
            <a:r>
              <a:rPr lang="fr-FR" sz="1800" b="0">
                <a:solidFill>
                  <a:schemeClr val="accent6">
                    <a:lumMod val="75000"/>
                  </a:schemeClr>
                </a:solidFill>
                <a:latin typeface="Arial" panose="020B0604020202020204" pitchFamily="34" charset="0"/>
                <a:cs typeface="Arial" panose="020B0604020202020204" pitchFamily="34" charset="0"/>
              </a:rPr>
              <a:t> = 6 10</a:t>
            </a:r>
            <a:r>
              <a:rPr lang="fr-FR" sz="1800" b="0" baseline="30000">
                <a:solidFill>
                  <a:schemeClr val="accent6">
                    <a:lumMod val="75000"/>
                  </a:schemeClr>
                </a:solidFill>
                <a:latin typeface="Arial" panose="020B0604020202020204" pitchFamily="34" charset="0"/>
                <a:cs typeface="Arial" panose="020B0604020202020204" pitchFamily="34" charset="0"/>
              </a:rPr>
              <a:t>18</a:t>
            </a:r>
            <a:r>
              <a:rPr lang="fr-FR" sz="1800" b="0">
                <a:solidFill>
                  <a:schemeClr val="accent6">
                    <a:lumMod val="75000"/>
                  </a:schemeClr>
                </a:solidFill>
                <a:latin typeface="Arial" panose="020B0604020202020204" pitchFamily="34" charset="0"/>
                <a:cs typeface="Arial" panose="020B0604020202020204" pitchFamily="34" charset="0"/>
              </a:rPr>
              <a:t> cm</a:t>
            </a:r>
            <a:r>
              <a:rPr lang="fr-FR" sz="1800" b="0" baseline="30000">
                <a:solidFill>
                  <a:schemeClr val="accent6">
                    <a:lumMod val="75000"/>
                  </a:schemeClr>
                </a:solidFill>
                <a:latin typeface="Arial" panose="020B0604020202020204" pitchFamily="34" charset="0"/>
                <a:cs typeface="Arial" panose="020B0604020202020204" pitchFamily="34" charset="0"/>
              </a:rPr>
              <a:t>-3</a:t>
            </a:r>
            <a:endParaRPr lang="fr-FR" sz="1800" b="0">
              <a:solidFill>
                <a:schemeClr val="accent6">
                  <a:lumMod val="75000"/>
                </a:schemeClr>
              </a:solidFill>
              <a:latin typeface="Arial" panose="020B0604020202020204" pitchFamily="34" charset="0"/>
              <a:cs typeface="Arial" panose="020B0604020202020204" pitchFamily="34" charset="0"/>
            </a:endParaRPr>
          </a:p>
          <a:p>
            <a:r>
              <a:rPr lang="fr-FR" sz="1800" b="0">
                <a:solidFill>
                  <a:schemeClr val="accent6">
                    <a:lumMod val="75000"/>
                  </a:schemeClr>
                </a:solidFill>
                <a:latin typeface="Arial" panose="020B0604020202020204" pitchFamily="34" charset="0"/>
                <a:cs typeface="Arial" panose="020B0604020202020204" pitchFamily="34" charset="0"/>
              </a:rPr>
              <a:t>~0.15 mm downramp, 1.8 mm accelerating plateau at n</a:t>
            </a:r>
            <a:r>
              <a:rPr lang="fr-FR" sz="1800" b="0" baseline="-25000">
                <a:solidFill>
                  <a:schemeClr val="accent6">
                    <a:lumMod val="75000"/>
                  </a:schemeClr>
                </a:solidFill>
                <a:latin typeface="Arial" panose="020B0604020202020204" pitchFamily="34" charset="0"/>
                <a:cs typeface="Arial" panose="020B0604020202020204" pitchFamily="34" charset="0"/>
              </a:rPr>
              <a:t>0</a:t>
            </a:r>
            <a:r>
              <a:rPr lang="fr-FR" sz="1800" b="0">
                <a:solidFill>
                  <a:schemeClr val="accent6">
                    <a:lumMod val="75000"/>
                  </a:schemeClr>
                </a:solidFill>
                <a:latin typeface="Arial" panose="020B0604020202020204" pitchFamily="34" charset="0"/>
                <a:cs typeface="Arial" panose="020B0604020202020204" pitchFamily="34" charset="0"/>
              </a:rPr>
              <a:t> = 4 10</a:t>
            </a:r>
            <a:r>
              <a:rPr lang="fr-FR" sz="1800" b="0" baseline="30000">
                <a:solidFill>
                  <a:schemeClr val="accent6">
                    <a:lumMod val="75000"/>
                  </a:schemeClr>
                </a:solidFill>
                <a:latin typeface="Arial" panose="020B0604020202020204" pitchFamily="34" charset="0"/>
                <a:cs typeface="Arial" panose="020B0604020202020204" pitchFamily="34" charset="0"/>
              </a:rPr>
              <a:t>18</a:t>
            </a:r>
            <a:r>
              <a:rPr lang="fr-FR" sz="1800" b="0">
                <a:solidFill>
                  <a:schemeClr val="accent6">
                    <a:lumMod val="75000"/>
                  </a:schemeClr>
                </a:solidFill>
                <a:latin typeface="Arial" panose="020B0604020202020204" pitchFamily="34" charset="0"/>
                <a:cs typeface="Arial" panose="020B0604020202020204" pitchFamily="34" charset="0"/>
              </a:rPr>
              <a:t> cm</a:t>
            </a:r>
            <a:r>
              <a:rPr lang="fr-FR" sz="1800" b="0" baseline="30000">
                <a:solidFill>
                  <a:schemeClr val="accent6">
                    <a:lumMod val="75000"/>
                  </a:schemeClr>
                </a:solidFill>
                <a:latin typeface="Arial" panose="020B0604020202020204" pitchFamily="34" charset="0"/>
                <a:cs typeface="Arial" panose="020B0604020202020204" pitchFamily="34" charset="0"/>
              </a:rPr>
              <a:t>-3</a:t>
            </a:r>
          </a:p>
          <a:p>
            <a:r>
              <a:rPr lang="fr-FR" sz="1800" b="0">
                <a:solidFill>
                  <a:schemeClr val="accent6">
                    <a:lumMod val="75000"/>
                  </a:schemeClr>
                </a:solidFill>
                <a:latin typeface="Arial" panose="020B0604020202020204" pitchFamily="34" charset="0"/>
                <a:cs typeface="Arial" panose="020B0604020202020204" pitchFamily="34" charset="0"/>
              </a:rPr>
              <a:t>Exit ramp exponential L</a:t>
            </a:r>
            <a:r>
              <a:rPr lang="fr-FR" sz="1800" b="0" baseline="-25000">
                <a:solidFill>
                  <a:schemeClr val="accent6">
                    <a:lumMod val="75000"/>
                  </a:schemeClr>
                </a:solidFill>
                <a:latin typeface="Arial" panose="020B0604020202020204" pitchFamily="34" charset="0"/>
                <a:cs typeface="Arial" panose="020B0604020202020204" pitchFamily="34" charset="0"/>
              </a:rPr>
              <a:t>exp</a:t>
            </a:r>
            <a:r>
              <a:rPr lang="fr-FR" sz="1800" b="0">
                <a:solidFill>
                  <a:schemeClr val="accent6">
                    <a:lumMod val="75000"/>
                  </a:schemeClr>
                </a:solidFill>
                <a:latin typeface="Arial" panose="020B0604020202020204" pitchFamily="34" charset="0"/>
                <a:cs typeface="Arial" panose="020B0604020202020204" pitchFamily="34" charset="0"/>
              </a:rPr>
              <a:t>=0.1 mm</a:t>
            </a:r>
          </a:p>
          <a:p>
            <a:r>
              <a:rPr lang="fr-FR" sz="1800" b="0">
                <a:solidFill>
                  <a:schemeClr val="accent6">
                    <a:lumMod val="75000"/>
                  </a:schemeClr>
                </a:solidFill>
                <a:latin typeface="Arial" panose="020B0604020202020204" pitchFamily="34" charset="0"/>
                <a:cs typeface="Arial" panose="020B0604020202020204" pitchFamily="34" charset="0"/>
              </a:rPr>
              <a:t>+ passive plasma lens ~4mm at n</a:t>
            </a:r>
            <a:r>
              <a:rPr lang="fr-FR" sz="1800" b="0" baseline="-25000">
                <a:solidFill>
                  <a:schemeClr val="accent6">
                    <a:lumMod val="75000"/>
                  </a:schemeClr>
                </a:solidFill>
                <a:latin typeface="Arial" panose="020B0604020202020204" pitchFamily="34" charset="0"/>
                <a:cs typeface="Arial" panose="020B0604020202020204" pitchFamily="34" charset="0"/>
              </a:rPr>
              <a:t>0</a:t>
            </a:r>
            <a:r>
              <a:rPr lang="fr-FR" sz="1800" b="0">
                <a:solidFill>
                  <a:schemeClr val="accent6">
                    <a:lumMod val="75000"/>
                  </a:schemeClr>
                </a:solidFill>
                <a:latin typeface="Arial" panose="020B0604020202020204" pitchFamily="34" charset="0"/>
                <a:cs typeface="Arial" panose="020B0604020202020204" pitchFamily="34" charset="0"/>
              </a:rPr>
              <a:t> = 1 10</a:t>
            </a:r>
            <a:r>
              <a:rPr lang="fr-FR" sz="1800" b="0" baseline="30000">
                <a:solidFill>
                  <a:schemeClr val="accent6">
                    <a:lumMod val="75000"/>
                  </a:schemeClr>
                </a:solidFill>
                <a:latin typeface="Arial" panose="020B0604020202020204" pitchFamily="34" charset="0"/>
                <a:cs typeface="Arial" panose="020B0604020202020204" pitchFamily="34" charset="0"/>
              </a:rPr>
              <a:t>16</a:t>
            </a:r>
            <a:r>
              <a:rPr lang="fr-FR" sz="1800" b="0">
                <a:solidFill>
                  <a:schemeClr val="accent6">
                    <a:lumMod val="75000"/>
                  </a:schemeClr>
                </a:solidFill>
                <a:latin typeface="Arial" panose="020B0604020202020204" pitchFamily="34" charset="0"/>
                <a:cs typeface="Arial" panose="020B0604020202020204" pitchFamily="34" charset="0"/>
              </a:rPr>
              <a:t> cm</a:t>
            </a:r>
            <a:r>
              <a:rPr lang="fr-FR" sz="1800" b="0" baseline="30000">
                <a:solidFill>
                  <a:schemeClr val="accent6">
                    <a:lumMod val="75000"/>
                  </a:schemeClr>
                </a:solidFill>
                <a:latin typeface="Arial" panose="020B0604020202020204" pitchFamily="34" charset="0"/>
                <a:cs typeface="Arial" panose="020B0604020202020204" pitchFamily="34" charset="0"/>
              </a:rPr>
              <a:t>-3</a:t>
            </a:r>
            <a:endParaRPr lang="fr-FR" sz="1800" b="0">
              <a:solidFill>
                <a:schemeClr val="accent6">
                  <a:lumMod val="75000"/>
                </a:schemeClr>
              </a:solidFill>
              <a:latin typeface="Arial" panose="020B0604020202020204" pitchFamily="34" charset="0"/>
              <a:cs typeface="Arial" panose="020B0604020202020204" pitchFamily="34" charset="0"/>
            </a:endParaRPr>
          </a:p>
          <a:p>
            <a:endParaRPr lang="fr-FR" sz="1800">
              <a:latin typeface="+mn-lt"/>
            </a:endParaRPr>
          </a:p>
        </p:txBody>
      </p:sp>
      <p:grpSp>
        <p:nvGrpSpPr>
          <p:cNvPr id="11" name="Groupe 10"/>
          <p:cNvGrpSpPr/>
          <p:nvPr/>
        </p:nvGrpSpPr>
        <p:grpSpPr>
          <a:xfrm>
            <a:off x="7585363" y="4655127"/>
            <a:ext cx="2597727" cy="2470840"/>
            <a:chOff x="1475509" y="4416137"/>
            <a:chExt cx="2597727" cy="2470840"/>
          </a:xfrm>
        </p:grpSpPr>
        <p:pic>
          <p:nvPicPr>
            <p:cNvPr id="10" name="Image 9"/>
            <p:cNvPicPr>
              <a:picLocks noChangeAspect="1"/>
            </p:cNvPicPr>
            <p:nvPr/>
          </p:nvPicPr>
          <p:blipFill rotWithShape="1">
            <a:blip r:embed="rId2"/>
            <a:srcRect r="28267"/>
            <a:stretch/>
          </p:blipFill>
          <p:spPr>
            <a:xfrm>
              <a:off x="1475509" y="4416137"/>
              <a:ext cx="2597727" cy="2470840"/>
            </a:xfrm>
            <a:prstGeom prst="rect">
              <a:avLst/>
            </a:prstGeom>
          </p:spPr>
        </p:pic>
        <p:cxnSp>
          <p:nvCxnSpPr>
            <p:cNvPr id="8" name="Connecteur droit avec flèche 7"/>
            <p:cNvCxnSpPr/>
            <p:nvPr/>
          </p:nvCxnSpPr>
          <p:spPr bwMode="auto">
            <a:xfrm>
              <a:off x="2078181" y="4956464"/>
              <a:ext cx="374073" cy="0"/>
            </a:xfrm>
            <a:prstGeom prst="straightConnector1">
              <a:avLst/>
            </a:prstGeom>
            <a:solidFill>
              <a:schemeClr val="accent1"/>
            </a:solidFill>
            <a:ln w="28575" cap="flat" cmpd="sng" algn="ctr">
              <a:solidFill>
                <a:schemeClr val="tx1"/>
              </a:solidFill>
              <a:prstDash val="solid"/>
              <a:round/>
              <a:headEnd type="triangle"/>
              <a:tailEnd type="triangle"/>
            </a:ln>
            <a:effectLst/>
          </p:spPr>
        </p:cxnSp>
      </p:grpSp>
      <p:sp>
        <p:nvSpPr>
          <p:cNvPr id="12" name="CustomShape 3"/>
          <p:cNvSpPr/>
          <p:nvPr/>
        </p:nvSpPr>
        <p:spPr>
          <a:xfrm>
            <a:off x="569718" y="1546851"/>
            <a:ext cx="6372665" cy="198468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800" b="0" u="sng" strike="noStrike" spc="-1">
                <a:ea typeface="DejaVu Sans"/>
              </a:rPr>
              <a:t>Driving laser</a:t>
            </a:r>
            <a:r>
              <a:rPr lang="en-US" sz="1800" b="0" strike="noStrike" spc="-1">
                <a:uFill>
                  <a:solidFill>
                    <a:srgbClr val="FFFFFF"/>
                  </a:solidFill>
                </a:uFill>
                <a:ea typeface="DejaVu Sans"/>
              </a:rPr>
              <a:t>: </a:t>
            </a:r>
            <a:r>
              <a:rPr lang="en-US" sz="1800" b="0" strike="noStrike" spc="-1" smtClean="0">
                <a:uFill>
                  <a:solidFill>
                    <a:srgbClr val="FFFFFF"/>
                  </a:solidFill>
                </a:uFill>
                <a:ea typeface="DejaVu Sans"/>
              </a:rPr>
              <a:t>decomposed in 4 subpulses, </a:t>
            </a:r>
            <a:r>
              <a:rPr lang="en-US" sz="1800" b="0" strike="noStrike" spc="-1">
                <a:uFill>
                  <a:solidFill>
                    <a:srgbClr val="FFFFFF"/>
                  </a:solidFill>
                </a:uFill>
                <a:ea typeface="DejaVu Sans"/>
              </a:rPr>
              <a:t>delay 160 fs</a:t>
            </a:r>
            <a:endParaRPr lang="en-US" sz="1800" b="0" strike="noStrike" spc="-1">
              <a:uFill>
                <a:solidFill>
                  <a:srgbClr val="FFFFFF"/>
                </a:solidFill>
              </a:uFill>
            </a:endParaRPr>
          </a:p>
          <a:p>
            <a:pPr>
              <a:lnSpc>
                <a:spcPct val="100000"/>
              </a:lnSpc>
            </a:pPr>
            <a:r>
              <a:rPr lang="en-US" sz="1800" b="0" strike="noStrike" spc="-1" smtClean="0">
                <a:uFill>
                  <a:solidFill>
                    <a:srgbClr val="FFFFFF"/>
                  </a:solidFill>
                </a:uFill>
                <a:ea typeface="DejaVu Sans"/>
              </a:rPr>
              <a:t>120 </a:t>
            </a:r>
            <a:r>
              <a:rPr lang="en-US" sz="1800" b="0" strike="noStrike" spc="-1">
                <a:uFill>
                  <a:solidFill>
                    <a:srgbClr val="FFFFFF"/>
                  </a:solidFill>
                </a:uFill>
                <a:ea typeface="DejaVu Sans"/>
              </a:rPr>
              <a:t>TW, </a:t>
            </a:r>
            <a:r>
              <a:rPr lang="en-US" sz="1800" b="0" strike="noStrike" spc="-1" smtClean="0">
                <a:uFill>
                  <a:solidFill>
                    <a:srgbClr val="FFFFFF"/>
                  </a:solidFill>
                </a:uFill>
                <a:ea typeface="DejaVu Sans"/>
              </a:rPr>
              <a:t>4 </a:t>
            </a:r>
            <a:r>
              <a:rPr lang="en-US" sz="1800" b="0" strike="noStrike" spc="-1">
                <a:uFill>
                  <a:solidFill>
                    <a:srgbClr val="FFFFFF"/>
                  </a:solidFill>
                </a:uFill>
                <a:ea typeface="DejaVu Sans"/>
              </a:rPr>
              <a:t>J, </a:t>
            </a:r>
            <a:r>
              <a:rPr lang="en-US" sz="1800" b="0" strike="noStrike" spc="-1" smtClean="0">
                <a:uFill>
                  <a:solidFill>
                    <a:srgbClr val="FFFFFF"/>
                  </a:solidFill>
                </a:uFill>
                <a:ea typeface="DejaVu Sans"/>
              </a:rPr>
              <a:t>w</a:t>
            </a:r>
            <a:r>
              <a:rPr lang="en-US" sz="1800" b="0" strike="noStrike" spc="-1" baseline="-25000" smtClean="0">
                <a:uFill>
                  <a:solidFill>
                    <a:srgbClr val="FFFFFF"/>
                  </a:solidFill>
                </a:uFill>
                <a:ea typeface="DejaVu Sans"/>
              </a:rPr>
              <a:t>0</a:t>
            </a:r>
            <a:r>
              <a:rPr lang="en-US" sz="1800" b="0" strike="noStrike" spc="-1" smtClean="0">
                <a:uFill>
                  <a:solidFill>
                    <a:srgbClr val="FFFFFF"/>
                  </a:solidFill>
                </a:uFill>
                <a:ea typeface="DejaVu Sans"/>
              </a:rPr>
              <a:t> </a:t>
            </a:r>
            <a:r>
              <a:rPr lang="en-US" sz="1800" b="0" strike="noStrike" spc="-1">
                <a:uFill>
                  <a:solidFill>
                    <a:srgbClr val="FFFFFF"/>
                  </a:solidFill>
                </a:uFill>
                <a:ea typeface="DejaVu Sans"/>
              </a:rPr>
              <a:t>= 30 </a:t>
            </a:r>
            <a:r>
              <a:rPr lang="en-US" sz="1800" b="0" strike="noStrike" spc="-1" smtClean="0">
                <a:uFill>
                  <a:solidFill>
                    <a:srgbClr val="FFFFFF"/>
                  </a:solidFill>
                </a:uFill>
                <a:latin typeface="Symbol" panose="05050102010706020507" pitchFamily="18" charset="2"/>
                <a:ea typeface="DejaVu Sans"/>
              </a:rPr>
              <a:t>m</a:t>
            </a:r>
            <a:r>
              <a:rPr lang="en-US" sz="1800" b="0" strike="noStrike" spc="-1" smtClean="0">
                <a:uFill>
                  <a:solidFill>
                    <a:srgbClr val="FFFFFF"/>
                  </a:solidFill>
                </a:uFill>
                <a:ea typeface="DejaVu Sans"/>
              </a:rPr>
              <a:t>m (a</a:t>
            </a:r>
            <a:r>
              <a:rPr lang="en-US" sz="1800" b="0" strike="noStrike" spc="-1" baseline="-25000" smtClean="0">
                <a:uFill>
                  <a:solidFill>
                    <a:srgbClr val="FFFFFF"/>
                  </a:solidFill>
                </a:uFill>
                <a:ea typeface="DejaVu Sans"/>
              </a:rPr>
              <a:t>0</a:t>
            </a:r>
            <a:r>
              <a:rPr lang="en-US" sz="1800" b="0" strike="noStrike" spc="-1" smtClean="0">
                <a:uFill>
                  <a:solidFill>
                    <a:srgbClr val="FFFFFF"/>
                  </a:solidFill>
                </a:uFill>
                <a:ea typeface="DejaVu Sans"/>
              </a:rPr>
              <a:t> = 1, </a:t>
            </a:r>
            <a:r>
              <a:rPr lang="en-US" sz="1800" b="0" strike="noStrike" spc="-1" smtClean="0">
                <a:uFill>
                  <a:solidFill>
                    <a:srgbClr val="FFFFFF"/>
                  </a:solidFill>
                </a:uFill>
                <a:latin typeface="Symbol" panose="05050102010706020507" pitchFamily="18" charset="2"/>
                <a:ea typeface="DejaVu Sans"/>
              </a:rPr>
              <a:t>t</a:t>
            </a:r>
            <a:r>
              <a:rPr lang="en-US" sz="1800" b="0" strike="noStrike" spc="-1" baseline="-25000" smtClean="0">
                <a:uFill>
                  <a:solidFill>
                    <a:srgbClr val="FFFFFF"/>
                  </a:solidFill>
                </a:uFill>
                <a:ea typeface="DejaVu Sans"/>
              </a:rPr>
              <a:t>FWHM</a:t>
            </a:r>
            <a:r>
              <a:rPr lang="en-US" sz="1800" b="0" strike="noStrike" spc="-1" smtClean="0">
                <a:uFill>
                  <a:solidFill>
                    <a:srgbClr val="FFFFFF"/>
                  </a:solidFill>
                </a:uFill>
                <a:ea typeface="DejaVu Sans"/>
              </a:rPr>
              <a:t> </a:t>
            </a:r>
            <a:r>
              <a:rPr lang="en-US" sz="1800" b="0" strike="noStrike" spc="-1">
                <a:uFill>
                  <a:solidFill>
                    <a:srgbClr val="FFFFFF"/>
                  </a:solidFill>
                </a:uFill>
                <a:ea typeface="DejaVu Sans"/>
              </a:rPr>
              <a:t>= 30 </a:t>
            </a:r>
            <a:r>
              <a:rPr lang="en-US" sz="1800" b="0" strike="noStrike" spc="-1" smtClean="0">
                <a:uFill>
                  <a:solidFill>
                    <a:srgbClr val="FFFFFF"/>
                  </a:solidFill>
                </a:uFill>
                <a:ea typeface="DejaVu Sans"/>
              </a:rPr>
              <a:t>fs)</a:t>
            </a:r>
            <a:endParaRPr lang="en-US" sz="1800" b="0" strike="noStrike" spc="-1">
              <a:uFill>
                <a:solidFill>
                  <a:srgbClr val="FFFFFF"/>
                </a:solidFill>
              </a:uFill>
            </a:endParaRPr>
          </a:p>
          <a:p>
            <a:pPr>
              <a:lnSpc>
                <a:spcPct val="100000"/>
              </a:lnSpc>
            </a:pPr>
            <a:r>
              <a:rPr lang="en-US" sz="1800" b="0" u="sng" strike="noStrike" spc="-1">
                <a:ea typeface="DejaVu Sans"/>
              </a:rPr>
              <a:t>Ionizing laser</a:t>
            </a:r>
            <a:r>
              <a:rPr lang="en-US" sz="1800" b="0" strike="noStrike" spc="-1">
                <a:uFill>
                  <a:solidFill>
                    <a:srgbClr val="FFFFFF"/>
                  </a:solidFill>
                </a:uFill>
                <a:ea typeface="DejaVu Sans"/>
              </a:rPr>
              <a:t>: 3rd harmonic</a:t>
            </a:r>
            <a:endParaRPr lang="en-US" sz="1800" b="0" strike="noStrike" spc="-1">
              <a:uFill>
                <a:solidFill>
                  <a:srgbClr val="FFFFFF"/>
                </a:solidFill>
              </a:uFill>
            </a:endParaRPr>
          </a:p>
          <a:p>
            <a:pPr>
              <a:lnSpc>
                <a:spcPct val="100000"/>
              </a:lnSpc>
            </a:pPr>
            <a:r>
              <a:rPr lang="en-US" sz="1800" b="0" spc="-1">
                <a:uFill>
                  <a:solidFill>
                    <a:srgbClr val="FFFFFF"/>
                  </a:solidFill>
                </a:uFill>
                <a:ea typeface="DejaVu Sans"/>
              </a:rPr>
              <a:t>1.0</a:t>
            </a:r>
            <a:r>
              <a:rPr lang="en-US" sz="1800" b="0" strike="noStrike" spc="-1">
                <a:uFill>
                  <a:solidFill>
                    <a:srgbClr val="FFFFFF"/>
                  </a:solidFill>
                </a:uFill>
                <a:ea typeface="DejaVu Sans"/>
              </a:rPr>
              <a:t> TW, 0.07 J, </a:t>
            </a:r>
            <a:r>
              <a:rPr lang="en-US" sz="1800" b="0" strike="noStrike" spc="-1" smtClean="0">
                <a:uFill>
                  <a:solidFill>
                    <a:srgbClr val="FFFFFF"/>
                  </a:solidFill>
                </a:uFill>
                <a:ea typeface="DejaVu Sans"/>
              </a:rPr>
              <a:t>w</a:t>
            </a:r>
            <a:r>
              <a:rPr lang="en-US" sz="1800" b="0" strike="noStrike" spc="-1" baseline="-25000" smtClean="0">
                <a:uFill>
                  <a:solidFill>
                    <a:srgbClr val="FFFFFF"/>
                  </a:solidFill>
                </a:uFill>
                <a:ea typeface="DejaVu Sans"/>
              </a:rPr>
              <a:t>0</a:t>
            </a:r>
            <a:r>
              <a:rPr lang="en-US" sz="1800" b="0" strike="noStrike" spc="-1" smtClean="0">
                <a:uFill>
                  <a:solidFill>
                    <a:srgbClr val="FFFFFF"/>
                  </a:solidFill>
                </a:uFill>
                <a:ea typeface="DejaVu Sans"/>
              </a:rPr>
              <a:t> </a:t>
            </a:r>
            <a:r>
              <a:rPr lang="en-US" sz="1800" b="0" strike="noStrike" spc="-1">
                <a:uFill>
                  <a:solidFill>
                    <a:srgbClr val="FFFFFF"/>
                  </a:solidFill>
                </a:uFill>
                <a:ea typeface="DejaVu Sans"/>
              </a:rPr>
              <a:t>= 3.8 </a:t>
            </a:r>
            <a:r>
              <a:rPr lang="en-US" sz="1800" b="0" strike="noStrike" spc="-1" smtClean="0">
                <a:uFill>
                  <a:solidFill>
                    <a:srgbClr val="FFFFFF"/>
                  </a:solidFill>
                </a:uFill>
                <a:latin typeface="Symbol" panose="05050102010706020507" pitchFamily="18" charset="2"/>
                <a:ea typeface="DejaVu Sans"/>
              </a:rPr>
              <a:t>m</a:t>
            </a:r>
            <a:r>
              <a:rPr lang="en-US" sz="1800" b="0" spc="-1">
                <a:uFill>
                  <a:solidFill>
                    <a:srgbClr val="FFFFFF"/>
                  </a:solidFill>
                </a:uFill>
                <a:ea typeface="DejaVu Sans"/>
              </a:rPr>
              <a:t>m (a</a:t>
            </a:r>
            <a:r>
              <a:rPr lang="en-US" sz="1800" b="0" spc="-1" baseline="-25000">
                <a:uFill>
                  <a:solidFill>
                    <a:srgbClr val="FFFFFF"/>
                  </a:solidFill>
                </a:uFill>
                <a:ea typeface="DejaVu Sans"/>
              </a:rPr>
              <a:t>0</a:t>
            </a:r>
            <a:r>
              <a:rPr lang="en-US" sz="1800" b="0" spc="-1">
                <a:uFill>
                  <a:solidFill>
                    <a:srgbClr val="FFFFFF"/>
                  </a:solidFill>
                </a:uFill>
                <a:ea typeface="DejaVu Sans"/>
              </a:rPr>
              <a:t> = 0.53</a:t>
            </a:r>
            <a:r>
              <a:rPr lang="en-US" sz="1800" b="0" spc="-1">
                <a:uFill>
                  <a:solidFill>
                    <a:srgbClr val="FFFFFF"/>
                  </a:solidFill>
                </a:uFill>
                <a:ea typeface="DejaVu Sans"/>
              </a:rPr>
              <a:t>, </a:t>
            </a:r>
            <a:r>
              <a:rPr lang="en-US" sz="1800" b="0" strike="noStrike" spc="-1" smtClean="0">
                <a:uFill>
                  <a:solidFill>
                    <a:srgbClr val="FFFFFF"/>
                  </a:solidFill>
                </a:uFill>
                <a:latin typeface="Symbol" panose="05050102010706020507" pitchFamily="18" charset="2"/>
                <a:ea typeface="DejaVu Sans"/>
              </a:rPr>
              <a:t>t</a:t>
            </a:r>
            <a:r>
              <a:rPr lang="en-US" sz="1800" b="0" strike="noStrike" spc="-1" baseline="-25000" smtClean="0">
                <a:uFill>
                  <a:solidFill>
                    <a:srgbClr val="FFFFFF"/>
                  </a:solidFill>
                </a:uFill>
                <a:ea typeface="DejaVu Sans"/>
              </a:rPr>
              <a:t>FWHM</a:t>
            </a:r>
            <a:r>
              <a:rPr lang="en-US" sz="1800" b="0" strike="noStrike" spc="-1" smtClean="0">
                <a:uFill>
                  <a:solidFill>
                    <a:srgbClr val="FFFFFF"/>
                  </a:solidFill>
                </a:uFill>
                <a:ea typeface="DejaVu Sans"/>
              </a:rPr>
              <a:t> </a:t>
            </a:r>
            <a:r>
              <a:rPr lang="en-US" sz="1800" b="0" strike="noStrike" spc="-1">
                <a:uFill>
                  <a:solidFill>
                    <a:srgbClr val="FFFFFF"/>
                  </a:solidFill>
                </a:uFill>
                <a:ea typeface="DejaVu Sans"/>
              </a:rPr>
              <a:t>= 45 </a:t>
            </a:r>
            <a:r>
              <a:rPr lang="en-US" sz="1800" b="0" strike="noStrike" spc="-1" smtClean="0">
                <a:uFill>
                  <a:solidFill>
                    <a:srgbClr val="FFFFFF"/>
                  </a:solidFill>
                </a:uFill>
                <a:ea typeface="DejaVu Sans"/>
              </a:rPr>
              <a:t>fs)</a:t>
            </a:r>
            <a:endParaRPr lang="en-US" sz="1800" b="0" strike="noStrike" spc="-1">
              <a:uFill>
                <a:solidFill>
                  <a:srgbClr val="FFFFFF"/>
                </a:solidFill>
              </a:uFill>
              <a:ea typeface="DejaVu Sans"/>
            </a:endParaRPr>
          </a:p>
          <a:p>
            <a:pPr>
              <a:lnSpc>
                <a:spcPct val="100000"/>
              </a:lnSpc>
            </a:pPr>
            <a:r>
              <a:rPr lang="en-US" sz="1800" b="0" u="sng" spc="-1">
                <a:ea typeface="DejaVu Sans"/>
              </a:rPr>
              <a:t>Symmetrization laser</a:t>
            </a:r>
            <a:r>
              <a:rPr lang="en-US" sz="1800" b="0" spc="-1">
                <a:uFill>
                  <a:solidFill>
                    <a:srgbClr val="FFFFFF"/>
                  </a:solidFill>
                </a:uFill>
                <a:ea typeface="DejaVu Sans"/>
              </a:rPr>
              <a:t>: 3rd harmonic, delay 40 fs</a:t>
            </a:r>
            <a:endParaRPr lang="en-US" sz="1800" b="0" spc="-1">
              <a:uFill>
                <a:solidFill>
                  <a:srgbClr val="FFFFFF"/>
                </a:solidFill>
              </a:uFill>
            </a:endParaRPr>
          </a:p>
          <a:p>
            <a:pPr>
              <a:lnSpc>
                <a:spcPct val="100000"/>
              </a:lnSpc>
            </a:pPr>
            <a:r>
              <a:rPr lang="en-US" sz="1800" b="0" spc="-1">
                <a:uFill>
                  <a:solidFill>
                    <a:srgbClr val="FFFFFF"/>
                  </a:solidFill>
                </a:uFill>
                <a:ea typeface="DejaVu Sans"/>
              </a:rPr>
              <a:t>0.7 TW, 0.02 J, </a:t>
            </a:r>
            <a:r>
              <a:rPr lang="en-US" sz="1800" b="0" spc="-1" smtClean="0">
                <a:uFill>
                  <a:solidFill>
                    <a:srgbClr val="FFFFFF"/>
                  </a:solidFill>
                </a:uFill>
                <a:ea typeface="DejaVu Sans"/>
              </a:rPr>
              <a:t>w</a:t>
            </a:r>
            <a:r>
              <a:rPr lang="en-US" sz="1800" b="0" spc="-1" baseline="-25000" smtClean="0">
                <a:uFill>
                  <a:solidFill>
                    <a:srgbClr val="FFFFFF"/>
                  </a:solidFill>
                </a:uFill>
                <a:ea typeface="DejaVu Sans"/>
              </a:rPr>
              <a:t>0</a:t>
            </a:r>
            <a:r>
              <a:rPr lang="en-US" sz="1800" b="0" spc="-1" smtClean="0">
                <a:uFill>
                  <a:solidFill>
                    <a:srgbClr val="FFFFFF"/>
                  </a:solidFill>
                </a:uFill>
                <a:ea typeface="DejaVu Sans"/>
              </a:rPr>
              <a:t> </a:t>
            </a:r>
            <a:r>
              <a:rPr lang="en-US" sz="1800" b="0" spc="-1">
                <a:uFill>
                  <a:solidFill>
                    <a:srgbClr val="FFFFFF"/>
                  </a:solidFill>
                </a:uFill>
                <a:ea typeface="DejaVu Sans"/>
              </a:rPr>
              <a:t>= 11 </a:t>
            </a:r>
            <a:r>
              <a:rPr lang="en-US" sz="1800" b="0" spc="-1" smtClean="0">
                <a:uFill>
                  <a:solidFill>
                    <a:srgbClr val="FFFFFF"/>
                  </a:solidFill>
                </a:uFill>
                <a:latin typeface="Symbol" panose="05050102010706020507" pitchFamily="18" charset="2"/>
                <a:ea typeface="DejaVu Sans"/>
              </a:rPr>
              <a:t>m</a:t>
            </a:r>
            <a:r>
              <a:rPr lang="en-US" sz="1800" b="0" spc="-1">
                <a:uFill>
                  <a:solidFill>
                    <a:srgbClr val="FFFFFF"/>
                  </a:solidFill>
                </a:uFill>
                <a:ea typeface="DejaVu Sans"/>
              </a:rPr>
              <a:t>m (a</a:t>
            </a:r>
            <a:r>
              <a:rPr lang="en-US" sz="1800" b="0" spc="-1" baseline="-25000">
                <a:uFill>
                  <a:solidFill>
                    <a:srgbClr val="FFFFFF"/>
                  </a:solidFill>
                </a:uFill>
                <a:ea typeface="DejaVu Sans"/>
              </a:rPr>
              <a:t>0</a:t>
            </a:r>
            <a:r>
              <a:rPr lang="en-US" sz="1800" b="0" spc="-1">
                <a:uFill>
                  <a:solidFill>
                    <a:srgbClr val="FFFFFF"/>
                  </a:solidFill>
                </a:uFill>
                <a:ea typeface="DejaVu Sans"/>
              </a:rPr>
              <a:t> = 0.14</a:t>
            </a:r>
            <a:r>
              <a:rPr lang="en-US" sz="1800" b="0" spc="-1">
                <a:uFill>
                  <a:solidFill>
                    <a:srgbClr val="FFFFFF"/>
                  </a:solidFill>
                </a:uFill>
                <a:ea typeface="DejaVu Sans"/>
              </a:rPr>
              <a:t>, </a:t>
            </a:r>
            <a:r>
              <a:rPr lang="en-US" sz="1800" b="0" spc="-1" smtClean="0">
                <a:uFill>
                  <a:solidFill>
                    <a:srgbClr val="FFFFFF"/>
                  </a:solidFill>
                </a:uFill>
                <a:latin typeface="Symbol" panose="05050102010706020507" pitchFamily="18" charset="2"/>
                <a:ea typeface="DejaVu Sans"/>
              </a:rPr>
              <a:t>t</a:t>
            </a:r>
            <a:r>
              <a:rPr lang="en-US" sz="1800" b="0" spc="-1" baseline="-25000" smtClean="0">
                <a:uFill>
                  <a:solidFill>
                    <a:srgbClr val="FFFFFF"/>
                  </a:solidFill>
                </a:uFill>
                <a:ea typeface="DejaVu Sans"/>
              </a:rPr>
              <a:t>FWHM</a:t>
            </a:r>
            <a:r>
              <a:rPr lang="en-US" sz="1800" b="0" spc="-1" smtClean="0">
                <a:uFill>
                  <a:solidFill>
                    <a:srgbClr val="FFFFFF"/>
                  </a:solidFill>
                </a:uFill>
                <a:ea typeface="DejaVu Sans"/>
              </a:rPr>
              <a:t> </a:t>
            </a:r>
            <a:r>
              <a:rPr lang="en-US" sz="1800" b="0" spc="-1">
                <a:uFill>
                  <a:solidFill>
                    <a:srgbClr val="FFFFFF"/>
                  </a:solidFill>
                </a:uFill>
                <a:ea typeface="DejaVu Sans"/>
              </a:rPr>
              <a:t>= 25 </a:t>
            </a:r>
            <a:r>
              <a:rPr lang="en-US" sz="1800" b="0" spc="-1" smtClean="0">
                <a:uFill>
                  <a:solidFill>
                    <a:srgbClr val="FFFFFF"/>
                  </a:solidFill>
                </a:uFill>
                <a:ea typeface="DejaVu Sans"/>
              </a:rPr>
              <a:t>fs)</a:t>
            </a:r>
            <a:endParaRPr lang="en-US" sz="1800" b="0" spc="-1">
              <a:uFill>
                <a:solidFill>
                  <a:srgbClr val="FFFFFF"/>
                </a:solidFill>
              </a:uFill>
            </a:endParaRPr>
          </a:p>
          <a:p>
            <a:pPr>
              <a:lnSpc>
                <a:spcPct val="100000"/>
              </a:lnSpc>
            </a:pPr>
            <a:endParaRPr lang="en-US" sz="1800" b="0" strike="noStrike" spc="-1">
              <a:uFill>
                <a:solidFill>
                  <a:srgbClr val="FFFFFF"/>
                </a:solidFill>
              </a:uFill>
            </a:endParaRPr>
          </a:p>
        </p:txBody>
      </p:sp>
      <p:sp>
        <p:nvSpPr>
          <p:cNvPr id="13" name="CustomShape 4"/>
          <p:cNvSpPr/>
          <p:nvPr/>
        </p:nvSpPr>
        <p:spPr>
          <a:xfrm>
            <a:off x="180093" y="3197738"/>
            <a:ext cx="7275099" cy="1029144"/>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lstStyle/>
          <a:p>
            <a:pPr>
              <a:lnSpc>
                <a:spcPct val="100000"/>
              </a:lnSpc>
            </a:pPr>
            <a:r>
              <a:rPr lang="en-US" sz="1800" b="0" u="sng" strike="noStrike" spc="-1">
                <a:ea typeface="DejaVu Sans"/>
              </a:rPr>
              <a:t>Plasma</a:t>
            </a:r>
            <a:r>
              <a:rPr lang="en-US" sz="1800" b="0" strike="noStrike" spc="-1">
                <a:uFill>
                  <a:solidFill>
                    <a:srgbClr val="FFFFFF"/>
                  </a:solidFill>
                </a:uFill>
                <a:ea typeface="DejaVu Sans"/>
              </a:rPr>
              <a:t>:  </a:t>
            </a:r>
            <a:r>
              <a:rPr lang="en-US" sz="1800" b="0" spc="-1">
                <a:uFill>
                  <a:solidFill>
                    <a:srgbClr val="FFFFFF"/>
                  </a:solidFill>
                </a:uFill>
                <a:ea typeface="DejaVu Sans"/>
              </a:rPr>
              <a:t>radially uniform, length 3.5 </a:t>
            </a:r>
            <a:r>
              <a:rPr lang="en-US" sz="1800" b="0" strike="noStrike" spc="-1">
                <a:uFill>
                  <a:solidFill>
                    <a:srgbClr val="FFFFFF"/>
                  </a:solidFill>
                </a:uFill>
                <a:ea typeface="DejaVu Sans"/>
              </a:rPr>
              <a:t>mm + 1 mm ramp</a:t>
            </a:r>
          </a:p>
          <a:p>
            <a:r>
              <a:rPr lang="en-US" sz="1800" b="0" strike="noStrike" spc="-1">
                <a:uFill>
                  <a:solidFill>
                    <a:srgbClr val="FFFFFF"/>
                  </a:solidFill>
                </a:uFill>
                <a:ea typeface="DejaVu Sans"/>
              </a:rPr>
              <a:t> </a:t>
            </a:r>
            <a:r>
              <a:rPr lang="en-US" sz="1800" b="0" spc="-1">
                <a:uFill>
                  <a:solidFill>
                    <a:srgbClr val="FFFFFF"/>
                  </a:solidFill>
                </a:uFill>
                <a:ea typeface="DejaVu Sans"/>
              </a:rPr>
              <a:t>N preionized up to 5</a:t>
            </a:r>
            <a:r>
              <a:rPr lang="en-US" sz="1800" b="0" spc="-1" baseline="30000">
                <a:uFill>
                  <a:solidFill>
                    <a:srgbClr val="FFFFFF"/>
                  </a:solidFill>
                </a:uFill>
                <a:ea typeface="DejaVu Sans"/>
              </a:rPr>
              <a:t>+</a:t>
            </a:r>
            <a:r>
              <a:rPr lang="en-US" sz="1800" b="0" spc="-1">
                <a:uFill>
                  <a:solidFill>
                    <a:srgbClr val="FFFFFF"/>
                  </a:solidFill>
                </a:uFill>
                <a:ea typeface="DejaVu Sans"/>
              </a:rPr>
              <a:t>,  density n</a:t>
            </a:r>
            <a:r>
              <a:rPr lang="en-US" sz="1800" b="0" spc="-1" baseline="-25000">
                <a:uFill>
                  <a:solidFill>
                    <a:srgbClr val="FFFFFF"/>
                  </a:solidFill>
                </a:uFill>
                <a:ea typeface="DejaVu Sans"/>
              </a:rPr>
              <a:t>0</a:t>
            </a:r>
            <a:r>
              <a:rPr lang="en-US" sz="1800" b="0" spc="-1">
                <a:uFill>
                  <a:solidFill>
                    <a:srgbClr val="FFFFFF"/>
                  </a:solidFill>
                </a:uFill>
                <a:ea typeface="DejaVu Sans"/>
              </a:rPr>
              <a:t> = 5 10</a:t>
            </a:r>
            <a:r>
              <a:rPr lang="en-US" sz="1800" b="0" spc="-1" baseline="30000">
                <a:uFill>
                  <a:solidFill>
                    <a:srgbClr val="FFFFFF"/>
                  </a:solidFill>
                </a:uFill>
                <a:ea typeface="DejaVu Sans"/>
              </a:rPr>
              <a:t>17</a:t>
            </a:r>
            <a:r>
              <a:rPr lang="en-US" sz="1800" b="0" spc="-1">
                <a:uFill>
                  <a:solidFill>
                    <a:srgbClr val="FFFFFF"/>
                  </a:solidFill>
                </a:uFill>
                <a:ea typeface="DejaVu Sans"/>
              </a:rPr>
              <a:t> cm</a:t>
            </a:r>
            <a:r>
              <a:rPr lang="en-US" sz="1800" b="0" spc="-1" baseline="30000">
                <a:uFill>
                  <a:solidFill>
                    <a:srgbClr val="FFFFFF"/>
                  </a:solidFill>
                </a:uFill>
                <a:ea typeface="DejaVu Sans"/>
              </a:rPr>
              <a:t>-3</a:t>
            </a:r>
            <a:endParaRPr lang="en-US" sz="1800" b="0" spc="-1">
              <a:uFill>
                <a:solidFill>
                  <a:srgbClr val="FFFFFF"/>
                </a:solidFill>
              </a:uFill>
            </a:endParaRPr>
          </a:p>
          <a:p>
            <a:pPr>
              <a:lnSpc>
                <a:spcPct val="100000"/>
              </a:lnSpc>
            </a:pPr>
            <a:r>
              <a:rPr lang="en-US" sz="1800" b="0" strike="noStrike" spc="-1">
                <a:uFill>
                  <a:solidFill>
                    <a:srgbClr val="FFFFFF"/>
                  </a:solidFill>
                </a:uFill>
                <a:ea typeface="DejaVu Sans"/>
              </a:rPr>
              <a:t>+ 3 mm passive plasma lens, </a:t>
            </a:r>
            <a:r>
              <a:rPr lang="en-US" sz="1800" b="0" spc="-1">
                <a:uFill>
                  <a:solidFill>
                    <a:srgbClr val="FFFFFF"/>
                  </a:solidFill>
                </a:uFill>
                <a:ea typeface="DejaVu Sans"/>
              </a:rPr>
              <a:t>n</a:t>
            </a:r>
            <a:r>
              <a:rPr lang="en-US" sz="1800" b="0" spc="-1" baseline="-25000">
                <a:uFill>
                  <a:solidFill>
                    <a:srgbClr val="FFFFFF"/>
                  </a:solidFill>
                </a:uFill>
                <a:ea typeface="DejaVu Sans"/>
              </a:rPr>
              <a:t>0</a:t>
            </a:r>
            <a:r>
              <a:rPr lang="en-US" sz="1800" b="0" spc="-1">
                <a:uFill>
                  <a:solidFill>
                    <a:srgbClr val="FFFFFF"/>
                  </a:solidFill>
                </a:uFill>
                <a:ea typeface="DejaVu Sans"/>
              </a:rPr>
              <a:t> = 1.4 10</a:t>
            </a:r>
            <a:r>
              <a:rPr lang="en-US" sz="1800" b="0" spc="-1" baseline="30000">
                <a:uFill>
                  <a:solidFill>
                    <a:srgbClr val="FFFFFF"/>
                  </a:solidFill>
                </a:uFill>
                <a:ea typeface="DejaVu Sans"/>
              </a:rPr>
              <a:t>16</a:t>
            </a:r>
            <a:r>
              <a:rPr lang="en-US" sz="1800" b="0" spc="-1">
                <a:uFill>
                  <a:solidFill>
                    <a:srgbClr val="FFFFFF"/>
                  </a:solidFill>
                </a:uFill>
                <a:ea typeface="DejaVu Sans"/>
              </a:rPr>
              <a:t> cm</a:t>
            </a:r>
            <a:r>
              <a:rPr lang="en-US" sz="1800" b="0" spc="-1" baseline="30000">
                <a:uFill>
                  <a:solidFill>
                    <a:srgbClr val="FFFFFF"/>
                  </a:solidFill>
                </a:uFill>
                <a:ea typeface="DejaVu Sans"/>
              </a:rPr>
              <a:t>-3</a:t>
            </a:r>
            <a:r>
              <a:rPr lang="en-US" sz="1800" b="0" strike="noStrike" spc="-1">
                <a:uFill>
                  <a:solidFill>
                    <a:srgbClr val="FFFFFF"/>
                  </a:solidFill>
                </a:uFill>
                <a:ea typeface="DejaVu Sans"/>
              </a:rPr>
              <a:t> </a:t>
            </a:r>
            <a:endParaRPr lang="en-US" sz="1800" b="0" strike="noStrike" spc="-1">
              <a:uFill>
                <a:solidFill>
                  <a:srgbClr val="FFFFFF"/>
                </a:solidFill>
              </a:uFill>
            </a:endParaRPr>
          </a:p>
        </p:txBody>
      </p:sp>
      <p:sp>
        <p:nvSpPr>
          <p:cNvPr id="16" name="ZoneTexte 15"/>
          <p:cNvSpPr txBox="1"/>
          <p:nvPr/>
        </p:nvSpPr>
        <p:spPr>
          <a:xfrm>
            <a:off x="270163" y="1226127"/>
            <a:ext cx="1107996" cy="369332"/>
          </a:xfrm>
          <a:prstGeom prst="rect">
            <a:avLst/>
          </a:prstGeom>
          <a:noFill/>
        </p:spPr>
        <p:txBody>
          <a:bodyPr wrap="none" rtlCol="0">
            <a:spAutoFit/>
          </a:bodyPr>
          <a:lstStyle/>
          <a:p>
            <a:r>
              <a:rPr lang="fr-FR" sz="1800">
                <a:solidFill>
                  <a:srgbClr val="FF5050"/>
                </a:solidFill>
                <a:effectLst>
                  <a:outerShdw blurRad="38100" dist="38100" dir="2700000" algn="tl">
                    <a:srgbClr val="000000">
                      <a:alpha val="43137"/>
                    </a:srgbClr>
                  </a:outerShdw>
                </a:effectLst>
                <a:latin typeface="+mn-lt"/>
              </a:rPr>
              <a:t>"ReMPI"</a:t>
            </a:r>
          </a:p>
        </p:txBody>
      </p:sp>
      <p:sp>
        <p:nvSpPr>
          <p:cNvPr id="17" name="ZoneTexte 16"/>
          <p:cNvSpPr txBox="1"/>
          <p:nvPr/>
        </p:nvSpPr>
        <p:spPr>
          <a:xfrm>
            <a:off x="339437" y="4287981"/>
            <a:ext cx="2608406" cy="646331"/>
          </a:xfrm>
          <a:prstGeom prst="rect">
            <a:avLst/>
          </a:prstGeom>
          <a:noFill/>
        </p:spPr>
        <p:txBody>
          <a:bodyPr wrap="none" rtlCol="0">
            <a:spAutoFit/>
          </a:bodyPr>
          <a:lstStyle/>
          <a:p>
            <a:r>
              <a:rPr lang="fr-FR" sz="1800">
                <a:solidFill>
                  <a:srgbClr val="FF5050"/>
                </a:solidFill>
                <a:effectLst>
                  <a:outerShdw blurRad="38100" dist="38100" dir="2700000" algn="tl">
                    <a:srgbClr val="000000">
                      <a:alpha val="43137"/>
                    </a:srgbClr>
                  </a:outerShdw>
                </a:effectLst>
                <a:latin typeface="+mn-lt"/>
              </a:rPr>
              <a:t>OR ELSE</a:t>
            </a:r>
          </a:p>
          <a:p>
            <a:r>
              <a:rPr lang="fr-FR" sz="1800">
                <a:solidFill>
                  <a:srgbClr val="FF5050"/>
                </a:solidFill>
                <a:effectLst>
                  <a:outerShdw blurRad="38100" dist="38100" dir="2700000" algn="tl">
                    <a:srgbClr val="000000">
                      <a:alpha val="43137"/>
                    </a:srgbClr>
                  </a:outerShdw>
                </a:effectLst>
                <a:latin typeface="+mn-lt"/>
              </a:rPr>
              <a:t>"Downramp Injection"</a:t>
            </a:r>
          </a:p>
        </p:txBody>
      </p:sp>
      <p:pic>
        <p:nvPicPr>
          <p:cNvPr id="19" name="Image 18" descr="DensityProfileFinale"/>
          <p:cNvPicPr/>
          <p:nvPr/>
        </p:nvPicPr>
        <p:blipFill>
          <a:blip r:embed="rId3">
            <a:extLst>
              <a:ext uri="{28A0092B-C50C-407E-A947-70E740481C1C}">
                <a14:useLocalDpi xmlns:a14="http://schemas.microsoft.com/office/drawing/2010/main" val="0"/>
              </a:ext>
            </a:extLst>
          </a:blip>
          <a:srcRect/>
          <a:stretch>
            <a:fillRect/>
          </a:stretch>
        </p:blipFill>
        <p:spPr bwMode="auto">
          <a:xfrm>
            <a:off x="6359234" y="2867891"/>
            <a:ext cx="3044539" cy="1779585"/>
          </a:xfrm>
          <a:prstGeom prst="rect">
            <a:avLst/>
          </a:prstGeom>
          <a:noFill/>
          <a:ln>
            <a:noFill/>
          </a:ln>
        </p:spPr>
      </p:pic>
      <p:pic>
        <p:nvPicPr>
          <p:cNvPr id="14" name="Image 13"/>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p:blipFill>
        <p:spPr bwMode="auto">
          <a:xfrm>
            <a:off x="6446009" y="1034433"/>
            <a:ext cx="3858123" cy="1772359"/>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875781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24</a:t>
            </a:fld>
            <a:endParaRPr lang="fr-FR"/>
          </a:p>
        </p:txBody>
      </p:sp>
      <p:sp>
        <p:nvSpPr>
          <p:cNvPr id="3" name="Rectangle 5"/>
          <p:cNvSpPr>
            <a:spLocks noChangeArrowheads="1"/>
          </p:cNvSpPr>
          <p:nvPr/>
        </p:nvSpPr>
        <p:spPr bwMode="auto">
          <a:xfrm>
            <a:off x="2098967" y="348171"/>
            <a:ext cx="6847606"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Spécifications for laser &amp; plasma at 1 &amp; 5 GeV</a:t>
            </a:r>
          </a:p>
        </p:txBody>
      </p:sp>
      <p:sp>
        <p:nvSpPr>
          <p:cNvPr id="4" name="ZoneTexte 3"/>
          <p:cNvSpPr txBox="1"/>
          <p:nvPr/>
        </p:nvSpPr>
        <p:spPr>
          <a:xfrm>
            <a:off x="779318" y="1880756"/>
            <a:ext cx="7234416" cy="1754326"/>
          </a:xfrm>
          <a:prstGeom prst="rect">
            <a:avLst/>
          </a:prstGeom>
          <a:noFill/>
        </p:spPr>
        <p:txBody>
          <a:bodyPr wrap="none" rtlCol="0">
            <a:spAutoFit/>
          </a:bodyPr>
          <a:lstStyle/>
          <a:p>
            <a:r>
              <a:rPr lang="fr-FR" sz="1800" b="0" u="sng">
                <a:latin typeface="Arial" panose="020B0604020202020204" pitchFamily="34" charset="0"/>
                <a:cs typeface="Arial" panose="020B0604020202020204" pitchFamily="34" charset="0"/>
              </a:rPr>
              <a:t>Laser</a:t>
            </a:r>
            <a:r>
              <a:rPr lang="fr-FR" sz="1800" b="0">
                <a:latin typeface="Arial" panose="020B0604020202020204" pitchFamily="34" charset="0"/>
                <a:cs typeface="Arial" panose="020B0604020202020204" pitchFamily="34" charset="0"/>
              </a:rPr>
              <a:t>: P = 200 TW, E = 30 J, w</a:t>
            </a:r>
            <a:r>
              <a:rPr lang="fr-FR" sz="1800" b="0" baseline="-25000">
                <a:latin typeface="Arial" panose="020B0604020202020204" pitchFamily="34" charset="0"/>
                <a:cs typeface="Arial" panose="020B0604020202020204" pitchFamily="34" charset="0"/>
              </a:rPr>
              <a:t>0</a:t>
            </a:r>
            <a:r>
              <a:rPr lang="fr-FR" sz="1800" b="0">
                <a:latin typeface="Arial" panose="020B0604020202020204" pitchFamily="34" charset="0"/>
                <a:cs typeface="Arial" panose="020B0604020202020204" pitchFamily="34" charset="0"/>
              </a:rPr>
              <a:t> = 30 </a:t>
            </a:r>
            <a:r>
              <a:rPr lang="fr-FR" sz="1800" b="0">
                <a:latin typeface="Symbol" panose="05050102010706020507" pitchFamily="18" charset="2"/>
                <a:cs typeface="Arial" panose="020B0604020202020204" pitchFamily="34" charset="0"/>
              </a:rPr>
              <a:t>m</a:t>
            </a:r>
            <a:r>
              <a:rPr lang="fr-FR" sz="1800" b="0">
                <a:latin typeface="Arial" panose="020B0604020202020204" pitchFamily="34" charset="0"/>
                <a:cs typeface="Arial" panose="020B0604020202020204" pitchFamily="34" charset="0"/>
              </a:rPr>
              <a:t>m  ( a</a:t>
            </a:r>
            <a:r>
              <a:rPr lang="fr-FR" sz="1800" b="0" baseline="-25000">
                <a:latin typeface="Arial" panose="020B0604020202020204" pitchFamily="34" charset="0"/>
                <a:cs typeface="Arial" panose="020B0604020202020204" pitchFamily="34" charset="0"/>
              </a:rPr>
              <a:t>0</a:t>
            </a:r>
            <a:r>
              <a:rPr lang="fr-FR" sz="1800" b="0">
                <a:latin typeface="Arial" panose="020B0604020202020204" pitchFamily="34" charset="0"/>
                <a:cs typeface="Arial" panose="020B0604020202020204" pitchFamily="34" charset="0"/>
              </a:rPr>
              <a:t> = 2.57, </a:t>
            </a:r>
            <a:r>
              <a:rPr lang="fr-FR" sz="1800" b="0">
                <a:latin typeface="Symbol" panose="05050102010706020507" pitchFamily="18" charset="2"/>
                <a:cs typeface="Arial" panose="020B0604020202020204" pitchFamily="34" charset="0"/>
              </a:rPr>
              <a:t>t</a:t>
            </a:r>
            <a:r>
              <a:rPr lang="fr-FR" sz="1800" b="0" baseline="-25000">
                <a:latin typeface="Arial" panose="020B0604020202020204" pitchFamily="34" charset="0"/>
                <a:cs typeface="Arial" panose="020B0604020202020204" pitchFamily="34" charset="0"/>
              </a:rPr>
              <a:t>FWHM</a:t>
            </a:r>
            <a:r>
              <a:rPr lang="fr-FR" sz="1800" b="0">
                <a:latin typeface="Arial" panose="020B0604020202020204" pitchFamily="34" charset="0"/>
                <a:cs typeface="Arial" panose="020B0604020202020204" pitchFamily="34" charset="0"/>
              </a:rPr>
              <a:t> = 141 fs)</a:t>
            </a:r>
          </a:p>
          <a:p>
            <a:r>
              <a:rPr lang="fr-FR" sz="1800" b="0">
                <a:latin typeface="Arial" panose="020B0604020202020204" pitchFamily="34" charset="0"/>
                <a:cs typeface="Arial" panose="020B0604020202020204" pitchFamily="34" charset="0"/>
              </a:rPr>
              <a:t>           Bi gaussian</a:t>
            </a:r>
          </a:p>
          <a:p>
            <a:endParaRPr lang="fr-FR" sz="1800" b="0">
              <a:latin typeface="Arial" panose="020B0604020202020204" pitchFamily="34" charset="0"/>
              <a:cs typeface="Arial" panose="020B0604020202020204" pitchFamily="34" charset="0"/>
            </a:endParaRPr>
          </a:p>
          <a:p>
            <a:r>
              <a:rPr lang="fr-FR" sz="1800" b="0" u="sng">
                <a:latin typeface="Arial" panose="020B0604020202020204" pitchFamily="34" charset="0"/>
                <a:cs typeface="Arial" panose="020B0604020202020204" pitchFamily="34" charset="0"/>
              </a:rPr>
              <a:t>Plasma</a:t>
            </a:r>
            <a:r>
              <a:rPr lang="fr-FR" sz="1800" b="0">
                <a:latin typeface="Arial" panose="020B0604020202020204" pitchFamily="34" charset="0"/>
                <a:cs typeface="Arial" panose="020B0604020202020204" pitchFamily="34" charset="0"/>
              </a:rPr>
              <a:t>: 	parabolic in r, </a:t>
            </a:r>
            <a:r>
              <a:rPr lang="fr-FR" sz="1800" b="0">
                <a:latin typeface="Symbol" panose="05050102010706020507" pitchFamily="18" charset="2"/>
                <a:cs typeface="Arial" panose="020B0604020202020204" pitchFamily="34" charset="0"/>
              </a:rPr>
              <a:t>D</a:t>
            </a:r>
            <a:r>
              <a:rPr lang="fr-FR" sz="1800" b="0">
                <a:latin typeface="Arial" panose="020B0604020202020204" pitchFamily="34" charset="0"/>
                <a:cs typeface="Arial" panose="020B0604020202020204" pitchFamily="34" charset="0"/>
              </a:rPr>
              <a:t>n/n</a:t>
            </a:r>
            <a:r>
              <a:rPr lang="fr-FR" sz="1800" b="0" baseline="-25000">
                <a:latin typeface="Arial" panose="020B0604020202020204" pitchFamily="34" charset="0"/>
                <a:cs typeface="Arial" panose="020B0604020202020204" pitchFamily="34" charset="0"/>
              </a:rPr>
              <a:t>c</a:t>
            </a:r>
            <a:r>
              <a:rPr lang="fr-FR" sz="1800" b="0">
                <a:latin typeface="Arial" panose="020B0604020202020204" pitchFamily="34" charset="0"/>
                <a:cs typeface="Arial" panose="020B0604020202020204" pitchFamily="34" charset="0"/>
              </a:rPr>
              <a:t> = 1 to 0.6</a:t>
            </a:r>
          </a:p>
          <a:p>
            <a:r>
              <a:rPr lang="fr-FR" sz="1800" b="0">
                <a:latin typeface="Arial" panose="020B0604020202020204" pitchFamily="34" charset="0"/>
                <a:cs typeface="Arial" panose="020B0604020202020204" pitchFamily="34" charset="0"/>
              </a:rPr>
              <a:t>	unniform in z, 5 to 7 cm long, n</a:t>
            </a:r>
            <a:r>
              <a:rPr lang="fr-FR" sz="1800" b="0" baseline="-25000">
                <a:latin typeface="Arial" panose="020B0604020202020204" pitchFamily="34" charset="0"/>
                <a:cs typeface="Arial" panose="020B0604020202020204" pitchFamily="34" charset="0"/>
              </a:rPr>
              <a:t>0</a:t>
            </a:r>
            <a:r>
              <a:rPr lang="fr-FR" sz="1800" b="0">
                <a:latin typeface="Arial" panose="020B0604020202020204" pitchFamily="34" charset="0"/>
                <a:cs typeface="Arial" panose="020B0604020202020204" pitchFamily="34" charset="0"/>
              </a:rPr>
              <a:t> = 1 to 2 10</a:t>
            </a:r>
            <a:r>
              <a:rPr lang="fr-FR" sz="1800" b="0" baseline="30000">
                <a:latin typeface="Arial" panose="020B0604020202020204" pitchFamily="34" charset="0"/>
                <a:cs typeface="Arial" panose="020B0604020202020204" pitchFamily="34" charset="0"/>
              </a:rPr>
              <a:t>17</a:t>
            </a:r>
            <a:r>
              <a:rPr lang="fr-FR" sz="1800" b="0">
                <a:latin typeface="Arial" panose="020B0604020202020204" pitchFamily="34" charset="0"/>
                <a:cs typeface="Arial" panose="020B0604020202020204" pitchFamily="34" charset="0"/>
              </a:rPr>
              <a:t> cm</a:t>
            </a:r>
            <a:r>
              <a:rPr lang="fr-FR" sz="1800" b="0" baseline="30000">
                <a:latin typeface="Arial" panose="020B0604020202020204" pitchFamily="34" charset="0"/>
                <a:cs typeface="Arial" panose="020B0604020202020204" pitchFamily="34" charset="0"/>
              </a:rPr>
              <a:t>-3</a:t>
            </a:r>
            <a:r>
              <a:rPr lang="fr-FR" sz="1800" b="0">
                <a:latin typeface="Arial" panose="020B0604020202020204" pitchFamily="34" charset="0"/>
                <a:cs typeface="Arial" panose="020B0604020202020204" pitchFamily="34" charset="0"/>
              </a:rPr>
              <a:t>	</a:t>
            </a:r>
          </a:p>
          <a:p>
            <a:r>
              <a:rPr lang="fr-FR" sz="1800" b="0">
                <a:latin typeface="Arial" panose="020B0604020202020204" pitchFamily="34" charset="0"/>
                <a:cs typeface="Arial" panose="020B0604020202020204" pitchFamily="34" charset="0"/>
              </a:rPr>
              <a:t>	entrance and exit ramps ~2 cm</a:t>
            </a:r>
          </a:p>
        </p:txBody>
      </p:sp>
      <p:sp>
        <p:nvSpPr>
          <p:cNvPr id="5" name="ZoneTexte 4"/>
          <p:cNvSpPr txBox="1"/>
          <p:nvPr/>
        </p:nvSpPr>
        <p:spPr>
          <a:xfrm>
            <a:off x="817418" y="4225638"/>
            <a:ext cx="7234416" cy="1754326"/>
          </a:xfrm>
          <a:prstGeom prst="rect">
            <a:avLst/>
          </a:prstGeom>
          <a:noFill/>
        </p:spPr>
        <p:txBody>
          <a:bodyPr wrap="none" rtlCol="0">
            <a:spAutoFit/>
          </a:bodyPr>
          <a:lstStyle/>
          <a:p>
            <a:r>
              <a:rPr lang="fr-FR" sz="1800" b="0" u="sng">
                <a:latin typeface="Arial" panose="020B0604020202020204" pitchFamily="34" charset="0"/>
                <a:cs typeface="Arial" panose="020B0604020202020204" pitchFamily="34" charset="0"/>
              </a:rPr>
              <a:t>Laser</a:t>
            </a:r>
            <a:r>
              <a:rPr lang="fr-FR" sz="1800" b="0">
                <a:latin typeface="Arial" panose="020B0604020202020204" pitchFamily="34" charset="0"/>
                <a:cs typeface="Arial" panose="020B0604020202020204" pitchFamily="34" charset="0"/>
              </a:rPr>
              <a:t>: P = 400 TW, E = 60 J, w</a:t>
            </a:r>
            <a:r>
              <a:rPr lang="fr-FR" sz="1800" b="0" baseline="-25000">
                <a:latin typeface="Arial" panose="020B0604020202020204" pitchFamily="34" charset="0"/>
                <a:cs typeface="Arial" panose="020B0604020202020204" pitchFamily="34" charset="0"/>
              </a:rPr>
              <a:t>0</a:t>
            </a:r>
            <a:r>
              <a:rPr lang="fr-FR" sz="1800" b="0">
                <a:latin typeface="Arial" panose="020B0604020202020204" pitchFamily="34" charset="0"/>
                <a:cs typeface="Arial" panose="020B0604020202020204" pitchFamily="34" charset="0"/>
              </a:rPr>
              <a:t> = 45 </a:t>
            </a:r>
            <a:r>
              <a:rPr lang="fr-FR" sz="1800" b="0">
                <a:latin typeface="Symbol" panose="05050102010706020507" pitchFamily="18" charset="2"/>
                <a:cs typeface="Arial" panose="020B0604020202020204" pitchFamily="34" charset="0"/>
              </a:rPr>
              <a:t>m</a:t>
            </a:r>
            <a:r>
              <a:rPr lang="fr-FR" sz="1800" b="0">
                <a:latin typeface="Arial" panose="020B0604020202020204" pitchFamily="34" charset="0"/>
                <a:cs typeface="Arial" panose="020B0604020202020204" pitchFamily="34" charset="0"/>
              </a:rPr>
              <a:t>m  ( a</a:t>
            </a:r>
            <a:r>
              <a:rPr lang="fr-FR" sz="1800" b="0" baseline="-25000">
                <a:latin typeface="Arial" panose="020B0604020202020204" pitchFamily="34" charset="0"/>
                <a:cs typeface="Arial" panose="020B0604020202020204" pitchFamily="34" charset="0"/>
              </a:rPr>
              <a:t>0</a:t>
            </a:r>
            <a:r>
              <a:rPr lang="fr-FR" sz="1800" b="0">
                <a:latin typeface="Arial" panose="020B0604020202020204" pitchFamily="34" charset="0"/>
                <a:cs typeface="Arial" panose="020B0604020202020204" pitchFamily="34" charset="0"/>
              </a:rPr>
              <a:t> = 2.42, </a:t>
            </a:r>
            <a:r>
              <a:rPr lang="fr-FR" sz="1800" b="0">
                <a:latin typeface="Symbol" panose="05050102010706020507" pitchFamily="18" charset="2"/>
                <a:cs typeface="Arial" panose="020B0604020202020204" pitchFamily="34" charset="0"/>
              </a:rPr>
              <a:t>t</a:t>
            </a:r>
            <a:r>
              <a:rPr lang="fr-FR" sz="1800" b="0" baseline="-25000">
                <a:latin typeface="Arial" panose="020B0604020202020204" pitchFamily="34" charset="0"/>
                <a:cs typeface="Arial" panose="020B0604020202020204" pitchFamily="34" charset="0"/>
              </a:rPr>
              <a:t>FWHM</a:t>
            </a:r>
            <a:r>
              <a:rPr lang="fr-FR" sz="1800" b="0">
                <a:latin typeface="Arial" panose="020B0604020202020204" pitchFamily="34" charset="0"/>
                <a:cs typeface="Arial" panose="020B0604020202020204" pitchFamily="34" charset="0"/>
              </a:rPr>
              <a:t> = 141 fs)</a:t>
            </a:r>
          </a:p>
          <a:p>
            <a:r>
              <a:rPr lang="fr-FR" sz="1800" b="0">
                <a:latin typeface="Arial" panose="020B0604020202020204" pitchFamily="34" charset="0"/>
                <a:cs typeface="Arial" panose="020B0604020202020204" pitchFamily="34" charset="0"/>
              </a:rPr>
              <a:t>           Bi gaussian</a:t>
            </a:r>
          </a:p>
          <a:p>
            <a:endParaRPr lang="fr-FR" sz="1800" b="0">
              <a:latin typeface="Arial" panose="020B0604020202020204" pitchFamily="34" charset="0"/>
              <a:cs typeface="Arial" panose="020B0604020202020204" pitchFamily="34" charset="0"/>
            </a:endParaRPr>
          </a:p>
          <a:p>
            <a:r>
              <a:rPr lang="fr-FR" sz="1800" b="0" u="sng">
                <a:latin typeface="Arial" panose="020B0604020202020204" pitchFamily="34" charset="0"/>
                <a:cs typeface="Arial" panose="020B0604020202020204" pitchFamily="34" charset="0"/>
              </a:rPr>
              <a:t>Plasma</a:t>
            </a:r>
            <a:r>
              <a:rPr lang="fr-FR" sz="1800" b="0">
                <a:latin typeface="Arial" panose="020B0604020202020204" pitchFamily="34" charset="0"/>
                <a:cs typeface="Arial" panose="020B0604020202020204" pitchFamily="34" charset="0"/>
              </a:rPr>
              <a:t>: 	parabolic in r, </a:t>
            </a:r>
            <a:r>
              <a:rPr lang="fr-FR" sz="1800" b="0">
                <a:latin typeface="Symbol" panose="05050102010706020507" pitchFamily="18" charset="2"/>
                <a:cs typeface="Arial" panose="020B0604020202020204" pitchFamily="34" charset="0"/>
              </a:rPr>
              <a:t>D</a:t>
            </a:r>
            <a:r>
              <a:rPr lang="fr-FR" sz="1800" b="0">
                <a:latin typeface="Arial" panose="020B0604020202020204" pitchFamily="34" charset="0"/>
                <a:cs typeface="Arial" panose="020B0604020202020204" pitchFamily="34" charset="0"/>
              </a:rPr>
              <a:t>n/n</a:t>
            </a:r>
            <a:r>
              <a:rPr lang="fr-FR" sz="1800" b="0" baseline="-25000">
                <a:latin typeface="Arial" panose="020B0604020202020204" pitchFamily="34" charset="0"/>
                <a:cs typeface="Arial" panose="020B0604020202020204" pitchFamily="34" charset="0"/>
              </a:rPr>
              <a:t>c</a:t>
            </a:r>
            <a:r>
              <a:rPr lang="fr-FR" sz="1800" b="0">
                <a:latin typeface="Arial" panose="020B0604020202020204" pitchFamily="34" charset="0"/>
                <a:cs typeface="Arial" panose="020B0604020202020204" pitchFamily="34" charset="0"/>
              </a:rPr>
              <a:t> = 1 to 0.3</a:t>
            </a:r>
          </a:p>
          <a:p>
            <a:r>
              <a:rPr lang="fr-FR" sz="1800" b="0">
                <a:latin typeface="Arial" panose="020B0604020202020204" pitchFamily="34" charset="0"/>
                <a:cs typeface="Arial" panose="020B0604020202020204" pitchFamily="34" charset="0"/>
              </a:rPr>
              <a:t>	unniform in z, 30 to 50 cm long, n</a:t>
            </a:r>
            <a:r>
              <a:rPr lang="fr-FR" sz="1800" b="0" baseline="-25000">
                <a:latin typeface="Arial" panose="020B0604020202020204" pitchFamily="34" charset="0"/>
                <a:cs typeface="Arial" panose="020B0604020202020204" pitchFamily="34" charset="0"/>
              </a:rPr>
              <a:t>0</a:t>
            </a:r>
            <a:r>
              <a:rPr lang="fr-FR" sz="1800" b="0">
                <a:latin typeface="Arial" panose="020B0604020202020204" pitchFamily="34" charset="0"/>
                <a:cs typeface="Arial" panose="020B0604020202020204" pitchFamily="34" charset="0"/>
              </a:rPr>
              <a:t> = 1 to 2 10</a:t>
            </a:r>
            <a:r>
              <a:rPr lang="fr-FR" sz="1800" b="0" baseline="30000">
                <a:latin typeface="Arial" panose="020B0604020202020204" pitchFamily="34" charset="0"/>
                <a:cs typeface="Arial" panose="020B0604020202020204" pitchFamily="34" charset="0"/>
              </a:rPr>
              <a:t>17</a:t>
            </a:r>
            <a:r>
              <a:rPr lang="fr-FR" sz="1800" b="0">
                <a:latin typeface="Arial" panose="020B0604020202020204" pitchFamily="34" charset="0"/>
                <a:cs typeface="Arial" panose="020B0604020202020204" pitchFamily="34" charset="0"/>
              </a:rPr>
              <a:t> cm</a:t>
            </a:r>
            <a:r>
              <a:rPr lang="fr-FR" sz="1800" b="0" baseline="30000">
                <a:latin typeface="Arial" panose="020B0604020202020204" pitchFamily="34" charset="0"/>
                <a:cs typeface="Arial" panose="020B0604020202020204" pitchFamily="34" charset="0"/>
              </a:rPr>
              <a:t>-3</a:t>
            </a:r>
            <a:r>
              <a:rPr lang="fr-FR" sz="1800" b="0">
                <a:latin typeface="Arial" panose="020B0604020202020204" pitchFamily="34" charset="0"/>
                <a:cs typeface="Arial" panose="020B0604020202020204" pitchFamily="34" charset="0"/>
              </a:rPr>
              <a:t>	</a:t>
            </a:r>
          </a:p>
          <a:p>
            <a:r>
              <a:rPr lang="fr-FR" sz="1800" b="0">
                <a:latin typeface="Arial" panose="020B0604020202020204" pitchFamily="34" charset="0"/>
                <a:cs typeface="Arial" panose="020B0604020202020204" pitchFamily="34" charset="0"/>
              </a:rPr>
              <a:t>	entrance and exit ramps ~2 cm</a:t>
            </a:r>
          </a:p>
        </p:txBody>
      </p:sp>
      <p:sp>
        <p:nvSpPr>
          <p:cNvPr id="6" name="ZoneTexte 5"/>
          <p:cNvSpPr txBox="1"/>
          <p:nvPr/>
        </p:nvSpPr>
        <p:spPr>
          <a:xfrm>
            <a:off x="467591" y="1517073"/>
            <a:ext cx="838691" cy="369332"/>
          </a:xfrm>
          <a:prstGeom prst="rect">
            <a:avLst/>
          </a:prstGeom>
          <a:noFill/>
        </p:spPr>
        <p:txBody>
          <a:bodyPr wrap="none" rtlCol="0">
            <a:spAutoFit/>
          </a:bodyPr>
          <a:lstStyle/>
          <a:p>
            <a:r>
              <a:rPr lang="fr-FR" sz="1800">
                <a:solidFill>
                  <a:srgbClr val="E17009"/>
                </a:solidFill>
                <a:effectLst>
                  <a:outerShdw blurRad="38100" dist="38100" dir="2700000" algn="tl">
                    <a:srgbClr val="000000">
                      <a:alpha val="43137"/>
                    </a:srgbClr>
                  </a:outerShdw>
                </a:effectLst>
                <a:latin typeface="+mn-lt"/>
              </a:rPr>
              <a:t>1 GeV</a:t>
            </a:r>
          </a:p>
        </p:txBody>
      </p:sp>
      <p:sp>
        <p:nvSpPr>
          <p:cNvPr id="7" name="ZoneTexte 6"/>
          <p:cNvSpPr txBox="1"/>
          <p:nvPr/>
        </p:nvSpPr>
        <p:spPr>
          <a:xfrm>
            <a:off x="467591" y="3851564"/>
            <a:ext cx="838691" cy="369332"/>
          </a:xfrm>
          <a:prstGeom prst="rect">
            <a:avLst/>
          </a:prstGeom>
          <a:noFill/>
        </p:spPr>
        <p:txBody>
          <a:bodyPr wrap="none" rtlCol="0">
            <a:spAutoFit/>
          </a:bodyPr>
          <a:lstStyle/>
          <a:p>
            <a:r>
              <a:rPr lang="fr-FR" sz="1800">
                <a:solidFill>
                  <a:srgbClr val="E17009"/>
                </a:solidFill>
                <a:effectLst>
                  <a:outerShdw blurRad="38100" dist="38100" dir="2700000" algn="tl">
                    <a:srgbClr val="000000">
                      <a:alpha val="43137"/>
                    </a:srgbClr>
                  </a:outerShdw>
                </a:effectLst>
                <a:latin typeface="+mn-lt"/>
              </a:rPr>
              <a:t>5 GeV</a:t>
            </a:r>
          </a:p>
        </p:txBody>
      </p:sp>
    </p:spTree>
    <p:extLst>
      <p:ext uri="{BB962C8B-B14F-4D97-AF65-F5344CB8AC3E}">
        <p14:creationId xmlns:p14="http://schemas.microsoft.com/office/powerpoint/2010/main" val="127483888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a:extLst>
              <a:ext uri="{FF2B5EF4-FFF2-40B4-BE49-F238E27FC236}">
                <a16:creationId xmlns:a16="http://schemas.microsoft.com/office/drawing/2014/main" id="{85081F30-35E4-424E-BAC7-3CD2B493FD30}"/>
              </a:ext>
            </a:extLst>
          </p:cNvPr>
          <p:cNvSpPr>
            <a:spLocks noGrp="1"/>
          </p:cNvSpPr>
          <p:nvPr>
            <p:ph type="sldNum" sz="quarter" idx="4"/>
          </p:nvPr>
        </p:nvSpPr>
        <p:spPr/>
        <p:txBody>
          <a:bodyPr/>
          <a:lstStyle/>
          <a:p>
            <a:pPr>
              <a:defRPr/>
            </a:pPr>
            <a:fld id="{79C76C74-8835-4D95-A0A5-80ECAE9C97FF}" type="slidenum">
              <a:rPr lang="fr-FR" smtClean="0"/>
              <a:pPr>
                <a:defRPr/>
              </a:pPr>
              <a:t>25</a:t>
            </a:fld>
            <a:endParaRPr lang="fr-FR"/>
          </a:p>
        </p:txBody>
      </p:sp>
      <p:sp>
        <p:nvSpPr>
          <p:cNvPr id="3" name="ZoneTexte 2">
            <a:extLst>
              <a:ext uri="{FF2B5EF4-FFF2-40B4-BE49-F238E27FC236}">
                <a16:creationId xmlns:a16="http://schemas.microsoft.com/office/drawing/2014/main" id="{0A6A1A1D-4953-46D0-A561-B57E73021CB7}"/>
              </a:ext>
            </a:extLst>
          </p:cNvPr>
          <p:cNvSpPr txBox="1"/>
          <p:nvPr/>
        </p:nvSpPr>
        <p:spPr>
          <a:xfrm>
            <a:off x="422658" y="964472"/>
            <a:ext cx="10054676" cy="5940088"/>
          </a:xfrm>
          <a:prstGeom prst="rect">
            <a:avLst/>
          </a:prstGeom>
          <a:noFill/>
        </p:spPr>
        <p:txBody>
          <a:bodyPr wrap="none" rtlCol="0">
            <a:spAutoFit/>
          </a:bodyPr>
          <a:lstStyle/>
          <a:p>
            <a:r>
              <a:rPr lang="fr-FR" sz="2000" b="0">
                <a:latin typeface="Arial" panose="020B0604020202020204" pitchFamily="34" charset="0"/>
                <a:cs typeface="Arial" panose="020B0604020202020204" pitchFamily="34" charset="0"/>
              </a:rPr>
              <a:t> Tremendous simulations and optimizations have been performed by many contributors</a:t>
            </a:r>
          </a:p>
          <a:p>
            <a:endParaRPr lang="fr-FR" sz="2000" b="0">
              <a:latin typeface="Arial" panose="020B0604020202020204" pitchFamily="34" charset="0"/>
              <a:cs typeface="Arial" panose="020B0604020202020204" pitchFamily="34" charset="0"/>
            </a:endParaRPr>
          </a:p>
          <a:p>
            <a:r>
              <a:rPr lang="fr-FR" sz="2000" b="0">
                <a:latin typeface="Arial" panose="020B0604020202020204" pitchFamily="34" charset="0"/>
                <a:cs typeface="Arial" panose="020B0604020202020204" pitchFamily="34" charset="0"/>
                <a:sym typeface="Wingdings" panose="05000000000000000000" pitchFamily="2" charset="2"/>
              </a:rPr>
              <a:t> Many results obtained on different injection/acceleration schemes and techniques</a:t>
            </a:r>
            <a:endParaRPr lang="fr-FR" sz="2000" b="0">
              <a:latin typeface="Arial" panose="020B0604020202020204" pitchFamily="34" charset="0"/>
              <a:cs typeface="Arial" panose="020B0604020202020204" pitchFamily="34" charset="0"/>
            </a:endParaRPr>
          </a:p>
          <a:p>
            <a:endParaRPr lang="fr-FR" sz="2000" b="0">
              <a:latin typeface="Arial" panose="020B0604020202020204" pitchFamily="34" charset="0"/>
              <a:cs typeface="Arial" panose="020B0604020202020204" pitchFamily="34" charset="0"/>
              <a:sym typeface="Wingdings" panose="05000000000000000000" pitchFamily="2" charset="2"/>
            </a:endParaRPr>
          </a:p>
          <a:p>
            <a:r>
              <a:rPr lang="fr-FR" sz="2000" b="0">
                <a:latin typeface="Arial" panose="020B0604020202020204" pitchFamily="34" charset="0"/>
                <a:cs typeface="Arial" panose="020B0604020202020204" pitchFamily="34" charset="0"/>
                <a:sym typeface="Wingdings" panose="05000000000000000000" pitchFamily="2" charset="2"/>
              </a:rPr>
              <a:t> First down selection performed for S2E simulations</a:t>
            </a:r>
          </a:p>
          <a:p>
            <a:endParaRPr lang="fr-FR" sz="2000" b="0">
              <a:latin typeface="Arial" panose="020B0604020202020204" pitchFamily="34" charset="0"/>
              <a:cs typeface="Arial" panose="020B0604020202020204" pitchFamily="34" charset="0"/>
              <a:sym typeface="Wingdings" panose="05000000000000000000" pitchFamily="2" charset="2"/>
            </a:endParaRPr>
          </a:p>
          <a:p>
            <a:pPr marL="342900" indent="-342900">
              <a:buFont typeface="Wingdings" panose="05000000000000000000" pitchFamily="2" charset="2"/>
              <a:buChar char="à"/>
            </a:pPr>
            <a:r>
              <a:rPr lang="fr-FR" sz="2000" b="0" smtClean="0">
                <a:latin typeface="Arial" panose="020B0604020202020204" pitchFamily="34" charset="0"/>
                <a:cs typeface="Arial" panose="020B0604020202020204" pitchFamily="34" charset="0"/>
                <a:sym typeface="Wingdings" panose="05000000000000000000" pitchFamily="2" charset="2"/>
              </a:rPr>
              <a:t>Issues </a:t>
            </a:r>
            <a:r>
              <a:rPr lang="fr-FR" sz="2000" b="0">
                <a:latin typeface="Arial" panose="020B0604020202020204" pitchFamily="34" charset="0"/>
                <a:cs typeface="Arial" panose="020B0604020202020204" pitchFamily="34" charset="0"/>
                <a:sym typeface="Wingdings" panose="05000000000000000000" pitchFamily="2" charset="2"/>
              </a:rPr>
              <a:t>of </a:t>
            </a:r>
            <a:r>
              <a:rPr lang="fr-FR" sz="2000" b="0" smtClean="0">
                <a:latin typeface="Arial" panose="020B0604020202020204" pitchFamily="34" charset="0"/>
                <a:cs typeface="Arial" panose="020B0604020202020204" pitchFamily="34" charset="0"/>
                <a:sym typeface="Wingdings" panose="05000000000000000000" pitchFamily="2" charset="2"/>
              </a:rPr>
              <a:t>emittance growth addressed </a:t>
            </a:r>
            <a:r>
              <a:rPr lang="fr-FR" sz="2000" b="0">
                <a:latin typeface="Arial" panose="020B0604020202020204" pitchFamily="34" charset="0"/>
                <a:cs typeface="Arial" panose="020B0604020202020204" pitchFamily="34" charset="0"/>
                <a:sym typeface="Wingdings" panose="05000000000000000000" pitchFamily="2" charset="2"/>
              </a:rPr>
              <a:t>and </a:t>
            </a:r>
            <a:r>
              <a:rPr lang="fr-FR" sz="2000" b="0" smtClean="0">
                <a:latin typeface="Arial" panose="020B0604020202020204" pitchFamily="34" charset="0"/>
                <a:cs typeface="Arial" panose="020B0604020202020204" pitchFamily="34" charset="0"/>
                <a:sym typeface="Wingdings" panose="05000000000000000000" pitchFamily="2" charset="2"/>
              </a:rPr>
              <a:t>solved</a:t>
            </a:r>
          </a:p>
          <a:p>
            <a:pPr marL="342900" indent="-342900">
              <a:buFont typeface="Wingdings" panose="05000000000000000000" pitchFamily="2" charset="2"/>
              <a:buChar char="à"/>
            </a:pPr>
            <a:endParaRPr lang="fr-FR" sz="2000" b="0">
              <a:latin typeface="Arial" panose="020B0604020202020204" pitchFamily="34" charset="0"/>
              <a:cs typeface="Arial" panose="020B0604020202020204" pitchFamily="34" charset="0"/>
              <a:sym typeface="Wingdings" panose="05000000000000000000" pitchFamily="2" charset="2"/>
            </a:endParaRPr>
          </a:p>
          <a:p>
            <a:pPr marL="342900" indent="-342900">
              <a:buFont typeface="Wingdings" panose="05000000000000000000" pitchFamily="2" charset="2"/>
              <a:buChar char="à"/>
            </a:pPr>
            <a:r>
              <a:rPr lang="fr-FR" sz="2000" b="0" smtClean="0">
                <a:latin typeface="Arial" panose="020B0604020202020204" pitchFamily="34" charset="0"/>
                <a:cs typeface="Arial" panose="020B0604020202020204" pitchFamily="34" charset="0"/>
                <a:sym typeface="Wingdings" panose="05000000000000000000" pitchFamily="2" charset="2"/>
              </a:rPr>
              <a:t>Thorough S2E simulations done</a:t>
            </a:r>
            <a:endParaRPr lang="fr-FR" sz="2000" b="0">
              <a:latin typeface="Arial" panose="020B0604020202020204" pitchFamily="34" charset="0"/>
              <a:cs typeface="Arial" panose="020B0604020202020204" pitchFamily="34" charset="0"/>
              <a:sym typeface="Wingdings" panose="05000000000000000000" pitchFamily="2" charset="2"/>
            </a:endParaRPr>
          </a:p>
          <a:p>
            <a:endParaRPr lang="fr-FR" sz="2000" b="0">
              <a:latin typeface="Arial" panose="020B0604020202020204" pitchFamily="34" charset="0"/>
              <a:cs typeface="Arial" panose="020B0604020202020204" pitchFamily="34" charset="0"/>
              <a:sym typeface="Wingdings" panose="05000000000000000000" pitchFamily="2" charset="2"/>
            </a:endParaRPr>
          </a:p>
          <a:p>
            <a:r>
              <a:rPr lang="fr-FR" sz="2000" b="0">
                <a:latin typeface="Arial" panose="020B0604020202020204" pitchFamily="34" charset="0"/>
                <a:cs typeface="Arial" panose="020B0604020202020204" pitchFamily="34" charset="0"/>
                <a:sym typeface="Wingdings" panose="05000000000000000000" pitchFamily="2" charset="2"/>
              </a:rPr>
              <a:t> Beam parameters at user's </a:t>
            </a:r>
            <a:r>
              <a:rPr lang="fr-FR" sz="2000" b="0" smtClean="0">
                <a:latin typeface="Arial" panose="020B0604020202020204" pitchFamily="34" charset="0"/>
                <a:cs typeface="Arial" panose="020B0604020202020204" pitchFamily="34" charset="0"/>
                <a:sym typeface="Wingdings" panose="05000000000000000000" pitchFamily="2" charset="2"/>
              </a:rPr>
              <a:t>doorstep </a:t>
            </a:r>
            <a:r>
              <a:rPr lang="fr-FR" sz="2000" b="0">
                <a:latin typeface="Arial" panose="020B0604020202020204" pitchFamily="34" charset="0"/>
                <a:cs typeface="Arial" panose="020B0604020202020204" pitchFamily="34" charset="0"/>
                <a:sym typeface="Wingdings" panose="05000000000000000000" pitchFamily="2" charset="2"/>
              </a:rPr>
              <a:t>very close </a:t>
            </a:r>
            <a:r>
              <a:rPr lang="fr-FR" sz="2000" b="0" smtClean="0">
                <a:latin typeface="Arial" panose="020B0604020202020204" pitchFamily="34" charset="0"/>
                <a:cs typeface="Arial" panose="020B0604020202020204" pitchFamily="34" charset="0"/>
                <a:sym typeface="Wingdings" panose="05000000000000000000" pitchFamily="2" charset="2"/>
              </a:rPr>
              <a:t>to all the </a:t>
            </a:r>
            <a:r>
              <a:rPr lang="fr-FR" sz="2000" b="0">
                <a:latin typeface="Arial" panose="020B0604020202020204" pitchFamily="34" charset="0"/>
                <a:cs typeface="Arial" panose="020B0604020202020204" pitchFamily="34" charset="0"/>
                <a:sym typeface="Wingdings" panose="05000000000000000000" pitchFamily="2" charset="2"/>
              </a:rPr>
              <a:t>requirements</a:t>
            </a:r>
          </a:p>
          <a:p>
            <a:endParaRPr lang="fr-FR" sz="2000" b="0">
              <a:latin typeface="Arial" panose="020B0604020202020204" pitchFamily="34" charset="0"/>
              <a:cs typeface="Arial" panose="020B0604020202020204" pitchFamily="34" charset="0"/>
              <a:sym typeface="Wingdings" panose="05000000000000000000" pitchFamily="2" charset="2"/>
            </a:endParaRPr>
          </a:p>
          <a:p>
            <a:r>
              <a:rPr lang="fr-FR" sz="2000" b="0">
                <a:latin typeface="Arial" panose="020B0604020202020204" pitchFamily="34" charset="0"/>
                <a:cs typeface="Arial" panose="020B0604020202020204" pitchFamily="34" charset="0"/>
                <a:sym typeface="Wingdings" panose="05000000000000000000" pitchFamily="2" charset="2"/>
              </a:rPr>
              <a:t>A certain level of sophistication </a:t>
            </a:r>
            <a:r>
              <a:rPr lang="fr-FR" sz="2000" b="0" smtClean="0">
                <a:latin typeface="Arial" panose="020B0604020202020204" pitchFamily="34" charset="0"/>
                <a:cs typeface="Arial" panose="020B0604020202020204" pitchFamily="34" charset="0"/>
                <a:sym typeface="Wingdings" panose="05000000000000000000" pitchFamily="2" charset="2"/>
              </a:rPr>
              <a:t>is </a:t>
            </a:r>
            <a:r>
              <a:rPr lang="fr-FR" sz="2000" b="0">
                <a:latin typeface="Arial" panose="020B0604020202020204" pitchFamily="34" charset="0"/>
                <a:cs typeface="Arial" panose="020B0604020202020204" pitchFamily="34" charset="0"/>
                <a:sym typeface="Wingdings" panose="05000000000000000000" pitchFamily="2" charset="2"/>
              </a:rPr>
              <a:t>necessary</a:t>
            </a:r>
          </a:p>
          <a:p>
            <a:endParaRPr lang="fr-FR" sz="2000" b="0">
              <a:latin typeface="Arial" panose="020B0604020202020204" pitchFamily="34" charset="0"/>
              <a:cs typeface="Arial" panose="020B0604020202020204" pitchFamily="34" charset="0"/>
              <a:sym typeface="Wingdings" panose="05000000000000000000" pitchFamily="2" charset="2"/>
            </a:endParaRPr>
          </a:p>
          <a:p>
            <a:r>
              <a:rPr lang="fr-FR" sz="2000" b="0">
                <a:latin typeface="Arial" panose="020B0604020202020204" pitchFamily="34" charset="0"/>
                <a:cs typeface="Arial" panose="020B0604020202020204" pitchFamily="34" charset="0"/>
                <a:sym typeface="Wingdings" panose="05000000000000000000" pitchFamily="2" charset="2"/>
              </a:rPr>
              <a:t>Solutions do exist, </a:t>
            </a:r>
            <a:r>
              <a:rPr lang="fr-FR" sz="2000" b="0" smtClean="0">
                <a:latin typeface="Arial" panose="020B0604020202020204" pitchFamily="34" charset="0"/>
                <a:cs typeface="Arial" panose="020B0604020202020204" pitchFamily="34" charset="0"/>
                <a:sym typeface="Wingdings" panose="05000000000000000000" pitchFamily="2" charset="2"/>
              </a:rPr>
              <a:t>at least one is robust</a:t>
            </a:r>
            <a:endParaRPr lang="fr-FR" sz="2000" b="0">
              <a:latin typeface="Arial" panose="020B0604020202020204" pitchFamily="34" charset="0"/>
              <a:cs typeface="Arial" panose="020B0604020202020204" pitchFamily="34" charset="0"/>
              <a:sym typeface="Wingdings" panose="05000000000000000000" pitchFamily="2" charset="2"/>
            </a:endParaRPr>
          </a:p>
          <a:p>
            <a:endParaRPr lang="fr-FR" sz="2000" b="0">
              <a:latin typeface="Arial" panose="020B0604020202020204" pitchFamily="34" charset="0"/>
              <a:cs typeface="Arial" panose="020B0604020202020204" pitchFamily="34" charset="0"/>
              <a:sym typeface="Wingdings" panose="05000000000000000000" pitchFamily="2" charset="2"/>
            </a:endParaRPr>
          </a:p>
          <a:p>
            <a:r>
              <a:rPr lang="fr-FR" sz="2000" b="0">
                <a:latin typeface="Arial" panose="020B0604020202020204" pitchFamily="34" charset="0"/>
                <a:cs typeface="Arial" panose="020B0604020202020204" pitchFamily="34" charset="0"/>
                <a:sym typeface="Wingdings" panose="05000000000000000000" pitchFamily="2" charset="2"/>
              </a:rPr>
              <a:t>Other schemes or techniques remain </a:t>
            </a:r>
            <a:r>
              <a:rPr lang="fr-FR" sz="2000" b="0" smtClean="0">
                <a:latin typeface="Arial" panose="020B0604020202020204" pitchFamily="34" charset="0"/>
                <a:cs typeface="Arial" panose="020B0604020202020204" pitchFamily="34" charset="0"/>
                <a:sym typeface="Wingdings" panose="05000000000000000000" pitchFamily="2" charset="2"/>
              </a:rPr>
              <a:t>promising</a:t>
            </a:r>
            <a:endParaRPr lang="fr-FR" sz="2000" b="0">
              <a:latin typeface="Arial" panose="020B0604020202020204" pitchFamily="34" charset="0"/>
              <a:cs typeface="Arial" panose="020B0604020202020204" pitchFamily="34" charset="0"/>
              <a:sym typeface="Wingdings" panose="05000000000000000000" pitchFamily="2" charset="2"/>
            </a:endParaRPr>
          </a:p>
          <a:p>
            <a:r>
              <a:rPr lang="fr-FR" sz="2000" b="0">
                <a:latin typeface="Arial" panose="020B0604020202020204" pitchFamily="34" charset="0"/>
                <a:cs typeface="Arial" panose="020B0604020202020204" pitchFamily="34" charset="0"/>
                <a:sym typeface="Wingdings" panose="05000000000000000000" pitchFamily="2" charset="2"/>
              </a:rPr>
              <a:t>Further progress is still </a:t>
            </a:r>
            <a:r>
              <a:rPr lang="fr-FR" sz="2000" b="0" smtClean="0">
                <a:latin typeface="Arial" panose="020B0604020202020204" pitchFamily="34" charset="0"/>
                <a:cs typeface="Arial" panose="020B0604020202020204" pitchFamily="34" charset="0"/>
                <a:sym typeface="Wingdings" panose="05000000000000000000" pitchFamily="2" charset="2"/>
              </a:rPr>
              <a:t>possible</a:t>
            </a:r>
            <a:endParaRPr lang="fr-FR" sz="2000" b="0">
              <a:latin typeface="Arial" panose="020B0604020202020204" pitchFamily="34" charset="0"/>
              <a:cs typeface="Arial" panose="020B0604020202020204" pitchFamily="34" charset="0"/>
              <a:sym typeface="Wingdings" panose="05000000000000000000" pitchFamily="2" charset="2"/>
            </a:endParaRPr>
          </a:p>
          <a:p>
            <a:endParaRPr lang="fr-FR" sz="2000" b="0">
              <a:latin typeface="Arial" panose="020B060402020202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6921A055-1A66-4CD9-9821-32EA433534B5}"/>
              </a:ext>
            </a:extLst>
          </p:cNvPr>
          <p:cNvSpPr/>
          <p:nvPr/>
        </p:nvSpPr>
        <p:spPr>
          <a:xfrm>
            <a:off x="422659" y="5249390"/>
            <a:ext cx="4591877" cy="4248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ZoneTexte 4">
            <a:extLst>
              <a:ext uri="{FF2B5EF4-FFF2-40B4-BE49-F238E27FC236}">
                <a16:creationId xmlns:a16="http://schemas.microsoft.com/office/drawing/2014/main" id="{E0CA6EAE-695E-4393-ACF9-57AA36C7717C}"/>
              </a:ext>
            </a:extLst>
          </p:cNvPr>
          <p:cNvSpPr txBox="1"/>
          <p:nvPr/>
        </p:nvSpPr>
        <p:spPr>
          <a:xfrm>
            <a:off x="5014536" y="6503659"/>
            <a:ext cx="4793941" cy="400110"/>
          </a:xfrm>
          <a:prstGeom prst="rect">
            <a:avLst/>
          </a:prstGeom>
          <a:noFill/>
        </p:spPr>
        <p:txBody>
          <a:bodyPr wrap="none" rtlCol="0">
            <a:spAutoFit/>
          </a:bodyPr>
          <a:lstStyle/>
          <a:p>
            <a:r>
              <a:rPr lang="fr-FR" sz="2000" b="0">
                <a:latin typeface="Arial" panose="020B0604020202020204" pitchFamily="34" charset="0"/>
                <a:cs typeface="Arial" panose="020B0604020202020204" pitchFamily="34" charset="0"/>
              </a:rPr>
              <a:t>Next step: Errors and Tolerances studies</a:t>
            </a:r>
          </a:p>
        </p:txBody>
      </p:sp>
      <p:sp>
        <p:nvSpPr>
          <p:cNvPr id="6" name="Rectangle 5">
            <a:extLst>
              <a:ext uri="{FF2B5EF4-FFF2-40B4-BE49-F238E27FC236}">
                <a16:creationId xmlns:a16="http://schemas.microsoft.com/office/drawing/2014/main" id="{6BF6E72F-88E6-49DB-A2EC-5B2767271836}"/>
              </a:ext>
            </a:extLst>
          </p:cNvPr>
          <p:cNvSpPr>
            <a:spLocks noChangeArrowheads="1"/>
          </p:cNvSpPr>
          <p:nvPr/>
        </p:nvSpPr>
        <p:spPr bwMode="auto">
          <a:xfrm>
            <a:off x="4433526" y="359817"/>
            <a:ext cx="1830482" cy="421302"/>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smtClean="0">
                <a:solidFill>
                  <a:srgbClr val="FF9933"/>
                </a:solidFill>
              </a:rPr>
              <a:t>Summary</a:t>
            </a:r>
            <a:endParaRPr lang="en-US">
              <a:solidFill>
                <a:srgbClr val="FF9933"/>
              </a:solidFill>
            </a:endParaRPr>
          </a:p>
        </p:txBody>
      </p:sp>
      <p:sp>
        <p:nvSpPr>
          <p:cNvPr id="7" name="Rectangle 6">
            <a:extLst>
              <a:ext uri="{FF2B5EF4-FFF2-40B4-BE49-F238E27FC236}">
                <a16:creationId xmlns:a16="http://schemas.microsoft.com/office/drawing/2014/main" id="{3DA045C5-6CA9-4A42-BA33-A19AAD20F687}"/>
              </a:ext>
            </a:extLst>
          </p:cNvPr>
          <p:cNvSpPr/>
          <p:nvPr/>
        </p:nvSpPr>
        <p:spPr>
          <a:xfrm>
            <a:off x="422658" y="4653758"/>
            <a:ext cx="5113846" cy="41928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3242566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1+#ppt_w/2"/>
                                          </p:val>
                                        </p:tav>
                                        <p:tav tm="100000">
                                          <p:val>
                                            <p:strVal val="#ppt_x"/>
                                          </p:val>
                                        </p:tav>
                                      </p:tavLst>
                                    </p:anim>
                                    <p:anim calcmode="lin" valueType="num">
                                      <p:cBhvr additive="base">
                                        <p:cTn id="1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26</a:t>
            </a:fld>
            <a:endParaRPr lang="fr-FR"/>
          </a:p>
        </p:txBody>
      </p:sp>
      <p:sp>
        <p:nvSpPr>
          <p:cNvPr id="3" name="ZoneTexte 2"/>
          <p:cNvSpPr txBox="1"/>
          <p:nvPr/>
        </p:nvSpPr>
        <p:spPr>
          <a:xfrm>
            <a:off x="4935255" y="2943616"/>
            <a:ext cx="1283365" cy="369332"/>
          </a:xfrm>
          <a:prstGeom prst="rect">
            <a:avLst/>
          </a:prstGeom>
          <a:noFill/>
        </p:spPr>
        <p:txBody>
          <a:bodyPr wrap="none" rtlCol="0">
            <a:spAutoFit/>
          </a:bodyPr>
          <a:lstStyle/>
          <a:p>
            <a:r>
              <a:rPr lang="fr-FR" sz="1800" smtClean="0">
                <a:latin typeface="+mn-lt"/>
              </a:rPr>
              <a:t>RESERVE</a:t>
            </a:r>
            <a:endParaRPr lang="fr-FR" sz="1800" smtClean="0">
              <a:latin typeface="+mn-lt"/>
            </a:endParaRPr>
          </a:p>
        </p:txBody>
      </p:sp>
    </p:spTree>
    <p:extLst>
      <p:ext uri="{BB962C8B-B14F-4D97-AF65-F5344CB8AC3E}">
        <p14:creationId xmlns:p14="http://schemas.microsoft.com/office/powerpoint/2010/main" val="203150532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27</a:t>
            </a:fld>
            <a:endParaRPr lang="fr-FR"/>
          </a:p>
        </p:txBody>
      </p:sp>
      <p:pic>
        <p:nvPicPr>
          <p:cNvPr id="3" name="Image 2"/>
          <p:cNvPicPr>
            <a:picLocks noChangeAspect="1"/>
          </p:cNvPicPr>
          <p:nvPr/>
        </p:nvPicPr>
        <p:blipFill rotWithShape="1">
          <a:blip r:embed="rId2"/>
          <a:srcRect l="22448" t="14609" r="19280" b="16429"/>
          <a:stretch/>
        </p:blipFill>
        <p:spPr>
          <a:xfrm>
            <a:off x="1976510" y="1978097"/>
            <a:ext cx="3075709" cy="2860670"/>
          </a:xfrm>
          <a:prstGeom prst="rect">
            <a:avLst/>
          </a:prstGeom>
        </p:spPr>
      </p:pic>
      <p:pic>
        <p:nvPicPr>
          <p:cNvPr id="4" name="Image 3"/>
          <p:cNvPicPr>
            <a:picLocks noChangeAspect="1"/>
          </p:cNvPicPr>
          <p:nvPr/>
        </p:nvPicPr>
        <p:blipFill rotWithShape="1">
          <a:blip r:embed="rId3"/>
          <a:srcRect l="4735" t="9582" r="29381" b="3548"/>
          <a:stretch/>
        </p:blipFill>
        <p:spPr>
          <a:xfrm>
            <a:off x="6676957" y="2035114"/>
            <a:ext cx="2885705" cy="2746635"/>
          </a:xfrm>
          <a:prstGeom prst="rect">
            <a:avLst/>
          </a:prstGeom>
        </p:spPr>
      </p:pic>
      <p:sp>
        <p:nvSpPr>
          <p:cNvPr id="5" name="ZoneTexte 4"/>
          <p:cNvSpPr txBox="1"/>
          <p:nvPr/>
        </p:nvSpPr>
        <p:spPr>
          <a:xfrm>
            <a:off x="3109129" y="1252603"/>
            <a:ext cx="4929555" cy="369332"/>
          </a:xfrm>
          <a:prstGeom prst="rect">
            <a:avLst/>
          </a:prstGeom>
          <a:noFill/>
        </p:spPr>
        <p:txBody>
          <a:bodyPr wrap="none" rtlCol="0">
            <a:spAutoFit/>
          </a:bodyPr>
          <a:lstStyle/>
          <a:p>
            <a:r>
              <a:rPr lang="fr-FR" sz="1800" smtClean="0">
                <a:latin typeface="+mn-lt"/>
              </a:rPr>
              <a:t>In the presence of significant beam loading</a:t>
            </a:r>
            <a:endParaRPr lang="fr-FR" sz="1800" smtClean="0">
              <a:latin typeface="+mn-lt"/>
            </a:endParaRPr>
          </a:p>
        </p:txBody>
      </p:sp>
      <p:sp>
        <p:nvSpPr>
          <p:cNvPr id="6" name="ZoneTexte 5"/>
          <p:cNvSpPr txBox="1"/>
          <p:nvPr/>
        </p:nvSpPr>
        <p:spPr>
          <a:xfrm>
            <a:off x="1976510" y="4997023"/>
            <a:ext cx="3506088" cy="646331"/>
          </a:xfrm>
          <a:prstGeom prst="rect">
            <a:avLst/>
          </a:prstGeom>
          <a:noFill/>
        </p:spPr>
        <p:txBody>
          <a:bodyPr wrap="none" rtlCol="0">
            <a:spAutoFit/>
          </a:bodyPr>
          <a:lstStyle/>
          <a:p>
            <a:r>
              <a:rPr lang="fr-FR" sz="1800" smtClean="0">
                <a:latin typeface="+mn-lt"/>
              </a:rPr>
              <a:t>Optimizing energy spread</a:t>
            </a:r>
          </a:p>
          <a:p>
            <a:r>
              <a:rPr lang="fr-FR" sz="1800" smtClean="0">
                <a:latin typeface="+mn-lt"/>
              </a:rPr>
              <a:t>by optimizing the beam length</a:t>
            </a:r>
            <a:endParaRPr lang="fr-FR" sz="1800" smtClean="0">
              <a:latin typeface="+mn-lt"/>
            </a:endParaRPr>
          </a:p>
        </p:txBody>
      </p:sp>
      <p:sp>
        <p:nvSpPr>
          <p:cNvPr id="7" name="ZoneTexte 6"/>
          <p:cNvSpPr txBox="1"/>
          <p:nvPr/>
        </p:nvSpPr>
        <p:spPr>
          <a:xfrm>
            <a:off x="6240756" y="4871763"/>
            <a:ext cx="3595856" cy="1200329"/>
          </a:xfrm>
          <a:prstGeom prst="rect">
            <a:avLst/>
          </a:prstGeom>
          <a:noFill/>
        </p:spPr>
        <p:txBody>
          <a:bodyPr wrap="none" rtlCol="0">
            <a:spAutoFit/>
          </a:bodyPr>
          <a:lstStyle/>
          <a:p>
            <a:pPr algn="ctr"/>
            <a:r>
              <a:rPr lang="fr-FR" sz="1800" smtClean="0">
                <a:latin typeface="+mn-lt"/>
              </a:rPr>
              <a:t>Optimizing slice energy spread</a:t>
            </a:r>
          </a:p>
          <a:p>
            <a:pPr algn="ctr"/>
            <a:r>
              <a:rPr lang="fr-FR" sz="1800" smtClean="0">
                <a:latin typeface="+mn-lt"/>
              </a:rPr>
              <a:t>by optimizing jointly</a:t>
            </a:r>
          </a:p>
          <a:p>
            <a:pPr algn="ctr"/>
            <a:r>
              <a:rPr lang="fr-FR" sz="1800" smtClean="0">
                <a:latin typeface="+mn-lt"/>
              </a:rPr>
              <a:t>the plasma density</a:t>
            </a:r>
          </a:p>
          <a:p>
            <a:pPr algn="ctr"/>
            <a:r>
              <a:rPr lang="fr-FR" sz="1800" smtClean="0">
                <a:latin typeface="+mn-lt"/>
              </a:rPr>
              <a:t>and the laser rtength</a:t>
            </a:r>
            <a:endParaRPr lang="fr-FR" sz="1800" smtClean="0">
              <a:latin typeface="+mn-lt"/>
            </a:endParaRPr>
          </a:p>
        </p:txBody>
      </p:sp>
    </p:spTree>
    <p:extLst>
      <p:ext uri="{BB962C8B-B14F-4D97-AF65-F5344CB8AC3E}">
        <p14:creationId xmlns:p14="http://schemas.microsoft.com/office/powerpoint/2010/main" val="36265032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3</a:t>
            </a:fld>
            <a:endParaRPr lang="fr-FR"/>
          </a:p>
        </p:txBody>
      </p:sp>
      <p:sp>
        <p:nvSpPr>
          <p:cNvPr id="3" name="Rectangle 5"/>
          <p:cNvSpPr>
            <a:spLocks noChangeArrowheads="1"/>
          </p:cNvSpPr>
          <p:nvPr/>
        </p:nvSpPr>
        <p:spPr bwMode="auto">
          <a:xfrm>
            <a:off x="3089274" y="300928"/>
            <a:ext cx="4513263"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EuPRAXIA scope</a:t>
            </a:r>
          </a:p>
        </p:txBody>
      </p:sp>
      <p:sp>
        <p:nvSpPr>
          <p:cNvPr id="4" name="ZoneTexte 3"/>
          <p:cNvSpPr txBox="1"/>
          <p:nvPr/>
        </p:nvSpPr>
        <p:spPr>
          <a:xfrm>
            <a:off x="1569238" y="2146727"/>
            <a:ext cx="7646645" cy="3970318"/>
          </a:xfrm>
          <a:prstGeom prst="rect">
            <a:avLst/>
          </a:prstGeom>
          <a:noFill/>
        </p:spPr>
        <p:txBody>
          <a:bodyPr wrap="none" rtlCol="0">
            <a:spAutoFit/>
          </a:bodyPr>
          <a:lstStyle/>
          <a:p>
            <a:endParaRPr lang="en-US" sz="1800" b="1">
              <a:latin typeface="+mn-lt"/>
            </a:endParaRPr>
          </a:p>
          <a:p>
            <a:r>
              <a:rPr lang="en-US" sz="1800" b="1">
                <a:latin typeface="+mn-lt"/>
              </a:rPr>
              <a:t>Mission: Produce a Conceptual Design Report </a:t>
            </a:r>
            <a:r>
              <a:rPr lang="en-US" sz="1800">
                <a:latin typeface="+mn-lt"/>
              </a:rPr>
              <a:t>for the world's </a:t>
            </a:r>
            <a:r>
              <a:rPr lang="en-US" sz="1800" smtClean="0">
                <a:latin typeface="+mn-lt"/>
              </a:rPr>
              <a:t>first</a:t>
            </a:r>
            <a:endParaRPr lang="en-US" sz="1800">
              <a:latin typeface="+mn-lt"/>
            </a:endParaRPr>
          </a:p>
          <a:p>
            <a:r>
              <a:rPr lang="fr-FR" sz="1800">
                <a:latin typeface="+mn-lt"/>
              </a:rPr>
              <a:t>	</a:t>
            </a:r>
          </a:p>
          <a:p>
            <a:r>
              <a:rPr lang="fr-FR" sz="1800">
                <a:latin typeface="+mn-lt"/>
              </a:rPr>
              <a:t>- </a:t>
            </a:r>
            <a:r>
              <a:rPr lang="en-US" sz="1800">
                <a:latin typeface="+mn-lt"/>
              </a:rPr>
              <a:t>high energy 1-</a:t>
            </a:r>
            <a:r>
              <a:rPr lang="fr-FR" sz="1800" b="1">
                <a:latin typeface="+mn-lt"/>
              </a:rPr>
              <a:t>5 GeV plasma-based electron </a:t>
            </a:r>
            <a:r>
              <a:rPr lang="fr-FR" sz="1800" b="1" u="sng">
                <a:latin typeface="+mn-lt"/>
              </a:rPr>
              <a:t>accelerator</a:t>
            </a:r>
          </a:p>
          <a:p>
            <a:r>
              <a:rPr lang="fr-FR" sz="1800">
                <a:latin typeface="+mn-lt"/>
              </a:rPr>
              <a:t>                                     </a:t>
            </a:r>
            <a:r>
              <a:rPr lang="en-US" sz="1800">
                <a:latin typeface="+mn-lt"/>
              </a:rPr>
              <a:t>driven by laser or electron beam</a:t>
            </a:r>
            <a:endParaRPr lang="fr-FR" sz="1800" b="1">
              <a:latin typeface="+mn-lt"/>
            </a:endParaRPr>
          </a:p>
          <a:p>
            <a:r>
              <a:rPr lang="fr-FR" sz="1800">
                <a:latin typeface="+mn-lt"/>
              </a:rPr>
              <a:t>	</a:t>
            </a:r>
          </a:p>
          <a:p>
            <a:r>
              <a:rPr lang="fr-FR" sz="1800">
                <a:latin typeface="+mn-lt"/>
              </a:rPr>
              <a:t>- </a:t>
            </a:r>
            <a:r>
              <a:rPr lang="fr-FR" sz="1800" b="1">
                <a:latin typeface="+mn-lt"/>
              </a:rPr>
              <a:t>with “industrial quality”</a:t>
            </a:r>
            <a:r>
              <a:rPr lang="en-US" sz="1800">
                <a:latin typeface="+mn-lt"/>
              </a:rPr>
              <a:t> </a:t>
            </a:r>
          </a:p>
          <a:p>
            <a:r>
              <a:rPr lang="en-US" sz="1800">
                <a:latin typeface="+mn-lt"/>
              </a:rPr>
              <a:t>			</a:t>
            </a:r>
            <a:r>
              <a:rPr lang="en-US" sz="1800">
                <a:solidFill>
                  <a:srgbClr val="000000"/>
                </a:solidFill>
                <a:latin typeface="Arial"/>
              </a:rPr>
              <a:t>24/7 user operation</a:t>
            </a:r>
            <a:endParaRPr lang="en-US" sz="1800">
              <a:latin typeface="+mn-lt"/>
            </a:endParaRPr>
          </a:p>
          <a:p>
            <a:r>
              <a:rPr lang="en-US" sz="1800">
                <a:latin typeface="+mn-lt"/>
              </a:rPr>
              <a:t>			high reliability, reproducibility</a:t>
            </a:r>
          </a:p>
          <a:p>
            <a:r>
              <a:rPr lang="en-US" sz="1800">
                <a:latin typeface="+mn-lt"/>
              </a:rPr>
              <a:t>			high repetition rate ≥ 10 Hz </a:t>
            </a:r>
            <a:r>
              <a:rPr lang="en-US" sz="1800" smtClean="0">
                <a:latin typeface="+mn-lt"/>
              </a:rPr>
              <a:t>toward </a:t>
            </a:r>
            <a:r>
              <a:rPr lang="en-US" sz="1800">
                <a:latin typeface="+mn-lt"/>
              </a:rPr>
              <a:t>100 Hz</a:t>
            </a:r>
          </a:p>
          <a:p>
            <a:endParaRPr lang="en-US" sz="1800">
              <a:latin typeface="+mn-lt"/>
            </a:endParaRPr>
          </a:p>
          <a:p>
            <a:r>
              <a:rPr lang="en-US" sz="1800">
                <a:latin typeface="+mn-lt"/>
              </a:rPr>
              <a:t>- with high beam quality and high beam charge</a:t>
            </a:r>
          </a:p>
          <a:p>
            <a:r>
              <a:rPr lang="en-US" sz="1800">
                <a:latin typeface="+mn-lt"/>
              </a:rPr>
              <a:t>		</a:t>
            </a:r>
            <a:endParaRPr lang="en-US" sz="1800" b="1">
              <a:latin typeface="+mn-lt"/>
            </a:endParaRPr>
          </a:p>
          <a:p>
            <a:r>
              <a:rPr lang="en-US" sz="1800" b="1">
                <a:latin typeface="+mn-lt"/>
              </a:rPr>
              <a:t>- with user areas</a:t>
            </a:r>
            <a:r>
              <a:rPr lang="en-US" sz="1800">
                <a:latin typeface="+mn-lt"/>
              </a:rPr>
              <a:t>: FEL &amp; HOPA</a:t>
            </a:r>
          </a:p>
        </p:txBody>
      </p:sp>
      <p:sp>
        <p:nvSpPr>
          <p:cNvPr id="5" name="ZoneTexte 4"/>
          <p:cNvSpPr txBox="1"/>
          <p:nvPr/>
        </p:nvSpPr>
        <p:spPr>
          <a:xfrm>
            <a:off x="2725775" y="1383739"/>
            <a:ext cx="5442516" cy="646331"/>
          </a:xfrm>
          <a:prstGeom prst="rect">
            <a:avLst/>
          </a:prstGeom>
          <a:noFill/>
        </p:spPr>
        <p:txBody>
          <a:bodyPr wrap="none" rtlCol="0">
            <a:spAutoFit/>
          </a:bodyPr>
          <a:lstStyle/>
          <a:p>
            <a:r>
              <a:rPr lang="fr-FR" sz="1800" b="1">
                <a:solidFill>
                  <a:srgbClr val="00B050"/>
                </a:solidFill>
                <a:latin typeface="+mn-lt"/>
                <a:cs typeface="Arial" panose="020B0604020202020204" pitchFamily="34" charset="0"/>
              </a:rPr>
              <a:t>From</a:t>
            </a:r>
            <a:r>
              <a:rPr lang="fr-FR" sz="1800">
                <a:solidFill>
                  <a:srgbClr val="00B050"/>
                </a:solidFill>
                <a:latin typeface="+mn-lt"/>
                <a:cs typeface="Arial" panose="020B0604020202020204" pitchFamily="34" charset="0"/>
              </a:rPr>
              <a:t> </a:t>
            </a:r>
            <a:r>
              <a:rPr lang="fr-FR" sz="1800">
                <a:latin typeface="+mn-lt"/>
                <a:cs typeface="Arial" panose="020B0604020202020204" pitchFamily="34" charset="0"/>
              </a:rPr>
              <a:t>Acceleration 	</a:t>
            </a:r>
            <a:r>
              <a:rPr lang="fr-FR" sz="1800" b="1">
                <a:solidFill>
                  <a:srgbClr val="00B050"/>
                </a:solidFill>
                <a:latin typeface="+mn-lt"/>
                <a:cs typeface="Arial" panose="020B0604020202020204" pitchFamily="34" charset="0"/>
              </a:rPr>
              <a:t>to</a:t>
            </a:r>
            <a:r>
              <a:rPr lang="fr-FR" sz="1800">
                <a:solidFill>
                  <a:srgbClr val="00B050"/>
                </a:solidFill>
                <a:latin typeface="+mn-lt"/>
                <a:cs typeface="Arial" panose="020B0604020202020204" pitchFamily="34" charset="0"/>
              </a:rPr>
              <a:t> </a:t>
            </a:r>
            <a:r>
              <a:rPr lang="fr-FR" sz="1800">
                <a:latin typeface="+mn-lt"/>
                <a:cs typeface="Arial" panose="020B0604020202020204" pitchFamily="34" charset="0"/>
              </a:rPr>
              <a:t>	Accelerator</a:t>
            </a:r>
          </a:p>
          <a:p>
            <a:r>
              <a:rPr lang="fr-FR" sz="1800" b="1">
                <a:solidFill>
                  <a:srgbClr val="00B050"/>
                </a:solidFill>
                <a:latin typeface="+mn-lt"/>
                <a:cs typeface="Arial" panose="020B0604020202020204" pitchFamily="34" charset="0"/>
              </a:rPr>
              <a:t>From</a:t>
            </a:r>
            <a:r>
              <a:rPr lang="fr-FR" sz="1800">
                <a:solidFill>
                  <a:srgbClr val="00B050"/>
                </a:solidFill>
                <a:latin typeface="+mn-lt"/>
                <a:cs typeface="Arial" panose="020B0604020202020204" pitchFamily="34" charset="0"/>
              </a:rPr>
              <a:t> </a:t>
            </a:r>
            <a:r>
              <a:rPr lang="fr-FR" sz="1800">
                <a:latin typeface="+mn-lt"/>
                <a:cs typeface="Arial" panose="020B0604020202020204" pitchFamily="34" charset="0"/>
              </a:rPr>
              <a:t>P</a:t>
            </a:r>
            <a:r>
              <a:rPr lang="fr-FR" sz="1800" smtClean="0">
                <a:latin typeface="+mn-lt"/>
                <a:cs typeface="Arial" panose="020B0604020202020204" pitchFamily="34" charset="0"/>
              </a:rPr>
              <a:t>roof </a:t>
            </a:r>
            <a:r>
              <a:rPr lang="fr-FR" sz="1800">
                <a:latin typeface="+mn-lt"/>
                <a:cs typeface="Arial" panose="020B0604020202020204" pitchFamily="34" charset="0"/>
              </a:rPr>
              <a:t>of principle 	</a:t>
            </a:r>
            <a:r>
              <a:rPr lang="fr-FR" sz="1800" b="1">
                <a:solidFill>
                  <a:srgbClr val="00B050"/>
                </a:solidFill>
                <a:latin typeface="+mn-lt"/>
                <a:cs typeface="Arial" panose="020B0604020202020204" pitchFamily="34" charset="0"/>
              </a:rPr>
              <a:t>to</a:t>
            </a:r>
            <a:r>
              <a:rPr lang="fr-FR" sz="1800">
                <a:solidFill>
                  <a:srgbClr val="00B050"/>
                </a:solidFill>
                <a:latin typeface="+mn-lt"/>
                <a:cs typeface="Arial" panose="020B0604020202020204" pitchFamily="34" charset="0"/>
              </a:rPr>
              <a:t> </a:t>
            </a:r>
            <a:r>
              <a:rPr lang="fr-FR" sz="1800">
                <a:latin typeface="+mn-lt"/>
                <a:cs typeface="Arial" panose="020B0604020202020204" pitchFamily="34" charset="0"/>
              </a:rPr>
              <a:t>	</a:t>
            </a:r>
            <a:r>
              <a:rPr lang="fr-FR" sz="1800" smtClean="0">
                <a:latin typeface="+mn-lt"/>
                <a:cs typeface="Arial" panose="020B0604020202020204" pitchFamily="34" charset="0"/>
              </a:rPr>
              <a:t>User’s </a:t>
            </a:r>
            <a:r>
              <a:rPr lang="fr-FR" sz="1800">
                <a:latin typeface="+mn-lt"/>
                <a:cs typeface="Arial" panose="020B0604020202020204" pitchFamily="34" charset="0"/>
              </a:rPr>
              <a:t>Facility</a:t>
            </a:r>
          </a:p>
        </p:txBody>
      </p:sp>
      <p:sp>
        <p:nvSpPr>
          <p:cNvPr id="6" name="Accolade ouvrante 5"/>
          <p:cNvSpPr/>
          <p:nvPr/>
        </p:nvSpPr>
        <p:spPr bwMode="auto">
          <a:xfrm>
            <a:off x="1018310" y="2992582"/>
            <a:ext cx="342900" cy="3054927"/>
          </a:xfrm>
          <a:prstGeom prst="leftBrace">
            <a:avLst>
              <a:gd name="adj1" fmla="val 38636"/>
              <a:gd name="adj2" fmla="val 50000"/>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000" b="1" i="0" u="none" strike="noStrike" cap="none" normalizeH="0" baseline="0">
              <a:ln>
                <a:noFill/>
              </a:ln>
              <a:solidFill>
                <a:schemeClr val="tx1"/>
              </a:solidFill>
              <a:effectLst/>
              <a:latin typeface="Comic Sans MS" pitchFamily="66" charset="0"/>
            </a:endParaRPr>
          </a:p>
        </p:txBody>
      </p:sp>
      <p:sp>
        <p:nvSpPr>
          <p:cNvPr id="7" name="ZoneTexte 6"/>
          <p:cNvSpPr txBox="1"/>
          <p:nvPr/>
        </p:nvSpPr>
        <p:spPr>
          <a:xfrm rot="16200000">
            <a:off x="-179308" y="4333008"/>
            <a:ext cx="2031325" cy="369332"/>
          </a:xfrm>
          <a:prstGeom prst="rect">
            <a:avLst/>
          </a:prstGeom>
          <a:noFill/>
        </p:spPr>
        <p:txBody>
          <a:bodyPr wrap="none" rtlCol="0">
            <a:spAutoFit/>
          </a:bodyPr>
          <a:lstStyle/>
          <a:p>
            <a:r>
              <a:rPr lang="fr-FR" sz="1800">
                <a:solidFill>
                  <a:srgbClr val="FF5050"/>
                </a:solidFill>
                <a:latin typeface="+mn-lt"/>
              </a:rPr>
              <a:t>Simultaneously !</a:t>
            </a:r>
          </a:p>
        </p:txBody>
      </p:sp>
      <p:sp>
        <p:nvSpPr>
          <p:cNvPr id="8" name="Accolade ouvrante 7"/>
          <p:cNvSpPr/>
          <p:nvPr/>
        </p:nvSpPr>
        <p:spPr bwMode="auto">
          <a:xfrm flipH="1">
            <a:off x="9005456" y="2992582"/>
            <a:ext cx="342900" cy="3054927"/>
          </a:xfrm>
          <a:prstGeom prst="leftBrace">
            <a:avLst>
              <a:gd name="adj1" fmla="val 38636"/>
              <a:gd name="adj2" fmla="val 50000"/>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000" b="1" i="0" u="none" strike="noStrike" cap="none" normalizeH="0" baseline="0">
              <a:ln>
                <a:noFill/>
              </a:ln>
              <a:solidFill>
                <a:schemeClr val="tx1"/>
              </a:solidFill>
              <a:effectLst/>
              <a:latin typeface="Comic Sans MS" pitchFamily="66" charset="0"/>
            </a:endParaRPr>
          </a:p>
        </p:txBody>
      </p:sp>
      <p:sp>
        <p:nvSpPr>
          <p:cNvPr id="9" name="ZoneTexte 8"/>
          <p:cNvSpPr txBox="1"/>
          <p:nvPr/>
        </p:nvSpPr>
        <p:spPr>
          <a:xfrm rot="5400000" flipH="1">
            <a:off x="8545593" y="4333008"/>
            <a:ext cx="2031325" cy="369332"/>
          </a:xfrm>
          <a:prstGeom prst="rect">
            <a:avLst/>
          </a:prstGeom>
          <a:noFill/>
        </p:spPr>
        <p:txBody>
          <a:bodyPr wrap="none" rtlCol="0">
            <a:spAutoFit/>
          </a:bodyPr>
          <a:lstStyle/>
          <a:p>
            <a:r>
              <a:rPr lang="fr-FR" sz="1800">
                <a:solidFill>
                  <a:srgbClr val="FF5050"/>
                </a:solidFill>
                <a:latin typeface="+mn-lt"/>
              </a:rPr>
              <a:t>Simultaneously !</a:t>
            </a:r>
          </a:p>
        </p:txBody>
      </p:sp>
    </p:spTree>
    <p:extLst>
      <p:ext uri="{BB962C8B-B14F-4D97-AF65-F5344CB8AC3E}">
        <p14:creationId xmlns:p14="http://schemas.microsoft.com/office/powerpoint/2010/main" val="3288204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additive="base">
                                        <p:cTn id="21" dur="500" fill="hold"/>
                                        <p:tgtEl>
                                          <p:spTgt spid="9"/>
                                        </p:tgtEl>
                                        <p:attrNameLst>
                                          <p:attrName>ppt_x</p:attrName>
                                        </p:attrNameLst>
                                      </p:cBhvr>
                                      <p:tavLst>
                                        <p:tav tm="0">
                                          <p:val>
                                            <p:strVal val="0-#ppt_w/2"/>
                                          </p:val>
                                        </p:tav>
                                        <p:tav tm="100000">
                                          <p:val>
                                            <p:strVal val="#ppt_x"/>
                                          </p:val>
                                        </p:tav>
                                      </p:tavLst>
                                    </p:anim>
                                    <p:anim calcmode="lin" valueType="num">
                                      <p:cBhvr additive="base">
                                        <p:cTn id="22" dur="500" fill="hold"/>
                                        <p:tgtEl>
                                          <p:spTgt spid="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animBg="1"/>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4</a:t>
            </a:fld>
            <a:endParaRPr lang="fr-FR"/>
          </a:p>
        </p:txBody>
      </p:sp>
      <p:sp>
        <p:nvSpPr>
          <p:cNvPr id="3" name="Rectangle 5"/>
          <p:cNvSpPr>
            <a:spLocks noChangeArrowheads="1"/>
          </p:cNvSpPr>
          <p:nvPr/>
        </p:nvSpPr>
        <p:spPr bwMode="auto">
          <a:xfrm>
            <a:off x="3089274" y="382656"/>
            <a:ext cx="4513263"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EuPRAXIA requirements</a:t>
            </a:r>
          </a:p>
        </p:txBody>
      </p:sp>
      <p:sp>
        <p:nvSpPr>
          <p:cNvPr id="4" name="ZoneTexte 3"/>
          <p:cNvSpPr txBox="1"/>
          <p:nvPr/>
        </p:nvSpPr>
        <p:spPr>
          <a:xfrm>
            <a:off x="4980619" y="1445250"/>
            <a:ext cx="4998741" cy="707886"/>
          </a:xfrm>
          <a:prstGeom prst="rect">
            <a:avLst/>
          </a:prstGeom>
          <a:noFill/>
        </p:spPr>
        <p:txBody>
          <a:bodyPr wrap="none" rtlCol="0">
            <a:spAutoFit/>
          </a:bodyPr>
          <a:lstStyle/>
          <a:p>
            <a:pPr algn="ctr"/>
            <a:r>
              <a:rPr lang="fr-FR" sz="2000" b="1">
                <a:solidFill>
                  <a:srgbClr val="FF0000"/>
                </a:solidFill>
                <a:latin typeface="Arial" panose="020B0604020202020204" pitchFamily="34" charset="0"/>
                <a:cs typeface="Arial" panose="020B0604020202020204" pitchFamily="34" charset="0"/>
              </a:rPr>
              <a:t>Critical parameters </a:t>
            </a:r>
            <a:r>
              <a:rPr lang="fr-FR" sz="2000">
                <a:solidFill>
                  <a:srgbClr val="FF0000"/>
                </a:solidFill>
                <a:latin typeface="Arial" panose="020B0604020202020204" pitchFamily="34" charset="0"/>
                <a:cs typeface="Arial" panose="020B0604020202020204" pitchFamily="34" charset="0"/>
              </a:rPr>
              <a:t>of the electron beam</a:t>
            </a:r>
          </a:p>
          <a:p>
            <a:pPr algn="ctr"/>
            <a:r>
              <a:rPr lang="fr-FR" sz="2000">
                <a:solidFill>
                  <a:srgbClr val="FF0000"/>
                </a:solidFill>
                <a:latin typeface="Arial" panose="020B0604020202020204" pitchFamily="34" charset="0"/>
                <a:cs typeface="Arial" panose="020B0604020202020204" pitchFamily="34" charset="0"/>
              </a:rPr>
              <a:t>required at Injection or Acceleration stages</a:t>
            </a:r>
          </a:p>
        </p:txBody>
      </p:sp>
      <p:graphicFrame>
        <p:nvGraphicFramePr>
          <p:cNvPr id="5" name="Objet 4"/>
          <p:cNvGraphicFramePr>
            <a:graphicFrameLocks noChangeAspect="1"/>
          </p:cNvGraphicFramePr>
          <p:nvPr>
            <p:extLst>
              <p:ext uri="{D42A27DB-BD31-4B8C-83A1-F6EECF244321}">
                <p14:modId xmlns:p14="http://schemas.microsoft.com/office/powerpoint/2010/main" val="3243594114"/>
              </p:ext>
            </p:extLst>
          </p:nvPr>
        </p:nvGraphicFramePr>
        <p:xfrm>
          <a:off x="3552930" y="2209423"/>
          <a:ext cx="7486341" cy="4478813"/>
        </p:xfrm>
        <a:graphic>
          <a:graphicData uri="http://schemas.openxmlformats.org/presentationml/2006/ole">
            <mc:AlternateContent xmlns:mc="http://schemas.openxmlformats.org/markup-compatibility/2006">
              <mc:Choice xmlns:v="urn:schemas-microsoft-com:vml" Requires="v">
                <p:oleObj spid="_x0000_s1232" name="Document" r:id="rId3" imgW="5758724" imgH="3445241" progId="Word.Document.12">
                  <p:embed/>
                </p:oleObj>
              </mc:Choice>
              <mc:Fallback>
                <p:oleObj name="Document" r:id="rId3" imgW="5758724" imgH="3445241" progId="Word.Document.12">
                  <p:embed/>
                  <p:pic>
                    <p:nvPicPr>
                      <p:cNvPr id="0" name=""/>
                      <p:cNvPicPr/>
                      <p:nvPr/>
                    </p:nvPicPr>
                    <p:blipFill>
                      <a:blip r:embed="rId4"/>
                      <a:stretch>
                        <a:fillRect/>
                      </a:stretch>
                    </p:blipFill>
                    <p:spPr>
                      <a:xfrm>
                        <a:off x="3552930" y="2209423"/>
                        <a:ext cx="7486341" cy="4478813"/>
                      </a:xfrm>
                      <a:prstGeom prst="rect">
                        <a:avLst/>
                      </a:prstGeom>
                    </p:spPr>
                  </p:pic>
                </p:oleObj>
              </mc:Fallback>
            </mc:AlternateContent>
          </a:graphicData>
        </a:graphic>
      </p:graphicFrame>
      <p:sp>
        <p:nvSpPr>
          <p:cNvPr id="6" name="ZoneTexte 5"/>
          <p:cNvSpPr txBox="1"/>
          <p:nvPr/>
        </p:nvSpPr>
        <p:spPr>
          <a:xfrm>
            <a:off x="170761" y="2643922"/>
            <a:ext cx="3942105" cy="2862322"/>
          </a:xfrm>
          <a:prstGeom prst="rect">
            <a:avLst/>
          </a:prstGeom>
          <a:noFill/>
        </p:spPr>
        <p:txBody>
          <a:bodyPr wrap="none" rtlCol="0">
            <a:spAutoFit/>
          </a:bodyPr>
          <a:lstStyle/>
          <a:p>
            <a:r>
              <a:rPr lang="fr-FR" sz="2000" b="1" smtClean="0">
                <a:solidFill>
                  <a:srgbClr val="1201F5"/>
                </a:solidFill>
                <a:latin typeface="Arial" panose="020B0604020202020204" pitchFamily="34" charset="0"/>
                <a:cs typeface="Arial" panose="020B0604020202020204" pitchFamily="34" charset="0"/>
              </a:rPr>
              <a:t>OBJECTIVE:</a:t>
            </a:r>
            <a:endParaRPr lang="fr-FR" sz="2000" b="1">
              <a:solidFill>
                <a:srgbClr val="1201F5"/>
              </a:solidFill>
              <a:latin typeface="Arial" panose="020B0604020202020204" pitchFamily="34" charset="0"/>
              <a:cs typeface="Arial" panose="020B0604020202020204" pitchFamily="34" charset="0"/>
            </a:endParaRPr>
          </a:p>
          <a:p>
            <a:endParaRPr lang="fr-FR" sz="2000">
              <a:solidFill>
                <a:srgbClr val="1201F5"/>
              </a:solidFill>
              <a:latin typeface="Arial" panose="020B0604020202020204" pitchFamily="34" charset="0"/>
              <a:cs typeface="Arial" panose="020B0604020202020204" pitchFamily="34" charset="0"/>
            </a:endParaRPr>
          </a:p>
          <a:p>
            <a:r>
              <a:rPr lang="fr-FR" sz="2000">
                <a:solidFill>
                  <a:srgbClr val="1201F5"/>
                </a:solidFill>
                <a:latin typeface="Arial" panose="020B0604020202020204" pitchFamily="34" charset="0"/>
                <a:cs typeface="Arial" panose="020B0604020202020204" pitchFamily="34" charset="0"/>
              </a:rPr>
              <a:t>- Providing beam at </a:t>
            </a:r>
            <a:r>
              <a:rPr lang="fr-FR" sz="2000" b="1">
                <a:solidFill>
                  <a:srgbClr val="1201F5"/>
                </a:solidFill>
                <a:latin typeface="Arial" panose="020B0604020202020204" pitchFamily="34" charset="0"/>
                <a:cs typeface="Arial" panose="020B0604020202020204" pitchFamily="34" charset="0"/>
              </a:rPr>
              <a:t>5 GeV </a:t>
            </a:r>
          </a:p>
          <a:p>
            <a:r>
              <a:rPr lang="fr-FR" sz="2000">
                <a:solidFill>
                  <a:srgbClr val="1201F5"/>
                </a:solidFill>
                <a:latin typeface="Arial" panose="020B0604020202020204" pitchFamily="34" charset="0"/>
                <a:cs typeface="Arial" panose="020B0604020202020204" pitchFamily="34" charset="0"/>
              </a:rPr>
              <a:t>meeting 'perfectly'</a:t>
            </a:r>
          </a:p>
          <a:p>
            <a:r>
              <a:rPr lang="fr-FR" sz="2000">
                <a:solidFill>
                  <a:srgbClr val="1201F5"/>
                </a:solidFill>
                <a:latin typeface="Arial" panose="020B0604020202020204" pitchFamily="34" charset="0"/>
                <a:cs typeface="Arial" panose="020B0604020202020204" pitchFamily="34" charset="0"/>
              </a:rPr>
              <a:t>FEL and HOPA requirements</a:t>
            </a:r>
          </a:p>
          <a:p>
            <a:endParaRPr lang="fr-FR" sz="2000">
              <a:solidFill>
                <a:srgbClr val="1201F5"/>
              </a:solidFill>
              <a:latin typeface="Arial" panose="020B0604020202020204" pitchFamily="34" charset="0"/>
              <a:cs typeface="Arial" panose="020B0604020202020204" pitchFamily="34" charset="0"/>
            </a:endParaRPr>
          </a:p>
          <a:p>
            <a:r>
              <a:rPr lang="fr-FR" sz="2000">
                <a:solidFill>
                  <a:srgbClr val="1201F5"/>
                </a:solidFill>
                <a:latin typeface="Arial" panose="020B0604020202020204" pitchFamily="34" charset="0"/>
                <a:cs typeface="Arial" panose="020B0604020202020204" pitchFamily="34" charset="0"/>
              </a:rPr>
              <a:t>- Providing also beam at </a:t>
            </a:r>
            <a:r>
              <a:rPr lang="fr-FR" sz="2000" b="1">
                <a:solidFill>
                  <a:srgbClr val="1201F5"/>
                </a:solidFill>
                <a:latin typeface="Arial" panose="020B0604020202020204" pitchFamily="34" charset="0"/>
                <a:cs typeface="Arial" panose="020B0604020202020204" pitchFamily="34" charset="0"/>
              </a:rPr>
              <a:t>1 GeV</a:t>
            </a:r>
          </a:p>
          <a:p>
            <a:r>
              <a:rPr lang="fr-FR" sz="2000">
                <a:solidFill>
                  <a:srgbClr val="1201F5"/>
                </a:solidFill>
                <a:latin typeface="Arial" panose="020B0604020202020204" pitchFamily="34" charset="0"/>
                <a:cs typeface="Arial" panose="020B0604020202020204" pitchFamily="34" charset="0"/>
              </a:rPr>
              <a:t>'usable' for FEL and HOPA</a:t>
            </a:r>
          </a:p>
          <a:p>
            <a:r>
              <a:rPr lang="fr-FR" sz="2000">
                <a:solidFill>
                  <a:srgbClr val="1201F5"/>
                </a:solidFill>
                <a:latin typeface="Arial" panose="020B0604020202020204" pitchFamily="34" charset="0"/>
                <a:cs typeface="Arial" panose="020B0604020202020204" pitchFamily="34" charset="0"/>
              </a:rPr>
              <a:t>as a 'commissioning' step</a:t>
            </a:r>
          </a:p>
        </p:txBody>
      </p:sp>
      <p:sp>
        <p:nvSpPr>
          <p:cNvPr id="8" name="Accolade ouvrante 7"/>
          <p:cNvSpPr/>
          <p:nvPr/>
        </p:nvSpPr>
        <p:spPr bwMode="auto">
          <a:xfrm rot="16200000">
            <a:off x="9619167" y="5598319"/>
            <a:ext cx="233795" cy="1682894"/>
          </a:xfrm>
          <a:prstGeom prst="leftBrace">
            <a:avLst>
              <a:gd name="adj1" fmla="val 75866"/>
              <a:gd name="adj2" fmla="val 50000"/>
            </a:avLst>
          </a:prstGeom>
          <a:noFill/>
          <a:ln w="1905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r-FR" sz="2000" b="1" i="0" u="none" strike="noStrike" cap="none" normalizeH="0" baseline="0">
              <a:ln>
                <a:noFill/>
              </a:ln>
              <a:solidFill>
                <a:schemeClr val="tx1"/>
              </a:solidFill>
              <a:effectLst/>
              <a:latin typeface="Comic Sans MS" pitchFamily="66" charset="0"/>
            </a:endParaRPr>
          </a:p>
        </p:txBody>
      </p:sp>
      <p:sp>
        <p:nvSpPr>
          <p:cNvPr id="9" name="ZoneTexte 8"/>
          <p:cNvSpPr txBox="1"/>
          <p:nvPr/>
        </p:nvSpPr>
        <p:spPr>
          <a:xfrm>
            <a:off x="8881283" y="6515101"/>
            <a:ext cx="1802096" cy="307777"/>
          </a:xfrm>
          <a:prstGeom prst="rect">
            <a:avLst/>
          </a:prstGeom>
          <a:noFill/>
        </p:spPr>
        <p:txBody>
          <a:bodyPr wrap="none" rtlCol="0">
            <a:spAutoFit/>
          </a:bodyPr>
          <a:lstStyle/>
          <a:p>
            <a:pPr algn="ctr"/>
            <a:r>
              <a:rPr lang="fr-FR" sz="1400" smtClean="0">
                <a:latin typeface="+mn-lt"/>
              </a:rPr>
              <a:t>at the applications!</a:t>
            </a:r>
            <a:endParaRPr lang="fr-FR" sz="1400">
              <a:latin typeface="+mn-lt"/>
            </a:endParaRPr>
          </a:p>
        </p:txBody>
      </p:sp>
    </p:spTree>
    <p:extLst>
      <p:ext uri="{BB962C8B-B14F-4D97-AF65-F5344CB8AC3E}">
        <p14:creationId xmlns:p14="http://schemas.microsoft.com/office/powerpoint/2010/main" val="32398191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5</a:t>
            </a:fld>
            <a:endParaRPr lang="fr-FR"/>
          </a:p>
        </p:txBody>
      </p:sp>
      <p:sp>
        <p:nvSpPr>
          <p:cNvPr id="7" name="Rectangle 5"/>
          <p:cNvSpPr>
            <a:spLocks noChangeArrowheads="1"/>
          </p:cNvSpPr>
          <p:nvPr/>
        </p:nvSpPr>
        <p:spPr bwMode="auto">
          <a:xfrm>
            <a:off x="3093398" y="332509"/>
            <a:ext cx="4513263" cy="807825"/>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Beam parameters at 5 GeV</a:t>
            </a:r>
          </a:p>
          <a:p>
            <a:pPr algn="ctr" eaLnBrk="1" hangingPunct="1"/>
            <a:r>
              <a:rPr lang="en-US">
                <a:solidFill>
                  <a:srgbClr val="FF9933"/>
                </a:solidFill>
              </a:rPr>
              <a:t>at the user's doorstep</a:t>
            </a:r>
          </a:p>
        </p:txBody>
      </p:sp>
      <p:cxnSp>
        <p:nvCxnSpPr>
          <p:cNvPr id="8" name="Connecteur droit 7"/>
          <p:cNvCxnSpPr/>
          <p:nvPr/>
        </p:nvCxnSpPr>
        <p:spPr>
          <a:xfrm flipV="1">
            <a:off x="3137105" y="261920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9" name="Connecteur droit 8"/>
          <p:cNvCxnSpPr/>
          <p:nvPr/>
        </p:nvCxnSpPr>
        <p:spPr>
          <a:xfrm flipV="1">
            <a:off x="3897029" y="2619205"/>
            <a:ext cx="0" cy="1188000"/>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0" name="Connecteur droit 9"/>
          <p:cNvCxnSpPr/>
          <p:nvPr/>
        </p:nvCxnSpPr>
        <p:spPr>
          <a:xfrm flipV="1">
            <a:off x="4646416" y="3834302"/>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1" name="Connecteur droit 10"/>
          <p:cNvCxnSpPr/>
          <p:nvPr/>
        </p:nvCxnSpPr>
        <p:spPr>
          <a:xfrm flipV="1">
            <a:off x="5397878" y="3836220"/>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2" name="Connecteur droit 11"/>
          <p:cNvCxnSpPr/>
          <p:nvPr/>
        </p:nvCxnSpPr>
        <p:spPr>
          <a:xfrm flipV="1">
            <a:off x="6160553" y="383352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3" name="Connecteur droit 12"/>
          <p:cNvCxnSpPr/>
          <p:nvPr/>
        </p:nvCxnSpPr>
        <p:spPr>
          <a:xfrm flipV="1">
            <a:off x="6917890" y="3841096"/>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cxnSp>
        <p:nvCxnSpPr>
          <p:cNvPr id="14" name="Connecteur droit 13"/>
          <p:cNvCxnSpPr/>
          <p:nvPr/>
        </p:nvCxnSpPr>
        <p:spPr>
          <a:xfrm flipV="1">
            <a:off x="7667236" y="3833101"/>
            <a:ext cx="0" cy="2394318"/>
          </a:xfrm>
          <a:prstGeom prst="line">
            <a:avLst/>
          </a:prstGeom>
          <a:ln w="127000">
            <a:solidFill>
              <a:srgbClr val="FF9900"/>
            </a:solidFill>
          </a:ln>
        </p:spPr>
        <p:style>
          <a:lnRef idx="1">
            <a:schemeClr val="accent1"/>
          </a:lnRef>
          <a:fillRef idx="0">
            <a:schemeClr val="accent1"/>
          </a:fillRef>
          <a:effectRef idx="0">
            <a:schemeClr val="accent1"/>
          </a:effectRef>
          <a:fontRef idx="minor">
            <a:schemeClr val="tx1"/>
          </a:fontRef>
        </p:style>
      </p:cxnSp>
      <p:grpSp>
        <p:nvGrpSpPr>
          <p:cNvPr id="15" name="Groupe 14"/>
          <p:cNvGrpSpPr/>
          <p:nvPr/>
        </p:nvGrpSpPr>
        <p:grpSpPr>
          <a:xfrm>
            <a:off x="4624801" y="1771617"/>
            <a:ext cx="1528669" cy="276999"/>
            <a:chOff x="7513504" y="1305283"/>
            <a:chExt cx="1528669" cy="276999"/>
          </a:xfrm>
        </p:grpSpPr>
        <p:cxnSp>
          <p:nvCxnSpPr>
            <p:cNvPr id="16" name="Connecteur droit 15"/>
            <p:cNvCxnSpPr/>
            <p:nvPr/>
          </p:nvCxnSpPr>
          <p:spPr>
            <a:xfrm flipH="1" flipV="1">
              <a:off x="7513504" y="1445233"/>
              <a:ext cx="360000" cy="0"/>
            </a:xfrm>
            <a:prstGeom prst="line">
              <a:avLst/>
            </a:prstGeom>
            <a:ln w="76200">
              <a:solidFill>
                <a:srgbClr val="FF9900"/>
              </a:solidFill>
            </a:ln>
          </p:spPr>
          <p:style>
            <a:lnRef idx="1">
              <a:schemeClr val="accent1"/>
            </a:lnRef>
            <a:fillRef idx="0">
              <a:schemeClr val="accent1"/>
            </a:fillRef>
            <a:effectRef idx="0">
              <a:schemeClr val="accent1"/>
            </a:effectRef>
            <a:fontRef idx="minor">
              <a:schemeClr val="tx1"/>
            </a:fontRef>
          </p:style>
        </p:cxnSp>
        <p:sp>
          <p:nvSpPr>
            <p:cNvPr id="17" name="ZoneTexte 16"/>
            <p:cNvSpPr txBox="1"/>
            <p:nvPr/>
          </p:nvSpPr>
          <p:spPr>
            <a:xfrm>
              <a:off x="7828379" y="1305283"/>
              <a:ext cx="1213794" cy="276999"/>
            </a:xfrm>
            <a:prstGeom prst="rect">
              <a:avLst/>
            </a:prstGeom>
            <a:noFill/>
          </p:spPr>
          <p:txBody>
            <a:bodyPr wrap="none" rtlCol="0">
              <a:spAutoFit/>
            </a:bodyPr>
            <a:lstStyle/>
            <a:p>
              <a:r>
                <a:rPr lang="fr-FR" sz="1200">
                  <a:latin typeface="Arial" panose="020B0604020202020204" pitchFamily="34" charset="0"/>
                  <a:cs typeface="Arial" panose="020B0604020202020204" pitchFamily="34" charset="0"/>
                </a:rPr>
                <a:t>Required value</a:t>
              </a:r>
            </a:p>
          </p:txBody>
        </p:sp>
      </p:grpSp>
      <p:sp>
        <p:nvSpPr>
          <p:cNvPr id="18" name="Rectangle 17"/>
          <p:cNvSpPr/>
          <p:nvPr/>
        </p:nvSpPr>
        <p:spPr>
          <a:xfrm>
            <a:off x="2441864" y="2046004"/>
            <a:ext cx="5760000" cy="439200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9" name="Image 18"/>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52194" y="1180411"/>
            <a:ext cx="8343356" cy="5565734"/>
          </a:xfrm>
          <a:prstGeom prst="rect">
            <a:avLst/>
          </a:prstGeom>
        </p:spPr>
      </p:pic>
    </p:spTree>
    <p:extLst>
      <p:ext uri="{BB962C8B-B14F-4D97-AF65-F5344CB8AC3E}">
        <p14:creationId xmlns:p14="http://schemas.microsoft.com/office/powerpoint/2010/main" val="27715801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6</a:t>
            </a:fld>
            <a:endParaRPr lang="fr-FR"/>
          </a:p>
        </p:txBody>
      </p:sp>
      <p:sp>
        <p:nvSpPr>
          <p:cNvPr id="3" name="Rectangle 5"/>
          <p:cNvSpPr>
            <a:spLocks noChangeArrowheads="1"/>
          </p:cNvSpPr>
          <p:nvPr/>
        </p:nvSpPr>
        <p:spPr bwMode="auto">
          <a:xfrm>
            <a:off x="3089274" y="379063"/>
            <a:ext cx="4513263"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smtClean="0">
                <a:solidFill>
                  <a:srgbClr val="FF9933"/>
                </a:solidFill>
              </a:rPr>
              <a:t>"Accelerator" approach</a:t>
            </a:r>
            <a:endParaRPr lang="en-US">
              <a:solidFill>
                <a:srgbClr val="FF9933"/>
              </a:solidFill>
            </a:endParaRPr>
          </a:p>
        </p:txBody>
      </p:sp>
      <p:sp>
        <p:nvSpPr>
          <p:cNvPr id="4" name="ZoneTexte 3"/>
          <p:cNvSpPr txBox="1"/>
          <p:nvPr/>
        </p:nvSpPr>
        <p:spPr>
          <a:xfrm>
            <a:off x="997528" y="1797626"/>
            <a:ext cx="7513595" cy="369332"/>
          </a:xfrm>
          <a:prstGeom prst="rect">
            <a:avLst/>
          </a:prstGeom>
          <a:noFill/>
        </p:spPr>
        <p:txBody>
          <a:bodyPr wrap="none" rtlCol="0">
            <a:spAutoFit/>
          </a:bodyPr>
          <a:lstStyle/>
          <a:p>
            <a:r>
              <a:rPr lang="fr-FR" sz="1800" u="sng" smtClean="0">
                <a:solidFill>
                  <a:srgbClr val="FF9933"/>
                </a:solidFill>
                <a:effectLst>
                  <a:outerShdw blurRad="38100" dist="38100" dir="2700000" algn="tl">
                    <a:srgbClr val="000000">
                      <a:alpha val="43137"/>
                    </a:srgbClr>
                  </a:outerShdw>
                </a:effectLst>
                <a:latin typeface="+mn-lt"/>
              </a:rPr>
              <a:t>"Physics experiment "  approach</a:t>
            </a:r>
            <a:r>
              <a:rPr lang="fr-FR" sz="1800" smtClean="0">
                <a:solidFill>
                  <a:srgbClr val="FF9933"/>
                </a:solidFill>
                <a:effectLst>
                  <a:outerShdw blurRad="38100" dist="38100" dir="2700000" algn="tl">
                    <a:srgbClr val="000000">
                      <a:alpha val="43137"/>
                    </a:srgbClr>
                  </a:outerShdw>
                </a:effectLst>
                <a:latin typeface="+mn-lt"/>
              </a:rPr>
              <a:t> </a:t>
            </a:r>
            <a:r>
              <a:rPr lang="fr-FR" sz="1800">
                <a:solidFill>
                  <a:srgbClr val="FF9933"/>
                </a:solidFill>
                <a:effectLst>
                  <a:outerShdw blurRad="38100" dist="38100" dir="2700000" algn="tl">
                    <a:srgbClr val="000000">
                      <a:alpha val="43137"/>
                    </a:srgbClr>
                  </a:outerShdw>
                </a:effectLst>
                <a:latin typeface="+mn-lt"/>
              </a:rPr>
              <a:t>: </a:t>
            </a:r>
            <a:r>
              <a:rPr lang="fr-FR" sz="1800">
                <a:latin typeface="+mn-lt"/>
              </a:rPr>
              <a:t>often built around a laser facility</a:t>
            </a:r>
          </a:p>
        </p:txBody>
      </p:sp>
      <p:sp>
        <p:nvSpPr>
          <p:cNvPr id="5" name="ZoneTexte 4"/>
          <p:cNvSpPr txBox="1"/>
          <p:nvPr/>
        </p:nvSpPr>
        <p:spPr>
          <a:xfrm>
            <a:off x="997528" y="2452253"/>
            <a:ext cx="8751114" cy="2585323"/>
          </a:xfrm>
          <a:prstGeom prst="rect">
            <a:avLst/>
          </a:prstGeom>
          <a:noFill/>
        </p:spPr>
        <p:txBody>
          <a:bodyPr wrap="none" rtlCol="0">
            <a:spAutoFit/>
          </a:bodyPr>
          <a:lstStyle/>
          <a:p>
            <a:r>
              <a:rPr lang="fr-FR" sz="1800" u="sng" smtClean="0">
                <a:solidFill>
                  <a:srgbClr val="FF9933"/>
                </a:solidFill>
                <a:effectLst>
                  <a:outerShdw blurRad="38100" dist="38100" dir="2700000" algn="tl">
                    <a:srgbClr val="000000">
                      <a:alpha val="43137"/>
                    </a:srgbClr>
                  </a:outerShdw>
                </a:effectLst>
                <a:latin typeface="+mn-lt"/>
              </a:rPr>
              <a:t>"Accelerator"  approach</a:t>
            </a:r>
            <a:r>
              <a:rPr lang="fr-FR" sz="1800" smtClean="0">
                <a:solidFill>
                  <a:srgbClr val="FF9933"/>
                </a:solidFill>
                <a:effectLst>
                  <a:outerShdw blurRad="38100" dist="38100" dir="2700000" algn="tl">
                    <a:srgbClr val="000000">
                      <a:alpha val="43137"/>
                    </a:srgbClr>
                  </a:outerShdw>
                </a:effectLst>
                <a:latin typeface="+mn-lt"/>
              </a:rPr>
              <a:t> </a:t>
            </a:r>
            <a:r>
              <a:rPr lang="fr-FR" sz="1800">
                <a:solidFill>
                  <a:srgbClr val="FF9933"/>
                </a:solidFill>
                <a:effectLst>
                  <a:outerShdw blurRad="38100" dist="38100" dir="2700000" algn="tl">
                    <a:srgbClr val="000000">
                      <a:alpha val="43137"/>
                    </a:srgbClr>
                  </a:outerShdw>
                </a:effectLst>
                <a:latin typeface="+mn-lt"/>
              </a:rPr>
              <a:t>: </a:t>
            </a:r>
            <a:r>
              <a:rPr lang="fr-FR" sz="1800">
                <a:latin typeface="+mn-lt"/>
              </a:rPr>
              <a:t>like for a conventional accelerator</a:t>
            </a:r>
          </a:p>
          <a:p>
            <a:endParaRPr lang="fr-FR" sz="1800">
              <a:latin typeface="+mn-lt"/>
            </a:endParaRPr>
          </a:p>
          <a:p>
            <a:r>
              <a:rPr lang="fr-FR" sz="1800">
                <a:latin typeface="+mn-lt"/>
              </a:rPr>
              <a:t>	1. Definition of the desired beam parameters (TLR)</a:t>
            </a:r>
          </a:p>
          <a:p>
            <a:endParaRPr lang="fr-FR" sz="1800">
              <a:latin typeface="+mn-lt"/>
            </a:endParaRPr>
          </a:p>
          <a:p>
            <a:r>
              <a:rPr lang="fr-FR" sz="1800">
                <a:latin typeface="+mn-lt"/>
              </a:rPr>
              <a:t>	2. Large exploration (simulations) of inject./accelerat. configurations</a:t>
            </a:r>
          </a:p>
          <a:p>
            <a:endParaRPr lang="fr-FR" sz="1800">
              <a:latin typeface="+mn-lt"/>
            </a:endParaRPr>
          </a:p>
          <a:p>
            <a:r>
              <a:rPr lang="fr-FR" sz="1800">
                <a:latin typeface="+mn-lt"/>
              </a:rPr>
              <a:t>	3. </a:t>
            </a:r>
            <a:r>
              <a:rPr lang="fr-FR" sz="1800" dirty="0" err="1">
                <a:latin typeface="+mn-lt"/>
              </a:rPr>
              <a:t>Selection</a:t>
            </a:r>
            <a:r>
              <a:rPr lang="fr-FR" sz="1800" dirty="0">
                <a:latin typeface="+mn-lt"/>
              </a:rPr>
              <a:t> of </a:t>
            </a:r>
            <a:r>
              <a:rPr lang="fr-FR" sz="1800">
                <a:latin typeface="+mn-lt"/>
              </a:rPr>
              <a:t>the </a:t>
            </a:r>
            <a:r>
              <a:rPr lang="en-US" sz="1800">
                <a:latin typeface="+mn-lt"/>
              </a:rPr>
              <a:t>appropriate</a:t>
            </a:r>
            <a:r>
              <a:rPr lang="fr-FR" sz="1800">
                <a:latin typeface="+mn-lt"/>
              </a:rPr>
              <a:t> </a:t>
            </a:r>
            <a:r>
              <a:rPr lang="fr-FR" sz="1800" dirty="0">
                <a:latin typeface="+mn-lt"/>
              </a:rPr>
              <a:t>configurations</a:t>
            </a:r>
          </a:p>
          <a:p>
            <a:endParaRPr lang="fr-FR" sz="1800" dirty="0">
              <a:latin typeface="+mn-lt"/>
            </a:endParaRPr>
          </a:p>
          <a:p>
            <a:r>
              <a:rPr lang="fr-FR" sz="1800" dirty="0">
                <a:latin typeface="+mn-lt"/>
              </a:rPr>
              <a:t>	4</a:t>
            </a:r>
            <a:r>
              <a:rPr lang="fr-FR" sz="1800">
                <a:latin typeface="+mn-lt"/>
              </a:rPr>
              <a:t>. Determination of specifications for the laser and plasma systems</a:t>
            </a:r>
            <a:endParaRPr lang="fr-FR" sz="1800" dirty="0">
              <a:latin typeface="+mn-lt"/>
            </a:endParaRPr>
          </a:p>
        </p:txBody>
      </p:sp>
      <p:sp>
        <p:nvSpPr>
          <p:cNvPr id="6" name="ZoneTexte 5"/>
          <p:cNvSpPr txBox="1"/>
          <p:nvPr/>
        </p:nvSpPr>
        <p:spPr>
          <a:xfrm>
            <a:off x="1375250" y="5446241"/>
            <a:ext cx="5792483" cy="923330"/>
          </a:xfrm>
          <a:prstGeom prst="rect">
            <a:avLst/>
          </a:prstGeom>
          <a:noFill/>
        </p:spPr>
        <p:txBody>
          <a:bodyPr wrap="none" rtlCol="0">
            <a:spAutoFit/>
          </a:bodyPr>
          <a:lstStyle/>
          <a:p>
            <a:r>
              <a:rPr lang="fr-FR" sz="1800">
                <a:solidFill>
                  <a:srgbClr val="FF9933"/>
                </a:solidFill>
                <a:effectLst>
                  <a:outerShdw blurRad="38100" dist="38100" dir="2700000" algn="tl">
                    <a:srgbClr val="000000">
                      <a:alpha val="43137"/>
                    </a:srgbClr>
                  </a:outerShdw>
                </a:effectLst>
                <a:latin typeface="+mn-lt"/>
              </a:rPr>
              <a:t>Issues :</a:t>
            </a:r>
            <a:r>
              <a:rPr lang="fr-FR" sz="1800">
                <a:latin typeface="+mn-lt"/>
              </a:rPr>
              <a:t> in plasma-based accelerator</a:t>
            </a:r>
          </a:p>
          <a:p>
            <a:r>
              <a:rPr lang="fr-FR" sz="1800">
                <a:latin typeface="+mn-lt"/>
              </a:rPr>
              <a:t>- Simulations are very time consuming</a:t>
            </a:r>
          </a:p>
          <a:p>
            <a:r>
              <a:rPr lang="fr-FR" sz="1800">
                <a:latin typeface="+mn-lt"/>
              </a:rPr>
              <a:t>- Many simulation codes </a:t>
            </a:r>
            <a:r>
              <a:rPr lang="fr-FR" sz="1800">
                <a:latin typeface="+mn-lt"/>
                <a:sym typeface="Wingdings" panose="05000000000000000000" pitchFamily="2" charset="2"/>
              </a:rPr>
              <a:t> reliability, robustness ?</a:t>
            </a:r>
            <a:endParaRPr lang="fr-FR" sz="1800">
              <a:latin typeface="+mn-lt"/>
            </a:endParaRPr>
          </a:p>
        </p:txBody>
      </p:sp>
    </p:spTree>
    <p:extLst>
      <p:ext uri="{BB962C8B-B14F-4D97-AF65-F5344CB8AC3E}">
        <p14:creationId xmlns:p14="http://schemas.microsoft.com/office/powerpoint/2010/main" val="33853069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7</a:t>
            </a:fld>
            <a:endParaRPr lang="fr-FR"/>
          </a:p>
        </p:txBody>
      </p:sp>
      <p:grpSp>
        <p:nvGrpSpPr>
          <p:cNvPr id="4" name="Groupe 3"/>
          <p:cNvGrpSpPr/>
          <p:nvPr/>
        </p:nvGrpSpPr>
        <p:grpSpPr>
          <a:xfrm>
            <a:off x="1382731" y="1539769"/>
            <a:ext cx="8064896" cy="4824536"/>
            <a:chOff x="1313458" y="2148412"/>
            <a:chExt cx="8064896" cy="4824536"/>
          </a:xfrm>
        </p:grpSpPr>
        <p:grpSp>
          <p:nvGrpSpPr>
            <p:cNvPr id="5" name="Groupe 4"/>
            <p:cNvGrpSpPr/>
            <p:nvPr/>
          </p:nvGrpSpPr>
          <p:grpSpPr>
            <a:xfrm>
              <a:off x="6210002" y="6056318"/>
              <a:ext cx="2430141" cy="755460"/>
              <a:chOff x="1514830" y="4091502"/>
              <a:chExt cx="2430141" cy="755460"/>
            </a:xfrm>
          </p:grpSpPr>
          <p:cxnSp>
            <p:nvCxnSpPr>
              <p:cNvPr id="91" name="Connecteur droit avec flèche 90"/>
              <p:cNvCxnSpPr/>
              <p:nvPr/>
            </p:nvCxnSpPr>
            <p:spPr>
              <a:xfrm>
                <a:off x="2298779" y="4361786"/>
                <a:ext cx="1388917" cy="0"/>
              </a:xfrm>
              <a:prstGeom prst="straightConnector1">
                <a:avLst/>
              </a:prstGeom>
              <a:noFill/>
              <a:ln w="28575" cap="flat" cmpd="sng" algn="ctr">
                <a:solidFill>
                  <a:srgbClr val="4F81BD">
                    <a:lumMod val="75000"/>
                  </a:srgbClr>
                </a:solidFill>
                <a:prstDash val="solid"/>
                <a:tailEnd type="triangle"/>
              </a:ln>
              <a:effectLst/>
            </p:spPr>
          </p:cxnSp>
          <p:sp>
            <p:nvSpPr>
              <p:cNvPr id="92" name="Rectangle 91"/>
              <p:cNvSpPr/>
              <p:nvPr/>
            </p:nvSpPr>
            <p:spPr>
              <a:xfrm>
                <a:off x="2825163" y="4284102"/>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PPAS</a:t>
                </a:r>
              </a:p>
            </p:txBody>
          </p:sp>
          <p:sp>
            <p:nvSpPr>
              <p:cNvPr id="93" name="ZoneTexte 92"/>
              <p:cNvSpPr txBox="1"/>
              <p:nvPr/>
            </p:nvSpPr>
            <p:spPr>
              <a:xfrm>
                <a:off x="3345127" y="4092064"/>
                <a:ext cx="599844"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 GeV</a:t>
                </a:r>
              </a:p>
            </p:txBody>
          </p:sp>
          <p:sp>
            <p:nvSpPr>
              <p:cNvPr id="94" name="ZoneTexte 93"/>
              <p:cNvSpPr txBox="1"/>
              <p:nvPr/>
            </p:nvSpPr>
            <p:spPr>
              <a:xfrm>
                <a:off x="1514830" y="4449289"/>
                <a:ext cx="521297" cy="397673"/>
              </a:xfrm>
              <a:prstGeom prst="rect">
                <a:avLst/>
              </a:prstGeom>
              <a:noFill/>
            </p:spPr>
            <p:txBody>
              <a:bodyPr wrap="none" rtlCol="0">
                <a:spAutoFit/>
              </a:bodyPr>
              <a:lstStyle/>
              <a:p>
                <a:pPr defTabSz="1007943">
                  <a:defRPr/>
                </a:pPr>
                <a:r>
                  <a:rPr lang="fr-FR" sz="1984" b="1" kern="0">
                    <a:solidFill>
                      <a:prstClr val="black"/>
                    </a:solidFill>
                    <a:latin typeface="Tahoma"/>
                  </a:rPr>
                  <a:t>4B</a:t>
                </a:r>
              </a:p>
            </p:txBody>
          </p:sp>
          <p:sp>
            <p:nvSpPr>
              <p:cNvPr id="95" name="ZoneTexte 94"/>
              <p:cNvSpPr txBox="1"/>
              <p:nvPr/>
            </p:nvSpPr>
            <p:spPr>
              <a:xfrm>
                <a:off x="2208904" y="4091502"/>
                <a:ext cx="800219"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500 MeV</a:t>
                </a:r>
              </a:p>
            </p:txBody>
          </p:sp>
          <p:cxnSp>
            <p:nvCxnSpPr>
              <p:cNvPr id="96" name="Connecteur droit 95"/>
              <p:cNvCxnSpPr/>
              <p:nvPr/>
            </p:nvCxnSpPr>
            <p:spPr>
              <a:xfrm>
                <a:off x="2308819" y="4329857"/>
                <a:ext cx="504000"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97" name="Rectangle 96"/>
              <p:cNvSpPr/>
              <p:nvPr/>
            </p:nvSpPr>
            <p:spPr>
              <a:xfrm>
                <a:off x="1833026" y="4283540"/>
                <a:ext cx="476253" cy="158751"/>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grpSp>
        <p:sp>
          <p:nvSpPr>
            <p:cNvPr id="6" name="Rectangle 5"/>
            <p:cNvSpPr/>
            <p:nvPr/>
          </p:nvSpPr>
          <p:spPr>
            <a:xfrm>
              <a:off x="1313458" y="2148412"/>
              <a:ext cx="8064896" cy="4824536"/>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7" name="Connecteur droit 6"/>
            <p:cNvCxnSpPr/>
            <p:nvPr/>
          </p:nvCxnSpPr>
          <p:spPr>
            <a:xfrm>
              <a:off x="1313458" y="5892828"/>
              <a:ext cx="8064896"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8" name="ZoneTexte 7"/>
            <p:cNvSpPr txBox="1"/>
            <p:nvPr/>
          </p:nvSpPr>
          <p:spPr>
            <a:xfrm>
              <a:off x="1482931" y="3156524"/>
              <a:ext cx="423746" cy="1815882"/>
            </a:xfrm>
            <a:prstGeom prst="rect">
              <a:avLst/>
            </a:prstGeom>
            <a:noFill/>
          </p:spPr>
          <p:txBody>
            <a:bodyPr wrap="square" rtlCol="0">
              <a:spAutoFit/>
            </a:bodyPr>
            <a:lstStyle/>
            <a:p>
              <a:pPr algn="ctr"/>
              <a:r>
                <a:rPr lang="fr-FR" sz="1600" b="1">
                  <a:solidFill>
                    <a:srgbClr val="0070C0"/>
                  </a:solidFill>
                  <a:latin typeface="Arial" panose="020B0604020202020204" pitchFamily="34" charset="0"/>
                  <a:cs typeface="Arial" panose="020B0604020202020204" pitchFamily="34" charset="0"/>
                </a:rPr>
                <a:t>L</a:t>
              </a:r>
            </a:p>
            <a:p>
              <a:pPr algn="ctr"/>
              <a:endParaRPr lang="fr-FR" sz="1600" b="1">
                <a:solidFill>
                  <a:srgbClr val="0070C0"/>
                </a:solidFill>
                <a:latin typeface="Arial" panose="020B0604020202020204" pitchFamily="34" charset="0"/>
                <a:cs typeface="Arial" panose="020B0604020202020204" pitchFamily="34" charset="0"/>
              </a:endParaRPr>
            </a:p>
            <a:p>
              <a:pPr algn="ctr"/>
              <a:r>
                <a:rPr lang="fr-FR" sz="1600" b="1">
                  <a:solidFill>
                    <a:srgbClr val="0070C0"/>
                  </a:solidFill>
                  <a:latin typeface="Arial" panose="020B0604020202020204" pitchFamily="34" charset="0"/>
                  <a:cs typeface="Arial" panose="020B0604020202020204" pitchFamily="34" charset="0"/>
                </a:rPr>
                <a:t>W</a:t>
              </a:r>
            </a:p>
            <a:p>
              <a:pPr algn="ctr"/>
              <a:endParaRPr lang="fr-FR" sz="1600" b="1">
                <a:solidFill>
                  <a:srgbClr val="0070C0"/>
                </a:solidFill>
                <a:latin typeface="Arial" panose="020B0604020202020204" pitchFamily="34" charset="0"/>
                <a:cs typeface="Arial" panose="020B0604020202020204" pitchFamily="34" charset="0"/>
              </a:endParaRPr>
            </a:p>
            <a:p>
              <a:pPr algn="ctr"/>
              <a:r>
                <a:rPr lang="fr-FR" sz="1600" b="1">
                  <a:solidFill>
                    <a:srgbClr val="0070C0"/>
                  </a:solidFill>
                  <a:latin typeface="Arial" panose="020B0604020202020204" pitchFamily="34" charset="0"/>
                  <a:cs typeface="Arial" panose="020B0604020202020204" pitchFamily="34" charset="0"/>
                </a:rPr>
                <a:t>F</a:t>
              </a:r>
            </a:p>
            <a:p>
              <a:pPr algn="ctr"/>
              <a:endParaRPr lang="fr-FR" sz="1600" b="1">
                <a:solidFill>
                  <a:srgbClr val="0070C0"/>
                </a:solidFill>
                <a:latin typeface="Arial" panose="020B0604020202020204" pitchFamily="34" charset="0"/>
                <a:cs typeface="Arial" panose="020B0604020202020204" pitchFamily="34" charset="0"/>
              </a:endParaRPr>
            </a:p>
            <a:p>
              <a:pPr algn="ctr"/>
              <a:r>
                <a:rPr lang="fr-FR" sz="1600" b="1">
                  <a:solidFill>
                    <a:srgbClr val="0070C0"/>
                  </a:solidFill>
                  <a:latin typeface="Arial" panose="020B0604020202020204" pitchFamily="34" charset="0"/>
                  <a:cs typeface="Arial" panose="020B0604020202020204" pitchFamily="34" charset="0"/>
                </a:rPr>
                <a:t>A</a:t>
              </a:r>
            </a:p>
          </p:txBody>
        </p:sp>
        <p:sp>
          <p:nvSpPr>
            <p:cNvPr id="9" name="ZoneTexte 8"/>
            <p:cNvSpPr txBox="1"/>
            <p:nvPr/>
          </p:nvSpPr>
          <p:spPr>
            <a:xfrm>
              <a:off x="1482931" y="5895155"/>
              <a:ext cx="423746" cy="1077218"/>
            </a:xfrm>
            <a:prstGeom prst="rect">
              <a:avLst/>
            </a:prstGeom>
            <a:noFill/>
          </p:spPr>
          <p:txBody>
            <a:bodyPr wrap="square" rtlCol="0">
              <a:spAutoFit/>
            </a:bodyPr>
            <a:lstStyle/>
            <a:p>
              <a:pPr algn="ctr"/>
              <a:r>
                <a:rPr lang="fr-FR" sz="1600" b="1">
                  <a:solidFill>
                    <a:srgbClr val="0070C0"/>
                  </a:solidFill>
                  <a:latin typeface="Arial" panose="020B0604020202020204" pitchFamily="34" charset="0"/>
                  <a:cs typeface="Arial" panose="020B0604020202020204" pitchFamily="34" charset="0"/>
                </a:rPr>
                <a:t>PWFA</a:t>
              </a:r>
            </a:p>
          </p:txBody>
        </p:sp>
        <p:cxnSp>
          <p:nvCxnSpPr>
            <p:cNvPr id="10" name="Connecteur droit 9"/>
            <p:cNvCxnSpPr/>
            <p:nvPr/>
          </p:nvCxnSpPr>
          <p:spPr>
            <a:xfrm>
              <a:off x="2020300" y="2150947"/>
              <a:ext cx="0" cy="4822001"/>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nvGrpSpPr>
            <p:cNvPr id="11" name="Groupe 10"/>
            <p:cNvGrpSpPr/>
            <p:nvPr/>
          </p:nvGrpSpPr>
          <p:grpSpPr>
            <a:xfrm>
              <a:off x="2177554" y="6060594"/>
              <a:ext cx="2421109" cy="755460"/>
              <a:chOff x="1523862" y="4091502"/>
              <a:chExt cx="2421109" cy="755460"/>
            </a:xfrm>
          </p:grpSpPr>
          <p:cxnSp>
            <p:nvCxnSpPr>
              <p:cNvPr id="84" name="Connecteur droit avec flèche 83"/>
              <p:cNvCxnSpPr/>
              <p:nvPr/>
            </p:nvCxnSpPr>
            <p:spPr>
              <a:xfrm>
                <a:off x="2298779" y="4361786"/>
                <a:ext cx="1388917" cy="0"/>
              </a:xfrm>
              <a:prstGeom prst="straightConnector1">
                <a:avLst/>
              </a:prstGeom>
              <a:noFill/>
              <a:ln w="28575" cap="flat" cmpd="sng" algn="ctr">
                <a:solidFill>
                  <a:srgbClr val="4F81BD">
                    <a:lumMod val="75000"/>
                  </a:srgbClr>
                </a:solidFill>
                <a:prstDash val="solid"/>
                <a:tailEnd type="triangle"/>
              </a:ln>
              <a:effectLst/>
            </p:spPr>
          </p:cxnSp>
          <p:sp>
            <p:nvSpPr>
              <p:cNvPr id="85" name="Rectangle 84"/>
              <p:cNvSpPr/>
              <p:nvPr/>
            </p:nvSpPr>
            <p:spPr>
              <a:xfrm>
                <a:off x="2825163" y="4284102"/>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PPAS</a:t>
                </a:r>
              </a:p>
            </p:txBody>
          </p:sp>
          <p:sp>
            <p:nvSpPr>
              <p:cNvPr id="86" name="ZoneTexte 85"/>
              <p:cNvSpPr txBox="1"/>
              <p:nvPr/>
            </p:nvSpPr>
            <p:spPr>
              <a:xfrm>
                <a:off x="3345127" y="4092064"/>
                <a:ext cx="599844"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1 GeV</a:t>
                </a:r>
              </a:p>
            </p:txBody>
          </p:sp>
          <p:sp>
            <p:nvSpPr>
              <p:cNvPr id="87" name="ZoneTexte 86"/>
              <p:cNvSpPr txBox="1"/>
              <p:nvPr/>
            </p:nvSpPr>
            <p:spPr>
              <a:xfrm>
                <a:off x="1523862" y="4449289"/>
                <a:ext cx="521297" cy="397673"/>
              </a:xfrm>
              <a:prstGeom prst="rect">
                <a:avLst/>
              </a:prstGeom>
              <a:noFill/>
            </p:spPr>
            <p:txBody>
              <a:bodyPr wrap="none" rtlCol="0">
                <a:spAutoFit/>
              </a:bodyPr>
              <a:lstStyle/>
              <a:p>
                <a:pPr defTabSz="1007943">
                  <a:defRPr/>
                </a:pPr>
                <a:r>
                  <a:rPr lang="fr-FR" sz="1984" b="1" kern="0">
                    <a:solidFill>
                      <a:prstClr val="black"/>
                    </a:solidFill>
                    <a:latin typeface="Tahoma"/>
                  </a:rPr>
                  <a:t>4A</a:t>
                </a:r>
              </a:p>
            </p:txBody>
          </p:sp>
          <p:sp>
            <p:nvSpPr>
              <p:cNvPr id="88" name="ZoneTexte 87"/>
              <p:cNvSpPr txBox="1"/>
              <p:nvPr/>
            </p:nvSpPr>
            <p:spPr>
              <a:xfrm>
                <a:off x="2208904" y="4091502"/>
                <a:ext cx="800219"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500 MeV</a:t>
                </a:r>
              </a:p>
            </p:txBody>
          </p:sp>
          <p:cxnSp>
            <p:nvCxnSpPr>
              <p:cNvPr id="89" name="Connecteur droit 88"/>
              <p:cNvCxnSpPr/>
              <p:nvPr/>
            </p:nvCxnSpPr>
            <p:spPr>
              <a:xfrm>
                <a:off x="2312598" y="4334032"/>
                <a:ext cx="504000"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90" name="Rectangle 89"/>
              <p:cNvSpPr/>
              <p:nvPr/>
            </p:nvSpPr>
            <p:spPr>
              <a:xfrm>
                <a:off x="1833026" y="4283540"/>
                <a:ext cx="476253" cy="158751"/>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grpSp>
        <p:grpSp>
          <p:nvGrpSpPr>
            <p:cNvPr id="12" name="Groupe 11"/>
            <p:cNvGrpSpPr/>
            <p:nvPr/>
          </p:nvGrpSpPr>
          <p:grpSpPr>
            <a:xfrm>
              <a:off x="2177554" y="2442927"/>
              <a:ext cx="2820063" cy="785605"/>
              <a:chOff x="1121297" y="1310571"/>
              <a:chExt cx="2558309" cy="712687"/>
            </a:xfrm>
          </p:grpSpPr>
          <p:cxnSp>
            <p:nvCxnSpPr>
              <p:cNvPr id="74" name="Connecteur droit avec flèche 73"/>
              <p:cNvCxnSpPr/>
              <p:nvPr/>
            </p:nvCxnSpPr>
            <p:spPr>
              <a:xfrm>
                <a:off x="1979712" y="1555258"/>
                <a:ext cx="1440000" cy="0"/>
              </a:xfrm>
              <a:prstGeom prst="straightConnector1">
                <a:avLst/>
              </a:prstGeom>
              <a:noFill/>
              <a:ln w="28575" cap="flat" cmpd="sng" algn="ctr">
                <a:solidFill>
                  <a:srgbClr val="4F81BD">
                    <a:lumMod val="75000"/>
                  </a:srgbClr>
                </a:solidFill>
                <a:prstDash val="solid"/>
                <a:tailEnd type="triangle"/>
              </a:ln>
              <a:effectLst/>
            </p:spPr>
          </p:cxnSp>
          <p:sp>
            <p:nvSpPr>
              <p:cNvPr id="75" name="Rectangle 74"/>
              <p:cNvSpPr/>
              <p:nvPr/>
            </p:nvSpPr>
            <p:spPr>
              <a:xfrm>
                <a:off x="1871649" y="1484784"/>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LPI</a:t>
                </a:r>
              </a:p>
            </p:txBody>
          </p:sp>
          <p:sp>
            <p:nvSpPr>
              <p:cNvPr id="76" name="Rectangle 75"/>
              <p:cNvSpPr/>
              <p:nvPr/>
            </p:nvSpPr>
            <p:spPr>
              <a:xfrm>
                <a:off x="2699792" y="1484784"/>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77" name="Trapezoid 5"/>
              <p:cNvSpPr>
                <a:spLocks noChangeAspect="1"/>
              </p:cNvSpPr>
              <p:nvPr/>
            </p:nvSpPr>
            <p:spPr>
              <a:xfrm rot="5400000">
                <a:off x="1558423" y="1330009"/>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78" name="Trapezoid 5"/>
              <p:cNvSpPr>
                <a:spLocks noChangeAspect="1"/>
              </p:cNvSpPr>
              <p:nvPr/>
            </p:nvSpPr>
            <p:spPr>
              <a:xfrm>
                <a:off x="2397324" y="1555258"/>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79" name="Trapezoid 5"/>
              <p:cNvSpPr>
                <a:spLocks noChangeAspect="1"/>
              </p:cNvSpPr>
              <p:nvPr/>
            </p:nvSpPr>
            <p:spPr>
              <a:xfrm rot="5400000">
                <a:off x="2555226" y="1448792"/>
                <a:ext cx="73131" cy="216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80" name="Connecteur droit 79"/>
              <p:cNvCxnSpPr/>
              <p:nvPr/>
            </p:nvCxnSpPr>
            <p:spPr>
              <a:xfrm rot="2700000" flipV="1">
                <a:off x="2479408" y="1454017"/>
                <a:ext cx="0" cy="216000"/>
              </a:xfrm>
              <a:prstGeom prst="line">
                <a:avLst/>
              </a:prstGeom>
              <a:noFill/>
              <a:ln w="28575" cap="flat" cmpd="sng" algn="ctr">
                <a:solidFill>
                  <a:srgbClr val="1F497D">
                    <a:lumMod val="60000"/>
                    <a:lumOff val="40000"/>
                  </a:srgbClr>
                </a:solidFill>
                <a:prstDash val="solid"/>
              </a:ln>
              <a:effectLst/>
            </p:spPr>
          </p:cxnSp>
          <p:sp>
            <p:nvSpPr>
              <p:cNvPr id="81" name="ZoneTexte 80"/>
              <p:cNvSpPr txBox="1"/>
              <p:nvPr/>
            </p:nvSpPr>
            <p:spPr>
              <a:xfrm>
                <a:off x="2235966" y="1310571"/>
                <a:ext cx="544168"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1 GeV</a:t>
                </a:r>
              </a:p>
            </p:txBody>
          </p:sp>
          <p:sp>
            <p:nvSpPr>
              <p:cNvPr id="82" name="ZoneTexte 81"/>
              <p:cNvSpPr txBox="1"/>
              <p:nvPr/>
            </p:nvSpPr>
            <p:spPr>
              <a:xfrm>
                <a:off x="3135438" y="1310571"/>
                <a:ext cx="544168"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 GeV</a:t>
                </a:r>
              </a:p>
            </p:txBody>
          </p:sp>
          <p:sp>
            <p:nvSpPr>
              <p:cNvPr id="83" name="ZoneTexte 82"/>
              <p:cNvSpPr txBox="1"/>
              <p:nvPr/>
            </p:nvSpPr>
            <p:spPr>
              <a:xfrm>
                <a:off x="1121297" y="1639764"/>
                <a:ext cx="472911" cy="360762"/>
              </a:xfrm>
              <a:prstGeom prst="rect">
                <a:avLst/>
              </a:prstGeom>
              <a:noFill/>
            </p:spPr>
            <p:txBody>
              <a:bodyPr wrap="none" rtlCol="0">
                <a:spAutoFit/>
              </a:bodyPr>
              <a:lstStyle/>
              <a:p>
                <a:pPr defTabSz="1007943">
                  <a:defRPr/>
                </a:pPr>
                <a:r>
                  <a:rPr lang="fr-FR" sz="1984" b="1" kern="0">
                    <a:solidFill>
                      <a:prstClr val="black"/>
                    </a:solidFill>
                    <a:latin typeface="Tahoma"/>
                  </a:rPr>
                  <a:t>1A</a:t>
                </a:r>
              </a:p>
            </p:txBody>
          </p:sp>
        </p:grpSp>
        <p:grpSp>
          <p:nvGrpSpPr>
            <p:cNvPr id="13" name="Groupe 12"/>
            <p:cNvGrpSpPr/>
            <p:nvPr/>
          </p:nvGrpSpPr>
          <p:grpSpPr>
            <a:xfrm>
              <a:off x="6210002" y="2442927"/>
              <a:ext cx="1956889" cy="744617"/>
              <a:chOff x="394872" y="2140249"/>
              <a:chExt cx="1775252" cy="675503"/>
            </a:xfrm>
          </p:grpSpPr>
          <p:cxnSp>
            <p:nvCxnSpPr>
              <p:cNvPr id="68" name="Connecteur droit avec flèche 67"/>
              <p:cNvCxnSpPr/>
              <p:nvPr/>
            </p:nvCxnSpPr>
            <p:spPr>
              <a:xfrm>
                <a:off x="1262318" y="2384936"/>
                <a:ext cx="648000" cy="0"/>
              </a:xfrm>
              <a:prstGeom prst="straightConnector1">
                <a:avLst/>
              </a:prstGeom>
              <a:noFill/>
              <a:ln w="28575" cap="flat" cmpd="sng" algn="ctr">
                <a:solidFill>
                  <a:srgbClr val="4F81BD">
                    <a:lumMod val="75000"/>
                  </a:srgbClr>
                </a:solidFill>
                <a:prstDash val="solid"/>
                <a:tailEnd type="triangle"/>
              </a:ln>
              <a:effectLst/>
            </p:spPr>
          </p:cxnSp>
          <p:grpSp>
            <p:nvGrpSpPr>
              <p:cNvPr id="69" name="Groupe 68"/>
              <p:cNvGrpSpPr/>
              <p:nvPr/>
            </p:nvGrpSpPr>
            <p:grpSpPr>
              <a:xfrm>
                <a:off x="686255" y="2314461"/>
                <a:ext cx="900048" cy="158451"/>
                <a:chOff x="686255" y="2314461"/>
                <a:chExt cx="900048" cy="158451"/>
              </a:xfrm>
            </p:grpSpPr>
            <p:sp>
              <p:nvSpPr>
                <p:cNvPr id="72" name="Rectangle 71"/>
                <p:cNvSpPr/>
                <p:nvPr/>
              </p:nvSpPr>
              <p:spPr>
                <a:xfrm>
                  <a:off x="1154255" y="2314462"/>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LPI</a:t>
                  </a:r>
                </a:p>
              </p:txBody>
            </p:sp>
            <p:sp>
              <p:nvSpPr>
                <p:cNvPr id="73" name="Trapezoid 5"/>
                <p:cNvSpPr>
                  <a:spLocks noChangeAspect="1"/>
                </p:cNvSpPr>
                <p:nvPr/>
              </p:nvSpPr>
              <p:spPr>
                <a:xfrm rot="5400000">
                  <a:off x="841029" y="2159687"/>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grpSp>
          <p:sp>
            <p:nvSpPr>
              <p:cNvPr id="70" name="ZoneTexte 69"/>
              <p:cNvSpPr txBox="1"/>
              <p:nvPr/>
            </p:nvSpPr>
            <p:spPr>
              <a:xfrm>
                <a:off x="1625956" y="2140249"/>
                <a:ext cx="544168"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 GeV</a:t>
                </a:r>
              </a:p>
            </p:txBody>
          </p:sp>
          <p:sp>
            <p:nvSpPr>
              <p:cNvPr id="71" name="ZoneTexte 70"/>
              <p:cNvSpPr txBox="1"/>
              <p:nvPr/>
            </p:nvSpPr>
            <p:spPr>
              <a:xfrm>
                <a:off x="394872" y="2454990"/>
                <a:ext cx="472911" cy="360762"/>
              </a:xfrm>
              <a:prstGeom prst="rect">
                <a:avLst/>
              </a:prstGeom>
              <a:noFill/>
            </p:spPr>
            <p:txBody>
              <a:bodyPr wrap="none" rtlCol="0">
                <a:spAutoFit/>
              </a:bodyPr>
              <a:lstStyle/>
              <a:p>
                <a:pPr defTabSz="1007943">
                  <a:defRPr/>
                </a:pPr>
                <a:r>
                  <a:rPr lang="fr-FR" sz="1984" b="1" kern="0">
                    <a:solidFill>
                      <a:prstClr val="black"/>
                    </a:solidFill>
                    <a:latin typeface="Tahoma"/>
                  </a:rPr>
                  <a:t>1B</a:t>
                </a:r>
              </a:p>
            </p:txBody>
          </p:sp>
        </p:grpSp>
        <p:grpSp>
          <p:nvGrpSpPr>
            <p:cNvPr id="14" name="Groupe 13"/>
            <p:cNvGrpSpPr/>
            <p:nvPr/>
          </p:nvGrpSpPr>
          <p:grpSpPr>
            <a:xfrm>
              <a:off x="2177555" y="3535036"/>
              <a:ext cx="3294099" cy="794414"/>
              <a:chOff x="3787604" y="1310571"/>
              <a:chExt cx="2988346" cy="720678"/>
            </a:xfrm>
          </p:grpSpPr>
          <p:cxnSp>
            <p:nvCxnSpPr>
              <p:cNvPr id="54" name="Connecteur droit avec flèche 53"/>
              <p:cNvCxnSpPr/>
              <p:nvPr/>
            </p:nvCxnSpPr>
            <p:spPr>
              <a:xfrm>
                <a:off x="4490467" y="1555768"/>
                <a:ext cx="2052000" cy="0"/>
              </a:xfrm>
              <a:prstGeom prst="straightConnector1">
                <a:avLst/>
              </a:prstGeom>
              <a:noFill/>
              <a:ln w="28575" cap="flat" cmpd="sng" algn="ctr">
                <a:solidFill>
                  <a:srgbClr val="4F81BD">
                    <a:lumMod val="75000"/>
                  </a:srgbClr>
                </a:solidFill>
                <a:prstDash val="solid"/>
                <a:tailEnd type="triangle"/>
              </a:ln>
              <a:effectLst/>
            </p:spPr>
          </p:cxnSp>
          <p:sp>
            <p:nvSpPr>
              <p:cNvPr id="55" name="Rectangle 54"/>
              <p:cNvSpPr/>
              <p:nvPr/>
            </p:nvSpPr>
            <p:spPr>
              <a:xfrm>
                <a:off x="4967993" y="1485294"/>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56" name="Rectangle 55"/>
              <p:cNvSpPr/>
              <p:nvPr/>
            </p:nvSpPr>
            <p:spPr>
              <a:xfrm>
                <a:off x="5796136" y="1485294"/>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57" name="Trapezoid 5"/>
              <p:cNvSpPr>
                <a:spLocks noChangeAspect="1"/>
              </p:cNvSpPr>
              <p:nvPr/>
            </p:nvSpPr>
            <p:spPr>
              <a:xfrm>
                <a:off x="5493668" y="1555768"/>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58" name="Trapezoid 5"/>
              <p:cNvSpPr>
                <a:spLocks noChangeAspect="1"/>
              </p:cNvSpPr>
              <p:nvPr/>
            </p:nvSpPr>
            <p:spPr>
              <a:xfrm rot="5400000">
                <a:off x="5651570" y="1449302"/>
                <a:ext cx="73131" cy="216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59" name="Connecteur droit 58"/>
              <p:cNvCxnSpPr/>
              <p:nvPr/>
            </p:nvCxnSpPr>
            <p:spPr>
              <a:xfrm rot="2700000" flipV="1">
                <a:off x="5575752" y="1454527"/>
                <a:ext cx="0" cy="216000"/>
              </a:xfrm>
              <a:prstGeom prst="line">
                <a:avLst/>
              </a:prstGeom>
              <a:noFill/>
              <a:ln w="28575" cap="flat" cmpd="sng" algn="ctr">
                <a:solidFill>
                  <a:srgbClr val="1F497D">
                    <a:lumMod val="60000"/>
                    <a:lumOff val="40000"/>
                  </a:srgbClr>
                </a:solidFill>
                <a:prstDash val="solid"/>
              </a:ln>
              <a:effectLst/>
            </p:spPr>
          </p:cxnSp>
          <p:sp>
            <p:nvSpPr>
              <p:cNvPr id="60" name="ZoneTexte 59"/>
              <p:cNvSpPr txBox="1"/>
              <p:nvPr/>
            </p:nvSpPr>
            <p:spPr>
              <a:xfrm>
                <a:off x="5332310" y="1311081"/>
                <a:ext cx="544168"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1 GeV</a:t>
                </a:r>
              </a:p>
            </p:txBody>
          </p:sp>
          <p:sp>
            <p:nvSpPr>
              <p:cNvPr id="61" name="ZoneTexte 60"/>
              <p:cNvSpPr txBox="1"/>
              <p:nvPr/>
            </p:nvSpPr>
            <p:spPr>
              <a:xfrm>
                <a:off x="6231782" y="1311081"/>
                <a:ext cx="544168"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 GeV</a:t>
                </a:r>
              </a:p>
            </p:txBody>
          </p:sp>
          <p:sp>
            <p:nvSpPr>
              <p:cNvPr id="62" name="ZoneTexte 61"/>
              <p:cNvSpPr txBox="1"/>
              <p:nvPr/>
            </p:nvSpPr>
            <p:spPr>
              <a:xfrm>
                <a:off x="3787604" y="1651125"/>
                <a:ext cx="472911" cy="360762"/>
              </a:xfrm>
              <a:prstGeom prst="rect">
                <a:avLst/>
              </a:prstGeom>
              <a:noFill/>
            </p:spPr>
            <p:txBody>
              <a:bodyPr wrap="none" rtlCol="0">
                <a:spAutoFit/>
              </a:bodyPr>
              <a:lstStyle/>
              <a:p>
                <a:pPr defTabSz="1007943">
                  <a:defRPr/>
                </a:pPr>
                <a:r>
                  <a:rPr lang="fr-FR" sz="1984" b="1" kern="0">
                    <a:solidFill>
                      <a:prstClr val="black"/>
                    </a:solidFill>
                    <a:latin typeface="Tahoma"/>
                  </a:rPr>
                  <a:t>2A</a:t>
                </a:r>
              </a:p>
            </p:txBody>
          </p:sp>
          <p:sp>
            <p:nvSpPr>
              <p:cNvPr id="63" name="Trapezoid 5"/>
              <p:cNvSpPr>
                <a:spLocks noChangeAspect="1"/>
              </p:cNvSpPr>
              <p:nvPr/>
            </p:nvSpPr>
            <p:spPr>
              <a:xfrm>
                <a:off x="4673005" y="1563249"/>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64" name="Trapezoid 5"/>
              <p:cNvSpPr>
                <a:spLocks noChangeAspect="1"/>
              </p:cNvSpPr>
              <p:nvPr/>
            </p:nvSpPr>
            <p:spPr>
              <a:xfrm rot="5400000">
                <a:off x="4830907" y="1456783"/>
                <a:ext cx="73131" cy="216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65" name="Connecteur droit 64"/>
              <p:cNvCxnSpPr/>
              <p:nvPr/>
            </p:nvCxnSpPr>
            <p:spPr>
              <a:xfrm rot="2700000" flipV="1">
                <a:off x="4755089" y="1462008"/>
                <a:ext cx="0" cy="216000"/>
              </a:xfrm>
              <a:prstGeom prst="line">
                <a:avLst/>
              </a:prstGeom>
              <a:noFill/>
              <a:ln w="28575" cap="flat" cmpd="sng" algn="ctr">
                <a:solidFill>
                  <a:srgbClr val="1F497D">
                    <a:lumMod val="60000"/>
                    <a:lumOff val="40000"/>
                  </a:srgbClr>
                </a:solidFill>
                <a:prstDash val="solid"/>
              </a:ln>
              <a:effectLst/>
            </p:spPr>
          </p:cxnSp>
          <p:sp>
            <p:nvSpPr>
              <p:cNvPr id="66" name="Rectangle 65"/>
              <p:cNvSpPr/>
              <p:nvPr/>
            </p:nvSpPr>
            <p:spPr>
              <a:xfrm>
                <a:off x="4067944" y="1484784"/>
                <a:ext cx="432048" cy="144016"/>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sp>
            <p:nvSpPr>
              <p:cNvPr id="67" name="ZoneTexte 66"/>
              <p:cNvSpPr txBox="1"/>
              <p:nvPr/>
            </p:nvSpPr>
            <p:spPr>
              <a:xfrm>
                <a:off x="4408934" y="1310571"/>
                <a:ext cx="725944"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500 MeV</a:t>
                </a:r>
              </a:p>
            </p:txBody>
          </p:sp>
        </p:grpSp>
        <p:grpSp>
          <p:nvGrpSpPr>
            <p:cNvPr id="15" name="Groupe 14"/>
            <p:cNvGrpSpPr/>
            <p:nvPr/>
          </p:nvGrpSpPr>
          <p:grpSpPr>
            <a:xfrm>
              <a:off x="6210003" y="3535037"/>
              <a:ext cx="2430145" cy="794414"/>
              <a:chOff x="3061886" y="2132258"/>
              <a:chExt cx="2204582" cy="720678"/>
            </a:xfrm>
          </p:grpSpPr>
          <p:cxnSp>
            <p:nvCxnSpPr>
              <p:cNvPr id="45" name="Connecteur droit avec flèche 44"/>
              <p:cNvCxnSpPr/>
              <p:nvPr/>
            </p:nvCxnSpPr>
            <p:spPr>
              <a:xfrm>
                <a:off x="3773073" y="2377455"/>
                <a:ext cx="1260000" cy="0"/>
              </a:xfrm>
              <a:prstGeom prst="straightConnector1">
                <a:avLst/>
              </a:prstGeom>
              <a:noFill/>
              <a:ln w="28575" cap="flat" cmpd="sng" algn="ctr">
                <a:solidFill>
                  <a:srgbClr val="4F81BD">
                    <a:lumMod val="75000"/>
                  </a:srgbClr>
                </a:solidFill>
                <a:prstDash val="solid"/>
                <a:tailEnd type="triangle"/>
              </a:ln>
              <a:effectLst/>
            </p:spPr>
          </p:cxnSp>
          <p:sp>
            <p:nvSpPr>
              <p:cNvPr id="46" name="Rectangle 45"/>
              <p:cNvSpPr/>
              <p:nvPr/>
            </p:nvSpPr>
            <p:spPr>
              <a:xfrm>
                <a:off x="4250599" y="2306981"/>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47" name="ZoneTexte 46"/>
              <p:cNvSpPr txBox="1"/>
              <p:nvPr/>
            </p:nvSpPr>
            <p:spPr>
              <a:xfrm>
                <a:off x="4722300" y="2132768"/>
                <a:ext cx="544168"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 GeV</a:t>
                </a:r>
              </a:p>
            </p:txBody>
          </p:sp>
          <p:sp>
            <p:nvSpPr>
              <p:cNvPr id="48" name="ZoneTexte 47"/>
              <p:cNvSpPr txBox="1"/>
              <p:nvPr/>
            </p:nvSpPr>
            <p:spPr>
              <a:xfrm>
                <a:off x="3061886" y="2456836"/>
                <a:ext cx="472911" cy="360762"/>
              </a:xfrm>
              <a:prstGeom prst="rect">
                <a:avLst/>
              </a:prstGeom>
              <a:noFill/>
            </p:spPr>
            <p:txBody>
              <a:bodyPr wrap="none" rtlCol="0">
                <a:spAutoFit/>
              </a:bodyPr>
              <a:lstStyle/>
              <a:p>
                <a:pPr defTabSz="1007943">
                  <a:defRPr/>
                </a:pPr>
                <a:r>
                  <a:rPr lang="fr-FR" sz="1984" b="1" kern="0">
                    <a:solidFill>
                      <a:prstClr val="black"/>
                    </a:solidFill>
                    <a:latin typeface="Tahoma"/>
                  </a:rPr>
                  <a:t>2B</a:t>
                </a:r>
              </a:p>
            </p:txBody>
          </p:sp>
          <p:sp>
            <p:nvSpPr>
              <p:cNvPr id="49" name="Trapezoid 5"/>
              <p:cNvSpPr>
                <a:spLocks noChangeAspect="1"/>
              </p:cNvSpPr>
              <p:nvPr/>
            </p:nvSpPr>
            <p:spPr>
              <a:xfrm>
                <a:off x="3955611" y="2384936"/>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50" name="Trapezoid 5"/>
              <p:cNvSpPr>
                <a:spLocks noChangeAspect="1"/>
              </p:cNvSpPr>
              <p:nvPr/>
            </p:nvSpPr>
            <p:spPr>
              <a:xfrm rot="5400000">
                <a:off x="4113513" y="2278470"/>
                <a:ext cx="73131" cy="216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51" name="Connecteur droit 50"/>
              <p:cNvCxnSpPr/>
              <p:nvPr/>
            </p:nvCxnSpPr>
            <p:spPr>
              <a:xfrm rot="2700000" flipV="1">
                <a:off x="4037695" y="2283695"/>
                <a:ext cx="0" cy="216000"/>
              </a:xfrm>
              <a:prstGeom prst="line">
                <a:avLst/>
              </a:prstGeom>
              <a:noFill/>
              <a:ln w="28575" cap="flat" cmpd="sng" algn="ctr">
                <a:solidFill>
                  <a:srgbClr val="1F497D">
                    <a:lumMod val="60000"/>
                    <a:lumOff val="40000"/>
                  </a:srgbClr>
                </a:solidFill>
                <a:prstDash val="solid"/>
              </a:ln>
              <a:effectLst/>
            </p:spPr>
          </p:cxnSp>
          <p:sp>
            <p:nvSpPr>
              <p:cNvPr id="52" name="Rectangle 51"/>
              <p:cNvSpPr/>
              <p:nvPr/>
            </p:nvSpPr>
            <p:spPr>
              <a:xfrm>
                <a:off x="3350550" y="2306471"/>
                <a:ext cx="432048" cy="144016"/>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sp>
            <p:nvSpPr>
              <p:cNvPr id="53" name="ZoneTexte 52"/>
              <p:cNvSpPr txBox="1"/>
              <p:nvPr/>
            </p:nvSpPr>
            <p:spPr>
              <a:xfrm>
                <a:off x="3691540" y="2132258"/>
                <a:ext cx="725944"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500 MeV</a:t>
                </a:r>
              </a:p>
            </p:txBody>
          </p:sp>
        </p:grpSp>
        <p:grpSp>
          <p:nvGrpSpPr>
            <p:cNvPr id="16" name="Groupe 15"/>
            <p:cNvGrpSpPr/>
            <p:nvPr/>
          </p:nvGrpSpPr>
          <p:grpSpPr>
            <a:xfrm>
              <a:off x="2177554" y="4652100"/>
              <a:ext cx="3816425" cy="794414"/>
              <a:chOff x="2564318" y="3417101"/>
              <a:chExt cx="3462190" cy="720678"/>
            </a:xfrm>
          </p:grpSpPr>
          <p:cxnSp>
            <p:nvCxnSpPr>
              <p:cNvPr id="29" name="Connecteur droit avec flèche 28"/>
              <p:cNvCxnSpPr/>
              <p:nvPr/>
            </p:nvCxnSpPr>
            <p:spPr>
              <a:xfrm>
                <a:off x="3741025" y="3662298"/>
                <a:ext cx="2052000" cy="0"/>
              </a:xfrm>
              <a:prstGeom prst="straightConnector1">
                <a:avLst/>
              </a:prstGeom>
              <a:noFill/>
              <a:ln w="28575" cap="flat" cmpd="sng" algn="ctr">
                <a:solidFill>
                  <a:srgbClr val="4F81BD">
                    <a:lumMod val="75000"/>
                  </a:srgbClr>
                </a:solidFill>
                <a:prstDash val="solid"/>
                <a:tailEnd type="triangle"/>
              </a:ln>
              <a:effectLst/>
            </p:spPr>
          </p:cxnSp>
          <p:sp>
            <p:nvSpPr>
              <p:cNvPr id="30" name="Rectangle 29"/>
              <p:cNvSpPr/>
              <p:nvPr/>
            </p:nvSpPr>
            <p:spPr>
              <a:xfrm>
                <a:off x="4218551" y="3591824"/>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31" name="Rectangle 30"/>
              <p:cNvSpPr/>
              <p:nvPr/>
            </p:nvSpPr>
            <p:spPr>
              <a:xfrm>
                <a:off x="5046694" y="3591824"/>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32" name="Trapezoid 5"/>
              <p:cNvSpPr>
                <a:spLocks noChangeAspect="1"/>
              </p:cNvSpPr>
              <p:nvPr/>
            </p:nvSpPr>
            <p:spPr>
              <a:xfrm>
                <a:off x="4744226" y="3662298"/>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33" name="Trapezoid 5"/>
              <p:cNvSpPr>
                <a:spLocks noChangeAspect="1"/>
              </p:cNvSpPr>
              <p:nvPr/>
            </p:nvSpPr>
            <p:spPr>
              <a:xfrm rot="5400000">
                <a:off x="4902128" y="3555832"/>
                <a:ext cx="73131" cy="216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34" name="Connecteur droit 33"/>
              <p:cNvCxnSpPr/>
              <p:nvPr/>
            </p:nvCxnSpPr>
            <p:spPr>
              <a:xfrm rot="2700000" flipV="1">
                <a:off x="4826310" y="3561057"/>
                <a:ext cx="0" cy="216000"/>
              </a:xfrm>
              <a:prstGeom prst="line">
                <a:avLst/>
              </a:prstGeom>
              <a:noFill/>
              <a:ln w="28575" cap="flat" cmpd="sng" algn="ctr">
                <a:solidFill>
                  <a:srgbClr val="1F497D">
                    <a:lumMod val="60000"/>
                    <a:lumOff val="40000"/>
                  </a:srgbClr>
                </a:solidFill>
                <a:prstDash val="solid"/>
              </a:ln>
              <a:effectLst/>
            </p:spPr>
          </p:cxnSp>
          <p:sp>
            <p:nvSpPr>
              <p:cNvPr id="35" name="ZoneTexte 34"/>
              <p:cNvSpPr txBox="1"/>
              <p:nvPr/>
            </p:nvSpPr>
            <p:spPr>
              <a:xfrm>
                <a:off x="4582868" y="3417611"/>
                <a:ext cx="544168"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1 GeV</a:t>
                </a:r>
              </a:p>
            </p:txBody>
          </p:sp>
          <p:sp>
            <p:nvSpPr>
              <p:cNvPr id="36" name="ZoneTexte 35"/>
              <p:cNvSpPr txBox="1"/>
              <p:nvPr/>
            </p:nvSpPr>
            <p:spPr>
              <a:xfrm>
                <a:off x="5482340" y="3417611"/>
                <a:ext cx="544168"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 GeV</a:t>
                </a:r>
              </a:p>
            </p:txBody>
          </p:sp>
          <p:sp>
            <p:nvSpPr>
              <p:cNvPr id="37" name="ZoneTexte 36"/>
              <p:cNvSpPr txBox="1"/>
              <p:nvPr/>
            </p:nvSpPr>
            <p:spPr>
              <a:xfrm>
                <a:off x="2564318" y="3737279"/>
                <a:ext cx="472911" cy="360762"/>
              </a:xfrm>
              <a:prstGeom prst="rect">
                <a:avLst/>
              </a:prstGeom>
              <a:noFill/>
            </p:spPr>
            <p:txBody>
              <a:bodyPr wrap="none" rtlCol="0">
                <a:spAutoFit/>
              </a:bodyPr>
              <a:lstStyle/>
              <a:p>
                <a:pPr defTabSz="1007943">
                  <a:defRPr/>
                </a:pPr>
                <a:r>
                  <a:rPr lang="fr-FR" sz="1984" b="1" kern="0">
                    <a:solidFill>
                      <a:prstClr val="black"/>
                    </a:solidFill>
                    <a:latin typeface="Tahoma"/>
                  </a:rPr>
                  <a:t>3A</a:t>
                </a:r>
              </a:p>
            </p:txBody>
          </p:sp>
          <p:sp>
            <p:nvSpPr>
              <p:cNvPr id="38" name="Trapezoid 5"/>
              <p:cNvSpPr>
                <a:spLocks noChangeAspect="1"/>
              </p:cNvSpPr>
              <p:nvPr/>
            </p:nvSpPr>
            <p:spPr>
              <a:xfrm>
                <a:off x="3923563" y="3669779"/>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39" name="Trapezoid 5"/>
              <p:cNvSpPr>
                <a:spLocks noChangeAspect="1"/>
              </p:cNvSpPr>
              <p:nvPr/>
            </p:nvSpPr>
            <p:spPr>
              <a:xfrm rot="5400000">
                <a:off x="4081465" y="3563313"/>
                <a:ext cx="73131" cy="216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40" name="Connecteur droit 39"/>
              <p:cNvCxnSpPr/>
              <p:nvPr/>
            </p:nvCxnSpPr>
            <p:spPr>
              <a:xfrm rot="2700000" flipV="1">
                <a:off x="4005647" y="3568538"/>
                <a:ext cx="0" cy="216000"/>
              </a:xfrm>
              <a:prstGeom prst="line">
                <a:avLst/>
              </a:prstGeom>
              <a:noFill/>
              <a:ln w="28575" cap="flat" cmpd="sng" algn="ctr">
                <a:solidFill>
                  <a:srgbClr val="1F497D">
                    <a:lumMod val="60000"/>
                    <a:lumOff val="40000"/>
                  </a:srgbClr>
                </a:solidFill>
                <a:prstDash val="solid"/>
              </a:ln>
              <a:effectLst/>
            </p:spPr>
          </p:cxnSp>
          <p:sp>
            <p:nvSpPr>
              <p:cNvPr id="41" name="ZoneTexte 40"/>
              <p:cNvSpPr txBox="1"/>
              <p:nvPr/>
            </p:nvSpPr>
            <p:spPr>
              <a:xfrm>
                <a:off x="3659492" y="3417101"/>
                <a:ext cx="725944"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150 MeV</a:t>
                </a:r>
              </a:p>
            </p:txBody>
          </p:sp>
          <p:grpSp>
            <p:nvGrpSpPr>
              <p:cNvPr id="42" name="Groupe 41"/>
              <p:cNvGrpSpPr/>
              <p:nvPr/>
            </p:nvGrpSpPr>
            <p:grpSpPr>
              <a:xfrm>
                <a:off x="2843808" y="3592066"/>
                <a:ext cx="900048" cy="158451"/>
                <a:chOff x="686255" y="2314461"/>
                <a:chExt cx="900048" cy="158451"/>
              </a:xfrm>
            </p:grpSpPr>
            <p:sp>
              <p:nvSpPr>
                <p:cNvPr id="43" name="Rectangle 42"/>
                <p:cNvSpPr/>
                <p:nvPr/>
              </p:nvSpPr>
              <p:spPr>
                <a:xfrm>
                  <a:off x="1154255" y="2314462"/>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LPI</a:t>
                  </a:r>
                </a:p>
              </p:txBody>
            </p:sp>
            <p:sp>
              <p:nvSpPr>
                <p:cNvPr id="44" name="Trapezoid 5"/>
                <p:cNvSpPr>
                  <a:spLocks noChangeAspect="1"/>
                </p:cNvSpPr>
                <p:nvPr/>
              </p:nvSpPr>
              <p:spPr>
                <a:xfrm rot="5400000">
                  <a:off x="841029" y="2159687"/>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grpSp>
        </p:grpSp>
        <p:grpSp>
          <p:nvGrpSpPr>
            <p:cNvPr id="17" name="Groupe 16"/>
            <p:cNvGrpSpPr/>
            <p:nvPr/>
          </p:nvGrpSpPr>
          <p:grpSpPr>
            <a:xfrm>
              <a:off x="6210003" y="4652100"/>
              <a:ext cx="2952331" cy="794414"/>
              <a:chOff x="2556121" y="4238788"/>
              <a:chExt cx="2678299" cy="720678"/>
            </a:xfrm>
          </p:grpSpPr>
          <p:cxnSp>
            <p:nvCxnSpPr>
              <p:cNvPr id="18" name="Connecteur droit avec flèche 17"/>
              <p:cNvCxnSpPr/>
              <p:nvPr/>
            </p:nvCxnSpPr>
            <p:spPr>
              <a:xfrm>
                <a:off x="3741025" y="4483985"/>
                <a:ext cx="1260000" cy="0"/>
              </a:xfrm>
              <a:prstGeom prst="straightConnector1">
                <a:avLst/>
              </a:prstGeom>
              <a:noFill/>
              <a:ln w="28575" cap="flat" cmpd="sng" algn="ctr">
                <a:solidFill>
                  <a:srgbClr val="4F81BD">
                    <a:lumMod val="75000"/>
                  </a:srgbClr>
                </a:solidFill>
                <a:prstDash val="solid"/>
                <a:tailEnd type="triangle"/>
              </a:ln>
              <a:effectLst/>
            </p:spPr>
          </p:cxnSp>
          <p:sp>
            <p:nvSpPr>
              <p:cNvPr id="19" name="Rectangle 18"/>
              <p:cNvSpPr/>
              <p:nvPr/>
            </p:nvSpPr>
            <p:spPr>
              <a:xfrm>
                <a:off x="4218551" y="4413511"/>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20" name="ZoneTexte 19"/>
              <p:cNvSpPr txBox="1"/>
              <p:nvPr/>
            </p:nvSpPr>
            <p:spPr>
              <a:xfrm>
                <a:off x="4690252" y="4239298"/>
                <a:ext cx="544168"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 GeV</a:t>
                </a:r>
              </a:p>
            </p:txBody>
          </p:sp>
          <p:sp>
            <p:nvSpPr>
              <p:cNvPr id="21" name="ZoneTexte 20"/>
              <p:cNvSpPr txBox="1"/>
              <p:nvPr/>
            </p:nvSpPr>
            <p:spPr>
              <a:xfrm>
                <a:off x="2556121" y="4563366"/>
                <a:ext cx="472911" cy="360762"/>
              </a:xfrm>
              <a:prstGeom prst="rect">
                <a:avLst/>
              </a:prstGeom>
              <a:noFill/>
            </p:spPr>
            <p:txBody>
              <a:bodyPr wrap="none" rtlCol="0">
                <a:spAutoFit/>
              </a:bodyPr>
              <a:lstStyle/>
              <a:p>
                <a:pPr defTabSz="1007943">
                  <a:defRPr/>
                </a:pPr>
                <a:r>
                  <a:rPr lang="fr-FR" sz="1984" b="1" kern="0">
                    <a:solidFill>
                      <a:prstClr val="black"/>
                    </a:solidFill>
                    <a:latin typeface="Tahoma"/>
                  </a:rPr>
                  <a:t>3B</a:t>
                </a:r>
              </a:p>
            </p:txBody>
          </p:sp>
          <p:sp>
            <p:nvSpPr>
              <p:cNvPr id="22" name="Trapezoid 5"/>
              <p:cNvSpPr>
                <a:spLocks noChangeAspect="1"/>
              </p:cNvSpPr>
              <p:nvPr/>
            </p:nvSpPr>
            <p:spPr>
              <a:xfrm>
                <a:off x="3923563" y="4491466"/>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23" name="Trapezoid 5"/>
              <p:cNvSpPr>
                <a:spLocks noChangeAspect="1"/>
              </p:cNvSpPr>
              <p:nvPr/>
            </p:nvSpPr>
            <p:spPr>
              <a:xfrm rot="5400000">
                <a:off x="4081465" y="4385000"/>
                <a:ext cx="73131" cy="216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24" name="Connecteur droit 23"/>
              <p:cNvCxnSpPr/>
              <p:nvPr/>
            </p:nvCxnSpPr>
            <p:spPr>
              <a:xfrm rot="2700000" flipV="1">
                <a:off x="4005647" y="4390225"/>
                <a:ext cx="0" cy="216000"/>
              </a:xfrm>
              <a:prstGeom prst="line">
                <a:avLst/>
              </a:prstGeom>
              <a:noFill/>
              <a:ln w="28575" cap="flat" cmpd="sng" algn="ctr">
                <a:solidFill>
                  <a:srgbClr val="1F497D">
                    <a:lumMod val="60000"/>
                    <a:lumOff val="40000"/>
                  </a:srgbClr>
                </a:solidFill>
                <a:prstDash val="solid"/>
              </a:ln>
              <a:effectLst/>
            </p:spPr>
          </p:cxnSp>
          <p:sp>
            <p:nvSpPr>
              <p:cNvPr id="25" name="ZoneTexte 24"/>
              <p:cNvSpPr txBox="1"/>
              <p:nvPr/>
            </p:nvSpPr>
            <p:spPr>
              <a:xfrm>
                <a:off x="3659492" y="4238788"/>
                <a:ext cx="725944" cy="237619"/>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150 MeV</a:t>
                </a:r>
              </a:p>
            </p:txBody>
          </p:sp>
          <p:grpSp>
            <p:nvGrpSpPr>
              <p:cNvPr id="26" name="Groupe 25"/>
              <p:cNvGrpSpPr/>
              <p:nvPr/>
            </p:nvGrpSpPr>
            <p:grpSpPr>
              <a:xfrm>
                <a:off x="2843808" y="4422677"/>
                <a:ext cx="900048" cy="158451"/>
                <a:chOff x="686255" y="2314461"/>
                <a:chExt cx="900048" cy="158451"/>
              </a:xfrm>
            </p:grpSpPr>
            <p:sp>
              <p:nvSpPr>
                <p:cNvPr id="27" name="Rectangle 26"/>
                <p:cNvSpPr/>
                <p:nvPr/>
              </p:nvSpPr>
              <p:spPr>
                <a:xfrm>
                  <a:off x="1154255" y="2314462"/>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LPI</a:t>
                  </a:r>
                </a:p>
              </p:txBody>
            </p:sp>
            <p:sp>
              <p:nvSpPr>
                <p:cNvPr id="28" name="Trapezoid 5"/>
                <p:cNvSpPr>
                  <a:spLocks noChangeAspect="1"/>
                </p:cNvSpPr>
                <p:nvPr/>
              </p:nvSpPr>
              <p:spPr>
                <a:xfrm rot="5400000">
                  <a:off x="841029" y="2159687"/>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grpSp>
        </p:grpSp>
      </p:grpSp>
      <p:sp>
        <p:nvSpPr>
          <p:cNvPr id="98" name="Rectangle 5">
            <a:extLst>
              <a:ext uri="{FF2B5EF4-FFF2-40B4-BE49-F238E27FC236}">
                <a16:creationId xmlns:a16="http://schemas.microsoft.com/office/drawing/2014/main" id="{FA4B9008-8959-4E0F-BD8F-9C95511D4A98}"/>
              </a:ext>
            </a:extLst>
          </p:cNvPr>
          <p:cNvSpPr>
            <a:spLocks noChangeArrowheads="1"/>
          </p:cNvSpPr>
          <p:nvPr/>
        </p:nvSpPr>
        <p:spPr bwMode="auto">
          <a:xfrm>
            <a:off x="2784476" y="358885"/>
            <a:ext cx="5142766"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Inj. / Accel. schemes considered</a:t>
            </a:r>
          </a:p>
        </p:txBody>
      </p:sp>
    </p:spTree>
    <p:extLst>
      <p:ext uri="{BB962C8B-B14F-4D97-AF65-F5344CB8AC3E}">
        <p14:creationId xmlns:p14="http://schemas.microsoft.com/office/powerpoint/2010/main" val="15015663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8</a:t>
            </a:fld>
            <a:endParaRPr lang="fr-FR"/>
          </a:p>
        </p:txBody>
      </p:sp>
      <p:grpSp>
        <p:nvGrpSpPr>
          <p:cNvPr id="78" name="Groupe 77"/>
          <p:cNvGrpSpPr/>
          <p:nvPr/>
        </p:nvGrpSpPr>
        <p:grpSpPr>
          <a:xfrm>
            <a:off x="1500816" y="2077559"/>
            <a:ext cx="6659347" cy="3173472"/>
            <a:chOff x="1500810" y="2077559"/>
            <a:chExt cx="6659347" cy="3173472"/>
          </a:xfrm>
        </p:grpSpPr>
        <p:sp>
          <p:nvSpPr>
            <p:cNvPr id="4" name="Rectangle 3"/>
            <p:cNvSpPr/>
            <p:nvPr/>
          </p:nvSpPr>
          <p:spPr>
            <a:xfrm>
              <a:off x="1512118" y="2077559"/>
              <a:ext cx="6588000" cy="316800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 name="Connecteur droit 4"/>
            <p:cNvCxnSpPr/>
            <p:nvPr/>
          </p:nvCxnSpPr>
          <p:spPr>
            <a:xfrm>
              <a:off x="1500810" y="4133697"/>
              <a:ext cx="659160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1542474" y="2195985"/>
              <a:ext cx="423746" cy="1815882"/>
            </a:xfrm>
            <a:prstGeom prst="rect">
              <a:avLst/>
            </a:prstGeom>
            <a:noFill/>
          </p:spPr>
          <p:txBody>
            <a:bodyPr wrap="square" rtlCol="0">
              <a:spAutoFit/>
            </a:bodyPr>
            <a:lstStyle/>
            <a:p>
              <a:pPr algn="ctr"/>
              <a:r>
                <a:rPr lang="fr-FR" sz="1600" b="1">
                  <a:solidFill>
                    <a:srgbClr val="0070C0"/>
                  </a:solidFill>
                  <a:latin typeface="Arial" panose="020B0604020202020204" pitchFamily="34" charset="0"/>
                  <a:cs typeface="Arial" panose="020B0604020202020204" pitchFamily="34" charset="0"/>
                </a:rPr>
                <a:t>L</a:t>
              </a:r>
            </a:p>
            <a:p>
              <a:pPr algn="ctr"/>
              <a:endParaRPr lang="fr-FR" sz="1600" b="1">
                <a:solidFill>
                  <a:srgbClr val="0070C0"/>
                </a:solidFill>
                <a:latin typeface="Arial" panose="020B0604020202020204" pitchFamily="34" charset="0"/>
                <a:cs typeface="Arial" panose="020B0604020202020204" pitchFamily="34" charset="0"/>
              </a:endParaRPr>
            </a:p>
            <a:p>
              <a:pPr algn="ctr"/>
              <a:r>
                <a:rPr lang="fr-FR" sz="1600" b="1">
                  <a:solidFill>
                    <a:srgbClr val="0070C0"/>
                  </a:solidFill>
                  <a:latin typeface="Arial" panose="020B0604020202020204" pitchFamily="34" charset="0"/>
                  <a:cs typeface="Arial" panose="020B0604020202020204" pitchFamily="34" charset="0"/>
                </a:rPr>
                <a:t>W</a:t>
              </a:r>
            </a:p>
            <a:p>
              <a:pPr algn="ctr"/>
              <a:endParaRPr lang="fr-FR" sz="1600" b="1">
                <a:solidFill>
                  <a:srgbClr val="0070C0"/>
                </a:solidFill>
                <a:latin typeface="Arial" panose="020B0604020202020204" pitchFamily="34" charset="0"/>
                <a:cs typeface="Arial" panose="020B0604020202020204" pitchFamily="34" charset="0"/>
              </a:endParaRPr>
            </a:p>
            <a:p>
              <a:pPr algn="ctr"/>
              <a:r>
                <a:rPr lang="fr-FR" sz="1600" b="1">
                  <a:solidFill>
                    <a:srgbClr val="0070C0"/>
                  </a:solidFill>
                  <a:latin typeface="Arial" panose="020B0604020202020204" pitchFamily="34" charset="0"/>
                  <a:cs typeface="Arial" panose="020B0604020202020204" pitchFamily="34" charset="0"/>
                </a:rPr>
                <a:t>F</a:t>
              </a:r>
            </a:p>
            <a:p>
              <a:pPr algn="ctr"/>
              <a:endParaRPr lang="fr-FR" sz="1600" b="1">
                <a:solidFill>
                  <a:srgbClr val="0070C0"/>
                </a:solidFill>
                <a:latin typeface="Arial" panose="020B0604020202020204" pitchFamily="34" charset="0"/>
                <a:cs typeface="Arial" panose="020B0604020202020204" pitchFamily="34" charset="0"/>
              </a:endParaRPr>
            </a:p>
            <a:p>
              <a:pPr algn="ctr"/>
              <a:r>
                <a:rPr lang="fr-FR" sz="1600" b="1">
                  <a:solidFill>
                    <a:srgbClr val="0070C0"/>
                  </a:solidFill>
                  <a:latin typeface="Arial" panose="020B0604020202020204" pitchFamily="34" charset="0"/>
                  <a:cs typeface="Arial" panose="020B0604020202020204" pitchFamily="34" charset="0"/>
                </a:rPr>
                <a:t>A</a:t>
              </a:r>
            </a:p>
          </p:txBody>
        </p:sp>
        <p:sp>
          <p:nvSpPr>
            <p:cNvPr id="7" name="ZoneTexte 6"/>
            <p:cNvSpPr txBox="1"/>
            <p:nvPr/>
          </p:nvSpPr>
          <p:spPr>
            <a:xfrm>
              <a:off x="1542474" y="4160761"/>
              <a:ext cx="423746" cy="1077218"/>
            </a:xfrm>
            <a:prstGeom prst="rect">
              <a:avLst/>
            </a:prstGeom>
            <a:noFill/>
          </p:spPr>
          <p:txBody>
            <a:bodyPr wrap="square" rtlCol="0">
              <a:spAutoFit/>
            </a:bodyPr>
            <a:lstStyle/>
            <a:p>
              <a:pPr algn="ctr"/>
              <a:r>
                <a:rPr lang="fr-FR" sz="1600" b="1">
                  <a:solidFill>
                    <a:srgbClr val="0070C0"/>
                  </a:solidFill>
                  <a:latin typeface="Arial" panose="020B0604020202020204" pitchFamily="34" charset="0"/>
                  <a:cs typeface="Arial" panose="020B0604020202020204" pitchFamily="34" charset="0"/>
                </a:rPr>
                <a:t>PWFA</a:t>
              </a:r>
            </a:p>
          </p:txBody>
        </p:sp>
        <p:cxnSp>
          <p:nvCxnSpPr>
            <p:cNvPr id="9" name="Connecteur droit avec flèche 8"/>
            <p:cNvCxnSpPr/>
            <p:nvPr/>
          </p:nvCxnSpPr>
          <p:spPr>
            <a:xfrm>
              <a:off x="2781259" y="2532677"/>
              <a:ext cx="792000" cy="0"/>
            </a:xfrm>
            <a:prstGeom prst="straightConnector1">
              <a:avLst/>
            </a:prstGeom>
            <a:noFill/>
            <a:ln w="28575" cap="flat" cmpd="sng" algn="ctr">
              <a:solidFill>
                <a:srgbClr val="4F81BD">
                  <a:lumMod val="75000"/>
                </a:srgbClr>
              </a:solidFill>
              <a:prstDash val="solid"/>
              <a:tailEnd type="triangle"/>
            </a:ln>
            <a:effectLst/>
          </p:spPr>
        </p:cxnSp>
        <p:grpSp>
          <p:nvGrpSpPr>
            <p:cNvPr id="10" name="Groupe 9"/>
            <p:cNvGrpSpPr/>
            <p:nvPr/>
          </p:nvGrpSpPr>
          <p:grpSpPr>
            <a:xfrm>
              <a:off x="2146256" y="2454991"/>
              <a:ext cx="992138" cy="174663"/>
              <a:chOff x="686255" y="2314461"/>
              <a:chExt cx="900048" cy="158451"/>
            </a:xfrm>
          </p:grpSpPr>
          <p:sp>
            <p:nvSpPr>
              <p:cNvPr id="13" name="Rectangle 12"/>
              <p:cNvSpPr/>
              <p:nvPr/>
            </p:nvSpPr>
            <p:spPr>
              <a:xfrm>
                <a:off x="1154255" y="2314462"/>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LPI</a:t>
                </a:r>
              </a:p>
            </p:txBody>
          </p:sp>
          <p:sp>
            <p:nvSpPr>
              <p:cNvPr id="14" name="Trapezoid 5"/>
              <p:cNvSpPr>
                <a:spLocks noChangeAspect="1"/>
              </p:cNvSpPr>
              <p:nvPr/>
            </p:nvSpPr>
            <p:spPr>
              <a:xfrm rot="5400000">
                <a:off x="841029" y="2159687"/>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grpSp>
        <p:sp>
          <p:nvSpPr>
            <p:cNvPr id="11" name="ZoneTexte 10"/>
            <p:cNvSpPr txBox="1"/>
            <p:nvPr/>
          </p:nvSpPr>
          <p:spPr>
            <a:xfrm>
              <a:off x="3442772" y="2409104"/>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12" name="ZoneTexte 11"/>
            <p:cNvSpPr txBox="1"/>
            <p:nvPr/>
          </p:nvSpPr>
          <p:spPr>
            <a:xfrm>
              <a:off x="3087953" y="2265539"/>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cxnSp>
          <p:nvCxnSpPr>
            <p:cNvPr id="16" name="Connecteur droit avec flèche 15"/>
            <p:cNvCxnSpPr/>
            <p:nvPr/>
          </p:nvCxnSpPr>
          <p:spPr>
            <a:xfrm>
              <a:off x="5735251" y="2512608"/>
              <a:ext cx="1440000" cy="0"/>
            </a:xfrm>
            <a:prstGeom prst="straightConnector1">
              <a:avLst/>
            </a:prstGeom>
            <a:noFill/>
            <a:ln w="28575" cap="flat" cmpd="sng" algn="ctr">
              <a:solidFill>
                <a:srgbClr val="4F81BD">
                  <a:lumMod val="75000"/>
                </a:srgbClr>
              </a:solidFill>
              <a:prstDash val="solid"/>
              <a:tailEnd type="triangle"/>
            </a:ln>
            <a:effectLst/>
          </p:spPr>
        </p:cxnSp>
        <p:sp>
          <p:nvSpPr>
            <p:cNvPr id="17" name="Rectangle 16"/>
            <p:cNvSpPr/>
            <p:nvPr/>
          </p:nvSpPr>
          <p:spPr>
            <a:xfrm>
              <a:off x="6261636" y="2434924"/>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18" name="ZoneTexte 17"/>
            <p:cNvSpPr txBox="1"/>
            <p:nvPr/>
          </p:nvSpPr>
          <p:spPr>
            <a:xfrm>
              <a:off x="7043196" y="2363511"/>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19" name="Trapezoid 5"/>
            <p:cNvSpPr>
              <a:spLocks noChangeAspect="1"/>
            </p:cNvSpPr>
            <p:nvPr/>
          </p:nvSpPr>
          <p:spPr>
            <a:xfrm>
              <a:off x="5936466" y="2520855"/>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20" name="Trapezoid 5"/>
            <p:cNvSpPr>
              <a:spLocks noChangeAspect="1"/>
            </p:cNvSpPr>
            <p:nvPr/>
          </p:nvSpPr>
          <p:spPr>
            <a:xfrm rot="5400000">
              <a:off x="6110524" y="2395580"/>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21" name="Connecteur droit 20"/>
            <p:cNvCxnSpPr/>
            <p:nvPr/>
          </p:nvCxnSpPr>
          <p:spPr>
            <a:xfrm rot="2700000" flipV="1">
              <a:off x="6026949" y="2409255"/>
              <a:ext cx="0" cy="238100"/>
            </a:xfrm>
            <a:prstGeom prst="line">
              <a:avLst/>
            </a:prstGeom>
            <a:noFill/>
            <a:ln w="28575" cap="flat" cmpd="sng" algn="ctr">
              <a:solidFill>
                <a:srgbClr val="1F497D">
                  <a:lumMod val="60000"/>
                  <a:lumOff val="40000"/>
                </a:srgbClr>
              </a:solidFill>
              <a:prstDash val="solid"/>
            </a:ln>
            <a:effectLst/>
          </p:spPr>
        </p:cxnSp>
        <p:sp>
          <p:nvSpPr>
            <p:cNvPr id="22" name="ZoneTexte 21"/>
            <p:cNvSpPr txBox="1"/>
            <p:nvPr/>
          </p:nvSpPr>
          <p:spPr>
            <a:xfrm>
              <a:off x="5645377" y="2242324"/>
              <a:ext cx="800219"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150 MeV</a:t>
              </a:r>
            </a:p>
          </p:txBody>
        </p:sp>
        <p:sp>
          <p:nvSpPr>
            <p:cNvPr id="23" name="Rectangle 22"/>
            <p:cNvSpPr/>
            <p:nvPr/>
          </p:nvSpPr>
          <p:spPr>
            <a:xfrm>
              <a:off x="5262120" y="2445029"/>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LPI</a:t>
              </a:r>
            </a:p>
          </p:txBody>
        </p:sp>
        <p:sp>
          <p:nvSpPr>
            <p:cNvPr id="24" name="Trapezoid 5"/>
            <p:cNvSpPr>
              <a:spLocks noChangeAspect="1"/>
            </p:cNvSpPr>
            <p:nvPr/>
          </p:nvSpPr>
          <p:spPr>
            <a:xfrm rot="5400000">
              <a:off x="4916846" y="2274418"/>
              <a:ext cx="174663" cy="515884"/>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25" name="ZoneTexte 24"/>
            <p:cNvSpPr txBox="1"/>
            <p:nvPr/>
          </p:nvSpPr>
          <p:spPr>
            <a:xfrm>
              <a:off x="5789415" y="2087551"/>
              <a:ext cx="511679"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LETL</a:t>
              </a:r>
            </a:p>
          </p:txBody>
        </p:sp>
        <p:sp>
          <p:nvSpPr>
            <p:cNvPr id="26" name="ZoneTexte 25"/>
            <p:cNvSpPr txBox="1"/>
            <p:nvPr/>
          </p:nvSpPr>
          <p:spPr>
            <a:xfrm>
              <a:off x="6676033" y="2237405"/>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cxnSp>
          <p:nvCxnSpPr>
            <p:cNvPr id="28" name="Connecteur droit avec flèche 27"/>
            <p:cNvCxnSpPr/>
            <p:nvPr/>
          </p:nvCxnSpPr>
          <p:spPr>
            <a:xfrm>
              <a:off x="2555136" y="4663481"/>
              <a:ext cx="1476000" cy="0"/>
            </a:xfrm>
            <a:prstGeom prst="straightConnector1">
              <a:avLst/>
            </a:prstGeom>
            <a:noFill/>
            <a:ln w="28575" cap="flat" cmpd="sng" algn="ctr">
              <a:solidFill>
                <a:srgbClr val="4F81BD">
                  <a:lumMod val="75000"/>
                </a:srgbClr>
              </a:solidFill>
              <a:prstDash val="solid"/>
              <a:tailEnd type="triangle"/>
            </a:ln>
            <a:effectLst/>
          </p:spPr>
        </p:cxnSp>
        <p:sp>
          <p:nvSpPr>
            <p:cNvPr id="29" name="Rectangle 28"/>
            <p:cNvSpPr/>
            <p:nvPr/>
          </p:nvSpPr>
          <p:spPr>
            <a:xfrm>
              <a:off x="3081521" y="4585797"/>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PPAS</a:t>
              </a:r>
            </a:p>
          </p:txBody>
        </p:sp>
        <p:sp>
          <p:nvSpPr>
            <p:cNvPr id="30" name="ZoneTexte 29"/>
            <p:cNvSpPr txBox="1"/>
            <p:nvPr/>
          </p:nvSpPr>
          <p:spPr>
            <a:xfrm>
              <a:off x="3972847" y="4536521"/>
              <a:ext cx="599843" cy="261931"/>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1 GeV</a:t>
              </a:r>
            </a:p>
          </p:txBody>
        </p:sp>
        <p:sp>
          <p:nvSpPr>
            <p:cNvPr id="31" name="ZoneTexte 30"/>
            <p:cNvSpPr txBox="1"/>
            <p:nvPr/>
          </p:nvSpPr>
          <p:spPr>
            <a:xfrm>
              <a:off x="2465262" y="4393197"/>
              <a:ext cx="800219"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500 MeV</a:t>
              </a:r>
            </a:p>
          </p:txBody>
        </p:sp>
        <p:cxnSp>
          <p:nvCxnSpPr>
            <p:cNvPr id="32" name="Connecteur droit 31"/>
            <p:cNvCxnSpPr/>
            <p:nvPr/>
          </p:nvCxnSpPr>
          <p:spPr>
            <a:xfrm>
              <a:off x="2571115" y="4635727"/>
              <a:ext cx="504000"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2089384" y="4585235"/>
              <a:ext cx="476253" cy="158751"/>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sp>
          <p:nvSpPr>
            <p:cNvPr id="34" name="ZoneTexte 33"/>
            <p:cNvSpPr txBox="1"/>
            <p:nvPr/>
          </p:nvSpPr>
          <p:spPr>
            <a:xfrm>
              <a:off x="3521144" y="4400094"/>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cxnSp>
          <p:nvCxnSpPr>
            <p:cNvPr id="36" name="Connecteur droit avec flèche 35"/>
            <p:cNvCxnSpPr/>
            <p:nvPr/>
          </p:nvCxnSpPr>
          <p:spPr>
            <a:xfrm>
              <a:off x="6118923" y="4663839"/>
              <a:ext cx="1440000" cy="0"/>
            </a:xfrm>
            <a:prstGeom prst="straightConnector1">
              <a:avLst/>
            </a:prstGeom>
            <a:noFill/>
            <a:ln w="28575" cap="flat" cmpd="sng" algn="ctr">
              <a:solidFill>
                <a:srgbClr val="4F81BD">
                  <a:lumMod val="75000"/>
                </a:srgbClr>
              </a:solidFill>
              <a:prstDash val="solid"/>
              <a:tailEnd type="triangle"/>
            </a:ln>
            <a:effectLst/>
          </p:spPr>
        </p:cxnSp>
        <p:sp>
          <p:nvSpPr>
            <p:cNvPr id="37" name="Rectangle 36"/>
            <p:cNvSpPr/>
            <p:nvPr/>
          </p:nvSpPr>
          <p:spPr>
            <a:xfrm>
              <a:off x="6645308" y="4586155"/>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PPAS</a:t>
              </a:r>
            </a:p>
          </p:txBody>
        </p:sp>
        <p:sp>
          <p:nvSpPr>
            <p:cNvPr id="38" name="ZoneTexte 37"/>
            <p:cNvSpPr txBox="1"/>
            <p:nvPr/>
          </p:nvSpPr>
          <p:spPr>
            <a:xfrm>
              <a:off x="7426868" y="4514742"/>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39" name="Trapezoid 5"/>
            <p:cNvSpPr>
              <a:spLocks noChangeAspect="1"/>
            </p:cNvSpPr>
            <p:nvPr/>
          </p:nvSpPr>
          <p:spPr>
            <a:xfrm>
              <a:off x="6320138" y="4672086"/>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40" name="Trapezoid 5"/>
            <p:cNvSpPr>
              <a:spLocks noChangeAspect="1"/>
            </p:cNvSpPr>
            <p:nvPr/>
          </p:nvSpPr>
          <p:spPr>
            <a:xfrm rot="5400000">
              <a:off x="6494196" y="4542853"/>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41" name="Connecteur droit 40"/>
            <p:cNvCxnSpPr/>
            <p:nvPr/>
          </p:nvCxnSpPr>
          <p:spPr>
            <a:xfrm rot="2700000" flipV="1">
              <a:off x="6410621" y="4560486"/>
              <a:ext cx="0" cy="238100"/>
            </a:xfrm>
            <a:prstGeom prst="line">
              <a:avLst/>
            </a:prstGeom>
            <a:noFill/>
            <a:ln w="28575" cap="flat" cmpd="sng" algn="ctr">
              <a:solidFill>
                <a:srgbClr val="1F497D">
                  <a:lumMod val="60000"/>
                  <a:lumOff val="40000"/>
                </a:srgbClr>
              </a:solidFill>
              <a:prstDash val="solid"/>
            </a:ln>
            <a:effectLst/>
          </p:spPr>
        </p:cxnSp>
        <p:sp>
          <p:nvSpPr>
            <p:cNvPr id="42" name="Trapezoid 5"/>
            <p:cNvSpPr>
              <a:spLocks noChangeAspect="1"/>
            </p:cNvSpPr>
            <p:nvPr/>
          </p:nvSpPr>
          <p:spPr>
            <a:xfrm rot="5400000">
              <a:off x="5474690" y="4409816"/>
              <a:ext cx="174663" cy="515884"/>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43" name="ZoneTexte 42"/>
            <p:cNvSpPr txBox="1"/>
            <p:nvPr/>
          </p:nvSpPr>
          <p:spPr>
            <a:xfrm>
              <a:off x="7046349" y="4398035"/>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sp>
          <p:nvSpPr>
            <p:cNvPr id="44" name="Rectangle 43"/>
            <p:cNvSpPr/>
            <p:nvPr/>
          </p:nvSpPr>
          <p:spPr>
            <a:xfrm>
              <a:off x="5827890" y="4588134"/>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45" name="ZoneTexte 44"/>
            <p:cNvSpPr txBox="1"/>
            <p:nvPr/>
          </p:nvSpPr>
          <p:spPr>
            <a:xfrm>
              <a:off x="4754149" y="4287944"/>
              <a:ext cx="494805" cy="830997"/>
            </a:xfrm>
            <a:prstGeom prst="rect">
              <a:avLst/>
            </a:prstGeom>
            <a:noFill/>
          </p:spPr>
          <p:txBody>
            <a:bodyPr wrap="square" rtlCol="0">
              <a:spAutoFit/>
            </a:bodyPr>
            <a:lstStyle/>
            <a:p>
              <a:pPr algn="ctr"/>
              <a:r>
                <a:rPr lang="fr-FR" sz="1600" b="1">
                  <a:solidFill>
                    <a:srgbClr val="0070C0"/>
                  </a:solidFill>
                  <a:latin typeface="Arial" panose="020B0604020202020204" pitchFamily="34" charset="0"/>
                  <a:cs typeface="Arial" panose="020B0604020202020204" pitchFamily="34" charset="0"/>
                </a:rPr>
                <a:t>HYBRID</a:t>
              </a:r>
            </a:p>
          </p:txBody>
        </p:sp>
        <p:cxnSp>
          <p:nvCxnSpPr>
            <p:cNvPr id="49" name="Connecteur droit avec flèche 48"/>
            <p:cNvCxnSpPr/>
            <p:nvPr/>
          </p:nvCxnSpPr>
          <p:spPr>
            <a:xfrm>
              <a:off x="2562539" y="3435117"/>
              <a:ext cx="1476000" cy="0"/>
            </a:xfrm>
            <a:prstGeom prst="straightConnector1">
              <a:avLst/>
            </a:prstGeom>
            <a:noFill/>
            <a:ln w="28575" cap="flat" cmpd="sng" algn="ctr">
              <a:solidFill>
                <a:srgbClr val="4F81BD">
                  <a:lumMod val="75000"/>
                </a:srgbClr>
              </a:solidFill>
              <a:prstDash val="solid"/>
              <a:tailEnd type="triangle"/>
            </a:ln>
            <a:effectLst/>
          </p:spPr>
        </p:cxnSp>
        <p:sp>
          <p:nvSpPr>
            <p:cNvPr id="50" name="Rectangle 49"/>
            <p:cNvSpPr/>
            <p:nvPr/>
          </p:nvSpPr>
          <p:spPr>
            <a:xfrm>
              <a:off x="3088924" y="3357433"/>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51" name="ZoneTexte 50"/>
            <p:cNvSpPr txBox="1"/>
            <p:nvPr/>
          </p:nvSpPr>
          <p:spPr>
            <a:xfrm>
              <a:off x="3895347" y="3302058"/>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52" name="Trapezoid 5"/>
            <p:cNvSpPr>
              <a:spLocks noChangeAspect="1"/>
            </p:cNvSpPr>
            <p:nvPr/>
          </p:nvSpPr>
          <p:spPr>
            <a:xfrm>
              <a:off x="2763754" y="3443364"/>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53" name="Trapezoid 5"/>
            <p:cNvSpPr>
              <a:spLocks noChangeAspect="1"/>
            </p:cNvSpPr>
            <p:nvPr/>
          </p:nvSpPr>
          <p:spPr>
            <a:xfrm rot="5400000">
              <a:off x="2937812" y="3318089"/>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54" name="Connecteur droit 53"/>
            <p:cNvCxnSpPr/>
            <p:nvPr/>
          </p:nvCxnSpPr>
          <p:spPr>
            <a:xfrm rot="2700000" flipV="1">
              <a:off x="2854236" y="3331764"/>
              <a:ext cx="0" cy="238100"/>
            </a:xfrm>
            <a:prstGeom prst="line">
              <a:avLst/>
            </a:prstGeom>
            <a:noFill/>
            <a:ln w="28575" cap="flat" cmpd="sng" algn="ctr">
              <a:solidFill>
                <a:srgbClr val="1F497D">
                  <a:lumMod val="60000"/>
                  <a:lumOff val="40000"/>
                </a:srgbClr>
              </a:solidFill>
              <a:prstDash val="solid"/>
            </a:ln>
            <a:effectLst/>
          </p:spPr>
        </p:cxnSp>
        <p:sp>
          <p:nvSpPr>
            <p:cNvPr id="55" name="Rectangle 54"/>
            <p:cNvSpPr/>
            <p:nvPr/>
          </p:nvSpPr>
          <p:spPr>
            <a:xfrm>
              <a:off x="2096786" y="3356871"/>
              <a:ext cx="476253" cy="158751"/>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sp>
          <p:nvSpPr>
            <p:cNvPr id="56" name="ZoneTexte 55"/>
            <p:cNvSpPr txBox="1"/>
            <p:nvPr/>
          </p:nvSpPr>
          <p:spPr>
            <a:xfrm>
              <a:off x="3513979" y="3174666"/>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sp>
          <p:nvSpPr>
            <p:cNvPr id="48" name="ZoneTexte 47"/>
            <p:cNvSpPr txBox="1"/>
            <p:nvPr/>
          </p:nvSpPr>
          <p:spPr>
            <a:xfrm>
              <a:off x="2032914" y="3141468"/>
              <a:ext cx="1130438"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250-500 MeV</a:t>
              </a:r>
            </a:p>
          </p:txBody>
        </p:sp>
        <p:cxnSp>
          <p:nvCxnSpPr>
            <p:cNvPr id="58" name="Connecteur droit avec flèche 57"/>
            <p:cNvCxnSpPr/>
            <p:nvPr/>
          </p:nvCxnSpPr>
          <p:spPr>
            <a:xfrm>
              <a:off x="5198945" y="3446048"/>
              <a:ext cx="2379709" cy="0"/>
            </a:xfrm>
            <a:prstGeom prst="straightConnector1">
              <a:avLst/>
            </a:prstGeom>
            <a:noFill/>
            <a:ln w="28575" cap="flat" cmpd="sng" algn="ctr">
              <a:solidFill>
                <a:srgbClr val="4F81BD">
                  <a:lumMod val="75000"/>
                </a:srgbClr>
              </a:solidFill>
              <a:prstDash val="solid"/>
              <a:tailEnd type="triangle"/>
            </a:ln>
            <a:effectLst/>
          </p:spPr>
        </p:cxnSp>
        <p:sp>
          <p:nvSpPr>
            <p:cNvPr id="59" name="Rectangle 58"/>
            <p:cNvSpPr/>
            <p:nvPr/>
          </p:nvSpPr>
          <p:spPr>
            <a:xfrm>
              <a:off x="5725329" y="3368364"/>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60" name="Rectangle 59"/>
            <p:cNvSpPr/>
            <p:nvPr/>
          </p:nvSpPr>
          <p:spPr>
            <a:xfrm>
              <a:off x="6638203" y="3368364"/>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61" name="Trapezoid 5"/>
            <p:cNvSpPr>
              <a:spLocks noChangeAspect="1"/>
            </p:cNvSpPr>
            <p:nvPr/>
          </p:nvSpPr>
          <p:spPr>
            <a:xfrm>
              <a:off x="6387918" y="3446048"/>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62" name="Trapezoid 5"/>
            <p:cNvSpPr>
              <a:spLocks noChangeAspect="1"/>
            </p:cNvSpPr>
            <p:nvPr/>
          </p:nvSpPr>
          <p:spPr>
            <a:xfrm rot="5400000">
              <a:off x="6561976" y="3328689"/>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63" name="Connecteur droit 62"/>
            <p:cNvCxnSpPr/>
            <p:nvPr/>
          </p:nvCxnSpPr>
          <p:spPr>
            <a:xfrm rot="2700000" flipV="1">
              <a:off x="6478401" y="3334449"/>
              <a:ext cx="0" cy="238100"/>
            </a:xfrm>
            <a:prstGeom prst="line">
              <a:avLst/>
            </a:prstGeom>
            <a:noFill/>
            <a:ln w="28575" cap="flat" cmpd="sng" algn="ctr">
              <a:solidFill>
                <a:srgbClr val="1F497D">
                  <a:lumMod val="60000"/>
                  <a:lumOff val="40000"/>
                </a:srgbClr>
              </a:solidFill>
              <a:prstDash val="solid"/>
            </a:ln>
            <a:effectLst/>
          </p:spPr>
        </p:cxnSp>
        <p:sp>
          <p:nvSpPr>
            <p:cNvPr id="64" name="ZoneTexte 63"/>
            <p:cNvSpPr txBox="1"/>
            <p:nvPr/>
          </p:nvSpPr>
          <p:spPr>
            <a:xfrm>
              <a:off x="6069361" y="3084060"/>
              <a:ext cx="734496"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2.5 GeV</a:t>
              </a:r>
            </a:p>
          </p:txBody>
        </p:sp>
        <p:sp>
          <p:nvSpPr>
            <p:cNvPr id="65" name="Trapezoid 5"/>
            <p:cNvSpPr>
              <a:spLocks noChangeAspect="1"/>
            </p:cNvSpPr>
            <p:nvPr/>
          </p:nvSpPr>
          <p:spPr>
            <a:xfrm>
              <a:off x="5400159" y="3454295"/>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66" name="Trapezoid 5"/>
            <p:cNvSpPr>
              <a:spLocks noChangeAspect="1"/>
            </p:cNvSpPr>
            <p:nvPr/>
          </p:nvSpPr>
          <p:spPr>
            <a:xfrm rot="5400000">
              <a:off x="5574217" y="3336936"/>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67" name="Connecteur droit 66"/>
            <p:cNvCxnSpPr/>
            <p:nvPr/>
          </p:nvCxnSpPr>
          <p:spPr>
            <a:xfrm rot="2700000" flipV="1">
              <a:off x="5490641" y="3342695"/>
              <a:ext cx="0" cy="238100"/>
            </a:xfrm>
            <a:prstGeom prst="line">
              <a:avLst/>
            </a:prstGeom>
            <a:noFill/>
            <a:ln w="28575" cap="flat" cmpd="sng" algn="ctr">
              <a:solidFill>
                <a:srgbClr val="1F497D">
                  <a:lumMod val="60000"/>
                  <a:lumOff val="40000"/>
                </a:srgbClr>
              </a:solidFill>
              <a:prstDash val="solid"/>
            </a:ln>
            <a:effectLst/>
          </p:spPr>
        </p:cxnSp>
        <p:sp>
          <p:nvSpPr>
            <p:cNvPr id="68" name="Rectangle 67"/>
            <p:cNvSpPr/>
            <p:nvPr/>
          </p:nvSpPr>
          <p:spPr>
            <a:xfrm>
              <a:off x="4733191" y="3367802"/>
              <a:ext cx="476253" cy="158751"/>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sp>
          <p:nvSpPr>
            <p:cNvPr id="69" name="ZoneTexte 68"/>
            <p:cNvSpPr txBox="1"/>
            <p:nvPr/>
          </p:nvSpPr>
          <p:spPr>
            <a:xfrm>
              <a:off x="4844039" y="3147286"/>
              <a:ext cx="800219"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240 MeV</a:t>
              </a:r>
            </a:p>
          </p:txBody>
        </p:sp>
        <p:sp>
          <p:nvSpPr>
            <p:cNvPr id="70" name="Forme libre 69"/>
            <p:cNvSpPr/>
            <p:nvPr/>
          </p:nvSpPr>
          <p:spPr>
            <a:xfrm>
              <a:off x="6272577" y="3305271"/>
              <a:ext cx="298157" cy="94453"/>
            </a:xfrm>
            <a:custGeom>
              <a:avLst/>
              <a:gdLst>
                <a:gd name="connsiteX0" fmla="*/ 0 w 352069"/>
                <a:gd name="connsiteY0" fmla="*/ 126230 h 133654"/>
                <a:gd name="connsiteX1" fmla="*/ 88017 w 352069"/>
                <a:gd name="connsiteY1" fmla="*/ 126230 h 133654"/>
                <a:gd name="connsiteX2" fmla="*/ 97797 w 352069"/>
                <a:gd name="connsiteY2" fmla="*/ 57772 h 133654"/>
                <a:gd name="connsiteX3" fmla="*/ 136916 w 352069"/>
                <a:gd name="connsiteY3" fmla="*/ 3984 h 133654"/>
                <a:gd name="connsiteX4" fmla="*/ 195594 w 352069"/>
                <a:gd name="connsiteY4" fmla="*/ 3984 h 133654"/>
                <a:gd name="connsiteX5" fmla="*/ 249382 w 352069"/>
                <a:gd name="connsiteY5" fmla="*/ 3984 h 133654"/>
                <a:gd name="connsiteX6" fmla="*/ 278721 w 352069"/>
                <a:gd name="connsiteY6" fmla="*/ 43102 h 133654"/>
                <a:gd name="connsiteX7" fmla="*/ 278721 w 352069"/>
                <a:gd name="connsiteY7" fmla="*/ 96891 h 133654"/>
                <a:gd name="connsiteX8" fmla="*/ 308060 w 352069"/>
                <a:gd name="connsiteY8" fmla="*/ 131119 h 133654"/>
                <a:gd name="connsiteX9" fmla="*/ 352069 w 352069"/>
                <a:gd name="connsiteY9" fmla="*/ 131119 h 133654"/>
                <a:gd name="connsiteX10" fmla="*/ 352069 w 352069"/>
                <a:gd name="connsiteY10" fmla="*/ 131119 h 133654"/>
                <a:gd name="connsiteX0" fmla="*/ 0 w 352069"/>
                <a:gd name="connsiteY0" fmla="*/ 125305 h 132729"/>
                <a:gd name="connsiteX1" fmla="*/ 88017 w 352069"/>
                <a:gd name="connsiteY1" fmla="*/ 125305 h 132729"/>
                <a:gd name="connsiteX2" fmla="*/ 97797 w 352069"/>
                <a:gd name="connsiteY2" fmla="*/ 56847 h 132729"/>
                <a:gd name="connsiteX3" fmla="*/ 120290 w 352069"/>
                <a:gd name="connsiteY3" fmla="*/ 7216 h 132729"/>
                <a:gd name="connsiteX4" fmla="*/ 195594 w 352069"/>
                <a:gd name="connsiteY4" fmla="*/ 3059 h 132729"/>
                <a:gd name="connsiteX5" fmla="*/ 249382 w 352069"/>
                <a:gd name="connsiteY5" fmla="*/ 3059 h 132729"/>
                <a:gd name="connsiteX6" fmla="*/ 278721 w 352069"/>
                <a:gd name="connsiteY6" fmla="*/ 42177 h 132729"/>
                <a:gd name="connsiteX7" fmla="*/ 278721 w 352069"/>
                <a:gd name="connsiteY7" fmla="*/ 95966 h 132729"/>
                <a:gd name="connsiteX8" fmla="*/ 308060 w 352069"/>
                <a:gd name="connsiteY8" fmla="*/ 130194 h 132729"/>
                <a:gd name="connsiteX9" fmla="*/ 352069 w 352069"/>
                <a:gd name="connsiteY9" fmla="*/ 130194 h 132729"/>
                <a:gd name="connsiteX10" fmla="*/ 352069 w 352069"/>
                <a:gd name="connsiteY10" fmla="*/ 130194 h 132729"/>
                <a:gd name="connsiteX0" fmla="*/ 0 w 352069"/>
                <a:gd name="connsiteY0" fmla="*/ 128870 h 136294"/>
                <a:gd name="connsiteX1" fmla="*/ 88017 w 352069"/>
                <a:gd name="connsiteY1" fmla="*/ 128870 h 136294"/>
                <a:gd name="connsiteX2" fmla="*/ 97797 w 352069"/>
                <a:gd name="connsiteY2" fmla="*/ 60412 h 136294"/>
                <a:gd name="connsiteX3" fmla="*/ 120290 w 352069"/>
                <a:gd name="connsiteY3" fmla="*/ 10781 h 136294"/>
                <a:gd name="connsiteX4" fmla="*/ 197673 w 352069"/>
                <a:gd name="connsiteY4" fmla="*/ 389 h 136294"/>
                <a:gd name="connsiteX5" fmla="*/ 249382 w 352069"/>
                <a:gd name="connsiteY5" fmla="*/ 6624 h 136294"/>
                <a:gd name="connsiteX6" fmla="*/ 278721 w 352069"/>
                <a:gd name="connsiteY6" fmla="*/ 45742 h 136294"/>
                <a:gd name="connsiteX7" fmla="*/ 278721 w 352069"/>
                <a:gd name="connsiteY7" fmla="*/ 99531 h 136294"/>
                <a:gd name="connsiteX8" fmla="*/ 308060 w 352069"/>
                <a:gd name="connsiteY8" fmla="*/ 133759 h 136294"/>
                <a:gd name="connsiteX9" fmla="*/ 352069 w 352069"/>
                <a:gd name="connsiteY9" fmla="*/ 133759 h 136294"/>
                <a:gd name="connsiteX10" fmla="*/ 352069 w 352069"/>
                <a:gd name="connsiteY10" fmla="*/ 133759 h 136294"/>
                <a:gd name="connsiteX0" fmla="*/ 0 w 352069"/>
                <a:gd name="connsiteY0" fmla="*/ 129006 h 136430"/>
                <a:gd name="connsiteX1" fmla="*/ 88017 w 352069"/>
                <a:gd name="connsiteY1" fmla="*/ 129006 h 136430"/>
                <a:gd name="connsiteX2" fmla="*/ 97797 w 352069"/>
                <a:gd name="connsiteY2" fmla="*/ 60548 h 136430"/>
                <a:gd name="connsiteX3" fmla="*/ 120290 w 352069"/>
                <a:gd name="connsiteY3" fmla="*/ 10917 h 136430"/>
                <a:gd name="connsiteX4" fmla="*/ 197673 w 352069"/>
                <a:gd name="connsiteY4" fmla="*/ 525 h 136430"/>
                <a:gd name="connsiteX5" fmla="*/ 249382 w 352069"/>
                <a:gd name="connsiteY5" fmla="*/ 6760 h 136430"/>
                <a:gd name="connsiteX6" fmla="*/ 272486 w 352069"/>
                <a:gd name="connsiteY6" fmla="*/ 50034 h 136430"/>
                <a:gd name="connsiteX7" fmla="*/ 278721 w 352069"/>
                <a:gd name="connsiteY7" fmla="*/ 99667 h 136430"/>
                <a:gd name="connsiteX8" fmla="*/ 308060 w 352069"/>
                <a:gd name="connsiteY8" fmla="*/ 133895 h 136430"/>
                <a:gd name="connsiteX9" fmla="*/ 352069 w 352069"/>
                <a:gd name="connsiteY9" fmla="*/ 133895 h 136430"/>
                <a:gd name="connsiteX10" fmla="*/ 352069 w 352069"/>
                <a:gd name="connsiteY10" fmla="*/ 133895 h 136430"/>
                <a:gd name="connsiteX0" fmla="*/ 0 w 358303"/>
                <a:gd name="connsiteY0" fmla="*/ 129006 h 136509"/>
                <a:gd name="connsiteX1" fmla="*/ 88017 w 358303"/>
                <a:gd name="connsiteY1" fmla="*/ 129006 h 136509"/>
                <a:gd name="connsiteX2" fmla="*/ 97797 w 358303"/>
                <a:gd name="connsiteY2" fmla="*/ 60548 h 136509"/>
                <a:gd name="connsiteX3" fmla="*/ 120290 w 358303"/>
                <a:gd name="connsiteY3" fmla="*/ 10917 h 136509"/>
                <a:gd name="connsiteX4" fmla="*/ 197673 w 358303"/>
                <a:gd name="connsiteY4" fmla="*/ 525 h 136509"/>
                <a:gd name="connsiteX5" fmla="*/ 249382 w 358303"/>
                <a:gd name="connsiteY5" fmla="*/ 6760 h 136509"/>
                <a:gd name="connsiteX6" fmla="*/ 272486 w 358303"/>
                <a:gd name="connsiteY6" fmla="*/ 50034 h 136509"/>
                <a:gd name="connsiteX7" fmla="*/ 278721 w 358303"/>
                <a:gd name="connsiteY7" fmla="*/ 99667 h 136509"/>
                <a:gd name="connsiteX8" fmla="*/ 308060 w 358303"/>
                <a:gd name="connsiteY8" fmla="*/ 133895 h 136509"/>
                <a:gd name="connsiteX9" fmla="*/ 352069 w 358303"/>
                <a:gd name="connsiteY9" fmla="*/ 133895 h 136509"/>
                <a:gd name="connsiteX10" fmla="*/ 358303 w 358303"/>
                <a:gd name="connsiteY10" fmla="*/ 131817 h 136509"/>
                <a:gd name="connsiteX0" fmla="*/ 0 w 374928"/>
                <a:gd name="connsiteY0" fmla="*/ 129006 h 136509"/>
                <a:gd name="connsiteX1" fmla="*/ 88017 w 374928"/>
                <a:gd name="connsiteY1" fmla="*/ 129006 h 136509"/>
                <a:gd name="connsiteX2" fmla="*/ 97797 w 374928"/>
                <a:gd name="connsiteY2" fmla="*/ 60548 h 136509"/>
                <a:gd name="connsiteX3" fmla="*/ 120290 w 374928"/>
                <a:gd name="connsiteY3" fmla="*/ 10917 h 136509"/>
                <a:gd name="connsiteX4" fmla="*/ 197673 w 374928"/>
                <a:gd name="connsiteY4" fmla="*/ 525 h 136509"/>
                <a:gd name="connsiteX5" fmla="*/ 249382 w 374928"/>
                <a:gd name="connsiteY5" fmla="*/ 6760 h 136509"/>
                <a:gd name="connsiteX6" fmla="*/ 272486 w 374928"/>
                <a:gd name="connsiteY6" fmla="*/ 50034 h 136509"/>
                <a:gd name="connsiteX7" fmla="*/ 278721 w 374928"/>
                <a:gd name="connsiteY7" fmla="*/ 99667 h 136509"/>
                <a:gd name="connsiteX8" fmla="*/ 308060 w 374928"/>
                <a:gd name="connsiteY8" fmla="*/ 133895 h 136509"/>
                <a:gd name="connsiteX9" fmla="*/ 352069 w 374928"/>
                <a:gd name="connsiteY9" fmla="*/ 133895 h 136509"/>
                <a:gd name="connsiteX10" fmla="*/ 374928 w 374928"/>
                <a:gd name="connsiteY10" fmla="*/ 131817 h 136509"/>
                <a:gd name="connsiteX0" fmla="*/ 0 w 374928"/>
                <a:gd name="connsiteY0" fmla="*/ 129006 h 135593"/>
                <a:gd name="connsiteX1" fmla="*/ 88017 w 374928"/>
                <a:gd name="connsiteY1" fmla="*/ 129006 h 135593"/>
                <a:gd name="connsiteX2" fmla="*/ 97797 w 374928"/>
                <a:gd name="connsiteY2" fmla="*/ 60548 h 135593"/>
                <a:gd name="connsiteX3" fmla="*/ 120290 w 374928"/>
                <a:gd name="connsiteY3" fmla="*/ 10917 h 135593"/>
                <a:gd name="connsiteX4" fmla="*/ 197673 w 374928"/>
                <a:gd name="connsiteY4" fmla="*/ 525 h 135593"/>
                <a:gd name="connsiteX5" fmla="*/ 249382 w 374928"/>
                <a:gd name="connsiteY5" fmla="*/ 6760 h 135593"/>
                <a:gd name="connsiteX6" fmla="*/ 272486 w 374928"/>
                <a:gd name="connsiteY6" fmla="*/ 50034 h 135593"/>
                <a:gd name="connsiteX7" fmla="*/ 278721 w 374928"/>
                <a:gd name="connsiteY7" fmla="*/ 99667 h 135593"/>
                <a:gd name="connsiteX8" fmla="*/ 308060 w 374928"/>
                <a:gd name="connsiteY8" fmla="*/ 127660 h 135593"/>
                <a:gd name="connsiteX9" fmla="*/ 352069 w 374928"/>
                <a:gd name="connsiteY9" fmla="*/ 133895 h 135593"/>
                <a:gd name="connsiteX10" fmla="*/ 374928 w 374928"/>
                <a:gd name="connsiteY10" fmla="*/ 131817 h 135593"/>
                <a:gd name="connsiteX0" fmla="*/ 0 w 374928"/>
                <a:gd name="connsiteY0" fmla="*/ 131084 h 136611"/>
                <a:gd name="connsiteX1" fmla="*/ 88017 w 374928"/>
                <a:gd name="connsiteY1" fmla="*/ 129006 h 136611"/>
                <a:gd name="connsiteX2" fmla="*/ 97797 w 374928"/>
                <a:gd name="connsiteY2" fmla="*/ 60548 h 136611"/>
                <a:gd name="connsiteX3" fmla="*/ 120290 w 374928"/>
                <a:gd name="connsiteY3" fmla="*/ 10917 h 136611"/>
                <a:gd name="connsiteX4" fmla="*/ 197673 w 374928"/>
                <a:gd name="connsiteY4" fmla="*/ 525 h 136611"/>
                <a:gd name="connsiteX5" fmla="*/ 249382 w 374928"/>
                <a:gd name="connsiteY5" fmla="*/ 6760 h 136611"/>
                <a:gd name="connsiteX6" fmla="*/ 272486 w 374928"/>
                <a:gd name="connsiteY6" fmla="*/ 50034 h 136611"/>
                <a:gd name="connsiteX7" fmla="*/ 278721 w 374928"/>
                <a:gd name="connsiteY7" fmla="*/ 99667 h 136611"/>
                <a:gd name="connsiteX8" fmla="*/ 308060 w 374928"/>
                <a:gd name="connsiteY8" fmla="*/ 127660 h 136611"/>
                <a:gd name="connsiteX9" fmla="*/ 352069 w 374928"/>
                <a:gd name="connsiteY9" fmla="*/ 133895 h 136611"/>
                <a:gd name="connsiteX10" fmla="*/ 374928 w 374928"/>
                <a:gd name="connsiteY10" fmla="*/ 131817 h 136611"/>
                <a:gd name="connsiteX0" fmla="*/ 0 w 372850"/>
                <a:gd name="connsiteY0" fmla="*/ 133162 h 137781"/>
                <a:gd name="connsiteX1" fmla="*/ 85939 w 372850"/>
                <a:gd name="connsiteY1" fmla="*/ 129006 h 137781"/>
                <a:gd name="connsiteX2" fmla="*/ 95719 w 372850"/>
                <a:gd name="connsiteY2" fmla="*/ 60548 h 137781"/>
                <a:gd name="connsiteX3" fmla="*/ 118212 w 372850"/>
                <a:gd name="connsiteY3" fmla="*/ 10917 h 137781"/>
                <a:gd name="connsiteX4" fmla="*/ 195595 w 372850"/>
                <a:gd name="connsiteY4" fmla="*/ 525 h 137781"/>
                <a:gd name="connsiteX5" fmla="*/ 247304 w 372850"/>
                <a:gd name="connsiteY5" fmla="*/ 6760 h 137781"/>
                <a:gd name="connsiteX6" fmla="*/ 270408 w 372850"/>
                <a:gd name="connsiteY6" fmla="*/ 50034 h 137781"/>
                <a:gd name="connsiteX7" fmla="*/ 276643 w 372850"/>
                <a:gd name="connsiteY7" fmla="*/ 99667 h 137781"/>
                <a:gd name="connsiteX8" fmla="*/ 305982 w 372850"/>
                <a:gd name="connsiteY8" fmla="*/ 127660 h 137781"/>
                <a:gd name="connsiteX9" fmla="*/ 349991 w 372850"/>
                <a:gd name="connsiteY9" fmla="*/ 133895 h 137781"/>
                <a:gd name="connsiteX10" fmla="*/ 372850 w 372850"/>
                <a:gd name="connsiteY10" fmla="*/ 131817 h 137781"/>
                <a:gd name="connsiteX0" fmla="*/ 0 w 372850"/>
                <a:gd name="connsiteY0" fmla="*/ 133162 h 134953"/>
                <a:gd name="connsiteX1" fmla="*/ 85939 w 372850"/>
                <a:gd name="connsiteY1" fmla="*/ 129006 h 134953"/>
                <a:gd name="connsiteX2" fmla="*/ 95719 w 372850"/>
                <a:gd name="connsiteY2" fmla="*/ 60548 h 134953"/>
                <a:gd name="connsiteX3" fmla="*/ 118212 w 372850"/>
                <a:gd name="connsiteY3" fmla="*/ 10917 h 134953"/>
                <a:gd name="connsiteX4" fmla="*/ 195595 w 372850"/>
                <a:gd name="connsiteY4" fmla="*/ 525 h 134953"/>
                <a:gd name="connsiteX5" fmla="*/ 247304 w 372850"/>
                <a:gd name="connsiteY5" fmla="*/ 6760 h 134953"/>
                <a:gd name="connsiteX6" fmla="*/ 270408 w 372850"/>
                <a:gd name="connsiteY6" fmla="*/ 50034 h 134953"/>
                <a:gd name="connsiteX7" fmla="*/ 276643 w 372850"/>
                <a:gd name="connsiteY7" fmla="*/ 99667 h 134953"/>
                <a:gd name="connsiteX8" fmla="*/ 305982 w 372850"/>
                <a:gd name="connsiteY8" fmla="*/ 127660 h 134953"/>
                <a:gd name="connsiteX9" fmla="*/ 349991 w 372850"/>
                <a:gd name="connsiteY9" fmla="*/ 133895 h 134953"/>
                <a:gd name="connsiteX10" fmla="*/ 372850 w 372850"/>
                <a:gd name="connsiteY10" fmla="*/ 131817 h 134953"/>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7739 h 135032"/>
                <a:gd name="connsiteX9" fmla="*/ 349991 w 372850"/>
                <a:gd name="connsiteY9" fmla="*/ 133974 h 135032"/>
                <a:gd name="connsiteX10" fmla="*/ 372850 w 372850"/>
                <a:gd name="connsiteY10" fmla="*/ 131896 h 135032"/>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3583 h 135032"/>
                <a:gd name="connsiteX9" fmla="*/ 349991 w 372850"/>
                <a:gd name="connsiteY9" fmla="*/ 133974 h 135032"/>
                <a:gd name="connsiteX10" fmla="*/ 372850 w 372850"/>
                <a:gd name="connsiteY10" fmla="*/ 131896 h 135032"/>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3583 h 135032"/>
                <a:gd name="connsiteX9" fmla="*/ 349991 w 372850"/>
                <a:gd name="connsiteY9" fmla="*/ 133974 h 135032"/>
                <a:gd name="connsiteX10" fmla="*/ 372850 w 372850"/>
                <a:gd name="connsiteY10" fmla="*/ 131896 h 135032"/>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3583 h 135032"/>
                <a:gd name="connsiteX9" fmla="*/ 347913 w 372850"/>
                <a:gd name="connsiteY9" fmla="*/ 127739 h 135032"/>
                <a:gd name="connsiteX10" fmla="*/ 372850 w 372850"/>
                <a:gd name="connsiteY10" fmla="*/ 131896 h 135032"/>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3583 h 135032"/>
                <a:gd name="connsiteX9" fmla="*/ 347913 w 372850"/>
                <a:gd name="connsiteY9" fmla="*/ 127739 h 135032"/>
                <a:gd name="connsiteX10" fmla="*/ 372850 w 372850"/>
                <a:gd name="connsiteY10" fmla="*/ 123583 h 135032"/>
                <a:gd name="connsiteX0" fmla="*/ 0 w 372850"/>
                <a:gd name="connsiteY0" fmla="*/ 132702 h 134493"/>
                <a:gd name="connsiteX1" fmla="*/ 85939 w 372850"/>
                <a:gd name="connsiteY1" fmla="*/ 128546 h 134493"/>
                <a:gd name="connsiteX2" fmla="*/ 95719 w 372850"/>
                <a:gd name="connsiteY2" fmla="*/ 60088 h 134493"/>
                <a:gd name="connsiteX3" fmla="*/ 118212 w 372850"/>
                <a:gd name="connsiteY3" fmla="*/ 10457 h 134493"/>
                <a:gd name="connsiteX4" fmla="*/ 195595 w 372850"/>
                <a:gd name="connsiteY4" fmla="*/ 65 h 134493"/>
                <a:gd name="connsiteX5" fmla="*/ 245226 w 372850"/>
                <a:gd name="connsiteY5" fmla="*/ 12534 h 134493"/>
                <a:gd name="connsiteX6" fmla="*/ 264173 w 372850"/>
                <a:gd name="connsiteY6" fmla="*/ 51652 h 134493"/>
                <a:gd name="connsiteX7" fmla="*/ 276643 w 372850"/>
                <a:gd name="connsiteY7" fmla="*/ 99207 h 134493"/>
                <a:gd name="connsiteX8" fmla="*/ 305982 w 372850"/>
                <a:gd name="connsiteY8" fmla="*/ 123044 h 134493"/>
                <a:gd name="connsiteX9" fmla="*/ 347913 w 372850"/>
                <a:gd name="connsiteY9" fmla="*/ 127200 h 134493"/>
                <a:gd name="connsiteX10" fmla="*/ 372850 w 372850"/>
                <a:gd name="connsiteY10" fmla="*/ 123044 h 134493"/>
                <a:gd name="connsiteX0" fmla="*/ 0 w 372850"/>
                <a:gd name="connsiteY0" fmla="*/ 132702 h 134493"/>
                <a:gd name="connsiteX1" fmla="*/ 85939 w 372850"/>
                <a:gd name="connsiteY1" fmla="*/ 128546 h 134493"/>
                <a:gd name="connsiteX2" fmla="*/ 95719 w 372850"/>
                <a:gd name="connsiteY2" fmla="*/ 60088 h 134493"/>
                <a:gd name="connsiteX3" fmla="*/ 118212 w 372850"/>
                <a:gd name="connsiteY3" fmla="*/ 10457 h 134493"/>
                <a:gd name="connsiteX4" fmla="*/ 195595 w 372850"/>
                <a:gd name="connsiteY4" fmla="*/ 65 h 134493"/>
                <a:gd name="connsiteX5" fmla="*/ 245226 w 372850"/>
                <a:gd name="connsiteY5" fmla="*/ 12534 h 134493"/>
                <a:gd name="connsiteX6" fmla="*/ 264173 w 372850"/>
                <a:gd name="connsiteY6" fmla="*/ 51652 h 134493"/>
                <a:gd name="connsiteX7" fmla="*/ 276643 w 372850"/>
                <a:gd name="connsiteY7" fmla="*/ 99207 h 134493"/>
                <a:gd name="connsiteX8" fmla="*/ 283122 w 372850"/>
                <a:gd name="connsiteY8" fmla="*/ 120966 h 134493"/>
                <a:gd name="connsiteX9" fmla="*/ 347913 w 372850"/>
                <a:gd name="connsiteY9" fmla="*/ 127200 h 134493"/>
                <a:gd name="connsiteX10" fmla="*/ 372850 w 372850"/>
                <a:gd name="connsiteY10" fmla="*/ 123044 h 134493"/>
                <a:gd name="connsiteX0" fmla="*/ 0 w 372850"/>
                <a:gd name="connsiteY0" fmla="*/ 132702 h 134493"/>
                <a:gd name="connsiteX1" fmla="*/ 85939 w 372850"/>
                <a:gd name="connsiteY1" fmla="*/ 128546 h 134493"/>
                <a:gd name="connsiteX2" fmla="*/ 95719 w 372850"/>
                <a:gd name="connsiteY2" fmla="*/ 60088 h 134493"/>
                <a:gd name="connsiteX3" fmla="*/ 118212 w 372850"/>
                <a:gd name="connsiteY3" fmla="*/ 10457 h 134493"/>
                <a:gd name="connsiteX4" fmla="*/ 195595 w 372850"/>
                <a:gd name="connsiteY4" fmla="*/ 65 h 134493"/>
                <a:gd name="connsiteX5" fmla="*/ 263930 w 372850"/>
                <a:gd name="connsiteY5" fmla="*/ 12534 h 134493"/>
                <a:gd name="connsiteX6" fmla="*/ 264173 w 372850"/>
                <a:gd name="connsiteY6" fmla="*/ 51652 h 134493"/>
                <a:gd name="connsiteX7" fmla="*/ 276643 w 372850"/>
                <a:gd name="connsiteY7" fmla="*/ 99207 h 134493"/>
                <a:gd name="connsiteX8" fmla="*/ 283122 w 372850"/>
                <a:gd name="connsiteY8" fmla="*/ 120966 h 134493"/>
                <a:gd name="connsiteX9" fmla="*/ 347913 w 372850"/>
                <a:gd name="connsiteY9" fmla="*/ 127200 h 134493"/>
                <a:gd name="connsiteX10" fmla="*/ 372850 w 372850"/>
                <a:gd name="connsiteY10" fmla="*/ 123044 h 134493"/>
                <a:gd name="connsiteX0" fmla="*/ 0 w 372850"/>
                <a:gd name="connsiteY0" fmla="*/ 134178 h 135969"/>
                <a:gd name="connsiteX1" fmla="*/ 85939 w 372850"/>
                <a:gd name="connsiteY1" fmla="*/ 130022 h 135969"/>
                <a:gd name="connsiteX2" fmla="*/ 95719 w 372850"/>
                <a:gd name="connsiteY2" fmla="*/ 61564 h 135969"/>
                <a:gd name="connsiteX3" fmla="*/ 118212 w 372850"/>
                <a:gd name="connsiteY3" fmla="*/ 11933 h 135969"/>
                <a:gd name="connsiteX4" fmla="*/ 195595 w 372850"/>
                <a:gd name="connsiteY4" fmla="*/ 1541 h 135969"/>
                <a:gd name="connsiteX5" fmla="*/ 266008 w 372850"/>
                <a:gd name="connsiteY5" fmla="*/ 5698 h 135969"/>
                <a:gd name="connsiteX6" fmla="*/ 264173 w 372850"/>
                <a:gd name="connsiteY6" fmla="*/ 53128 h 135969"/>
                <a:gd name="connsiteX7" fmla="*/ 276643 w 372850"/>
                <a:gd name="connsiteY7" fmla="*/ 100683 h 135969"/>
                <a:gd name="connsiteX8" fmla="*/ 283122 w 372850"/>
                <a:gd name="connsiteY8" fmla="*/ 122442 h 135969"/>
                <a:gd name="connsiteX9" fmla="*/ 347913 w 372850"/>
                <a:gd name="connsiteY9" fmla="*/ 128676 h 135969"/>
                <a:gd name="connsiteX10" fmla="*/ 372850 w 372850"/>
                <a:gd name="connsiteY10" fmla="*/ 124520 h 135969"/>
                <a:gd name="connsiteX0" fmla="*/ 0 w 372850"/>
                <a:gd name="connsiteY0" fmla="*/ 134178 h 135969"/>
                <a:gd name="connsiteX1" fmla="*/ 85939 w 372850"/>
                <a:gd name="connsiteY1" fmla="*/ 130022 h 135969"/>
                <a:gd name="connsiteX2" fmla="*/ 95719 w 372850"/>
                <a:gd name="connsiteY2" fmla="*/ 61564 h 135969"/>
                <a:gd name="connsiteX3" fmla="*/ 118212 w 372850"/>
                <a:gd name="connsiteY3" fmla="*/ 11933 h 135969"/>
                <a:gd name="connsiteX4" fmla="*/ 195595 w 372850"/>
                <a:gd name="connsiteY4" fmla="*/ 1541 h 135969"/>
                <a:gd name="connsiteX5" fmla="*/ 266008 w 372850"/>
                <a:gd name="connsiteY5" fmla="*/ 5698 h 135969"/>
                <a:gd name="connsiteX6" fmla="*/ 274564 w 372850"/>
                <a:gd name="connsiteY6" fmla="*/ 53128 h 135969"/>
                <a:gd name="connsiteX7" fmla="*/ 276643 w 372850"/>
                <a:gd name="connsiteY7" fmla="*/ 100683 h 135969"/>
                <a:gd name="connsiteX8" fmla="*/ 283122 w 372850"/>
                <a:gd name="connsiteY8" fmla="*/ 122442 h 135969"/>
                <a:gd name="connsiteX9" fmla="*/ 347913 w 372850"/>
                <a:gd name="connsiteY9" fmla="*/ 128676 h 135969"/>
                <a:gd name="connsiteX10" fmla="*/ 372850 w 372850"/>
                <a:gd name="connsiteY10" fmla="*/ 124520 h 135969"/>
                <a:gd name="connsiteX0" fmla="*/ 0 w 372850"/>
                <a:gd name="connsiteY0" fmla="*/ 135422 h 137213"/>
                <a:gd name="connsiteX1" fmla="*/ 85939 w 372850"/>
                <a:gd name="connsiteY1" fmla="*/ 131266 h 137213"/>
                <a:gd name="connsiteX2" fmla="*/ 95719 w 372850"/>
                <a:gd name="connsiteY2" fmla="*/ 62808 h 137213"/>
                <a:gd name="connsiteX3" fmla="*/ 118212 w 372850"/>
                <a:gd name="connsiteY3" fmla="*/ 13177 h 137213"/>
                <a:gd name="connsiteX4" fmla="*/ 195595 w 372850"/>
                <a:gd name="connsiteY4" fmla="*/ 2785 h 137213"/>
                <a:gd name="connsiteX5" fmla="*/ 261851 w 372850"/>
                <a:gd name="connsiteY5" fmla="*/ 4864 h 137213"/>
                <a:gd name="connsiteX6" fmla="*/ 274564 w 372850"/>
                <a:gd name="connsiteY6" fmla="*/ 54372 h 137213"/>
                <a:gd name="connsiteX7" fmla="*/ 276643 w 372850"/>
                <a:gd name="connsiteY7" fmla="*/ 101927 h 137213"/>
                <a:gd name="connsiteX8" fmla="*/ 283122 w 372850"/>
                <a:gd name="connsiteY8" fmla="*/ 123686 h 137213"/>
                <a:gd name="connsiteX9" fmla="*/ 347913 w 372850"/>
                <a:gd name="connsiteY9" fmla="*/ 129920 h 137213"/>
                <a:gd name="connsiteX10" fmla="*/ 372850 w 372850"/>
                <a:gd name="connsiteY10" fmla="*/ 125764 h 137213"/>
                <a:gd name="connsiteX0" fmla="*/ 0 w 372850"/>
                <a:gd name="connsiteY0" fmla="*/ 132739 h 134530"/>
                <a:gd name="connsiteX1" fmla="*/ 85939 w 372850"/>
                <a:gd name="connsiteY1" fmla="*/ 128583 h 134530"/>
                <a:gd name="connsiteX2" fmla="*/ 95719 w 372850"/>
                <a:gd name="connsiteY2" fmla="*/ 60125 h 134530"/>
                <a:gd name="connsiteX3" fmla="*/ 118212 w 372850"/>
                <a:gd name="connsiteY3" fmla="*/ 10494 h 134530"/>
                <a:gd name="connsiteX4" fmla="*/ 195595 w 372850"/>
                <a:gd name="connsiteY4" fmla="*/ 102 h 134530"/>
                <a:gd name="connsiteX5" fmla="*/ 255616 w 372850"/>
                <a:gd name="connsiteY5" fmla="*/ 8416 h 134530"/>
                <a:gd name="connsiteX6" fmla="*/ 274564 w 372850"/>
                <a:gd name="connsiteY6" fmla="*/ 51689 h 134530"/>
                <a:gd name="connsiteX7" fmla="*/ 276643 w 372850"/>
                <a:gd name="connsiteY7" fmla="*/ 99244 h 134530"/>
                <a:gd name="connsiteX8" fmla="*/ 283122 w 372850"/>
                <a:gd name="connsiteY8" fmla="*/ 121003 h 134530"/>
                <a:gd name="connsiteX9" fmla="*/ 347913 w 372850"/>
                <a:gd name="connsiteY9" fmla="*/ 127237 h 134530"/>
                <a:gd name="connsiteX10" fmla="*/ 372850 w 372850"/>
                <a:gd name="connsiteY10" fmla="*/ 123081 h 134530"/>
                <a:gd name="connsiteX0" fmla="*/ 0 w 372850"/>
                <a:gd name="connsiteY0" fmla="*/ 132739 h 134530"/>
                <a:gd name="connsiteX1" fmla="*/ 85939 w 372850"/>
                <a:gd name="connsiteY1" fmla="*/ 128583 h 134530"/>
                <a:gd name="connsiteX2" fmla="*/ 95719 w 372850"/>
                <a:gd name="connsiteY2" fmla="*/ 60125 h 134530"/>
                <a:gd name="connsiteX3" fmla="*/ 118212 w 372850"/>
                <a:gd name="connsiteY3" fmla="*/ 10494 h 134530"/>
                <a:gd name="connsiteX4" fmla="*/ 195595 w 372850"/>
                <a:gd name="connsiteY4" fmla="*/ 102 h 134530"/>
                <a:gd name="connsiteX5" fmla="*/ 255616 w 372850"/>
                <a:gd name="connsiteY5" fmla="*/ 8416 h 134530"/>
                <a:gd name="connsiteX6" fmla="*/ 274564 w 372850"/>
                <a:gd name="connsiteY6" fmla="*/ 51689 h 134530"/>
                <a:gd name="connsiteX7" fmla="*/ 284956 w 372850"/>
                <a:gd name="connsiteY7" fmla="*/ 95087 h 134530"/>
                <a:gd name="connsiteX8" fmla="*/ 283122 w 372850"/>
                <a:gd name="connsiteY8" fmla="*/ 121003 h 134530"/>
                <a:gd name="connsiteX9" fmla="*/ 347913 w 372850"/>
                <a:gd name="connsiteY9" fmla="*/ 127237 h 134530"/>
                <a:gd name="connsiteX10" fmla="*/ 372850 w 372850"/>
                <a:gd name="connsiteY10" fmla="*/ 123081 h 134530"/>
                <a:gd name="connsiteX0" fmla="*/ 0 w 372850"/>
                <a:gd name="connsiteY0" fmla="*/ 132739 h 134530"/>
                <a:gd name="connsiteX1" fmla="*/ 85939 w 372850"/>
                <a:gd name="connsiteY1" fmla="*/ 128583 h 134530"/>
                <a:gd name="connsiteX2" fmla="*/ 95719 w 372850"/>
                <a:gd name="connsiteY2" fmla="*/ 60125 h 134530"/>
                <a:gd name="connsiteX3" fmla="*/ 118212 w 372850"/>
                <a:gd name="connsiteY3" fmla="*/ 10494 h 134530"/>
                <a:gd name="connsiteX4" fmla="*/ 195595 w 372850"/>
                <a:gd name="connsiteY4" fmla="*/ 102 h 134530"/>
                <a:gd name="connsiteX5" fmla="*/ 255616 w 372850"/>
                <a:gd name="connsiteY5" fmla="*/ 8416 h 134530"/>
                <a:gd name="connsiteX6" fmla="*/ 274564 w 372850"/>
                <a:gd name="connsiteY6" fmla="*/ 51689 h 134530"/>
                <a:gd name="connsiteX7" fmla="*/ 280800 w 372850"/>
                <a:gd name="connsiteY7" fmla="*/ 95087 h 134530"/>
                <a:gd name="connsiteX8" fmla="*/ 283122 w 372850"/>
                <a:gd name="connsiteY8" fmla="*/ 121003 h 134530"/>
                <a:gd name="connsiteX9" fmla="*/ 347913 w 372850"/>
                <a:gd name="connsiteY9" fmla="*/ 127237 h 134530"/>
                <a:gd name="connsiteX10" fmla="*/ 372850 w 372850"/>
                <a:gd name="connsiteY10" fmla="*/ 123081 h 134530"/>
                <a:gd name="connsiteX0" fmla="*/ 0 w 372850"/>
                <a:gd name="connsiteY0" fmla="*/ 132739 h 134530"/>
                <a:gd name="connsiteX1" fmla="*/ 85939 w 372850"/>
                <a:gd name="connsiteY1" fmla="*/ 128583 h 134530"/>
                <a:gd name="connsiteX2" fmla="*/ 95719 w 372850"/>
                <a:gd name="connsiteY2" fmla="*/ 60125 h 134530"/>
                <a:gd name="connsiteX3" fmla="*/ 118212 w 372850"/>
                <a:gd name="connsiteY3" fmla="*/ 10494 h 134530"/>
                <a:gd name="connsiteX4" fmla="*/ 195595 w 372850"/>
                <a:gd name="connsiteY4" fmla="*/ 102 h 134530"/>
                <a:gd name="connsiteX5" fmla="*/ 255616 w 372850"/>
                <a:gd name="connsiteY5" fmla="*/ 8416 h 134530"/>
                <a:gd name="connsiteX6" fmla="*/ 274564 w 372850"/>
                <a:gd name="connsiteY6" fmla="*/ 51689 h 134530"/>
                <a:gd name="connsiteX7" fmla="*/ 280800 w 372850"/>
                <a:gd name="connsiteY7" fmla="*/ 117947 h 134530"/>
                <a:gd name="connsiteX8" fmla="*/ 283122 w 372850"/>
                <a:gd name="connsiteY8" fmla="*/ 121003 h 134530"/>
                <a:gd name="connsiteX9" fmla="*/ 347913 w 372850"/>
                <a:gd name="connsiteY9" fmla="*/ 127237 h 134530"/>
                <a:gd name="connsiteX10" fmla="*/ 372850 w 372850"/>
                <a:gd name="connsiteY10" fmla="*/ 123081 h 134530"/>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0800 w 372850"/>
                <a:gd name="connsiteY7" fmla="*/ 118006 h 134589"/>
                <a:gd name="connsiteX8" fmla="*/ 283122 w 372850"/>
                <a:gd name="connsiteY8" fmla="*/ 121062 h 134589"/>
                <a:gd name="connsiteX9" fmla="*/ 347913 w 372850"/>
                <a:gd name="connsiteY9" fmla="*/ 127296 h 134589"/>
                <a:gd name="connsiteX10" fmla="*/ 372850 w 372850"/>
                <a:gd name="connsiteY10"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0800 w 372850"/>
                <a:gd name="connsiteY7" fmla="*/ 118006 h 134589"/>
                <a:gd name="connsiteX8" fmla="*/ 283122 w 372850"/>
                <a:gd name="connsiteY8" fmla="*/ 121062 h 134589"/>
                <a:gd name="connsiteX9" fmla="*/ 347913 w 372850"/>
                <a:gd name="connsiteY9" fmla="*/ 127296 h 134589"/>
                <a:gd name="connsiteX10" fmla="*/ 372850 w 372850"/>
                <a:gd name="connsiteY10"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0800 w 372850"/>
                <a:gd name="connsiteY7" fmla="*/ 118006 h 134589"/>
                <a:gd name="connsiteX8" fmla="*/ 347913 w 372850"/>
                <a:gd name="connsiteY8" fmla="*/ 127296 h 134589"/>
                <a:gd name="connsiteX9" fmla="*/ 372850 w 372850"/>
                <a:gd name="connsiteY9"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0800 w 372850"/>
                <a:gd name="connsiteY7" fmla="*/ 118006 h 134589"/>
                <a:gd name="connsiteX8" fmla="*/ 372850 w 372850"/>
                <a:gd name="connsiteY8"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9113 w 372850"/>
                <a:gd name="connsiteY7" fmla="*/ 120084 h 134589"/>
                <a:gd name="connsiteX8" fmla="*/ 372850 w 372850"/>
                <a:gd name="connsiteY8"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9113 w 372850"/>
                <a:gd name="connsiteY7" fmla="*/ 120084 h 134589"/>
                <a:gd name="connsiteX8" fmla="*/ 372850 w 372850"/>
                <a:gd name="connsiteY8" fmla="*/ 125218 h 134589"/>
                <a:gd name="connsiteX0" fmla="*/ 0 w 372850"/>
                <a:gd name="connsiteY0" fmla="*/ 132798 h 134589"/>
                <a:gd name="connsiteX1" fmla="*/ 85939 w 372850"/>
                <a:gd name="connsiteY1" fmla="*/ 128642 h 134589"/>
                <a:gd name="connsiteX2" fmla="*/ 97797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9113 w 372850"/>
                <a:gd name="connsiteY7" fmla="*/ 120084 h 134589"/>
                <a:gd name="connsiteX8" fmla="*/ 372850 w 372850"/>
                <a:gd name="connsiteY8" fmla="*/ 125218 h 134589"/>
                <a:gd name="connsiteX0" fmla="*/ 0 w 372850"/>
                <a:gd name="connsiteY0" fmla="*/ 132798 h 134589"/>
                <a:gd name="connsiteX1" fmla="*/ 85939 w 372850"/>
                <a:gd name="connsiteY1" fmla="*/ 128642 h 134589"/>
                <a:gd name="connsiteX2" fmla="*/ 101953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9113 w 372850"/>
                <a:gd name="connsiteY7" fmla="*/ 120084 h 134589"/>
                <a:gd name="connsiteX8" fmla="*/ 372850 w 372850"/>
                <a:gd name="connsiteY8" fmla="*/ 125218 h 134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850" h="134589">
                  <a:moveTo>
                    <a:pt x="0" y="132798"/>
                  </a:moveTo>
                  <a:cubicBezTo>
                    <a:pt x="35859" y="130190"/>
                    <a:pt x="68947" y="140744"/>
                    <a:pt x="85939" y="128642"/>
                  </a:cubicBezTo>
                  <a:cubicBezTo>
                    <a:pt x="102931" y="116540"/>
                    <a:pt x="96574" y="79865"/>
                    <a:pt x="101953" y="60184"/>
                  </a:cubicBezTo>
                  <a:cubicBezTo>
                    <a:pt x="107332" y="40503"/>
                    <a:pt x="102605" y="20557"/>
                    <a:pt x="118212" y="10553"/>
                  </a:cubicBezTo>
                  <a:cubicBezTo>
                    <a:pt x="133819" y="549"/>
                    <a:pt x="172694" y="507"/>
                    <a:pt x="195595" y="161"/>
                  </a:cubicBezTo>
                  <a:cubicBezTo>
                    <a:pt x="218496" y="-185"/>
                    <a:pt x="242801" y="-816"/>
                    <a:pt x="255616" y="8475"/>
                  </a:cubicBezTo>
                  <a:cubicBezTo>
                    <a:pt x="268431" y="17766"/>
                    <a:pt x="266903" y="37303"/>
                    <a:pt x="272486" y="55904"/>
                  </a:cubicBezTo>
                  <a:cubicBezTo>
                    <a:pt x="278069" y="74506"/>
                    <a:pt x="272386" y="108532"/>
                    <a:pt x="289113" y="120084"/>
                  </a:cubicBezTo>
                  <a:cubicBezTo>
                    <a:pt x="305840" y="131636"/>
                    <a:pt x="353673" y="124149"/>
                    <a:pt x="372850" y="125218"/>
                  </a:cubicBezTo>
                </a:path>
              </a:pathLst>
            </a:custGeom>
            <a:noFill/>
            <a:ln w="28575">
              <a:solidFill>
                <a:srgbClr val="613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ZoneTexte 70"/>
            <p:cNvSpPr txBox="1"/>
            <p:nvPr/>
          </p:nvSpPr>
          <p:spPr>
            <a:xfrm>
              <a:off x="7050706" y="3183315"/>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sp>
          <p:nvSpPr>
            <p:cNvPr id="72" name="ZoneTexte 71"/>
            <p:cNvSpPr txBox="1"/>
            <p:nvPr/>
          </p:nvSpPr>
          <p:spPr>
            <a:xfrm>
              <a:off x="7432073" y="3310708"/>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73" name="Rectangle 72"/>
            <p:cNvSpPr/>
            <p:nvPr/>
          </p:nvSpPr>
          <p:spPr>
            <a:xfrm>
              <a:off x="4762892" y="4134304"/>
              <a:ext cx="468000" cy="111600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4" name="ZoneTexte 73"/>
            <p:cNvSpPr txBox="1"/>
            <p:nvPr/>
          </p:nvSpPr>
          <p:spPr>
            <a:xfrm>
              <a:off x="5942753" y="4362717"/>
              <a:ext cx="599844" cy="261931"/>
            </a:xfrm>
            <a:prstGeom prst="rect">
              <a:avLst/>
            </a:prstGeom>
            <a:noFill/>
          </p:spPr>
          <p:txBody>
            <a:bodyPr wrap="none" rtlCol="0">
              <a:spAutoFit/>
            </a:bodyPr>
            <a:lstStyle/>
            <a:p>
              <a:pPr defTabSz="1007943">
                <a:defRPr/>
              </a:pPr>
              <a:r>
                <a:rPr lang="fr-FR" sz="1102" b="1" kern="0" smtClean="0">
                  <a:solidFill>
                    <a:srgbClr val="4F81BD">
                      <a:lumMod val="75000"/>
                    </a:srgbClr>
                  </a:solidFill>
                  <a:latin typeface="Tahoma"/>
                </a:rPr>
                <a:t>3 </a:t>
              </a:r>
              <a:r>
                <a:rPr lang="fr-FR" sz="1102" b="1" kern="0">
                  <a:solidFill>
                    <a:srgbClr val="4F81BD">
                      <a:lumMod val="75000"/>
                    </a:srgbClr>
                  </a:solidFill>
                  <a:latin typeface="Tahoma"/>
                </a:rPr>
                <a:t>GeV</a:t>
              </a:r>
            </a:p>
          </p:txBody>
        </p:sp>
        <p:cxnSp>
          <p:nvCxnSpPr>
            <p:cNvPr id="75" name="Connecteur droit 74"/>
            <p:cNvCxnSpPr/>
            <p:nvPr/>
          </p:nvCxnSpPr>
          <p:spPr>
            <a:xfrm flipH="1" flipV="1">
              <a:off x="1962498" y="2083031"/>
              <a:ext cx="0" cy="31680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grpSp>
      <p:sp>
        <p:nvSpPr>
          <p:cNvPr id="76" name="Rectangle 5">
            <a:extLst>
              <a:ext uri="{FF2B5EF4-FFF2-40B4-BE49-F238E27FC236}">
                <a16:creationId xmlns:a16="http://schemas.microsoft.com/office/drawing/2014/main" id="{182AE58A-00C8-4364-A79D-A680FA46CA2D}"/>
              </a:ext>
            </a:extLst>
          </p:cNvPr>
          <p:cNvSpPr>
            <a:spLocks noChangeArrowheads="1"/>
          </p:cNvSpPr>
          <p:nvPr/>
        </p:nvSpPr>
        <p:spPr bwMode="auto">
          <a:xfrm>
            <a:off x="2784476" y="358885"/>
            <a:ext cx="5142766"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Inj. / Accel. schemes studied</a:t>
            </a:r>
          </a:p>
        </p:txBody>
      </p:sp>
    </p:spTree>
    <p:extLst>
      <p:ext uri="{BB962C8B-B14F-4D97-AF65-F5344CB8AC3E}">
        <p14:creationId xmlns:p14="http://schemas.microsoft.com/office/powerpoint/2010/main" val="19683071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pPr>
              <a:defRPr/>
            </a:pPr>
            <a:fld id="{79C76C74-8835-4D95-A0A5-80ECAE9C97FF}" type="slidenum">
              <a:rPr lang="fr-FR" smtClean="0"/>
              <a:pPr>
                <a:defRPr/>
              </a:pPr>
              <a:t>9</a:t>
            </a:fld>
            <a:endParaRPr lang="fr-FR"/>
          </a:p>
        </p:txBody>
      </p:sp>
      <p:sp>
        <p:nvSpPr>
          <p:cNvPr id="4" name="Rectangle 3"/>
          <p:cNvSpPr/>
          <p:nvPr/>
        </p:nvSpPr>
        <p:spPr>
          <a:xfrm>
            <a:off x="1512118" y="2077559"/>
            <a:ext cx="6588000" cy="316800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 name="Connecteur droit 4"/>
          <p:cNvCxnSpPr/>
          <p:nvPr/>
        </p:nvCxnSpPr>
        <p:spPr>
          <a:xfrm>
            <a:off x="1500810" y="4133697"/>
            <a:ext cx="6591600" cy="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6" name="ZoneTexte 5"/>
          <p:cNvSpPr txBox="1"/>
          <p:nvPr/>
        </p:nvSpPr>
        <p:spPr>
          <a:xfrm>
            <a:off x="1542474" y="2195985"/>
            <a:ext cx="423746" cy="1815882"/>
          </a:xfrm>
          <a:prstGeom prst="rect">
            <a:avLst/>
          </a:prstGeom>
          <a:noFill/>
        </p:spPr>
        <p:txBody>
          <a:bodyPr wrap="square" rtlCol="0">
            <a:spAutoFit/>
          </a:bodyPr>
          <a:lstStyle/>
          <a:p>
            <a:pPr algn="ctr"/>
            <a:r>
              <a:rPr lang="fr-FR" sz="1600" b="1">
                <a:solidFill>
                  <a:srgbClr val="0070C0"/>
                </a:solidFill>
                <a:latin typeface="Arial" panose="020B0604020202020204" pitchFamily="34" charset="0"/>
                <a:cs typeface="Arial" panose="020B0604020202020204" pitchFamily="34" charset="0"/>
              </a:rPr>
              <a:t>L</a:t>
            </a:r>
          </a:p>
          <a:p>
            <a:pPr algn="ctr"/>
            <a:endParaRPr lang="fr-FR" sz="1600" b="1">
              <a:solidFill>
                <a:srgbClr val="0070C0"/>
              </a:solidFill>
              <a:latin typeface="Arial" panose="020B0604020202020204" pitchFamily="34" charset="0"/>
              <a:cs typeface="Arial" panose="020B0604020202020204" pitchFamily="34" charset="0"/>
            </a:endParaRPr>
          </a:p>
          <a:p>
            <a:pPr algn="ctr"/>
            <a:r>
              <a:rPr lang="fr-FR" sz="1600" b="1">
                <a:solidFill>
                  <a:srgbClr val="0070C0"/>
                </a:solidFill>
                <a:latin typeface="Arial" panose="020B0604020202020204" pitchFamily="34" charset="0"/>
                <a:cs typeface="Arial" panose="020B0604020202020204" pitchFamily="34" charset="0"/>
              </a:rPr>
              <a:t>W</a:t>
            </a:r>
          </a:p>
          <a:p>
            <a:pPr algn="ctr"/>
            <a:endParaRPr lang="fr-FR" sz="1600" b="1">
              <a:solidFill>
                <a:srgbClr val="0070C0"/>
              </a:solidFill>
              <a:latin typeface="Arial" panose="020B0604020202020204" pitchFamily="34" charset="0"/>
              <a:cs typeface="Arial" panose="020B0604020202020204" pitchFamily="34" charset="0"/>
            </a:endParaRPr>
          </a:p>
          <a:p>
            <a:pPr algn="ctr"/>
            <a:r>
              <a:rPr lang="fr-FR" sz="1600" b="1">
                <a:solidFill>
                  <a:srgbClr val="0070C0"/>
                </a:solidFill>
                <a:latin typeface="Arial" panose="020B0604020202020204" pitchFamily="34" charset="0"/>
                <a:cs typeface="Arial" panose="020B0604020202020204" pitchFamily="34" charset="0"/>
              </a:rPr>
              <a:t>F</a:t>
            </a:r>
          </a:p>
          <a:p>
            <a:pPr algn="ctr"/>
            <a:endParaRPr lang="fr-FR" sz="1600" b="1">
              <a:solidFill>
                <a:srgbClr val="0070C0"/>
              </a:solidFill>
              <a:latin typeface="Arial" panose="020B0604020202020204" pitchFamily="34" charset="0"/>
              <a:cs typeface="Arial" panose="020B0604020202020204" pitchFamily="34" charset="0"/>
            </a:endParaRPr>
          </a:p>
          <a:p>
            <a:pPr algn="ctr"/>
            <a:r>
              <a:rPr lang="fr-FR" sz="1600" b="1">
                <a:solidFill>
                  <a:srgbClr val="0070C0"/>
                </a:solidFill>
                <a:latin typeface="Arial" panose="020B0604020202020204" pitchFamily="34" charset="0"/>
                <a:cs typeface="Arial" panose="020B0604020202020204" pitchFamily="34" charset="0"/>
              </a:rPr>
              <a:t>A</a:t>
            </a:r>
          </a:p>
        </p:txBody>
      </p:sp>
      <p:sp>
        <p:nvSpPr>
          <p:cNvPr id="7" name="ZoneTexte 6"/>
          <p:cNvSpPr txBox="1"/>
          <p:nvPr/>
        </p:nvSpPr>
        <p:spPr>
          <a:xfrm>
            <a:off x="1542474" y="4160761"/>
            <a:ext cx="423746" cy="1077218"/>
          </a:xfrm>
          <a:prstGeom prst="rect">
            <a:avLst/>
          </a:prstGeom>
          <a:noFill/>
        </p:spPr>
        <p:txBody>
          <a:bodyPr wrap="square" rtlCol="0">
            <a:spAutoFit/>
          </a:bodyPr>
          <a:lstStyle/>
          <a:p>
            <a:pPr algn="ctr"/>
            <a:r>
              <a:rPr lang="fr-FR" sz="1600" b="1">
                <a:solidFill>
                  <a:srgbClr val="0070C0"/>
                </a:solidFill>
                <a:latin typeface="Arial" panose="020B0604020202020204" pitchFamily="34" charset="0"/>
                <a:cs typeface="Arial" panose="020B0604020202020204" pitchFamily="34" charset="0"/>
              </a:rPr>
              <a:t>PWFA</a:t>
            </a:r>
          </a:p>
        </p:txBody>
      </p:sp>
      <p:cxnSp>
        <p:nvCxnSpPr>
          <p:cNvPr id="8" name="Connecteur droit avec flèche 7"/>
          <p:cNvCxnSpPr/>
          <p:nvPr/>
        </p:nvCxnSpPr>
        <p:spPr>
          <a:xfrm>
            <a:off x="2781259" y="2532677"/>
            <a:ext cx="792000" cy="0"/>
          </a:xfrm>
          <a:prstGeom prst="straightConnector1">
            <a:avLst/>
          </a:prstGeom>
          <a:noFill/>
          <a:ln w="28575" cap="flat" cmpd="sng" algn="ctr">
            <a:solidFill>
              <a:srgbClr val="4F81BD">
                <a:lumMod val="75000"/>
              </a:srgbClr>
            </a:solidFill>
            <a:prstDash val="solid"/>
            <a:tailEnd type="triangle"/>
          </a:ln>
          <a:effectLst/>
        </p:spPr>
      </p:cxnSp>
      <p:grpSp>
        <p:nvGrpSpPr>
          <p:cNvPr id="9" name="Groupe 8"/>
          <p:cNvGrpSpPr/>
          <p:nvPr/>
        </p:nvGrpSpPr>
        <p:grpSpPr>
          <a:xfrm>
            <a:off x="2146256" y="2454991"/>
            <a:ext cx="992138" cy="174663"/>
            <a:chOff x="686255" y="2314461"/>
            <a:chExt cx="900048" cy="158451"/>
          </a:xfrm>
        </p:grpSpPr>
        <p:sp>
          <p:nvSpPr>
            <p:cNvPr id="10" name="Rectangle 9"/>
            <p:cNvSpPr/>
            <p:nvPr/>
          </p:nvSpPr>
          <p:spPr>
            <a:xfrm>
              <a:off x="1154255" y="2314462"/>
              <a:ext cx="432048" cy="144016"/>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LPI</a:t>
              </a:r>
            </a:p>
          </p:txBody>
        </p:sp>
        <p:sp>
          <p:nvSpPr>
            <p:cNvPr id="11" name="Trapezoid 5"/>
            <p:cNvSpPr>
              <a:spLocks noChangeAspect="1"/>
            </p:cNvSpPr>
            <p:nvPr/>
          </p:nvSpPr>
          <p:spPr>
            <a:xfrm rot="5400000">
              <a:off x="841029" y="2159687"/>
              <a:ext cx="158451" cy="4680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grpSp>
      <p:sp>
        <p:nvSpPr>
          <p:cNvPr id="12" name="ZoneTexte 11"/>
          <p:cNvSpPr txBox="1"/>
          <p:nvPr/>
        </p:nvSpPr>
        <p:spPr>
          <a:xfrm>
            <a:off x="3442772" y="2409104"/>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13" name="ZoneTexte 12"/>
          <p:cNvSpPr txBox="1"/>
          <p:nvPr/>
        </p:nvSpPr>
        <p:spPr>
          <a:xfrm>
            <a:off x="3087953" y="2265539"/>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cxnSp>
        <p:nvCxnSpPr>
          <p:cNvPr id="14" name="Connecteur droit avec flèche 13"/>
          <p:cNvCxnSpPr/>
          <p:nvPr/>
        </p:nvCxnSpPr>
        <p:spPr>
          <a:xfrm>
            <a:off x="5735251" y="2512608"/>
            <a:ext cx="1440000" cy="0"/>
          </a:xfrm>
          <a:prstGeom prst="straightConnector1">
            <a:avLst/>
          </a:prstGeom>
          <a:noFill/>
          <a:ln w="28575" cap="flat" cmpd="sng" algn="ctr">
            <a:solidFill>
              <a:srgbClr val="4F81BD">
                <a:lumMod val="75000"/>
              </a:srgbClr>
            </a:solidFill>
            <a:prstDash val="solid"/>
            <a:tailEnd type="triangle"/>
          </a:ln>
          <a:effectLst/>
        </p:spPr>
      </p:cxnSp>
      <p:sp>
        <p:nvSpPr>
          <p:cNvPr id="15" name="Rectangle 14"/>
          <p:cNvSpPr/>
          <p:nvPr/>
        </p:nvSpPr>
        <p:spPr>
          <a:xfrm>
            <a:off x="6261636" y="2434924"/>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16" name="ZoneTexte 15"/>
          <p:cNvSpPr txBox="1"/>
          <p:nvPr/>
        </p:nvSpPr>
        <p:spPr>
          <a:xfrm>
            <a:off x="7043196" y="2363511"/>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17" name="Trapezoid 5"/>
          <p:cNvSpPr>
            <a:spLocks noChangeAspect="1"/>
          </p:cNvSpPr>
          <p:nvPr/>
        </p:nvSpPr>
        <p:spPr>
          <a:xfrm>
            <a:off x="5936466" y="2520855"/>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18" name="Trapezoid 5"/>
          <p:cNvSpPr>
            <a:spLocks noChangeAspect="1"/>
          </p:cNvSpPr>
          <p:nvPr/>
        </p:nvSpPr>
        <p:spPr>
          <a:xfrm rot="5400000">
            <a:off x="6110524" y="2395580"/>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19" name="Connecteur droit 18"/>
          <p:cNvCxnSpPr/>
          <p:nvPr/>
        </p:nvCxnSpPr>
        <p:spPr>
          <a:xfrm rot="2700000" flipV="1">
            <a:off x="6026949" y="2409255"/>
            <a:ext cx="0" cy="238100"/>
          </a:xfrm>
          <a:prstGeom prst="line">
            <a:avLst/>
          </a:prstGeom>
          <a:noFill/>
          <a:ln w="28575" cap="flat" cmpd="sng" algn="ctr">
            <a:solidFill>
              <a:srgbClr val="1F497D">
                <a:lumMod val="60000"/>
                <a:lumOff val="40000"/>
              </a:srgbClr>
            </a:solidFill>
            <a:prstDash val="solid"/>
          </a:ln>
          <a:effectLst/>
        </p:spPr>
      </p:cxnSp>
      <p:sp>
        <p:nvSpPr>
          <p:cNvPr id="20" name="ZoneTexte 19"/>
          <p:cNvSpPr txBox="1"/>
          <p:nvPr/>
        </p:nvSpPr>
        <p:spPr>
          <a:xfrm>
            <a:off x="5645377" y="2242324"/>
            <a:ext cx="800219"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150 MeV</a:t>
            </a:r>
          </a:p>
        </p:txBody>
      </p:sp>
      <p:sp>
        <p:nvSpPr>
          <p:cNvPr id="21" name="Rectangle 20"/>
          <p:cNvSpPr/>
          <p:nvPr/>
        </p:nvSpPr>
        <p:spPr>
          <a:xfrm>
            <a:off x="5262120" y="2445029"/>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LPI</a:t>
            </a:r>
          </a:p>
        </p:txBody>
      </p:sp>
      <p:sp>
        <p:nvSpPr>
          <p:cNvPr id="22" name="Trapezoid 5"/>
          <p:cNvSpPr>
            <a:spLocks noChangeAspect="1"/>
          </p:cNvSpPr>
          <p:nvPr/>
        </p:nvSpPr>
        <p:spPr>
          <a:xfrm rot="5400000">
            <a:off x="4916846" y="2274418"/>
            <a:ext cx="174663" cy="515884"/>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24" name="ZoneTexte 23"/>
          <p:cNvSpPr txBox="1"/>
          <p:nvPr/>
        </p:nvSpPr>
        <p:spPr>
          <a:xfrm>
            <a:off x="6676033" y="2237405"/>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cxnSp>
        <p:nvCxnSpPr>
          <p:cNvPr id="25" name="Connecteur droit avec flèche 24"/>
          <p:cNvCxnSpPr/>
          <p:nvPr/>
        </p:nvCxnSpPr>
        <p:spPr>
          <a:xfrm>
            <a:off x="2555136" y="4663481"/>
            <a:ext cx="1476000" cy="0"/>
          </a:xfrm>
          <a:prstGeom prst="straightConnector1">
            <a:avLst/>
          </a:prstGeom>
          <a:noFill/>
          <a:ln w="28575" cap="flat" cmpd="sng" algn="ctr">
            <a:solidFill>
              <a:srgbClr val="4F81BD">
                <a:lumMod val="75000"/>
              </a:srgbClr>
            </a:solidFill>
            <a:prstDash val="solid"/>
            <a:tailEnd type="triangle"/>
          </a:ln>
          <a:effectLst/>
        </p:spPr>
      </p:cxnSp>
      <p:sp>
        <p:nvSpPr>
          <p:cNvPr id="26" name="Rectangle 25"/>
          <p:cNvSpPr/>
          <p:nvPr/>
        </p:nvSpPr>
        <p:spPr>
          <a:xfrm>
            <a:off x="3081521" y="4585797"/>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PPAS</a:t>
            </a:r>
          </a:p>
        </p:txBody>
      </p:sp>
      <p:sp>
        <p:nvSpPr>
          <p:cNvPr id="27" name="ZoneTexte 26"/>
          <p:cNvSpPr txBox="1"/>
          <p:nvPr/>
        </p:nvSpPr>
        <p:spPr>
          <a:xfrm>
            <a:off x="3972847" y="4536521"/>
            <a:ext cx="599843" cy="261931"/>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1 GeV</a:t>
            </a:r>
          </a:p>
        </p:txBody>
      </p:sp>
      <p:sp>
        <p:nvSpPr>
          <p:cNvPr id="28" name="ZoneTexte 27"/>
          <p:cNvSpPr txBox="1"/>
          <p:nvPr/>
        </p:nvSpPr>
        <p:spPr>
          <a:xfrm>
            <a:off x="2465262" y="4393197"/>
            <a:ext cx="800219"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500 MeV</a:t>
            </a:r>
          </a:p>
        </p:txBody>
      </p:sp>
      <p:cxnSp>
        <p:nvCxnSpPr>
          <p:cNvPr id="29" name="Connecteur droit 28"/>
          <p:cNvCxnSpPr/>
          <p:nvPr/>
        </p:nvCxnSpPr>
        <p:spPr>
          <a:xfrm>
            <a:off x="2571115" y="4635727"/>
            <a:ext cx="504000" cy="0"/>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2089384" y="4585235"/>
            <a:ext cx="476253" cy="158751"/>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sp>
        <p:nvSpPr>
          <p:cNvPr id="31" name="ZoneTexte 30"/>
          <p:cNvSpPr txBox="1"/>
          <p:nvPr/>
        </p:nvSpPr>
        <p:spPr>
          <a:xfrm>
            <a:off x="3521144" y="4400094"/>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cxnSp>
        <p:nvCxnSpPr>
          <p:cNvPr id="32" name="Connecteur droit avec flèche 31"/>
          <p:cNvCxnSpPr/>
          <p:nvPr/>
        </p:nvCxnSpPr>
        <p:spPr>
          <a:xfrm>
            <a:off x="6118923" y="4663839"/>
            <a:ext cx="1440000" cy="0"/>
          </a:xfrm>
          <a:prstGeom prst="straightConnector1">
            <a:avLst/>
          </a:prstGeom>
          <a:noFill/>
          <a:ln w="28575" cap="flat" cmpd="sng" algn="ctr">
            <a:solidFill>
              <a:srgbClr val="4F81BD">
                <a:lumMod val="75000"/>
              </a:srgbClr>
            </a:solidFill>
            <a:prstDash val="solid"/>
            <a:tailEnd type="triangle"/>
          </a:ln>
          <a:effectLst/>
        </p:spPr>
      </p:cxnSp>
      <p:sp>
        <p:nvSpPr>
          <p:cNvPr id="33" name="Rectangle 32"/>
          <p:cNvSpPr/>
          <p:nvPr/>
        </p:nvSpPr>
        <p:spPr>
          <a:xfrm>
            <a:off x="6645308" y="4586155"/>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PPAS</a:t>
            </a:r>
          </a:p>
        </p:txBody>
      </p:sp>
      <p:sp>
        <p:nvSpPr>
          <p:cNvPr id="34" name="ZoneTexte 33"/>
          <p:cNvSpPr txBox="1"/>
          <p:nvPr/>
        </p:nvSpPr>
        <p:spPr>
          <a:xfrm>
            <a:off x="7426868" y="4514742"/>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35" name="Trapezoid 5"/>
          <p:cNvSpPr>
            <a:spLocks noChangeAspect="1"/>
          </p:cNvSpPr>
          <p:nvPr/>
        </p:nvSpPr>
        <p:spPr>
          <a:xfrm>
            <a:off x="6320138" y="4672086"/>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36" name="Trapezoid 5"/>
          <p:cNvSpPr>
            <a:spLocks noChangeAspect="1"/>
          </p:cNvSpPr>
          <p:nvPr/>
        </p:nvSpPr>
        <p:spPr>
          <a:xfrm rot="5400000">
            <a:off x="6494196" y="4542853"/>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37" name="Connecteur droit 36"/>
          <p:cNvCxnSpPr/>
          <p:nvPr/>
        </p:nvCxnSpPr>
        <p:spPr>
          <a:xfrm rot="2700000" flipV="1">
            <a:off x="6410621" y="4560486"/>
            <a:ext cx="0" cy="238100"/>
          </a:xfrm>
          <a:prstGeom prst="line">
            <a:avLst/>
          </a:prstGeom>
          <a:noFill/>
          <a:ln w="28575" cap="flat" cmpd="sng" algn="ctr">
            <a:solidFill>
              <a:srgbClr val="1F497D">
                <a:lumMod val="60000"/>
                <a:lumOff val="40000"/>
              </a:srgbClr>
            </a:solidFill>
            <a:prstDash val="solid"/>
          </a:ln>
          <a:effectLst/>
        </p:spPr>
      </p:cxnSp>
      <p:sp>
        <p:nvSpPr>
          <p:cNvPr id="38" name="Trapezoid 5"/>
          <p:cNvSpPr>
            <a:spLocks noChangeAspect="1"/>
          </p:cNvSpPr>
          <p:nvPr/>
        </p:nvSpPr>
        <p:spPr>
          <a:xfrm rot="5400000">
            <a:off x="5474690" y="4409816"/>
            <a:ext cx="174663" cy="515884"/>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39" name="ZoneTexte 38"/>
          <p:cNvSpPr txBox="1"/>
          <p:nvPr/>
        </p:nvSpPr>
        <p:spPr>
          <a:xfrm>
            <a:off x="7046349" y="4398035"/>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sp>
        <p:nvSpPr>
          <p:cNvPr id="40" name="Rectangle 39"/>
          <p:cNvSpPr/>
          <p:nvPr/>
        </p:nvSpPr>
        <p:spPr>
          <a:xfrm>
            <a:off x="5827890" y="4588134"/>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41" name="ZoneTexte 40"/>
          <p:cNvSpPr txBox="1"/>
          <p:nvPr/>
        </p:nvSpPr>
        <p:spPr>
          <a:xfrm>
            <a:off x="4754149" y="4287944"/>
            <a:ext cx="494805" cy="830997"/>
          </a:xfrm>
          <a:prstGeom prst="rect">
            <a:avLst/>
          </a:prstGeom>
          <a:noFill/>
        </p:spPr>
        <p:txBody>
          <a:bodyPr wrap="square" rtlCol="0">
            <a:spAutoFit/>
          </a:bodyPr>
          <a:lstStyle/>
          <a:p>
            <a:pPr algn="ctr"/>
            <a:r>
              <a:rPr lang="fr-FR" sz="1600" b="1">
                <a:solidFill>
                  <a:srgbClr val="0070C0"/>
                </a:solidFill>
                <a:latin typeface="Arial" panose="020B0604020202020204" pitchFamily="34" charset="0"/>
                <a:cs typeface="Arial" panose="020B0604020202020204" pitchFamily="34" charset="0"/>
              </a:rPr>
              <a:t>HYBRID</a:t>
            </a:r>
          </a:p>
        </p:txBody>
      </p:sp>
      <p:cxnSp>
        <p:nvCxnSpPr>
          <p:cNvPr id="42" name="Connecteur droit avec flèche 41"/>
          <p:cNvCxnSpPr/>
          <p:nvPr/>
        </p:nvCxnSpPr>
        <p:spPr>
          <a:xfrm>
            <a:off x="2562539" y="3435117"/>
            <a:ext cx="1476000" cy="0"/>
          </a:xfrm>
          <a:prstGeom prst="straightConnector1">
            <a:avLst/>
          </a:prstGeom>
          <a:noFill/>
          <a:ln w="28575" cap="flat" cmpd="sng" algn="ctr">
            <a:solidFill>
              <a:srgbClr val="4F81BD">
                <a:lumMod val="75000"/>
              </a:srgbClr>
            </a:solidFill>
            <a:prstDash val="solid"/>
            <a:tailEnd type="triangle"/>
          </a:ln>
          <a:effectLst/>
        </p:spPr>
      </p:cxnSp>
      <p:sp>
        <p:nvSpPr>
          <p:cNvPr id="43" name="Rectangle 42"/>
          <p:cNvSpPr/>
          <p:nvPr/>
        </p:nvSpPr>
        <p:spPr>
          <a:xfrm>
            <a:off x="3088924" y="3357433"/>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44" name="ZoneTexte 43"/>
          <p:cNvSpPr txBox="1"/>
          <p:nvPr/>
        </p:nvSpPr>
        <p:spPr>
          <a:xfrm>
            <a:off x="3895347" y="3302058"/>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45" name="Trapezoid 5"/>
          <p:cNvSpPr>
            <a:spLocks noChangeAspect="1"/>
          </p:cNvSpPr>
          <p:nvPr/>
        </p:nvSpPr>
        <p:spPr>
          <a:xfrm>
            <a:off x="2763754" y="3443364"/>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46" name="Trapezoid 5"/>
          <p:cNvSpPr>
            <a:spLocks noChangeAspect="1"/>
          </p:cNvSpPr>
          <p:nvPr/>
        </p:nvSpPr>
        <p:spPr>
          <a:xfrm rot="5400000">
            <a:off x="2937812" y="3318089"/>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47" name="Connecteur droit 46"/>
          <p:cNvCxnSpPr/>
          <p:nvPr/>
        </p:nvCxnSpPr>
        <p:spPr>
          <a:xfrm rot="2700000" flipV="1">
            <a:off x="2854236" y="3331764"/>
            <a:ext cx="0" cy="238100"/>
          </a:xfrm>
          <a:prstGeom prst="line">
            <a:avLst/>
          </a:prstGeom>
          <a:noFill/>
          <a:ln w="28575" cap="flat" cmpd="sng" algn="ctr">
            <a:solidFill>
              <a:srgbClr val="1F497D">
                <a:lumMod val="60000"/>
                <a:lumOff val="40000"/>
              </a:srgbClr>
            </a:solidFill>
            <a:prstDash val="solid"/>
          </a:ln>
          <a:effectLst/>
        </p:spPr>
      </p:cxnSp>
      <p:sp>
        <p:nvSpPr>
          <p:cNvPr id="48" name="Rectangle 47"/>
          <p:cNvSpPr/>
          <p:nvPr/>
        </p:nvSpPr>
        <p:spPr>
          <a:xfrm>
            <a:off x="2096786" y="3356871"/>
            <a:ext cx="476253" cy="158751"/>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sp>
        <p:nvSpPr>
          <p:cNvPr id="49" name="ZoneTexte 48"/>
          <p:cNvSpPr txBox="1"/>
          <p:nvPr/>
        </p:nvSpPr>
        <p:spPr>
          <a:xfrm>
            <a:off x="3513979" y="3174666"/>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sp>
        <p:nvSpPr>
          <p:cNvPr id="50" name="ZoneTexte 49"/>
          <p:cNvSpPr txBox="1"/>
          <p:nvPr/>
        </p:nvSpPr>
        <p:spPr>
          <a:xfrm>
            <a:off x="2032914" y="3141468"/>
            <a:ext cx="1130438"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250-500 MeV</a:t>
            </a:r>
          </a:p>
        </p:txBody>
      </p:sp>
      <p:cxnSp>
        <p:nvCxnSpPr>
          <p:cNvPr id="51" name="Connecteur droit avec flèche 50"/>
          <p:cNvCxnSpPr/>
          <p:nvPr/>
        </p:nvCxnSpPr>
        <p:spPr>
          <a:xfrm>
            <a:off x="5198945" y="3446048"/>
            <a:ext cx="2379709" cy="0"/>
          </a:xfrm>
          <a:prstGeom prst="straightConnector1">
            <a:avLst/>
          </a:prstGeom>
          <a:noFill/>
          <a:ln w="28575" cap="flat" cmpd="sng" algn="ctr">
            <a:solidFill>
              <a:srgbClr val="4F81BD">
                <a:lumMod val="75000"/>
              </a:srgbClr>
            </a:solidFill>
            <a:prstDash val="solid"/>
            <a:tailEnd type="triangle"/>
          </a:ln>
          <a:effectLst/>
        </p:spPr>
      </p:cxnSp>
      <p:sp>
        <p:nvSpPr>
          <p:cNvPr id="52" name="Rectangle 51"/>
          <p:cNvSpPr/>
          <p:nvPr/>
        </p:nvSpPr>
        <p:spPr>
          <a:xfrm>
            <a:off x="5725329" y="3368364"/>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53" name="Rectangle 52"/>
          <p:cNvSpPr/>
          <p:nvPr/>
        </p:nvSpPr>
        <p:spPr>
          <a:xfrm>
            <a:off x="6638203" y="3368364"/>
            <a:ext cx="476253" cy="158751"/>
          </a:xfrm>
          <a:prstGeom prst="rect">
            <a:avLst/>
          </a:prstGeom>
          <a:solidFill>
            <a:srgbClr val="9BBB59">
              <a:lumMod val="75000"/>
            </a:srgbClr>
          </a:solidFill>
          <a:ln w="19050" cap="flat" cmpd="sng" algn="ctr">
            <a:solidFill>
              <a:srgbClr val="9BBB59">
                <a:lumMod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LPAS</a:t>
            </a:r>
          </a:p>
        </p:txBody>
      </p:sp>
      <p:sp>
        <p:nvSpPr>
          <p:cNvPr id="54" name="Trapezoid 5"/>
          <p:cNvSpPr>
            <a:spLocks noChangeAspect="1"/>
          </p:cNvSpPr>
          <p:nvPr/>
        </p:nvSpPr>
        <p:spPr>
          <a:xfrm>
            <a:off x="6387918" y="3446048"/>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55" name="Trapezoid 5"/>
          <p:cNvSpPr>
            <a:spLocks noChangeAspect="1"/>
          </p:cNvSpPr>
          <p:nvPr/>
        </p:nvSpPr>
        <p:spPr>
          <a:xfrm rot="5400000">
            <a:off x="6561976" y="3328689"/>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56" name="Connecteur droit 55"/>
          <p:cNvCxnSpPr/>
          <p:nvPr/>
        </p:nvCxnSpPr>
        <p:spPr>
          <a:xfrm rot="2700000" flipV="1">
            <a:off x="6478401" y="3334449"/>
            <a:ext cx="0" cy="238100"/>
          </a:xfrm>
          <a:prstGeom prst="line">
            <a:avLst/>
          </a:prstGeom>
          <a:noFill/>
          <a:ln w="28575" cap="flat" cmpd="sng" algn="ctr">
            <a:solidFill>
              <a:srgbClr val="1F497D">
                <a:lumMod val="60000"/>
                <a:lumOff val="40000"/>
              </a:srgbClr>
            </a:solidFill>
            <a:prstDash val="solid"/>
          </a:ln>
          <a:effectLst/>
        </p:spPr>
      </p:cxnSp>
      <p:sp>
        <p:nvSpPr>
          <p:cNvPr id="57" name="ZoneTexte 56"/>
          <p:cNvSpPr txBox="1"/>
          <p:nvPr/>
        </p:nvSpPr>
        <p:spPr>
          <a:xfrm>
            <a:off x="6069361" y="3084060"/>
            <a:ext cx="734496"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2.5 GeV</a:t>
            </a:r>
          </a:p>
        </p:txBody>
      </p:sp>
      <p:sp>
        <p:nvSpPr>
          <p:cNvPr id="58" name="Trapezoid 5"/>
          <p:cNvSpPr>
            <a:spLocks noChangeAspect="1"/>
          </p:cNvSpPr>
          <p:nvPr/>
        </p:nvSpPr>
        <p:spPr>
          <a:xfrm>
            <a:off x="5400159" y="3454295"/>
            <a:ext cx="174663" cy="515883"/>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sp>
        <p:nvSpPr>
          <p:cNvPr id="59" name="Trapezoid 5"/>
          <p:cNvSpPr>
            <a:spLocks noChangeAspect="1"/>
          </p:cNvSpPr>
          <p:nvPr/>
        </p:nvSpPr>
        <p:spPr>
          <a:xfrm rot="5400000">
            <a:off x="5574217" y="3336936"/>
            <a:ext cx="80613" cy="238100"/>
          </a:xfrm>
          <a:prstGeom prst="trapezoid">
            <a:avLst>
              <a:gd name="adj" fmla="val 41289"/>
            </a:avLst>
          </a:prstGeom>
          <a:gradFill flip="none" rotWithShape="1">
            <a:gsLst>
              <a:gs pos="0">
                <a:srgbClr val="7E0000">
                  <a:lumMod val="96000"/>
                </a:srgbClr>
              </a:gs>
              <a:gs pos="43000">
                <a:srgbClr val="C00000"/>
              </a:gs>
              <a:gs pos="100000">
                <a:srgbClr val="FF0000">
                  <a:lumMod val="42000"/>
                  <a:lumOff val="58000"/>
                </a:srgbClr>
              </a:gs>
            </a:gsLst>
            <a:lin ang="5400000" scaled="1"/>
            <a:tileRect/>
          </a:gradFill>
          <a:ln w="25400" cap="flat" cmpd="sng" algn="ctr">
            <a:noFill/>
            <a:prstDash val="solid"/>
          </a:ln>
          <a:effectLst/>
        </p:spPr>
        <p:txBody>
          <a:bodyPr rtlCol="0" anchor="ctr"/>
          <a:lstStyle/>
          <a:p>
            <a:pPr algn="ctr" defTabSz="1007943">
              <a:defRPr/>
            </a:pPr>
            <a:endParaRPr lang="en-US" sz="1984" kern="0">
              <a:solidFill>
                <a:prstClr val="white"/>
              </a:solidFill>
              <a:latin typeface="Tahoma"/>
            </a:endParaRPr>
          </a:p>
        </p:txBody>
      </p:sp>
      <p:cxnSp>
        <p:nvCxnSpPr>
          <p:cNvPr id="60" name="Connecteur droit 59"/>
          <p:cNvCxnSpPr/>
          <p:nvPr/>
        </p:nvCxnSpPr>
        <p:spPr>
          <a:xfrm rot="2700000" flipV="1">
            <a:off x="5490641" y="3342695"/>
            <a:ext cx="0" cy="238100"/>
          </a:xfrm>
          <a:prstGeom prst="line">
            <a:avLst/>
          </a:prstGeom>
          <a:noFill/>
          <a:ln w="28575" cap="flat" cmpd="sng" algn="ctr">
            <a:solidFill>
              <a:srgbClr val="1F497D">
                <a:lumMod val="60000"/>
                <a:lumOff val="40000"/>
              </a:srgbClr>
            </a:solidFill>
            <a:prstDash val="solid"/>
          </a:ln>
          <a:effectLst/>
        </p:spPr>
      </p:cxnSp>
      <p:sp>
        <p:nvSpPr>
          <p:cNvPr id="61" name="Rectangle 60"/>
          <p:cNvSpPr/>
          <p:nvPr/>
        </p:nvSpPr>
        <p:spPr>
          <a:xfrm>
            <a:off x="4733191" y="3367802"/>
            <a:ext cx="476253" cy="158751"/>
          </a:xfrm>
          <a:prstGeom prst="rect">
            <a:avLst/>
          </a:prstGeom>
          <a:solidFill>
            <a:srgbClr val="8064A2"/>
          </a:solidFill>
          <a:ln w="19050" cap="flat" cmpd="sng" algn="ctr">
            <a:solidFill>
              <a:srgbClr val="8064A2">
                <a:shade val="50000"/>
              </a:srgbClr>
            </a:solidFill>
            <a:prstDash val="solid"/>
          </a:ln>
          <a:effectLst/>
        </p:spPr>
        <p:txBody>
          <a:bodyPr lIns="39683" tIns="39683" rIns="39683" bIns="39683" rtlCol="0" anchor="ctr"/>
          <a:lstStyle/>
          <a:p>
            <a:pPr algn="ctr" defTabSz="1007943">
              <a:defRPr/>
            </a:pPr>
            <a:r>
              <a:rPr lang="fr-FR" sz="1102" b="1" kern="0">
                <a:solidFill>
                  <a:prstClr val="white"/>
                </a:solidFill>
                <a:latin typeface="Tahoma"/>
              </a:rPr>
              <a:t>RFI</a:t>
            </a:r>
          </a:p>
        </p:txBody>
      </p:sp>
      <p:sp>
        <p:nvSpPr>
          <p:cNvPr id="62" name="ZoneTexte 61"/>
          <p:cNvSpPr txBox="1"/>
          <p:nvPr/>
        </p:nvSpPr>
        <p:spPr>
          <a:xfrm>
            <a:off x="4844039" y="3147286"/>
            <a:ext cx="800219"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240 MeV</a:t>
            </a:r>
          </a:p>
        </p:txBody>
      </p:sp>
      <p:sp>
        <p:nvSpPr>
          <p:cNvPr id="63" name="Forme libre 62"/>
          <p:cNvSpPr/>
          <p:nvPr/>
        </p:nvSpPr>
        <p:spPr>
          <a:xfrm>
            <a:off x="6272577" y="3305271"/>
            <a:ext cx="298157" cy="94453"/>
          </a:xfrm>
          <a:custGeom>
            <a:avLst/>
            <a:gdLst>
              <a:gd name="connsiteX0" fmla="*/ 0 w 352069"/>
              <a:gd name="connsiteY0" fmla="*/ 126230 h 133654"/>
              <a:gd name="connsiteX1" fmla="*/ 88017 w 352069"/>
              <a:gd name="connsiteY1" fmla="*/ 126230 h 133654"/>
              <a:gd name="connsiteX2" fmla="*/ 97797 w 352069"/>
              <a:gd name="connsiteY2" fmla="*/ 57772 h 133654"/>
              <a:gd name="connsiteX3" fmla="*/ 136916 w 352069"/>
              <a:gd name="connsiteY3" fmla="*/ 3984 h 133654"/>
              <a:gd name="connsiteX4" fmla="*/ 195594 w 352069"/>
              <a:gd name="connsiteY4" fmla="*/ 3984 h 133654"/>
              <a:gd name="connsiteX5" fmla="*/ 249382 w 352069"/>
              <a:gd name="connsiteY5" fmla="*/ 3984 h 133654"/>
              <a:gd name="connsiteX6" fmla="*/ 278721 w 352069"/>
              <a:gd name="connsiteY6" fmla="*/ 43102 h 133654"/>
              <a:gd name="connsiteX7" fmla="*/ 278721 w 352069"/>
              <a:gd name="connsiteY7" fmla="*/ 96891 h 133654"/>
              <a:gd name="connsiteX8" fmla="*/ 308060 w 352069"/>
              <a:gd name="connsiteY8" fmla="*/ 131119 h 133654"/>
              <a:gd name="connsiteX9" fmla="*/ 352069 w 352069"/>
              <a:gd name="connsiteY9" fmla="*/ 131119 h 133654"/>
              <a:gd name="connsiteX10" fmla="*/ 352069 w 352069"/>
              <a:gd name="connsiteY10" fmla="*/ 131119 h 133654"/>
              <a:gd name="connsiteX0" fmla="*/ 0 w 352069"/>
              <a:gd name="connsiteY0" fmla="*/ 125305 h 132729"/>
              <a:gd name="connsiteX1" fmla="*/ 88017 w 352069"/>
              <a:gd name="connsiteY1" fmla="*/ 125305 h 132729"/>
              <a:gd name="connsiteX2" fmla="*/ 97797 w 352069"/>
              <a:gd name="connsiteY2" fmla="*/ 56847 h 132729"/>
              <a:gd name="connsiteX3" fmla="*/ 120290 w 352069"/>
              <a:gd name="connsiteY3" fmla="*/ 7216 h 132729"/>
              <a:gd name="connsiteX4" fmla="*/ 195594 w 352069"/>
              <a:gd name="connsiteY4" fmla="*/ 3059 h 132729"/>
              <a:gd name="connsiteX5" fmla="*/ 249382 w 352069"/>
              <a:gd name="connsiteY5" fmla="*/ 3059 h 132729"/>
              <a:gd name="connsiteX6" fmla="*/ 278721 w 352069"/>
              <a:gd name="connsiteY6" fmla="*/ 42177 h 132729"/>
              <a:gd name="connsiteX7" fmla="*/ 278721 w 352069"/>
              <a:gd name="connsiteY7" fmla="*/ 95966 h 132729"/>
              <a:gd name="connsiteX8" fmla="*/ 308060 w 352069"/>
              <a:gd name="connsiteY8" fmla="*/ 130194 h 132729"/>
              <a:gd name="connsiteX9" fmla="*/ 352069 w 352069"/>
              <a:gd name="connsiteY9" fmla="*/ 130194 h 132729"/>
              <a:gd name="connsiteX10" fmla="*/ 352069 w 352069"/>
              <a:gd name="connsiteY10" fmla="*/ 130194 h 132729"/>
              <a:gd name="connsiteX0" fmla="*/ 0 w 352069"/>
              <a:gd name="connsiteY0" fmla="*/ 128870 h 136294"/>
              <a:gd name="connsiteX1" fmla="*/ 88017 w 352069"/>
              <a:gd name="connsiteY1" fmla="*/ 128870 h 136294"/>
              <a:gd name="connsiteX2" fmla="*/ 97797 w 352069"/>
              <a:gd name="connsiteY2" fmla="*/ 60412 h 136294"/>
              <a:gd name="connsiteX3" fmla="*/ 120290 w 352069"/>
              <a:gd name="connsiteY3" fmla="*/ 10781 h 136294"/>
              <a:gd name="connsiteX4" fmla="*/ 197673 w 352069"/>
              <a:gd name="connsiteY4" fmla="*/ 389 h 136294"/>
              <a:gd name="connsiteX5" fmla="*/ 249382 w 352069"/>
              <a:gd name="connsiteY5" fmla="*/ 6624 h 136294"/>
              <a:gd name="connsiteX6" fmla="*/ 278721 w 352069"/>
              <a:gd name="connsiteY6" fmla="*/ 45742 h 136294"/>
              <a:gd name="connsiteX7" fmla="*/ 278721 w 352069"/>
              <a:gd name="connsiteY7" fmla="*/ 99531 h 136294"/>
              <a:gd name="connsiteX8" fmla="*/ 308060 w 352069"/>
              <a:gd name="connsiteY8" fmla="*/ 133759 h 136294"/>
              <a:gd name="connsiteX9" fmla="*/ 352069 w 352069"/>
              <a:gd name="connsiteY9" fmla="*/ 133759 h 136294"/>
              <a:gd name="connsiteX10" fmla="*/ 352069 w 352069"/>
              <a:gd name="connsiteY10" fmla="*/ 133759 h 136294"/>
              <a:gd name="connsiteX0" fmla="*/ 0 w 352069"/>
              <a:gd name="connsiteY0" fmla="*/ 129006 h 136430"/>
              <a:gd name="connsiteX1" fmla="*/ 88017 w 352069"/>
              <a:gd name="connsiteY1" fmla="*/ 129006 h 136430"/>
              <a:gd name="connsiteX2" fmla="*/ 97797 w 352069"/>
              <a:gd name="connsiteY2" fmla="*/ 60548 h 136430"/>
              <a:gd name="connsiteX3" fmla="*/ 120290 w 352069"/>
              <a:gd name="connsiteY3" fmla="*/ 10917 h 136430"/>
              <a:gd name="connsiteX4" fmla="*/ 197673 w 352069"/>
              <a:gd name="connsiteY4" fmla="*/ 525 h 136430"/>
              <a:gd name="connsiteX5" fmla="*/ 249382 w 352069"/>
              <a:gd name="connsiteY5" fmla="*/ 6760 h 136430"/>
              <a:gd name="connsiteX6" fmla="*/ 272486 w 352069"/>
              <a:gd name="connsiteY6" fmla="*/ 50034 h 136430"/>
              <a:gd name="connsiteX7" fmla="*/ 278721 w 352069"/>
              <a:gd name="connsiteY7" fmla="*/ 99667 h 136430"/>
              <a:gd name="connsiteX8" fmla="*/ 308060 w 352069"/>
              <a:gd name="connsiteY8" fmla="*/ 133895 h 136430"/>
              <a:gd name="connsiteX9" fmla="*/ 352069 w 352069"/>
              <a:gd name="connsiteY9" fmla="*/ 133895 h 136430"/>
              <a:gd name="connsiteX10" fmla="*/ 352069 w 352069"/>
              <a:gd name="connsiteY10" fmla="*/ 133895 h 136430"/>
              <a:gd name="connsiteX0" fmla="*/ 0 w 358303"/>
              <a:gd name="connsiteY0" fmla="*/ 129006 h 136509"/>
              <a:gd name="connsiteX1" fmla="*/ 88017 w 358303"/>
              <a:gd name="connsiteY1" fmla="*/ 129006 h 136509"/>
              <a:gd name="connsiteX2" fmla="*/ 97797 w 358303"/>
              <a:gd name="connsiteY2" fmla="*/ 60548 h 136509"/>
              <a:gd name="connsiteX3" fmla="*/ 120290 w 358303"/>
              <a:gd name="connsiteY3" fmla="*/ 10917 h 136509"/>
              <a:gd name="connsiteX4" fmla="*/ 197673 w 358303"/>
              <a:gd name="connsiteY4" fmla="*/ 525 h 136509"/>
              <a:gd name="connsiteX5" fmla="*/ 249382 w 358303"/>
              <a:gd name="connsiteY5" fmla="*/ 6760 h 136509"/>
              <a:gd name="connsiteX6" fmla="*/ 272486 w 358303"/>
              <a:gd name="connsiteY6" fmla="*/ 50034 h 136509"/>
              <a:gd name="connsiteX7" fmla="*/ 278721 w 358303"/>
              <a:gd name="connsiteY7" fmla="*/ 99667 h 136509"/>
              <a:gd name="connsiteX8" fmla="*/ 308060 w 358303"/>
              <a:gd name="connsiteY8" fmla="*/ 133895 h 136509"/>
              <a:gd name="connsiteX9" fmla="*/ 352069 w 358303"/>
              <a:gd name="connsiteY9" fmla="*/ 133895 h 136509"/>
              <a:gd name="connsiteX10" fmla="*/ 358303 w 358303"/>
              <a:gd name="connsiteY10" fmla="*/ 131817 h 136509"/>
              <a:gd name="connsiteX0" fmla="*/ 0 w 374928"/>
              <a:gd name="connsiteY0" fmla="*/ 129006 h 136509"/>
              <a:gd name="connsiteX1" fmla="*/ 88017 w 374928"/>
              <a:gd name="connsiteY1" fmla="*/ 129006 h 136509"/>
              <a:gd name="connsiteX2" fmla="*/ 97797 w 374928"/>
              <a:gd name="connsiteY2" fmla="*/ 60548 h 136509"/>
              <a:gd name="connsiteX3" fmla="*/ 120290 w 374928"/>
              <a:gd name="connsiteY3" fmla="*/ 10917 h 136509"/>
              <a:gd name="connsiteX4" fmla="*/ 197673 w 374928"/>
              <a:gd name="connsiteY4" fmla="*/ 525 h 136509"/>
              <a:gd name="connsiteX5" fmla="*/ 249382 w 374928"/>
              <a:gd name="connsiteY5" fmla="*/ 6760 h 136509"/>
              <a:gd name="connsiteX6" fmla="*/ 272486 w 374928"/>
              <a:gd name="connsiteY6" fmla="*/ 50034 h 136509"/>
              <a:gd name="connsiteX7" fmla="*/ 278721 w 374928"/>
              <a:gd name="connsiteY7" fmla="*/ 99667 h 136509"/>
              <a:gd name="connsiteX8" fmla="*/ 308060 w 374928"/>
              <a:gd name="connsiteY8" fmla="*/ 133895 h 136509"/>
              <a:gd name="connsiteX9" fmla="*/ 352069 w 374928"/>
              <a:gd name="connsiteY9" fmla="*/ 133895 h 136509"/>
              <a:gd name="connsiteX10" fmla="*/ 374928 w 374928"/>
              <a:gd name="connsiteY10" fmla="*/ 131817 h 136509"/>
              <a:gd name="connsiteX0" fmla="*/ 0 w 374928"/>
              <a:gd name="connsiteY0" fmla="*/ 129006 h 135593"/>
              <a:gd name="connsiteX1" fmla="*/ 88017 w 374928"/>
              <a:gd name="connsiteY1" fmla="*/ 129006 h 135593"/>
              <a:gd name="connsiteX2" fmla="*/ 97797 w 374928"/>
              <a:gd name="connsiteY2" fmla="*/ 60548 h 135593"/>
              <a:gd name="connsiteX3" fmla="*/ 120290 w 374928"/>
              <a:gd name="connsiteY3" fmla="*/ 10917 h 135593"/>
              <a:gd name="connsiteX4" fmla="*/ 197673 w 374928"/>
              <a:gd name="connsiteY4" fmla="*/ 525 h 135593"/>
              <a:gd name="connsiteX5" fmla="*/ 249382 w 374928"/>
              <a:gd name="connsiteY5" fmla="*/ 6760 h 135593"/>
              <a:gd name="connsiteX6" fmla="*/ 272486 w 374928"/>
              <a:gd name="connsiteY6" fmla="*/ 50034 h 135593"/>
              <a:gd name="connsiteX7" fmla="*/ 278721 w 374928"/>
              <a:gd name="connsiteY7" fmla="*/ 99667 h 135593"/>
              <a:gd name="connsiteX8" fmla="*/ 308060 w 374928"/>
              <a:gd name="connsiteY8" fmla="*/ 127660 h 135593"/>
              <a:gd name="connsiteX9" fmla="*/ 352069 w 374928"/>
              <a:gd name="connsiteY9" fmla="*/ 133895 h 135593"/>
              <a:gd name="connsiteX10" fmla="*/ 374928 w 374928"/>
              <a:gd name="connsiteY10" fmla="*/ 131817 h 135593"/>
              <a:gd name="connsiteX0" fmla="*/ 0 w 374928"/>
              <a:gd name="connsiteY0" fmla="*/ 131084 h 136611"/>
              <a:gd name="connsiteX1" fmla="*/ 88017 w 374928"/>
              <a:gd name="connsiteY1" fmla="*/ 129006 h 136611"/>
              <a:gd name="connsiteX2" fmla="*/ 97797 w 374928"/>
              <a:gd name="connsiteY2" fmla="*/ 60548 h 136611"/>
              <a:gd name="connsiteX3" fmla="*/ 120290 w 374928"/>
              <a:gd name="connsiteY3" fmla="*/ 10917 h 136611"/>
              <a:gd name="connsiteX4" fmla="*/ 197673 w 374928"/>
              <a:gd name="connsiteY4" fmla="*/ 525 h 136611"/>
              <a:gd name="connsiteX5" fmla="*/ 249382 w 374928"/>
              <a:gd name="connsiteY5" fmla="*/ 6760 h 136611"/>
              <a:gd name="connsiteX6" fmla="*/ 272486 w 374928"/>
              <a:gd name="connsiteY6" fmla="*/ 50034 h 136611"/>
              <a:gd name="connsiteX7" fmla="*/ 278721 w 374928"/>
              <a:gd name="connsiteY7" fmla="*/ 99667 h 136611"/>
              <a:gd name="connsiteX8" fmla="*/ 308060 w 374928"/>
              <a:gd name="connsiteY8" fmla="*/ 127660 h 136611"/>
              <a:gd name="connsiteX9" fmla="*/ 352069 w 374928"/>
              <a:gd name="connsiteY9" fmla="*/ 133895 h 136611"/>
              <a:gd name="connsiteX10" fmla="*/ 374928 w 374928"/>
              <a:gd name="connsiteY10" fmla="*/ 131817 h 136611"/>
              <a:gd name="connsiteX0" fmla="*/ 0 w 372850"/>
              <a:gd name="connsiteY0" fmla="*/ 133162 h 137781"/>
              <a:gd name="connsiteX1" fmla="*/ 85939 w 372850"/>
              <a:gd name="connsiteY1" fmla="*/ 129006 h 137781"/>
              <a:gd name="connsiteX2" fmla="*/ 95719 w 372850"/>
              <a:gd name="connsiteY2" fmla="*/ 60548 h 137781"/>
              <a:gd name="connsiteX3" fmla="*/ 118212 w 372850"/>
              <a:gd name="connsiteY3" fmla="*/ 10917 h 137781"/>
              <a:gd name="connsiteX4" fmla="*/ 195595 w 372850"/>
              <a:gd name="connsiteY4" fmla="*/ 525 h 137781"/>
              <a:gd name="connsiteX5" fmla="*/ 247304 w 372850"/>
              <a:gd name="connsiteY5" fmla="*/ 6760 h 137781"/>
              <a:gd name="connsiteX6" fmla="*/ 270408 w 372850"/>
              <a:gd name="connsiteY6" fmla="*/ 50034 h 137781"/>
              <a:gd name="connsiteX7" fmla="*/ 276643 w 372850"/>
              <a:gd name="connsiteY7" fmla="*/ 99667 h 137781"/>
              <a:gd name="connsiteX8" fmla="*/ 305982 w 372850"/>
              <a:gd name="connsiteY8" fmla="*/ 127660 h 137781"/>
              <a:gd name="connsiteX9" fmla="*/ 349991 w 372850"/>
              <a:gd name="connsiteY9" fmla="*/ 133895 h 137781"/>
              <a:gd name="connsiteX10" fmla="*/ 372850 w 372850"/>
              <a:gd name="connsiteY10" fmla="*/ 131817 h 137781"/>
              <a:gd name="connsiteX0" fmla="*/ 0 w 372850"/>
              <a:gd name="connsiteY0" fmla="*/ 133162 h 134953"/>
              <a:gd name="connsiteX1" fmla="*/ 85939 w 372850"/>
              <a:gd name="connsiteY1" fmla="*/ 129006 h 134953"/>
              <a:gd name="connsiteX2" fmla="*/ 95719 w 372850"/>
              <a:gd name="connsiteY2" fmla="*/ 60548 h 134953"/>
              <a:gd name="connsiteX3" fmla="*/ 118212 w 372850"/>
              <a:gd name="connsiteY3" fmla="*/ 10917 h 134953"/>
              <a:gd name="connsiteX4" fmla="*/ 195595 w 372850"/>
              <a:gd name="connsiteY4" fmla="*/ 525 h 134953"/>
              <a:gd name="connsiteX5" fmla="*/ 247304 w 372850"/>
              <a:gd name="connsiteY5" fmla="*/ 6760 h 134953"/>
              <a:gd name="connsiteX6" fmla="*/ 270408 w 372850"/>
              <a:gd name="connsiteY6" fmla="*/ 50034 h 134953"/>
              <a:gd name="connsiteX7" fmla="*/ 276643 w 372850"/>
              <a:gd name="connsiteY7" fmla="*/ 99667 h 134953"/>
              <a:gd name="connsiteX8" fmla="*/ 305982 w 372850"/>
              <a:gd name="connsiteY8" fmla="*/ 127660 h 134953"/>
              <a:gd name="connsiteX9" fmla="*/ 349991 w 372850"/>
              <a:gd name="connsiteY9" fmla="*/ 133895 h 134953"/>
              <a:gd name="connsiteX10" fmla="*/ 372850 w 372850"/>
              <a:gd name="connsiteY10" fmla="*/ 131817 h 134953"/>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7739 h 135032"/>
              <a:gd name="connsiteX9" fmla="*/ 349991 w 372850"/>
              <a:gd name="connsiteY9" fmla="*/ 133974 h 135032"/>
              <a:gd name="connsiteX10" fmla="*/ 372850 w 372850"/>
              <a:gd name="connsiteY10" fmla="*/ 131896 h 135032"/>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3583 h 135032"/>
              <a:gd name="connsiteX9" fmla="*/ 349991 w 372850"/>
              <a:gd name="connsiteY9" fmla="*/ 133974 h 135032"/>
              <a:gd name="connsiteX10" fmla="*/ 372850 w 372850"/>
              <a:gd name="connsiteY10" fmla="*/ 131896 h 135032"/>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3583 h 135032"/>
              <a:gd name="connsiteX9" fmla="*/ 349991 w 372850"/>
              <a:gd name="connsiteY9" fmla="*/ 133974 h 135032"/>
              <a:gd name="connsiteX10" fmla="*/ 372850 w 372850"/>
              <a:gd name="connsiteY10" fmla="*/ 131896 h 135032"/>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3583 h 135032"/>
              <a:gd name="connsiteX9" fmla="*/ 347913 w 372850"/>
              <a:gd name="connsiteY9" fmla="*/ 127739 h 135032"/>
              <a:gd name="connsiteX10" fmla="*/ 372850 w 372850"/>
              <a:gd name="connsiteY10" fmla="*/ 131896 h 135032"/>
              <a:gd name="connsiteX0" fmla="*/ 0 w 372850"/>
              <a:gd name="connsiteY0" fmla="*/ 133241 h 135032"/>
              <a:gd name="connsiteX1" fmla="*/ 85939 w 372850"/>
              <a:gd name="connsiteY1" fmla="*/ 129085 h 135032"/>
              <a:gd name="connsiteX2" fmla="*/ 95719 w 372850"/>
              <a:gd name="connsiteY2" fmla="*/ 60627 h 135032"/>
              <a:gd name="connsiteX3" fmla="*/ 118212 w 372850"/>
              <a:gd name="connsiteY3" fmla="*/ 10996 h 135032"/>
              <a:gd name="connsiteX4" fmla="*/ 195595 w 372850"/>
              <a:gd name="connsiteY4" fmla="*/ 604 h 135032"/>
              <a:gd name="connsiteX5" fmla="*/ 247304 w 372850"/>
              <a:gd name="connsiteY5" fmla="*/ 6839 h 135032"/>
              <a:gd name="connsiteX6" fmla="*/ 264173 w 372850"/>
              <a:gd name="connsiteY6" fmla="*/ 52191 h 135032"/>
              <a:gd name="connsiteX7" fmla="*/ 276643 w 372850"/>
              <a:gd name="connsiteY7" fmla="*/ 99746 h 135032"/>
              <a:gd name="connsiteX8" fmla="*/ 305982 w 372850"/>
              <a:gd name="connsiteY8" fmla="*/ 123583 h 135032"/>
              <a:gd name="connsiteX9" fmla="*/ 347913 w 372850"/>
              <a:gd name="connsiteY9" fmla="*/ 127739 h 135032"/>
              <a:gd name="connsiteX10" fmla="*/ 372850 w 372850"/>
              <a:gd name="connsiteY10" fmla="*/ 123583 h 135032"/>
              <a:gd name="connsiteX0" fmla="*/ 0 w 372850"/>
              <a:gd name="connsiteY0" fmla="*/ 132702 h 134493"/>
              <a:gd name="connsiteX1" fmla="*/ 85939 w 372850"/>
              <a:gd name="connsiteY1" fmla="*/ 128546 h 134493"/>
              <a:gd name="connsiteX2" fmla="*/ 95719 w 372850"/>
              <a:gd name="connsiteY2" fmla="*/ 60088 h 134493"/>
              <a:gd name="connsiteX3" fmla="*/ 118212 w 372850"/>
              <a:gd name="connsiteY3" fmla="*/ 10457 h 134493"/>
              <a:gd name="connsiteX4" fmla="*/ 195595 w 372850"/>
              <a:gd name="connsiteY4" fmla="*/ 65 h 134493"/>
              <a:gd name="connsiteX5" fmla="*/ 245226 w 372850"/>
              <a:gd name="connsiteY5" fmla="*/ 12534 h 134493"/>
              <a:gd name="connsiteX6" fmla="*/ 264173 w 372850"/>
              <a:gd name="connsiteY6" fmla="*/ 51652 h 134493"/>
              <a:gd name="connsiteX7" fmla="*/ 276643 w 372850"/>
              <a:gd name="connsiteY7" fmla="*/ 99207 h 134493"/>
              <a:gd name="connsiteX8" fmla="*/ 305982 w 372850"/>
              <a:gd name="connsiteY8" fmla="*/ 123044 h 134493"/>
              <a:gd name="connsiteX9" fmla="*/ 347913 w 372850"/>
              <a:gd name="connsiteY9" fmla="*/ 127200 h 134493"/>
              <a:gd name="connsiteX10" fmla="*/ 372850 w 372850"/>
              <a:gd name="connsiteY10" fmla="*/ 123044 h 134493"/>
              <a:gd name="connsiteX0" fmla="*/ 0 w 372850"/>
              <a:gd name="connsiteY0" fmla="*/ 132702 h 134493"/>
              <a:gd name="connsiteX1" fmla="*/ 85939 w 372850"/>
              <a:gd name="connsiteY1" fmla="*/ 128546 h 134493"/>
              <a:gd name="connsiteX2" fmla="*/ 95719 w 372850"/>
              <a:gd name="connsiteY2" fmla="*/ 60088 h 134493"/>
              <a:gd name="connsiteX3" fmla="*/ 118212 w 372850"/>
              <a:gd name="connsiteY3" fmla="*/ 10457 h 134493"/>
              <a:gd name="connsiteX4" fmla="*/ 195595 w 372850"/>
              <a:gd name="connsiteY4" fmla="*/ 65 h 134493"/>
              <a:gd name="connsiteX5" fmla="*/ 245226 w 372850"/>
              <a:gd name="connsiteY5" fmla="*/ 12534 h 134493"/>
              <a:gd name="connsiteX6" fmla="*/ 264173 w 372850"/>
              <a:gd name="connsiteY6" fmla="*/ 51652 h 134493"/>
              <a:gd name="connsiteX7" fmla="*/ 276643 w 372850"/>
              <a:gd name="connsiteY7" fmla="*/ 99207 h 134493"/>
              <a:gd name="connsiteX8" fmla="*/ 283122 w 372850"/>
              <a:gd name="connsiteY8" fmla="*/ 120966 h 134493"/>
              <a:gd name="connsiteX9" fmla="*/ 347913 w 372850"/>
              <a:gd name="connsiteY9" fmla="*/ 127200 h 134493"/>
              <a:gd name="connsiteX10" fmla="*/ 372850 w 372850"/>
              <a:gd name="connsiteY10" fmla="*/ 123044 h 134493"/>
              <a:gd name="connsiteX0" fmla="*/ 0 w 372850"/>
              <a:gd name="connsiteY0" fmla="*/ 132702 h 134493"/>
              <a:gd name="connsiteX1" fmla="*/ 85939 w 372850"/>
              <a:gd name="connsiteY1" fmla="*/ 128546 h 134493"/>
              <a:gd name="connsiteX2" fmla="*/ 95719 w 372850"/>
              <a:gd name="connsiteY2" fmla="*/ 60088 h 134493"/>
              <a:gd name="connsiteX3" fmla="*/ 118212 w 372850"/>
              <a:gd name="connsiteY3" fmla="*/ 10457 h 134493"/>
              <a:gd name="connsiteX4" fmla="*/ 195595 w 372850"/>
              <a:gd name="connsiteY4" fmla="*/ 65 h 134493"/>
              <a:gd name="connsiteX5" fmla="*/ 263930 w 372850"/>
              <a:gd name="connsiteY5" fmla="*/ 12534 h 134493"/>
              <a:gd name="connsiteX6" fmla="*/ 264173 w 372850"/>
              <a:gd name="connsiteY6" fmla="*/ 51652 h 134493"/>
              <a:gd name="connsiteX7" fmla="*/ 276643 w 372850"/>
              <a:gd name="connsiteY7" fmla="*/ 99207 h 134493"/>
              <a:gd name="connsiteX8" fmla="*/ 283122 w 372850"/>
              <a:gd name="connsiteY8" fmla="*/ 120966 h 134493"/>
              <a:gd name="connsiteX9" fmla="*/ 347913 w 372850"/>
              <a:gd name="connsiteY9" fmla="*/ 127200 h 134493"/>
              <a:gd name="connsiteX10" fmla="*/ 372850 w 372850"/>
              <a:gd name="connsiteY10" fmla="*/ 123044 h 134493"/>
              <a:gd name="connsiteX0" fmla="*/ 0 w 372850"/>
              <a:gd name="connsiteY0" fmla="*/ 134178 h 135969"/>
              <a:gd name="connsiteX1" fmla="*/ 85939 w 372850"/>
              <a:gd name="connsiteY1" fmla="*/ 130022 h 135969"/>
              <a:gd name="connsiteX2" fmla="*/ 95719 w 372850"/>
              <a:gd name="connsiteY2" fmla="*/ 61564 h 135969"/>
              <a:gd name="connsiteX3" fmla="*/ 118212 w 372850"/>
              <a:gd name="connsiteY3" fmla="*/ 11933 h 135969"/>
              <a:gd name="connsiteX4" fmla="*/ 195595 w 372850"/>
              <a:gd name="connsiteY4" fmla="*/ 1541 h 135969"/>
              <a:gd name="connsiteX5" fmla="*/ 266008 w 372850"/>
              <a:gd name="connsiteY5" fmla="*/ 5698 h 135969"/>
              <a:gd name="connsiteX6" fmla="*/ 264173 w 372850"/>
              <a:gd name="connsiteY6" fmla="*/ 53128 h 135969"/>
              <a:gd name="connsiteX7" fmla="*/ 276643 w 372850"/>
              <a:gd name="connsiteY7" fmla="*/ 100683 h 135969"/>
              <a:gd name="connsiteX8" fmla="*/ 283122 w 372850"/>
              <a:gd name="connsiteY8" fmla="*/ 122442 h 135969"/>
              <a:gd name="connsiteX9" fmla="*/ 347913 w 372850"/>
              <a:gd name="connsiteY9" fmla="*/ 128676 h 135969"/>
              <a:gd name="connsiteX10" fmla="*/ 372850 w 372850"/>
              <a:gd name="connsiteY10" fmla="*/ 124520 h 135969"/>
              <a:gd name="connsiteX0" fmla="*/ 0 w 372850"/>
              <a:gd name="connsiteY0" fmla="*/ 134178 h 135969"/>
              <a:gd name="connsiteX1" fmla="*/ 85939 w 372850"/>
              <a:gd name="connsiteY1" fmla="*/ 130022 h 135969"/>
              <a:gd name="connsiteX2" fmla="*/ 95719 w 372850"/>
              <a:gd name="connsiteY2" fmla="*/ 61564 h 135969"/>
              <a:gd name="connsiteX3" fmla="*/ 118212 w 372850"/>
              <a:gd name="connsiteY3" fmla="*/ 11933 h 135969"/>
              <a:gd name="connsiteX4" fmla="*/ 195595 w 372850"/>
              <a:gd name="connsiteY4" fmla="*/ 1541 h 135969"/>
              <a:gd name="connsiteX5" fmla="*/ 266008 w 372850"/>
              <a:gd name="connsiteY5" fmla="*/ 5698 h 135969"/>
              <a:gd name="connsiteX6" fmla="*/ 274564 w 372850"/>
              <a:gd name="connsiteY6" fmla="*/ 53128 h 135969"/>
              <a:gd name="connsiteX7" fmla="*/ 276643 w 372850"/>
              <a:gd name="connsiteY7" fmla="*/ 100683 h 135969"/>
              <a:gd name="connsiteX8" fmla="*/ 283122 w 372850"/>
              <a:gd name="connsiteY8" fmla="*/ 122442 h 135969"/>
              <a:gd name="connsiteX9" fmla="*/ 347913 w 372850"/>
              <a:gd name="connsiteY9" fmla="*/ 128676 h 135969"/>
              <a:gd name="connsiteX10" fmla="*/ 372850 w 372850"/>
              <a:gd name="connsiteY10" fmla="*/ 124520 h 135969"/>
              <a:gd name="connsiteX0" fmla="*/ 0 w 372850"/>
              <a:gd name="connsiteY0" fmla="*/ 135422 h 137213"/>
              <a:gd name="connsiteX1" fmla="*/ 85939 w 372850"/>
              <a:gd name="connsiteY1" fmla="*/ 131266 h 137213"/>
              <a:gd name="connsiteX2" fmla="*/ 95719 w 372850"/>
              <a:gd name="connsiteY2" fmla="*/ 62808 h 137213"/>
              <a:gd name="connsiteX3" fmla="*/ 118212 w 372850"/>
              <a:gd name="connsiteY3" fmla="*/ 13177 h 137213"/>
              <a:gd name="connsiteX4" fmla="*/ 195595 w 372850"/>
              <a:gd name="connsiteY4" fmla="*/ 2785 h 137213"/>
              <a:gd name="connsiteX5" fmla="*/ 261851 w 372850"/>
              <a:gd name="connsiteY5" fmla="*/ 4864 h 137213"/>
              <a:gd name="connsiteX6" fmla="*/ 274564 w 372850"/>
              <a:gd name="connsiteY6" fmla="*/ 54372 h 137213"/>
              <a:gd name="connsiteX7" fmla="*/ 276643 w 372850"/>
              <a:gd name="connsiteY7" fmla="*/ 101927 h 137213"/>
              <a:gd name="connsiteX8" fmla="*/ 283122 w 372850"/>
              <a:gd name="connsiteY8" fmla="*/ 123686 h 137213"/>
              <a:gd name="connsiteX9" fmla="*/ 347913 w 372850"/>
              <a:gd name="connsiteY9" fmla="*/ 129920 h 137213"/>
              <a:gd name="connsiteX10" fmla="*/ 372850 w 372850"/>
              <a:gd name="connsiteY10" fmla="*/ 125764 h 137213"/>
              <a:gd name="connsiteX0" fmla="*/ 0 w 372850"/>
              <a:gd name="connsiteY0" fmla="*/ 132739 h 134530"/>
              <a:gd name="connsiteX1" fmla="*/ 85939 w 372850"/>
              <a:gd name="connsiteY1" fmla="*/ 128583 h 134530"/>
              <a:gd name="connsiteX2" fmla="*/ 95719 w 372850"/>
              <a:gd name="connsiteY2" fmla="*/ 60125 h 134530"/>
              <a:gd name="connsiteX3" fmla="*/ 118212 w 372850"/>
              <a:gd name="connsiteY3" fmla="*/ 10494 h 134530"/>
              <a:gd name="connsiteX4" fmla="*/ 195595 w 372850"/>
              <a:gd name="connsiteY4" fmla="*/ 102 h 134530"/>
              <a:gd name="connsiteX5" fmla="*/ 255616 w 372850"/>
              <a:gd name="connsiteY5" fmla="*/ 8416 h 134530"/>
              <a:gd name="connsiteX6" fmla="*/ 274564 w 372850"/>
              <a:gd name="connsiteY6" fmla="*/ 51689 h 134530"/>
              <a:gd name="connsiteX7" fmla="*/ 276643 w 372850"/>
              <a:gd name="connsiteY7" fmla="*/ 99244 h 134530"/>
              <a:gd name="connsiteX8" fmla="*/ 283122 w 372850"/>
              <a:gd name="connsiteY8" fmla="*/ 121003 h 134530"/>
              <a:gd name="connsiteX9" fmla="*/ 347913 w 372850"/>
              <a:gd name="connsiteY9" fmla="*/ 127237 h 134530"/>
              <a:gd name="connsiteX10" fmla="*/ 372850 w 372850"/>
              <a:gd name="connsiteY10" fmla="*/ 123081 h 134530"/>
              <a:gd name="connsiteX0" fmla="*/ 0 w 372850"/>
              <a:gd name="connsiteY0" fmla="*/ 132739 h 134530"/>
              <a:gd name="connsiteX1" fmla="*/ 85939 w 372850"/>
              <a:gd name="connsiteY1" fmla="*/ 128583 h 134530"/>
              <a:gd name="connsiteX2" fmla="*/ 95719 w 372850"/>
              <a:gd name="connsiteY2" fmla="*/ 60125 h 134530"/>
              <a:gd name="connsiteX3" fmla="*/ 118212 w 372850"/>
              <a:gd name="connsiteY3" fmla="*/ 10494 h 134530"/>
              <a:gd name="connsiteX4" fmla="*/ 195595 w 372850"/>
              <a:gd name="connsiteY4" fmla="*/ 102 h 134530"/>
              <a:gd name="connsiteX5" fmla="*/ 255616 w 372850"/>
              <a:gd name="connsiteY5" fmla="*/ 8416 h 134530"/>
              <a:gd name="connsiteX6" fmla="*/ 274564 w 372850"/>
              <a:gd name="connsiteY6" fmla="*/ 51689 h 134530"/>
              <a:gd name="connsiteX7" fmla="*/ 284956 w 372850"/>
              <a:gd name="connsiteY7" fmla="*/ 95087 h 134530"/>
              <a:gd name="connsiteX8" fmla="*/ 283122 w 372850"/>
              <a:gd name="connsiteY8" fmla="*/ 121003 h 134530"/>
              <a:gd name="connsiteX9" fmla="*/ 347913 w 372850"/>
              <a:gd name="connsiteY9" fmla="*/ 127237 h 134530"/>
              <a:gd name="connsiteX10" fmla="*/ 372850 w 372850"/>
              <a:gd name="connsiteY10" fmla="*/ 123081 h 134530"/>
              <a:gd name="connsiteX0" fmla="*/ 0 w 372850"/>
              <a:gd name="connsiteY0" fmla="*/ 132739 h 134530"/>
              <a:gd name="connsiteX1" fmla="*/ 85939 w 372850"/>
              <a:gd name="connsiteY1" fmla="*/ 128583 h 134530"/>
              <a:gd name="connsiteX2" fmla="*/ 95719 w 372850"/>
              <a:gd name="connsiteY2" fmla="*/ 60125 h 134530"/>
              <a:gd name="connsiteX3" fmla="*/ 118212 w 372850"/>
              <a:gd name="connsiteY3" fmla="*/ 10494 h 134530"/>
              <a:gd name="connsiteX4" fmla="*/ 195595 w 372850"/>
              <a:gd name="connsiteY4" fmla="*/ 102 h 134530"/>
              <a:gd name="connsiteX5" fmla="*/ 255616 w 372850"/>
              <a:gd name="connsiteY5" fmla="*/ 8416 h 134530"/>
              <a:gd name="connsiteX6" fmla="*/ 274564 w 372850"/>
              <a:gd name="connsiteY6" fmla="*/ 51689 h 134530"/>
              <a:gd name="connsiteX7" fmla="*/ 280800 w 372850"/>
              <a:gd name="connsiteY7" fmla="*/ 95087 h 134530"/>
              <a:gd name="connsiteX8" fmla="*/ 283122 w 372850"/>
              <a:gd name="connsiteY8" fmla="*/ 121003 h 134530"/>
              <a:gd name="connsiteX9" fmla="*/ 347913 w 372850"/>
              <a:gd name="connsiteY9" fmla="*/ 127237 h 134530"/>
              <a:gd name="connsiteX10" fmla="*/ 372850 w 372850"/>
              <a:gd name="connsiteY10" fmla="*/ 123081 h 134530"/>
              <a:gd name="connsiteX0" fmla="*/ 0 w 372850"/>
              <a:gd name="connsiteY0" fmla="*/ 132739 h 134530"/>
              <a:gd name="connsiteX1" fmla="*/ 85939 w 372850"/>
              <a:gd name="connsiteY1" fmla="*/ 128583 h 134530"/>
              <a:gd name="connsiteX2" fmla="*/ 95719 w 372850"/>
              <a:gd name="connsiteY2" fmla="*/ 60125 h 134530"/>
              <a:gd name="connsiteX3" fmla="*/ 118212 w 372850"/>
              <a:gd name="connsiteY3" fmla="*/ 10494 h 134530"/>
              <a:gd name="connsiteX4" fmla="*/ 195595 w 372850"/>
              <a:gd name="connsiteY4" fmla="*/ 102 h 134530"/>
              <a:gd name="connsiteX5" fmla="*/ 255616 w 372850"/>
              <a:gd name="connsiteY5" fmla="*/ 8416 h 134530"/>
              <a:gd name="connsiteX6" fmla="*/ 274564 w 372850"/>
              <a:gd name="connsiteY6" fmla="*/ 51689 h 134530"/>
              <a:gd name="connsiteX7" fmla="*/ 280800 w 372850"/>
              <a:gd name="connsiteY7" fmla="*/ 117947 h 134530"/>
              <a:gd name="connsiteX8" fmla="*/ 283122 w 372850"/>
              <a:gd name="connsiteY8" fmla="*/ 121003 h 134530"/>
              <a:gd name="connsiteX9" fmla="*/ 347913 w 372850"/>
              <a:gd name="connsiteY9" fmla="*/ 127237 h 134530"/>
              <a:gd name="connsiteX10" fmla="*/ 372850 w 372850"/>
              <a:gd name="connsiteY10" fmla="*/ 123081 h 134530"/>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0800 w 372850"/>
              <a:gd name="connsiteY7" fmla="*/ 118006 h 134589"/>
              <a:gd name="connsiteX8" fmla="*/ 283122 w 372850"/>
              <a:gd name="connsiteY8" fmla="*/ 121062 h 134589"/>
              <a:gd name="connsiteX9" fmla="*/ 347913 w 372850"/>
              <a:gd name="connsiteY9" fmla="*/ 127296 h 134589"/>
              <a:gd name="connsiteX10" fmla="*/ 372850 w 372850"/>
              <a:gd name="connsiteY10"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0800 w 372850"/>
              <a:gd name="connsiteY7" fmla="*/ 118006 h 134589"/>
              <a:gd name="connsiteX8" fmla="*/ 283122 w 372850"/>
              <a:gd name="connsiteY8" fmla="*/ 121062 h 134589"/>
              <a:gd name="connsiteX9" fmla="*/ 347913 w 372850"/>
              <a:gd name="connsiteY9" fmla="*/ 127296 h 134589"/>
              <a:gd name="connsiteX10" fmla="*/ 372850 w 372850"/>
              <a:gd name="connsiteY10"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0800 w 372850"/>
              <a:gd name="connsiteY7" fmla="*/ 118006 h 134589"/>
              <a:gd name="connsiteX8" fmla="*/ 347913 w 372850"/>
              <a:gd name="connsiteY8" fmla="*/ 127296 h 134589"/>
              <a:gd name="connsiteX9" fmla="*/ 372850 w 372850"/>
              <a:gd name="connsiteY9"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0800 w 372850"/>
              <a:gd name="connsiteY7" fmla="*/ 118006 h 134589"/>
              <a:gd name="connsiteX8" fmla="*/ 372850 w 372850"/>
              <a:gd name="connsiteY8"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9113 w 372850"/>
              <a:gd name="connsiteY7" fmla="*/ 120084 h 134589"/>
              <a:gd name="connsiteX8" fmla="*/ 372850 w 372850"/>
              <a:gd name="connsiteY8" fmla="*/ 123140 h 134589"/>
              <a:gd name="connsiteX0" fmla="*/ 0 w 372850"/>
              <a:gd name="connsiteY0" fmla="*/ 132798 h 134589"/>
              <a:gd name="connsiteX1" fmla="*/ 85939 w 372850"/>
              <a:gd name="connsiteY1" fmla="*/ 128642 h 134589"/>
              <a:gd name="connsiteX2" fmla="*/ 95719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9113 w 372850"/>
              <a:gd name="connsiteY7" fmla="*/ 120084 h 134589"/>
              <a:gd name="connsiteX8" fmla="*/ 372850 w 372850"/>
              <a:gd name="connsiteY8" fmla="*/ 125218 h 134589"/>
              <a:gd name="connsiteX0" fmla="*/ 0 w 372850"/>
              <a:gd name="connsiteY0" fmla="*/ 132798 h 134589"/>
              <a:gd name="connsiteX1" fmla="*/ 85939 w 372850"/>
              <a:gd name="connsiteY1" fmla="*/ 128642 h 134589"/>
              <a:gd name="connsiteX2" fmla="*/ 97797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9113 w 372850"/>
              <a:gd name="connsiteY7" fmla="*/ 120084 h 134589"/>
              <a:gd name="connsiteX8" fmla="*/ 372850 w 372850"/>
              <a:gd name="connsiteY8" fmla="*/ 125218 h 134589"/>
              <a:gd name="connsiteX0" fmla="*/ 0 w 372850"/>
              <a:gd name="connsiteY0" fmla="*/ 132798 h 134589"/>
              <a:gd name="connsiteX1" fmla="*/ 85939 w 372850"/>
              <a:gd name="connsiteY1" fmla="*/ 128642 h 134589"/>
              <a:gd name="connsiteX2" fmla="*/ 101953 w 372850"/>
              <a:gd name="connsiteY2" fmla="*/ 60184 h 134589"/>
              <a:gd name="connsiteX3" fmla="*/ 118212 w 372850"/>
              <a:gd name="connsiteY3" fmla="*/ 10553 h 134589"/>
              <a:gd name="connsiteX4" fmla="*/ 195595 w 372850"/>
              <a:gd name="connsiteY4" fmla="*/ 161 h 134589"/>
              <a:gd name="connsiteX5" fmla="*/ 255616 w 372850"/>
              <a:gd name="connsiteY5" fmla="*/ 8475 h 134589"/>
              <a:gd name="connsiteX6" fmla="*/ 272486 w 372850"/>
              <a:gd name="connsiteY6" fmla="*/ 55904 h 134589"/>
              <a:gd name="connsiteX7" fmla="*/ 289113 w 372850"/>
              <a:gd name="connsiteY7" fmla="*/ 120084 h 134589"/>
              <a:gd name="connsiteX8" fmla="*/ 372850 w 372850"/>
              <a:gd name="connsiteY8" fmla="*/ 125218 h 134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850" h="134589">
                <a:moveTo>
                  <a:pt x="0" y="132798"/>
                </a:moveTo>
                <a:cubicBezTo>
                  <a:pt x="35859" y="130190"/>
                  <a:pt x="68947" y="140744"/>
                  <a:pt x="85939" y="128642"/>
                </a:cubicBezTo>
                <a:cubicBezTo>
                  <a:pt x="102931" y="116540"/>
                  <a:pt x="96574" y="79865"/>
                  <a:pt x="101953" y="60184"/>
                </a:cubicBezTo>
                <a:cubicBezTo>
                  <a:pt x="107332" y="40503"/>
                  <a:pt x="102605" y="20557"/>
                  <a:pt x="118212" y="10553"/>
                </a:cubicBezTo>
                <a:cubicBezTo>
                  <a:pt x="133819" y="549"/>
                  <a:pt x="172694" y="507"/>
                  <a:pt x="195595" y="161"/>
                </a:cubicBezTo>
                <a:cubicBezTo>
                  <a:pt x="218496" y="-185"/>
                  <a:pt x="242801" y="-816"/>
                  <a:pt x="255616" y="8475"/>
                </a:cubicBezTo>
                <a:cubicBezTo>
                  <a:pt x="268431" y="17766"/>
                  <a:pt x="266903" y="37303"/>
                  <a:pt x="272486" y="55904"/>
                </a:cubicBezTo>
                <a:cubicBezTo>
                  <a:pt x="278069" y="74506"/>
                  <a:pt x="272386" y="108532"/>
                  <a:pt x="289113" y="120084"/>
                </a:cubicBezTo>
                <a:cubicBezTo>
                  <a:pt x="305840" y="131636"/>
                  <a:pt x="353673" y="124149"/>
                  <a:pt x="372850" y="125218"/>
                </a:cubicBezTo>
              </a:path>
            </a:pathLst>
          </a:custGeom>
          <a:noFill/>
          <a:ln w="28575">
            <a:solidFill>
              <a:srgbClr val="61355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4" name="ZoneTexte 63"/>
          <p:cNvSpPr txBox="1"/>
          <p:nvPr/>
        </p:nvSpPr>
        <p:spPr>
          <a:xfrm>
            <a:off x="7050706" y="3183315"/>
            <a:ext cx="550151" cy="307777"/>
          </a:xfrm>
          <a:prstGeom prst="rect">
            <a:avLst/>
          </a:prstGeom>
          <a:noFill/>
        </p:spPr>
        <p:txBody>
          <a:bodyPr wrap="none" rtlCol="0">
            <a:spAutoFit/>
          </a:bodyPr>
          <a:lstStyle/>
          <a:p>
            <a:r>
              <a:rPr lang="fr-FR" sz="1400" b="1">
                <a:latin typeface="Calibri" panose="020F0502020204030204" pitchFamily="34" charset="0"/>
                <a:ea typeface="Tahoma" panose="020B0604030504040204" pitchFamily="34" charset="0"/>
                <a:cs typeface="Tahoma" panose="020B0604030504040204" pitchFamily="34" charset="0"/>
              </a:rPr>
              <a:t>HETL</a:t>
            </a:r>
          </a:p>
        </p:txBody>
      </p:sp>
      <p:sp>
        <p:nvSpPr>
          <p:cNvPr id="65" name="ZoneTexte 64"/>
          <p:cNvSpPr txBox="1"/>
          <p:nvPr/>
        </p:nvSpPr>
        <p:spPr>
          <a:xfrm>
            <a:off x="7432073" y="3310708"/>
            <a:ext cx="728084" cy="431528"/>
          </a:xfrm>
          <a:prstGeom prst="rect">
            <a:avLst/>
          </a:prstGeom>
          <a:noFill/>
        </p:spPr>
        <p:txBody>
          <a:bodyPr wrap="none" rtlCol="0">
            <a:spAutoFit/>
          </a:bodyPr>
          <a:lstStyle/>
          <a:p>
            <a:pPr algn="ctr" defTabSz="1007943">
              <a:defRPr/>
            </a:pPr>
            <a:r>
              <a:rPr lang="fr-FR" sz="1102" b="1" kern="0">
                <a:solidFill>
                  <a:srgbClr val="4F81BD">
                    <a:lumMod val="75000"/>
                  </a:srgbClr>
                </a:solidFill>
                <a:latin typeface="Tahoma"/>
              </a:rPr>
              <a:t>5 GeV</a:t>
            </a:r>
          </a:p>
          <a:p>
            <a:pPr algn="ctr" defTabSz="1007943">
              <a:defRPr/>
            </a:pPr>
            <a:r>
              <a:rPr lang="fr-FR" sz="1102" b="1" kern="0">
                <a:solidFill>
                  <a:srgbClr val="4F81BD">
                    <a:lumMod val="75000"/>
                  </a:srgbClr>
                </a:solidFill>
                <a:latin typeface="Tahoma"/>
              </a:rPr>
              <a:t>(1 GeV)</a:t>
            </a:r>
          </a:p>
        </p:txBody>
      </p:sp>
      <p:sp>
        <p:nvSpPr>
          <p:cNvPr id="66" name="Rectangle 65"/>
          <p:cNvSpPr/>
          <p:nvPr/>
        </p:nvSpPr>
        <p:spPr>
          <a:xfrm>
            <a:off x="4762892" y="4134304"/>
            <a:ext cx="468000" cy="1116000"/>
          </a:xfrm>
          <a:prstGeom prst="rect">
            <a:avLst/>
          </a:prstGeom>
          <a:noFill/>
          <a:ln w="2857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ZoneTexte 66"/>
          <p:cNvSpPr txBox="1"/>
          <p:nvPr/>
        </p:nvSpPr>
        <p:spPr>
          <a:xfrm>
            <a:off x="5942753" y="4362717"/>
            <a:ext cx="734496" cy="261931"/>
          </a:xfrm>
          <a:prstGeom prst="rect">
            <a:avLst/>
          </a:prstGeom>
          <a:noFill/>
        </p:spPr>
        <p:txBody>
          <a:bodyPr wrap="none" rtlCol="0">
            <a:spAutoFit/>
          </a:bodyPr>
          <a:lstStyle/>
          <a:p>
            <a:pPr defTabSz="1007943">
              <a:defRPr/>
            </a:pPr>
            <a:r>
              <a:rPr lang="fr-FR" sz="1102" b="1" kern="0">
                <a:solidFill>
                  <a:srgbClr val="4F81BD">
                    <a:lumMod val="75000"/>
                  </a:srgbClr>
                </a:solidFill>
                <a:latin typeface="Tahoma"/>
              </a:rPr>
              <a:t>3.5 GeV</a:t>
            </a:r>
          </a:p>
        </p:txBody>
      </p:sp>
      <p:cxnSp>
        <p:nvCxnSpPr>
          <p:cNvPr id="68" name="Connecteur droit 67"/>
          <p:cNvCxnSpPr/>
          <p:nvPr/>
        </p:nvCxnSpPr>
        <p:spPr>
          <a:xfrm flipH="1" flipV="1">
            <a:off x="1962498" y="2083031"/>
            <a:ext cx="0" cy="3168000"/>
          </a:xfrm>
          <a:prstGeom prst="line">
            <a:avLst/>
          </a:prstGeom>
          <a:ln w="28575">
            <a:solidFill>
              <a:srgbClr val="0070C0"/>
            </a:solidFill>
          </a:ln>
        </p:spPr>
        <p:style>
          <a:lnRef idx="1">
            <a:schemeClr val="accent1"/>
          </a:lnRef>
          <a:fillRef idx="0">
            <a:schemeClr val="accent1"/>
          </a:fillRef>
          <a:effectRef idx="0">
            <a:schemeClr val="accent1"/>
          </a:effectRef>
          <a:fontRef idx="minor">
            <a:schemeClr val="tx1"/>
          </a:fontRef>
        </p:style>
      </p:cxnSp>
      <p:sp>
        <p:nvSpPr>
          <p:cNvPr id="69" name="ZoneTexte 68"/>
          <p:cNvSpPr txBox="1"/>
          <p:nvPr/>
        </p:nvSpPr>
        <p:spPr>
          <a:xfrm>
            <a:off x="2656418" y="2553095"/>
            <a:ext cx="498855" cy="307777"/>
          </a:xfrm>
          <a:prstGeom prst="rect">
            <a:avLst/>
          </a:prstGeom>
          <a:noFill/>
        </p:spPr>
        <p:txBody>
          <a:bodyPr wrap="none" rtlCol="0">
            <a:spAutoFit/>
          </a:bodyPr>
          <a:lstStyle/>
          <a:p>
            <a:pPr algn="ctr"/>
            <a:r>
              <a:rPr lang="fr-FR" sz="1400" b="1">
                <a:solidFill>
                  <a:srgbClr val="D56A09"/>
                </a:solidFill>
                <a:latin typeface="Calibri" panose="020F0502020204030204" pitchFamily="34" charset="0"/>
              </a:rPr>
              <a:t>CNR</a:t>
            </a:r>
          </a:p>
        </p:txBody>
      </p:sp>
      <p:sp>
        <p:nvSpPr>
          <p:cNvPr id="70" name="ZoneTexte 69"/>
          <p:cNvSpPr txBox="1"/>
          <p:nvPr/>
        </p:nvSpPr>
        <p:spPr>
          <a:xfrm>
            <a:off x="3082201" y="2130794"/>
            <a:ext cx="474232" cy="307777"/>
          </a:xfrm>
          <a:prstGeom prst="rect">
            <a:avLst/>
          </a:prstGeom>
          <a:noFill/>
        </p:spPr>
        <p:txBody>
          <a:bodyPr wrap="none" rtlCol="0">
            <a:spAutoFit/>
          </a:bodyPr>
          <a:lstStyle/>
          <a:p>
            <a:r>
              <a:rPr lang="fr-FR" sz="1400" b="1">
                <a:solidFill>
                  <a:srgbClr val="FFC000"/>
                </a:solidFill>
                <a:latin typeface="Calibri" panose="020F0502020204030204" pitchFamily="34" charset="0"/>
                <a:ea typeface="Tahoma" panose="020B0604030504040204" pitchFamily="34" charset="0"/>
                <a:cs typeface="Tahoma" panose="020B0604030504040204" pitchFamily="34" charset="0"/>
              </a:rPr>
              <a:t>CEA</a:t>
            </a:r>
          </a:p>
        </p:txBody>
      </p:sp>
      <p:sp>
        <p:nvSpPr>
          <p:cNvPr id="71" name="ZoneTexte 70"/>
          <p:cNvSpPr txBox="1"/>
          <p:nvPr/>
        </p:nvSpPr>
        <p:spPr>
          <a:xfrm>
            <a:off x="3050958" y="3492900"/>
            <a:ext cx="559448" cy="523220"/>
          </a:xfrm>
          <a:prstGeom prst="rect">
            <a:avLst/>
          </a:prstGeom>
          <a:noFill/>
        </p:spPr>
        <p:txBody>
          <a:bodyPr wrap="none" rtlCol="0">
            <a:spAutoFit/>
          </a:bodyPr>
          <a:lstStyle/>
          <a:p>
            <a:pPr algn="ctr"/>
            <a:r>
              <a:rPr lang="fr-FR" sz="1400" b="1">
                <a:solidFill>
                  <a:srgbClr val="D56A09"/>
                </a:solidFill>
                <a:latin typeface="Calibri" panose="020F0502020204030204" pitchFamily="34" charset="0"/>
              </a:rPr>
              <a:t>DESY</a:t>
            </a:r>
          </a:p>
          <a:p>
            <a:pPr algn="ctr"/>
            <a:r>
              <a:rPr lang="fr-FR" sz="1400" b="1">
                <a:solidFill>
                  <a:srgbClr val="D56A09"/>
                </a:solidFill>
                <a:latin typeface="Calibri" panose="020F0502020204030204" pitchFamily="34" charset="0"/>
              </a:rPr>
              <a:t>INFN</a:t>
            </a:r>
          </a:p>
        </p:txBody>
      </p:sp>
      <p:sp>
        <p:nvSpPr>
          <p:cNvPr id="72" name="ZoneTexte 71"/>
          <p:cNvSpPr txBox="1"/>
          <p:nvPr/>
        </p:nvSpPr>
        <p:spPr>
          <a:xfrm>
            <a:off x="3529008" y="3008749"/>
            <a:ext cx="474232" cy="307777"/>
          </a:xfrm>
          <a:prstGeom prst="rect">
            <a:avLst/>
          </a:prstGeom>
          <a:noFill/>
        </p:spPr>
        <p:txBody>
          <a:bodyPr wrap="none" rtlCol="0">
            <a:spAutoFit/>
          </a:bodyPr>
          <a:lstStyle/>
          <a:p>
            <a:r>
              <a:rPr lang="fr-FR" sz="1400" b="1">
                <a:solidFill>
                  <a:srgbClr val="FFC000"/>
                </a:solidFill>
                <a:latin typeface="Calibri" panose="020F0502020204030204" pitchFamily="34" charset="0"/>
                <a:ea typeface="Tahoma" panose="020B0604030504040204" pitchFamily="34" charset="0"/>
                <a:cs typeface="Tahoma" panose="020B0604030504040204" pitchFamily="34" charset="0"/>
              </a:rPr>
              <a:t>CEA</a:t>
            </a:r>
          </a:p>
        </p:txBody>
      </p:sp>
      <p:sp>
        <p:nvSpPr>
          <p:cNvPr id="73" name="ZoneTexte 72"/>
          <p:cNvSpPr txBox="1"/>
          <p:nvPr/>
        </p:nvSpPr>
        <p:spPr>
          <a:xfrm>
            <a:off x="1969983" y="2950469"/>
            <a:ext cx="955390" cy="307777"/>
          </a:xfrm>
          <a:prstGeom prst="rect">
            <a:avLst/>
          </a:prstGeom>
          <a:noFill/>
        </p:spPr>
        <p:txBody>
          <a:bodyPr wrap="none" rtlCol="0">
            <a:spAutoFit/>
          </a:bodyPr>
          <a:lstStyle/>
          <a:p>
            <a:r>
              <a:rPr lang="fr-FR" sz="1400" b="1">
                <a:solidFill>
                  <a:srgbClr val="FFC000"/>
                </a:solidFill>
                <a:latin typeface="Calibri" panose="020F0502020204030204" pitchFamily="34" charset="0"/>
                <a:ea typeface="Tahoma" panose="020B0604030504040204" pitchFamily="34" charset="0"/>
                <a:cs typeface="Tahoma" panose="020B0604030504040204" pitchFamily="34" charset="0"/>
              </a:rPr>
              <a:t>DESY  LNF </a:t>
            </a:r>
          </a:p>
        </p:txBody>
      </p:sp>
      <p:sp>
        <p:nvSpPr>
          <p:cNvPr id="74" name="ZoneTexte 73"/>
          <p:cNvSpPr txBox="1"/>
          <p:nvPr/>
        </p:nvSpPr>
        <p:spPr>
          <a:xfrm>
            <a:off x="4577902" y="3603206"/>
            <a:ext cx="559449" cy="307777"/>
          </a:xfrm>
          <a:prstGeom prst="rect">
            <a:avLst/>
          </a:prstGeom>
          <a:noFill/>
        </p:spPr>
        <p:txBody>
          <a:bodyPr wrap="none" rtlCol="0">
            <a:spAutoFit/>
          </a:bodyPr>
          <a:lstStyle/>
          <a:p>
            <a:pPr algn="ctr"/>
            <a:r>
              <a:rPr lang="fr-FR" sz="1400" b="1">
                <a:solidFill>
                  <a:srgbClr val="D56A09"/>
                </a:solidFill>
                <a:latin typeface="Calibri" panose="020F0502020204030204" pitchFamily="34" charset="0"/>
              </a:rPr>
              <a:t>DESY</a:t>
            </a:r>
          </a:p>
        </p:txBody>
      </p:sp>
      <p:sp>
        <p:nvSpPr>
          <p:cNvPr id="75" name="ZoneTexte 74"/>
          <p:cNvSpPr txBox="1"/>
          <p:nvPr/>
        </p:nvSpPr>
        <p:spPr>
          <a:xfrm>
            <a:off x="5025308" y="2588134"/>
            <a:ext cx="947183" cy="523220"/>
          </a:xfrm>
          <a:prstGeom prst="rect">
            <a:avLst/>
          </a:prstGeom>
          <a:noFill/>
        </p:spPr>
        <p:txBody>
          <a:bodyPr wrap="none" rtlCol="0">
            <a:spAutoFit/>
          </a:bodyPr>
          <a:lstStyle/>
          <a:p>
            <a:pPr algn="ctr"/>
            <a:r>
              <a:rPr lang="fr-FR" sz="1400" b="1">
                <a:solidFill>
                  <a:srgbClr val="D56A09"/>
                </a:solidFill>
                <a:latin typeface="Calibri" panose="020F0502020204030204" pitchFamily="34" charset="0"/>
              </a:rPr>
              <a:t>IST, LLR</a:t>
            </a:r>
          </a:p>
          <a:p>
            <a:pPr algn="ctr"/>
            <a:r>
              <a:rPr lang="fr-FR" sz="1400" b="1">
                <a:solidFill>
                  <a:srgbClr val="D56A09"/>
                </a:solidFill>
                <a:latin typeface="Calibri" panose="020F0502020204030204" pitchFamily="34" charset="0"/>
              </a:rPr>
              <a:t>LPGP, CNR</a:t>
            </a:r>
          </a:p>
        </p:txBody>
      </p:sp>
      <p:sp>
        <p:nvSpPr>
          <p:cNvPr id="76" name="ZoneTexte 75"/>
          <p:cNvSpPr txBox="1"/>
          <p:nvPr/>
        </p:nvSpPr>
        <p:spPr>
          <a:xfrm>
            <a:off x="6246780" y="2588134"/>
            <a:ext cx="474232" cy="307777"/>
          </a:xfrm>
          <a:prstGeom prst="rect">
            <a:avLst/>
          </a:prstGeom>
          <a:noFill/>
        </p:spPr>
        <p:txBody>
          <a:bodyPr wrap="none" rtlCol="0">
            <a:spAutoFit/>
          </a:bodyPr>
          <a:lstStyle/>
          <a:p>
            <a:pPr algn="ctr"/>
            <a:r>
              <a:rPr lang="fr-FR" sz="1400" b="1">
                <a:solidFill>
                  <a:srgbClr val="D56A09"/>
                </a:solidFill>
                <a:latin typeface="Calibri" panose="020F0502020204030204" pitchFamily="34" charset="0"/>
              </a:rPr>
              <a:t>CEA</a:t>
            </a:r>
          </a:p>
        </p:txBody>
      </p:sp>
      <p:sp>
        <p:nvSpPr>
          <p:cNvPr id="77" name="ZoneTexte 76"/>
          <p:cNvSpPr txBox="1"/>
          <p:nvPr/>
        </p:nvSpPr>
        <p:spPr>
          <a:xfrm>
            <a:off x="5617619" y="2066972"/>
            <a:ext cx="841321" cy="307777"/>
          </a:xfrm>
          <a:prstGeom prst="rect">
            <a:avLst/>
          </a:prstGeom>
          <a:noFill/>
        </p:spPr>
        <p:txBody>
          <a:bodyPr wrap="none" rtlCol="0">
            <a:spAutoFit/>
          </a:bodyPr>
          <a:lstStyle/>
          <a:p>
            <a:r>
              <a:rPr lang="fr-FR" sz="1400" b="1">
                <a:solidFill>
                  <a:srgbClr val="FFC000"/>
                </a:solidFill>
                <a:latin typeface="Calibri" panose="020F0502020204030204" pitchFamily="34" charset="0"/>
                <a:ea typeface="Tahoma" panose="020B0604030504040204" pitchFamily="34" charset="0"/>
                <a:cs typeface="Tahoma" panose="020B0604030504040204" pitchFamily="34" charset="0"/>
              </a:rPr>
              <a:t>CEA </a:t>
            </a:r>
            <a:r>
              <a:rPr lang="fr-FR" sz="1400" b="1">
                <a:latin typeface="Calibri" panose="020F0502020204030204" pitchFamily="34" charset="0"/>
                <a:ea typeface="Tahoma" panose="020B0604030504040204" pitchFamily="34" charset="0"/>
                <a:cs typeface="Tahoma" panose="020B0604030504040204" pitchFamily="34" charset="0"/>
              </a:rPr>
              <a:t>LETL</a:t>
            </a:r>
          </a:p>
        </p:txBody>
      </p:sp>
      <p:sp>
        <p:nvSpPr>
          <p:cNvPr id="78" name="ZoneTexte 77"/>
          <p:cNvSpPr txBox="1"/>
          <p:nvPr/>
        </p:nvSpPr>
        <p:spPr>
          <a:xfrm>
            <a:off x="6689691" y="2089231"/>
            <a:ext cx="474232" cy="307777"/>
          </a:xfrm>
          <a:prstGeom prst="rect">
            <a:avLst/>
          </a:prstGeom>
          <a:noFill/>
        </p:spPr>
        <p:txBody>
          <a:bodyPr wrap="none" rtlCol="0">
            <a:spAutoFit/>
          </a:bodyPr>
          <a:lstStyle/>
          <a:p>
            <a:r>
              <a:rPr lang="fr-FR" sz="1400" b="1">
                <a:solidFill>
                  <a:srgbClr val="FFC000"/>
                </a:solidFill>
                <a:latin typeface="Calibri" panose="020F0502020204030204" pitchFamily="34" charset="0"/>
                <a:ea typeface="Tahoma" panose="020B0604030504040204" pitchFamily="34" charset="0"/>
                <a:cs typeface="Tahoma" panose="020B0604030504040204" pitchFamily="34" charset="0"/>
              </a:rPr>
              <a:t>CEA</a:t>
            </a:r>
          </a:p>
        </p:txBody>
      </p:sp>
      <p:sp>
        <p:nvSpPr>
          <p:cNvPr id="79" name="ZoneTexte 78"/>
          <p:cNvSpPr txBox="1"/>
          <p:nvPr/>
        </p:nvSpPr>
        <p:spPr>
          <a:xfrm>
            <a:off x="5155548" y="4832074"/>
            <a:ext cx="1487972" cy="307777"/>
          </a:xfrm>
          <a:prstGeom prst="rect">
            <a:avLst/>
          </a:prstGeom>
          <a:noFill/>
        </p:spPr>
        <p:txBody>
          <a:bodyPr wrap="none" rtlCol="0">
            <a:spAutoFit/>
          </a:bodyPr>
          <a:lstStyle/>
          <a:p>
            <a:pPr algn="ctr"/>
            <a:r>
              <a:rPr lang="fr-FR" sz="1400" b="1">
                <a:solidFill>
                  <a:srgbClr val="D56A09"/>
                </a:solidFill>
                <a:latin typeface="Calibri" panose="020F0502020204030204" pitchFamily="34" charset="0"/>
              </a:rPr>
              <a:t>Strathclyde, DESY</a:t>
            </a:r>
          </a:p>
        </p:txBody>
      </p:sp>
      <p:sp>
        <p:nvSpPr>
          <p:cNvPr id="83" name="ZoneTexte 82"/>
          <p:cNvSpPr txBox="1"/>
          <p:nvPr/>
        </p:nvSpPr>
        <p:spPr>
          <a:xfrm>
            <a:off x="3094962" y="4726087"/>
            <a:ext cx="460382" cy="307777"/>
          </a:xfrm>
          <a:prstGeom prst="rect">
            <a:avLst/>
          </a:prstGeom>
          <a:noFill/>
        </p:spPr>
        <p:txBody>
          <a:bodyPr wrap="none" rtlCol="0">
            <a:spAutoFit/>
          </a:bodyPr>
          <a:lstStyle/>
          <a:p>
            <a:pPr algn="ctr"/>
            <a:r>
              <a:rPr lang="fr-FR" sz="1400" b="1">
                <a:solidFill>
                  <a:srgbClr val="D56A09"/>
                </a:solidFill>
                <a:latin typeface="Calibri" panose="020F0502020204030204" pitchFamily="34" charset="0"/>
              </a:rPr>
              <a:t>LNF</a:t>
            </a:r>
          </a:p>
        </p:txBody>
      </p:sp>
      <p:sp>
        <p:nvSpPr>
          <p:cNvPr id="84" name="ZoneTexte 83"/>
          <p:cNvSpPr txBox="1"/>
          <p:nvPr/>
        </p:nvSpPr>
        <p:spPr>
          <a:xfrm>
            <a:off x="2095446" y="4248223"/>
            <a:ext cx="976549" cy="307777"/>
          </a:xfrm>
          <a:prstGeom prst="rect">
            <a:avLst/>
          </a:prstGeom>
          <a:noFill/>
        </p:spPr>
        <p:txBody>
          <a:bodyPr wrap="none" rtlCol="0">
            <a:spAutoFit/>
          </a:bodyPr>
          <a:lstStyle/>
          <a:p>
            <a:r>
              <a:rPr lang="fr-FR" sz="1400" b="1">
                <a:solidFill>
                  <a:srgbClr val="FFC000"/>
                </a:solidFill>
                <a:latin typeface="Calibri" panose="020F0502020204030204" pitchFamily="34" charset="0"/>
                <a:ea typeface="Tahoma" panose="020B0604030504040204" pitchFamily="34" charset="0"/>
                <a:cs typeface="Tahoma" panose="020B0604030504040204" pitchFamily="34" charset="0"/>
              </a:rPr>
              <a:t>LNF      LNF</a:t>
            </a:r>
          </a:p>
        </p:txBody>
      </p:sp>
      <p:sp>
        <p:nvSpPr>
          <p:cNvPr id="85" name="ZoneTexte 84"/>
          <p:cNvSpPr txBox="1"/>
          <p:nvPr/>
        </p:nvSpPr>
        <p:spPr>
          <a:xfrm>
            <a:off x="3551866" y="4271322"/>
            <a:ext cx="474232" cy="307777"/>
          </a:xfrm>
          <a:prstGeom prst="rect">
            <a:avLst/>
          </a:prstGeom>
          <a:noFill/>
        </p:spPr>
        <p:txBody>
          <a:bodyPr wrap="none" rtlCol="0">
            <a:spAutoFit/>
          </a:bodyPr>
          <a:lstStyle/>
          <a:p>
            <a:r>
              <a:rPr lang="fr-FR" sz="1400" b="1">
                <a:solidFill>
                  <a:srgbClr val="FFC000"/>
                </a:solidFill>
                <a:latin typeface="Calibri" panose="020F0502020204030204" pitchFamily="34" charset="0"/>
                <a:ea typeface="Tahoma" panose="020B0604030504040204" pitchFamily="34" charset="0"/>
                <a:cs typeface="Tahoma" panose="020B0604030504040204" pitchFamily="34" charset="0"/>
              </a:rPr>
              <a:t>CEA</a:t>
            </a:r>
          </a:p>
        </p:txBody>
      </p:sp>
      <p:sp>
        <p:nvSpPr>
          <p:cNvPr id="88" name="ZoneTexte 87"/>
          <p:cNvSpPr txBox="1"/>
          <p:nvPr/>
        </p:nvSpPr>
        <p:spPr>
          <a:xfrm>
            <a:off x="8325005" y="1342797"/>
            <a:ext cx="2273289" cy="5262979"/>
          </a:xfrm>
          <a:prstGeom prst="rect">
            <a:avLst/>
          </a:prstGeom>
          <a:noFill/>
        </p:spPr>
        <p:txBody>
          <a:bodyPr wrap="square" rtlCol="0">
            <a:spAutoFit/>
          </a:bodyPr>
          <a:lstStyle/>
          <a:p>
            <a:r>
              <a:rPr lang="fr-FR" sz="1600" b="0">
                <a:latin typeface="Arial" panose="020B0604020202020204" pitchFamily="34" charset="0"/>
                <a:cs typeface="Arial" panose="020B0604020202020204" pitchFamily="34" charset="0"/>
              </a:rPr>
              <a:t>A. Beck</a:t>
            </a:r>
          </a:p>
          <a:p>
            <a:r>
              <a:rPr lang="fr-FR" sz="1600" b="0">
                <a:latin typeface="Arial" panose="020B0604020202020204" pitchFamily="34" charset="0"/>
                <a:cs typeface="Arial" panose="020B0604020202020204" pitchFamily="34" charset="0"/>
              </a:rPr>
              <a:t>A. Chancé</a:t>
            </a:r>
          </a:p>
          <a:p>
            <a:r>
              <a:rPr lang="fr-FR" sz="1600" b="0">
                <a:latin typeface="Arial" panose="020B0604020202020204" pitchFamily="34" charset="0"/>
                <a:cs typeface="Arial" panose="020B0604020202020204" pitchFamily="34" charset="0"/>
              </a:rPr>
              <a:t>E. Chiadroni</a:t>
            </a:r>
          </a:p>
          <a:p>
            <a:r>
              <a:rPr lang="fr-FR" sz="1600" b="0">
                <a:latin typeface="Arial" panose="020B0604020202020204" pitchFamily="34" charset="0"/>
                <a:cs typeface="Arial" panose="020B0604020202020204" pitchFamily="34" charset="0"/>
              </a:rPr>
              <a:t>A. Ferran Pousa</a:t>
            </a:r>
          </a:p>
          <a:p>
            <a:r>
              <a:rPr lang="fr-FR" sz="1600" b="0">
                <a:latin typeface="Arial" panose="020B0604020202020204" pitchFamily="34" charset="0"/>
                <a:cs typeface="Arial" panose="020B0604020202020204" pitchFamily="34" charset="0"/>
              </a:rPr>
              <a:t>A. Giribono</a:t>
            </a:r>
          </a:p>
          <a:p>
            <a:r>
              <a:rPr lang="fr-FR" sz="1600" b="0">
                <a:latin typeface="Arial" panose="020B0604020202020204" pitchFamily="34" charset="0"/>
                <a:cs typeface="Arial" panose="020B0604020202020204" pitchFamily="34" charset="0"/>
              </a:rPr>
              <a:t>B. Hidding</a:t>
            </a:r>
          </a:p>
          <a:p>
            <a:r>
              <a:rPr lang="fr-FR" sz="1600" b="0">
                <a:latin typeface="Arial" panose="020B0604020202020204" pitchFamily="34" charset="0"/>
                <a:cs typeface="Arial" panose="020B0604020202020204" pitchFamily="34" charset="0"/>
              </a:rPr>
              <a:t>P. Lee</a:t>
            </a:r>
          </a:p>
          <a:p>
            <a:r>
              <a:rPr lang="fr-FR" sz="1600" b="0">
                <a:latin typeface="Arial" panose="020B0604020202020204" pitchFamily="34" charset="0"/>
                <a:cs typeface="Arial" panose="020B0604020202020204" pitchFamily="34" charset="0"/>
              </a:rPr>
              <a:t>X. Li</a:t>
            </a:r>
          </a:p>
          <a:p>
            <a:r>
              <a:rPr lang="fr-FR" sz="1600" b="0">
                <a:latin typeface="Arial" panose="020B0604020202020204" pitchFamily="34" charset="0"/>
                <a:cs typeface="Arial" panose="020B0604020202020204" pitchFamily="34" charset="0"/>
              </a:rPr>
              <a:t>A. Marocchino</a:t>
            </a:r>
          </a:p>
          <a:p>
            <a:r>
              <a:rPr lang="fr-FR" sz="1600" b="0">
                <a:latin typeface="Arial" panose="020B0604020202020204" pitchFamily="34" charset="0"/>
                <a:cs typeface="Arial" panose="020B0604020202020204" pitchFamily="34" charset="0"/>
              </a:rPr>
              <a:t>A. Martinez de la Ossa</a:t>
            </a:r>
          </a:p>
          <a:p>
            <a:r>
              <a:rPr lang="fr-FR" sz="1600" b="0">
                <a:latin typeface="Arial" panose="020B0604020202020204" pitchFamily="34" charset="0"/>
                <a:cs typeface="Arial" panose="020B0604020202020204" pitchFamily="34" charset="0"/>
              </a:rPr>
              <a:t>F. Massimo</a:t>
            </a:r>
          </a:p>
          <a:p>
            <a:r>
              <a:rPr lang="fr-FR" sz="1600" b="0">
                <a:latin typeface="Arial" panose="020B0604020202020204" pitchFamily="34" charset="0"/>
                <a:cs typeface="Arial" panose="020B0604020202020204" pitchFamily="34" charset="0"/>
              </a:rPr>
              <a:t>G. Maynard</a:t>
            </a:r>
          </a:p>
          <a:p>
            <a:r>
              <a:rPr lang="fr-FR" sz="1600" b="0">
                <a:latin typeface="Arial" panose="020B0604020202020204" pitchFamily="34" charset="0"/>
                <a:cs typeface="Arial" panose="020B0604020202020204" pitchFamily="34" charset="0"/>
              </a:rPr>
              <a:t>A. Mosnier</a:t>
            </a:r>
          </a:p>
          <a:p>
            <a:r>
              <a:rPr lang="fr-FR" sz="1600" b="0">
                <a:latin typeface="Arial" panose="020B0604020202020204" pitchFamily="34" charset="0"/>
                <a:cs typeface="Arial" panose="020B0604020202020204" pitchFamily="34" charset="0"/>
              </a:rPr>
              <a:t>P.A.P. Nghiem</a:t>
            </a:r>
          </a:p>
          <a:p>
            <a:r>
              <a:rPr lang="fr-FR" sz="1600" b="0">
                <a:latin typeface="Arial" panose="020B0604020202020204" pitchFamily="34" charset="0"/>
                <a:cs typeface="Arial" panose="020B0604020202020204" pitchFamily="34" charset="0"/>
              </a:rPr>
              <a:t>A.R. Rossi</a:t>
            </a:r>
          </a:p>
          <a:p>
            <a:r>
              <a:rPr lang="fr-FR" sz="1600" b="0">
                <a:latin typeface="Arial" panose="020B0604020202020204" pitchFamily="34" charset="0"/>
                <a:cs typeface="Arial" panose="020B0604020202020204" pitchFamily="34" charset="0"/>
              </a:rPr>
              <a:t>T. Silva</a:t>
            </a:r>
          </a:p>
          <a:p>
            <a:r>
              <a:rPr lang="fr-FR" sz="1600" b="0">
                <a:latin typeface="Arial" panose="020B0604020202020204" pitchFamily="34" charset="0"/>
                <a:cs typeface="Arial" panose="020B0604020202020204" pitchFamily="34" charset="0"/>
              </a:rPr>
              <a:t>E. Svystun</a:t>
            </a:r>
          </a:p>
          <a:p>
            <a:r>
              <a:rPr lang="fr-FR" sz="1600" b="0">
                <a:latin typeface="Arial" panose="020B0604020202020204" pitchFamily="34" charset="0"/>
                <a:cs typeface="Arial" panose="020B0604020202020204" pitchFamily="34" charset="0"/>
              </a:rPr>
              <a:t>P. Tomassini</a:t>
            </a:r>
          </a:p>
          <a:p>
            <a:r>
              <a:rPr lang="fr-FR" sz="1600" b="0">
                <a:latin typeface="Arial" panose="020B0604020202020204" pitchFamily="34" charset="0"/>
                <a:cs typeface="Arial" panose="020B0604020202020204" pitchFamily="34" charset="0"/>
              </a:rPr>
              <a:t>C. Vaccareza</a:t>
            </a:r>
          </a:p>
          <a:p>
            <a:r>
              <a:rPr lang="fr-FR" sz="1600" b="0">
                <a:latin typeface="Arial" panose="020B0604020202020204" pitchFamily="34" charset="0"/>
                <a:cs typeface="Arial" panose="020B0604020202020204" pitchFamily="34" charset="0"/>
              </a:rPr>
              <a:t>J. Vieira</a:t>
            </a:r>
          </a:p>
          <a:p>
            <a:r>
              <a:rPr lang="fr-FR" sz="1600" b="0">
                <a:latin typeface="Arial" panose="020B0604020202020204" pitchFamily="34" charset="0"/>
                <a:cs typeface="Arial" panose="020B0604020202020204" pitchFamily="34" charset="0"/>
              </a:rPr>
              <a:t>J. Zhu</a:t>
            </a:r>
          </a:p>
        </p:txBody>
      </p:sp>
      <p:sp>
        <p:nvSpPr>
          <p:cNvPr id="89" name="Explosion 2 35"/>
          <p:cNvSpPr/>
          <p:nvPr/>
        </p:nvSpPr>
        <p:spPr>
          <a:xfrm rot="714535">
            <a:off x="3189910" y="5383385"/>
            <a:ext cx="3857482" cy="1797627"/>
          </a:xfrm>
          <a:custGeom>
            <a:avLst/>
            <a:gdLst>
              <a:gd name="connsiteX0" fmla="*/ 11462 w 21600"/>
              <a:gd name="connsiteY0" fmla="*/ 4342 h 21600"/>
              <a:gd name="connsiteX1" fmla="*/ 14790 w 21600"/>
              <a:gd name="connsiteY1" fmla="*/ 0 h 21600"/>
              <a:gd name="connsiteX2" fmla="*/ 14525 w 21600"/>
              <a:gd name="connsiteY2" fmla="*/ 5777 h 21600"/>
              <a:gd name="connsiteX3" fmla="*/ 18007 w 21600"/>
              <a:gd name="connsiteY3" fmla="*/ 3172 h 21600"/>
              <a:gd name="connsiteX4" fmla="*/ 16380 w 21600"/>
              <a:gd name="connsiteY4" fmla="*/ 6532 h 21600"/>
              <a:gd name="connsiteX5" fmla="*/ 21600 w 21600"/>
              <a:gd name="connsiteY5" fmla="*/ 6645 h 21600"/>
              <a:gd name="connsiteX6" fmla="*/ 16985 w 21600"/>
              <a:gd name="connsiteY6" fmla="*/ 9402 h 21600"/>
              <a:gd name="connsiteX7" fmla="*/ 18270 w 21600"/>
              <a:gd name="connsiteY7" fmla="*/ 11290 h 21600"/>
              <a:gd name="connsiteX8" fmla="*/ 16380 w 21600"/>
              <a:gd name="connsiteY8" fmla="*/ 12310 h 21600"/>
              <a:gd name="connsiteX9" fmla="*/ 18877 w 21600"/>
              <a:gd name="connsiteY9" fmla="*/ 15632 h 21600"/>
              <a:gd name="connsiteX10" fmla="*/ 14640 w 21600"/>
              <a:gd name="connsiteY10" fmla="*/ 14350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3935 w 21600"/>
              <a:gd name="connsiteY22" fmla="*/ 11592 h 21600"/>
              <a:gd name="connsiteX23" fmla="*/ 1172 w 21600"/>
              <a:gd name="connsiteY23" fmla="*/ 8270 h 21600"/>
              <a:gd name="connsiteX24" fmla="*/ 5372 w 21600"/>
              <a:gd name="connsiteY24" fmla="*/ 7817 h 21600"/>
              <a:gd name="connsiteX25" fmla="*/ 4502 w 21600"/>
              <a:gd name="connsiteY25" fmla="*/ 3625 h 21600"/>
              <a:gd name="connsiteX26" fmla="*/ 8550 w 21600"/>
              <a:gd name="connsiteY26" fmla="*/ 6382 h 21600"/>
              <a:gd name="connsiteX27" fmla="*/ 9722 w 21600"/>
              <a:gd name="connsiteY27" fmla="*/ 1887 h 21600"/>
              <a:gd name="connsiteX28" fmla="*/ 11462 w 21600"/>
              <a:gd name="connsiteY28" fmla="*/ 4342 h 21600"/>
              <a:gd name="connsiteX0" fmla="*/ 11462 w 21600"/>
              <a:gd name="connsiteY0" fmla="*/ 4342 h 21600"/>
              <a:gd name="connsiteX1" fmla="*/ 14790 w 21600"/>
              <a:gd name="connsiteY1" fmla="*/ 0 h 21600"/>
              <a:gd name="connsiteX2" fmla="*/ 14525 w 21600"/>
              <a:gd name="connsiteY2" fmla="*/ 5777 h 21600"/>
              <a:gd name="connsiteX3" fmla="*/ 18007 w 21600"/>
              <a:gd name="connsiteY3" fmla="*/ 3172 h 21600"/>
              <a:gd name="connsiteX4" fmla="*/ 16380 w 21600"/>
              <a:gd name="connsiteY4" fmla="*/ 6532 h 21600"/>
              <a:gd name="connsiteX5" fmla="*/ 21600 w 21600"/>
              <a:gd name="connsiteY5" fmla="*/ 6645 h 21600"/>
              <a:gd name="connsiteX6" fmla="*/ 16985 w 21600"/>
              <a:gd name="connsiteY6" fmla="*/ 9402 h 21600"/>
              <a:gd name="connsiteX7" fmla="*/ 18270 w 21600"/>
              <a:gd name="connsiteY7" fmla="*/ 11290 h 21600"/>
              <a:gd name="connsiteX8" fmla="*/ 16380 w 21600"/>
              <a:gd name="connsiteY8" fmla="*/ 12310 h 21600"/>
              <a:gd name="connsiteX9" fmla="*/ 18877 w 21600"/>
              <a:gd name="connsiteY9" fmla="*/ 15632 h 21600"/>
              <a:gd name="connsiteX10" fmla="*/ 14640 w 21600"/>
              <a:gd name="connsiteY10" fmla="*/ 14350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2431 w 21600"/>
              <a:gd name="connsiteY22" fmla="*/ 11503 h 21600"/>
              <a:gd name="connsiteX23" fmla="*/ 1172 w 21600"/>
              <a:gd name="connsiteY23" fmla="*/ 8270 h 21600"/>
              <a:gd name="connsiteX24" fmla="*/ 5372 w 21600"/>
              <a:gd name="connsiteY24" fmla="*/ 7817 h 21600"/>
              <a:gd name="connsiteX25" fmla="*/ 4502 w 21600"/>
              <a:gd name="connsiteY25" fmla="*/ 3625 h 21600"/>
              <a:gd name="connsiteX26" fmla="*/ 8550 w 21600"/>
              <a:gd name="connsiteY26" fmla="*/ 6382 h 21600"/>
              <a:gd name="connsiteX27" fmla="*/ 9722 w 21600"/>
              <a:gd name="connsiteY27" fmla="*/ 1887 h 21600"/>
              <a:gd name="connsiteX28" fmla="*/ 11462 w 21600"/>
              <a:gd name="connsiteY28" fmla="*/ 4342 h 21600"/>
              <a:gd name="connsiteX0" fmla="*/ 11462 w 21600"/>
              <a:gd name="connsiteY0" fmla="*/ 4342 h 21600"/>
              <a:gd name="connsiteX1" fmla="*/ 14790 w 21600"/>
              <a:gd name="connsiteY1" fmla="*/ 0 h 21600"/>
              <a:gd name="connsiteX2" fmla="*/ 14525 w 21600"/>
              <a:gd name="connsiteY2" fmla="*/ 5777 h 21600"/>
              <a:gd name="connsiteX3" fmla="*/ 18007 w 21600"/>
              <a:gd name="connsiteY3" fmla="*/ 3172 h 21600"/>
              <a:gd name="connsiteX4" fmla="*/ 16380 w 21600"/>
              <a:gd name="connsiteY4" fmla="*/ 6532 h 21600"/>
              <a:gd name="connsiteX5" fmla="*/ 21600 w 21600"/>
              <a:gd name="connsiteY5" fmla="*/ 6645 h 21600"/>
              <a:gd name="connsiteX6" fmla="*/ 16985 w 21600"/>
              <a:gd name="connsiteY6" fmla="*/ 9402 h 21600"/>
              <a:gd name="connsiteX7" fmla="*/ 18270 w 21600"/>
              <a:gd name="connsiteY7" fmla="*/ 11290 h 21600"/>
              <a:gd name="connsiteX8" fmla="*/ 16380 w 21600"/>
              <a:gd name="connsiteY8" fmla="*/ 12310 h 21600"/>
              <a:gd name="connsiteX9" fmla="*/ 18877 w 21600"/>
              <a:gd name="connsiteY9" fmla="*/ 15632 h 21600"/>
              <a:gd name="connsiteX10" fmla="*/ 14640 w 21600"/>
              <a:gd name="connsiteY10" fmla="*/ 14350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2431 w 21600"/>
              <a:gd name="connsiteY22" fmla="*/ 11503 h 21600"/>
              <a:gd name="connsiteX23" fmla="*/ 1172 w 21600"/>
              <a:gd name="connsiteY23" fmla="*/ 8270 h 21600"/>
              <a:gd name="connsiteX24" fmla="*/ 3863 w 21600"/>
              <a:gd name="connsiteY24" fmla="*/ 7056 h 21600"/>
              <a:gd name="connsiteX25" fmla="*/ 4502 w 21600"/>
              <a:gd name="connsiteY25" fmla="*/ 3625 h 21600"/>
              <a:gd name="connsiteX26" fmla="*/ 8550 w 21600"/>
              <a:gd name="connsiteY26" fmla="*/ 6382 h 21600"/>
              <a:gd name="connsiteX27" fmla="*/ 9722 w 21600"/>
              <a:gd name="connsiteY27" fmla="*/ 1887 h 21600"/>
              <a:gd name="connsiteX28" fmla="*/ 11462 w 21600"/>
              <a:gd name="connsiteY28" fmla="*/ 4342 h 21600"/>
              <a:gd name="connsiteX0" fmla="*/ 11462 w 21600"/>
              <a:gd name="connsiteY0" fmla="*/ 4342 h 21600"/>
              <a:gd name="connsiteX1" fmla="*/ 14790 w 21600"/>
              <a:gd name="connsiteY1" fmla="*/ 0 h 21600"/>
              <a:gd name="connsiteX2" fmla="*/ 14525 w 21600"/>
              <a:gd name="connsiteY2" fmla="*/ 5777 h 21600"/>
              <a:gd name="connsiteX3" fmla="*/ 18007 w 21600"/>
              <a:gd name="connsiteY3" fmla="*/ 3172 h 21600"/>
              <a:gd name="connsiteX4" fmla="*/ 16380 w 21600"/>
              <a:gd name="connsiteY4" fmla="*/ 6532 h 21600"/>
              <a:gd name="connsiteX5" fmla="*/ 21600 w 21600"/>
              <a:gd name="connsiteY5" fmla="*/ 6645 h 21600"/>
              <a:gd name="connsiteX6" fmla="*/ 16985 w 21600"/>
              <a:gd name="connsiteY6" fmla="*/ 9402 h 21600"/>
              <a:gd name="connsiteX7" fmla="*/ 18270 w 21600"/>
              <a:gd name="connsiteY7" fmla="*/ 11290 h 21600"/>
              <a:gd name="connsiteX8" fmla="*/ 16380 w 21600"/>
              <a:gd name="connsiteY8" fmla="*/ 12310 h 21600"/>
              <a:gd name="connsiteX9" fmla="*/ 18877 w 21600"/>
              <a:gd name="connsiteY9" fmla="*/ 15632 h 21600"/>
              <a:gd name="connsiteX10" fmla="*/ 14640 w 21600"/>
              <a:gd name="connsiteY10" fmla="*/ 14350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2431 w 21600"/>
              <a:gd name="connsiteY22" fmla="*/ 11503 h 21600"/>
              <a:gd name="connsiteX23" fmla="*/ 1172 w 21600"/>
              <a:gd name="connsiteY23" fmla="*/ 8270 h 21600"/>
              <a:gd name="connsiteX24" fmla="*/ 3863 w 21600"/>
              <a:gd name="connsiteY24" fmla="*/ 7056 h 21600"/>
              <a:gd name="connsiteX25" fmla="*/ 4502 w 21600"/>
              <a:gd name="connsiteY25" fmla="*/ 3625 h 21600"/>
              <a:gd name="connsiteX26" fmla="*/ 7567 w 21600"/>
              <a:gd name="connsiteY26" fmla="*/ 4907 h 21600"/>
              <a:gd name="connsiteX27" fmla="*/ 9722 w 21600"/>
              <a:gd name="connsiteY27" fmla="*/ 1887 h 21600"/>
              <a:gd name="connsiteX28" fmla="*/ 11462 w 21600"/>
              <a:gd name="connsiteY28" fmla="*/ 4342 h 21600"/>
              <a:gd name="connsiteX0" fmla="*/ 11868 w 21600"/>
              <a:gd name="connsiteY0" fmla="*/ 3053 h 21600"/>
              <a:gd name="connsiteX1" fmla="*/ 14790 w 21600"/>
              <a:gd name="connsiteY1" fmla="*/ 0 h 21600"/>
              <a:gd name="connsiteX2" fmla="*/ 14525 w 21600"/>
              <a:gd name="connsiteY2" fmla="*/ 5777 h 21600"/>
              <a:gd name="connsiteX3" fmla="*/ 18007 w 21600"/>
              <a:gd name="connsiteY3" fmla="*/ 3172 h 21600"/>
              <a:gd name="connsiteX4" fmla="*/ 16380 w 21600"/>
              <a:gd name="connsiteY4" fmla="*/ 6532 h 21600"/>
              <a:gd name="connsiteX5" fmla="*/ 21600 w 21600"/>
              <a:gd name="connsiteY5" fmla="*/ 6645 h 21600"/>
              <a:gd name="connsiteX6" fmla="*/ 16985 w 21600"/>
              <a:gd name="connsiteY6" fmla="*/ 9402 h 21600"/>
              <a:gd name="connsiteX7" fmla="*/ 18270 w 21600"/>
              <a:gd name="connsiteY7" fmla="*/ 11290 h 21600"/>
              <a:gd name="connsiteX8" fmla="*/ 16380 w 21600"/>
              <a:gd name="connsiteY8" fmla="*/ 12310 h 21600"/>
              <a:gd name="connsiteX9" fmla="*/ 18877 w 21600"/>
              <a:gd name="connsiteY9" fmla="*/ 15632 h 21600"/>
              <a:gd name="connsiteX10" fmla="*/ 14640 w 21600"/>
              <a:gd name="connsiteY10" fmla="*/ 14350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2431 w 21600"/>
              <a:gd name="connsiteY22" fmla="*/ 11503 h 21600"/>
              <a:gd name="connsiteX23" fmla="*/ 1172 w 21600"/>
              <a:gd name="connsiteY23" fmla="*/ 8270 h 21600"/>
              <a:gd name="connsiteX24" fmla="*/ 3863 w 21600"/>
              <a:gd name="connsiteY24" fmla="*/ 7056 h 21600"/>
              <a:gd name="connsiteX25" fmla="*/ 4502 w 21600"/>
              <a:gd name="connsiteY25" fmla="*/ 3625 h 21600"/>
              <a:gd name="connsiteX26" fmla="*/ 7567 w 21600"/>
              <a:gd name="connsiteY26" fmla="*/ 4907 h 21600"/>
              <a:gd name="connsiteX27" fmla="*/ 9722 w 21600"/>
              <a:gd name="connsiteY27" fmla="*/ 1887 h 21600"/>
              <a:gd name="connsiteX28" fmla="*/ 11868 w 21600"/>
              <a:gd name="connsiteY28" fmla="*/ 3053 h 21600"/>
              <a:gd name="connsiteX0" fmla="*/ 11868 w 21600"/>
              <a:gd name="connsiteY0" fmla="*/ 3053 h 21600"/>
              <a:gd name="connsiteX1" fmla="*/ 14790 w 21600"/>
              <a:gd name="connsiteY1" fmla="*/ 0 h 21600"/>
              <a:gd name="connsiteX2" fmla="*/ 15692 w 21600"/>
              <a:gd name="connsiteY2" fmla="*/ 4254 h 21600"/>
              <a:gd name="connsiteX3" fmla="*/ 18007 w 21600"/>
              <a:gd name="connsiteY3" fmla="*/ 3172 h 21600"/>
              <a:gd name="connsiteX4" fmla="*/ 16380 w 21600"/>
              <a:gd name="connsiteY4" fmla="*/ 6532 h 21600"/>
              <a:gd name="connsiteX5" fmla="*/ 21600 w 21600"/>
              <a:gd name="connsiteY5" fmla="*/ 6645 h 21600"/>
              <a:gd name="connsiteX6" fmla="*/ 16985 w 21600"/>
              <a:gd name="connsiteY6" fmla="*/ 9402 h 21600"/>
              <a:gd name="connsiteX7" fmla="*/ 18270 w 21600"/>
              <a:gd name="connsiteY7" fmla="*/ 11290 h 21600"/>
              <a:gd name="connsiteX8" fmla="*/ 16380 w 21600"/>
              <a:gd name="connsiteY8" fmla="*/ 12310 h 21600"/>
              <a:gd name="connsiteX9" fmla="*/ 18877 w 21600"/>
              <a:gd name="connsiteY9" fmla="*/ 15632 h 21600"/>
              <a:gd name="connsiteX10" fmla="*/ 14640 w 21600"/>
              <a:gd name="connsiteY10" fmla="*/ 14350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2431 w 21600"/>
              <a:gd name="connsiteY22" fmla="*/ 11503 h 21600"/>
              <a:gd name="connsiteX23" fmla="*/ 1172 w 21600"/>
              <a:gd name="connsiteY23" fmla="*/ 8270 h 21600"/>
              <a:gd name="connsiteX24" fmla="*/ 3863 w 21600"/>
              <a:gd name="connsiteY24" fmla="*/ 7056 h 21600"/>
              <a:gd name="connsiteX25" fmla="*/ 4502 w 21600"/>
              <a:gd name="connsiteY25" fmla="*/ 3625 h 21600"/>
              <a:gd name="connsiteX26" fmla="*/ 7567 w 21600"/>
              <a:gd name="connsiteY26" fmla="*/ 4907 h 21600"/>
              <a:gd name="connsiteX27" fmla="*/ 9722 w 21600"/>
              <a:gd name="connsiteY27" fmla="*/ 1887 h 21600"/>
              <a:gd name="connsiteX28" fmla="*/ 11868 w 21600"/>
              <a:gd name="connsiteY28" fmla="*/ 3053 h 21600"/>
              <a:gd name="connsiteX0" fmla="*/ 11868 w 21600"/>
              <a:gd name="connsiteY0" fmla="*/ 3053 h 21600"/>
              <a:gd name="connsiteX1" fmla="*/ 14790 w 21600"/>
              <a:gd name="connsiteY1" fmla="*/ 0 h 21600"/>
              <a:gd name="connsiteX2" fmla="*/ 15692 w 21600"/>
              <a:gd name="connsiteY2" fmla="*/ 4254 h 21600"/>
              <a:gd name="connsiteX3" fmla="*/ 18007 w 21600"/>
              <a:gd name="connsiteY3" fmla="*/ 3172 h 21600"/>
              <a:gd name="connsiteX4" fmla="*/ 17893 w 21600"/>
              <a:gd name="connsiteY4" fmla="*/ 6343 h 21600"/>
              <a:gd name="connsiteX5" fmla="*/ 21600 w 21600"/>
              <a:gd name="connsiteY5" fmla="*/ 6645 h 21600"/>
              <a:gd name="connsiteX6" fmla="*/ 16985 w 21600"/>
              <a:gd name="connsiteY6" fmla="*/ 9402 h 21600"/>
              <a:gd name="connsiteX7" fmla="*/ 18270 w 21600"/>
              <a:gd name="connsiteY7" fmla="*/ 11290 h 21600"/>
              <a:gd name="connsiteX8" fmla="*/ 16380 w 21600"/>
              <a:gd name="connsiteY8" fmla="*/ 12310 h 21600"/>
              <a:gd name="connsiteX9" fmla="*/ 18877 w 21600"/>
              <a:gd name="connsiteY9" fmla="*/ 15632 h 21600"/>
              <a:gd name="connsiteX10" fmla="*/ 14640 w 21600"/>
              <a:gd name="connsiteY10" fmla="*/ 14350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2431 w 21600"/>
              <a:gd name="connsiteY22" fmla="*/ 11503 h 21600"/>
              <a:gd name="connsiteX23" fmla="*/ 1172 w 21600"/>
              <a:gd name="connsiteY23" fmla="*/ 8270 h 21600"/>
              <a:gd name="connsiteX24" fmla="*/ 3863 w 21600"/>
              <a:gd name="connsiteY24" fmla="*/ 7056 h 21600"/>
              <a:gd name="connsiteX25" fmla="*/ 4502 w 21600"/>
              <a:gd name="connsiteY25" fmla="*/ 3625 h 21600"/>
              <a:gd name="connsiteX26" fmla="*/ 7567 w 21600"/>
              <a:gd name="connsiteY26" fmla="*/ 4907 h 21600"/>
              <a:gd name="connsiteX27" fmla="*/ 9722 w 21600"/>
              <a:gd name="connsiteY27" fmla="*/ 1887 h 21600"/>
              <a:gd name="connsiteX28" fmla="*/ 11868 w 21600"/>
              <a:gd name="connsiteY28" fmla="*/ 3053 h 21600"/>
              <a:gd name="connsiteX0" fmla="*/ 11868 w 21600"/>
              <a:gd name="connsiteY0" fmla="*/ 3053 h 21600"/>
              <a:gd name="connsiteX1" fmla="*/ 14790 w 21600"/>
              <a:gd name="connsiteY1" fmla="*/ 0 h 21600"/>
              <a:gd name="connsiteX2" fmla="*/ 15692 w 21600"/>
              <a:gd name="connsiteY2" fmla="*/ 4254 h 21600"/>
              <a:gd name="connsiteX3" fmla="*/ 18007 w 21600"/>
              <a:gd name="connsiteY3" fmla="*/ 3172 h 21600"/>
              <a:gd name="connsiteX4" fmla="*/ 17893 w 21600"/>
              <a:gd name="connsiteY4" fmla="*/ 6343 h 21600"/>
              <a:gd name="connsiteX5" fmla="*/ 21600 w 21600"/>
              <a:gd name="connsiteY5" fmla="*/ 6645 h 21600"/>
              <a:gd name="connsiteX6" fmla="*/ 18483 w 21600"/>
              <a:gd name="connsiteY6" fmla="*/ 8819 h 21600"/>
              <a:gd name="connsiteX7" fmla="*/ 18270 w 21600"/>
              <a:gd name="connsiteY7" fmla="*/ 11290 h 21600"/>
              <a:gd name="connsiteX8" fmla="*/ 16380 w 21600"/>
              <a:gd name="connsiteY8" fmla="*/ 12310 h 21600"/>
              <a:gd name="connsiteX9" fmla="*/ 18877 w 21600"/>
              <a:gd name="connsiteY9" fmla="*/ 15632 h 21600"/>
              <a:gd name="connsiteX10" fmla="*/ 14640 w 21600"/>
              <a:gd name="connsiteY10" fmla="*/ 14350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2431 w 21600"/>
              <a:gd name="connsiteY22" fmla="*/ 11503 h 21600"/>
              <a:gd name="connsiteX23" fmla="*/ 1172 w 21600"/>
              <a:gd name="connsiteY23" fmla="*/ 8270 h 21600"/>
              <a:gd name="connsiteX24" fmla="*/ 3863 w 21600"/>
              <a:gd name="connsiteY24" fmla="*/ 7056 h 21600"/>
              <a:gd name="connsiteX25" fmla="*/ 4502 w 21600"/>
              <a:gd name="connsiteY25" fmla="*/ 3625 h 21600"/>
              <a:gd name="connsiteX26" fmla="*/ 7567 w 21600"/>
              <a:gd name="connsiteY26" fmla="*/ 4907 h 21600"/>
              <a:gd name="connsiteX27" fmla="*/ 9722 w 21600"/>
              <a:gd name="connsiteY27" fmla="*/ 1887 h 21600"/>
              <a:gd name="connsiteX28" fmla="*/ 11868 w 21600"/>
              <a:gd name="connsiteY28" fmla="*/ 3053 h 21600"/>
              <a:gd name="connsiteX0" fmla="*/ 11868 w 21600"/>
              <a:gd name="connsiteY0" fmla="*/ 3053 h 21600"/>
              <a:gd name="connsiteX1" fmla="*/ 14790 w 21600"/>
              <a:gd name="connsiteY1" fmla="*/ 0 h 21600"/>
              <a:gd name="connsiteX2" fmla="*/ 15692 w 21600"/>
              <a:gd name="connsiteY2" fmla="*/ 4254 h 21600"/>
              <a:gd name="connsiteX3" fmla="*/ 18007 w 21600"/>
              <a:gd name="connsiteY3" fmla="*/ 3172 h 21600"/>
              <a:gd name="connsiteX4" fmla="*/ 17893 w 21600"/>
              <a:gd name="connsiteY4" fmla="*/ 6343 h 21600"/>
              <a:gd name="connsiteX5" fmla="*/ 21600 w 21600"/>
              <a:gd name="connsiteY5" fmla="*/ 6645 h 21600"/>
              <a:gd name="connsiteX6" fmla="*/ 18483 w 21600"/>
              <a:gd name="connsiteY6" fmla="*/ 8819 h 21600"/>
              <a:gd name="connsiteX7" fmla="*/ 18270 w 21600"/>
              <a:gd name="connsiteY7" fmla="*/ 11290 h 21600"/>
              <a:gd name="connsiteX8" fmla="*/ 17295 w 21600"/>
              <a:gd name="connsiteY8" fmla="*/ 12488 h 21600"/>
              <a:gd name="connsiteX9" fmla="*/ 18877 w 21600"/>
              <a:gd name="connsiteY9" fmla="*/ 15632 h 21600"/>
              <a:gd name="connsiteX10" fmla="*/ 14640 w 21600"/>
              <a:gd name="connsiteY10" fmla="*/ 14350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2431 w 21600"/>
              <a:gd name="connsiteY22" fmla="*/ 11503 h 21600"/>
              <a:gd name="connsiteX23" fmla="*/ 1172 w 21600"/>
              <a:gd name="connsiteY23" fmla="*/ 8270 h 21600"/>
              <a:gd name="connsiteX24" fmla="*/ 3863 w 21600"/>
              <a:gd name="connsiteY24" fmla="*/ 7056 h 21600"/>
              <a:gd name="connsiteX25" fmla="*/ 4502 w 21600"/>
              <a:gd name="connsiteY25" fmla="*/ 3625 h 21600"/>
              <a:gd name="connsiteX26" fmla="*/ 7567 w 21600"/>
              <a:gd name="connsiteY26" fmla="*/ 4907 h 21600"/>
              <a:gd name="connsiteX27" fmla="*/ 9722 w 21600"/>
              <a:gd name="connsiteY27" fmla="*/ 1887 h 21600"/>
              <a:gd name="connsiteX28" fmla="*/ 11868 w 21600"/>
              <a:gd name="connsiteY28" fmla="*/ 3053 h 21600"/>
              <a:gd name="connsiteX0" fmla="*/ 11868 w 21600"/>
              <a:gd name="connsiteY0" fmla="*/ 3053 h 21600"/>
              <a:gd name="connsiteX1" fmla="*/ 14790 w 21600"/>
              <a:gd name="connsiteY1" fmla="*/ 0 h 21600"/>
              <a:gd name="connsiteX2" fmla="*/ 15692 w 21600"/>
              <a:gd name="connsiteY2" fmla="*/ 4254 h 21600"/>
              <a:gd name="connsiteX3" fmla="*/ 18007 w 21600"/>
              <a:gd name="connsiteY3" fmla="*/ 3172 h 21600"/>
              <a:gd name="connsiteX4" fmla="*/ 17893 w 21600"/>
              <a:gd name="connsiteY4" fmla="*/ 6343 h 21600"/>
              <a:gd name="connsiteX5" fmla="*/ 21600 w 21600"/>
              <a:gd name="connsiteY5" fmla="*/ 6645 h 21600"/>
              <a:gd name="connsiteX6" fmla="*/ 18483 w 21600"/>
              <a:gd name="connsiteY6" fmla="*/ 8819 h 21600"/>
              <a:gd name="connsiteX7" fmla="*/ 18270 w 21600"/>
              <a:gd name="connsiteY7" fmla="*/ 11290 h 21600"/>
              <a:gd name="connsiteX8" fmla="*/ 17295 w 21600"/>
              <a:gd name="connsiteY8" fmla="*/ 12488 h 21600"/>
              <a:gd name="connsiteX9" fmla="*/ 18877 w 21600"/>
              <a:gd name="connsiteY9" fmla="*/ 15632 h 21600"/>
              <a:gd name="connsiteX10" fmla="*/ 15368 w 21600"/>
              <a:gd name="connsiteY10" fmla="*/ 14279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2431 w 21600"/>
              <a:gd name="connsiteY22" fmla="*/ 11503 h 21600"/>
              <a:gd name="connsiteX23" fmla="*/ 1172 w 21600"/>
              <a:gd name="connsiteY23" fmla="*/ 8270 h 21600"/>
              <a:gd name="connsiteX24" fmla="*/ 3863 w 21600"/>
              <a:gd name="connsiteY24" fmla="*/ 7056 h 21600"/>
              <a:gd name="connsiteX25" fmla="*/ 4502 w 21600"/>
              <a:gd name="connsiteY25" fmla="*/ 3625 h 21600"/>
              <a:gd name="connsiteX26" fmla="*/ 7567 w 21600"/>
              <a:gd name="connsiteY26" fmla="*/ 4907 h 21600"/>
              <a:gd name="connsiteX27" fmla="*/ 9722 w 21600"/>
              <a:gd name="connsiteY27" fmla="*/ 1887 h 21600"/>
              <a:gd name="connsiteX28" fmla="*/ 11868 w 21600"/>
              <a:gd name="connsiteY28" fmla="*/ 3053 h 21600"/>
              <a:gd name="connsiteX0" fmla="*/ 11868 w 21600"/>
              <a:gd name="connsiteY0" fmla="*/ 3053 h 21600"/>
              <a:gd name="connsiteX1" fmla="*/ 14790 w 21600"/>
              <a:gd name="connsiteY1" fmla="*/ 0 h 21600"/>
              <a:gd name="connsiteX2" fmla="*/ 15692 w 21600"/>
              <a:gd name="connsiteY2" fmla="*/ 4254 h 21600"/>
              <a:gd name="connsiteX3" fmla="*/ 18007 w 21600"/>
              <a:gd name="connsiteY3" fmla="*/ 3172 h 21600"/>
              <a:gd name="connsiteX4" fmla="*/ 17893 w 21600"/>
              <a:gd name="connsiteY4" fmla="*/ 6343 h 21600"/>
              <a:gd name="connsiteX5" fmla="*/ 21600 w 21600"/>
              <a:gd name="connsiteY5" fmla="*/ 6645 h 21600"/>
              <a:gd name="connsiteX6" fmla="*/ 18483 w 21600"/>
              <a:gd name="connsiteY6" fmla="*/ 8819 h 21600"/>
              <a:gd name="connsiteX7" fmla="*/ 18270 w 21600"/>
              <a:gd name="connsiteY7" fmla="*/ 11290 h 21600"/>
              <a:gd name="connsiteX8" fmla="*/ 17295 w 21600"/>
              <a:gd name="connsiteY8" fmla="*/ 12488 h 21600"/>
              <a:gd name="connsiteX9" fmla="*/ 18877 w 21600"/>
              <a:gd name="connsiteY9" fmla="*/ 15632 h 21600"/>
              <a:gd name="connsiteX10" fmla="*/ 15368 w 21600"/>
              <a:gd name="connsiteY10" fmla="*/ 14279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2187 w 21600"/>
              <a:gd name="connsiteY22" fmla="*/ 11302 h 21600"/>
              <a:gd name="connsiteX23" fmla="*/ 1172 w 21600"/>
              <a:gd name="connsiteY23" fmla="*/ 8270 h 21600"/>
              <a:gd name="connsiteX24" fmla="*/ 3863 w 21600"/>
              <a:gd name="connsiteY24" fmla="*/ 7056 h 21600"/>
              <a:gd name="connsiteX25" fmla="*/ 4502 w 21600"/>
              <a:gd name="connsiteY25" fmla="*/ 3625 h 21600"/>
              <a:gd name="connsiteX26" fmla="*/ 7567 w 21600"/>
              <a:gd name="connsiteY26" fmla="*/ 4907 h 21600"/>
              <a:gd name="connsiteX27" fmla="*/ 9722 w 21600"/>
              <a:gd name="connsiteY27" fmla="*/ 1887 h 21600"/>
              <a:gd name="connsiteX28" fmla="*/ 11868 w 21600"/>
              <a:gd name="connsiteY28" fmla="*/ 3053 h 21600"/>
              <a:gd name="connsiteX0" fmla="*/ 11868 w 21600"/>
              <a:gd name="connsiteY0" fmla="*/ 3053 h 21600"/>
              <a:gd name="connsiteX1" fmla="*/ 14790 w 21600"/>
              <a:gd name="connsiteY1" fmla="*/ 0 h 21600"/>
              <a:gd name="connsiteX2" fmla="*/ 15692 w 21600"/>
              <a:gd name="connsiteY2" fmla="*/ 4254 h 21600"/>
              <a:gd name="connsiteX3" fmla="*/ 18007 w 21600"/>
              <a:gd name="connsiteY3" fmla="*/ 3172 h 21600"/>
              <a:gd name="connsiteX4" fmla="*/ 17893 w 21600"/>
              <a:gd name="connsiteY4" fmla="*/ 6343 h 21600"/>
              <a:gd name="connsiteX5" fmla="*/ 21600 w 21600"/>
              <a:gd name="connsiteY5" fmla="*/ 6645 h 21600"/>
              <a:gd name="connsiteX6" fmla="*/ 18483 w 21600"/>
              <a:gd name="connsiteY6" fmla="*/ 8819 h 21600"/>
              <a:gd name="connsiteX7" fmla="*/ 18270 w 21600"/>
              <a:gd name="connsiteY7" fmla="*/ 11290 h 21600"/>
              <a:gd name="connsiteX8" fmla="*/ 17295 w 21600"/>
              <a:gd name="connsiteY8" fmla="*/ 12488 h 21600"/>
              <a:gd name="connsiteX9" fmla="*/ 18877 w 21600"/>
              <a:gd name="connsiteY9" fmla="*/ 15632 h 21600"/>
              <a:gd name="connsiteX10" fmla="*/ 15368 w 21600"/>
              <a:gd name="connsiteY10" fmla="*/ 14279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2187 w 21600"/>
              <a:gd name="connsiteY22" fmla="*/ 11302 h 21600"/>
              <a:gd name="connsiteX23" fmla="*/ 1172 w 21600"/>
              <a:gd name="connsiteY23" fmla="*/ 8270 h 21600"/>
              <a:gd name="connsiteX24" fmla="*/ 3676 w 21600"/>
              <a:gd name="connsiteY24" fmla="*/ 6807 h 21600"/>
              <a:gd name="connsiteX25" fmla="*/ 4502 w 21600"/>
              <a:gd name="connsiteY25" fmla="*/ 3625 h 21600"/>
              <a:gd name="connsiteX26" fmla="*/ 7567 w 21600"/>
              <a:gd name="connsiteY26" fmla="*/ 4907 h 21600"/>
              <a:gd name="connsiteX27" fmla="*/ 9722 w 21600"/>
              <a:gd name="connsiteY27" fmla="*/ 1887 h 21600"/>
              <a:gd name="connsiteX28" fmla="*/ 11868 w 21600"/>
              <a:gd name="connsiteY28" fmla="*/ 3053 h 21600"/>
              <a:gd name="connsiteX0" fmla="*/ 11868 w 21600"/>
              <a:gd name="connsiteY0" fmla="*/ 3053 h 21600"/>
              <a:gd name="connsiteX1" fmla="*/ 14790 w 21600"/>
              <a:gd name="connsiteY1" fmla="*/ 0 h 21600"/>
              <a:gd name="connsiteX2" fmla="*/ 15517 w 21600"/>
              <a:gd name="connsiteY2" fmla="*/ 4005 h 21600"/>
              <a:gd name="connsiteX3" fmla="*/ 18007 w 21600"/>
              <a:gd name="connsiteY3" fmla="*/ 3172 h 21600"/>
              <a:gd name="connsiteX4" fmla="*/ 17893 w 21600"/>
              <a:gd name="connsiteY4" fmla="*/ 6343 h 21600"/>
              <a:gd name="connsiteX5" fmla="*/ 21600 w 21600"/>
              <a:gd name="connsiteY5" fmla="*/ 6645 h 21600"/>
              <a:gd name="connsiteX6" fmla="*/ 18483 w 21600"/>
              <a:gd name="connsiteY6" fmla="*/ 8819 h 21600"/>
              <a:gd name="connsiteX7" fmla="*/ 18270 w 21600"/>
              <a:gd name="connsiteY7" fmla="*/ 11290 h 21600"/>
              <a:gd name="connsiteX8" fmla="*/ 17295 w 21600"/>
              <a:gd name="connsiteY8" fmla="*/ 12488 h 21600"/>
              <a:gd name="connsiteX9" fmla="*/ 18877 w 21600"/>
              <a:gd name="connsiteY9" fmla="*/ 15632 h 21600"/>
              <a:gd name="connsiteX10" fmla="*/ 15368 w 21600"/>
              <a:gd name="connsiteY10" fmla="*/ 14279 h 21600"/>
              <a:gd name="connsiteX11" fmla="*/ 14942 w 21600"/>
              <a:gd name="connsiteY11" fmla="*/ 17370 h 21600"/>
              <a:gd name="connsiteX12" fmla="*/ 12180 w 21600"/>
              <a:gd name="connsiteY12" fmla="*/ 15935 h 21600"/>
              <a:gd name="connsiteX13" fmla="*/ 11612 w 21600"/>
              <a:gd name="connsiteY13" fmla="*/ 18842 h 21600"/>
              <a:gd name="connsiteX14" fmla="*/ 9872 w 21600"/>
              <a:gd name="connsiteY14" fmla="*/ 17370 h 21600"/>
              <a:gd name="connsiteX15" fmla="*/ 8700 w 21600"/>
              <a:gd name="connsiteY15" fmla="*/ 19712 h 21600"/>
              <a:gd name="connsiteX16" fmla="*/ 7527 w 21600"/>
              <a:gd name="connsiteY16" fmla="*/ 18125 h 21600"/>
              <a:gd name="connsiteX17" fmla="*/ 4917 w 21600"/>
              <a:gd name="connsiteY17" fmla="*/ 21600 h 21600"/>
              <a:gd name="connsiteX18" fmla="*/ 4805 w 21600"/>
              <a:gd name="connsiteY18" fmla="*/ 18240 h 21600"/>
              <a:gd name="connsiteX19" fmla="*/ 1285 w 21600"/>
              <a:gd name="connsiteY19" fmla="*/ 17825 h 21600"/>
              <a:gd name="connsiteX20" fmla="*/ 3330 w 21600"/>
              <a:gd name="connsiteY20" fmla="*/ 15370 h 21600"/>
              <a:gd name="connsiteX21" fmla="*/ 0 w 21600"/>
              <a:gd name="connsiteY21" fmla="*/ 12877 h 21600"/>
              <a:gd name="connsiteX22" fmla="*/ 2187 w 21600"/>
              <a:gd name="connsiteY22" fmla="*/ 11302 h 21600"/>
              <a:gd name="connsiteX23" fmla="*/ 1172 w 21600"/>
              <a:gd name="connsiteY23" fmla="*/ 8270 h 21600"/>
              <a:gd name="connsiteX24" fmla="*/ 3676 w 21600"/>
              <a:gd name="connsiteY24" fmla="*/ 6807 h 21600"/>
              <a:gd name="connsiteX25" fmla="*/ 4502 w 21600"/>
              <a:gd name="connsiteY25" fmla="*/ 3625 h 21600"/>
              <a:gd name="connsiteX26" fmla="*/ 7567 w 21600"/>
              <a:gd name="connsiteY26" fmla="*/ 4907 h 21600"/>
              <a:gd name="connsiteX27" fmla="*/ 9722 w 21600"/>
              <a:gd name="connsiteY27" fmla="*/ 1887 h 21600"/>
              <a:gd name="connsiteX28" fmla="*/ 11868 w 21600"/>
              <a:gd name="connsiteY28" fmla="*/ 3053 h 2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1600" h="21600">
                <a:moveTo>
                  <a:pt x="11868" y="3053"/>
                </a:moveTo>
                <a:lnTo>
                  <a:pt x="14790" y="0"/>
                </a:lnTo>
                <a:cubicBezTo>
                  <a:pt x="14702" y="1926"/>
                  <a:pt x="15605" y="2079"/>
                  <a:pt x="15517" y="4005"/>
                </a:cubicBezTo>
                <a:lnTo>
                  <a:pt x="18007" y="3172"/>
                </a:lnTo>
                <a:lnTo>
                  <a:pt x="17893" y="6343"/>
                </a:lnTo>
                <a:lnTo>
                  <a:pt x="21600" y="6645"/>
                </a:lnTo>
                <a:lnTo>
                  <a:pt x="18483" y="8819"/>
                </a:lnTo>
                <a:lnTo>
                  <a:pt x="18270" y="11290"/>
                </a:lnTo>
                <a:lnTo>
                  <a:pt x="17295" y="12488"/>
                </a:lnTo>
                <a:lnTo>
                  <a:pt x="18877" y="15632"/>
                </a:lnTo>
                <a:lnTo>
                  <a:pt x="15368" y="14279"/>
                </a:lnTo>
                <a:cubicBezTo>
                  <a:pt x="15469" y="15286"/>
                  <a:pt x="14841" y="16363"/>
                  <a:pt x="14942" y="17370"/>
                </a:cubicBezTo>
                <a:lnTo>
                  <a:pt x="12180" y="15935"/>
                </a:lnTo>
                <a:lnTo>
                  <a:pt x="11612" y="18842"/>
                </a:lnTo>
                <a:lnTo>
                  <a:pt x="9872" y="17370"/>
                </a:lnTo>
                <a:lnTo>
                  <a:pt x="8700" y="19712"/>
                </a:lnTo>
                <a:lnTo>
                  <a:pt x="7527" y="18125"/>
                </a:lnTo>
                <a:lnTo>
                  <a:pt x="4917" y="21600"/>
                </a:lnTo>
                <a:cubicBezTo>
                  <a:pt x="4880" y="20480"/>
                  <a:pt x="4842" y="19360"/>
                  <a:pt x="4805" y="18240"/>
                </a:cubicBezTo>
                <a:lnTo>
                  <a:pt x="1285" y="17825"/>
                </a:lnTo>
                <a:lnTo>
                  <a:pt x="3330" y="15370"/>
                </a:lnTo>
                <a:lnTo>
                  <a:pt x="0" y="12877"/>
                </a:lnTo>
                <a:lnTo>
                  <a:pt x="2187" y="11302"/>
                </a:lnTo>
                <a:lnTo>
                  <a:pt x="1172" y="8270"/>
                </a:lnTo>
                <a:lnTo>
                  <a:pt x="3676" y="6807"/>
                </a:lnTo>
                <a:lnTo>
                  <a:pt x="4502" y="3625"/>
                </a:lnTo>
                <a:lnTo>
                  <a:pt x="7567" y="4907"/>
                </a:lnTo>
                <a:lnTo>
                  <a:pt x="9722" y="1887"/>
                </a:lnTo>
                <a:lnTo>
                  <a:pt x="11868" y="3053"/>
                </a:lnTo>
                <a:close/>
              </a:path>
            </a:pathLst>
          </a:custGeom>
          <a:solidFill>
            <a:srgbClr val="FDBF91"/>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0" name="ZoneTexte 89"/>
          <p:cNvSpPr txBox="1"/>
          <p:nvPr/>
        </p:nvSpPr>
        <p:spPr>
          <a:xfrm rot="178708">
            <a:off x="3438432" y="5850029"/>
            <a:ext cx="3161952" cy="707886"/>
          </a:xfrm>
          <a:prstGeom prst="rect">
            <a:avLst/>
          </a:prstGeom>
          <a:noFill/>
        </p:spPr>
        <p:txBody>
          <a:bodyPr wrap="square" rtlCol="0">
            <a:spAutoFit/>
          </a:bodyPr>
          <a:lstStyle/>
          <a:p>
            <a:pPr algn="ctr"/>
            <a:r>
              <a:rPr lang="fr-FR" sz="2000">
                <a:latin typeface="Arial" panose="020B0604020202020204" pitchFamily="34" charset="0"/>
                <a:cs typeface="Arial" panose="020B0604020202020204" pitchFamily="34" charset="0"/>
              </a:rPr>
              <a:t>11</a:t>
            </a:r>
            <a:r>
              <a:rPr lang="fr-FR" sz="2000" b="0">
                <a:latin typeface="Arial" panose="020B0604020202020204" pitchFamily="34" charset="0"/>
                <a:cs typeface="Arial" panose="020B0604020202020204" pitchFamily="34" charset="0"/>
              </a:rPr>
              <a:t> European institutes</a:t>
            </a:r>
          </a:p>
          <a:p>
            <a:pPr algn="ctr"/>
            <a:r>
              <a:rPr lang="fr-FR" sz="2000">
                <a:latin typeface="Arial" panose="020B0604020202020204" pitchFamily="34" charset="0"/>
                <a:cs typeface="Arial" panose="020B0604020202020204" pitchFamily="34" charset="0"/>
              </a:rPr>
              <a:t>21</a:t>
            </a:r>
            <a:r>
              <a:rPr lang="fr-FR" sz="2000" b="0">
                <a:latin typeface="Arial" panose="020B0604020202020204" pitchFamily="34" charset="0"/>
                <a:cs typeface="Arial" panose="020B0604020202020204" pitchFamily="34" charset="0"/>
              </a:rPr>
              <a:t> contributors</a:t>
            </a:r>
          </a:p>
        </p:txBody>
      </p:sp>
      <p:sp>
        <p:nvSpPr>
          <p:cNvPr id="86" name="Rectangle 5">
            <a:extLst>
              <a:ext uri="{FF2B5EF4-FFF2-40B4-BE49-F238E27FC236}">
                <a16:creationId xmlns:a16="http://schemas.microsoft.com/office/drawing/2014/main" id="{B56E08AB-A9E4-4FE5-819F-6E47A0328AFA}"/>
              </a:ext>
            </a:extLst>
          </p:cNvPr>
          <p:cNvSpPr>
            <a:spLocks noChangeArrowheads="1"/>
          </p:cNvSpPr>
          <p:nvPr/>
        </p:nvSpPr>
        <p:spPr bwMode="auto">
          <a:xfrm>
            <a:off x="2784476" y="358885"/>
            <a:ext cx="5142766" cy="563563"/>
          </a:xfrm>
          <a:prstGeom prst="rect">
            <a:avLst/>
          </a:prstGeom>
          <a:gradFill rotWithShape="1">
            <a:gsLst>
              <a:gs pos="0">
                <a:schemeClr val="hlink"/>
              </a:gs>
              <a:gs pos="100000">
                <a:schemeClr val="hlink">
                  <a:gamma/>
                  <a:shade val="46275"/>
                  <a:invGamma/>
                </a:schemeClr>
              </a:gs>
            </a:gsLst>
            <a:lin ang="2700000" scaled="1"/>
          </a:gradFill>
          <a:ln w="9525">
            <a:noFill/>
            <a:miter lim="800000"/>
            <a:headEnd/>
            <a:tailEnd/>
          </a:ln>
          <a:effectLst/>
        </p:spPr>
        <p:txBody>
          <a:bodyPr anchor="ctr"/>
          <a:lstStyle/>
          <a:p>
            <a:pPr algn="ctr" eaLnBrk="1" hangingPunct="1"/>
            <a:r>
              <a:rPr lang="en-US">
                <a:solidFill>
                  <a:srgbClr val="FF9933"/>
                </a:solidFill>
              </a:rPr>
              <a:t>Inj. / Accel. schemes studied</a:t>
            </a:r>
          </a:p>
        </p:txBody>
      </p:sp>
    </p:spTree>
    <p:extLst>
      <p:ext uri="{BB962C8B-B14F-4D97-AF65-F5344CB8AC3E}">
        <p14:creationId xmlns:p14="http://schemas.microsoft.com/office/powerpoint/2010/main" val="2837418846"/>
      </p:ext>
    </p:extLst>
  </p:cSld>
  <p:clrMapOvr>
    <a:masterClrMapping/>
  </p:clrMapOvr>
  <p:timing>
    <p:tnLst>
      <p:par>
        <p:cTn id="1" dur="indefinite" restart="never" nodeType="tmRoot"/>
      </p:par>
    </p:tnLst>
  </p:timing>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000" b="1"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r-FR" sz="2000" b="1" i="0" u="none" strike="noStrike" cap="none" normalizeH="0" baseline="0" smtClean="0">
            <a:ln>
              <a:noFill/>
            </a:ln>
            <a:solidFill>
              <a:schemeClr val="tx1"/>
            </a:solidFill>
            <a:effectLst/>
            <a:latin typeface="Comic Sans MS" pitchFamily="66" charset="0"/>
          </a:defRPr>
        </a:defPPr>
      </a:lstStyle>
    </a:lnDef>
    <a:txDef>
      <a:spPr>
        <a:noFill/>
      </a:spPr>
      <a:bodyPr wrap="none" rtlCol="0">
        <a:spAutoFit/>
      </a:bodyPr>
      <a:lstStyle>
        <a:defPPr>
          <a:defRPr sz="1800" smtClean="0">
            <a:latin typeface="+mn-lt"/>
          </a:defRPr>
        </a:defPPr>
      </a:lstStyle>
    </a:tx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34458</TotalTime>
  <Words>1310</Words>
  <Application>Microsoft Office PowerPoint</Application>
  <PresentationFormat>Personnalisé</PresentationFormat>
  <Paragraphs>498</Paragraphs>
  <Slides>27</Slides>
  <Notes>1</Notes>
  <HiddenSlides>0</HiddenSlides>
  <MMClips>0</MMClips>
  <ScaleCrop>false</ScaleCrop>
  <HeadingPairs>
    <vt:vector size="8" baseType="variant">
      <vt:variant>
        <vt:lpstr>Polices utilisées</vt:lpstr>
      </vt:variant>
      <vt:variant>
        <vt:i4>10</vt:i4>
      </vt:variant>
      <vt:variant>
        <vt:lpstr>Thème</vt:lpstr>
      </vt:variant>
      <vt:variant>
        <vt:i4>3</vt:i4>
      </vt:variant>
      <vt:variant>
        <vt:lpstr>Serveurs OLE incorporés</vt:lpstr>
      </vt:variant>
      <vt:variant>
        <vt:i4>1</vt:i4>
      </vt:variant>
      <vt:variant>
        <vt:lpstr>Titres des diapositives</vt:lpstr>
      </vt:variant>
      <vt:variant>
        <vt:i4>27</vt:i4>
      </vt:variant>
    </vt:vector>
  </HeadingPairs>
  <TitlesOfParts>
    <vt:vector size="41" baseType="lpstr">
      <vt:lpstr>Arial</vt:lpstr>
      <vt:lpstr>Calibri</vt:lpstr>
      <vt:lpstr>Comic Sans MS</vt:lpstr>
      <vt:lpstr>DejaVu Sans</vt:lpstr>
      <vt:lpstr>Lucida Sans Unicode</vt:lpstr>
      <vt:lpstr>Symbol</vt:lpstr>
      <vt:lpstr>Tahoma</vt:lpstr>
      <vt:lpstr>Times</vt:lpstr>
      <vt:lpstr>Times New Roman</vt:lpstr>
      <vt:lpstr>Wingdings</vt:lpstr>
      <vt:lpstr>Modèle par défaut</vt:lpstr>
      <vt:lpstr>1_Conception personnalisée</vt:lpstr>
      <vt:lpstr>Conception personnalisée</vt:lpstr>
      <vt:lpstr>Document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matho</dc:creator>
  <cp:lastModifiedBy>Nghiem Phu Anh Phi</cp:lastModifiedBy>
  <cp:revision>1240</cp:revision>
  <cp:lastPrinted>2002-12-10T15:58:01Z</cp:lastPrinted>
  <dcterms:created xsi:type="dcterms:W3CDTF">2002-06-04T10:11:15Z</dcterms:created>
  <dcterms:modified xsi:type="dcterms:W3CDTF">2019-03-28T11:52:12Z</dcterms:modified>
</cp:coreProperties>
</file>