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0" r:id="rId3"/>
    <p:sldId id="277" r:id="rId4"/>
    <p:sldId id="280" r:id="rId5"/>
    <p:sldId id="281" r:id="rId6"/>
    <p:sldId id="282" r:id="rId7"/>
    <p:sldId id="283" r:id="rId8"/>
    <p:sldId id="286" r:id="rId9"/>
    <p:sldId id="285" r:id="rId10"/>
    <p:sldId id="295" r:id="rId11"/>
    <p:sldId id="296" r:id="rId12"/>
    <p:sldId id="288" r:id="rId13"/>
    <p:sldId id="292" r:id="rId14"/>
    <p:sldId id="293" r:id="rId15"/>
    <p:sldId id="265" r:id="rId16"/>
    <p:sldId id="287" r:id="rId17"/>
    <p:sldId id="266" r:id="rId18"/>
    <p:sldId id="271" r:id="rId19"/>
    <p:sldId id="273" r:id="rId20"/>
    <p:sldId id="274" r:id="rId21"/>
    <p:sldId id="289" r:id="rId22"/>
    <p:sldId id="261" r:id="rId23"/>
    <p:sldId id="260" r:id="rId24"/>
    <p:sldId id="258" r:id="rId25"/>
    <p:sldId id="294" r:id="rId26"/>
    <p:sldId id="275" r:id="rId27"/>
    <p:sldId id="276" r:id="rId28"/>
    <p:sldId id="263" r:id="rId29"/>
    <p:sldId id="257" r:id="rId30"/>
    <p:sldId id="291" r:id="rId31"/>
    <p:sldId id="262" r:id="rId32"/>
    <p:sldId id="298" r:id="rId33"/>
    <p:sldId id="278" r:id="rId34"/>
    <p:sldId id="279" r:id="rId35"/>
    <p:sldId id="284" r:id="rId36"/>
    <p:sldId id="269" r:id="rId37"/>
    <p:sldId id="259" r:id="rId38"/>
    <p:sldId id="297" r:id="rId39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06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7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B35B-9D2A-DD4C-B38E-0F6166ADF0DA}" type="datetimeFigureOut">
              <a:rPr kumimoji="1" lang="ja-JP" altLang="en-US" smtClean="0"/>
              <a:t>2018/06/05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BDA62-A2B6-C440-848B-CCCF24068D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40701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B35B-9D2A-DD4C-B38E-0F6166ADF0DA}" type="datetimeFigureOut">
              <a:rPr kumimoji="1" lang="ja-JP" altLang="en-US" smtClean="0"/>
              <a:t>2018/06/05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BDA62-A2B6-C440-848B-CCCF24068D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5952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B35B-9D2A-DD4C-B38E-0F6166ADF0DA}" type="datetimeFigureOut">
              <a:rPr kumimoji="1" lang="ja-JP" altLang="en-US" smtClean="0"/>
              <a:t>2018/06/05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BDA62-A2B6-C440-848B-CCCF24068D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040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B35B-9D2A-DD4C-B38E-0F6166ADF0DA}" type="datetimeFigureOut">
              <a:rPr kumimoji="1" lang="ja-JP" altLang="en-US" smtClean="0"/>
              <a:t>2018/06/05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BDA62-A2B6-C440-848B-CCCF24068D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0057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B35B-9D2A-DD4C-B38E-0F6166ADF0DA}" type="datetimeFigureOut">
              <a:rPr kumimoji="1" lang="ja-JP" altLang="en-US" smtClean="0"/>
              <a:t>2018/06/05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BDA62-A2B6-C440-848B-CCCF24068D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3018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B35B-9D2A-DD4C-B38E-0F6166ADF0DA}" type="datetimeFigureOut">
              <a:rPr kumimoji="1" lang="ja-JP" altLang="en-US" smtClean="0"/>
              <a:t>2018/06/05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BDA62-A2B6-C440-848B-CCCF24068D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2673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B35B-9D2A-DD4C-B38E-0F6166ADF0DA}" type="datetimeFigureOut">
              <a:rPr kumimoji="1" lang="ja-JP" altLang="en-US" smtClean="0"/>
              <a:t>2018/06/05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BDA62-A2B6-C440-848B-CCCF24068D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6518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B35B-9D2A-DD4C-B38E-0F6166ADF0DA}" type="datetimeFigureOut">
              <a:rPr kumimoji="1" lang="ja-JP" altLang="en-US" smtClean="0"/>
              <a:t>2018/06/05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BDA62-A2B6-C440-848B-CCCF24068D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965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B35B-9D2A-DD4C-B38E-0F6166ADF0DA}" type="datetimeFigureOut">
              <a:rPr kumimoji="1" lang="ja-JP" altLang="en-US" smtClean="0"/>
              <a:t>2018/06/05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BDA62-A2B6-C440-848B-CCCF24068D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4165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B35B-9D2A-DD4C-B38E-0F6166ADF0DA}" type="datetimeFigureOut">
              <a:rPr kumimoji="1" lang="ja-JP" altLang="en-US" smtClean="0"/>
              <a:t>2018/06/05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BDA62-A2B6-C440-848B-CCCF24068D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7579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B35B-9D2A-DD4C-B38E-0F6166ADF0DA}" type="datetimeFigureOut">
              <a:rPr kumimoji="1" lang="ja-JP" altLang="en-US" smtClean="0"/>
              <a:t>2018/06/05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DBDA62-A2B6-C440-848B-CCCF24068D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7234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6B35B-9D2A-DD4C-B38E-0F6166ADF0DA}" type="datetimeFigureOut">
              <a:rPr kumimoji="1" lang="ja-JP" altLang="en-US" smtClean="0"/>
              <a:t>2018/06/05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BDA62-A2B6-C440-848B-CCCF24068D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791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smtClean="0"/>
              <a:t>Polarized target</a:t>
            </a:r>
            <a:r>
              <a:rPr lang="en-US" altLang="ja-JP" dirty="0" smtClean="0"/>
              <a:t> status</a:t>
            </a:r>
            <a:br>
              <a:rPr lang="en-US" altLang="ja-JP" dirty="0" smtClean="0"/>
            </a:br>
            <a:r>
              <a:rPr lang="en-US" altLang="ja-JP" dirty="0" smtClean="0"/>
              <a:t>05/06/2018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err="1" smtClean="0"/>
              <a:t>Norihiro</a:t>
            </a:r>
            <a:r>
              <a:rPr kumimoji="1" lang="en-US" altLang="ja-JP" dirty="0" smtClean="0"/>
              <a:t> DOSHITA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987328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5356016"/>
              </p:ext>
            </p:extLst>
          </p:nvPr>
        </p:nvGraphicFramePr>
        <p:xfrm>
          <a:off x="367215" y="244790"/>
          <a:ext cx="8430609" cy="6412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8985"/>
                <a:gridCol w="1362491"/>
                <a:gridCol w="6319133"/>
              </a:tblGrid>
              <a:tr h="40390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Magnet Commissioning in 2018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3903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MSS</a:t>
                      </a:r>
                      <a:r>
                        <a:rPr kumimoji="1" lang="en-US" altLang="ja-JP" baseline="0" dirty="0" smtClean="0"/>
                        <a:t> Trim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Quench back heater for trim</a:t>
                      </a:r>
                      <a:r>
                        <a:rPr kumimoji="1" lang="en-US" altLang="ja-JP" baseline="0" dirty="0" smtClean="0"/>
                        <a:t> coils, control currents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3903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Solenoid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 ON (10 A)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3903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MSS Sol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Slow</a:t>
                      </a:r>
                      <a:r>
                        <a:rPr kumimoji="1" lang="en-US" altLang="ja-JP" baseline="0" dirty="0" smtClean="0"/>
                        <a:t> discharge of solenoid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3903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21/3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MSS Dip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Slow discharge of dipole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3903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MSS Sol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Quench back heater for solenoid</a:t>
                      </a:r>
                      <a:r>
                        <a:rPr kumimoji="1" lang="en-US" altLang="ja-JP" baseline="0" dirty="0" smtClean="0"/>
                        <a:t>, fast discharge at 70 A (6 times)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7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22/3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MSS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Resistance</a:t>
                      </a:r>
                      <a:r>
                        <a:rPr kumimoji="1" lang="en-US" altLang="ja-JP" baseline="0" dirty="0" smtClean="0"/>
                        <a:t> of current leads without helium flow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7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28/3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Sol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Full current of 646 A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7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28/3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Dip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Full current of 590A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70">
                <a:tc>
                  <a:txBody>
                    <a:bodyPr/>
                    <a:lstStyle/>
                    <a:p>
                      <a:r>
                        <a:rPr kumimoji="1" lang="en-US" altLang="ja-JP" smtClean="0"/>
                        <a:t>28/3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Sol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Stability test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7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29/3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Dip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Stability test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7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29/3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MSS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baseline="0" dirty="0" smtClean="0">
                          <a:solidFill>
                            <a:schemeClr val="tx1"/>
                          </a:solidFill>
                        </a:rPr>
                        <a:t>Safety for filed rotation (Logics of “</a:t>
                      </a:r>
                      <a:r>
                        <a:rPr kumimoji="1" lang="en-US" altLang="ja-JP" b="0" baseline="0" dirty="0" err="1" smtClean="0">
                          <a:solidFill>
                            <a:schemeClr val="tx1"/>
                          </a:solidFill>
                        </a:rPr>
                        <a:t>Tiroir</a:t>
                      </a:r>
                      <a:r>
                        <a:rPr kumimoji="1" lang="en-US" altLang="ja-JP" b="0" baseline="0" dirty="0" smtClean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kumimoji="1" lang="en-US" altLang="ja-JP" b="0" baseline="0" dirty="0" err="1" smtClean="0">
                          <a:solidFill>
                            <a:schemeClr val="tx1"/>
                          </a:solidFill>
                        </a:rPr>
                        <a:t>Securité</a:t>
                      </a:r>
                      <a:r>
                        <a:rPr kumimoji="1" lang="en-US" altLang="ja-JP" b="0" baseline="0" dirty="0" smtClean="0">
                          <a:solidFill>
                            <a:schemeClr val="tx1"/>
                          </a:solidFill>
                        </a:rPr>
                        <a:t>” )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7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Sol Dip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Present field rotation procedure (longitudinal </a:t>
                      </a:r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  <a:sym typeface="Wingdings"/>
                        </a:rPr>
                        <a:t>transverse</a:t>
                      </a:r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7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Sol Dip</a:t>
                      </a:r>
                      <a:endParaRPr kumimoji="1" lang="ja-JP" altLang="en-US" dirty="0" smtClean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New field rotation procedure (longitudinal </a:t>
                      </a:r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  <a:sym typeface="Wingdings"/>
                        </a:rPr>
                        <a:t>transverse</a:t>
                      </a:r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9837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20/4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Sol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TE</a:t>
                      </a:r>
                      <a:r>
                        <a:rPr kumimoji="1" lang="en-US" altLang="ja-JP" b="0" baseline="0" dirty="0" smtClean="0">
                          <a:solidFill>
                            <a:schemeClr val="tx1"/>
                          </a:solidFill>
                        </a:rPr>
                        <a:t> mode procedure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403903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Sol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b="0" dirty="0" smtClean="0">
                          <a:solidFill>
                            <a:schemeClr val="tx1"/>
                          </a:solidFill>
                        </a:rPr>
                        <a:t>Field homogeneity</a:t>
                      </a:r>
                      <a:r>
                        <a:rPr kumimoji="1" lang="en-US" altLang="ja-JP" b="0" baseline="0" dirty="0" smtClean="0">
                          <a:solidFill>
                            <a:schemeClr val="tx1"/>
                          </a:solidFill>
                        </a:rPr>
                        <a:t> with material</a:t>
                      </a:r>
                      <a:endParaRPr kumimoji="1" lang="ja-JP" alt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8919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1362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I</a:t>
            </a:r>
            <a:r>
              <a:rPr kumimoji="1" lang="en-US" altLang="ja-JP" dirty="0" smtClean="0"/>
              <a:t>ssues </a:t>
            </a:r>
            <a:r>
              <a:rPr kumimoji="1" lang="en-US" altLang="ja-JP" dirty="0" smtClean="0"/>
              <a:t>on </a:t>
            </a:r>
            <a:r>
              <a:rPr kumimoji="1" lang="en-US" altLang="ja-JP" dirty="0" smtClean="0"/>
              <a:t>the magnet </a:t>
            </a:r>
            <a:r>
              <a:rPr kumimoji="1" lang="en-US" altLang="ja-JP" dirty="0" smtClean="0"/>
              <a:t>commissioning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61143"/>
            <a:ext cx="8229600" cy="5225143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Successfully done : </a:t>
            </a:r>
            <a:r>
              <a:rPr kumimoji="1" lang="en-US" altLang="ja-JP" dirty="0" err="1" smtClean="0"/>
              <a:t>Fabrice</a:t>
            </a:r>
            <a:r>
              <a:rPr kumimoji="1" lang="en-US" altLang="ja-JP" dirty="0" smtClean="0"/>
              <a:t> supported a lot.</a:t>
            </a:r>
          </a:p>
          <a:p>
            <a:r>
              <a:rPr kumimoji="1" lang="en-US" altLang="ja-JP" dirty="0" smtClean="0"/>
              <a:t>Modification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magnet coil voltage monitoring cards for current detection (23/3)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- new MSS program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new power convertor control system (4/4)</a:t>
            </a:r>
            <a:endParaRPr kumimoji="1" lang="en-US" altLang="ja-JP" dirty="0" smtClean="0"/>
          </a:p>
          <a:p>
            <a:r>
              <a:rPr lang="en-US" altLang="ja-JP" dirty="0" smtClean="0"/>
              <a:t>Magnetic filed warning sign</a:t>
            </a:r>
          </a:p>
          <a:p>
            <a:r>
              <a:rPr kumimoji="1" lang="en-US" altLang="ja-JP" dirty="0" smtClean="0"/>
              <a:t>Magnet field direction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sol : + current </a:t>
            </a:r>
            <a:r>
              <a:rPr lang="en-US" altLang="ja-JP" dirty="0" smtClean="0">
                <a:sym typeface="Wingdings"/>
              </a:rPr>
              <a:t> point to downstream</a:t>
            </a:r>
          </a:p>
          <a:p>
            <a:pPr marL="0" indent="0">
              <a:buNone/>
            </a:pPr>
            <a:r>
              <a:rPr lang="en-US" altLang="ja-JP" dirty="0">
                <a:sym typeface="Wingdings"/>
              </a:rPr>
              <a:t> </a:t>
            </a:r>
            <a:r>
              <a:rPr lang="en-US" altLang="ja-JP" dirty="0" smtClean="0">
                <a:sym typeface="Wingdings"/>
              </a:rPr>
              <a:t>                                     (opposite from 2015)</a:t>
            </a:r>
          </a:p>
          <a:p>
            <a:pPr marL="0" indent="0">
              <a:buNone/>
            </a:pPr>
            <a:r>
              <a:rPr kumimoji="1" lang="en-US" altLang="ja-JP" dirty="0">
                <a:sym typeface="Wingdings"/>
              </a:rPr>
              <a:t> </a:t>
            </a:r>
            <a:r>
              <a:rPr kumimoji="1" lang="en-US" altLang="ja-JP" dirty="0" smtClean="0">
                <a:sym typeface="Wingdings"/>
              </a:rPr>
              <a:t>   - dip : + current  point to </a:t>
            </a:r>
            <a:r>
              <a:rPr kumimoji="1" lang="en-US" altLang="ja-JP" dirty="0" smtClean="0">
                <a:sym typeface="Wingdings"/>
              </a:rPr>
              <a:t>up</a:t>
            </a:r>
          </a:p>
          <a:p>
            <a:pPr marL="0" indent="0">
              <a:buNone/>
            </a:pPr>
            <a:endParaRPr lang="en-US" altLang="ja-JP" dirty="0">
              <a:sym typeface="Wingdings"/>
            </a:endParaRPr>
          </a:p>
          <a:p>
            <a:pPr marL="0" indent="0">
              <a:buNone/>
            </a:pPr>
            <a:r>
              <a:rPr kumimoji="1" lang="en-US" altLang="ja-JP" dirty="0" smtClean="0">
                <a:sym typeface="Wingdings"/>
              </a:rPr>
              <a:t>   </a:t>
            </a:r>
            <a:r>
              <a:rPr kumimoji="1" lang="en-US" altLang="ja-JP" b="1" dirty="0" smtClean="0">
                <a:solidFill>
                  <a:srgbClr val="0000FF"/>
                </a:solidFill>
                <a:sym typeface="Wingdings"/>
              </a:rPr>
              <a:t> ( another intervention foreseen during LMD) 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6021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New procedure test result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0.50 </a:t>
            </a:r>
            <a:r>
              <a:rPr kumimoji="1" lang="en-US" altLang="ja-JP" dirty="0" smtClean="0"/>
              <a:t>% loss in 2015 from sol. </a:t>
            </a:r>
            <a:r>
              <a:rPr lang="en-US" altLang="ja-JP" dirty="0" smtClean="0"/>
              <a:t>to dip. (from dip. </a:t>
            </a:r>
            <a:r>
              <a:rPr lang="en-US" altLang="ja-JP" dirty="0"/>
              <a:t>t</a:t>
            </a:r>
            <a:r>
              <a:rPr lang="en-US" altLang="ja-JP" dirty="0" smtClean="0"/>
              <a:t>o sol.) with trim coils OFF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&lt;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0.10 % loss </a:t>
            </a:r>
            <a:r>
              <a:rPr lang="en-US" altLang="ja-JP" dirty="0" smtClean="0"/>
              <a:t>with trim coils ON oppositely in 2018  (new procedure)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71563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457200" y="1048558"/>
            <a:ext cx="1078490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1535690" y="1048558"/>
            <a:ext cx="930274" cy="1299605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2465964" y="2348163"/>
            <a:ext cx="723546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3189510" y="2348163"/>
            <a:ext cx="634949" cy="85655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3824461" y="3204721"/>
            <a:ext cx="1122235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flipH="1">
            <a:off x="3843414" y="3209442"/>
            <a:ext cx="4404055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206728" y="3204703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flipV="1">
            <a:off x="1801482" y="753172"/>
            <a:ext cx="1875314" cy="246629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3676796" y="767940"/>
            <a:ext cx="4939666" cy="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255213" y="6133532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259953" y="6492684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79459" y="5729468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457200" y="5729468"/>
            <a:ext cx="384476" cy="0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841676" y="5744236"/>
            <a:ext cx="132896" cy="408784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1535690" y="1048558"/>
            <a:ext cx="0" cy="5444126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3824459" y="3219471"/>
            <a:ext cx="18954" cy="3273213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>
            <a:off x="959806" y="6123484"/>
            <a:ext cx="7287663" cy="29536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3584448" y="775026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Dipole current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5269042" y="2802846"/>
            <a:ext cx="1954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Solenoid current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23546" y="5198411"/>
            <a:ext cx="234391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8000"/>
                </a:solidFill>
              </a:rPr>
              <a:t>Trim coils setting</a:t>
            </a:r>
            <a:endParaRPr kumimoji="1" lang="ja-JP" altLang="en-US" sz="2400" b="1" dirty="0">
              <a:solidFill>
                <a:srgbClr val="008000"/>
              </a:solidFill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88050" y="543470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+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72522" y="1035164"/>
            <a:ext cx="915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+650 A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514962" y="2821287"/>
            <a:ext cx="530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0 A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46565" y="6182556"/>
            <a:ext cx="29459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-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87501" y="5808636"/>
            <a:ext cx="36665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0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118144" y="103382"/>
            <a:ext cx="877576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latin typeface="Helvetica"/>
                <a:cs typeface="Helvetica"/>
              </a:rPr>
              <a:t>Trim coils operation in 2015 (Transverse mode)</a:t>
            </a:r>
            <a:endParaRPr kumimoji="1" lang="ja-JP" altLang="en-US" sz="3200" dirty="0">
              <a:latin typeface="Helvetica"/>
              <a:cs typeface="Helvetica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8247469" y="2865038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Time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64494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線コネクタ 4"/>
          <p:cNvCxnSpPr/>
          <p:nvPr/>
        </p:nvCxnSpPr>
        <p:spPr>
          <a:xfrm>
            <a:off x="457200" y="1048558"/>
            <a:ext cx="1078490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1535690" y="1048558"/>
            <a:ext cx="930274" cy="1299605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2465964" y="2348163"/>
            <a:ext cx="723546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3189510" y="2348163"/>
            <a:ext cx="634949" cy="856558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3824461" y="3204721"/>
            <a:ext cx="1122235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/>
          <p:cNvCxnSpPr/>
          <p:nvPr/>
        </p:nvCxnSpPr>
        <p:spPr>
          <a:xfrm flipH="1">
            <a:off x="3843414" y="3209442"/>
            <a:ext cx="4404055" cy="0"/>
          </a:xfrm>
          <a:prstGeom prst="line">
            <a:avLst/>
          </a:prstGeom>
          <a:ln w="38100" cmpd="sng">
            <a:solidFill>
              <a:srgbClr val="0000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>
            <a:off x="206728" y="3204703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flipV="1">
            <a:off x="1801482" y="753172"/>
            <a:ext cx="1875314" cy="2466299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コネクタ 35"/>
          <p:cNvCxnSpPr/>
          <p:nvPr/>
        </p:nvCxnSpPr>
        <p:spPr>
          <a:xfrm>
            <a:off x="3676796" y="767940"/>
            <a:ext cx="4939666" cy="0"/>
          </a:xfrm>
          <a:prstGeom prst="line">
            <a:avLst/>
          </a:prstGeom>
          <a:ln w="38100" cmpd="sng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255213" y="6133532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/>
          <p:nvPr/>
        </p:nvCxnSpPr>
        <p:spPr>
          <a:xfrm>
            <a:off x="259953" y="6492684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279459" y="5729468"/>
            <a:ext cx="8756386" cy="14768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直線コネクタ 40"/>
          <p:cNvCxnSpPr/>
          <p:nvPr/>
        </p:nvCxnSpPr>
        <p:spPr>
          <a:xfrm>
            <a:off x="457200" y="5729468"/>
            <a:ext cx="384476" cy="0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841676" y="5744236"/>
            <a:ext cx="132896" cy="763216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1535690" y="1048558"/>
            <a:ext cx="0" cy="5444126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3824459" y="3219471"/>
            <a:ext cx="18954" cy="3273213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直線コネクタ 54"/>
          <p:cNvCxnSpPr/>
          <p:nvPr/>
        </p:nvCxnSpPr>
        <p:spPr>
          <a:xfrm flipV="1">
            <a:off x="959806" y="6492684"/>
            <a:ext cx="3162809" cy="2022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4407267" y="848503"/>
            <a:ext cx="17235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Dipole current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5269042" y="2802846"/>
            <a:ext cx="1954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Solenoid current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723546" y="5198411"/>
            <a:ext cx="234391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008000"/>
                </a:solidFill>
              </a:rPr>
              <a:t>Trim coils setting</a:t>
            </a:r>
            <a:endParaRPr kumimoji="1" lang="ja-JP" altLang="en-US" sz="2400" b="1" dirty="0">
              <a:solidFill>
                <a:srgbClr val="008000"/>
              </a:solidFill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88050" y="543470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+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72522" y="1035164"/>
            <a:ext cx="9156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+650 A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7514962" y="2821287"/>
            <a:ext cx="530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0000FF"/>
                </a:solidFill>
              </a:rPr>
              <a:t>0 A</a:t>
            </a:r>
            <a:endParaRPr kumimoji="1" lang="ja-JP" altLang="en-US" sz="2000" b="1" dirty="0">
              <a:solidFill>
                <a:srgbClr val="0000FF"/>
              </a:solidFill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46565" y="6182556"/>
            <a:ext cx="29459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-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87501" y="5808636"/>
            <a:ext cx="36665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solidFill>
                  <a:srgbClr val="008000"/>
                </a:solidFill>
              </a:rPr>
              <a:t>0</a:t>
            </a:r>
            <a:endParaRPr kumimoji="1" lang="ja-JP" altLang="en-US" sz="2800" b="1" dirty="0">
              <a:solidFill>
                <a:srgbClr val="008000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-88042" y="103382"/>
            <a:ext cx="898194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3200" dirty="0" smtClean="0">
                <a:latin typeface="Helvetica"/>
                <a:cs typeface="Helvetica"/>
              </a:rPr>
              <a:t>Trim coils operation in 2018 (Transverse mode)</a:t>
            </a:r>
          </a:p>
          <a:p>
            <a:pPr algn="r"/>
            <a:endParaRPr kumimoji="1" lang="ja-JP" altLang="en-US" sz="3200" dirty="0">
              <a:latin typeface="Helvetica"/>
              <a:cs typeface="Helvetica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8247469" y="2865038"/>
            <a:ext cx="649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Time</a:t>
            </a:r>
            <a:endParaRPr kumimoji="1" lang="ja-JP" altLang="en-US" dirty="0"/>
          </a:p>
        </p:txBody>
      </p:sp>
      <p:cxnSp>
        <p:nvCxnSpPr>
          <p:cNvPr id="35" name="直線コネクタ 34"/>
          <p:cNvCxnSpPr/>
          <p:nvPr/>
        </p:nvCxnSpPr>
        <p:spPr>
          <a:xfrm flipH="1">
            <a:off x="4122615" y="6148300"/>
            <a:ext cx="67620" cy="338188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 flipH="1">
            <a:off x="4190236" y="6148660"/>
            <a:ext cx="4426226" cy="0"/>
          </a:xfrm>
          <a:prstGeom prst="line">
            <a:avLst/>
          </a:prstGeom>
          <a:ln w="57150" cmpd="sng">
            <a:solidFill>
              <a:srgbClr val="008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線コネクタ 41"/>
          <p:cNvCxnSpPr/>
          <p:nvPr/>
        </p:nvCxnSpPr>
        <p:spPr>
          <a:xfrm>
            <a:off x="4190236" y="767940"/>
            <a:ext cx="27315" cy="5380360"/>
          </a:xfrm>
          <a:prstGeom prst="line">
            <a:avLst/>
          </a:prstGeom>
          <a:ln>
            <a:solidFill>
              <a:schemeClr val="tx1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95153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Polarization test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 smtClean="0"/>
              <a:t>28/4 : polarization first in this year</a:t>
            </a:r>
          </a:p>
          <a:p>
            <a:r>
              <a:rPr lang="en-US" altLang="ja-JP" dirty="0" smtClean="0"/>
              <a:t>8/5  -82.7 % (up), +81.3 % (</a:t>
            </a:r>
            <a:r>
              <a:rPr lang="en-US" altLang="ja-JP" dirty="0" err="1" smtClean="0"/>
              <a:t>dwn</a:t>
            </a:r>
            <a:r>
              <a:rPr lang="en-US" altLang="ja-JP" dirty="0" smtClean="0"/>
              <a:t>) for 40h</a:t>
            </a:r>
          </a:p>
          <a:p>
            <a:r>
              <a:rPr kumimoji="1" lang="en-US" altLang="ja-JP" dirty="0" smtClean="0"/>
              <a:t>After several tests </a:t>
            </a:r>
            <a:r>
              <a:rPr kumimoji="1" lang="en-US" altLang="ja-JP" dirty="0" smtClean="0"/>
              <a:t>before data </a:t>
            </a:r>
            <a:r>
              <a:rPr kumimoji="1" lang="en-US" altLang="ja-JP" dirty="0" smtClean="0"/>
              <a:t>taking started.</a:t>
            </a:r>
          </a:p>
          <a:p>
            <a:endParaRPr lang="en-US" altLang="ja-JP" dirty="0"/>
          </a:p>
          <a:p>
            <a:r>
              <a:rPr kumimoji="1" lang="en-US" altLang="ja-JP" dirty="0" smtClean="0"/>
              <a:t>Upgrade target parameter monitoring at DCS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done by </a:t>
            </a:r>
            <a:r>
              <a:rPr lang="en-US" altLang="ja-JP" dirty="0" err="1" smtClean="0"/>
              <a:t>Jaakko</a:t>
            </a:r>
            <a:r>
              <a:rPr lang="en-US" altLang="ja-JP" dirty="0" smtClean="0"/>
              <a:t> and Christophe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</a:t>
            </a:r>
            <a:r>
              <a:rPr lang="en-US" altLang="ja-JP" dirty="0" smtClean="0">
                <a:sym typeface="Wingdings"/>
              </a:rPr>
              <a:t> see Christophe’s talk</a:t>
            </a:r>
          </a:p>
          <a:p>
            <a:pPr marL="0" indent="0">
              <a:buNone/>
            </a:pPr>
            <a:r>
              <a:rPr kumimoji="1" lang="en-US" altLang="ja-JP" dirty="0">
                <a:sym typeface="Wingdings"/>
              </a:rPr>
              <a:t> </a:t>
            </a:r>
            <a:r>
              <a:rPr kumimoji="1" lang="en-US" altLang="ja-JP" dirty="0" smtClean="0">
                <a:sym typeface="Wingdings"/>
              </a:rPr>
              <a:t>   -- still improving now </a:t>
            </a:r>
            <a:endParaRPr kumimoji="1" lang="en-US" altLang="ja-JP" dirty="0" smtClean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1456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571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First polarization build up in 2018</a:t>
            </a:r>
            <a:r>
              <a:rPr lang="en-US" altLang="ja-JP" dirty="0" smtClean="0"/>
              <a:t>  </a:t>
            </a:r>
            <a:endParaRPr kumimoji="1" lang="ja-JP" altLang="en-US" dirty="0"/>
          </a:p>
        </p:txBody>
      </p:sp>
      <p:pic>
        <p:nvPicPr>
          <p:cNvPr id="3" name="図 2" descr="fwScreenShot_tmp_WCCOAu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71" y="960352"/>
            <a:ext cx="8905010" cy="5603346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478933" y="4780088"/>
            <a:ext cx="1340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-78 % in 24h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692993" y="1441159"/>
            <a:ext cx="1384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+</a:t>
            </a:r>
            <a:r>
              <a:rPr kumimoji="1" lang="en-US" altLang="ja-JP" dirty="0" smtClean="0"/>
              <a:t>74 % in 24h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571303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Polarizations</a:t>
            </a:r>
            <a:endParaRPr kumimoji="1" lang="ja-JP" altLang="en-US" dirty="0"/>
          </a:p>
        </p:txBody>
      </p:sp>
      <p:pic>
        <p:nvPicPr>
          <p:cNvPr id="4" name="図 3" descr="fwScreenShot_tmp_WCCOAu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71" y="1148074"/>
            <a:ext cx="8718714" cy="5486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7856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altLang="ja-JP" b="1" dirty="0" smtClean="0">
                <a:solidFill>
                  <a:srgbClr val="000000"/>
                </a:solidFill>
                <a:latin typeface="Helvetica"/>
                <a:cs typeface="Helvetica"/>
              </a:rPr>
              <a:t>Polarization </a:t>
            </a:r>
            <a:r>
              <a:rPr lang="en-US" altLang="ja-JP" b="1" dirty="0" smtClean="0">
                <a:solidFill>
                  <a:srgbClr val="008000"/>
                </a:solidFill>
                <a:latin typeface="Helvetica"/>
                <a:cs typeface="Helvetica"/>
              </a:rPr>
              <a:t>after 26h </a:t>
            </a:r>
            <a:r>
              <a:rPr kumimoji="1" lang="en-US" altLang="ja-JP" b="1" dirty="0" smtClean="0">
                <a:latin typeface="Helvetica"/>
                <a:cs typeface="Helvetica"/>
              </a:rPr>
              <a:t>in</a:t>
            </a:r>
            <a:r>
              <a:rPr kumimoji="1" lang="en-US" altLang="ja-JP" b="1" dirty="0" smtClean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kumimoji="1" lang="en-US" altLang="ja-JP" b="1" dirty="0" smtClean="0">
                <a:solidFill>
                  <a:srgbClr val="0000FF"/>
                </a:solidFill>
                <a:latin typeface="Helvetica"/>
                <a:cs typeface="Helvetica"/>
              </a:rPr>
              <a:t>2015</a:t>
            </a:r>
            <a:r>
              <a:rPr kumimoji="1" lang="en-US" altLang="ja-JP" b="1" dirty="0" smtClean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kumimoji="1" lang="en-US" altLang="ja-JP" b="1" dirty="0" smtClean="0">
                <a:solidFill>
                  <a:srgbClr val="000000"/>
                </a:solidFill>
                <a:latin typeface="Helvetica"/>
                <a:cs typeface="Helvetica"/>
              </a:rPr>
              <a:t>and</a:t>
            </a:r>
            <a:r>
              <a:rPr kumimoji="1" lang="en-US" altLang="ja-JP" b="1" dirty="0" smtClean="0">
                <a:solidFill>
                  <a:srgbClr val="FF0000"/>
                </a:solidFill>
                <a:latin typeface="Helvetica"/>
                <a:cs typeface="Helvetica"/>
              </a:rPr>
              <a:t> 2018</a:t>
            </a:r>
            <a:endParaRPr kumimoji="1" lang="ja-JP" altLang="en-US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432813"/>
              </p:ext>
            </p:extLst>
          </p:nvPr>
        </p:nvGraphicFramePr>
        <p:xfrm>
          <a:off x="457200" y="1937773"/>
          <a:ext cx="8229600" cy="45474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43200"/>
                <a:gridCol w="2743200"/>
                <a:gridCol w="2743200"/>
              </a:tblGrid>
              <a:tr h="1438468">
                <a:tc>
                  <a:txBody>
                    <a:bodyPr/>
                    <a:lstStyle/>
                    <a:p>
                      <a:endParaRPr kumimoji="1" lang="ja-JP" altLang="en-US" sz="32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b="1" dirty="0" smtClean="0">
                          <a:latin typeface="Helvetica"/>
                          <a:cs typeface="Helvetica"/>
                        </a:rPr>
                        <a:t>Upstream Cell </a:t>
                      </a:r>
                      <a:endParaRPr kumimoji="1" lang="ja-JP" altLang="en-US" sz="32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b="1" dirty="0" smtClean="0">
                          <a:latin typeface="Helvetica"/>
                          <a:cs typeface="Helvetica"/>
                        </a:rPr>
                        <a:t>Downstream Cell </a:t>
                      </a:r>
                      <a:endParaRPr kumimoji="1" lang="ja-JP" altLang="en-US" sz="32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143846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1" dirty="0" smtClean="0">
                          <a:latin typeface="Helvetica"/>
                          <a:cs typeface="Helvetica"/>
                        </a:rPr>
                        <a:t>Positive Polarization</a:t>
                      </a:r>
                      <a:endParaRPr kumimoji="1" lang="ja-JP" altLang="en-US" sz="3200" b="1" dirty="0" smtClean="0">
                        <a:latin typeface="Helvetica"/>
                        <a:cs typeface="Helvetica"/>
                      </a:endParaRPr>
                    </a:p>
                    <a:p>
                      <a:endParaRPr kumimoji="1" lang="ja-JP" altLang="en-US" sz="32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+ 75.3 %</a:t>
                      </a:r>
                    </a:p>
                    <a:p>
                      <a:r>
                        <a:rPr kumimoji="1" lang="en-US" altLang="ja-JP" sz="320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+</a:t>
                      </a:r>
                      <a:r>
                        <a:rPr kumimoji="1" lang="en-US" altLang="ja-JP" sz="3200" baseline="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 75.0 %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+73.2</a:t>
                      </a:r>
                      <a:r>
                        <a:rPr kumimoji="1" lang="en-US" altLang="ja-JP" sz="3200" baseline="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 %</a:t>
                      </a:r>
                      <a:endParaRPr kumimoji="1" lang="en-US" altLang="ja-JP" sz="3200" dirty="0" smtClean="0">
                        <a:solidFill>
                          <a:srgbClr val="0000FF"/>
                        </a:solidFill>
                        <a:latin typeface="Helvetica"/>
                        <a:cs typeface="Helvetica"/>
                      </a:endParaRPr>
                    </a:p>
                    <a:p>
                      <a:r>
                        <a:rPr kumimoji="1" lang="en-US" altLang="ja-JP" sz="320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+</a:t>
                      </a:r>
                      <a:r>
                        <a:rPr kumimoji="1" lang="en-US" altLang="ja-JP" sz="3200" baseline="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 78.2 %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143846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1" dirty="0" smtClean="0">
                          <a:latin typeface="Helvetica"/>
                          <a:cs typeface="Helvetica"/>
                        </a:rPr>
                        <a:t>Negative Polarization</a:t>
                      </a:r>
                      <a:endParaRPr kumimoji="1" lang="ja-JP" altLang="en-US" sz="3200" b="1" dirty="0" smtClean="0">
                        <a:latin typeface="Helvetica"/>
                        <a:cs typeface="Helvetica"/>
                      </a:endParaRPr>
                    </a:p>
                    <a:p>
                      <a:endParaRPr kumimoji="1" lang="ja-JP" altLang="en-US" sz="32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-</a:t>
                      </a:r>
                      <a:r>
                        <a:rPr kumimoji="1" lang="en-US" altLang="ja-JP" sz="3200" baseline="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 73.5 %</a:t>
                      </a:r>
                      <a:endParaRPr kumimoji="1" lang="en-US" altLang="ja-JP" sz="3200" dirty="0" smtClean="0">
                        <a:solidFill>
                          <a:srgbClr val="0000FF"/>
                        </a:solidFill>
                        <a:latin typeface="Helvetica"/>
                        <a:cs typeface="Helvetica"/>
                      </a:endParaRPr>
                    </a:p>
                    <a:p>
                      <a:r>
                        <a:rPr kumimoji="1" lang="en-US" altLang="ja-JP" sz="320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-</a:t>
                      </a:r>
                      <a:r>
                        <a:rPr kumimoji="1" lang="en-US" altLang="ja-JP" sz="3200" baseline="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 80.3 %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-72.2</a:t>
                      </a:r>
                      <a:r>
                        <a:rPr kumimoji="1" lang="en-US" altLang="ja-JP" sz="3200" baseline="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 %</a:t>
                      </a:r>
                      <a:endParaRPr kumimoji="1" lang="en-US" altLang="ja-JP" sz="3200" dirty="0" smtClean="0">
                        <a:solidFill>
                          <a:srgbClr val="0000FF"/>
                        </a:solidFill>
                        <a:latin typeface="Helvetica"/>
                        <a:cs typeface="Helvetica"/>
                      </a:endParaRPr>
                    </a:p>
                    <a:p>
                      <a:r>
                        <a:rPr kumimoji="1" lang="en-US" altLang="ja-JP" sz="320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-79.4</a:t>
                      </a:r>
                      <a:r>
                        <a:rPr kumimoji="1" lang="en-US" altLang="ja-JP" sz="3200" baseline="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 %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96004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kumimoji="1" lang="en-US" altLang="ja-JP" b="1" dirty="0" smtClean="0">
                <a:latin typeface="Helvetica"/>
                <a:cs typeface="Helvetica"/>
              </a:rPr>
              <a:t>Relaxation time </a:t>
            </a:r>
            <a:r>
              <a:rPr kumimoji="1" lang="en-US" altLang="ja-JP" b="1" dirty="0" smtClean="0">
                <a:solidFill>
                  <a:srgbClr val="000000"/>
                </a:solidFill>
                <a:latin typeface="Helvetica"/>
                <a:cs typeface="Helvetica"/>
              </a:rPr>
              <a:t>with beam </a:t>
            </a:r>
            <a:r>
              <a:rPr kumimoji="1" lang="en-US" altLang="ja-JP" b="1" dirty="0" smtClean="0">
                <a:latin typeface="Helvetica"/>
                <a:cs typeface="Helvetica"/>
              </a:rPr>
              <a:t>in</a:t>
            </a:r>
            <a:r>
              <a:rPr kumimoji="1" lang="en-US" altLang="ja-JP" b="1" dirty="0" smtClean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kumimoji="1" lang="en-US" altLang="ja-JP" b="1" dirty="0" smtClean="0">
                <a:solidFill>
                  <a:srgbClr val="0000FF"/>
                </a:solidFill>
                <a:latin typeface="Helvetica"/>
                <a:cs typeface="Helvetica"/>
              </a:rPr>
              <a:t>2015</a:t>
            </a:r>
            <a:r>
              <a:rPr kumimoji="1" lang="en-US" altLang="ja-JP" b="1" dirty="0" smtClean="0">
                <a:solidFill>
                  <a:srgbClr val="FF0000"/>
                </a:solidFill>
                <a:latin typeface="Helvetica"/>
                <a:cs typeface="Helvetica"/>
              </a:rPr>
              <a:t> </a:t>
            </a:r>
            <a:r>
              <a:rPr kumimoji="1" lang="en-US" altLang="ja-JP" b="1" dirty="0" smtClean="0">
                <a:solidFill>
                  <a:srgbClr val="000000"/>
                </a:solidFill>
                <a:latin typeface="Helvetica"/>
                <a:cs typeface="Helvetica"/>
              </a:rPr>
              <a:t>and</a:t>
            </a:r>
            <a:r>
              <a:rPr kumimoji="1" lang="en-US" altLang="ja-JP" b="1" dirty="0" smtClean="0">
                <a:solidFill>
                  <a:srgbClr val="FF0000"/>
                </a:solidFill>
                <a:latin typeface="Helvetica"/>
                <a:cs typeface="Helvetica"/>
              </a:rPr>
              <a:t> 2018</a:t>
            </a:r>
            <a:endParaRPr kumimoji="1" lang="ja-JP" altLang="en-US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5161009"/>
              </p:ext>
            </p:extLst>
          </p:nvPr>
        </p:nvGraphicFramePr>
        <p:xfrm>
          <a:off x="457200" y="1937773"/>
          <a:ext cx="8229600" cy="45474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43200"/>
                <a:gridCol w="2743200"/>
                <a:gridCol w="2743200"/>
              </a:tblGrid>
              <a:tr h="1438468">
                <a:tc>
                  <a:txBody>
                    <a:bodyPr/>
                    <a:lstStyle/>
                    <a:p>
                      <a:endParaRPr kumimoji="1" lang="ja-JP" altLang="en-US" sz="32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b="1" dirty="0" smtClean="0">
                          <a:latin typeface="Helvetica"/>
                          <a:cs typeface="Helvetica"/>
                        </a:rPr>
                        <a:t>Upstream Cell </a:t>
                      </a:r>
                      <a:endParaRPr kumimoji="1" lang="ja-JP" altLang="en-US" sz="32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b="1" dirty="0" smtClean="0">
                          <a:latin typeface="Helvetica"/>
                          <a:cs typeface="Helvetica"/>
                        </a:rPr>
                        <a:t>Downstream Cell </a:t>
                      </a:r>
                      <a:endParaRPr kumimoji="1" lang="ja-JP" altLang="en-US" sz="32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143846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1" dirty="0" smtClean="0">
                          <a:latin typeface="Helvetica"/>
                          <a:cs typeface="Helvetica"/>
                        </a:rPr>
                        <a:t>Positive Polarization</a:t>
                      </a:r>
                      <a:endParaRPr kumimoji="1" lang="ja-JP" altLang="en-US" sz="3200" b="1" dirty="0" smtClean="0">
                        <a:latin typeface="Helvetica"/>
                        <a:cs typeface="Helvetica"/>
                      </a:endParaRPr>
                    </a:p>
                    <a:p>
                      <a:endParaRPr kumimoji="1" lang="ja-JP" altLang="en-US" sz="32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~ 1200 h</a:t>
                      </a:r>
                    </a:p>
                    <a:p>
                      <a:r>
                        <a:rPr kumimoji="1" lang="en-US" altLang="ja-JP" sz="320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~ 1500</a:t>
                      </a:r>
                      <a:r>
                        <a:rPr kumimoji="1" lang="en-US" altLang="ja-JP" sz="3200" baseline="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 h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~ 1000 h</a:t>
                      </a:r>
                    </a:p>
                    <a:p>
                      <a:r>
                        <a:rPr kumimoji="1" lang="en-US" altLang="ja-JP" sz="320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~ 1500 h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143846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1" dirty="0" smtClean="0">
                          <a:latin typeface="Helvetica"/>
                          <a:cs typeface="Helvetica"/>
                        </a:rPr>
                        <a:t>Negative Polarization</a:t>
                      </a:r>
                      <a:endParaRPr kumimoji="1" lang="ja-JP" altLang="en-US" sz="3200" b="1" dirty="0" smtClean="0">
                        <a:latin typeface="Helvetica"/>
                        <a:cs typeface="Helvetica"/>
                      </a:endParaRPr>
                    </a:p>
                    <a:p>
                      <a:endParaRPr kumimoji="1" lang="ja-JP" altLang="en-US" sz="32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~ 900 h</a:t>
                      </a:r>
                    </a:p>
                    <a:p>
                      <a:r>
                        <a:rPr kumimoji="1" lang="en-US" altLang="ja-JP" sz="320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~ 1300 h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~ 700 h</a:t>
                      </a:r>
                    </a:p>
                    <a:p>
                      <a:r>
                        <a:rPr kumimoji="1" lang="en-US" altLang="ja-JP" sz="320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~ 1100 h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1762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15571"/>
            <a:ext cx="8229600" cy="5243285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Target material loading</a:t>
            </a:r>
          </a:p>
          <a:p>
            <a:r>
              <a:rPr lang="en-US" altLang="ja-JP" dirty="0" smtClean="0"/>
              <a:t>TE </a:t>
            </a:r>
            <a:r>
              <a:rPr lang="en-US" altLang="ja-JP" dirty="0" smtClean="0"/>
              <a:t>calibration</a:t>
            </a:r>
          </a:p>
          <a:p>
            <a:r>
              <a:rPr lang="en-US" altLang="ja-JP" dirty="0"/>
              <a:t>Magnet commissioning 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</a:t>
            </a:r>
            <a:r>
              <a:rPr lang="en-US" altLang="ja-JP" dirty="0"/>
              <a:t>-- New field rotation </a:t>
            </a:r>
            <a:r>
              <a:rPr lang="en-US" altLang="ja-JP" dirty="0" smtClean="0"/>
              <a:t>procedure</a:t>
            </a:r>
            <a:endParaRPr lang="en-US" altLang="ja-JP" dirty="0" smtClean="0"/>
          </a:p>
          <a:p>
            <a:r>
              <a:rPr kumimoji="1" lang="en-US" altLang="ja-JP" dirty="0" smtClean="0"/>
              <a:t>Polarization test</a:t>
            </a:r>
          </a:p>
          <a:p>
            <a:r>
              <a:rPr lang="en-US" altLang="ja-JP" dirty="0" smtClean="0"/>
              <a:t>Physics data taking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-- comparing to 2015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     polarization and relaxation time</a:t>
            </a:r>
          </a:p>
          <a:p>
            <a:r>
              <a:rPr lang="en-US" altLang="ja-JP" dirty="0" smtClean="0"/>
              <a:t>Issues </a:t>
            </a:r>
            <a:r>
              <a:rPr lang="en-US" altLang="ja-JP" dirty="0" smtClean="0"/>
              <a:t>to be followed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-- cooling water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-- EIO tubes</a:t>
            </a:r>
          </a:p>
          <a:p>
            <a:r>
              <a:rPr lang="en-US" altLang="ja-JP" dirty="0" smtClean="0"/>
              <a:t>Man power</a:t>
            </a:r>
          </a:p>
          <a:p>
            <a:pPr marL="0" indent="0">
              <a:buNone/>
            </a:pPr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82751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kumimoji="1" lang="en-US" altLang="ja-JP" b="1" dirty="0" smtClean="0">
                <a:latin typeface="Helvetica"/>
                <a:cs typeface="Helvetica"/>
              </a:rPr>
              <a:t>Relaxation time </a:t>
            </a:r>
            <a:r>
              <a:rPr kumimoji="1" lang="en-US" altLang="ja-JP" b="1" dirty="0" smtClean="0">
                <a:solidFill>
                  <a:srgbClr val="008000"/>
                </a:solidFill>
                <a:latin typeface="Helvetica"/>
                <a:cs typeface="Helvetica"/>
              </a:rPr>
              <a:t>without beam</a:t>
            </a:r>
            <a:br>
              <a:rPr kumimoji="1" lang="en-US" altLang="ja-JP" b="1" dirty="0" smtClean="0">
                <a:solidFill>
                  <a:srgbClr val="008000"/>
                </a:solidFill>
                <a:latin typeface="Helvetica"/>
                <a:cs typeface="Helvetica"/>
              </a:rPr>
            </a:br>
            <a:r>
              <a:rPr lang="en-US" altLang="ja-JP" b="1" dirty="0" smtClean="0">
                <a:latin typeface="Helvetica"/>
                <a:cs typeface="Helvetica"/>
              </a:rPr>
              <a:t>in </a:t>
            </a:r>
            <a:r>
              <a:rPr lang="en-US" altLang="ja-JP" b="1" dirty="0" smtClean="0">
                <a:solidFill>
                  <a:srgbClr val="0000FF"/>
                </a:solidFill>
                <a:latin typeface="Helvetica"/>
                <a:cs typeface="Helvetica"/>
              </a:rPr>
              <a:t>2015</a:t>
            </a:r>
            <a:r>
              <a:rPr lang="en-US" altLang="ja-JP" b="1" dirty="0" smtClean="0">
                <a:latin typeface="Helvetica"/>
                <a:cs typeface="Helvetica"/>
              </a:rPr>
              <a:t> and </a:t>
            </a:r>
            <a:r>
              <a:rPr lang="en-US" altLang="ja-JP" b="1" dirty="0" smtClean="0">
                <a:solidFill>
                  <a:srgbClr val="FF0000"/>
                </a:solidFill>
                <a:latin typeface="Helvetica"/>
                <a:cs typeface="Helvetica"/>
              </a:rPr>
              <a:t>2018</a:t>
            </a:r>
            <a:endParaRPr kumimoji="1" lang="ja-JP" altLang="en-US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9075425"/>
              </p:ext>
            </p:extLst>
          </p:nvPr>
        </p:nvGraphicFramePr>
        <p:xfrm>
          <a:off x="457200" y="1937773"/>
          <a:ext cx="8229600" cy="454742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743200"/>
                <a:gridCol w="2743200"/>
                <a:gridCol w="2743200"/>
              </a:tblGrid>
              <a:tr h="1438468">
                <a:tc>
                  <a:txBody>
                    <a:bodyPr/>
                    <a:lstStyle/>
                    <a:p>
                      <a:endParaRPr kumimoji="1" lang="ja-JP" altLang="en-US" sz="32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b="1" dirty="0" smtClean="0">
                          <a:latin typeface="Helvetica"/>
                          <a:cs typeface="Helvetica"/>
                        </a:rPr>
                        <a:t>Upstream Cell </a:t>
                      </a:r>
                      <a:endParaRPr kumimoji="1" lang="ja-JP" altLang="en-US" sz="32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b="1" dirty="0" smtClean="0">
                          <a:latin typeface="Helvetica"/>
                          <a:cs typeface="Helvetica"/>
                        </a:rPr>
                        <a:t>Downstream Cell </a:t>
                      </a:r>
                      <a:endParaRPr kumimoji="1" lang="ja-JP" altLang="en-US" sz="320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143846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1" dirty="0" smtClean="0">
                          <a:latin typeface="Helvetica"/>
                          <a:cs typeface="Helvetica"/>
                        </a:rPr>
                        <a:t>Positive Polarization</a:t>
                      </a:r>
                      <a:endParaRPr kumimoji="1" lang="ja-JP" altLang="en-US" sz="3200" b="1" dirty="0" smtClean="0">
                        <a:latin typeface="Helvetica"/>
                        <a:cs typeface="Helvetica"/>
                      </a:endParaRPr>
                    </a:p>
                    <a:p>
                      <a:endParaRPr kumimoji="1" lang="ja-JP" altLang="en-US" sz="32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2070 h</a:t>
                      </a:r>
                      <a:r>
                        <a:rPr kumimoji="1" lang="en-US" altLang="ja-JP" sz="3200" baseline="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 </a:t>
                      </a:r>
                      <a:r>
                        <a:rPr kumimoji="1" lang="en-US" altLang="ja-JP" sz="32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(3/9)</a:t>
                      </a:r>
                    </a:p>
                    <a:p>
                      <a:r>
                        <a:rPr kumimoji="1" lang="en-US" altLang="ja-JP" sz="320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2890</a:t>
                      </a:r>
                      <a:r>
                        <a:rPr kumimoji="1" lang="en-US" altLang="ja-JP" sz="3200" baseline="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 h (4/6)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1400 h</a:t>
                      </a:r>
                      <a:r>
                        <a:rPr kumimoji="1" lang="en-US" altLang="ja-JP" sz="3200" baseline="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 </a:t>
                      </a:r>
                      <a:r>
                        <a:rPr kumimoji="1" lang="en-US" altLang="ja-JP" sz="32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(19/8) </a:t>
                      </a:r>
                      <a:endParaRPr kumimoji="1" lang="ja-JP" altLang="en-US" sz="3200" dirty="0">
                        <a:solidFill>
                          <a:srgbClr val="0000FF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143846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3200" b="1" dirty="0" smtClean="0">
                          <a:latin typeface="Helvetica"/>
                          <a:cs typeface="Helvetica"/>
                        </a:rPr>
                        <a:t>Negative Polarization</a:t>
                      </a:r>
                      <a:endParaRPr kumimoji="1" lang="ja-JP" altLang="en-US" sz="3200" b="1" dirty="0" smtClean="0">
                        <a:latin typeface="Helvetica"/>
                        <a:cs typeface="Helvetica"/>
                      </a:endParaRPr>
                    </a:p>
                    <a:p>
                      <a:endParaRPr kumimoji="1" lang="ja-JP" altLang="en-US" sz="32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1250 h</a:t>
                      </a:r>
                      <a:r>
                        <a:rPr kumimoji="1" lang="en-US" altLang="ja-JP" sz="3200" baseline="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 </a:t>
                      </a:r>
                      <a:r>
                        <a:rPr kumimoji="1" lang="en-US" altLang="ja-JP" sz="32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(19/8)</a:t>
                      </a:r>
                      <a:endParaRPr kumimoji="1" lang="ja-JP" altLang="en-US" sz="3200" dirty="0" smtClean="0">
                        <a:solidFill>
                          <a:srgbClr val="0000FF"/>
                        </a:solidFill>
                        <a:latin typeface="Helvetica"/>
                        <a:cs typeface="Helvetica"/>
                      </a:endParaRPr>
                    </a:p>
                    <a:p>
                      <a:endParaRPr kumimoji="1" lang="ja-JP" altLang="en-US" sz="3200" dirty="0">
                        <a:solidFill>
                          <a:srgbClr val="0000FF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32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1100 h</a:t>
                      </a:r>
                      <a:r>
                        <a:rPr kumimoji="1" lang="en-US" altLang="ja-JP" sz="3200" baseline="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 </a:t>
                      </a:r>
                      <a:r>
                        <a:rPr kumimoji="1" lang="en-US" altLang="ja-JP" sz="3200" dirty="0" smtClean="0">
                          <a:solidFill>
                            <a:srgbClr val="0000FF"/>
                          </a:solidFill>
                          <a:latin typeface="Helvetica"/>
                          <a:cs typeface="Helvetica"/>
                        </a:rPr>
                        <a:t>(3/9)</a:t>
                      </a:r>
                    </a:p>
                    <a:p>
                      <a:r>
                        <a:rPr kumimoji="1" lang="en-US" altLang="ja-JP" sz="3200" dirty="0" smtClean="0">
                          <a:solidFill>
                            <a:srgbClr val="FF0000"/>
                          </a:solidFill>
                          <a:latin typeface="Helvetica"/>
                          <a:cs typeface="Helvetica"/>
                        </a:rPr>
                        <a:t>2180 h (4/6)</a:t>
                      </a:r>
                      <a:endParaRPr kumimoji="1" lang="ja-JP" altLang="en-US" sz="3200" dirty="0">
                        <a:solidFill>
                          <a:srgbClr val="FF0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29335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Cooling water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Tap water (microwave EIO tube, back up for pumps)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</a:t>
            </a:r>
            <a:r>
              <a:rPr lang="en-US" altLang="ja-JP" dirty="0" smtClean="0">
                <a:solidFill>
                  <a:srgbClr val="0000FF"/>
                </a:solidFill>
                <a:sym typeface="Wingdings"/>
              </a:rPr>
              <a:t> temperature behavior known</a:t>
            </a:r>
            <a:endParaRPr kumimoji="1" lang="en-US" altLang="ja-JP" dirty="0" smtClean="0">
              <a:solidFill>
                <a:srgbClr val="0000FF"/>
              </a:solidFill>
            </a:endParaRPr>
          </a:p>
          <a:p>
            <a:r>
              <a:rPr lang="en-US" altLang="ja-JP" dirty="0" smtClean="0"/>
              <a:t>Chilled water (Pump room air conditioner)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</a:t>
            </a:r>
            <a:r>
              <a:rPr lang="en-US" altLang="ja-JP" dirty="0" smtClean="0">
                <a:solidFill>
                  <a:srgbClr val="0000FF"/>
                </a:solidFill>
                <a:sym typeface="Wingdings"/>
              </a:rPr>
              <a:t> pump room temperature during summer</a:t>
            </a:r>
          </a:p>
          <a:p>
            <a:pPr marL="0" indent="0">
              <a:buNone/>
            </a:pPr>
            <a:r>
              <a:rPr lang="en-US" altLang="ja-JP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altLang="ja-JP" dirty="0" smtClean="0">
                <a:solidFill>
                  <a:srgbClr val="0000FF"/>
                </a:solidFill>
                <a:sym typeface="Wingdings"/>
              </a:rPr>
              <a:t>   </a:t>
            </a:r>
            <a:r>
              <a:rPr lang="en-US" altLang="ja-JP" dirty="0" smtClean="0">
                <a:sym typeface="Wingdings"/>
              </a:rPr>
              <a:t> see Caroline’s talk</a:t>
            </a:r>
            <a:endParaRPr lang="en-US" altLang="ja-JP" dirty="0" smtClean="0"/>
          </a:p>
          <a:p>
            <a:r>
              <a:rPr lang="en-US" altLang="ja-JP" dirty="0" smtClean="0"/>
              <a:t>Raw water in pump room (Pumps )</a:t>
            </a:r>
          </a:p>
          <a:p>
            <a:r>
              <a:rPr lang="en-US" altLang="ja-JP" dirty="0" smtClean="0"/>
              <a:t>Raw water inside hall (diffusion pump, NMR rack)</a:t>
            </a:r>
          </a:p>
          <a:p>
            <a:pPr marL="0" indent="0">
              <a:buNone/>
            </a:pPr>
            <a:r>
              <a:rPr lang="en-US" altLang="ja-JP" dirty="0" smtClean="0"/>
              <a:t>  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34082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EIO tube problem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23/5 Wed. night : Kaori realized frequency jumped more than 100 </a:t>
            </a:r>
            <a:r>
              <a:rPr kumimoji="1" lang="en-US" altLang="ja-JP" dirty="0" err="1" smtClean="0"/>
              <a:t>MHz.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power also lost control </a:t>
            </a:r>
            <a:endParaRPr kumimoji="1" lang="en-US" altLang="ja-JP" dirty="0" smtClean="0"/>
          </a:p>
          <a:p>
            <a:r>
              <a:rPr lang="en-US" altLang="ja-JP" dirty="0" smtClean="0"/>
              <a:t>24/5 Thur. : </a:t>
            </a:r>
            <a:r>
              <a:rPr lang="en-US" altLang="ja-JP" dirty="0"/>
              <a:t>I</a:t>
            </a:r>
            <a:r>
              <a:rPr lang="en-US" altLang="ja-JP" dirty="0" smtClean="0"/>
              <a:t>nvestigated by Yuri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too much reflection : isolator problem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blocked cavity control :</a:t>
            </a:r>
          </a:p>
          <a:p>
            <a:r>
              <a:rPr lang="en-US" altLang="ja-JP" dirty="0" smtClean="0"/>
              <a:t>Cannot generate the freq. for positive pol.</a:t>
            </a:r>
          </a:p>
          <a:p>
            <a:r>
              <a:rPr kumimoji="1" lang="en-US" altLang="ja-JP" dirty="0" smtClean="0"/>
              <a:t>Spare isolator </a:t>
            </a:r>
            <a:r>
              <a:rPr lang="en-US" altLang="ja-JP" dirty="0" smtClean="0"/>
              <a:t>: arrived from Yamagata (4/6)</a:t>
            </a:r>
            <a:endParaRPr kumimoji="1" lang="en-US" altLang="ja-JP" dirty="0" smtClean="0"/>
          </a:p>
          <a:p>
            <a:r>
              <a:rPr lang="en-US" altLang="ja-JP" dirty="0" smtClean="0"/>
              <a:t>Cathode voltage change??</a:t>
            </a:r>
            <a:endParaRPr kumimoji="1" lang="en-US" altLang="ja-JP" dirty="0" smtClean="0"/>
          </a:p>
          <a:p>
            <a:r>
              <a:rPr lang="en-US" altLang="ja-JP" dirty="0" smtClean="0"/>
              <a:t>Spare EIO tube ??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042511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4" name="図 3" descr="MicrowaveSystem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40"/>
          <a:stretch/>
        </p:blipFill>
        <p:spPr>
          <a:xfrm>
            <a:off x="206728" y="437952"/>
            <a:ext cx="8704803" cy="6154224"/>
          </a:xfrm>
          <a:prstGeom prst="rect">
            <a:avLst/>
          </a:prstGeom>
        </p:spPr>
      </p:pic>
      <p:sp>
        <p:nvSpPr>
          <p:cNvPr id="5" name="円/楕円 4"/>
          <p:cNvSpPr/>
          <p:nvPr/>
        </p:nvSpPr>
        <p:spPr>
          <a:xfrm>
            <a:off x="1904846" y="4504312"/>
            <a:ext cx="649715" cy="635034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1904846" y="2052785"/>
            <a:ext cx="649715" cy="708875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476623" y="1580203"/>
            <a:ext cx="1227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Circulator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461866" y="4016964"/>
            <a:ext cx="1227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FF0000"/>
                </a:solidFill>
              </a:rPr>
              <a:t>Circulator</a:t>
            </a:r>
            <a:endParaRPr kumimoji="1" lang="ja-JP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413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VKE2401P4EIO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0" b="50689"/>
          <a:stretch/>
        </p:blipFill>
        <p:spPr>
          <a:xfrm>
            <a:off x="671509" y="687750"/>
            <a:ext cx="7534187" cy="570779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711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Cathode voltage </a:t>
            </a:r>
            <a:r>
              <a:rPr kumimoji="1" lang="en-US" altLang="ja-JP" dirty="0" err="1" smtClean="0"/>
              <a:t>vs</a:t>
            </a:r>
            <a:r>
              <a:rPr kumimoji="1" lang="en-US" altLang="ja-JP" dirty="0" smtClean="0"/>
              <a:t> Frequency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322018" y="5384021"/>
            <a:ext cx="765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5.7 kV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486194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219076" y="423864"/>
            <a:ext cx="8820149" cy="5824537"/>
            <a:chOff x="292101" y="423863"/>
            <a:chExt cx="11760199" cy="5824537"/>
          </a:xfrm>
        </p:grpSpPr>
        <p:pic>
          <p:nvPicPr>
            <p:cNvPr id="1026" name="73943181-6bd5-4e03-a187-63b0481f96c0" descr="45BCF7B1-AB97-4DA2-BF49-554FD50A07D1@cer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0051" y="423863"/>
              <a:ext cx="7766050" cy="5824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92101" y="1778000"/>
              <a:ext cx="161965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smtClean="0"/>
                <a:t>EIO -</a:t>
              </a:r>
            </a:p>
            <a:p>
              <a:r>
                <a:rPr lang="en-GB" sz="2400" dirty="0" err="1"/>
                <a:t>o</a:t>
              </a:r>
              <a:r>
                <a:rPr lang="en-GB" sz="2400" dirty="0" err="1" smtClean="0"/>
                <a:t>scill</a:t>
              </a:r>
              <a:r>
                <a:rPr lang="en-GB" sz="2400" dirty="0" smtClean="0"/>
                <a:t>.</a:t>
              </a:r>
              <a:endParaRPr lang="en-GB" sz="2400" dirty="0"/>
            </a:p>
          </p:txBody>
        </p:sp>
        <p:cxnSp>
          <p:nvCxnSpPr>
            <p:cNvPr id="4" name="Straight Arrow Connector 3"/>
            <p:cNvCxnSpPr/>
            <p:nvPr/>
          </p:nvCxnSpPr>
          <p:spPr>
            <a:xfrm>
              <a:off x="1295401" y="2037497"/>
              <a:ext cx="2971799" cy="451703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>
              <a:off x="1339852" y="2070100"/>
              <a:ext cx="3498848" cy="1266031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grpSp>
          <p:nvGrpSpPr>
            <p:cNvPr id="14" name="Group 13"/>
            <p:cNvGrpSpPr/>
            <p:nvPr/>
          </p:nvGrpSpPr>
          <p:grpSpPr>
            <a:xfrm>
              <a:off x="5384800" y="1778000"/>
              <a:ext cx="6667500" cy="1460163"/>
              <a:chOff x="5384800" y="1778000"/>
              <a:chExt cx="6667500" cy="1460163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9766300" y="1778000"/>
                <a:ext cx="228600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 smtClean="0"/>
                  <a:t>Calibration of</a:t>
                </a:r>
              </a:p>
              <a:p>
                <a:r>
                  <a:rPr lang="en-GB" sz="2000" dirty="0" smtClean="0"/>
                  <a:t>Trombone </a:t>
                </a:r>
                <a:r>
                  <a:rPr lang="en-GB" sz="2000" dirty="0" err="1" smtClean="0"/>
                  <a:t>microm</a:t>
                </a:r>
                <a:r>
                  <a:rPr lang="en-GB" sz="2000" dirty="0" smtClean="0"/>
                  <a:t>. </a:t>
                </a:r>
              </a:p>
              <a:p>
                <a:r>
                  <a:rPr lang="en-GB" sz="2000" dirty="0" smtClean="0"/>
                  <a:t>attenuators</a:t>
                </a:r>
                <a:endParaRPr lang="en-GB" sz="2000" dirty="0"/>
              </a:p>
            </p:txBody>
          </p:sp>
          <p:cxnSp>
            <p:nvCxnSpPr>
              <p:cNvPr id="10" name="Straight Arrow Connector 9"/>
              <p:cNvCxnSpPr>
                <a:stCxn id="8" idx="1"/>
              </p:cNvCxnSpPr>
              <p:nvPr/>
            </p:nvCxnSpPr>
            <p:spPr>
              <a:xfrm flipH="1">
                <a:off x="8712201" y="2439720"/>
                <a:ext cx="1054099" cy="79844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H="1" flipV="1">
                <a:off x="5384800" y="2222500"/>
                <a:ext cx="4438652" cy="1270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テキスト ボックス 2"/>
          <p:cNvSpPr txBox="1"/>
          <p:nvPr/>
        </p:nvSpPr>
        <p:spPr>
          <a:xfrm>
            <a:off x="2075640" y="273659"/>
            <a:ext cx="459685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Microwave Preparation </a:t>
            </a:r>
            <a:endParaRPr kumimoji="1" lang="ja-JP" altLang="en-US" sz="3600" dirty="0"/>
          </a:p>
        </p:txBody>
      </p:sp>
      <p:sp>
        <p:nvSpPr>
          <p:cNvPr id="5" name="円/楕円 4"/>
          <p:cNvSpPr/>
          <p:nvPr/>
        </p:nvSpPr>
        <p:spPr>
          <a:xfrm>
            <a:off x="4321202" y="2586415"/>
            <a:ext cx="631798" cy="568287"/>
          </a:xfrm>
          <a:prstGeom prst="ellipse">
            <a:avLst/>
          </a:prstGeom>
          <a:noFill/>
          <a:ln w="5715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559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IMG_488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96" y="483679"/>
            <a:ext cx="8128000" cy="6096000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670058" y="5183726"/>
            <a:ext cx="12027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Cavity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cxnSp>
        <p:nvCxnSpPr>
          <p:cNvPr id="6" name="直線矢印コネクタ 5"/>
          <p:cNvCxnSpPr/>
          <p:nvPr/>
        </p:nvCxnSpPr>
        <p:spPr>
          <a:xfrm flipH="1" flipV="1">
            <a:off x="457201" y="3792123"/>
            <a:ext cx="881573" cy="86974"/>
          </a:xfrm>
          <a:prstGeom prst="straightConnector1">
            <a:avLst/>
          </a:prstGeom>
          <a:ln w="5715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96756" y="3844087"/>
            <a:ext cx="19055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Wave guide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908836" y="2900233"/>
            <a:ext cx="124885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>
                <a:solidFill>
                  <a:srgbClr val="FF0000"/>
                </a:solidFill>
              </a:rPr>
              <a:t>Motor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7228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IMG_488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65" y="0"/>
            <a:ext cx="8128000" cy="6096000"/>
          </a:xfrm>
          <a:prstGeom prst="rect">
            <a:avLst/>
          </a:prstGeom>
          <a:solidFill>
            <a:srgbClr val="FF0000"/>
          </a:solidFill>
        </p:spPr>
      </p:pic>
      <p:sp>
        <p:nvSpPr>
          <p:cNvPr id="2" name="下カーブ矢印 1"/>
          <p:cNvSpPr/>
          <p:nvPr/>
        </p:nvSpPr>
        <p:spPr>
          <a:xfrm rot="17760000" flipH="1">
            <a:off x="4023325" y="3029881"/>
            <a:ext cx="2042325" cy="537892"/>
          </a:xfrm>
          <a:prstGeom prst="curvedDownArrow">
            <a:avLst/>
          </a:prstGeom>
          <a:solidFill>
            <a:srgbClr val="FF0000"/>
          </a:solidFill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6703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 descr="IMG_49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557611"/>
            <a:ext cx="8128000" cy="6096000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947584" y="5023828"/>
            <a:ext cx="2472352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Potential meter</a:t>
            </a:r>
          </a:p>
          <a:p>
            <a:r>
              <a:rPr lang="en-US" altLang="ja-JP" sz="2800" dirty="0" smtClean="0">
                <a:solidFill>
                  <a:srgbClr val="FF0000"/>
                </a:solidFill>
              </a:rPr>
              <a:t>readout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  <p:sp>
        <p:nvSpPr>
          <p:cNvPr id="5" name="上矢印 4"/>
          <p:cNvSpPr/>
          <p:nvPr/>
        </p:nvSpPr>
        <p:spPr>
          <a:xfrm>
            <a:off x="6994840" y="4511967"/>
            <a:ext cx="425096" cy="568735"/>
          </a:xfrm>
          <a:prstGeom prst="up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89673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EIO tubes in stocks</a:t>
            </a:r>
            <a:endParaRPr kumimoji="1" lang="ja-JP" altLang="en-US" dirty="0"/>
          </a:p>
        </p:txBody>
      </p:sp>
      <p:pic>
        <p:nvPicPr>
          <p:cNvPr id="3" name="図 2" descr="MicrowaveEIOTubes &lt; Compass:PolarizedTarget &lt; TWiki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0" t="5410" r="22029" b="69728"/>
          <a:stretch/>
        </p:blipFill>
        <p:spPr>
          <a:xfrm>
            <a:off x="265793" y="1724441"/>
            <a:ext cx="8671931" cy="4803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0669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Target material </a:t>
            </a:r>
            <a:r>
              <a:rPr kumimoji="1" lang="en-US" altLang="ja-JP" dirty="0" smtClean="0"/>
              <a:t>loading (17/4)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17/4 : loading material </a:t>
            </a:r>
          </a:p>
          <a:p>
            <a:r>
              <a:rPr kumimoji="1" lang="en-US" altLang="ja-JP" dirty="0" smtClean="0"/>
              <a:t>Preparation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loading platform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- nitrogen bath (forgot cleaning)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</a:t>
            </a:r>
            <a:r>
              <a:rPr kumimoji="1" lang="en-US" altLang="ja-JP" dirty="0" smtClean="0"/>
              <a:t> leak detector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LN2 </a:t>
            </a:r>
            <a:r>
              <a:rPr lang="en-US" altLang="ja-JP" dirty="0" err="1" smtClean="0"/>
              <a:t>dewar</a:t>
            </a:r>
            <a:endParaRPr lang="en-US" altLang="ja-JP" dirty="0" smtClean="0"/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- warming DR and magnet</a:t>
            </a:r>
          </a:p>
          <a:p>
            <a:r>
              <a:rPr lang="en-US" altLang="ja-JP" dirty="0" smtClean="0"/>
              <a:t>Material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- upstream material in 2015 </a:t>
            </a:r>
            <a:r>
              <a:rPr kumimoji="1" lang="en-US" altLang="ja-JP" dirty="0" smtClean="0">
                <a:sym typeface="Wingdings"/>
              </a:rPr>
              <a:t> downstream in 2018</a:t>
            </a:r>
          </a:p>
          <a:p>
            <a:pPr marL="0" indent="0">
              <a:buNone/>
            </a:pPr>
            <a:r>
              <a:rPr lang="en-US" altLang="ja-JP" dirty="0">
                <a:sym typeface="Wingdings"/>
              </a:rPr>
              <a:t> </a:t>
            </a:r>
            <a:r>
              <a:rPr lang="en-US" altLang="ja-JP" dirty="0" smtClean="0">
                <a:sym typeface="Wingdings"/>
              </a:rPr>
              <a:t>   - downstream material in 2015  upstream in 2018</a:t>
            </a:r>
          </a:p>
          <a:p>
            <a:pPr marL="0" indent="0">
              <a:buNone/>
            </a:pPr>
            <a:r>
              <a:rPr kumimoji="1" lang="en-US" altLang="ja-JP" dirty="0">
                <a:sym typeface="Wingdings"/>
              </a:rPr>
              <a:t> </a:t>
            </a:r>
            <a:r>
              <a:rPr kumimoji="1" lang="en-US" altLang="ja-JP" dirty="0" smtClean="0">
                <a:sym typeface="Wingdings"/>
              </a:rPr>
              <a:t>   - added about 50 cc (20 -25 g ) of SMC material</a:t>
            </a:r>
          </a:p>
          <a:p>
            <a:pPr marL="0" indent="0">
              <a:buNone/>
            </a:pPr>
            <a:r>
              <a:rPr lang="en-US" altLang="ja-JP" dirty="0">
                <a:sym typeface="Wingdings"/>
              </a:rPr>
              <a:t> </a:t>
            </a:r>
            <a:r>
              <a:rPr lang="en-US" altLang="ja-JP" dirty="0" smtClean="0">
                <a:sym typeface="Wingdings"/>
              </a:rPr>
              <a:t>   - downstream socks in 2015 was cleaned in 2017</a:t>
            </a:r>
            <a:endParaRPr kumimoji="1" lang="en-US" altLang="ja-JP" dirty="0" smtClean="0">
              <a:sym typeface="Wingdings"/>
            </a:endParaRPr>
          </a:p>
          <a:p>
            <a:pPr marL="0" indent="0">
              <a:buNone/>
            </a:pP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8868651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806895" y="201513"/>
            <a:ext cx="6863461" cy="6471394"/>
            <a:chOff x="1075859" y="447303"/>
            <a:chExt cx="9151281" cy="647139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5859" y="447303"/>
              <a:ext cx="9151281" cy="6471394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2716259" y="508000"/>
              <a:ext cx="5594694" cy="584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 smtClean="0"/>
                <a:t>Upstream waveguide</a:t>
              </a:r>
              <a:endParaRPr lang="en-GB" sz="3200" dirty="0"/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6863645" y="491866"/>
            <a:ext cx="1832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Measured by Yuri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829830" y="914853"/>
            <a:ext cx="126188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69.953 GHz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806710" y="1011277"/>
            <a:ext cx="126188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69.984 GHz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829831" y="3318055"/>
            <a:ext cx="126188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70.209 GHz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656505" y="3304397"/>
            <a:ext cx="1261884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FF"/>
                </a:solidFill>
              </a:rPr>
              <a:t>70.273 GHz</a:t>
            </a:r>
            <a:endParaRPr kumimoji="1" lang="ja-JP" altLang="en-US" dirty="0">
              <a:solidFill>
                <a:srgbClr val="0000FF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08782" y="751821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</a:rPr>
              <a:t>Power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910300" y="1216738"/>
            <a:ext cx="0" cy="1541476"/>
          </a:xfrm>
          <a:prstGeom prst="straightConnector1">
            <a:avLst/>
          </a:prstGeom>
          <a:ln w="5715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 flipV="1">
            <a:off x="910300" y="1556619"/>
            <a:ext cx="2690150" cy="13655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140097" y="1420066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0.7 W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6573972" y="955149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</a:rPr>
              <a:t>Power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V="1">
            <a:off x="6975490" y="1420066"/>
            <a:ext cx="0" cy="1541476"/>
          </a:xfrm>
          <a:prstGeom prst="straightConnector1">
            <a:avLst/>
          </a:prstGeom>
          <a:ln w="5715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7191375" y="1623394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0.7 W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08782" y="3208812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</a:rPr>
              <a:t>Power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cxnSp>
        <p:nvCxnSpPr>
          <p:cNvPr id="24" name="直線矢印コネクタ 23"/>
          <p:cNvCxnSpPr/>
          <p:nvPr/>
        </p:nvCxnSpPr>
        <p:spPr>
          <a:xfrm flipV="1">
            <a:off x="910300" y="3673729"/>
            <a:ext cx="0" cy="1541476"/>
          </a:xfrm>
          <a:prstGeom prst="straightConnector1">
            <a:avLst/>
          </a:prstGeom>
          <a:ln w="5715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テキスト ボックス 24"/>
          <p:cNvSpPr txBox="1"/>
          <p:nvPr/>
        </p:nvSpPr>
        <p:spPr>
          <a:xfrm>
            <a:off x="140097" y="3808782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1.3</a:t>
            </a:r>
            <a:r>
              <a:rPr kumimoji="1" lang="en-US" altLang="ja-JP" dirty="0" smtClean="0">
                <a:solidFill>
                  <a:srgbClr val="FF0000"/>
                </a:solidFill>
              </a:rPr>
              <a:t> W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551877" y="3366168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</a:rPr>
              <a:t>Power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cxnSp>
        <p:nvCxnSpPr>
          <p:cNvPr id="27" name="直線矢印コネクタ 26"/>
          <p:cNvCxnSpPr/>
          <p:nvPr/>
        </p:nvCxnSpPr>
        <p:spPr>
          <a:xfrm flipV="1">
            <a:off x="6986724" y="3673729"/>
            <a:ext cx="0" cy="1541476"/>
          </a:xfrm>
          <a:prstGeom prst="straightConnector1">
            <a:avLst/>
          </a:prstGeom>
          <a:ln w="5715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7173108" y="3762163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1.3</a:t>
            </a:r>
            <a:r>
              <a:rPr kumimoji="1" lang="en-US" altLang="ja-JP" dirty="0" smtClean="0">
                <a:solidFill>
                  <a:srgbClr val="FF0000"/>
                </a:solidFill>
              </a:rPr>
              <a:t> W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29" name="直線コネクタ 28"/>
          <p:cNvCxnSpPr/>
          <p:nvPr/>
        </p:nvCxnSpPr>
        <p:spPr>
          <a:xfrm flipV="1">
            <a:off x="4285340" y="1775743"/>
            <a:ext cx="2690150" cy="13655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 flipV="1">
            <a:off x="4291788" y="3920222"/>
            <a:ext cx="2690150" cy="13655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コネクタ 30"/>
          <p:cNvCxnSpPr/>
          <p:nvPr/>
        </p:nvCxnSpPr>
        <p:spPr>
          <a:xfrm flipV="1">
            <a:off x="994425" y="3947532"/>
            <a:ext cx="2690150" cy="13655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/>
          <p:nvPr/>
        </p:nvCxnSpPr>
        <p:spPr>
          <a:xfrm flipV="1">
            <a:off x="1008080" y="5693954"/>
            <a:ext cx="2690150" cy="13655"/>
          </a:xfrm>
          <a:prstGeom prst="straightConnector1">
            <a:avLst/>
          </a:prstGeom>
          <a:ln w="38100" cmpd="sng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1310925" y="5734902"/>
            <a:ext cx="302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</a:rPr>
              <a:t>Trombone attenuator position  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255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403642"/>
              </p:ext>
            </p:extLst>
          </p:nvPr>
        </p:nvGraphicFramePr>
        <p:xfrm>
          <a:off x="179304" y="580568"/>
          <a:ext cx="8785400" cy="61555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4308"/>
                <a:gridCol w="423318"/>
                <a:gridCol w="928567"/>
                <a:gridCol w="969534"/>
                <a:gridCol w="966973"/>
                <a:gridCol w="878540"/>
                <a:gridCol w="878540"/>
                <a:gridCol w="878540"/>
                <a:gridCol w="878540"/>
                <a:gridCol w="878540"/>
              </a:tblGrid>
              <a:tr h="103307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April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June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July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August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Sep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Oct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Dec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811007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Jaakko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811007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Michael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811007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Genki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811007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Kaori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611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Yuri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598714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Nori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8715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Stefan </a:t>
                      </a:r>
                      <a:r>
                        <a:rPr kumimoji="1" lang="en-US" altLang="ja-JP" dirty="0" err="1" smtClean="0"/>
                        <a:t>Runkel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93208"/>
            <a:ext cx="8229600" cy="585599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Man power availability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1347635" y="1943419"/>
            <a:ext cx="3172304" cy="32870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1357968" y="4877547"/>
            <a:ext cx="2183921" cy="388471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1359649" y="5598898"/>
            <a:ext cx="2067857" cy="31376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1345202" y="4179688"/>
            <a:ext cx="7532042" cy="343647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347635" y="2778266"/>
            <a:ext cx="298967" cy="3585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4265938" y="2778266"/>
            <a:ext cx="4582763" cy="3585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2465294" y="2778266"/>
            <a:ext cx="1523679" cy="358588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3674189" y="5598898"/>
            <a:ext cx="5095454" cy="31376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7263824" y="1907133"/>
            <a:ext cx="1505819" cy="328706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1316660" y="3454170"/>
            <a:ext cx="875291" cy="402729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017274" y="5414232"/>
            <a:ext cx="1167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28/6 – 5/7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204354" y="3479011"/>
            <a:ext cx="62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16/5</a:t>
            </a:r>
            <a:endParaRPr kumimoji="1" lang="ja-JP" altLang="en-US" dirty="0"/>
          </a:p>
        </p:txBody>
      </p:sp>
      <p:sp>
        <p:nvSpPr>
          <p:cNvPr id="18" name="正方形/長方形 17"/>
          <p:cNvSpPr/>
          <p:nvPr/>
        </p:nvSpPr>
        <p:spPr>
          <a:xfrm>
            <a:off x="4519939" y="3454170"/>
            <a:ext cx="926027" cy="377888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716907" y="3470374"/>
            <a:ext cx="3985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??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1920602" y="2756034"/>
            <a:ext cx="62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26/5</a:t>
            </a:r>
            <a:endParaRPr kumimoji="1" lang="ja-JP" altLang="en-US" dirty="0"/>
          </a:p>
        </p:txBody>
      </p:sp>
      <p:sp>
        <p:nvSpPr>
          <p:cNvPr id="21" name="正方形/長方形 20"/>
          <p:cNvSpPr/>
          <p:nvPr/>
        </p:nvSpPr>
        <p:spPr>
          <a:xfrm>
            <a:off x="5526259" y="4877547"/>
            <a:ext cx="1621397" cy="388471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3637903" y="6186713"/>
            <a:ext cx="1771777" cy="362857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??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158502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 up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3939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After loading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dirty="0" smtClean="0"/>
              <a:t>Cleaned up He3 line by evacuation pumps</a:t>
            </a:r>
          </a:p>
          <a:p>
            <a:r>
              <a:rPr lang="en-US" altLang="ja-JP" dirty="0" smtClean="0"/>
              <a:t>Restarted cooling dilution refrigerator (Tuesday evening)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He4 pump system started on Thursday.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He3 pump system : problem of relay </a:t>
            </a:r>
          </a:p>
          <a:p>
            <a:r>
              <a:rPr lang="en-US" altLang="ja-JP" dirty="0" smtClean="0"/>
              <a:t>Leak check of </a:t>
            </a:r>
            <a:r>
              <a:rPr lang="en-US" altLang="ja-JP" dirty="0" err="1" smtClean="0"/>
              <a:t>o-ring</a:t>
            </a:r>
            <a:r>
              <a:rPr lang="en-US" altLang="ja-JP" dirty="0" smtClean="0"/>
              <a:t> on the flange </a:t>
            </a:r>
            <a:endParaRPr lang="en-US" altLang="ja-JP" dirty="0" smtClean="0">
              <a:solidFill>
                <a:srgbClr val="0000FF"/>
              </a:solidFill>
            </a:endParaRPr>
          </a:p>
          <a:p>
            <a:r>
              <a:rPr lang="en-US" altLang="ja-JP" dirty="0" smtClean="0"/>
              <a:t>Leak check of the access tube (indium joint)</a:t>
            </a:r>
          </a:p>
          <a:p>
            <a:r>
              <a:rPr lang="en-US" altLang="ja-JP" dirty="0" smtClean="0"/>
              <a:t>Leak check of isolation vacuum of the holder</a:t>
            </a:r>
          </a:p>
          <a:p>
            <a:r>
              <a:rPr lang="en-US" altLang="ja-JP" dirty="0" smtClean="0"/>
              <a:t>Removed loading platform on Thursday 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2891270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NMR system preparation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Installed cooling water line</a:t>
            </a:r>
          </a:p>
          <a:p>
            <a:r>
              <a:rPr lang="en-US" altLang="ja-JP" dirty="0" smtClean="0"/>
              <a:t>Installed NMR cables after loading</a:t>
            </a:r>
          </a:p>
          <a:p>
            <a:r>
              <a:rPr lang="en-US" altLang="ja-JP" dirty="0" smtClean="0"/>
              <a:t>Connected NMR cables after loading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 - one cable was cut but fixed it</a:t>
            </a:r>
          </a:p>
          <a:p>
            <a:r>
              <a:rPr lang="en-US" altLang="ja-JP" dirty="0" smtClean="0"/>
              <a:t>Tuning Q-curves</a:t>
            </a:r>
          </a:p>
          <a:p>
            <a:r>
              <a:rPr lang="en-US" altLang="ja-JP" dirty="0" smtClean="0"/>
              <a:t>Installed radiation shield  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621286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Integrated area @ 1.27K</a:t>
            </a:r>
            <a:br>
              <a:rPr kumimoji="1" lang="en-US" altLang="ja-JP" dirty="0" smtClean="0"/>
            </a:br>
            <a:r>
              <a:rPr lang="en-US" altLang="ja-JP" dirty="0" smtClean="0"/>
              <a:t>(very preliminary)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i-FI" altLang="ja-JP" dirty="0"/>
              <a:t>coil1           = -43.1713         +/- 0.02362      (0.05471%)</a:t>
            </a:r>
          </a:p>
          <a:p>
            <a:r>
              <a:rPr lang="fi-FI" altLang="ja-JP" dirty="0"/>
              <a:t>coil2           = -18.4606         +/- 0.09139      (0.495%)</a:t>
            </a:r>
          </a:p>
          <a:p>
            <a:r>
              <a:rPr lang="fi-FI" altLang="ja-JP" dirty="0"/>
              <a:t>coil3           = -38.439          +/- 0.01839      (0.04783%)</a:t>
            </a:r>
          </a:p>
          <a:p>
            <a:r>
              <a:rPr lang="fi-FI" altLang="ja-JP" dirty="0"/>
              <a:t>coil4           = -21.8121         +/- 0.06017      (0.2759%)</a:t>
            </a:r>
          </a:p>
          <a:p>
            <a:r>
              <a:rPr lang="fi-FI" altLang="ja-JP" dirty="0"/>
              <a:t>coil5           = -34.7328         +/- 0.02014      (0.05798%)</a:t>
            </a:r>
          </a:p>
          <a:p>
            <a:r>
              <a:rPr lang="fi-FI" altLang="ja-JP" dirty="0"/>
              <a:t>coil6           = -10.5719         +/- 0.0169       (0.1598%)</a:t>
            </a:r>
          </a:p>
          <a:p>
            <a:r>
              <a:rPr lang="fi-FI" altLang="ja-JP" dirty="0"/>
              <a:t>coil7           = -14.5848         +/- 0.02518      (0.1726%)</a:t>
            </a:r>
          </a:p>
          <a:p>
            <a:r>
              <a:rPr lang="fi-FI" altLang="ja-JP" dirty="0"/>
              <a:t>coil8           = -26.272          +/- 0.01477      (0.05624%)</a:t>
            </a:r>
          </a:p>
          <a:p>
            <a:r>
              <a:rPr lang="fi-FI" altLang="ja-JP" dirty="0"/>
              <a:t>coil9           = -11.6647         +/- 0.02001      (0.1716%)</a:t>
            </a:r>
          </a:p>
          <a:p>
            <a:r>
              <a:rPr lang="fi-FI" altLang="ja-JP" dirty="0"/>
              <a:t>coil10          = -33.9287         +/- 0.02973      (0.08763%)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78223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kumimoji="1" lang="en-US" altLang="ja-JP" sz="3600" b="1" dirty="0" smtClean="0"/>
              <a:t>Relaxation time of proton (NH3) at COMPASS</a:t>
            </a:r>
            <a:endParaRPr kumimoji="1" lang="ja-JP" altLang="en-US" sz="3600" b="1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6481493"/>
              </p:ext>
            </p:extLst>
          </p:nvPr>
        </p:nvGraphicFramePr>
        <p:xfrm>
          <a:off x="457200" y="1600200"/>
          <a:ext cx="7721601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5200"/>
                <a:gridCol w="1020809"/>
                <a:gridCol w="2399098"/>
                <a:gridCol w="333649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Year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Material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Program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Relaxation time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1998?</a:t>
                      </a:r>
                    </a:p>
                    <a:p>
                      <a:r>
                        <a:rPr kumimoji="1" lang="en-US" altLang="ja-JP" sz="2400" dirty="0" smtClean="0"/>
                        <a:t>SMC</a:t>
                      </a:r>
                      <a:endParaRPr kumimoji="1" lang="ja-JP" altLang="en-US" sz="2400" dirty="0"/>
                    </a:p>
                  </a:txBody>
                  <a:tcP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OLD</a:t>
                      </a:r>
                      <a:endParaRPr kumimoji="1" lang="ja-JP" altLang="en-US" sz="2400" dirty="0"/>
                    </a:p>
                  </a:txBody>
                  <a:tcP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Transverse</a:t>
                      </a:r>
                      <a:endParaRPr kumimoji="1" lang="ja-JP" altLang="en-US" sz="2400" dirty="0"/>
                    </a:p>
                  </a:txBody>
                  <a:tcP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~500 hours at 0.5T</a:t>
                      </a:r>
                      <a:endParaRPr kumimoji="1" lang="ja-JP" altLang="en-US" sz="2400" dirty="0"/>
                    </a:p>
                  </a:txBody>
                  <a:tcP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2007</a:t>
                      </a:r>
                      <a:endParaRPr kumimoji="1" lang="ja-JP" altLang="en-US" sz="2400" dirty="0"/>
                    </a:p>
                  </a:txBody>
                  <a:tcP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OLD</a:t>
                      </a:r>
                      <a:endParaRPr kumimoji="1" lang="ja-JP" altLang="en-US" sz="2400" dirty="0"/>
                    </a:p>
                  </a:txBody>
                  <a:tcP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Longitudinal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/Transverse</a:t>
                      </a:r>
                      <a:endParaRPr kumimoji="1" lang="ja-JP" altLang="en-US" sz="2400" dirty="0" smtClean="0"/>
                    </a:p>
                  </a:txBody>
                  <a:tcP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~4000 hours at 0.6T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~ 9000 hours at 1.0 T</a:t>
                      </a:r>
                      <a:endParaRPr kumimoji="1" lang="ja-JP" altLang="en-US" sz="2400" dirty="0" smtClean="0"/>
                    </a:p>
                  </a:txBody>
                  <a:tcP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2010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OLD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Transverse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400" dirty="0" smtClean="0"/>
                        <a:t>~ 9000 hours at 0.6</a:t>
                      </a:r>
                      <a:r>
                        <a:rPr kumimoji="1" lang="en-US" altLang="ja-JP" sz="2400" baseline="0" dirty="0" smtClean="0"/>
                        <a:t> </a:t>
                      </a:r>
                      <a:r>
                        <a:rPr kumimoji="1" lang="en-US" altLang="ja-JP" sz="2400" dirty="0" smtClean="0"/>
                        <a:t>T</a:t>
                      </a:r>
                      <a:endParaRPr kumimoji="1" lang="ja-JP" altLang="en-US" sz="2400" dirty="0" smtClean="0"/>
                    </a:p>
                  </a:txBody>
                  <a:tcPr/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2011</a:t>
                      </a:r>
                      <a:endParaRPr kumimoji="1" lang="ja-JP" altLang="en-US" sz="2400" dirty="0"/>
                    </a:p>
                  </a:txBody>
                  <a:tcP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NEW</a:t>
                      </a:r>
                      <a:endParaRPr kumimoji="1" lang="ja-JP" altLang="en-US" sz="2400" dirty="0"/>
                    </a:p>
                  </a:txBody>
                  <a:tcP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Longitudinal</a:t>
                      </a:r>
                      <a:endParaRPr kumimoji="1" lang="ja-JP" altLang="en-US" sz="2400" dirty="0"/>
                    </a:p>
                  </a:txBody>
                  <a:tcP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~ 9000 hours at 2.5 T</a:t>
                      </a:r>
                      <a:endParaRPr kumimoji="1" lang="ja-JP" altLang="en-US" sz="2400" dirty="0"/>
                    </a:p>
                  </a:txBody>
                  <a:tcPr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2015</a:t>
                      </a:r>
                      <a:endParaRPr kumimoji="1" lang="ja-JP" altLang="en-US" sz="2400" dirty="0"/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NEW</a:t>
                      </a:r>
                      <a:endParaRPr kumimoji="1" lang="ja-JP" altLang="en-US" sz="2400" dirty="0"/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Transverse</a:t>
                      </a:r>
                      <a:endParaRPr kumimoji="1" lang="ja-JP" altLang="en-US" sz="2400" dirty="0"/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~ 1200 hours at 0.6 T</a:t>
                      </a:r>
                    </a:p>
                    <a:p>
                      <a:r>
                        <a:rPr kumimoji="1" lang="en-US" altLang="ja-JP" sz="2400" dirty="0" smtClean="0"/>
                        <a:t>With hadron</a:t>
                      </a:r>
                      <a:r>
                        <a:rPr kumimoji="1" lang="en-US" altLang="ja-JP" sz="2400" baseline="0" dirty="0" smtClean="0"/>
                        <a:t> beam</a:t>
                      </a:r>
                      <a:endParaRPr kumimoji="1" lang="ja-JP" altLang="en-US" sz="2400" dirty="0"/>
                    </a:p>
                  </a:txBody>
                  <a:tcP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959325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pic>
        <p:nvPicPr>
          <p:cNvPr id="3" name="図 2" descr="VKE2401P4-cavity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71" b="37619"/>
          <a:stretch/>
        </p:blipFill>
        <p:spPr>
          <a:xfrm>
            <a:off x="1215943" y="656369"/>
            <a:ext cx="7203815" cy="538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54469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正方形/長方形 46"/>
          <p:cNvSpPr/>
          <p:nvPr/>
        </p:nvSpPr>
        <p:spPr>
          <a:xfrm>
            <a:off x="8057477" y="3335303"/>
            <a:ext cx="602643" cy="183604"/>
          </a:xfrm>
          <a:prstGeom prst="rect">
            <a:avLst/>
          </a:prstGeom>
          <a:solidFill>
            <a:srgbClr val="FDEADA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正方形/長方形 45"/>
          <p:cNvSpPr/>
          <p:nvPr/>
        </p:nvSpPr>
        <p:spPr>
          <a:xfrm>
            <a:off x="4437149" y="5433473"/>
            <a:ext cx="153010" cy="578706"/>
          </a:xfrm>
          <a:prstGeom prst="rect">
            <a:avLst/>
          </a:prstGeom>
          <a:solidFill>
            <a:srgbClr val="FDEADA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3" name="正方形/長方形 42"/>
          <p:cNvSpPr/>
          <p:nvPr/>
        </p:nvSpPr>
        <p:spPr>
          <a:xfrm>
            <a:off x="487724" y="3320004"/>
            <a:ext cx="690416" cy="183604"/>
          </a:xfrm>
          <a:prstGeom prst="rect">
            <a:avLst/>
          </a:prstGeom>
          <a:solidFill>
            <a:srgbClr val="FDEADA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正方形/長方形 41"/>
          <p:cNvSpPr/>
          <p:nvPr/>
        </p:nvSpPr>
        <p:spPr>
          <a:xfrm>
            <a:off x="4437149" y="844875"/>
            <a:ext cx="153010" cy="4271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正方形/長方形 1"/>
          <p:cNvSpPr/>
          <p:nvPr/>
        </p:nvSpPr>
        <p:spPr>
          <a:xfrm>
            <a:off x="3197818" y="1300457"/>
            <a:ext cx="2692899" cy="41155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sng"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/>
              <a:t>Sol Dip</a:t>
            </a:r>
            <a:endParaRPr lang="ja-JP" altLang="en-US" dirty="0"/>
          </a:p>
          <a:p>
            <a:pPr algn="ctr"/>
            <a:endParaRPr kumimoji="1" lang="ja-JP" altLang="en-US" dirty="0"/>
          </a:p>
        </p:txBody>
      </p:sp>
      <p:sp>
        <p:nvSpPr>
          <p:cNvPr id="3" name="正方形/長方形 2"/>
          <p:cNvSpPr/>
          <p:nvPr/>
        </p:nvSpPr>
        <p:spPr>
          <a:xfrm>
            <a:off x="1178140" y="2677412"/>
            <a:ext cx="6854653" cy="15299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-</a:t>
            </a:r>
            <a:endParaRPr kumimoji="1" lang="ja-JP" altLang="en-US" dirty="0"/>
          </a:p>
        </p:txBody>
      </p:sp>
      <p:cxnSp>
        <p:nvCxnSpPr>
          <p:cNvPr id="5" name="直線コネクタ 4"/>
          <p:cNvCxnSpPr/>
          <p:nvPr/>
        </p:nvCxnSpPr>
        <p:spPr>
          <a:xfrm>
            <a:off x="4513669" y="489584"/>
            <a:ext cx="0" cy="5905606"/>
          </a:xfrm>
          <a:prstGeom prst="line">
            <a:avLst/>
          </a:prstGeom>
          <a:ln w="38100" cmpd="sng">
            <a:prstDash val="sysDash"/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>
            <a:off x="397822" y="3400786"/>
            <a:ext cx="8553015" cy="41601"/>
          </a:xfrm>
          <a:prstGeom prst="straightConnector1">
            <a:avLst/>
          </a:prstGeom>
          <a:ln w="38100" cmpd="sng"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/>
          <p:cNvSpPr txBox="1"/>
          <p:nvPr/>
        </p:nvSpPr>
        <p:spPr>
          <a:xfrm>
            <a:off x="8440002" y="3441662"/>
            <a:ext cx="621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Sol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51363" y="290697"/>
            <a:ext cx="7469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Dip</a:t>
            </a:r>
            <a:endParaRPr kumimoji="1" lang="ja-JP" altLang="en-US" sz="32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057477" y="2641064"/>
            <a:ext cx="836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+236 A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498353" y="933275"/>
            <a:ext cx="836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+465 A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44261" y="2294930"/>
            <a:ext cx="719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+80 A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513658" y="4299164"/>
            <a:ext cx="675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-80 A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936611" y="3046754"/>
            <a:ext cx="836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+135 A</a:t>
            </a:r>
            <a:endParaRPr kumimoji="1" lang="ja-JP" altLang="en-US" dirty="0"/>
          </a:p>
        </p:txBody>
      </p:sp>
      <p:sp>
        <p:nvSpPr>
          <p:cNvPr id="15" name="正方形/長方形 14"/>
          <p:cNvSpPr/>
          <p:nvPr/>
        </p:nvSpPr>
        <p:spPr>
          <a:xfrm>
            <a:off x="3197818" y="1300457"/>
            <a:ext cx="2692899" cy="4115565"/>
          </a:xfrm>
          <a:prstGeom prst="rect">
            <a:avLst/>
          </a:prstGeom>
          <a:noFill/>
          <a:ln w="57150" cmpd="sng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559560" y="5446632"/>
            <a:ext cx="792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-465 A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405752" y="3031454"/>
            <a:ext cx="792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-135 A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13110" y="2740774"/>
            <a:ext cx="792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-236 A</a:t>
            </a:r>
            <a:endParaRPr kumimoji="1" lang="ja-JP" altLang="en-US" dirty="0"/>
          </a:p>
        </p:txBody>
      </p:sp>
      <p:sp>
        <p:nvSpPr>
          <p:cNvPr id="19" name="下矢印 18"/>
          <p:cNvSpPr/>
          <p:nvPr/>
        </p:nvSpPr>
        <p:spPr>
          <a:xfrm>
            <a:off x="5538802" y="5171230"/>
            <a:ext cx="260109" cy="644734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3" name="右矢印 22"/>
          <p:cNvSpPr/>
          <p:nvPr/>
        </p:nvSpPr>
        <p:spPr>
          <a:xfrm>
            <a:off x="5538802" y="4668496"/>
            <a:ext cx="684198" cy="284504"/>
          </a:xfrm>
          <a:prstGeom prst="right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下矢印 23"/>
          <p:cNvSpPr/>
          <p:nvPr/>
        </p:nvSpPr>
        <p:spPr>
          <a:xfrm>
            <a:off x="6175375" y="3937000"/>
            <a:ext cx="254000" cy="636246"/>
          </a:xfrm>
          <a:prstGeom prst="down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右矢印 24"/>
          <p:cNvSpPr/>
          <p:nvPr/>
        </p:nvSpPr>
        <p:spPr>
          <a:xfrm>
            <a:off x="7826375" y="3901382"/>
            <a:ext cx="619125" cy="30598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乗算記号 26"/>
          <p:cNvSpPr/>
          <p:nvPr/>
        </p:nvSpPr>
        <p:spPr>
          <a:xfrm>
            <a:off x="5597195" y="2371425"/>
            <a:ext cx="538329" cy="598834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乗算記号 27"/>
          <p:cNvSpPr/>
          <p:nvPr/>
        </p:nvSpPr>
        <p:spPr>
          <a:xfrm>
            <a:off x="2968307" y="2371425"/>
            <a:ext cx="566121" cy="598834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乗算記号 28"/>
          <p:cNvSpPr/>
          <p:nvPr/>
        </p:nvSpPr>
        <p:spPr>
          <a:xfrm>
            <a:off x="2953006" y="3903686"/>
            <a:ext cx="566121" cy="608364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正方形/長方形 29"/>
          <p:cNvSpPr/>
          <p:nvPr/>
        </p:nvSpPr>
        <p:spPr>
          <a:xfrm>
            <a:off x="350020" y="5949710"/>
            <a:ext cx="2539896" cy="5716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87724" y="6058076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Allowed region by MSS</a:t>
            </a:r>
            <a:endParaRPr kumimoji="1" lang="ja-JP" altLang="en-US" dirty="0"/>
          </a:p>
        </p:txBody>
      </p:sp>
      <p:sp>
        <p:nvSpPr>
          <p:cNvPr id="33" name="右矢印 32"/>
          <p:cNvSpPr/>
          <p:nvPr/>
        </p:nvSpPr>
        <p:spPr>
          <a:xfrm>
            <a:off x="7007659" y="5171230"/>
            <a:ext cx="397814" cy="244792"/>
          </a:xfrm>
          <a:prstGeom prst="right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右矢印 33"/>
          <p:cNvSpPr/>
          <p:nvPr/>
        </p:nvSpPr>
        <p:spPr>
          <a:xfrm>
            <a:off x="7007659" y="5706713"/>
            <a:ext cx="397814" cy="24299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581559" y="5110038"/>
            <a:ext cx="684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D</a:t>
            </a:r>
            <a:r>
              <a:rPr kumimoji="1" lang="en-US" altLang="ja-JP" dirty="0" smtClean="0"/>
              <a:t>one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7489753" y="5628428"/>
            <a:ext cx="153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To be checked</a:t>
            </a:r>
            <a:endParaRPr kumimoji="1" lang="ja-JP" altLang="en-US" dirty="0"/>
          </a:p>
        </p:txBody>
      </p:sp>
      <p:sp>
        <p:nvSpPr>
          <p:cNvPr id="37" name="正方形/長方形 36"/>
          <p:cNvSpPr/>
          <p:nvPr/>
        </p:nvSpPr>
        <p:spPr>
          <a:xfrm>
            <a:off x="6772973" y="4953000"/>
            <a:ext cx="2248569" cy="1258596"/>
          </a:xfrm>
          <a:prstGeom prst="rect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左右矢印 37"/>
          <p:cNvSpPr/>
          <p:nvPr/>
        </p:nvSpPr>
        <p:spPr>
          <a:xfrm>
            <a:off x="4161752" y="6028008"/>
            <a:ext cx="749728" cy="309747"/>
          </a:xfrm>
          <a:prstGeom prst="leftRightArrow">
            <a:avLst/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上下矢印 38"/>
          <p:cNvSpPr/>
          <p:nvPr/>
        </p:nvSpPr>
        <p:spPr>
          <a:xfrm>
            <a:off x="8215985" y="3193984"/>
            <a:ext cx="260521" cy="523794"/>
          </a:xfrm>
          <a:prstGeom prst="upDown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66403" y="76518"/>
            <a:ext cx="33139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MSS for field rotation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218228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136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TE </a:t>
            </a:r>
            <a:r>
              <a:rPr kumimoji="1" lang="en-US" altLang="ja-JP" dirty="0" smtClean="0"/>
              <a:t>calibration (20/4 -24/4)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0209" y="1146596"/>
            <a:ext cx="8532243" cy="5662087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 smtClean="0"/>
              <a:t>Test of the communication between NMR and Magnet control system with Sylvain on Friday morning</a:t>
            </a:r>
          </a:p>
          <a:p>
            <a:pPr marL="0" indent="0">
              <a:buNone/>
            </a:pPr>
            <a:r>
              <a:rPr lang="en-US" altLang="ja-JP" dirty="0"/>
              <a:t> </a:t>
            </a:r>
            <a:r>
              <a:rPr lang="en-US" altLang="ja-JP" dirty="0" smtClean="0"/>
              <a:t>  ( - dipole test was done from Thursday night to Friday morning)</a:t>
            </a:r>
          </a:p>
          <a:p>
            <a:r>
              <a:rPr kumimoji="1" lang="en-US" altLang="ja-JP" dirty="0" smtClean="0"/>
              <a:t>Setting Trim coils </a:t>
            </a:r>
            <a:r>
              <a:rPr kumimoji="1" lang="en-US" altLang="ja-JP" dirty="0" smtClean="0">
                <a:sym typeface="Wingdings"/>
              </a:rPr>
              <a:t> same as in 2015</a:t>
            </a:r>
            <a:endParaRPr kumimoji="1" lang="en-US" altLang="ja-JP" dirty="0" smtClean="0"/>
          </a:p>
          <a:p>
            <a:r>
              <a:rPr lang="en-US" altLang="ja-JP" dirty="0" smtClean="0"/>
              <a:t>Installed of He3 </a:t>
            </a:r>
            <a:r>
              <a:rPr lang="en-US" altLang="ja-JP" dirty="0" err="1" smtClean="0"/>
              <a:t>vapour</a:t>
            </a:r>
            <a:r>
              <a:rPr lang="en-US" altLang="ja-JP" dirty="0" smtClean="0"/>
              <a:t> pressure system</a:t>
            </a:r>
          </a:p>
          <a:p>
            <a:r>
              <a:rPr kumimoji="1" lang="en-US" altLang="ja-JP" dirty="0" smtClean="0"/>
              <a:t>Filling liquid helium of 10 m^3 gas in the mixing chamber (from Thursday afternoon ) </a:t>
            </a:r>
          </a:p>
          <a:p>
            <a:r>
              <a:rPr lang="en-US" altLang="ja-JP" dirty="0" smtClean="0"/>
              <a:t>Started at 18:00 on Friday (1.44K)</a:t>
            </a:r>
          </a:p>
          <a:p>
            <a:r>
              <a:rPr kumimoji="1" lang="en-US" altLang="ja-JP" dirty="0" smtClean="0"/>
              <a:t>Started 2</a:t>
            </a:r>
            <a:r>
              <a:rPr kumimoji="1" lang="en-US" altLang="ja-JP" baseline="30000" dirty="0" smtClean="0"/>
              <a:t>nd</a:t>
            </a:r>
            <a:r>
              <a:rPr kumimoji="1" lang="en-US" altLang="ja-JP" dirty="0" smtClean="0"/>
              <a:t> temperature point on Saturday 16:30 (1.27K)</a:t>
            </a:r>
          </a:p>
          <a:p>
            <a:r>
              <a:rPr lang="en-US" altLang="ja-JP" dirty="0" smtClean="0"/>
              <a:t>Started 3</a:t>
            </a:r>
            <a:r>
              <a:rPr lang="en-US" altLang="ja-JP" baseline="30000" dirty="0" smtClean="0"/>
              <a:t>rd</a:t>
            </a:r>
            <a:r>
              <a:rPr lang="en-US" altLang="ja-JP" dirty="0" smtClean="0"/>
              <a:t> point on Sunday 16:10 (0.98 K)</a:t>
            </a:r>
          </a:p>
          <a:p>
            <a:r>
              <a:rPr kumimoji="1" lang="en-US" altLang="ja-JP" dirty="0" smtClean="0"/>
              <a:t>Started 4</a:t>
            </a:r>
            <a:r>
              <a:rPr kumimoji="1" lang="en-US" altLang="ja-JP" baseline="30000" dirty="0" smtClean="0"/>
              <a:t>th</a:t>
            </a:r>
            <a:r>
              <a:rPr kumimoji="1" lang="en-US" altLang="ja-JP" dirty="0" smtClean="0"/>
              <a:t> point on Monday 11:00 (2</a:t>
            </a:r>
            <a:r>
              <a:rPr kumimoji="1" lang="en-US" altLang="ja-JP" baseline="30000" dirty="0" smtClean="0"/>
              <a:t>nd</a:t>
            </a:r>
            <a:r>
              <a:rPr kumimoji="1" lang="en-US" altLang="ja-JP" dirty="0" smtClean="0"/>
              <a:t>  0.98 K)</a:t>
            </a:r>
          </a:p>
          <a:p>
            <a:r>
              <a:rPr lang="en-US" altLang="ja-JP" dirty="0" smtClean="0"/>
              <a:t>Target shift for TE calibration</a:t>
            </a:r>
          </a:p>
          <a:p>
            <a:pPr marL="0" indent="0">
              <a:buNone/>
            </a:pPr>
            <a:r>
              <a:rPr kumimoji="1" lang="en-US" altLang="ja-JP" dirty="0"/>
              <a:t> </a:t>
            </a:r>
            <a:r>
              <a:rPr kumimoji="1" lang="en-US" altLang="ja-JP" dirty="0" smtClean="0"/>
              <a:t>     Thanks to Vincent, counted in the normal shifts </a:t>
            </a:r>
          </a:p>
          <a:p>
            <a:r>
              <a:rPr lang="en-US" altLang="ja-JP" dirty="0" smtClean="0"/>
              <a:t>Auto system stopped twice, otherwise working well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4077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50" y="113509"/>
            <a:ext cx="7886700" cy="1325563"/>
          </a:xfrm>
        </p:spPr>
        <p:txBody>
          <a:bodyPr/>
          <a:lstStyle/>
          <a:p>
            <a:r>
              <a:rPr lang="en-US" dirty="0" smtClean="0"/>
              <a:t>TE calibration in Apr. 2018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1851" y="1250421"/>
            <a:ext cx="4838972" cy="53174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87" y="2471740"/>
            <a:ext cx="4504013" cy="3778779"/>
          </a:xfrm>
          <a:prstGeom prst="rect">
            <a:avLst/>
          </a:prstGeom>
        </p:spPr>
      </p:pic>
      <p:sp>
        <p:nvSpPr>
          <p:cNvPr id="5" name="Rectangular Callout 4"/>
          <p:cNvSpPr/>
          <p:nvPr/>
        </p:nvSpPr>
        <p:spPr>
          <a:xfrm>
            <a:off x="1257301" y="2015068"/>
            <a:ext cx="1282700" cy="1151466"/>
          </a:xfrm>
          <a:prstGeom prst="wedgeRectCallou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21/04/2018 16:30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Start pump#4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2795362" y="2590801"/>
            <a:ext cx="1282700" cy="1151466"/>
          </a:xfrm>
          <a:prstGeom prst="wedgeRectCallou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22/04/2018 16:10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Start pump#1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82601" y="3623733"/>
            <a:ext cx="927100" cy="5792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1.45 K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>
          <a:xfrm>
            <a:off x="3150962" y="5164666"/>
            <a:ext cx="927100" cy="5792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0.98 K</a:t>
            </a:r>
            <a:endParaRPr lang="en-GB" dirty="0"/>
          </a:p>
        </p:txBody>
      </p:sp>
      <p:sp>
        <p:nvSpPr>
          <p:cNvPr id="11" name="Rounded Rectangle 10"/>
          <p:cNvSpPr/>
          <p:nvPr/>
        </p:nvSpPr>
        <p:spPr>
          <a:xfrm>
            <a:off x="1855562" y="4195291"/>
            <a:ext cx="927100" cy="57923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1.27 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42506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450" y="297392"/>
            <a:ext cx="1974850" cy="319085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4 temperature points </a:t>
            </a:r>
            <a:endParaRPr lang="en-GB" sz="2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8699" y="16933"/>
            <a:ext cx="6756400" cy="675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076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 descr="TB-PT-20150708-3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9" t="6197" r="4719" b="7820"/>
          <a:stretch/>
        </p:blipFill>
        <p:spPr>
          <a:xfrm rot="16200000">
            <a:off x="1455097" y="-315047"/>
            <a:ext cx="5918218" cy="7914010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6916389" y="50148"/>
            <a:ext cx="21554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0000"/>
                </a:solidFill>
              </a:rPr>
              <a:t>July in 2015  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160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Temperature at TE calibration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He3 vapor system did not work well.</a:t>
            </a:r>
          </a:p>
          <a:p>
            <a:r>
              <a:rPr lang="en-US" altLang="ja-JP" dirty="0" smtClean="0"/>
              <a:t>TTH4 and TTH5 available</a:t>
            </a:r>
          </a:p>
          <a:p>
            <a:r>
              <a:rPr lang="en-US" altLang="ja-JP" dirty="0" smtClean="0"/>
              <a:t>Correction of resistance @ 2.5T</a:t>
            </a:r>
          </a:p>
          <a:p>
            <a:pPr marL="0" indent="0">
              <a:buNone/>
            </a:pPr>
            <a:r>
              <a:rPr lang="en-US" altLang="ja-JP" dirty="0" smtClean="0"/>
              <a:t>    - data taken Tuesday morning </a:t>
            </a:r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622807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365126"/>
            <a:ext cx="8420099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Calibration constants (NMR signal area @ TE 1K)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494190" y="1790573"/>
            <a:ext cx="823595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/>
              <a:t>coil1              = -54.4342         +/- 0.1816       (0.3335%)</a:t>
            </a:r>
          </a:p>
          <a:p>
            <a:r>
              <a:rPr lang="en-GB" sz="2800" dirty="0"/>
              <a:t>coil2              = -22.7626         +/- 0.1136       (0.4988%)</a:t>
            </a:r>
          </a:p>
          <a:p>
            <a:r>
              <a:rPr lang="en-GB" sz="2800" dirty="0"/>
              <a:t>coil3              = -48.4761         +/- 0.1896       (0.3911%)</a:t>
            </a:r>
          </a:p>
          <a:p>
            <a:r>
              <a:rPr lang="en-GB" sz="2800" dirty="0"/>
              <a:t>coil4              = -27.1523         +/- 0.2678       (0.9863%)</a:t>
            </a:r>
          </a:p>
          <a:p>
            <a:r>
              <a:rPr lang="en-GB" sz="2800" dirty="0"/>
              <a:t>coil5              = -43.8718         +/- 0.1447       (0.3298%)</a:t>
            </a:r>
          </a:p>
          <a:p>
            <a:r>
              <a:rPr lang="en-GB" sz="2800" dirty="0"/>
              <a:t>coil6              = -13.3982         +/- 0.03178      (0.2372%)</a:t>
            </a:r>
          </a:p>
          <a:p>
            <a:r>
              <a:rPr lang="en-GB" sz="2800" dirty="0"/>
              <a:t>coil7              = -18.3778         +/- 0.05888      (0.3204%)</a:t>
            </a:r>
          </a:p>
          <a:p>
            <a:r>
              <a:rPr lang="en-GB" sz="2800" dirty="0"/>
              <a:t>coil8              = -33.131          +/- 0.105        (0.317%)</a:t>
            </a:r>
          </a:p>
          <a:p>
            <a:r>
              <a:rPr lang="en-GB" sz="2800" dirty="0"/>
              <a:t>coil9              = -14.6842         +/- 0.07668      (0.5222%)</a:t>
            </a:r>
          </a:p>
          <a:p>
            <a:r>
              <a:rPr lang="en-GB" sz="2800" dirty="0"/>
              <a:t>coil10             = -42.6571         +/- 0.2014       (0.4721%)</a:t>
            </a:r>
          </a:p>
        </p:txBody>
      </p:sp>
    </p:spTree>
    <p:extLst>
      <p:ext uri="{BB962C8B-B14F-4D97-AF65-F5344CB8AC3E}">
        <p14:creationId xmlns:p14="http://schemas.microsoft.com/office/powerpoint/2010/main" val="76964553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1008</TotalTime>
  <Words>1479</Words>
  <Application>Microsoft Macintosh PowerPoint</Application>
  <PresentationFormat>画面に合わせる (4:3)</PresentationFormat>
  <Paragraphs>341</Paragraphs>
  <Slides>38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38</vt:i4>
      </vt:variant>
    </vt:vector>
  </HeadingPairs>
  <TitlesOfParts>
    <vt:vector size="39" baseType="lpstr">
      <vt:lpstr>ホワイト</vt:lpstr>
      <vt:lpstr>Polarized target status 05/06/2018</vt:lpstr>
      <vt:lpstr>outline</vt:lpstr>
      <vt:lpstr>Target material loading (17/4)</vt:lpstr>
      <vt:lpstr>TE calibration (20/4 -24/4)</vt:lpstr>
      <vt:lpstr>TE calibration in Apr. 2018</vt:lpstr>
      <vt:lpstr>4 temperature points </vt:lpstr>
      <vt:lpstr>PowerPoint プレゼンテーション</vt:lpstr>
      <vt:lpstr>Temperature at TE calibration</vt:lpstr>
      <vt:lpstr>Calibration constants (NMR signal area @ TE 1K)</vt:lpstr>
      <vt:lpstr>PowerPoint プレゼンテーション</vt:lpstr>
      <vt:lpstr>Issues on the magnet commissioning </vt:lpstr>
      <vt:lpstr>New procedure test result </vt:lpstr>
      <vt:lpstr>PowerPoint プレゼンテーション</vt:lpstr>
      <vt:lpstr>PowerPoint プレゼンテーション</vt:lpstr>
      <vt:lpstr>Polarization test</vt:lpstr>
      <vt:lpstr>First polarization build up in 2018  </vt:lpstr>
      <vt:lpstr>Polarizations</vt:lpstr>
      <vt:lpstr>Polarization after 26h in 2015 and 2018</vt:lpstr>
      <vt:lpstr>Relaxation time with beam in 2015 and 2018</vt:lpstr>
      <vt:lpstr>Relaxation time without beam in 2015 and 2018</vt:lpstr>
      <vt:lpstr>Cooling water</vt:lpstr>
      <vt:lpstr>EIO tube problem</vt:lpstr>
      <vt:lpstr>PowerPoint プレゼンテーション</vt:lpstr>
      <vt:lpstr>Cathode voltage vs Frequency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EIO tubes in stocks</vt:lpstr>
      <vt:lpstr>PowerPoint プレゼンテーション</vt:lpstr>
      <vt:lpstr>Man power availability</vt:lpstr>
      <vt:lpstr>Back up</vt:lpstr>
      <vt:lpstr>After loading</vt:lpstr>
      <vt:lpstr>NMR system preparation</vt:lpstr>
      <vt:lpstr>Integrated area @ 1.27K (very preliminary)</vt:lpstr>
      <vt:lpstr>Relaxation time of proton (NH3) at COMPASS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Target status</dc:title>
  <dc:creator>堂下 典弘</dc:creator>
  <cp:lastModifiedBy>堂下 典弘</cp:lastModifiedBy>
  <cp:revision>23</cp:revision>
  <dcterms:created xsi:type="dcterms:W3CDTF">2018-06-01T07:29:17Z</dcterms:created>
  <dcterms:modified xsi:type="dcterms:W3CDTF">2018-06-05T07:34:52Z</dcterms:modified>
</cp:coreProperties>
</file>