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1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286" r:id="rId18"/>
    <p:sldId id="264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D9DB"/>
    <a:srgbClr val="91A7E7"/>
    <a:srgbClr val="CDD2D4"/>
    <a:srgbClr val="50ADFF"/>
    <a:srgbClr val="7DC2FF"/>
    <a:srgbClr val="1E5AAE"/>
    <a:srgbClr val="009E3C"/>
    <a:srgbClr val="06993E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412" autoAdjust="0"/>
    <p:restoredTop sz="94660"/>
  </p:normalViewPr>
  <p:slideViewPr>
    <p:cSldViewPr snapToGrid="0" snapToObjects="1">
      <p:cViewPr>
        <p:scale>
          <a:sx n="125" d="100"/>
          <a:sy n="125" d="100"/>
        </p:scale>
        <p:origin x="56" y="27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135" d="100"/>
          <a:sy n="135" d="100"/>
        </p:scale>
        <p:origin x="2208" y="1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0D9557-4993-4576-9F14-C9CA4209D639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3370978-B459-4A7D-A2E8-0861FB58F291}">
      <dgm:prSet phldrT="[Text]"/>
      <dgm:spPr/>
      <dgm:t>
        <a:bodyPr/>
        <a:lstStyle/>
        <a:p>
          <a:r>
            <a:rPr lang="en-US" dirty="0" smtClean="0"/>
            <a:t>Challenges</a:t>
          </a:r>
          <a:endParaRPr lang="en-US" dirty="0"/>
        </a:p>
      </dgm:t>
    </dgm:pt>
    <dgm:pt modelId="{8EE3A4D8-FFDF-4365-8918-1B41FD58DC83}" type="parTrans" cxnId="{88BFCD23-6FC7-4496-AD8A-387105AE75A6}">
      <dgm:prSet/>
      <dgm:spPr/>
      <dgm:t>
        <a:bodyPr/>
        <a:lstStyle/>
        <a:p>
          <a:endParaRPr lang="en-US"/>
        </a:p>
      </dgm:t>
    </dgm:pt>
    <dgm:pt modelId="{9E4C15E3-8817-47AA-BE1F-40742C848CDB}" type="sibTrans" cxnId="{88BFCD23-6FC7-4496-AD8A-387105AE75A6}">
      <dgm:prSet/>
      <dgm:spPr/>
      <dgm:t>
        <a:bodyPr/>
        <a:lstStyle/>
        <a:p>
          <a:endParaRPr lang="en-US"/>
        </a:p>
      </dgm:t>
    </dgm:pt>
    <dgm:pt modelId="{4AABBCEA-6C3F-41D3-9CC2-9728DDA56768}">
      <dgm:prSet phldrT="[Text]"/>
      <dgm:spPr/>
      <dgm:t>
        <a:bodyPr/>
        <a:lstStyle/>
        <a:p>
          <a:r>
            <a:rPr lang="en-US" dirty="0" smtClean="0"/>
            <a:t>Collaborations</a:t>
          </a:r>
        </a:p>
      </dgm:t>
    </dgm:pt>
    <dgm:pt modelId="{AE9C2CE7-2864-4756-A08E-B14A366828FA}" type="parTrans" cxnId="{509D7399-7373-4266-A21E-08EEC061F4D7}">
      <dgm:prSet/>
      <dgm:spPr/>
      <dgm:t>
        <a:bodyPr/>
        <a:lstStyle/>
        <a:p>
          <a:endParaRPr lang="en-US"/>
        </a:p>
      </dgm:t>
    </dgm:pt>
    <dgm:pt modelId="{3DE19CB7-FCC3-4644-B4F7-F49B8F02E19A}" type="sibTrans" cxnId="{509D7399-7373-4266-A21E-08EEC061F4D7}">
      <dgm:prSet/>
      <dgm:spPr/>
      <dgm:t>
        <a:bodyPr/>
        <a:lstStyle/>
        <a:p>
          <a:endParaRPr lang="en-US"/>
        </a:p>
      </dgm:t>
    </dgm:pt>
    <dgm:pt modelId="{09B77468-487D-4F8A-80FC-42C02982E15B}">
      <dgm:prSet phldrT="[Text]"/>
      <dgm:spPr/>
      <dgm:t>
        <a:bodyPr/>
        <a:lstStyle/>
        <a:p>
          <a:r>
            <a:rPr lang="en-US" dirty="0" smtClean="0"/>
            <a:t>Cloud Storage</a:t>
          </a:r>
          <a:endParaRPr lang="en-US" dirty="0"/>
        </a:p>
      </dgm:t>
    </dgm:pt>
    <dgm:pt modelId="{1C0E041B-3550-44C0-B332-3A0650166159}" type="parTrans" cxnId="{589498DE-CB2A-482B-9482-CA7E1D618842}">
      <dgm:prSet/>
      <dgm:spPr/>
      <dgm:t>
        <a:bodyPr/>
        <a:lstStyle/>
        <a:p>
          <a:endParaRPr lang="en-US"/>
        </a:p>
      </dgm:t>
    </dgm:pt>
    <dgm:pt modelId="{647729B5-ECC7-43DD-968B-B03DDDFEC54A}" type="sibTrans" cxnId="{589498DE-CB2A-482B-9482-CA7E1D618842}">
      <dgm:prSet/>
      <dgm:spPr/>
      <dgm:t>
        <a:bodyPr/>
        <a:lstStyle/>
        <a:p>
          <a:endParaRPr lang="en-US"/>
        </a:p>
      </dgm:t>
    </dgm:pt>
    <dgm:pt modelId="{B5DE976B-4566-48DE-90AF-4860D2CEF2C0}">
      <dgm:prSet phldrT="[Text]"/>
      <dgm:spPr/>
      <dgm:t>
        <a:bodyPr/>
        <a:lstStyle/>
        <a:p>
          <a:r>
            <a:rPr lang="en-US" dirty="0" smtClean="0"/>
            <a:t>Overview and summary</a:t>
          </a:r>
        </a:p>
      </dgm:t>
    </dgm:pt>
    <dgm:pt modelId="{CA08A088-1419-47D0-A708-AA3BEB6BA1D2}" type="parTrans" cxnId="{1F226FA1-0C95-46C6-AA7D-63DDF7B2C432}">
      <dgm:prSet/>
      <dgm:spPr/>
      <dgm:t>
        <a:bodyPr/>
        <a:lstStyle/>
        <a:p>
          <a:endParaRPr lang="en-US"/>
        </a:p>
      </dgm:t>
    </dgm:pt>
    <dgm:pt modelId="{2AF5C472-CF39-4195-9D50-432DC069A836}" type="sibTrans" cxnId="{1F226FA1-0C95-46C6-AA7D-63DDF7B2C432}">
      <dgm:prSet/>
      <dgm:spPr/>
      <dgm:t>
        <a:bodyPr/>
        <a:lstStyle/>
        <a:p>
          <a:endParaRPr lang="en-US"/>
        </a:p>
      </dgm:t>
    </dgm:pt>
    <dgm:pt modelId="{B0962B02-16F1-4222-87D4-E3B28600BA83}" type="pres">
      <dgm:prSet presAssocID="{7F0D9557-4993-4576-9F14-C9CA4209D63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5F9510D-2C5D-474C-8DE0-600E6E8E3156}" type="pres">
      <dgm:prSet presAssocID="{7F0D9557-4993-4576-9F14-C9CA4209D639}" presName="Name1" presStyleCnt="0"/>
      <dgm:spPr/>
    </dgm:pt>
    <dgm:pt modelId="{6D349277-356C-4EFA-AF6B-D2AEB48F9232}" type="pres">
      <dgm:prSet presAssocID="{7F0D9557-4993-4576-9F14-C9CA4209D639}" presName="cycle" presStyleCnt="0"/>
      <dgm:spPr/>
    </dgm:pt>
    <dgm:pt modelId="{5E9BFA74-D380-4B58-B358-E0EACCBEC13F}" type="pres">
      <dgm:prSet presAssocID="{7F0D9557-4993-4576-9F14-C9CA4209D639}" presName="srcNode" presStyleLbl="node1" presStyleIdx="0" presStyleCnt="4"/>
      <dgm:spPr/>
    </dgm:pt>
    <dgm:pt modelId="{5D0E0C9D-6237-4E08-A9F3-FBFCDBC10133}" type="pres">
      <dgm:prSet presAssocID="{7F0D9557-4993-4576-9F14-C9CA4209D639}" presName="conn" presStyleLbl="parChTrans1D2" presStyleIdx="0" presStyleCnt="1"/>
      <dgm:spPr/>
      <dgm:t>
        <a:bodyPr/>
        <a:lstStyle/>
        <a:p>
          <a:endParaRPr lang="en-US"/>
        </a:p>
      </dgm:t>
    </dgm:pt>
    <dgm:pt modelId="{C3CC94E0-81BF-4B4C-B82B-AA9F69D6A174}" type="pres">
      <dgm:prSet presAssocID="{7F0D9557-4993-4576-9F14-C9CA4209D639}" presName="extraNode" presStyleLbl="node1" presStyleIdx="0" presStyleCnt="4"/>
      <dgm:spPr/>
    </dgm:pt>
    <dgm:pt modelId="{332109AA-8926-4696-9E05-58FEBE27AAC0}" type="pres">
      <dgm:prSet presAssocID="{7F0D9557-4993-4576-9F14-C9CA4209D639}" presName="dstNode" presStyleLbl="node1" presStyleIdx="0" presStyleCnt="4"/>
      <dgm:spPr/>
    </dgm:pt>
    <dgm:pt modelId="{CAAF9EF3-145A-4CEB-9FBC-F1810B718FF1}" type="pres">
      <dgm:prSet presAssocID="{09B77468-487D-4F8A-80FC-42C02982E15B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4D18F-5C8B-42D6-943D-3B67016E5A3C}" type="pres">
      <dgm:prSet presAssocID="{09B77468-487D-4F8A-80FC-42C02982E15B}" presName="accent_1" presStyleCnt="0"/>
      <dgm:spPr/>
    </dgm:pt>
    <dgm:pt modelId="{C8E851C1-ABB0-4943-AFF0-D52053EF2610}" type="pres">
      <dgm:prSet presAssocID="{09B77468-487D-4F8A-80FC-42C02982E15B}" presName="accentRepeatNode" presStyleLbl="solidFgAcc1" presStyleIdx="0" presStyleCnt="4"/>
      <dgm:spPr/>
    </dgm:pt>
    <dgm:pt modelId="{45F9303A-D874-4E8D-BABE-D42E0DCAC636}" type="pres">
      <dgm:prSet presAssocID="{33370978-B459-4A7D-A2E8-0861FB58F291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04D27E-067A-467B-A883-B28E5292198C}" type="pres">
      <dgm:prSet presAssocID="{33370978-B459-4A7D-A2E8-0861FB58F291}" presName="accent_2" presStyleCnt="0"/>
      <dgm:spPr/>
    </dgm:pt>
    <dgm:pt modelId="{4F55CB2C-5DA5-4B19-B697-126FEA63073E}" type="pres">
      <dgm:prSet presAssocID="{33370978-B459-4A7D-A2E8-0861FB58F291}" presName="accentRepeatNode" presStyleLbl="solidFgAcc1" presStyleIdx="1" presStyleCnt="4"/>
      <dgm:spPr/>
    </dgm:pt>
    <dgm:pt modelId="{2F5D5F07-40BF-4118-9485-77D5EBC7B856}" type="pres">
      <dgm:prSet presAssocID="{4AABBCEA-6C3F-41D3-9CC2-9728DDA56768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B754CD-EC4A-483B-A772-AC06DBF8AC0D}" type="pres">
      <dgm:prSet presAssocID="{4AABBCEA-6C3F-41D3-9CC2-9728DDA56768}" presName="accent_3" presStyleCnt="0"/>
      <dgm:spPr/>
    </dgm:pt>
    <dgm:pt modelId="{8DAAB7ED-D8E1-4720-8EE8-412991BD2DF4}" type="pres">
      <dgm:prSet presAssocID="{4AABBCEA-6C3F-41D3-9CC2-9728DDA56768}" presName="accentRepeatNode" presStyleLbl="solidFgAcc1" presStyleIdx="2" presStyleCnt="4"/>
      <dgm:spPr/>
    </dgm:pt>
    <dgm:pt modelId="{0C924D59-233A-4B33-A553-0B7F652324C1}" type="pres">
      <dgm:prSet presAssocID="{B5DE976B-4566-48DE-90AF-4860D2CEF2C0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368F01-6D9C-4DE8-9D0F-48A0800040DE}" type="pres">
      <dgm:prSet presAssocID="{B5DE976B-4566-48DE-90AF-4860D2CEF2C0}" presName="accent_4" presStyleCnt="0"/>
      <dgm:spPr/>
    </dgm:pt>
    <dgm:pt modelId="{1E6045DB-857C-4A5B-8BBA-614E59130338}" type="pres">
      <dgm:prSet presAssocID="{B5DE976B-4566-48DE-90AF-4860D2CEF2C0}" presName="accentRepeatNode" presStyleLbl="solidFgAcc1" presStyleIdx="3" presStyleCnt="4"/>
      <dgm:spPr/>
    </dgm:pt>
  </dgm:ptLst>
  <dgm:cxnLst>
    <dgm:cxn modelId="{A8FE14F3-587A-4DFE-BBA8-FFF66E6DC724}" type="presOf" srcId="{4AABBCEA-6C3F-41D3-9CC2-9728DDA56768}" destId="{2F5D5F07-40BF-4118-9485-77D5EBC7B856}" srcOrd="0" destOrd="0" presId="urn:microsoft.com/office/officeart/2008/layout/VerticalCurvedList"/>
    <dgm:cxn modelId="{04EFFCEF-FA35-4D19-A9B0-E719687E8F6D}" type="presOf" srcId="{B5DE976B-4566-48DE-90AF-4860D2CEF2C0}" destId="{0C924D59-233A-4B33-A553-0B7F652324C1}" srcOrd="0" destOrd="0" presId="urn:microsoft.com/office/officeart/2008/layout/VerticalCurvedList"/>
    <dgm:cxn modelId="{C7D542F1-23A9-40F8-9E65-ED71A378DF16}" type="presOf" srcId="{647729B5-ECC7-43DD-968B-B03DDDFEC54A}" destId="{5D0E0C9D-6237-4E08-A9F3-FBFCDBC10133}" srcOrd="0" destOrd="0" presId="urn:microsoft.com/office/officeart/2008/layout/VerticalCurvedList"/>
    <dgm:cxn modelId="{589498DE-CB2A-482B-9482-CA7E1D618842}" srcId="{7F0D9557-4993-4576-9F14-C9CA4209D639}" destId="{09B77468-487D-4F8A-80FC-42C02982E15B}" srcOrd="0" destOrd="0" parTransId="{1C0E041B-3550-44C0-B332-3A0650166159}" sibTransId="{647729B5-ECC7-43DD-968B-B03DDDFEC54A}"/>
    <dgm:cxn modelId="{CB898375-AF43-4145-8614-9E3C032D5C94}" type="presOf" srcId="{7F0D9557-4993-4576-9F14-C9CA4209D639}" destId="{B0962B02-16F1-4222-87D4-E3B28600BA83}" srcOrd="0" destOrd="0" presId="urn:microsoft.com/office/officeart/2008/layout/VerticalCurvedList"/>
    <dgm:cxn modelId="{65071F34-9897-4EAD-A76F-0BFD85387219}" type="presOf" srcId="{33370978-B459-4A7D-A2E8-0861FB58F291}" destId="{45F9303A-D874-4E8D-BABE-D42E0DCAC636}" srcOrd="0" destOrd="0" presId="urn:microsoft.com/office/officeart/2008/layout/VerticalCurvedList"/>
    <dgm:cxn modelId="{88BFCD23-6FC7-4496-AD8A-387105AE75A6}" srcId="{7F0D9557-4993-4576-9F14-C9CA4209D639}" destId="{33370978-B459-4A7D-A2E8-0861FB58F291}" srcOrd="1" destOrd="0" parTransId="{8EE3A4D8-FFDF-4365-8918-1B41FD58DC83}" sibTransId="{9E4C15E3-8817-47AA-BE1F-40742C848CDB}"/>
    <dgm:cxn modelId="{2A66FEAD-9E24-4A76-922A-71BE644DE4F4}" type="presOf" srcId="{09B77468-487D-4F8A-80FC-42C02982E15B}" destId="{CAAF9EF3-145A-4CEB-9FBC-F1810B718FF1}" srcOrd="0" destOrd="0" presId="urn:microsoft.com/office/officeart/2008/layout/VerticalCurvedList"/>
    <dgm:cxn modelId="{509D7399-7373-4266-A21E-08EEC061F4D7}" srcId="{7F0D9557-4993-4576-9F14-C9CA4209D639}" destId="{4AABBCEA-6C3F-41D3-9CC2-9728DDA56768}" srcOrd="2" destOrd="0" parTransId="{AE9C2CE7-2864-4756-A08E-B14A366828FA}" sibTransId="{3DE19CB7-FCC3-4644-B4F7-F49B8F02E19A}"/>
    <dgm:cxn modelId="{1F226FA1-0C95-46C6-AA7D-63DDF7B2C432}" srcId="{7F0D9557-4993-4576-9F14-C9CA4209D639}" destId="{B5DE976B-4566-48DE-90AF-4860D2CEF2C0}" srcOrd="3" destOrd="0" parTransId="{CA08A088-1419-47D0-A708-AA3BEB6BA1D2}" sibTransId="{2AF5C472-CF39-4195-9D50-432DC069A836}"/>
    <dgm:cxn modelId="{A36AEF01-012A-4AC0-BAA7-A361737D450E}" type="presParOf" srcId="{B0962B02-16F1-4222-87D4-E3B28600BA83}" destId="{D5F9510D-2C5D-474C-8DE0-600E6E8E3156}" srcOrd="0" destOrd="0" presId="urn:microsoft.com/office/officeart/2008/layout/VerticalCurvedList"/>
    <dgm:cxn modelId="{8D4F63ED-4E96-4741-869A-AE98F86DAFD8}" type="presParOf" srcId="{D5F9510D-2C5D-474C-8DE0-600E6E8E3156}" destId="{6D349277-356C-4EFA-AF6B-D2AEB48F9232}" srcOrd="0" destOrd="0" presId="urn:microsoft.com/office/officeart/2008/layout/VerticalCurvedList"/>
    <dgm:cxn modelId="{F0FC612E-4563-44D8-AE26-6488628DC967}" type="presParOf" srcId="{6D349277-356C-4EFA-AF6B-D2AEB48F9232}" destId="{5E9BFA74-D380-4B58-B358-E0EACCBEC13F}" srcOrd="0" destOrd="0" presId="urn:microsoft.com/office/officeart/2008/layout/VerticalCurvedList"/>
    <dgm:cxn modelId="{B450B3EB-1EB9-48AF-80CF-5F8D342A6B2C}" type="presParOf" srcId="{6D349277-356C-4EFA-AF6B-D2AEB48F9232}" destId="{5D0E0C9D-6237-4E08-A9F3-FBFCDBC10133}" srcOrd="1" destOrd="0" presId="urn:microsoft.com/office/officeart/2008/layout/VerticalCurvedList"/>
    <dgm:cxn modelId="{14C08A7F-889E-4FC9-923F-EA3FABB7168E}" type="presParOf" srcId="{6D349277-356C-4EFA-AF6B-D2AEB48F9232}" destId="{C3CC94E0-81BF-4B4C-B82B-AA9F69D6A174}" srcOrd="2" destOrd="0" presId="urn:microsoft.com/office/officeart/2008/layout/VerticalCurvedList"/>
    <dgm:cxn modelId="{462E7354-39B3-42DE-8B1F-2C36D28DE210}" type="presParOf" srcId="{6D349277-356C-4EFA-AF6B-D2AEB48F9232}" destId="{332109AA-8926-4696-9E05-58FEBE27AAC0}" srcOrd="3" destOrd="0" presId="urn:microsoft.com/office/officeart/2008/layout/VerticalCurvedList"/>
    <dgm:cxn modelId="{EE30A08C-0C83-47EE-A354-BD8FACC06F48}" type="presParOf" srcId="{D5F9510D-2C5D-474C-8DE0-600E6E8E3156}" destId="{CAAF9EF3-145A-4CEB-9FBC-F1810B718FF1}" srcOrd="1" destOrd="0" presId="urn:microsoft.com/office/officeart/2008/layout/VerticalCurvedList"/>
    <dgm:cxn modelId="{860EA8D8-C757-492C-8274-6DD4F8865CF5}" type="presParOf" srcId="{D5F9510D-2C5D-474C-8DE0-600E6E8E3156}" destId="{E5C4D18F-5C8B-42D6-943D-3B67016E5A3C}" srcOrd="2" destOrd="0" presId="urn:microsoft.com/office/officeart/2008/layout/VerticalCurvedList"/>
    <dgm:cxn modelId="{2BA335CC-524D-4975-9D19-4F74626D6ECC}" type="presParOf" srcId="{E5C4D18F-5C8B-42D6-943D-3B67016E5A3C}" destId="{C8E851C1-ABB0-4943-AFF0-D52053EF2610}" srcOrd="0" destOrd="0" presId="urn:microsoft.com/office/officeart/2008/layout/VerticalCurvedList"/>
    <dgm:cxn modelId="{AEFDDCB8-6B11-49A8-8141-0BCE41B88227}" type="presParOf" srcId="{D5F9510D-2C5D-474C-8DE0-600E6E8E3156}" destId="{45F9303A-D874-4E8D-BABE-D42E0DCAC636}" srcOrd="3" destOrd="0" presId="urn:microsoft.com/office/officeart/2008/layout/VerticalCurvedList"/>
    <dgm:cxn modelId="{0E9C1CD1-F582-4A56-B178-82023E584DE0}" type="presParOf" srcId="{D5F9510D-2C5D-474C-8DE0-600E6E8E3156}" destId="{7504D27E-067A-467B-A883-B28E5292198C}" srcOrd="4" destOrd="0" presId="urn:microsoft.com/office/officeart/2008/layout/VerticalCurvedList"/>
    <dgm:cxn modelId="{042ADD8F-6268-489E-BB2F-639F7DF1EF5C}" type="presParOf" srcId="{7504D27E-067A-467B-A883-B28E5292198C}" destId="{4F55CB2C-5DA5-4B19-B697-126FEA63073E}" srcOrd="0" destOrd="0" presId="urn:microsoft.com/office/officeart/2008/layout/VerticalCurvedList"/>
    <dgm:cxn modelId="{C842DE64-33B2-43C8-9202-260290DC6FF9}" type="presParOf" srcId="{D5F9510D-2C5D-474C-8DE0-600E6E8E3156}" destId="{2F5D5F07-40BF-4118-9485-77D5EBC7B856}" srcOrd="5" destOrd="0" presId="urn:microsoft.com/office/officeart/2008/layout/VerticalCurvedList"/>
    <dgm:cxn modelId="{3D276C6F-CF52-43ED-AB17-F4C26899A088}" type="presParOf" srcId="{D5F9510D-2C5D-474C-8DE0-600E6E8E3156}" destId="{33B754CD-EC4A-483B-A772-AC06DBF8AC0D}" srcOrd="6" destOrd="0" presId="urn:microsoft.com/office/officeart/2008/layout/VerticalCurvedList"/>
    <dgm:cxn modelId="{8C2D410A-A09D-435A-B1F8-0B739054350D}" type="presParOf" srcId="{33B754CD-EC4A-483B-A772-AC06DBF8AC0D}" destId="{8DAAB7ED-D8E1-4720-8EE8-412991BD2DF4}" srcOrd="0" destOrd="0" presId="urn:microsoft.com/office/officeart/2008/layout/VerticalCurvedList"/>
    <dgm:cxn modelId="{C7C173C5-DCB3-4244-8D29-F29962F1A7E6}" type="presParOf" srcId="{D5F9510D-2C5D-474C-8DE0-600E6E8E3156}" destId="{0C924D59-233A-4B33-A553-0B7F652324C1}" srcOrd="7" destOrd="0" presId="urn:microsoft.com/office/officeart/2008/layout/VerticalCurvedList"/>
    <dgm:cxn modelId="{DEB3E8B0-4FB8-4CC1-B69D-0C96C04E1778}" type="presParOf" srcId="{D5F9510D-2C5D-474C-8DE0-600E6E8E3156}" destId="{C5368F01-6D9C-4DE8-9D0F-48A0800040DE}" srcOrd="8" destOrd="0" presId="urn:microsoft.com/office/officeart/2008/layout/VerticalCurvedList"/>
    <dgm:cxn modelId="{DC5C514A-7327-411F-934C-ACAE424C5EA0}" type="presParOf" srcId="{C5368F01-6D9C-4DE8-9D0F-48A0800040DE}" destId="{1E6045DB-857C-4A5B-8BBA-614E5913033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0D9557-4993-4576-9F14-C9CA4209D639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9B77468-487D-4F8A-80FC-42C02982E15B}">
      <dgm:prSet phldrT="[Text]"/>
      <dgm:spPr/>
      <dgm:t>
        <a:bodyPr/>
        <a:lstStyle/>
        <a:p>
          <a:r>
            <a:rPr lang="en-US" dirty="0" smtClean="0"/>
            <a:t>Overview</a:t>
          </a:r>
          <a:r>
            <a:rPr lang="en-US" baseline="0" dirty="0" smtClean="0"/>
            <a:t> and Summary</a:t>
          </a:r>
          <a:endParaRPr lang="en-US" dirty="0"/>
        </a:p>
      </dgm:t>
    </dgm:pt>
    <dgm:pt modelId="{1C0E041B-3550-44C0-B332-3A0650166159}" type="parTrans" cxnId="{589498DE-CB2A-482B-9482-CA7E1D618842}">
      <dgm:prSet/>
      <dgm:spPr/>
      <dgm:t>
        <a:bodyPr/>
        <a:lstStyle/>
        <a:p>
          <a:endParaRPr lang="en-US"/>
        </a:p>
      </dgm:t>
    </dgm:pt>
    <dgm:pt modelId="{647729B5-ECC7-43DD-968B-B03DDDFEC54A}" type="sibTrans" cxnId="{589498DE-CB2A-482B-9482-CA7E1D618842}">
      <dgm:prSet/>
      <dgm:spPr/>
      <dgm:t>
        <a:bodyPr/>
        <a:lstStyle/>
        <a:p>
          <a:endParaRPr lang="en-US"/>
        </a:p>
      </dgm:t>
    </dgm:pt>
    <dgm:pt modelId="{B0962B02-16F1-4222-87D4-E3B28600BA83}" type="pres">
      <dgm:prSet presAssocID="{7F0D9557-4993-4576-9F14-C9CA4209D63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5F9510D-2C5D-474C-8DE0-600E6E8E3156}" type="pres">
      <dgm:prSet presAssocID="{7F0D9557-4993-4576-9F14-C9CA4209D639}" presName="Name1" presStyleCnt="0"/>
      <dgm:spPr/>
    </dgm:pt>
    <dgm:pt modelId="{6D349277-356C-4EFA-AF6B-D2AEB48F9232}" type="pres">
      <dgm:prSet presAssocID="{7F0D9557-4993-4576-9F14-C9CA4209D639}" presName="cycle" presStyleCnt="0"/>
      <dgm:spPr/>
    </dgm:pt>
    <dgm:pt modelId="{5E9BFA74-D380-4B58-B358-E0EACCBEC13F}" type="pres">
      <dgm:prSet presAssocID="{7F0D9557-4993-4576-9F14-C9CA4209D639}" presName="srcNode" presStyleLbl="node1" presStyleIdx="0" presStyleCnt="1"/>
      <dgm:spPr/>
    </dgm:pt>
    <dgm:pt modelId="{5D0E0C9D-6237-4E08-A9F3-FBFCDBC10133}" type="pres">
      <dgm:prSet presAssocID="{7F0D9557-4993-4576-9F14-C9CA4209D639}" presName="conn" presStyleLbl="parChTrans1D2" presStyleIdx="0" presStyleCnt="1"/>
      <dgm:spPr/>
      <dgm:t>
        <a:bodyPr/>
        <a:lstStyle/>
        <a:p>
          <a:endParaRPr lang="en-US"/>
        </a:p>
      </dgm:t>
    </dgm:pt>
    <dgm:pt modelId="{C3CC94E0-81BF-4B4C-B82B-AA9F69D6A174}" type="pres">
      <dgm:prSet presAssocID="{7F0D9557-4993-4576-9F14-C9CA4209D639}" presName="extraNode" presStyleLbl="node1" presStyleIdx="0" presStyleCnt="1"/>
      <dgm:spPr/>
    </dgm:pt>
    <dgm:pt modelId="{332109AA-8926-4696-9E05-58FEBE27AAC0}" type="pres">
      <dgm:prSet presAssocID="{7F0D9557-4993-4576-9F14-C9CA4209D639}" presName="dstNode" presStyleLbl="node1" presStyleIdx="0" presStyleCnt="1"/>
      <dgm:spPr/>
    </dgm:pt>
    <dgm:pt modelId="{CAAF9EF3-145A-4CEB-9FBC-F1810B718FF1}" type="pres">
      <dgm:prSet presAssocID="{09B77468-487D-4F8A-80FC-42C02982E15B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4D18F-5C8B-42D6-943D-3B67016E5A3C}" type="pres">
      <dgm:prSet presAssocID="{09B77468-487D-4F8A-80FC-42C02982E15B}" presName="accent_1" presStyleCnt="0"/>
      <dgm:spPr/>
    </dgm:pt>
    <dgm:pt modelId="{C8E851C1-ABB0-4943-AFF0-D52053EF2610}" type="pres">
      <dgm:prSet presAssocID="{09B77468-487D-4F8A-80FC-42C02982E15B}" presName="accentRepeatNode" presStyleLbl="solidFgAcc1" presStyleIdx="0" presStyleCnt="1"/>
      <dgm:spPr/>
    </dgm:pt>
  </dgm:ptLst>
  <dgm:cxnLst>
    <dgm:cxn modelId="{2A66FEAD-9E24-4A76-922A-71BE644DE4F4}" type="presOf" srcId="{09B77468-487D-4F8A-80FC-42C02982E15B}" destId="{CAAF9EF3-145A-4CEB-9FBC-F1810B718FF1}" srcOrd="0" destOrd="0" presId="urn:microsoft.com/office/officeart/2008/layout/VerticalCurvedList"/>
    <dgm:cxn modelId="{CB898375-AF43-4145-8614-9E3C032D5C94}" type="presOf" srcId="{7F0D9557-4993-4576-9F14-C9CA4209D639}" destId="{B0962B02-16F1-4222-87D4-E3B28600BA83}" srcOrd="0" destOrd="0" presId="urn:microsoft.com/office/officeart/2008/layout/VerticalCurvedList"/>
    <dgm:cxn modelId="{589498DE-CB2A-482B-9482-CA7E1D618842}" srcId="{7F0D9557-4993-4576-9F14-C9CA4209D639}" destId="{09B77468-487D-4F8A-80FC-42C02982E15B}" srcOrd="0" destOrd="0" parTransId="{1C0E041B-3550-44C0-B332-3A0650166159}" sibTransId="{647729B5-ECC7-43DD-968B-B03DDDFEC54A}"/>
    <dgm:cxn modelId="{C7D542F1-23A9-40F8-9E65-ED71A378DF16}" type="presOf" srcId="{647729B5-ECC7-43DD-968B-B03DDDFEC54A}" destId="{5D0E0C9D-6237-4E08-A9F3-FBFCDBC10133}" srcOrd="0" destOrd="0" presId="urn:microsoft.com/office/officeart/2008/layout/VerticalCurvedList"/>
    <dgm:cxn modelId="{A36AEF01-012A-4AC0-BAA7-A361737D450E}" type="presParOf" srcId="{B0962B02-16F1-4222-87D4-E3B28600BA83}" destId="{D5F9510D-2C5D-474C-8DE0-600E6E8E3156}" srcOrd="0" destOrd="0" presId="urn:microsoft.com/office/officeart/2008/layout/VerticalCurvedList"/>
    <dgm:cxn modelId="{8D4F63ED-4E96-4741-869A-AE98F86DAFD8}" type="presParOf" srcId="{D5F9510D-2C5D-474C-8DE0-600E6E8E3156}" destId="{6D349277-356C-4EFA-AF6B-D2AEB48F9232}" srcOrd="0" destOrd="0" presId="urn:microsoft.com/office/officeart/2008/layout/VerticalCurvedList"/>
    <dgm:cxn modelId="{F0FC612E-4563-44D8-AE26-6488628DC967}" type="presParOf" srcId="{6D349277-356C-4EFA-AF6B-D2AEB48F9232}" destId="{5E9BFA74-D380-4B58-B358-E0EACCBEC13F}" srcOrd="0" destOrd="0" presId="urn:microsoft.com/office/officeart/2008/layout/VerticalCurvedList"/>
    <dgm:cxn modelId="{B450B3EB-1EB9-48AF-80CF-5F8D342A6B2C}" type="presParOf" srcId="{6D349277-356C-4EFA-AF6B-D2AEB48F9232}" destId="{5D0E0C9D-6237-4E08-A9F3-FBFCDBC10133}" srcOrd="1" destOrd="0" presId="urn:microsoft.com/office/officeart/2008/layout/VerticalCurvedList"/>
    <dgm:cxn modelId="{14C08A7F-889E-4FC9-923F-EA3FABB7168E}" type="presParOf" srcId="{6D349277-356C-4EFA-AF6B-D2AEB48F9232}" destId="{C3CC94E0-81BF-4B4C-B82B-AA9F69D6A174}" srcOrd="2" destOrd="0" presId="urn:microsoft.com/office/officeart/2008/layout/VerticalCurvedList"/>
    <dgm:cxn modelId="{462E7354-39B3-42DE-8B1F-2C36D28DE210}" type="presParOf" srcId="{6D349277-356C-4EFA-AF6B-D2AEB48F9232}" destId="{332109AA-8926-4696-9E05-58FEBE27AAC0}" srcOrd="3" destOrd="0" presId="urn:microsoft.com/office/officeart/2008/layout/VerticalCurvedList"/>
    <dgm:cxn modelId="{EE30A08C-0C83-47EE-A354-BD8FACC06F48}" type="presParOf" srcId="{D5F9510D-2C5D-474C-8DE0-600E6E8E3156}" destId="{CAAF9EF3-145A-4CEB-9FBC-F1810B718FF1}" srcOrd="1" destOrd="0" presId="urn:microsoft.com/office/officeart/2008/layout/VerticalCurvedList"/>
    <dgm:cxn modelId="{860EA8D8-C757-492C-8274-6DD4F8865CF5}" type="presParOf" srcId="{D5F9510D-2C5D-474C-8DE0-600E6E8E3156}" destId="{E5C4D18F-5C8B-42D6-943D-3B67016E5A3C}" srcOrd="2" destOrd="0" presId="urn:microsoft.com/office/officeart/2008/layout/VerticalCurvedList"/>
    <dgm:cxn modelId="{2BA335CC-524D-4975-9D19-4F74626D6ECC}" type="presParOf" srcId="{E5C4D18F-5C8B-42D6-943D-3B67016E5A3C}" destId="{C8E851C1-ABB0-4943-AFF0-D52053EF261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E0C9D-6237-4E08-A9F3-FBFCDBC10133}">
      <dsp:nvSpPr>
        <dsp:cNvPr id="0" name=""/>
        <dsp:cNvSpPr/>
      </dsp:nvSpPr>
      <dsp:spPr>
        <a:xfrm>
          <a:off x="-3815008" y="-585929"/>
          <a:ext cx="4547031" cy="4547031"/>
        </a:xfrm>
        <a:prstGeom prst="blockArc">
          <a:avLst>
            <a:gd name="adj1" fmla="val 18900000"/>
            <a:gd name="adj2" fmla="val 2700000"/>
            <a:gd name="adj3" fmla="val 475"/>
          </a:avLst>
        </a:pr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AF9EF3-145A-4CEB-9FBC-F1810B718FF1}">
      <dsp:nvSpPr>
        <dsp:cNvPr id="0" name=""/>
        <dsp:cNvSpPr/>
      </dsp:nvSpPr>
      <dsp:spPr>
        <a:xfrm>
          <a:off x="383664" y="259483"/>
          <a:ext cx="5175659" cy="5192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144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Cloud Storage</a:t>
          </a:r>
          <a:endParaRPr lang="en-US" sz="2800" kern="1200" dirty="0"/>
        </a:p>
      </dsp:txBody>
      <dsp:txXfrm>
        <a:off x="383664" y="259483"/>
        <a:ext cx="5175659" cy="519236"/>
      </dsp:txXfrm>
    </dsp:sp>
    <dsp:sp modelId="{C8E851C1-ABB0-4943-AFF0-D52053EF2610}">
      <dsp:nvSpPr>
        <dsp:cNvPr id="0" name=""/>
        <dsp:cNvSpPr/>
      </dsp:nvSpPr>
      <dsp:spPr>
        <a:xfrm>
          <a:off x="59141" y="194578"/>
          <a:ext cx="649045" cy="64904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F9303A-D874-4E8D-BABE-D42E0DCAC636}">
      <dsp:nvSpPr>
        <dsp:cNvPr id="0" name=""/>
        <dsp:cNvSpPr/>
      </dsp:nvSpPr>
      <dsp:spPr>
        <a:xfrm>
          <a:off x="681354" y="1038472"/>
          <a:ext cx="4877969" cy="5192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144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Challenges</a:t>
          </a:r>
          <a:endParaRPr lang="en-US" sz="2800" kern="1200" dirty="0"/>
        </a:p>
      </dsp:txBody>
      <dsp:txXfrm>
        <a:off x="681354" y="1038472"/>
        <a:ext cx="4877969" cy="519236"/>
      </dsp:txXfrm>
    </dsp:sp>
    <dsp:sp modelId="{4F55CB2C-5DA5-4B19-B697-126FEA63073E}">
      <dsp:nvSpPr>
        <dsp:cNvPr id="0" name=""/>
        <dsp:cNvSpPr/>
      </dsp:nvSpPr>
      <dsp:spPr>
        <a:xfrm>
          <a:off x="356831" y="973568"/>
          <a:ext cx="649045" cy="64904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5D5F07-40BF-4118-9485-77D5EBC7B856}">
      <dsp:nvSpPr>
        <dsp:cNvPr id="0" name=""/>
        <dsp:cNvSpPr/>
      </dsp:nvSpPr>
      <dsp:spPr>
        <a:xfrm>
          <a:off x="681354" y="1817462"/>
          <a:ext cx="4877969" cy="5192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144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Collaborations</a:t>
          </a:r>
        </a:p>
      </dsp:txBody>
      <dsp:txXfrm>
        <a:off x="681354" y="1817462"/>
        <a:ext cx="4877969" cy="519236"/>
      </dsp:txXfrm>
    </dsp:sp>
    <dsp:sp modelId="{8DAAB7ED-D8E1-4720-8EE8-412991BD2DF4}">
      <dsp:nvSpPr>
        <dsp:cNvPr id="0" name=""/>
        <dsp:cNvSpPr/>
      </dsp:nvSpPr>
      <dsp:spPr>
        <a:xfrm>
          <a:off x="356831" y="1752558"/>
          <a:ext cx="649045" cy="64904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924D59-233A-4B33-A553-0B7F652324C1}">
      <dsp:nvSpPr>
        <dsp:cNvPr id="0" name=""/>
        <dsp:cNvSpPr/>
      </dsp:nvSpPr>
      <dsp:spPr>
        <a:xfrm>
          <a:off x="383664" y="2596452"/>
          <a:ext cx="5175659" cy="5192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144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Overview and summary</a:t>
          </a:r>
        </a:p>
      </dsp:txBody>
      <dsp:txXfrm>
        <a:off x="383664" y="2596452"/>
        <a:ext cx="5175659" cy="519236"/>
      </dsp:txXfrm>
    </dsp:sp>
    <dsp:sp modelId="{1E6045DB-857C-4A5B-8BBA-614E59130338}">
      <dsp:nvSpPr>
        <dsp:cNvPr id="0" name=""/>
        <dsp:cNvSpPr/>
      </dsp:nvSpPr>
      <dsp:spPr>
        <a:xfrm>
          <a:off x="59141" y="2531547"/>
          <a:ext cx="649045" cy="64904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E0C9D-6237-4E08-A9F3-FBFCDBC10133}">
      <dsp:nvSpPr>
        <dsp:cNvPr id="0" name=""/>
        <dsp:cNvSpPr/>
      </dsp:nvSpPr>
      <dsp:spPr>
        <a:xfrm>
          <a:off x="-3512967" y="-585929"/>
          <a:ext cx="4547031" cy="4547031"/>
        </a:xfrm>
        <a:prstGeom prst="blockArc">
          <a:avLst>
            <a:gd name="adj1" fmla="val 18900000"/>
            <a:gd name="adj2" fmla="val 2700000"/>
            <a:gd name="adj3" fmla="val 475"/>
          </a:avLst>
        </a:pr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AF9EF3-145A-4CEB-9FBC-F1810B718FF1}">
      <dsp:nvSpPr>
        <dsp:cNvPr id="0" name=""/>
        <dsp:cNvSpPr/>
      </dsp:nvSpPr>
      <dsp:spPr>
        <a:xfrm>
          <a:off x="1002108" y="885899"/>
          <a:ext cx="4601522" cy="160337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9521" tIns="101600" rIns="101600" bIns="1016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Overview</a:t>
          </a:r>
          <a:r>
            <a:rPr lang="en-US" sz="4000" kern="1200" baseline="0" dirty="0" smtClean="0"/>
            <a:t> and Summary</a:t>
          </a:r>
          <a:endParaRPr lang="en-US" sz="4000" kern="1200" dirty="0"/>
        </a:p>
      </dsp:txBody>
      <dsp:txXfrm>
        <a:off x="1002108" y="885899"/>
        <a:ext cx="4601522" cy="1603373"/>
      </dsp:txXfrm>
    </dsp:sp>
    <dsp:sp modelId="{C8E851C1-ABB0-4943-AFF0-D52053EF2610}">
      <dsp:nvSpPr>
        <dsp:cNvPr id="0" name=""/>
        <dsp:cNvSpPr/>
      </dsp:nvSpPr>
      <dsp:spPr>
        <a:xfrm>
          <a:off x="0" y="685477"/>
          <a:ext cx="2004216" cy="200421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3985D-EF71-41FF-844F-14CCE9F77D89}" type="datetimeFigureOut">
              <a:rPr lang="en-GB" smtClean="0"/>
              <a:t>03/07/2018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ADD0E-D395-4F80-8683-559310D848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917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ADD0E-D395-4F80-8683-559310D848F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27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Hello, my name is Hugo Gonzalez Labrador,  I work at CERN in IT-ST group as the  Service Manager of </a:t>
            </a:r>
            <a:r>
              <a:rPr lang="en-US" dirty="0" err="1" smtClean="0"/>
              <a:t>CERNBox</a:t>
            </a:r>
            <a:r>
              <a:rPr lang="en-US" dirty="0" smtClean="0"/>
              <a:t> and I would like to make a report on the </a:t>
            </a:r>
            <a:r>
              <a:rPr lang="en-US" dirty="0" err="1" smtClean="0"/>
              <a:t>CERNBox</a:t>
            </a:r>
            <a:r>
              <a:rPr lang="en-US" dirty="0" smtClean="0"/>
              <a:t> Service.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ADD0E-D395-4F80-8683-559310D848F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594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</a:t>
            </a:r>
            <a:r>
              <a:rPr lang="en-US" dirty="0" err="1" smtClean="0"/>
              <a:t>oultline</a:t>
            </a:r>
            <a:r>
              <a:rPr lang="en-US" dirty="0" smtClean="0"/>
              <a:t> of my talk, first I will start with the description of the service,</a:t>
            </a:r>
            <a:r>
              <a:rPr lang="en-US" dirty="0"/>
              <a:t> </a:t>
            </a:r>
            <a:r>
              <a:rPr lang="en-US" dirty="0" smtClean="0"/>
              <a:t>the architecture, after I will  show you some numbers </a:t>
            </a:r>
            <a:r>
              <a:rPr lang="en-US" dirty="0" err="1" smtClean="0"/>
              <a:t>abou</a:t>
            </a:r>
            <a:r>
              <a:rPr lang="en-US" dirty="0" smtClean="0"/>
              <a:t> the service and I will finish with the latest achievement and on-going work on the service.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ADD0E-D395-4F80-8683-559310D848F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34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to finish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ADD0E-D395-4F80-8683-559310D848F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181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ADD0E-D395-4F80-8683-559310D848F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78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762000" y="469704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29/01/2018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90496" y="4697048"/>
            <a:ext cx="498786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Future architectures for sync and share based on </a:t>
            </a:r>
            <a:r>
              <a:rPr lang="en-US" dirty="0" err="1" smtClean="0"/>
              <a:t>microservices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62000" y="469704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29/01/2018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90496" y="4697048"/>
            <a:ext cx="498786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Future architectures for sync and share based on </a:t>
            </a:r>
            <a:r>
              <a:rPr lang="en-US" dirty="0" err="1" smtClean="0"/>
              <a:t>microservices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62000" y="469704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29/01/2018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90496" y="4697048"/>
            <a:ext cx="498786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Future architectures for sync and share based on </a:t>
            </a:r>
            <a:r>
              <a:rPr lang="en-US" dirty="0" err="1" smtClean="0"/>
              <a:t>microservices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762000" y="469704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29/01/2018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90496" y="4697048"/>
            <a:ext cx="498786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Future architectures for sync and share based on </a:t>
            </a:r>
            <a:r>
              <a:rPr lang="en-US" dirty="0" err="1" smtClean="0"/>
              <a:t>microservices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762000" y="469704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29/01/2018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90496" y="4697048"/>
            <a:ext cx="498786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Future architectures for sync and share based on </a:t>
            </a:r>
            <a:r>
              <a:rPr lang="en-US" dirty="0" err="1" smtClean="0"/>
              <a:t>microservices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62000" y="469704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29/01/2018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90496" y="4697048"/>
            <a:ext cx="498786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Future architectures for sync and share based on </a:t>
            </a:r>
            <a:r>
              <a:rPr lang="en-US" dirty="0" err="1" smtClean="0"/>
              <a:t>microservices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3"/>
          </p:nvPr>
        </p:nvSpPr>
        <p:spPr>
          <a:xfrm>
            <a:off x="762000" y="469704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29/01/2018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4"/>
          </p:nvPr>
        </p:nvSpPr>
        <p:spPr>
          <a:xfrm>
            <a:off x="3090496" y="4697048"/>
            <a:ext cx="498786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Future architectures for sync and share based on </a:t>
            </a:r>
            <a:r>
              <a:rPr lang="en-US" dirty="0" err="1" smtClean="0"/>
              <a:t>microservices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7/3/18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193269" y="1369218"/>
            <a:ext cx="8322080" cy="3567296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 lang="en-US" sz="1500"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500">
                <a:latin typeface="Arial"/>
                <a:ea typeface="Arial"/>
                <a:cs typeface="Arial"/>
              </a:rPr>
              <a:t>P. Hasenohr and A. Burger</a:t>
            </a:r>
            <a:r>
              <a:rPr sz="1500">
                <a:latin typeface="Arial"/>
                <a:ea typeface="Arial"/>
                <a:cs typeface="Arial"/>
              </a:rPr>
              <a:t>JRC presentation at CS3 2018 (Krakow)</a:t>
            </a:r>
          </a:p>
          <a:p>
            <a:pPr marL="0" indent="0">
              <a:buNone/>
              <a:defRPr/>
            </a:pPr>
            <a:r>
              <a:rPr lang="en-US" sz="1500">
                <a:latin typeface="Arial"/>
                <a:ea typeface="Arial"/>
                <a:cs typeface="Arial"/>
              </a:rPr>
              <a:t>P. Soille et al., FGCS, 2017, DOI: 10.1016/j.future.2017.11.007</a:t>
            </a:r>
            <a:endParaRPr sz="1500">
              <a:latin typeface="Arial"/>
              <a:ea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5697" y="100745"/>
            <a:ext cx="5606033" cy="4105595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 bwMode="auto">
          <a:xfrm>
            <a:off x="5218234" y="1447067"/>
            <a:ext cx="2069855" cy="961658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297D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sz="1350"/>
              <a:t>Application specific</a:t>
            </a:r>
          </a:p>
        </p:txBody>
      </p:sp>
      <p:sp>
        <p:nvSpPr>
          <p:cNvPr id="8" name="Left Arrow 7"/>
          <p:cNvSpPr/>
          <p:nvPr/>
        </p:nvSpPr>
        <p:spPr bwMode="auto">
          <a:xfrm>
            <a:off x="6166156" y="2848340"/>
            <a:ext cx="2628533" cy="961658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ADB3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sz="1350"/>
              <a:t>Commonalities with WLCG sites (EOS, OpenStack)</a:t>
            </a:r>
          </a:p>
        </p:txBody>
      </p:sp>
      <p:sp>
        <p:nvSpPr>
          <p:cNvPr id="9" name="Left Arrow 8"/>
          <p:cNvSpPr/>
          <p:nvPr/>
        </p:nvSpPr>
        <p:spPr bwMode="auto">
          <a:xfrm>
            <a:off x="5761731" y="770929"/>
            <a:ext cx="2262187" cy="961658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sz="1350"/>
              <a:t>Similar tools as SWAN</a:t>
            </a:r>
          </a:p>
        </p:txBody>
      </p:sp>
      <p:sp>
        <p:nvSpPr>
          <p:cNvPr id="10" name="Left Arrow 9"/>
          <p:cNvSpPr/>
          <p:nvPr/>
        </p:nvSpPr>
        <p:spPr bwMode="auto">
          <a:xfrm>
            <a:off x="5761730" y="2153542"/>
            <a:ext cx="2628533" cy="961658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7FC2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sz="1350"/>
              <a:t>Commonalities with WLCG sites (Docker,HTCondor)</a:t>
            </a:r>
          </a:p>
        </p:txBody>
      </p:sp>
    </p:spTree>
    <p:extLst>
      <p:ext uri="{BB962C8B-B14F-4D97-AF65-F5344CB8AC3E}">
        <p14:creationId xmlns:p14="http://schemas.microsoft.com/office/powerpoint/2010/main" val="171028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5793" y="9159"/>
            <a:ext cx="8307836" cy="51023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198473" y="3718414"/>
            <a:ext cx="3874110" cy="1236131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 bwMode="auto">
          <a:xfrm>
            <a:off x="6480685" y="375505"/>
            <a:ext cx="998293" cy="329711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38099" cap="flat" cmpd="sng" algn="ctr">
            <a:solidFill>
              <a:srgbClr val="C000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Left Arrow 6"/>
          <p:cNvSpPr/>
          <p:nvPr/>
        </p:nvSpPr>
        <p:spPr bwMode="auto">
          <a:xfrm>
            <a:off x="6691334" y="705215"/>
            <a:ext cx="998292" cy="329711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38099" cap="flat" cmpd="sng" algn="ctr">
            <a:solidFill>
              <a:srgbClr val="C000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Left Arrow 7"/>
          <p:cNvSpPr/>
          <p:nvPr/>
        </p:nvSpPr>
        <p:spPr bwMode="auto">
          <a:xfrm rot="868443">
            <a:off x="3645696" y="3817358"/>
            <a:ext cx="1440325" cy="313223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38099" cap="flat" cmpd="sng" algn="ctr">
            <a:solidFill>
              <a:schemeClr val="accent1">
                <a:lumMod val="74901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 bwMode="auto">
          <a:xfrm>
            <a:off x="5404543" y="1602765"/>
            <a:ext cx="3461971" cy="1508786"/>
          </a:xfrm>
          <a:prstGeom prst="rect">
            <a:avLst/>
          </a:prstGeom>
          <a:noFill/>
        </p:spPr>
        <p:txBody>
          <a:bodyPr vertOverflow="overflow" horzOverflow="clip" vert="horz" wrap="square" lIns="68580" tIns="34290" rIns="68580" bIns="3429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sz="1350" b="1">
                <a:latin typeface="Comic Sans MS"/>
                <a:ea typeface="Comic Sans MS"/>
                <a:cs typeface="Comic Sans MS"/>
              </a:rPr>
              <a:t>Similarities with some projects in HEP</a:t>
            </a:r>
          </a:p>
          <a:p>
            <a:pPr>
              <a:defRPr/>
            </a:pPr>
            <a:r>
              <a:rPr sz="1350" b="1">
                <a:latin typeface="Comic Sans MS"/>
                <a:ea typeface="Comic Sans MS"/>
                <a:cs typeface="Comic Sans MS"/>
              </a:rPr>
              <a:t>Cloudstor (AARNET) is:</a:t>
            </a:r>
          </a:p>
          <a:p>
            <a:pPr>
              <a:defRPr/>
            </a:pPr>
            <a:r>
              <a:rPr sz="1350" b="1">
                <a:latin typeface="Comic Sans MS"/>
                <a:ea typeface="Comic Sans MS"/>
                <a:cs typeface="Comic Sans MS"/>
              </a:rPr>
              <a:t>- Ditributed from the start</a:t>
            </a:r>
          </a:p>
          <a:p>
            <a:pPr>
              <a:defRPr/>
            </a:pPr>
            <a:r>
              <a:rPr sz="1350" b="1">
                <a:latin typeface="Comic Sans MS"/>
                <a:ea typeface="Comic Sans MS"/>
                <a:cs typeface="Comic Sans MS"/>
              </a:rPr>
              <a:t>- Multi-science from the start</a:t>
            </a:r>
          </a:p>
          <a:p>
            <a:pPr>
              <a:defRPr/>
            </a:pPr>
            <a:r>
              <a:rPr sz="1350" b="1">
                <a:latin typeface="Comic Sans MS"/>
                <a:ea typeface="Comic Sans MS"/>
                <a:cs typeface="Comic Sans MS"/>
              </a:rPr>
              <a:t>- Multi-platform from the start</a:t>
            </a:r>
          </a:p>
        </p:txBody>
      </p:sp>
      <p:sp>
        <p:nvSpPr>
          <p:cNvPr id="10" name="Left Arrow 9"/>
          <p:cNvSpPr/>
          <p:nvPr/>
        </p:nvSpPr>
        <p:spPr bwMode="auto">
          <a:xfrm>
            <a:off x="6979832" y="1034926"/>
            <a:ext cx="998292" cy="329711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38099" cap="flat" cmpd="sng" algn="ctr">
            <a:solidFill>
              <a:srgbClr val="C000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8603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/>
              <a:t>Cloudstor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29712" y="1374295"/>
            <a:ext cx="5102362" cy="30782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725865" y="146539"/>
            <a:ext cx="4039904" cy="299587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3609446" y="4625119"/>
            <a:ext cx="5394446" cy="473858"/>
          </a:xfrm>
          <a:prstGeom prst="rect">
            <a:avLst/>
          </a:prstGeom>
          <a:noFill/>
        </p:spPr>
        <p:txBody>
          <a:bodyPr vertOverflow="overflow" horzOverflow="clip" vert="horz" wrap="square" lIns="68580" tIns="34290" rIns="68580" bIns="3429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sz="1350">
                <a:solidFill>
                  <a:srgbClr val="000000"/>
                </a:solidFill>
                <a:latin typeface="Arial"/>
                <a:ea typeface="Arial"/>
                <a:cs typeface="Arial"/>
              </a:rPr>
              <a:t>Rocket to the Cloud – A Faster Way to Upload M. D'Silva (AARNET)</a:t>
            </a:r>
          </a:p>
          <a:p>
            <a:pPr>
              <a:defRPr/>
            </a:pPr>
            <a:r>
              <a:rPr sz="1350">
                <a:solidFill>
                  <a:srgbClr val="000000"/>
                </a:solidFill>
                <a:latin typeface="Arial"/>
                <a:ea typeface="Arial"/>
                <a:cs typeface="Arial"/>
              </a:rPr>
              <a:t>Presented at CS3 2018 (Krakow)</a:t>
            </a:r>
            <a:endParaRPr sz="1350"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23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/>
              <a:t>Steal slide to Luca (Comtrade)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Mention OpenLab collaboration</a:t>
            </a:r>
          </a:p>
        </p:txBody>
      </p:sp>
    </p:spTree>
    <p:extLst>
      <p:ext uri="{BB962C8B-B14F-4D97-AF65-F5344CB8AC3E}">
        <p14:creationId xmlns:p14="http://schemas.microsoft.com/office/powerpoint/2010/main" val="40338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/>
              <a:t>Steal slide to Kuba (UP2U)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73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/>
              <a:t>Steal slides to Kuba (CS3 publicity)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History of companies at CS3</a:t>
            </a:r>
          </a:p>
          <a:p>
            <a:pPr>
              <a:defRPr/>
            </a:pPr>
            <a:r>
              <a:rPr/>
              <a:t>Why CS3 is important (see next ones with some of my ideas, to be completed by you, notably by Kuba)</a:t>
            </a:r>
          </a:p>
          <a:p>
            <a:pPr>
              <a:defRPr/>
            </a:pPr>
            <a:endParaRPr/>
          </a:p>
          <a:p>
            <a:pPr>
              <a:defRPr/>
            </a:pPr>
            <a:r>
              <a:rPr/>
              <a:t>"See you in Rome" slide</a:t>
            </a:r>
          </a:p>
        </p:txBody>
      </p:sp>
    </p:spTree>
    <p:extLst>
      <p:ext uri="{BB962C8B-B14F-4D97-AF65-F5344CB8AC3E}">
        <p14:creationId xmlns:p14="http://schemas.microsoft.com/office/powerpoint/2010/main" val="46705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/>
              <a:t>CS3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134082" y="975397"/>
            <a:ext cx="8970557" cy="4130237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/>
              <a:t>Started as a workshop to learn (from each other, including academia and companies) how to provide cloud storage for scientific communities</a:t>
            </a:r>
          </a:p>
          <a:p>
            <a:pPr>
              <a:defRPr/>
            </a:pPr>
            <a:r>
              <a:rPr/>
              <a:t>Right participant base</a:t>
            </a:r>
          </a:p>
          <a:p>
            <a:pPr lvl="1">
              <a:defRPr/>
            </a:pPr>
            <a:r>
              <a:rPr/>
              <a:t>HEP and non-HEP</a:t>
            </a:r>
          </a:p>
          <a:p>
            <a:pPr lvl="1">
              <a:defRPr/>
            </a:pPr>
            <a:r>
              <a:rPr/>
              <a:t>WLCG sites, HPC sites, University sites</a:t>
            </a:r>
          </a:p>
          <a:p>
            <a:pPr lvl="1">
              <a:defRPr/>
            </a:pPr>
            <a:r>
              <a:rPr/>
              <a:t>Academics, start-ups, established companies</a:t>
            </a:r>
          </a:p>
          <a:p>
            <a:pPr lvl="0">
              <a:defRPr/>
            </a:pPr>
            <a:r>
              <a:rPr/>
              <a:t>We believe the drive of our community is an important factor of progress</a:t>
            </a:r>
          </a:p>
          <a:p>
            <a:pPr lvl="1">
              <a:defRPr/>
            </a:pPr>
            <a:r>
              <a:rPr/>
              <a:t>Which is needed (cfr HL LHC)</a:t>
            </a:r>
          </a:p>
          <a:p>
            <a:pPr lvl="1">
              <a:defRPr/>
            </a:pPr>
            <a:r>
              <a:rPr/>
              <a:t>Which can achieved by taking on board interesting technologies developed outside (cfr OwnCLoud, Jupyter, Docker)</a:t>
            </a:r>
          </a:p>
          <a:p>
            <a:pPr lvl="1">
              <a:defRPr/>
            </a:pPr>
            <a:r>
              <a:rPr/>
              <a:t>Need to join forces (cfr collbration on EOS with non-HEP initiative as JRC and AARNET</a:t>
            </a:r>
          </a:p>
          <a:p>
            <a:pPr lvl="1">
              <a:defRPr/>
            </a:pPr>
            <a:r>
              <a:rPr/>
              <a:t>University (UP2U) important as outreach but also as source of input (expectation of usage of our tools) </a:t>
            </a:r>
          </a:p>
        </p:txBody>
      </p:sp>
    </p:spTree>
    <p:extLst>
      <p:ext uri="{BB962C8B-B14F-4D97-AF65-F5344CB8AC3E}">
        <p14:creationId xmlns:p14="http://schemas.microsoft.com/office/powerpoint/2010/main" val="77334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"/>
            <a:ext cx="9144000" cy="6564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54670518"/>
              </p:ext>
            </p:extLst>
          </p:nvPr>
        </p:nvGraphicFramePr>
        <p:xfrm>
          <a:off x="1770184" y="937375"/>
          <a:ext cx="5603631" cy="3375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5175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1"/>
            <a:ext cx="9144000" cy="6564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24812" y="1094902"/>
            <a:ext cx="86943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HEP-developed software (</a:t>
            </a:r>
            <a:r>
              <a:rPr lang="en-US" dirty="0" err="1" smtClean="0"/>
              <a:t>CERNBox</a:t>
            </a:r>
            <a:r>
              <a:rPr lang="en-US" dirty="0" smtClean="0"/>
              <a:t>, EOS, SWAN) can boost the use cases of other sciences (JRC, </a:t>
            </a:r>
            <a:r>
              <a:rPr lang="en-US" dirty="0" err="1" smtClean="0"/>
              <a:t>AARNet</a:t>
            </a:r>
            <a:r>
              <a:rPr lang="en-US" dirty="0" smtClean="0"/>
              <a:t>) and constitute the backend for a new generation of services.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 The challenge is to adopt cloud storage solutions into the main data analysis workflow.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Focus on human efficiency rather than only on machine performance, changes in the way people perform </a:t>
            </a:r>
            <a:r>
              <a:rPr lang="en-US" smtClean="0"/>
              <a:t>their analysis.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08782" y="1608528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Cloud Storage for Data Intensive Sciences in Science and Industry</a:t>
            </a:r>
            <a:endParaRPr lang="en-GB" dirty="0"/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3787523" y="4698367"/>
            <a:ext cx="1669365" cy="220257"/>
          </a:xfrm>
          <a:prstGeom prst="rect">
            <a:avLst/>
          </a:prstGeom>
        </p:spPr>
        <p:txBody>
          <a:bodyPr vert="horz" lIns="45720" rIns="45720" anchor="ctr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CHEP Sofia 2018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74134" y="2721826"/>
            <a:ext cx="45320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Hugo </a:t>
            </a:r>
            <a:r>
              <a:rPr lang="en-US" dirty="0" err="1" smtClean="0"/>
              <a:t>Gonz</a:t>
            </a:r>
            <a:r>
              <a:rPr lang="es-ES" dirty="0" smtClean="0"/>
              <a:t>á</a:t>
            </a:r>
            <a:r>
              <a:rPr lang="en-US" dirty="0" err="1" smtClean="0"/>
              <a:t>lez</a:t>
            </a:r>
            <a:r>
              <a:rPr lang="en-US" dirty="0" smtClean="0"/>
              <a:t> Labrador </a:t>
            </a:r>
            <a:r>
              <a:rPr lang="mr-IN" dirty="0" smtClean="0"/>
              <a:t>–</a:t>
            </a:r>
            <a:r>
              <a:rPr lang="en-US" dirty="0" smtClean="0"/>
              <a:t> Storage Group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47774" y="3383546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5808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"/>
            <a:ext cx="9144000" cy="6564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Outline</a:t>
            </a: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34276357"/>
              </p:ext>
            </p:extLst>
          </p:nvPr>
        </p:nvGraphicFramePr>
        <p:xfrm>
          <a:off x="1770184" y="937375"/>
          <a:ext cx="5603631" cy="3375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3732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25000"/>
          <a:stretch/>
        </p:blipFill>
        <p:spPr>
          <a:xfrm>
            <a:off x="15" y="7"/>
            <a:ext cx="9143985" cy="514349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85000" lnSpcReduction="20000"/>
          </a:bodyPr>
          <a:lstStyle/>
          <a:p>
            <a:pPr>
              <a:spcAft>
                <a:spcPts val="450"/>
              </a:spcAft>
              <a:defRPr/>
            </a:pPr>
            <a:fld id="{BCC18F51-09EC-435C-A3BA-64A766E099C0}" type="datetimeFigureOut">
              <a:rPr lang="en-US" kern="1200">
                <a:solidFill>
                  <a:srgbClr val="FFFFFF"/>
                </a:solidFill>
              </a:rPr>
              <a:pPr>
                <a:spcAft>
                  <a:spcPts val="450"/>
                </a:spcAft>
                <a:defRPr/>
              </a:pPr>
              <a:t>7/3/18</a:t>
            </a:fld>
            <a:endParaRPr lang="en-US" kern="120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85000" lnSpcReduction="20000"/>
          </a:bodyPr>
          <a:lstStyle/>
          <a:p>
            <a:pPr>
              <a:spcAft>
                <a:spcPts val="450"/>
              </a:spcAft>
              <a:defRPr/>
            </a:pPr>
            <a:fld id="{08395586-F03A-48D1-94DF-16B239DF4FB5}" type="slidenum">
              <a:rPr lang="en-US" kern="1200">
                <a:solidFill>
                  <a:srgbClr val="FFFFFF"/>
                </a:solidFill>
              </a:rPr>
              <a:pPr>
                <a:spcAft>
                  <a:spcPts val="450"/>
                </a:spcAft>
                <a:defRPr/>
              </a:pPr>
              <a:t>4</a:t>
            </a:fld>
            <a:endParaRPr lang="en-US" kern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219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dirty="0"/>
              <a:t>What do we see coming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dirty="0"/>
              <a:t>Interesting projects with new challenges</a:t>
            </a:r>
          </a:p>
          <a:p>
            <a:pPr lvl="1">
              <a:defRPr/>
            </a:pPr>
            <a:r>
              <a:rPr dirty="0"/>
              <a:t>High-Lumi LHC, Dune, ...</a:t>
            </a:r>
          </a:p>
          <a:p>
            <a:pPr lvl="0">
              <a:defRPr/>
            </a:pPr>
            <a:r>
              <a:rPr dirty="0"/>
              <a:t>Just bigger?</a:t>
            </a:r>
          </a:p>
          <a:p>
            <a:pPr lvl="1">
              <a:defRPr/>
            </a:pPr>
            <a:r>
              <a:rPr dirty="0"/>
              <a:t>e.g. HL-LHC  x10 more luminosity/storage x50 more compute (more complex events)</a:t>
            </a:r>
          </a:p>
          <a:p>
            <a:pPr lvl="1">
              <a:defRPr/>
            </a:pPr>
            <a:r>
              <a:rPr dirty="0"/>
              <a:t>New experiments: e.g. Dune</a:t>
            </a:r>
          </a:p>
          <a:p>
            <a:pPr lvl="0">
              <a:defRPr/>
            </a:pPr>
            <a:r>
              <a:rPr dirty="0"/>
              <a:t>New technologies!</a:t>
            </a:r>
          </a:p>
          <a:p>
            <a:pPr lvl="1">
              <a:defRPr/>
            </a:pPr>
            <a:r>
              <a:rPr dirty="0"/>
              <a:t>Rethink the way HEP does data analysis</a:t>
            </a:r>
          </a:p>
          <a:p>
            <a:pPr lvl="1">
              <a:defRPr/>
            </a:pPr>
            <a:r>
              <a:rPr dirty="0"/>
              <a:t>Bigger batch capabilities?</a:t>
            </a:r>
          </a:p>
          <a:p>
            <a:pPr lvl="2">
              <a:defRPr/>
            </a:pPr>
            <a:r>
              <a:rPr dirty="0"/>
              <a:t>Natural sharing capabilities and seamless integration of large facilities with private resources</a:t>
            </a:r>
          </a:p>
          <a:p>
            <a:pPr lvl="2"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818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/>
              <a:t>New technologies (1)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200025" y="1083469"/>
            <a:ext cx="8711509" cy="3800258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/>
              <a:t>Role "industrial" solutions</a:t>
            </a:r>
          </a:p>
          <a:p>
            <a:pPr lvl="1">
              <a:defRPr/>
            </a:pPr>
            <a:r>
              <a:rPr/>
              <a:t>Marketed with different names</a:t>
            </a:r>
          </a:p>
          <a:p>
            <a:pPr lvl="2">
              <a:defRPr/>
            </a:pPr>
            <a:r>
              <a:rPr/>
              <a:t>Cloud, Big-data, ...</a:t>
            </a:r>
          </a:p>
          <a:p>
            <a:pPr lvl="1">
              <a:defRPr/>
            </a:pPr>
            <a:r>
              <a:rPr/>
              <a:t>Areas to get elements for our solutions</a:t>
            </a:r>
          </a:p>
          <a:p>
            <a:pPr lvl="1">
              <a:defRPr/>
            </a:pPr>
            <a:r>
              <a:rPr/>
              <a:t>Areas for collaborations</a:t>
            </a:r>
          </a:p>
          <a:p>
            <a:pPr lvl="0">
              <a:defRPr/>
            </a:pPr>
            <a:r>
              <a:rPr/>
              <a:t>Second-level effect</a:t>
            </a:r>
          </a:p>
          <a:p>
            <a:pPr lvl="1">
              <a:defRPr/>
            </a:pPr>
            <a:r>
              <a:rPr/>
              <a:t>User-base expectations</a:t>
            </a:r>
          </a:p>
          <a:p>
            <a:pPr lvl="2">
              <a:defRPr/>
            </a:pPr>
            <a:r>
              <a:rPr/>
              <a:t>Why this is not as easy as {Dropbox, Facebook, } ?</a:t>
            </a:r>
          </a:p>
          <a:p>
            <a:pPr lvl="2">
              <a:defRPr/>
            </a:pPr>
            <a:r>
              <a:rPr/>
              <a:t>Attracting brilliant students</a:t>
            </a:r>
          </a:p>
          <a:p>
            <a:pPr lvl="1">
              <a:defRPr/>
            </a:pPr>
            <a:r>
              <a:rPr/>
              <a:t>More batch?</a:t>
            </a:r>
          </a:p>
          <a:p>
            <a:pPr lvl="2">
              <a:defRPr/>
            </a:pPr>
            <a:r>
              <a:rPr/>
              <a:t>We definitely know how to build a larger computer centres</a:t>
            </a:r>
          </a:p>
          <a:p>
            <a:pPr lvl="2">
              <a:defRPr/>
            </a:pPr>
            <a:r>
              <a:rPr/>
              <a:t>We should optimise the human part of the process (to make it more efficient):</a:t>
            </a:r>
          </a:p>
          <a:p>
            <a:pPr lvl="3">
              <a:defRPr/>
            </a:pPr>
            <a:r>
              <a:rPr/>
              <a:t>Private copies vs sharing</a:t>
            </a:r>
          </a:p>
          <a:p>
            <a:pPr lvl="3">
              <a:defRPr/>
            </a:pPr>
            <a:r>
              <a:rPr/>
              <a:t>Reinvent vs improve via reuse</a:t>
            </a:r>
          </a:p>
        </p:txBody>
      </p:sp>
    </p:spTree>
    <p:extLst>
      <p:ext uri="{BB962C8B-B14F-4D97-AF65-F5344CB8AC3E}">
        <p14:creationId xmlns:p14="http://schemas.microsoft.com/office/powerpoint/2010/main" val="56613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22093" y="63319"/>
            <a:ext cx="7886700" cy="994172"/>
          </a:xfrm>
        </p:spPr>
        <p:txBody>
          <a:bodyPr/>
          <a:lstStyle/>
          <a:p>
            <a:pPr>
              <a:defRPr/>
            </a:pPr>
            <a:r>
              <a:rPr/>
              <a:t>New technologies (2)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122093" y="1057492"/>
            <a:ext cx="8919327" cy="3852212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/>
              <a:t>Other sciences?</a:t>
            </a:r>
          </a:p>
          <a:p>
            <a:pPr lvl="1">
              <a:defRPr/>
            </a:pPr>
            <a:r>
              <a:rPr/>
              <a:t>Relatively straightforward</a:t>
            </a:r>
          </a:p>
          <a:p>
            <a:pPr lvl="2">
              <a:defRPr/>
            </a:pPr>
            <a:r>
              <a:rPr/>
              <a:t>We speak the "same" language</a:t>
            </a:r>
          </a:p>
          <a:p>
            <a:pPr lvl="1">
              <a:defRPr/>
            </a:pPr>
            <a:r>
              <a:rPr/>
              <a:t>They are going through similar (re)volutions in the computing models</a:t>
            </a:r>
          </a:p>
          <a:p>
            <a:pPr lvl="2">
              <a:defRPr/>
            </a:pPr>
            <a:r>
              <a:rPr/>
              <a:t>Data explosion</a:t>
            </a:r>
          </a:p>
          <a:p>
            <a:pPr lvl="2">
              <a:defRPr/>
            </a:pPr>
            <a:r>
              <a:rPr/>
              <a:t>Compute explosion</a:t>
            </a:r>
          </a:p>
          <a:p>
            <a:pPr lvl="2">
              <a:defRPr/>
            </a:pPr>
            <a:r>
              <a:rPr/>
              <a:t>Large distributed communities</a:t>
            </a:r>
          </a:p>
          <a:p>
            <a:pPr lvl="0">
              <a:defRPr/>
            </a:pPr>
            <a:r>
              <a:rPr/>
              <a:t>Examples</a:t>
            </a:r>
          </a:p>
          <a:p>
            <a:pPr lvl="1">
              <a:defRPr/>
            </a:pPr>
            <a:r>
              <a:rPr lang="en-US" sz="1800"/>
              <a:t>Earth Observations (e.g. EU JRC)</a:t>
            </a:r>
          </a:p>
          <a:p>
            <a:pPr lvl="1">
              <a:defRPr/>
            </a:pPr>
            <a:r>
              <a:rPr/>
              <a:t>Astronomy (SKA -Square Kilometer Array- Australia and South Africa)</a:t>
            </a:r>
          </a:p>
          <a:p>
            <a:pPr lvl="1">
              <a:defRPr/>
            </a:pPr>
            <a:r>
              <a:rPr/>
              <a:t>Support scientists proving infrastructure(CLoudstor - AARNET)</a:t>
            </a:r>
          </a:p>
          <a:p>
            <a:pPr lvl="1">
              <a:defRPr/>
            </a:pPr>
            <a:r>
              <a:rPr/>
              <a:t>Reach out future scientists (UP2U)</a:t>
            </a:r>
          </a:p>
          <a:p>
            <a:pPr marL="0" indent="0">
              <a:buNone/>
              <a:defRPr/>
            </a:pPr>
            <a:r>
              <a:rPr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3779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/>
              <a:t>1 or 2 slides 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/>
              <a:t>1 slide (just pictures and references to other CHEP talks)</a:t>
            </a:r>
          </a:p>
          <a:p>
            <a:pPr lvl="1">
              <a:defRPr/>
            </a:pPr>
            <a:r>
              <a:rPr/>
              <a:t>EOS</a:t>
            </a:r>
          </a:p>
          <a:p>
            <a:pPr lvl="1">
              <a:defRPr/>
            </a:pPr>
            <a:r>
              <a:rPr/>
              <a:t>CERNBox</a:t>
            </a:r>
          </a:p>
          <a:p>
            <a:pPr lvl="1">
              <a:defRPr/>
            </a:pPr>
            <a:r>
              <a:rPr/>
              <a:t>SWAN (including the BE)</a:t>
            </a:r>
          </a:p>
          <a:p>
            <a:pPr lvl="0">
              <a:defRPr/>
            </a:pPr>
            <a:r>
              <a:rPr/>
              <a:t>1 Slide</a:t>
            </a:r>
          </a:p>
          <a:p>
            <a:pPr lvl="1">
              <a:defRPr/>
            </a:pPr>
            <a:r>
              <a:rPr/>
              <a:t>boxed on AWS</a:t>
            </a:r>
          </a:p>
          <a:p>
            <a:pPr lvl="1">
              <a:defRPr/>
            </a:pPr>
            <a:r>
              <a:rPr/>
              <a:t>boxed on Helix</a:t>
            </a:r>
          </a:p>
          <a:p>
            <a:pPr lvl="1">
              <a:defRPr/>
            </a:pPr>
            <a:r>
              <a:rPr/>
              <a:t>TOTEM</a:t>
            </a:r>
          </a:p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27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3337" y="-916"/>
            <a:ext cx="7886700" cy="994172"/>
          </a:xfrm>
        </p:spPr>
        <p:txBody>
          <a:bodyPr/>
          <a:lstStyle/>
          <a:p>
            <a:pPr>
              <a:defRPr/>
            </a:pPr>
            <a:r>
              <a:rPr/>
              <a:t>Earth observation (JRC)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33337" y="874194"/>
            <a:ext cx="4922432" cy="421801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sz="1800"/>
              <a:t>More data</a:t>
            </a:r>
          </a:p>
          <a:p>
            <a:pPr lvl="1">
              <a:defRPr/>
            </a:pPr>
            <a:r>
              <a:rPr sz="1800"/>
              <a:t>More/better satellites</a:t>
            </a:r>
          </a:p>
          <a:p>
            <a:pPr>
              <a:defRPr/>
            </a:pPr>
            <a:r>
              <a:rPr sz="1800"/>
              <a:t>Turnaround time</a:t>
            </a:r>
          </a:p>
          <a:p>
            <a:pPr lvl="1">
              <a:defRPr/>
            </a:pPr>
            <a:r>
              <a:rPr sz="1800"/>
              <a:t>Importance of satellite data for everyday life</a:t>
            </a:r>
          </a:p>
          <a:p>
            <a:pPr lvl="1">
              <a:defRPr/>
            </a:pPr>
            <a:r>
              <a:rPr sz="1800"/>
              <a:t>Data --&gt; Actionable information</a:t>
            </a:r>
          </a:p>
          <a:p>
            <a:pPr lvl="2">
              <a:defRPr/>
            </a:pPr>
            <a:r>
              <a:rPr sz="1500"/>
              <a:t>Agriculture</a:t>
            </a:r>
          </a:p>
          <a:p>
            <a:pPr lvl="2">
              <a:defRPr/>
            </a:pPr>
            <a:r>
              <a:rPr sz="1500"/>
              <a:t>Pollution</a:t>
            </a:r>
          </a:p>
          <a:p>
            <a:pPr lvl="2">
              <a:defRPr/>
            </a:pPr>
            <a:r>
              <a:rPr sz="1500"/>
              <a:t>Flood</a:t>
            </a:r>
          </a:p>
          <a:p>
            <a:pPr lvl="2">
              <a:defRPr/>
            </a:pPr>
            <a:r>
              <a:rPr sz="1500"/>
              <a:t>Climate changes</a:t>
            </a:r>
          </a:p>
          <a:p>
            <a:pPr lvl="2">
              <a:defRPr/>
            </a:pPr>
            <a:r>
              <a:rPr sz="1500"/>
              <a:t>...</a:t>
            </a:r>
          </a:p>
          <a:p>
            <a:pPr lvl="0">
              <a:defRPr/>
            </a:pPr>
            <a:r>
              <a:rPr sz="1800"/>
              <a:t>Slides from </a:t>
            </a:r>
            <a:r>
              <a:rPr lang="en-US" sz="1800">
                <a:latin typeface="Arial"/>
                <a:ea typeface="Arial"/>
                <a:cs typeface="Arial"/>
              </a:rPr>
              <a:t>C. Macmillan (JRC):</a:t>
            </a:r>
            <a:endParaRPr sz="1800">
              <a:latin typeface="Arial"/>
              <a:ea typeface="Arial"/>
              <a:cs typeface="Arial"/>
            </a:endParaRPr>
          </a:p>
          <a:p>
            <a:pPr lvl="1">
              <a:defRPr/>
            </a:pPr>
            <a:r>
              <a:rPr lang="en-US" sz="1800">
                <a:latin typeface="Arial"/>
                <a:ea typeface="Arial"/>
                <a:cs typeface="Arial"/>
              </a:rPr>
              <a:t>opening session at "Big data in Space",</a:t>
            </a:r>
            <a:br>
              <a:rPr lang="en-US" sz="1800">
                <a:latin typeface="Arial"/>
                <a:ea typeface="Arial"/>
                <a:cs typeface="Arial"/>
              </a:rPr>
            </a:br>
            <a:r>
              <a:rPr lang="en-US" sz="1800">
                <a:latin typeface="Arial"/>
                <a:ea typeface="Arial"/>
                <a:cs typeface="Arial"/>
              </a:rPr>
              <a:t>Oct 2017, Toulouse</a:t>
            </a:r>
            <a:endParaRPr sz="15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96113" y="-916"/>
            <a:ext cx="4290953" cy="24634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983245" y="2582740"/>
            <a:ext cx="4203821" cy="252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42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4519</TotalTime>
  <Words>781</Words>
  <Application>Microsoft Macintosh PowerPoint</Application>
  <PresentationFormat>On-screen Show (16:9)</PresentationFormat>
  <Paragraphs>129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Comic Sans MS</vt:lpstr>
      <vt:lpstr>Mangal</vt:lpstr>
      <vt:lpstr>Optima</vt:lpstr>
      <vt:lpstr>Arial</vt:lpstr>
      <vt:lpstr>CERNCorporate16-9</vt:lpstr>
      <vt:lpstr>PowerPoint Presentation</vt:lpstr>
      <vt:lpstr>Cloud Storage for Data Intensive Sciences in Science and Industry</vt:lpstr>
      <vt:lpstr>PowerPoint Presentation</vt:lpstr>
      <vt:lpstr>PowerPoint Presentation</vt:lpstr>
      <vt:lpstr>What do we see coming</vt:lpstr>
      <vt:lpstr>New technologies (1)</vt:lpstr>
      <vt:lpstr>New technologies (2)</vt:lpstr>
      <vt:lpstr>1 or 2 slides on</vt:lpstr>
      <vt:lpstr>Earth observation (JRC)</vt:lpstr>
      <vt:lpstr>PowerPoint Presentation</vt:lpstr>
      <vt:lpstr>PowerPoint Presentation</vt:lpstr>
      <vt:lpstr>Cloudstor</vt:lpstr>
      <vt:lpstr>Steal slide to Luca (Comtrade)</vt:lpstr>
      <vt:lpstr>Steal slide to Kuba (UP2U)</vt:lpstr>
      <vt:lpstr>Steal slides to Kuba (CS3 publicity)</vt:lpstr>
      <vt:lpstr>CS3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317</cp:revision>
  <dcterms:created xsi:type="dcterms:W3CDTF">2012-11-30T11:04:26Z</dcterms:created>
  <dcterms:modified xsi:type="dcterms:W3CDTF">2018-07-03T09:08:07Z</dcterms:modified>
</cp:coreProperties>
</file>