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6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5658" r:id="rId1"/>
    <p:sldMasterId id="2147485833" r:id="rId2"/>
    <p:sldMasterId id="2147485896" r:id="rId3"/>
    <p:sldMasterId id="2147486412" r:id="rId4"/>
    <p:sldMasterId id="2147487869" r:id="rId5"/>
    <p:sldMasterId id="2147487875" r:id="rId6"/>
    <p:sldMasterId id="2147487962" r:id="rId7"/>
  </p:sldMasterIdLst>
  <p:notesMasterIdLst>
    <p:notesMasterId r:id="rId20"/>
  </p:notesMasterIdLst>
  <p:handoutMasterIdLst>
    <p:handoutMasterId r:id="rId21"/>
  </p:handoutMasterIdLst>
  <p:sldIdLst>
    <p:sldId id="2908" r:id="rId8"/>
    <p:sldId id="2987" r:id="rId9"/>
    <p:sldId id="2985" r:id="rId10"/>
    <p:sldId id="2915" r:id="rId11"/>
    <p:sldId id="2984" r:id="rId12"/>
    <p:sldId id="2928" r:id="rId13"/>
    <p:sldId id="2976" r:id="rId14"/>
    <p:sldId id="2978" r:id="rId15"/>
    <p:sldId id="2891" r:id="rId16"/>
    <p:sldId id="2975" r:id="rId17"/>
    <p:sldId id="2914" r:id="rId18"/>
    <p:sldId id="2911" r:id="rId19"/>
  </p:sldIdLst>
  <p:sldSz cx="9906000" cy="6858000" type="A4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1pPr>
    <a:lvl2pPr marL="456307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2pPr>
    <a:lvl3pPr marL="912617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3pPr>
    <a:lvl4pPr marL="1368922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4pPr>
    <a:lvl5pPr marL="1825223" algn="ctr" rtl="0" fontAlgn="base">
      <a:spcBef>
        <a:spcPct val="0"/>
      </a:spcBef>
      <a:spcAft>
        <a:spcPct val="0"/>
      </a:spcAft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5pPr>
    <a:lvl6pPr marL="2281535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6pPr>
    <a:lvl7pPr marL="2737849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7pPr>
    <a:lvl8pPr marL="3194148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8pPr>
    <a:lvl9pPr marL="3650461" algn="l" defTabSz="456307" rtl="0" eaLnBrk="1" latinLnBrk="0" hangingPunct="1">
      <a:defRPr sz="4000" kern="1200">
        <a:solidFill>
          <a:srgbClr val="FFFFFF"/>
        </a:solidFill>
        <a:latin typeface="American Typewriter" charset="0"/>
        <a:ea typeface="ヒラギノ明朝 Pro W3" charset="0"/>
        <a:cs typeface="ヒラギノ明朝 Pro W3" charset="0"/>
        <a:sym typeface="American Typewriter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ultan Dabagov" initials="SD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F7AD17"/>
    <a:srgbClr val="354CB2"/>
    <a:srgbClr val="1B2418"/>
    <a:srgbClr val="0C130D"/>
    <a:srgbClr val="F4F4F4"/>
    <a:srgbClr val="BC7ABF"/>
    <a:srgbClr val="74595A"/>
    <a:srgbClr val="FF8000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220" autoAdjust="0"/>
    <p:restoredTop sz="90929"/>
  </p:normalViewPr>
  <p:slideViewPr>
    <p:cSldViewPr>
      <p:cViewPr>
        <p:scale>
          <a:sx n="100" d="100"/>
          <a:sy n="100" d="100"/>
        </p:scale>
        <p:origin x="-1016" y="-2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1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7" name="Rectangle 3"/>
          <p:cNvSpPr>
            <a:spLocks noGrp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8" name="Rectangle 4"/>
          <p:cNvSpPr>
            <a:spLocks noGrp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5589" name="Rectangle 5"/>
          <p:cNvSpPr>
            <a:spLocks noGrp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D8F97F-1600-104E-8E0F-F1E48F1EF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9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1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8373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2"/>
                  <a:srcRect/>
                  <a:tile tx="0" ty="0" sx="100000" sy="100000" flip="none" algn="tl"/>
                </a:blip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E09899-564E-B74C-A004-0CDC12ECD7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76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ＭＳ Ｐゴシック" charset="0"/>
      </a:defRPr>
    </a:lvl1pPr>
    <a:lvl2pPr marL="45630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2pPr>
    <a:lvl3pPr marL="91261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3pPr>
    <a:lvl4pPr marL="136892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4pPr>
    <a:lvl5pPr marL="182522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merican Typewriter" charset="0"/>
        <a:ea typeface="ＭＳ Ｐゴシック" charset="0"/>
        <a:cs typeface="+mn-cs"/>
      </a:defRPr>
    </a:lvl5pPr>
    <a:lvl6pPr marL="2281535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7849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4148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0461" algn="l" defTabSz="456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jp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3699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2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5843" indent="0" algn="ctr">
              <a:buNone/>
              <a:defRPr/>
            </a:lvl2pPr>
            <a:lvl3pPr marL="911686" indent="0" algn="ctr">
              <a:buNone/>
              <a:defRPr/>
            </a:lvl3pPr>
            <a:lvl4pPr marL="1367532" indent="0" algn="ctr">
              <a:buNone/>
              <a:defRPr/>
            </a:lvl4pPr>
            <a:lvl5pPr marL="1823374" indent="0" algn="ctr">
              <a:buNone/>
              <a:defRPr/>
            </a:lvl5pPr>
            <a:lvl6pPr marL="2279219" indent="0" algn="ctr">
              <a:buNone/>
              <a:defRPr/>
            </a:lvl6pPr>
            <a:lvl7pPr marL="2735067" indent="0" algn="ctr">
              <a:buNone/>
              <a:defRPr/>
            </a:lvl7pPr>
            <a:lvl8pPr marL="3190900" indent="0" algn="ctr">
              <a:buNone/>
              <a:defRPr/>
            </a:lvl8pPr>
            <a:lvl9pPr marL="364675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95466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45625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185" y="107950"/>
            <a:ext cx="2065337" cy="5964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2472" y="107950"/>
            <a:ext cx="6043613" cy="5964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68658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4815" y="1122363"/>
            <a:ext cx="5550898" cy="2387600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 algn="ctr">
              <a:defRPr sz="6000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23" name="Sottotitolo 2"/>
          <p:cNvSpPr>
            <a:spLocks noGrp="1"/>
          </p:cNvSpPr>
          <p:nvPr>
            <p:ph type="subTitle" idx="1"/>
          </p:nvPr>
        </p:nvSpPr>
        <p:spPr>
          <a:xfrm>
            <a:off x="4234817" y="5231999"/>
            <a:ext cx="5671185" cy="1106754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it-IT" dirty="0" smtClean="0"/>
          </a:p>
        </p:txBody>
      </p:sp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385548" cy="391363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9634"/>
            <a:ext cx="7036798" cy="3394911"/>
          </a:xfrm>
          <a:prstGeom prst="rect">
            <a:avLst/>
          </a:prstGeom>
        </p:spPr>
      </p:pic>
      <p:sp>
        <p:nvSpPr>
          <p:cNvPr id="26" name="Segnaposto titolo 1"/>
          <p:cNvSpPr txBox="1">
            <a:spLocks/>
          </p:cNvSpPr>
          <p:nvPr userDrawn="1"/>
        </p:nvSpPr>
        <p:spPr>
          <a:xfrm>
            <a:off x="4663314" y="3501530"/>
            <a:ext cx="5242751" cy="1775864"/>
          </a:xfrm>
          <a:prstGeom prst="rect">
            <a:avLst/>
          </a:prstGeom>
          <a:effectLst>
            <a:softEdge rad="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cap="none" spc="0">
                <a:ln w="0"/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12700" dist="1905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Stefano Romeo (stefano.romeo@lnf.infn.it)</a:t>
            </a:r>
          </a:p>
          <a:p>
            <a:pPr fontAlgn="auto">
              <a:spcAft>
                <a:spcPts val="0"/>
              </a:spcAft>
            </a:pPr>
            <a:endParaRPr lang="it-IT" dirty="0" smtClean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on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behalf</a:t>
            </a: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of SPARC_LAB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  <a:endParaRPr lang="it-IT" dirty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602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305"/>
            <a:ext cx="9906000" cy="770709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3000" b="1">
                <a:ln>
                  <a:noFill/>
                </a:ln>
                <a:solidFill>
                  <a:srgbClr val="0000CC"/>
                </a:solidFill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551641" y="1499868"/>
            <a:ext cx="5243473" cy="9144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1pPr>
            <a:lvl2pPr marL="6858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2pPr>
            <a:lvl3pPr marL="11430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3pPr>
            <a:lvl4pPr marL="16002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4pPr>
            <a:lvl5pPr marL="20574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4"/>
          </p:nvPr>
        </p:nvSpPr>
        <p:spPr>
          <a:xfrm>
            <a:off x="4188716" y="3114941"/>
            <a:ext cx="5243473" cy="9144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1pPr>
            <a:lvl2pPr marL="4572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2pPr>
            <a:lvl3pPr marL="9144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3pPr>
            <a:lvl4pPr marL="13716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4pPr>
            <a:lvl5pPr marL="18288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45138"/>
            <a:ext cx="1238250" cy="11050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08" y="5747444"/>
            <a:ext cx="2306682" cy="11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62523" y="1775280"/>
            <a:ext cx="8420100" cy="14700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485900" y="3573016"/>
            <a:ext cx="6934200" cy="1106754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Name</a:t>
            </a:r>
            <a:endParaRPr lang="it-IT" dirty="0" smtClean="0"/>
          </a:p>
          <a:p>
            <a:r>
              <a:rPr lang="it-IT" dirty="0" err="1" smtClean="0"/>
              <a:t>Affiliation</a:t>
            </a:r>
            <a:endParaRPr lang="it-IT" dirty="0" smtClean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8301" y="442700"/>
            <a:ext cx="2989400" cy="973903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sp>
        <p:nvSpPr>
          <p:cNvPr id="9" name="Sottotitolo 2"/>
          <p:cNvSpPr txBox="1">
            <a:spLocks/>
          </p:cNvSpPr>
          <p:nvPr userDrawn="1"/>
        </p:nvSpPr>
        <p:spPr>
          <a:xfrm>
            <a:off x="1491244" y="4679770"/>
            <a:ext cx="6934200" cy="477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it-IT" sz="24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72559" y="6093296"/>
            <a:ext cx="928303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 userDrawn="1"/>
        </p:nvSpPr>
        <p:spPr>
          <a:xfrm>
            <a:off x="272559" y="6255567"/>
            <a:ext cx="9283031" cy="338554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Physics and Applications of  High Brightness Beams </a:t>
            </a:r>
            <a:r>
              <a:rPr lang="it-IT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2016 Havana, Cuba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1825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2126000" y="282377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506585" y="1600201"/>
            <a:ext cx="8826185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52" y="282377"/>
            <a:ext cx="1898150" cy="469731"/>
          </a:xfrm>
          <a:prstGeom prst="rect">
            <a:avLst/>
          </a:prstGeom>
          <a:effectLst/>
          <a:scene3d>
            <a:camera prst="isometricOffAxis1Right"/>
            <a:lightRig rig="threePt" dir="t"/>
          </a:scene3d>
        </p:spPr>
      </p:pic>
      <p:cxnSp>
        <p:nvCxnSpPr>
          <p:cNvPr id="11" name="Connettore 1 10"/>
          <p:cNvCxnSpPr/>
          <p:nvPr userDrawn="1"/>
        </p:nvCxnSpPr>
        <p:spPr>
          <a:xfrm>
            <a:off x="9165022" y="6374203"/>
            <a:ext cx="446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9243560" y="6349997"/>
            <a:ext cx="62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80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8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91" y="6365386"/>
            <a:ext cx="10921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Cianchi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8887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2862" y="53752"/>
            <a:ext cx="6407917" cy="9269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770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2862" y="53752"/>
            <a:ext cx="6407917" cy="9269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89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89" y="2174875"/>
            <a:ext cx="4378589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6692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A333-2A72-4206-9B18-93EAA842E2C4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2C209-8CA3-4058-92CA-45BF53264E20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912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7449277" y="29291"/>
            <a:ext cx="2311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CE81E3-3265-45EE-A2C3-C9AF2D303D91}" type="slidenum">
              <a:rPr lang="en-US" smtClean="0">
                <a:solidFill>
                  <a:prstClr val="white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CasellaDiTesto 19"/>
          <p:cNvSpPr txBox="1"/>
          <p:nvPr userDrawn="1"/>
        </p:nvSpPr>
        <p:spPr>
          <a:xfrm>
            <a:off x="165100" y="6403264"/>
            <a:ext cx="941070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A. Cianchi  New challenges in emittance measurements	SIF – Pisa 2014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16463" y="53752"/>
            <a:ext cx="8915400" cy="92697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89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97824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34815" y="1122363"/>
            <a:ext cx="5550898" cy="2387600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>
            <a:lvl1pPr algn="ctr">
              <a:defRPr sz="6000"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23" name="Sottotitolo 2"/>
          <p:cNvSpPr>
            <a:spLocks noGrp="1"/>
          </p:cNvSpPr>
          <p:nvPr>
            <p:ph type="subTitle" idx="1"/>
          </p:nvPr>
        </p:nvSpPr>
        <p:spPr>
          <a:xfrm>
            <a:off x="4234817" y="5231999"/>
            <a:ext cx="5671185" cy="1106754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it-IT" dirty="0" smtClean="0"/>
          </a:p>
        </p:txBody>
      </p:sp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385548" cy="391363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08890"/>
            <a:ext cx="7036798" cy="3394911"/>
          </a:xfrm>
          <a:prstGeom prst="rect">
            <a:avLst/>
          </a:prstGeom>
        </p:spPr>
      </p:pic>
      <p:sp>
        <p:nvSpPr>
          <p:cNvPr id="26" name="Segnaposto titolo 1"/>
          <p:cNvSpPr txBox="1">
            <a:spLocks/>
          </p:cNvSpPr>
          <p:nvPr userDrawn="1"/>
        </p:nvSpPr>
        <p:spPr>
          <a:xfrm>
            <a:off x="4663314" y="3501530"/>
            <a:ext cx="5242751" cy="1775864"/>
          </a:xfrm>
          <a:prstGeom prst="rect">
            <a:avLst/>
          </a:prstGeom>
          <a:effectLst>
            <a:softEdge rad="0"/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 cap="none" spc="0">
                <a:ln w="0"/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12700" dist="19050" dir="2700000" sx="99000" sy="99000" algn="tl" rotWithShape="0">
                    <a:prstClr val="black">
                      <a:alpha val="40000"/>
                    </a:prstClr>
                  </a:outerShdw>
                </a:effectLst>
              </a:rPr>
              <a:t>Stefano Romeo (stefano.romeo@lnf.infn.it)</a:t>
            </a:r>
          </a:p>
          <a:p>
            <a:pPr fontAlgn="auto">
              <a:spcAft>
                <a:spcPts val="0"/>
              </a:spcAft>
            </a:pPr>
            <a:endParaRPr lang="it-IT" dirty="0" smtClean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on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behalf</a:t>
            </a:r>
            <a:r>
              <a:rPr lang="it-IT" dirty="0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of SPARC_LAB </a:t>
            </a:r>
            <a:r>
              <a:rPr lang="it-IT" dirty="0" err="1" smtClean="0">
                <a:solidFill>
                  <a:prstClr val="white"/>
                </a:solidFill>
                <a:effectLst>
                  <a:glow rad="228600">
                    <a:prstClr val="black">
                      <a:alpha val="40000"/>
                    </a:prst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  <a:endParaRPr lang="it-IT" dirty="0">
              <a:solidFill>
                <a:prstClr val="white"/>
              </a:solidFill>
              <a:effectLst>
                <a:glow rad="228600">
                  <a:prstClr val="black">
                    <a:alpha val="40000"/>
                  </a:prstClr>
                </a:glow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4602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1561"/>
            <a:ext cx="9906000" cy="770709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3000" b="1">
                <a:ln>
                  <a:noFill/>
                </a:ln>
                <a:solidFill>
                  <a:srgbClr val="0000CC"/>
                </a:solidFill>
                <a:effectLst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551641" y="1499868"/>
            <a:ext cx="5243473" cy="9144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1pPr>
            <a:lvl2pPr marL="6858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2pPr>
            <a:lvl3pPr marL="11430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3pPr>
            <a:lvl4pPr marL="16002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4pPr>
            <a:lvl5pPr marL="2057400" indent="-228600">
              <a:buClr>
                <a:srgbClr val="0000CC"/>
              </a:buClr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4"/>
          </p:nvPr>
        </p:nvSpPr>
        <p:spPr>
          <a:xfrm>
            <a:off x="4188716" y="3114941"/>
            <a:ext cx="5243473" cy="9144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1pPr>
            <a:lvl2pPr marL="4572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2pPr>
            <a:lvl3pPr marL="9144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3pPr>
            <a:lvl4pPr marL="13716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4pPr>
            <a:lvl5pPr marL="1828800" indent="0">
              <a:buClr>
                <a:srgbClr val="0000CC"/>
              </a:buClr>
              <a:buFont typeface="Wingdings" panose="05000000000000000000" pitchFamily="2" charset="2"/>
              <a:buNone/>
              <a:defRPr b="1">
                <a:solidFill>
                  <a:srgbClr val="0000CC"/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45138"/>
            <a:ext cx="1238250" cy="1105006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08" y="5746700"/>
            <a:ext cx="2306682" cy="111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62523" y="2319225"/>
            <a:ext cx="8420100" cy="14700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446896" y="5517233"/>
            <a:ext cx="6934200" cy="504056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Francesco Filippi</a:t>
            </a:r>
          </a:p>
        </p:txBody>
      </p:sp>
      <p:sp>
        <p:nvSpPr>
          <p:cNvPr id="9" name="Sottotitolo 2"/>
          <p:cNvSpPr txBox="1">
            <a:spLocks/>
          </p:cNvSpPr>
          <p:nvPr userDrawn="1"/>
        </p:nvSpPr>
        <p:spPr>
          <a:xfrm>
            <a:off x="1554664" y="5543867"/>
            <a:ext cx="6934200" cy="477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it-IT" sz="2400" dirty="0" smtClean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72480" y="6165304"/>
            <a:ext cx="928303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Sottotitolo 2"/>
          <p:cNvSpPr txBox="1">
            <a:spLocks/>
          </p:cNvSpPr>
          <p:nvPr userDrawn="1"/>
        </p:nvSpPr>
        <p:spPr>
          <a:xfrm>
            <a:off x="1554664" y="6237312"/>
            <a:ext cx="69342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prstClr val="black">
                    <a:tint val="75000"/>
                  </a:prstClr>
                </a:solidFill>
              </a:rPr>
              <a:t>On behalf of SPARC_LAB collaboration</a:t>
            </a:r>
          </a:p>
          <a:p>
            <a:pPr fontAlgn="auto">
              <a:spcAft>
                <a:spcPts val="0"/>
              </a:spcAft>
            </a:pPr>
            <a:endParaRPr lang="it-IT" sz="2000" dirty="0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2126000" y="295183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 b="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506506" y="1600201"/>
            <a:ext cx="8826185" cy="3196952"/>
          </a:xfrm>
        </p:spPr>
        <p:txBody>
          <a:bodyPr/>
          <a:lstStyle>
            <a:lvl1pPr>
              <a:defRPr sz="2800" b="0"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b="0">
                <a:latin typeface="Helvetica Neue Light"/>
              </a:defRPr>
            </a:lvl2pPr>
            <a:lvl3pPr>
              <a:defRPr b="0">
                <a:latin typeface="Helvetica Neue Light"/>
              </a:defRPr>
            </a:lvl3pPr>
            <a:lvl4pPr>
              <a:defRPr b="0">
                <a:latin typeface="Helvetica Neue Light"/>
              </a:defRPr>
            </a:lvl4pPr>
            <a:lvl5pPr>
              <a:defRPr b="0">
                <a:latin typeface="Helvetica Neue Light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9165468" y="6365594"/>
            <a:ext cx="62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10" y="6365596"/>
            <a:ext cx="1092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F. Filippi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" y="44624"/>
            <a:ext cx="1852156" cy="89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801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400">
                <a:latin typeface="Helvetica Neue Light"/>
                <a:ea typeface="Helvetica Neue Light"/>
                <a:cs typeface="Helvetica Neue Light"/>
              </a:defRPr>
            </a:lvl2pPr>
            <a:lvl3pPr>
              <a:defRPr sz="20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8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8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8" name="Titolo 1"/>
          <p:cNvSpPr txBox="1">
            <a:spLocks/>
          </p:cNvSpPr>
          <p:nvPr userDrawn="1"/>
        </p:nvSpPr>
        <p:spPr>
          <a:xfrm>
            <a:off x="2126000" y="295183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</a:rPr>
              <a:t>Fare clic per modificare lo stile del titolo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5967"/>
            <a:ext cx="1945808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14"/>
          <p:cNvSpPr txBox="1"/>
          <p:nvPr userDrawn="1"/>
        </p:nvSpPr>
        <p:spPr>
          <a:xfrm>
            <a:off x="9165468" y="6365594"/>
            <a:ext cx="62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6" name="Rettangolo 15"/>
          <p:cNvSpPr/>
          <p:nvPr userDrawn="1"/>
        </p:nvSpPr>
        <p:spPr>
          <a:xfrm>
            <a:off x="84810" y="6365596"/>
            <a:ext cx="1092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7" name="Rettangolo 16"/>
          <p:cNvSpPr/>
          <p:nvPr userDrawn="1"/>
        </p:nvSpPr>
        <p:spPr>
          <a:xfrm>
            <a:off x="2178144" y="6365595"/>
            <a:ext cx="54829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837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>
                <a:latin typeface="Helvetica Neue Light"/>
                <a:ea typeface="Helvetica Neue Light"/>
                <a:cs typeface="Helvetica Neue Ligh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>
                <a:latin typeface="Helvetica Neue Light"/>
                <a:ea typeface="Helvetica Neue Light"/>
                <a:cs typeface="Helvetica Neue Light"/>
              </a:defRPr>
            </a:lvl1pPr>
            <a:lvl2pPr>
              <a:defRPr sz="2000">
                <a:latin typeface="Helvetica Neue Light"/>
                <a:ea typeface="Helvetica Neue Light"/>
                <a:cs typeface="Helvetica Neue Light"/>
              </a:defRPr>
            </a:lvl2pPr>
            <a:lvl3pPr>
              <a:defRPr sz="1800">
                <a:latin typeface="Helvetica Neue Light"/>
                <a:ea typeface="Helvetica Neue Light"/>
                <a:cs typeface="Helvetica Neue Light"/>
              </a:defRPr>
            </a:lvl3pPr>
            <a:lvl4pPr>
              <a:defRPr sz="1600">
                <a:latin typeface="Helvetica Neue Light"/>
                <a:ea typeface="Helvetica Neue Light"/>
                <a:cs typeface="Helvetica Neue Light"/>
              </a:defRPr>
            </a:lvl4pPr>
            <a:lvl5pPr>
              <a:defRPr sz="1600">
                <a:latin typeface="Helvetica Neue Light"/>
                <a:ea typeface="Helvetica Neue Light"/>
                <a:cs typeface="Helvetica Neue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5967"/>
            <a:ext cx="1945808" cy="7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olo 1"/>
          <p:cNvSpPr txBox="1">
            <a:spLocks/>
          </p:cNvSpPr>
          <p:nvPr userDrawn="1"/>
        </p:nvSpPr>
        <p:spPr>
          <a:xfrm>
            <a:off x="2126000" y="295183"/>
            <a:ext cx="7741546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Neue Ligh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t-IT" dirty="0" smtClean="0">
                <a:solidFill>
                  <a:prstClr val="white"/>
                </a:solidFill>
              </a:rPr>
              <a:t>Fare clic per modificare lo stile del titolo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CasellaDiTesto 11"/>
          <p:cNvSpPr txBox="1"/>
          <p:nvPr userDrawn="1"/>
        </p:nvSpPr>
        <p:spPr>
          <a:xfrm>
            <a:off x="9165468" y="6365594"/>
            <a:ext cx="624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fld id="{35C3533D-D346-4746-A382-458F3767D6EF}" type="slidenum">
              <a:rPr lang="it-IT" sz="1400" smtClean="0">
                <a:solidFill>
                  <a:prstClr val="white">
                    <a:lumMod val="50000"/>
                  </a:prstClr>
                </a:solidFill>
                <a:latin typeface="Helvetica Neue Light"/>
                <a:ea typeface="+mn-ea"/>
                <a:cs typeface="+mn-cs"/>
              </a:rPr>
              <a:pPr algn="l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sz="1600" dirty="0">
              <a:solidFill>
                <a:prstClr val="white">
                  <a:lumMod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84810" y="6365596"/>
            <a:ext cx="10921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A. Cianchi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2178144" y="6365595"/>
            <a:ext cx="54829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Helvetica Neue Light"/>
                <a:ea typeface="+mn-ea"/>
                <a:cs typeface="+mn-cs"/>
              </a:rPr>
              <a:t>Conference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Helvetica Neue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408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  <a:prstGeom prst="rect">
            <a:avLst/>
          </a:prstGeo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95300" y="1600200"/>
            <a:ext cx="8089900" cy="4873752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224460-5E46-4986-A2D0-C002F9BC6D65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F3984B-2FE6-4966-99A1-18FCDC4319AE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22092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4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40063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6280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2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029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57" y="441021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57" y="2906732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843" indent="0">
              <a:buNone/>
              <a:defRPr sz="1800"/>
            </a:lvl2pPr>
            <a:lvl3pPr marL="911686" indent="0">
              <a:buNone/>
              <a:defRPr sz="1600"/>
            </a:lvl3pPr>
            <a:lvl4pPr marL="1367532" indent="0">
              <a:buNone/>
              <a:defRPr sz="1400"/>
            </a:lvl4pPr>
            <a:lvl5pPr marL="1823374" indent="0">
              <a:buNone/>
              <a:defRPr sz="1400"/>
            </a:lvl5pPr>
            <a:lvl6pPr marL="2279219" indent="0">
              <a:buNone/>
              <a:defRPr sz="1400"/>
            </a:lvl6pPr>
            <a:lvl7pPr marL="2735067" indent="0">
              <a:buNone/>
              <a:defRPr sz="1400"/>
            </a:lvl7pPr>
            <a:lvl8pPr marL="3190900" indent="0">
              <a:buNone/>
              <a:defRPr sz="1400"/>
            </a:lvl8pPr>
            <a:lvl9pPr marL="364675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3468130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9767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74518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1304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88050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7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3467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6331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15694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5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5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32071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22495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8954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437" y="1776432"/>
            <a:ext cx="4054475" cy="4295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328" y="1776432"/>
            <a:ext cx="4054475" cy="4295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26666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1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02858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39012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44194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25843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61774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6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4368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53795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44504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9543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43" indent="0">
              <a:buNone/>
              <a:defRPr sz="2000" b="1"/>
            </a:lvl2pPr>
            <a:lvl3pPr marL="911686" indent="0">
              <a:buNone/>
              <a:defRPr sz="1800" b="1"/>
            </a:lvl3pPr>
            <a:lvl4pPr marL="1367532" indent="0">
              <a:buNone/>
              <a:defRPr sz="1600" b="1"/>
            </a:lvl4pPr>
            <a:lvl5pPr marL="1823374" indent="0">
              <a:buNone/>
              <a:defRPr sz="1600" b="1"/>
            </a:lvl5pPr>
            <a:lvl6pPr marL="2279219" indent="0">
              <a:buNone/>
              <a:defRPr sz="1600" b="1"/>
            </a:lvl6pPr>
            <a:lvl7pPr marL="2735067" indent="0">
              <a:buNone/>
              <a:defRPr sz="1600" b="1"/>
            </a:lvl7pPr>
            <a:lvl8pPr marL="3190900" indent="0">
              <a:buNone/>
              <a:defRPr sz="1600" b="1"/>
            </a:lvl8pPr>
            <a:lvl9pPr marL="364675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571" y="1535114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43" indent="0">
              <a:buNone/>
              <a:defRPr sz="2000" b="1"/>
            </a:lvl2pPr>
            <a:lvl3pPr marL="911686" indent="0">
              <a:buNone/>
              <a:defRPr sz="1800" b="1"/>
            </a:lvl3pPr>
            <a:lvl4pPr marL="1367532" indent="0">
              <a:buNone/>
              <a:defRPr sz="1600" b="1"/>
            </a:lvl4pPr>
            <a:lvl5pPr marL="1823374" indent="0">
              <a:buNone/>
              <a:defRPr sz="1600" b="1"/>
            </a:lvl5pPr>
            <a:lvl6pPr marL="2279219" indent="0">
              <a:buNone/>
              <a:defRPr sz="1600" b="1"/>
            </a:lvl6pPr>
            <a:lvl7pPr marL="2735067" indent="0">
              <a:buNone/>
              <a:defRPr sz="1600" b="1"/>
            </a:lvl7pPr>
            <a:lvl8pPr marL="3190900" indent="0">
              <a:buNone/>
              <a:defRPr sz="1600" b="1"/>
            </a:lvl8pPr>
            <a:lvl9pPr marL="364675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571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23858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1014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617175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629" y="276361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9" y="1435104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843" indent="0">
              <a:buNone/>
              <a:defRPr sz="1200"/>
            </a:lvl2pPr>
            <a:lvl3pPr marL="911686" indent="0">
              <a:buNone/>
              <a:defRPr sz="1000"/>
            </a:lvl3pPr>
            <a:lvl4pPr marL="1367532" indent="0">
              <a:buNone/>
              <a:defRPr sz="900"/>
            </a:lvl4pPr>
            <a:lvl5pPr marL="1823374" indent="0">
              <a:buNone/>
              <a:defRPr sz="900"/>
            </a:lvl5pPr>
            <a:lvl6pPr marL="2279219" indent="0">
              <a:buNone/>
              <a:defRPr sz="900"/>
            </a:lvl6pPr>
            <a:lvl7pPr marL="2735067" indent="0">
              <a:buNone/>
              <a:defRPr sz="900"/>
            </a:lvl7pPr>
            <a:lvl8pPr marL="3190900" indent="0">
              <a:buNone/>
              <a:defRPr sz="900"/>
            </a:lvl8pPr>
            <a:lvl9pPr marL="36467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62300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843" indent="0">
              <a:buNone/>
              <a:defRPr sz="2800"/>
            </a:lvl2pPr>
            <a:lvl3pPr marL="911686" indent="0">
              <a:buNone/>
              <a:defRPr sz="2400"/>
            </a:lvl3pPr>
            <a:lvl4pPr marL="1367532" indent="0">
              <a:buNone/>
              <a:defRPr sz="2000"/>
            </a:lvl4pPr>
            <a:lvl5pPr marL="1823374" indent="0">
              <a:buNone/>
              <a:defRPr sz="2000"/>
            </a:lvl5pPr>
            <a:lvl6pPr marL="2279219" indent="0">
              <a:buNone/>
              <a:defRPr sz="2000"/>
            </a:lvl6pPr>
            <a:lvl7pPr marL="2735067" indent="0">
              <a:buNone/>
              <a:defRPr sz="2000"/>
            </a:lvl7pPr>
            <a:lvl8pPr marL="3190900" indent="0">
              <a:buNone/>
              <a:defRPr sz="2000"/>
            </a:lvl8pPr>
            <a:lvl9pPr marL="3646752" indent="0">
              <a:buNone/>
              <a:defRPr sz="2000"/>
            </a:lvl9pPr>
          </a:lstStyle>
          <a:p>
            <a:pPr lvl="0"/>
            <a:endParaRPr lang="en-US" noProof="0" smtClean="0">
              <a:sym typeface="American Typewriter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843" indent="0">
              <a:buNone/>
              <a:defRPr sz="1200"/>
            </a:lvl2pPr>
            <a:lvl3pPr marL="911686" indent="0">
              <a:buNone/>
              <a:defRPr sz="1000"/>
            </a:lvl3pPr>
            <a:lvl4pPr marL="1367532" indent="0">
              <a:buNone/>
              <a:defRPr sz="900"/>
            </a:lvl4pPr>
            <a:lvl5pPr marL="1823374" indent="0">
              <a:buNone/>
              <a:defRPr sz="900"/>
            </a:lvl5pPr>
            <a:lvl6pPr marL="2279219" indent="0">
              <a:buNone/>
              <a:defRPr sz="900"/>
            </a:lvl6pPr>
            <a:lvl7pPr marL="2735067" indent="0">
              <a:buNone/>
              <a:defRPr sz="900"/>
            </a:lvl7pPr>
            <a:lvl8pPr marL="3190900" indent="0">
              <a:buNone/>
              <a:defRPr sz="900"/>
            </a:lvl8pPr>
            <a:lvl9pPr marL="36467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160705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theme" Target="../theme/theme5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22402" y="107950"/>
            <a:ext cx="8261351" cy="1473200"/>
          </a:xfrm>
          <a:prstGeom prst="rect">
            <a:avLst/>
          </a:prstGeom>
          <a:noFill/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7302" tIns="37302" rIns="37302" bIns="373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title style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2402" y="1776432"/>
            <a:ext cx="8261351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7302" tIns="37302" rIns="37302" bIns="373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merican Typewriter" charset="0"/>
              </a:rPr>
              <a:t>Click to edit Master text styles</a:t>
            </a:r>
          </a:p>
          <a:p>
            <a:pPr lvl="1"/>
            <a:r>
              <a:rPr lang="en-US">
                <a:sym typeface="American Typewriter" charset="0"/>
              </a:rPr>
              <a:t>Second level</a:t>
            </a:r>
          </a:p>
          <a:p>
            <a:pPr lvl="2"/>
            <a:r>
              <a:rPr lang="en-US">
                <a:sym typeface="American Typewriter" charset="0"/>
              </a:rPr>
              <a:t>Third level</a:t>
            </a:r>
          </a:p>
          <a:p>
            <a:pPr lvl="3"/>
            <a:r>
              <a:rPr lang="en-US">
                <a:sym typeface="American Typewriter" charset="0"/>
              </a:rPr>
              <a:t>Fourth level</a:t>
            </a:r>
          </a:p>
          <a:p>
            <a:pPr lvl="4"/>
            <a:r>
              <a:rPr lang="en-US">
                <a:sym typeface="American Typewriter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659" r:id="rId1"/>
    <p:sldLayoutId id="2147485660" r:id="rId2"/>
    <p:sldLayoutId id="2147485661" r:id="rId3"/>
    <p:sldLayoutId id="2147485662" r:id="rId4"/>
    <p:sldLayoutId id="2147485663" r:id="rId5"/>
    <p:sldLayoutId id="2147485664" r:id="rId6"/>
    <p:sldLayoutId id="2147485665" r:id="rId7"/>
    <p:sldLayoutId id="2147485666" r:id="rId8"/>
    <p:sldLayoutId id="2147485667" r:id="rId9"/>
    <p:sldLayoutId id="2147485668" r:id="rId10"/>
    <p:sldLayoutId id="2147485669" r:id="rId11"/>
  </p:sldLayoutIdLst>
  <p:transition xmlns:p14="http://schemas.microsoft.com/office/powerpoint/2010/main"/>
  <p:txStyles>
    <p:titleStyle>
      <a:lvl1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+mj-lt"/>
          <a:ea typeface="+mj-ea"/>
          <a:cs typeface="+mj-cs"/>
          <a:sym typeface="American Typewriter" charset="0"/>
        </a:defRPr>
      </a:lvl1pPr>
      <a:lvl2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2pPr>
      <a:lvl3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3pPr>
      <a:lvl4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4pPr>
      <a:lvl5pPr algn="ctr" defTabSz="671104" rtl="0" eaLnBrk="0" fontAlgn="base" hangingPunct="0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5pPr>
      <a:lvl6pPr marL="455843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6pPr>
      <a:lvl7pPr marL="911686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7pPr>
      <a:lvl8pPr marL="1367532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8pPr>
      <a:lvl9pPr marL="1823374" algn="ctr" defTabSz="671104" rtl="0" fontAlgn="base">
        <a:spcBef>
          <a:spcPct val="0"/>
        </a:spcBef>
        <a:spcAft>
          <a:spcPct val="0"/>
        </a:spcAft>
        <a:defRPr sz="4700">
          <a:solidFill>
            <a:srgbClr val="0096DE"/>
          </a:solidFill>
          <a:latin typeface="American Typewriter" charset="0"/>
          <a:ea typeface="ヒラギノ明朝 Pro W3" charset="0"/>
          <a:cs typeface="ヒラギノ明朝 Pro W3" charset="0"/>
          <a:sym typeface="American Typewriter" charset="0"/>
        </a:defRPr>
      </a:lvl9pPr>
    </p:titleStyle>
    <p:bodyStyle>
      <a:lvl1pPr marL="626787" indent="-411526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1pPr>
      <a:lvl2pPr marL="1011400" indent="-411526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2pPr>
      <a:lvl3pPr marL="1384940" indent="-413111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3pPr>
      <a:lvl4pPr marL="1771144" indent="-413111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4pPr>
      <a:lvl5pPr marL="2155757" indent="-411526" algn="l" defTabSz="671104" rtl="0" eaLnBrk="0" fontAlgn="base" hangingPunct="0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5pPr>
      <a:lvl6pPr marL="2611606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6pPr>
      <a:lvl7pPr marL="3067449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7pPr>
      <a:lvl8pPr marL="3523286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8pPr>
      <a:lvl9pPr marL="3979130" indent="-411526" algn="l" defTabSz="671104" rtl="0" fontAlgn="base">
        <a:spcBef>
          <a:spcPts val="2361"/>
        </a:spcBef>
        <a:spcAft>
          <a:spcPct val="0"/>
        </a:spcAft>
        <a:buSzPct val="120000"/>
        <a:buFont typeface="Lucida Grande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merican Typewriter" charset="0"/>
        </a:defRPr>
      </a:lvl9pPr>
    </p:bodyStyle>
    <p:otherStyle>
      <a:defPPr>
        <a:defRPr lang="en-US"/>
      </a:defPPr>
      <a:lvl1pPr marL="0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43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686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532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374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219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067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900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752" algn="l" defTabSz="4558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7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34" r:id="rId1"/>
    <p:sldLayoutId id="2147485835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none" spc="0">
          <a:ln w="0"/>
          <a:solidFill>
            <a:schemeClr val="bg1"/>
          </a:solidFill>
          <a:effectLst>
            <a:glow rad="228600">
              <a:schemeClr val="tx1">
                <a:alpha val="40000"/>
              </a:schemeClr>
            </a:glow>
            <a:outerShdw blurRad="38100" dist="19050" dir="2700000" algn="tl" rotWithShape="0">
              <a:schemeClr val="dk1">
                <a:alpha val="40000"/>
              </a:scheme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881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8814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881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7730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97" r:id="rId1"/>
    <p:sldLayoutId id="2147485898" r:id="rId2"/>
    <p:sldLayoutId id="2147485899" r:id="rId3"/>
    <p:sldLayoutId id="2147485900" r:id="rId4"/>
    <p:sldLayoutId id="2147485901" r:id="rId5"/>
    <p:sldLayoutId id="2147485902" r:id="rId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7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13" r:id="rId1"/>
    <p:sldLayoutId id="2147486414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b="0" kern="1200" cap="none" spc="0">
          <a:ln w="0"/>
          <a:solidFill>
            <a:schemeClr val="bg1"/>
          </a:solidFill>
          <a:effectLst>
            <a:glow rad="228600">
              <a:schemeClr val="tx1">
                <a:alpha val="40000"/>
              </a:schemeClr>
            </a:glow>
            <a:outerShdw blurRad="38100" dist="19050" dir="2700000" algn="tl" rotWithShape="0">
              <a:schemeClr val="dk1">
                <a:alpha val="40000"/>
              </a:scheme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95300" y="63565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4B53233-28A5-4BE6-9ECF-91943AB1B905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384550" y="635656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099300" y="635656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ECE81E3-3265-45EE-A2C3-C9AF2D303D9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753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70" r:id="rId1"/>
    <p:sldLayoutId id="2147487871" r:id="rId2"/>
    <p:sldLayoutId id="2147487872" r:id="rId3"/>
    <p:sldLayoutId id="2147487873" r:id="rId4"/>
    <p:sldLayoutId id="2147487874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Helvetica Neue Light"/>
          <a:ea typeface="Helvetica Neue Light"/>
          <a:cs typeface="Helvetica Neue Light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7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B482547B-9511-1640-B226-B8CD4FA9DE3B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01/06/18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7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7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5BE36C10-EAEA-F649-8CEE-697587DAA2B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60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76" r:id="rId1"/>
    <p:sldLayoutId id="2147487877" r:id="rId2"/>
    <p:sldLayoutId id="2147487878" r:id="rId3"/>
    <p:sldLayoutId id="2147487879" r:id="rId4"/>
    <p:sldLayoutId id="2147487880" r:id="rId5"/>
    <p:sldLayoutId id="2147487881" r:id="rId6"/>
    <p:sldLayoutId id="2147487882" r:id="rId7"/>
    <p:sldLayoutId id="2147487883" r:id="rId8"/>
    <p:sldLayoutId id="2147487884" r:id="rId9"/>
    <p:sldLayoutId id="2147487885" r:id="rId10"/>
    <p:sldLayoutId id="214748788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6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E0FD363-B7C0-4513-B16E-3B3B3816A66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01/06/18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6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6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8F29F10-1F8F-4724-96D0-8961852659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034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63" r:id="rId1"/>
    <p:sldLayoutId id="2147487964" r:id="rId2"/>
    <p:sldLayoutId id="2147487965" r:id="rId3"/>
    <p:sldLayoutId id="2147487966" r:id="rId4"/>
    <p:sldLayoutId id="2147487967" r:id="rId5"/>
    <p:sldLayoutId id="2147487968" r:id="rId6"/>
    <p:sldLayoutId id="2147487969" r:id="rId7"/>
    <p:sldLayoutId id="2147487970" r:id="rId8"/>
    <p:sldLayoutId id="2147487971" r:id="rId9"/>
    <p:sldLayoutId id="2147487972" r:id="rId10"/>
    <p:sldLayoutId id="21474879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14.jpg"/><Relationship Id="rId3" Type="http://schemas.openxmlformats.org/officeDocument/2006/relationships/hyperlink" Target="https://www.psi.ch/swissfel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6.emf"/><Relationship Id="rId6" Type="http://schemas.openxmlformats.org/officeDocument/2006/relationships/image" Target="../media/image20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17.emf"/><Relationship Id="rId9" Type="http://schemas.openxmlformats.org/officeDocument/2006/relationships/image" Target="../media/image21.emf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1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XLS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8" y="1484784"/>
            <a:ext cx="9243618" cy="4621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56556" y="260668"/>
            <a:ext cx="792088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WP3 – Gun and Injector</a:t>
            </a:r>
          </a:p>
          <a:p>
            <a:r>
              <a:rPr lang="en-US" sz="2800" dirty="0" err="1" smtClean="0"/>
              <a:t>Massimo.Ferrario@LNF.INFN.IT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88504" y="6269250"/>
            <a:ext cx="8856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WP3 Meeting </a:t>
            </a:r>
            <a:r>
              <a:rPr lang="en-US" sz="2000" dirty="0" smtClean="0"/>
              <a:t>2 </a:t>
            </a:r>
            <a:r>
              <a:rPr lang="en-US" sz="2000" dirty="0" smtClean="0"/>
              <a:t>– </a:t>
            </a:r>
            <a:r>
              <a:rPr lang="en-US" sz="2000" dirty="0" smtClean="0"/>
              <a:t>June </a:t>
            </a:r>
            <a:r>
              <a:rPr lang="en-US" sz="2000" dirty="0" smtClean="0"/>
              <a:t>1, 2018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656530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314925"/>
              </p:ext>
            </p:extLst>
          </p:nvPr>
        </p:nvGraphicFramePr>
        <p:xfrm>
          <a:off x="709692" y="217726"/>
          <a:ext cx="8485029" cy="6420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35" name="Document" r:id="rId3" imgW="5270500" imgH="3987800" progId="Word.Document.12">
                  <p:embed/>
                </p:oleObj>
              </mc:Choice>
              <mc:Fallback>
                <p:oleObj name="Document" r:id="rId3" imgW="5270500" imgH="3987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9692" y="217726"/>
                        <a:ext cx="8485029" cy="6420961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89643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ea typeface="Times New Roman"/>
                <a:cs typeface="Times New Roman"/>
              </a:rPr>
              <a:t>Description of tasks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/>
              <a:t>The work will be divided in four tasks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endParaRPr lang="it-IT" dirty="0"/>
          </a:p>
          <a:p>
            <a:r>
              <a:rPr lang="en-GB" dirty="0"/>
              <a:t>Task 3.1 - </a:t>
            </a:r>
            <a:r>
              <a:rPr lang="en-GB" b="1" dirty="0"/>
              <a:t>Evaluation of an innovative full-X-band injector, inclusive of a higher-harmonic linearization in the K band. </a:t>
            </a:r>
            <a:r>
              <a:rPr lang="en-GB" dirty="0"/>
              <a:t>This ambitious goal aims to advance the recent achievements in the design of X-band guns and to explore the feasibility of RF components at unprecedented frequencies such as the K band. </a:t>
            </a:r>
            <a:r>
              <a:rPr lang="en-GB" dirty="0" smtClean="0"/>
              <a:t>INFN </a:t>
            </a:r>
            <a:r>
              <a:rPr lang="en-GB" dirty="0"/>
              <a:t>will lead this task with the support of ST, CERN, UA-IAT, ULANC, TU/e, USTR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dirty="0"/>
              <a:t>Task 3.2 - </a:t>
            </a:r>
            <a:r>
              <a:rPr lang="en-GB" b="1" dirty="0"/>
              <a:t>Evaluation of a high-gradient C-band injector and S-band in </a:t>
            </a:r>
            <a:r>
              <a:rPr lang="en-GB" b="1" dirty="0" err="1"/>
              <a:t>jector</a:t>
            </a:r>
            <a:r>
              <a:rPr lang="en-GB" b="1" dirty="0"/>
              <a:t> inclusive of X-band linearizer and a magnetic chicane. </a:t>
            </a:r>
            <a:r>
              <a:rPr lang="en-GB" dirty="0"/>
              <a:t>INFN will lead this task with the support of all the partners working on this WP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dirty="0"/>
              <a:t>Task 3.3 -  </a:t>
            </a:r>
            <a:r>
              <a:rPr lang="en-GB" b="1" dirty="0"/>
              <a:t>Design of </a:t>
            </a:r>
            <a:r>
              <a:rPr lang="en-GB" b="1" dirty="0" err="1"/>
              <a:t>CompactLight</a:t>
            </a:r>
            <a:r>
              <a:rPr lang="en-GB" b="1" dirty="0"/>
              <a:t> e-gun and injector inclusive of linearizer and a magnetic chicane</a:t>
            </a:r>
            <a:r>
              <a:rPr lang="en-GB" dirty="0"/>
              <a:t>. INFN will lead this task with the support of all the partners working on this WP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dirty="0"/>
              <a:t>Task 3.4 - </a:t>
            </a:r>
            <a:r>
              <a:rPr lang="en-GB" b="1" dirty="0"/>
              <a:t>Phase-space linearisers, and options for compact magnetic chicanes to achieve longitudinal bunch compression)</a:t>
            </a:r>
            <a:r>
              <a:rPr lang="en-GB" dirty="0"/>
              <a:t>. Diagnostics tool based on X-band deflecting transverse cavity will also be considered. INFN will lead this task with the support of ST, CERN, UA-IAT, ULANC, URM, ALBA.</a:t>
            </a:r>
            <a:r>
              <a:rPr lang="it-IT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418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00"/>
            <a:ext cx="9906000" cy="4953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8913440" y="2780928"/>
            <a:ext cx="736600" cy="367556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905328" y="2780928"/>
            <a:ext cx="736600" cy="367556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792761" y="4149080"/>
            <a:ext cx="736600" cy="367556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889104" y="4149080"/>
            <a:ext cx="736600" cy="367556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897216" y="2780928"/>
            <a:ext cx="736600" cy="367556"/>
          </a:xfrm>
          <a:prstGeom prst="rect">
            <a:avLst/>
          </a:prstGeom>
          <a:noFill/>
          <a:ln w="57150" cmpd="sng">
            <a:solidFill>
              <a:srgbClr val="00FF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86155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300" y="0"/>
            <a:ext cx="5866039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2288023" y="2852936"/>
            <a:ext cx="5328592" cy="43204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288023" y="5635848"/>
            <a:ext cx="5328592" cy="43204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4531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Previuous Discussion </a:t>
            </a: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988841"/>
            <a:ext cx="8915400" cy="374441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 self-consistent FEL parameter list is needed from WP2 as soon as possible</a:t>
            </a:r>
            <a:r>
              <a:rPr lang="en-US" dirty="0" smtClean="0"/>
              <a:t>. </a:t>
            </a:r>
            <a:r>
              <a:rPr lang="en-US" dirty="0" smtClean="0">
                <a:sym typeface="Wingdings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Swiss FEL as a reference?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Beam dynamics simulation support is needed from WP6.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We all agreed on the new description of WP3 Tasks, Deliverables are unchanged.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Sub-Task leaders have been nominated.</a:t>
            </a:r>
            <a:r>
              <a:rPr lang="en-US" dirty="0" smtClean="0"/>
              <a:t> Sub-Task leaders are supposed to lead the assigned work in collaboration with the other participating institutes and to provide to the WP leader their specific contribution for the Deliverables.</a:t>
            </a:r>
          </a:p>
        </p:txBody>
      </p:sp>
    </p:spTree>
    <p:extLst>
      <p:ext uri="{BB962C8B-B14F-4D97-AF65-F5344CB8AC3E}">
        <p14:creationId xmlns:p14="http://schemas.microsoft.com/office/powerpoint/2010/main" val="2799068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D3.1 </a:t>
            </a:r>
            <a:r>
              <a:rPr lang="en-GB" dirty="0"/>
              <a:t>- Preliminary assessments and evaluations of the optimum e-gun and injector solution for the </a:t>
            </a:r>
            <a:r>
              <a:rPr lang="en-GB" dirty="0" err="1"/>
              <a:t>CompactLight</a:t>
            </a:r>
            <a:r>
              <a:rPr lang="en-GB" dirty="0"/>
              <a:t> design,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=&gt;M18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b="1" dirty="0">
                <a:solidFill>
                  <a:srgbClr val="FF0000"/>
                </a:solidFill>
              </a:rPr>
              <a:t>D3.2</a:t>
            </a:r>
            <a:r>
              <a:rPr lang="en-GB" dirty="0"/>
              <a:t> – A review report on the bunch compression techniques and phase space linearization, </a:t>
            </a:r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=&gt;M18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endParaRPr lang="it-IT" dirty="0"/>
          </a:p>
          <a:p>
            <a:r>
              <a:rPr lang="en-GB" dirty="0"/>
              <a:t>D3.3 – Design of the injector diagnostics/beam manipulations based on a X-band cavities, </a:t>
            </a:r>
            <a:r>
              <a:rPr lang="en-GB" dirty="0" smtClean="0"/>
              <a:t>(=&gt;M36</a:t>
            </a:r>
            <a:r>
              <a:rPr lang="en-GB" dirty="0"/>
              <a:t>)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endParaRPr lang="it-IT" dirty="0"/>
          </a:p>
          <a:p>
            <a:r>
              <a:rPr lang="en-GB" dirty="0"/>
              <a:t> D3.4 - Design of the </a:t>
            </a:r>
            <a:r>
              <a:rPr lang="en-GB" dirty="0" err="1"/>
              <a:t>CompactLight</a:t>
            </a:r>
            <a:r>
              <a:rPr lang="en-GB" dirty="0"/>
              <a:t> e-gun and injector, with phase space linearizer </a:t>
            </a:r>
            <a:r>
              <a:rPr lang="en-GB" dirty="0" smtClean="0"/>
              <a:t>(=&gt;M36</a:t>
            </a:r>
            <a:r>
              <a:rPr lang="en-GB" dirty="0"/>
              <a:t>).</a:t>
            </a:r>
            <a:r>
              <a:rPr lang="it-IT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582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ea typeface="Times New Roman"/>
                <a:cs typeface="Times New Roman"/>
              </a:rPr>
              <a:t>New Description of Tasks</a:t>
            </a:r>
            <a:br>
              <a:rPr lang="en-GB" b="1" dirty="0" smtClean="0">
                <a:solidFill>
                  <a:srgbClr val="FF0000"/>
                </a:solidFill>
                <a:ea typeface="Times New Roman"/>
                <a:cs typeface="Times New Roman"/>
              </a:rPr>
            </a:br>
            <a:r>
              <a:rPr lang="en-GB" sz="2000" b="1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(</a:t>
            </a:r>
            <a:r>
              <a:rPr lang="en-GB" sz="2000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task 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leaders institutes  </a:t>
            </a:r>
            <a:r>
              <a:rPr lang="en-GB" sz="2000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in </a:t>
            </a:r>
            <a:r>
              <a:rPr lang="en-GB" sz="2000" b="1" dirty="0">
                <a:solidFill>
                  <a:srgbClr val="000000"/>
                </a:solidFill>
                <a:latin typeface="+mn-lt"/>
                <a:ea typeface="Calibri"/>
                <a:cs typeface="Calibri"/>
              </a:rPr>
              <a:t>bold) </a:t>
            </a:r>
            <a:endParaRPr lang="en-US" sz="2000" b="1" dirty="0">
              <a:solidFill>
                <a:srgbClr val="000000"/>
              </a:solidFill>
              <a:latin typeface="+mn-lt"/>
              <a:ea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340768"/>
            <a:ext cx="9649072" cy="54006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it-IT" dirty="0"/>
          </a:p>
          <a:p>
            <a:r>
              <a:rPr lang="en-GB" b="1" dirty="0"/>
              <a:t>Task </a:t>
            </a:r>
            <a:r>
              <a:rPr lang="en-GB" b="1" dirty="0" smtClean="0"/>
              <a:t>3.1 - 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Gun Design (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RF, Solenoid, Cathode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, Laser, Diagnostics)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=&gt; D3.1 M18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</a:rPr>
              <a:t>=&gt; D3.3 M36</a:t>
            </a:r>
            <a:endParaRPr lang="en-US" b="1" dirty="0" smtClean="0">
              <a:solidFill>
                <a:srgbClr val="FF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S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-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Band Gun 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RF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Design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CNRS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 IASA+UAIAT-INFN+ALBA  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C-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Gun  RF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Design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INFN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IASA+Sapienza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X-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Gun  RF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Design (</a:t>
            </a:r>
            <a:r>
              <a:rPr lang="en-US" b="1" dirty="0">
                <a:ea typeface="Calibri"/>
                <a:cs typeface="Calibri"/>
              </a:rPr>
              <a:t>CSIC-IFIC</a:t>
            </a:r>
            <a:r>
              <a:rPr lang="en-US" b="1" dirty="0" smtClean="0">
                <a:ea typeface="Calibri"/>
                <a:cs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 UAIAT+ 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DC Gun Design 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TU/e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>
                <a:solidFill>
                  <a:srgbClr val="0000FF"/>
                </a:solidFill>
                <a:ea typeface="Calibri"/>
                <a:cs typeface="Calibri"/>
              </a:rPr>
              <a:t>Laser/</a:t>
            </a:r>
            <a:r>
              <a:rPr lang="en-US" dirty="0" smtClean="0">
                <a:solidFill>
                  <a:srgbClr val="0000FF"/>
                </a:solidFill>
                <a:ea typeface="Calibri"/>
                <a:cs typeface="Calibri"/>
              </a:rPr>
              <a:t>Photocathode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IASA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+CNRS+INFN )</a:t>
            </a:r>
          </a:p>
          <a:p>
            <a:pPr marL="971550" lvl="1" indent="-514350">
              <a:buFont typeface="+mj-lt"/>
              <a:buAutoNum type="alphaLcParenR"/>
            </a:pPr>
            <a:endParaRPr lang="it-IT" dirty="0" smtClean="0"/>
          </a:p>
          <a:p>
            <a:r>
              <a:rPr lang="en-GB" b="1" dirty="0" smtClean="0"/>
              <a:t>Task 3.2 - 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Compressor Design (Velocity Bunching, Magnetic Chicane) 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) </a:t>
            </a:r>
            <a:r>
              <a:rPr lang="en-US" b="1" dirty="0">
                <a:solidFill>
                  <a:srgbClr val="FF0000"/>
                </a:solidFill>
                <a:ea typeface="Calibri"/>
                <a:cs typeface="Calibri"/>
              </a:rPr>
              <a:t>=&gt;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D3.2 M18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</a:rPr>
              <a:t>=&gt; D3.3 M36</a:t>
            </a:r>
            <a:endParaRPr lang="en-US" b="1" dirty="0" smtClean="0">
              <a:solidFill>
                <a:srgbClr val="FF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S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-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Band Velocity Bunching 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>
                <a:solidFill>
                  <a:srgbClr val="000000"/>
                </a:solidFill>
                <a:ea typeface="Calibri"/>
                <a:cs typeface="Calibri"/>
              </a:rPr>
              <a:t>TU/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e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 IASA+ALBA)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C-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Velocity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Bunching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INFN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+IASA+TU/e 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X-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Band Velocity Bunching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 </a:t>
            </a:r>
            <a:r>
              <a:rPr lang="en-US" b="1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+CERN+IASA+INFN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   )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Magnetic Compressor 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ST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  CERN+INFN+CNRS)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457200" lvl="1" indent="0">
              <a:buNone/>
            </a:pPr>
            <a:endParaRPr lang="it-IT" dirty="0" smtClean="0"/>
          </a:p>
          <a:p>
            <a:pPr marL="342900" lvl="1" indent="-342900">
              <a:buFont typeface="Arial"/>
              <a:buChar char="•"/>
            </a:pPr>
            <a:r>
              <a:rPr lang="en-GB" sz="3300" b="1" dirty="0">
                <a:solidFill>
                  <a:srgbClr val="000000"/>
                </a:solidFill>
                <a:ea typeface="Calibri"/>
                <a:cs typeface="Calibri"/>
              </a:rPr>
              <a:t>Task 3.3 – X-Band </a:t>
            </a:r>
            <a:r>
              <a:rPr lang="en-US" sz="3300" b="1" dirty="0">
                <a:solidFill>
                  <a:srgbClr val="000000"/>
                </a:solidFill>
                <a:ea typeface="Calibri"/>
                <a:cs typeface="Calibri"/>
              </a:rPr>
              <a:t>Transverse RF Deflector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err="1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+  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IASA+  </a:t>
            </a:r>
            <a:r>
              <a:rPr lang="en-US" sz="3300" dirty="0" smtClean="0">
                <a:solidFill>
                  <a:srgbClr val="000000"/>
                </a:solidFill>
                <a:ea typeface="Calibri"/>
                <a:cs typeface="Calibri"/>
              </a:rPr>
              <a:t>) </a:t>
            </a:r>
            <a:r>
              <a:rPr lang="en-US" sz="3300" b="1" dirty="0" smtClean="0">
                <a:solidFill>
                  <a:srgbClr val="0000FF"/>
                </a:solidFill>
                <a:ea typeface="Calibri"/>
                <a:cs typeface="Calibri"/>
              </a:rPr>
              <a:t>=</a:t>
            </a:r>
            <a:r>
              <a:rPr lang="en-US" sz="3300" b="1" dirty="0">
                <a:solidFill>
                  <a:srgbClr val="0000FF"/>
                </a:solidFill>
                <a:ea typeface="Calibri"/>
                <a:cs typeface="Calibri"/>
              </a:rPr>
              <a:t>&gt; </a:t>
            </a:r>
            <a:r>
              <a:rPr lang="en-US" sz="3300" b="1" dirty="0" smtClean="0">
                <a:solidFill>
                  <a:srgbClr val="0000FF"/>
                </a:solidFill>
                <a:ea typeface="Calibri"/>
                <a:cs typeface="Calibri"/>
              </a:rPr>
              <a:t>D3.3 M36</a:t>
            </a:r>
            <a:endParaRPr lang="en-US" sz="3300" b="1" dirty="0">
              <a:solidFill>
                <a:srgbClr val="0000FF"/>
              </a:solidFill>
              <a:ea typeface="Calibri"/>
              <a:cs typeface="Calibri"/>
            </a:endParaRPr>
          </a:p>
          <a:p>
            <a:pPr marL="0" indent="0">
              <a:buNone/>
            </a:pPr>
            <a:endParaRPr lang="it-IT" b="1" dirty="0"/>
          </a:p>
          <a:p>
            <a:r>
              <a:rPr lang="en-GB" b="1" dirty="0"/>
              <a:t>Task 3.4 - </a:t>
            </a:r>
            <a:r>
              <a:rPr lang="en-US" b="1" dirty="0" smtClean="0"/>
              <a:t>: </a:t>
            </a:r>
            <a:r>
              <a:rPr lang="en-US" b="1" dirty="0"/>
              <a:t>RF Linearizer </a:t>
            </a:r>
            <a:r>
              <a:rPr lang="en-US" b="1" dirty="0" smtClean="0"/>
              <a:t>Design </a:t>
            </a:r>
            <a:r>
              <a:rPr lang="en-US" b="1" dirty="0" smtClean="0">
                <a:solidFill>
                  <a:srgbClr val="FF0000"/>
                </a:solidFill>
                <a:ea typeface="Calibri"/>
                <a:cs typeface="Calibri"/>
              </a:rPr>
              <a:t>=&gt; D3.2 M18 </a:t>
            </a:r>
            <a:r>
              <a:rPr lang="en-US" b="1" dirty="0">
                <a:solidFill>
                  <a:srgbClr val="0000FF"/>
                </a:solidFill>
                <a:ea typeface="Calibri"/>
                <a:cs typeface="Calibri"/>
              </a:rPr>
              <a:t>=&gt; D3.3 M36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X-Band RF Linearizer Design (</a:t>
            </a:r>
            <a:r>
              <a:rPr lang="en-US" b="1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)</a:t>
            </a:r>
            <a:endParaRPr lang="en-US" dirty="0" smtClean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K-</a:t>
            </a:r>
            <a:r>
              <a:rPr lang="en-US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Band RF Linearizer 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Design 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ULANC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+</a:t>
            </a:r>
            <a:r>
              <a:rPr lang="en-US" dirty="0" err="1" smtClean="0">
                <a:solidFill>
                  <a:srgbClr val="000000"/>
                </a:solidFill>
                <a:ea typeface="Calibri"/>
                <a:cs typeface="Calibri"/>
              </a:rPr>
              <a:t>Sapienza</a:t>
            </a:r>
            <a:r>
              <a:rPr lang="en-US" dirty="0" smtClean="0">
                <a:solidFill>
                  <a:srgbClr val="000000"/>
                </a:solidFill>
                <a:ea typeface="Calibri"/>
                <a:cs typeface="Calibri"/>
              </a:rPr>
              <a:t> 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7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Passive linearizer </a:t>
            </a:r>
            <a:r>
              <a:rPr lang="en-US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en-US" b="1" dirty="0" smtClean="0">
                <a:solidFill>
                  <a:srgbClr val="000000"/>
                </a:solidFill>
                <a:ea typeface="Calibri"/>
                <a:cs typeface="Calibri"/>
              </a:rPr>
              <a:t>CNRS  )</a:t>
            </a:r>
            <a:endParaRPr lang="en-US" b="1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971550" lvl="1" indent="-514350">
              <a:buFont typeface="+mj-lt"/>
              <a:buAutoNum type="alphaLcParenR"/>
            </a:pPr>
            <a:endParaRPr lang="en-US" dirty="0"/>
          </a:p>
          <a:p>
            <a:pPr marL="971550" lvl="1" indent="-514350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216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XLS_log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91" y="1687510"/>
            <a:ext cx="9243618" cy="4621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2566" y="560874"/>
            <a:ext cx="7920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for your attention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647425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673" y="44624"/>
            <a:ext cx="8824033" cy="850106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Relationship to other WPs: Jim View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sp>
        <p:nvSpPr>
          <p:cNvPr id="4" name="AutoShape 2" descr="The SwissFEL design"/>
          <p:cNvSpPr>
            <a:spLocks noChangeAspect="1" noChangeArrowheads="1"/>
          </p:cNvSpPr>
          <p:nvPr/>
        </p:nvSpPr>
        <p:spPr bwMode="auto">
          <a:xfrm>
            <a:off x="68796" y="-136525"/>
            <a:ext cx="5159375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9384"/>
            <a:ext cx="9906000" cy="29992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2480" y="2566361"/>
            <a:ext cx="1404156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smtClean="0">
                <a:solidFill>
                  <a:prstClr val="black"/>
                </a:solidFill>
                <a:latin typeface="Calibri"/>
              </a:rPr>
              <a:t>WP3 – Gun and Injector</a:t>
            </a:r>
            <a:endParaRPr lang="en-GB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00705" y="4665688"/>
            <a:ext cx="3519473" cy="3474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smtClean="0">
                <a:solidFill>
                  <a:prstClr val="black"/>
                </a:solidFill>
                <a:latin typeface="Calibri"/>
              </a:rPr>
              <a:t>WP4 – RF Systems</a:t>
            </a:r>
            <a:endParaRPr lang="en-GB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01145" y="4424560"/>
            <a:ext cx="1248139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smtClean="0">
                <a:solidFill>
                  <a:prstClr val="black"/>
                </a:solidFill>
                <a:latin typeface="Calibri"/>
              </a:rPr>
              <a:t>WP5 – Undulators and Light Production</a:t>
            </a:r>
            <a:endParaRPr lang="en-GB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2480" y="1700808"/>
            <a:ext cx="7488832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smtClean="0">
                <a:solidFill>
                  <a:prstClr val="black"/>
                </a:solidFill>
                <a:latin typeface="Calibri"/>
              </a:rPr>
              <a:t>WP6 – Beam Dynamics and Start to End Simulations</a:t>
            </a:r>
            <a:endParaRPr lang="en-GB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6300028"/>
            <a:ext cx="7176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GB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Using SwissFEL as an example</a:t>
            </a:r>
            <a:r>
              <a:rPr lang="en-GB"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 </a:t>
            </a:r>
            <a:r>
              <a:rPr lang="en-GB" sz="1800">
                <a:solidFill>
                  <a:prstClr val="black"/>
                </a:solidFill>
                <a:latin typeface="Calibri"/>
                <a:ea typeface="+mn-ea"/>
                <a:cs typeface="+mn-cs"/>
                <a:hlinkClick r:id="rId3"/>
              </a:rPr>
              <a:t>https://www.psi.ch/swissfel</a:t>
            </a:r>
            <a:r>
              <a:rPr lang="en-GB" sz="1800" smtClean="0">
                <a:solidFill>
                  <a:prstClr val="black"/>
                </a:solidFill>
                <a:latin typeface="Calibri"/>
                <a:ea typeface="+mn-ea"/>
                <a:cs typeface="+mn-cs"/>
                <a:hlinkClick r:id="rId3"/>
              </a:rPr>
              <a:t>/</a:t>
            </a:r>
            <a:r>
              <a:rPr lang="en-GB" sz="180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endParaRPr lang="en-GB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0037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616" y="162768"/>
            <a:ext cx="6832600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4718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864" y="908726"/>
            <a:ext cx="7399586" cy="54473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96381" y="188640"/>
            <a:ext cx="49781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Tentative parameter list 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594114"/>
              </p:ext>
            </p:extLst>
          </p:nvPr>
        </p:nvGraphicFramePr>
        <p:xfrm>
          <a:off x="3584848" y="1340786"/>
          <a:ext cx="2795588" cy="159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4" name="Equation" r:id="rId4" imgW="736600" imgH="419100" progId="Equation.3">
                  <p:embed/>
                </p:oleObj>
              </mc:Choice>
              <mc:Fallback>
                <p:oleObj name="Equation" r:id="rId4" imgW="7366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84848" y="1340786"/>
                        <a:ext cx="2795588" cy="15922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321" y="5733274"/>
            <a:ext cx="632199" cy="518099"/>
          </a:xfrm>
          <a:prstGeom prst="rect">
            <a:avLst/>
          </a:prstGeom>
          <a:solidFill>
            <a:schemeClr val="tx1"/>
          </a:solidFill>
          <a:ln>
            <a:solidFill>
              <a:srgbClr val="3366FF"/>
            </a:solidFill>
          </a:ln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1819637"/>
              </p:ext>
            </p:extLst>
          </p:nvPr>
        </p:nvGraphicFramePr>
        <p:xfrm>
          <a:off x="7768550" y="3768333"/>
          <a:ext cx="1424940" cy="46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" name="Equation" r:id="rId7" imgW="1295400" imgH="419100" progId="Equation.3">
                  <p:embed/>
                </p:oleObj>
              </mc:Choice>
              <mc:Fallback>
                <p:oleObj name="Equation" r:id="rId7" imgW="12954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68550" y="3768333"/>
                        <a:ext cx="1424940" cy="46101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rgbClr val="3366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332" y="4221336"/>
            <a:ext cx="457200" cy="431800"/>
          </a:xfrm>
          <a:prstGeom prst="rect">
            <a:avLst/>
          </a:prstGeom>
          <a:solidFill>
            <a:srgbClr val="FFFFFF"/>
          </a:solidFill>
          <a:ln>
            <a:solidFill>
              <a:srgbClr val="3366FF"/>
            </a:solidFill>
          </a:ln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190235"/>
              </p:ext>
            </p:extLst>
          </p:nvPr>
        </p:nvGraphicFramePr>
        <p:xfrm>
          <a:off x="7833325" y="3395588"/>
          <a:ext cx="9525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" name="Equation" r:id="rId10" imgW="952500" imgH="393700" progId="Equation.3">
                  <p:embed/>
                </p:oleObj>
              </mc:Choice>
              <mc:Fallback>
                <p:oleObj name="Equation" r:id="rId10" imgW="9525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833325" y="3395588"/>
                        <a:ext cx="952500" cy="3937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rgbClr val="3366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 bwMode="auto">
          <a:xfrm>
            <a:off x="4721817" y="5379963"/>
            <a:ext cx="591224" cy="32809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808984" y="3789040"/>
            <a:ext cx="591224" cy="32809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808984" y="4077072"/>
            <a:ext cx="591224" cy="32809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808984" y="5877272"/>
            <a:ext cx="591224" cy="32809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merican Typewriter" charset="0"/>
              <a:ea typeface="ヒラギノ明朝 Pro W3" charset="0"/>
              <a:cs typeface="ヒラギノ明朝 Pro W3" charset="0"/>
              <a:sym typeface="American Typewri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2282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6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AF27F"/>
      </a:accent1>
      <a:accent2>
        <a:srgbClr val="333399"/>
      </a:accent2>
      <a:accent3>
        <a:srgbClr val="AAAAAA"/>
      </a:accent3>
      <a:accent4>
        <a:srgbClr val="DADADA"/>
      </a:accent4>
      <a:accent5>
        <a:srgbClr val="FCF7C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American Typewriter"/>
        <a:ea typeface="ヒラギノ明朝 Pro W3"/>
        <a:cs typeface="ヒラギノ明朝 Pro W3"/>
      </a:majorFont>
      <a:minorFont>
        <a:latin typeface="American Typewriter"/>
        <a:ea typeface="ヒラギノ明朝 Pro W3"/>
        <a:cs typeface="ヒラギノ明朝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merican Typewriter" charset="0"/>
            <a:ea typeface="ヒラギノ明朝 Pro W3" charset="0"/>
            <a:cs typeface="ヒラギノ明朝 Pro W3" charset="0"/>
            <a:sym typeface="American Typewrite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FF0000"/>
            </a:solidFill>
            <a:effectLst/>
            <a:latin typeface="American Typewriter" charset="0"/>
            <a:ea typeface="ヒラギノ明朝 Pro W3" charset="0"/>
            <a:cs typeface="ヒラギノ明朝 Pro W3" charset="0"/>
            <a:sym typeface="American Typewriter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parclab.potx" id="{C1A3C7CE-2D9B-49F1-888C-39EDD889F26A}" vid="{81DC1F27-88A2-4415-A251-87766527D274}"/>
    </a:ext>
  </a:extLst>
</a:theme>
</file>

<file path=ppt/theme/theme4.xml><?xml version="1.0" encoding="utf-8"?>
<a:theme xmlns:a="http://schemas.openxmlformats.org/drawingml/2006/main" name="9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parclab.potx" id="{C1A3C7CE-2D9B-49F1-888C-39EDD889F26A}" vid="{81DC1F27-88A2-4415-A251-87766527D274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30854</TotalTime>
  <Pages>0</Pages>
  <Words>716</Words>
  <Characters>0</Characters>
  <Application>Microsoft Macintosh PowerPoint</Application>
  <PresentationFormat>A4 Paper (210x297 mm)</PresentationFormat>
  <Lines>0</Lines>
  <Paragraphs>55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16_Title &amp; Bullets</vt:lpstr>
      <vt:lpstr>11_Tema di Office</vt:lpstr>
      <vt:lpstr>8_Tema di Office</vt:lpstr>
      <vt:lpstr>9_Tema di Office</vt:lpstr>
      <vt:lpstr>15_Tema di Office</vt:lpstr>
      <vt:lpstr>Office Theme</vt:lpstr>
      <vt:lpstr>1_Office Theme</vt:lpstr>
      <vt:lpstr>Equation</vt:lpstr>
      <vt:lpstr>Document</vt:lpstr>
      <vt:lpstr>PowerPoint Presentation</vt:lpstr>
      <vt:lpstr>PowerPoint Presentation</vt:lpstr>
      <vt:lpstr>Previuous Discussion Summary</vt:lpstr>
      <vt:lpstr>Deliverables</vt:lpstr>
      <vt:lpstr>New Description of Tasks (task leaders institutes  in bold) </vt:lpstr>
      <vt:lpstr>PowerPoint Presentation</vt:lpstr>
      <vt:lpstr>Relationship to other WPs: Jim View</vt:lpstr>
      <vt:lpstr>PowerPoint Presentation</vt:lpstr>
      <vt:lpstr>PowerPoint Presentation</vt:lpstr>
      <vt:lpstr>PowerPoint Presentation</vt:lpstr>
      <vt:lpstr>Description of tasks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SPARX FEL Project: a new tool for research in science and technology</dc:title>
  <dc:subject/>
  <dc:creator/>
  <cp:keywords/>
  <dc:description/>
  <cp:lastModifiedBy>Massimo Ferrario</cp:lastModifiedBy>
  <cp:revision>3346</cp:revision>
  <cp:lastPrinted>2013-05-08T11:45:39Z</cp:lastPrinted>
  <dcterms:modified xsi:type="dcterms:W3CDTF">2018-06-01T09:25:11Z</dcterms:modified>
</cp:coreProperties>
</file>