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71" r:id="rId3"/>
    <p:sldId id="260" r:id="rId4"/>
    <p:sldId id="285" r:id="rId5"/>
    <p:sldId id="261" r:id="rId6"/>
    <p:sldId id="272" r:id="rId7"/>
    <p:sldId id="273" r:id="rId8"/>
    <p:sldId id="257" r:id="rId9"/>
    <p:sldId id="259" r:id="rId10"/>
    <p:sldId id="262" r:id="rId11"/>
    <p:sldId id="258" r:id="rId12"/>
    <p:sldId id="268" r:id="rId13"/>
    <p:sldId id="274" r:id="rId14"/>
    <p:sldId id="283" r:id="rId15"/>
    <p:sldId id="281" r:id="rId16"/>
    <p:sldId id="282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802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1409D-10E0-4BB1-B4DF-21767238A008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BE98C-5829-4844-9EEC-D5CC1C9D1D5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45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BE98C-5829-4844-9EEC-D5CC1C9D1D5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79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9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67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633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761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187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706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563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731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6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94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2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836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30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0420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52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050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9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81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29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037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884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7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021B5-02EE-498B-B7B0-35D5A9316339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8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16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10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image" Target="../media/image2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3.png"/><Relationship Id="rId5" Type="http://schemas.openxmlformats.org/officeDocument/2006/relationships/image" Target="../media/image310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051720" y="1268760"/>
            <a:ext cx="5271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WP3: C-BAND INJECTOR</a:t>
            </a:r>
            <a:endParaRPr lang="en-US" sz="40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946357" y="2996952"/>
            <a:ext cx="5134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D. Alesini </a:t>
            </a:r>
          </a:p>
          <a:p>
            <a:pPr algn="ctr"/>
            <a:r>
              <a:rPr lang="it-IT" dirty="0" smtClean="0"/>
              <a:t>on </a:t>
            </a:r>
            <a:r>
              <a:rPr lang="it-IT" dirty="0" err="1" smtClean="0"/>
              <a:t>behalf</a:t>
            </a:r>
            <a:r>
              <a:rPr lang="it-IT" dirty="0" smtClean="0"/>
              <a:t> of the WP3 C-band </a:t>
            </a:r>
            <a:r>
              <a:rPr lang="it-IT" dirty="0" err="1" smtClean="0"/>
              <a:t>injector</a:t>
            </a:r>
            <a:r>
              <a:rPr lang="it-IT" dirty="0" smtClean="0"/>
              <a:t> </a:t>
            </a:r>
            <a:r>
              <a:rPr lang="it-IT" dirty="0" err="1" smtClean="0"/>
              <a:t>working</a:t>
            </a:r>
            <a:r>
              <a:rPr lang="it-IT" dirty="0" smtClean="0"/>
              <a:t> team*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07504" y="6175772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* F. Cardelli, M. Diomede, G. Castorina, B. Spataro, M. Croia, M. Ferrario, A. </a:t>
            </a:r>
            <a:r>
              <a:rPr lang="it-IT" dirty="0"/>
              <a:t>Mostacci, </a:t>
            </a:r>
            <a:r>
              <a:rPr lang="it-IT" dirty="0" smtClean="0"/>
              <a:t>C. </a:t>
            </a:r>
            <a:r>
              <a:rPr lang="it-IT" dirty="0" err="1" smtClean="0"/>
              <a:t>Kourkoutis</a:t>
            </a:r>
            <a:r>
              <a:rPr lang="it-IT" dirty="0" smtClean="0"/>
              <a:t>, N. </a:t>
            </a:r>
            <a:r>
              <a:rPr lang="it-IT" dirty="0" err="1" smtClean="0"/>
              <a:t>Gazis</a:t>
            </a:r>
            <a:r>
              <a:rPr lang="it-IT" dirty="0" smtClean="0"/>
              <a:t> 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6787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olo isoscele 4"/>
          <p:cNvSpPr/>
          <p:nvPr/>
        </p:nvSpPr>
        <p:spPr>
          <a:xfrm rot="5400000">
            <a:off x="439048" y="1528297"/>
            <a:ext cx="993096" cy="122413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439563" y="1955699"/>
            <a:ext cx="496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KLY</a:t>
            </a:r>
            <a:endParaRPr lang="en-US" dirty="0"/>
          </a:p>
        </p:txBody>
      </p:sp>
      <p:cxnSp>
        <p:nvCxnSpPr>
          <p:cNvPr id="9" name="Connettore 2 8"/>
          <p:cNvCxnSpPr>
            <a:stCxn id="5" idx="0"/>
          </p:cNvCxnSpPr>
          <p:nvPr/>
        </p:nvCxnSpPr>
        <p:spPr>
          <a:xfrm>
            <a:off x="1547664" y="2140365"/>
            <a:ext cx="86409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uppo 21"/>
          <p:cNvGrpSpPr/>
          <p:nvPr/>
        </p:nvGrpSpPr>
        <p:grpSpPr>
          <a:xfrm>
            <a:off x="1455778" y="2363874"/>
            <a:ext cx="1080120" cy="383890"/>
            <a:chOff x="1331640" y="2181014"/>
            <a:chExt cx="1080120" cy="383890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CasellaDiTesto 27"/>
          <p:cNvSpPr txBox="1"/>
          <p:nvPr/>
        </p:nvSpPr>
        <p:spPr>
          <a:xfrm>
            <a:off x="1203196" y="2722496"/>
            <a:ext cx="15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 </a:t>
            </a:r>
            <a:r>
              <a:rPr lang="en-US" dirty="0" smtClean="0">
                <a:sym typeface="Symbol"/>
              </a:rPr>
              <a:t>s, 40 MW</a:t>
            </a:r>
            <a:endParaRPr lang="en-US" dirty="0"/>
          </a:p>
        </p:txBody>
      </p:sp>
      <p:sp>
        <p:nvSpPr>
          <p:cNvPr id="29" name="Ovale 28"/>
          <p:cNvSpPr/>
          <p:nvPr/>
        </p:nvSpPr>
        <p:spPr>
          <a:xfrm>
            <a:off x="2395184" y="1816329"/>
            <a:ext cx="720080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o 29"/>
          <p:cNvSpPr/>
          <p:nvPr/>
        </p:nvSpPr>
        <p:spPr>
          <a:xfrm>
            <a:off x="2494908" y="1955699"/>
            <a:ext cx="420908" cy="369332"/>
          </a:xfrm>
          <a:prstGeom prst="arc">
            <a:avLst>
              <a:gd name="adj1" fmla="val 16200000"/>
              <a:gd name="adj2" fmla="val 4928490"/>
            </a:avLst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asellaDiTesto 30"/>
          <p:cNvSpPr txBox="1"/>
          <p:nvPr/>
        </p:nvSpPr>
        <p:spPr>
          <a:xfrm>
            <a:off x="2395184" y="1936205"/>
            <a:ext cx="50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circ</a:t>
            </a:r>
            <a:endParaRPr lang="en-US" dirty="0"/>
          </a:p>
        </p:txBody>
      </p:sp>
      <p:cxnSp>
        <p:nvCxnSpPr>
          <p:cNvPr id="32" name="Connettore 2 31"/>
          <p:cNvCxnSpPr/>
          <p:nvPr/>
        </p:nvCxnSpPr>
        <p:spPr>
          <a:xfrm>
            <a:off x="3115264" y="2129573"/>
            <a:ext cx="1924788" cy="617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e 34"/>
          <p:cNvSpPr/>
          <p:nvPr/>
        </p:nvSpPr>
        <p:spPr>
          <a:xfrm>
            <a:off x="3180152" y="1408299"/>
            <a:ext cx="720080" cy="7125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asellaDiTesto 35"/>
          <p:cNvSpPr txBox="1"/>
          <p:nvPr/>
        </p:nvSpPr>
        <p:spPr>
          <a:xfrm>
            <a:off x="3260766" y="1486526"/>
            <a:ext cx="596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BOC</a:t>
            </a:r>
          </a:p>
          <a:p>
            <a:pPr algn="ctr"/>
            <a:r>
              <a:rPr lang="en-US" dirty="0" smtClean="0"/>
              <a:t>X4.2</a:t>
            </a:r>
          </a:p>
        </p:txBody>
      </p:sp>
      <p:cxnSp>
        <p:nvCxnSpPr>
          <p:cNvPr id="46" name="Connettore 2 45"/>
          <p:cNvCxnSpPr/>
          <p:nvPr/>
        </p:nvCxnSpPr>
        <p:spPr>
          <a:xfrm>
            <a:off x="4968044" y="2123525"/>
            <a:ext cx="438211" cy="10383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/>
          <p:cNvCxnSpPr/>
          <p:nvPr/>
        </p:nvCxnSpPr>
        <p:spPr>
          <a:xfrm>
            <a:off x="4968044" y="2125839"/>
            <a:ext cx="438211" cy="23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riangolo rettangolo 53"/>
          <p:cNvSpPr/>
          <p:nvPr/>
        </p:nvSpPr>
        <p:spPr>
          <a:xfrm>
            <a:off x="5937931" y="1998385"/>
            <a:ext cx="1224136" cy="259536"/>
          </a:xfrm>
          <a:prstGeom prst="rt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asellaDiTesto 54"/>
          <p:cNvSpPr txBox="1"/>
          <p:nvPr/>
        </p:nvSpPr>
        <p:spPr>
          <a:xfrm>
            <a:off x="7162066" y="1986231"/>
            <a:ext cx="702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LOAD</a:t>
            </a:r>
            <a:endParaRPr lang="en-US" dirty="0"/>
          </a:p>
        </p:txBody>
      </p:sp>
      <p:sp>
        <p:nvSpPr>
          <p:cNvPr id="58" name="Rettangolo 57"/>
          <p:cNvSpPr/>
          <p:nvPr/>
        </p:nvSpPr>
        <p:spPr>
          <a:xfrm>
            <a:off x="4968044" y="2010539"/>
            <a:ext cx="438211" cy="1343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Connettore 2 61"/>
          <p:cNvCxnSpPr>
            <a:endCxn id="54" idx="1"/>
          </p:cNvCxnSpPr>
          <p:nvPr/>
        </p:nvCxnSpPr>
        <p:spPr>
          <a:xfrm flipV="1">
            <a:off x="5406255" y="2128153"/>
            <a:ext cx="531676" cy="759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asellaDiTesto 63"/>
          <p:cNvSpPr txBox="1"/>
          <p:nvPr/>
        </p:nvSpPr>
        <p:spPr>
          <a:xfrm>
            <a:off x="4010294" y="2312313"/>
            <a:ext cx="95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</a:p>
          <a:p>
            <a:r>
              <a:rPr lang="en-US" dirty="0" smtClean="0"/>
              <a:t>DIVIDER</a:t>
            </a:r>
          </a:p>
        </p:txBody>
      </p:sp>
      <p:cxnSp>
        <p:nvCxnSpPr>
          <p:cNvPr id="65" name="Connettore 2 64"/>
          <p:cNvCxnSpPr/>
          <p:nvPr/>
        </p:nvCxnSpPr>
        <p:spPr>
          <a:xfrm flipV="1">
            <a:off x="5406255" y="3151662"/>
            <a:ext cx="1217973" cy="7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ttangolo 66"/>
          <p:cNvSpPr/>
          <p:nvPr/>
        </p:nvSpPr>
        <p:spPr>
          <a:xfrm>
            <a:off x="6624228" y="2929239"/>
            <a:ext cx="216024" cy="5470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8" name="Rettangolo 67"/>
          <p:cNvSpPr/>
          <p:nvPr/>
        </p:nvSpPr>
        <p:spPr>
          <a:xfrm>
            <a:off x="6840252" y="2929239"/>
            <a:ext cx="216024" cy="5470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9" name="Rettangolo 68"/>
          <p:cNvSpPr/>
          <p:nvPr/>
        </p:nvSpPr>
        <p:spPr>
          <a:xfrm>
            <a:off x="7056274" y="3095917"/>
            <a:ext cx="808611" cy="2137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70" name="CasellaDiTesto 69"/>
          <p:cNvSpPr txBox="1"/>
          <p:nvPr/>
        </p:nvSpPr>
        <p:spPr>
          <a:xfrm>
            <a:off x="7272300" y="3361074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GUN</a:t>
            </a:r>
            <a:endParaRPr lang="en-US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5406255" y="2836097"/>
            <a:ext cx="63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/2</a:t>
            </a:r>
            <a:endParaRPr lang="en-US" dirty="0"/>
          </a:p>
        </p:txBody>
      </p:sp>
      <p:sp>
        <p:nvSpPr>
          <p:cNvPr id="79" name="Triangolo rettangolo 78"/>
          <p:cNvSpPr/>
          <p:nvPr/>
        </p:nvSpPr>
        <p:spPr>
          <a:xfrm flipH="1">
            <a:off x="3496923" y="3020763"/>
            <a:ext cx="1224136" cy="259536"/>
          </a:xfrm>
          <a:prstGeom prst="rt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Connettore 2 79"/>
          <p:cNvCxnSpPr>
            <a:endCxn id="79" idx="1"/>
          </p:cNvCxnSpPr>
          <p:nvPr/>
        </p:nvCxnSpPr>
        <p:spPr>
          <a:xfrm flipH="1" flipV="1">
            <a:off x="4721059" y="3150531"/>
            <a:ext cx="685196" cy="11319"/>
          </a:xfrm>
          <a:prstGeom prst="straightConnector1">
            <a:avLst/>
          </a:prstGeom>
          <a:ln w="28575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asellaDiTesto 84"/>
          <p:cNvSpPr txBox="1"/>
          <p:nvPr/>
        </p:nvSpPr>
        <p:spPr>
          <a:xfrm>
            <a:off x="498955" y="3717899"/>
            <a:ext cx="3276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Reflected power to the circulator</a:t>
            </a:r>
            <a:endParaRPr lang="en-US" dirty="0"/>
          </a:p>
        </p:txBody>
      </p:sp>
      <p:sp>
        <p:nvSpPr>
          <p:cNvPr id="86" name="CasellaDiTesto 85"/>
          <p:cNvSpPr txBox="1"/>
          <p:nvPr/>
        </p:nvSpPr>
        <p:spPr>
          <a:xfrm>
            <a:off x="4423628" y="3851756"/>
            <a:ext cx="4833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Incident, reflected dissipated power from the gun</a:t>
            </a:r>
            <a:endParaRPr lang="en-US" dirty="0"/>
          </a:p>
        </p:txBody>
      </p:sp>
      <p:cxnSp>
        <p:nvCxnSpPr>
          <p:cNvPr id="88" name="Connettore 2 87"/>
          <p:cNvCxnSpPr/>
          <p:nvPr/>
        </p:nvCxnSpPr>
        <p:spPr>
          <a:xfrm flipH="1">
            <a:off x="2494908" y="2257921"/>
            <a:ext cx="1645044" cy="147248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2 88"/>
          <p:cNvCxnSpPr/>
          <p:nvPr/>
        </p:nvCxnSpPr>
        <p:spPr>
          <a:xfrm>
            <a:off x="6015242" y="3280299"/>
            <a:ext cx="317133" cy="4501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CasellaDiTesto 92"/>
          <p:cNvSpPr txBox="1"/>
          <p:nvPr/>
        </p:nvSpPr>
        <p:spPr>
          <a:xfrm>
            <a:off x="5406255" y="1751539"/>
            <a:ext cx="63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96" name="CasellaDiTesto 95"/>
          <p:cNvSpPr txBox="1"/>
          <p:nvPr/>
        </p:nvSpPr>
        <p:spPr>
          <a:xfrm>
            <a:off x="6568382" y="255581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=3</a:t>
            </a:r>
            <a:endParaRPr lang="en-US" dirty="0"/>
          </a:p>
        </p:txBody>
      </p:sp>
      <p:grpSp>
        <p:nvGrpSpPr>
          <p:cNvPr id="97" name="Gruppo 96"/>
          <p:cNvGrpSpPr/>
          <p:nvPr/>
        </p:nvGrpSpPr>
        <p:grpSpPr>
          <a:xfrm>
            <a:off x="4281308" y="1512558"/>
            <a:ext cx="491347" cy="383890"/>
            <a:chOff x="1331640" y="2181014"/>
            <a:chExt cx="1080120" cy="383890"/>
          </a:xfrm>
        </p:grpSpPr>
        <p:cxnSp>
          <p:nvCxnSpPr>
            <p:cNvPr id="98" name="Connettore 1 97"/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98"/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100"/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01"/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CasellaDiTesto 102"/>
          <p:cNvSpPr txBox="1"/>
          <p:nvPr/>
        </p:nvSpPr>
        <p:spPr>
          <a:xfrm>
            <a:off x="3956964" y="1124744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0.1 </a:t>
            </a:r>
            <a:r>
              <a:rPr lang="en-US" dirty="0" smtClean="0">
                <a:sym typeface="Symbol"/>
              </a:rPr>
              <a:t>s, 170 MW</a:t>
            </a:r>
            <a:endParaRPr lang="en-US" dirty="0"/>
          </a:p>
        </p:txBody>
      </p:sp>
      <p:sp>
        <p:nvSpPr>
          <p:cNvPr id="111" name="Freccia a destra 110"/>
          <p:cNvSpPr/>
          <p:nvPr/>
        </p:nvSpPr>
        <p:spPr>
          <a:xfrm>
            <a:off x="1809166" y="2180220"/>
            <a:ext cx="301335" cy="134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Freccia a destra 111"/>
          <p:cNvSpPr/>
          <p:nvPr/>
        </p:nvSpPr>
        <p:spPr>
          <a:xfrm>
            <a:off x="4373483" y="1965679"/>
            <a:ext cx="301335" cy="134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" t="3985" r="6263"/>
          <a:stretch/>
        </p:blipFill>
        <p:spPr>
          <a:xfrm>
            <a:off x="218363" y="4271888"/>
            <a:ext cx="3556745" cy="261349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" t="3811" r="6263"/>
          <a:stretch/>
        </p:blipFill>
        <p:spPr>
          <a:xfrm>
            <a:off x="4941708" y="4220208"/>
            <a:ext cx="3521540" cy="2602684"/>
          </a:xfrm>
          <a:prstGeom prst="rect">
            <a:avLst/>
          </a:prstGeom>
        </p:spPr>
      </p:pic>
      <p:sp>
        <p:nvSpPr>
          <p:cNvPr id="52" name="CasellaDiTesto 51"/>
          <p:cNvSpPr txBox="1"/>
          <p:nvPr/>
        </p:nvSpPr>
        <p:spPr>
          <a:xfrm>
            <a:off x="49160" y="692696"/>
            <a:ext cx="9228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-Klystron connected to the cavity through one circulator, one RF compressor and a power divider</a:t>
            </a:r>
          </a:p>
          <a:p>
            <a:r>
              <a:rPr lang="en-US" dirty="0" smtClean="0"/>
              <a:t>-RF pulse length </a:t>
            </a:r>
            <a:r>
              <a:rPr lang="en-US" b="1" dirty="0" smtClean="0"/>
              <a:t>100 ns</a:t>
            </a:r>
            <a:endParaRPr lang="en-US" b="1" dirty="0"/>
          </a:p>
        </p:txBody>
      </p:sp>
      <p:sp>
        <p:nvSpPr>
          <p:cNvPr id="53" name="CasellaDiTesto 52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design: POWERING SCHEME CASE 3</a:t>
            </a:r>
            <a:endParaRPr lang="en-US" sz="3000" b="1" cap="all" dirty="0"/>
          </a:p>
        </p:txBody>
      </p:sp>
    </p:spTree>
    <p:extLst>
      <p:ext uri="{BB962C8B-B14F-4D97-AF65-F5344CB8AC3E}">
        <p14:creationId xmlns:p14="http://schemas.microsoft.com/office/powerpoint/2010/main" val="247836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6065365" y="836097"/>
            <a:ext cx="3187155" cy="3649225"/>
            <a:chOff x="395195" y="2848305"/>
            <a:chExt cx="3568173" cy="4092448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78" b="4932"/>
            <a:stretch/>
          </p:blipFill>
          <p:spPr>
            <a:xfrm>
              <a:off x="566154" y="2976187"/>
              <a:ext cx="2874590" cy="3897746"/>
            </a:xfrm>
            <a:prstGeom prst="rect">
              <a:avLst/>
            </a:prstGeom>
          </p:spPr>
        </p:pic>
        <p:cxnSp>
          <p:nvCxnSpPr>
            <p:cNvPr id="14" name="Connettore 2 7"/>
            <p:cNvCxnSpPr/>
            <p:nvPr/>
          </p:nvCxnSpPr>
          <p:spPr>
            <a:xfrm flipH="1" flipV="1">
              <a:off x="2281955" y="4385353"/>
              <a:ext cx="501444" cy="1437103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asellaDiTesto 43"/>
            <p:cNvSpPr txBox="1"/>
            <p:nvPr/>
          </p:nvSpPr>
          <p:spPr>
            <a:xfrm>
              <a:off x="2150960" y="2848305"/>
              <a:ext cx="1289784" cy="58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prstClr val="black"/>
                  </a:solidFill>
                </a:rPr>
                <a:t>Input waveguide</a:t>
              </a:r>
              <a:endParaRPr lang="en-US" sz="1400" i="1" dirty="0">
                <a:solidFill>
                  <a:prstClr val="black"/>
                </a:solidFill>
              </a:endParaRPr>
            </a:p>
          </p:txBody>
        </p:sp>
        <p:sp>
          <p:nvSpPr>
            <p:cNvPr id="16" name="CasellaDiTesto 47"/>
            <p:cNvSpPr txBox="1"/>
            <p:nvPr/>
          </p:nvSpPr>
          <p:spPr>
            <a:xfrm>
              <a:off x="2745779" y="5815578"/>
              <a:ext cx="1217589" cy="58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prstClr val="black"/>
                  </a:solidFill>
                </a:rPr>
                <a:t>Coupling apertures</a:t>
              </a:r>
              <a:endParaRPr lang="en-US" sz="1400" i="1" dirty="0">
                <a:solidFill>
                  <a:prstClr val="black"/>
                </a:solidFill>
              </a:endParaRPr>
            </a:p>
          </p:txBody>
        </p:sp>
        <p:cxnSp>
          <p:nvCxnSpPr>
            <p:cNvPr id="18" name="Connettore 2 54"/>
            <p:cNvCxnSpPr/>
            <p:nvPr/>
          </p:nvCxnSpPr>
          <p:spPr>
            <a:xfrm>
              <a:off x="899944" y="3979549"/>
              <a:ext cx="294344" cy="253477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58"/>
            <p:cNvCxnSpPr>
              <a:stCxn id="21" idx="2"/>
            </p:cNvCxnSpPr>
            <p:nvPr/>
          </p:nvCxnSpPr>
          <p:spPr>
            <a:xfrm flipH="1">
              <a:off x="3125142" y="3774152"/>
              <a:ext cx="171813" cy="32494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59"/>
            <p:cNvSpPr txBox="1"/>
            <p:nvPr/>
          </p:nvSpPr>
          <p:spPr>
            <a:xfrm>
              <a:off x="2855647" y="3466375"/>
              <a:ext cx="8826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prstClr val="black"/>
                  </a:solidFill>
                </a:rPr>
                <a:t>cathode</a:t>
              </a:r>
              <a:endParaRPr lang="en-US" sz="1400" i="1" dirty="0">
                <a:solidFill>
                  <a:prstClr val="black"/>
                </a:solidFill>
              </a:endParaRPr>
            </a:p>
          </p:txBody>
        </p:sp>
        <p:sp>
          <p:nvSpPr>
            <p:cNvPr id="19" name="CasellaDiTesto 55"/>
            <p:cNvSpPr txBox="1"/>
            <p:nvPr/>
          </p:nvSpPr>
          <p:spPr>
            <a:xfrm>
              <a:off x="395195" y="2886277"/>
              <a:ext cx="12562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prstClr val="black"/>
                  </a:solidFill>
                </a:rPr>
                <a:t>Quadrupole field compensating hole and pumping port</a:t>
              </a:r>
              <a:endParaRPr lang="en-US" sz="1200" i="1" dirty="0">
                <a:solidFill>
                  <a:prstClr val="black"/>
                </a:solidFill>
              </a:endParaRPr>
            </a:p>
          </p:txBody>
        </p:sp>
        <p:cxnSp>
          <p:nvCxnSpPr>
            <p:cNvPr id="25" name="Connettore 2 7"/>
            <p:cNvCxnSpPr/>
            <p:nvPr/>
          </p:nvCxnSpPr>
          <p:spPr>
            <a:xfrm flipH="1" flipV="1">
              <a:off x="2468525" y="5780306"/>
              <a:ext cx="314873" cy="35273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asellaDiTesto 43"/>
            <p:cNvSpPr txBox="1"/>
            <p:nvPr/>
          </p:nvSpPr>
          <p:spPr>
            <a:xfrm>
              <a:off x="710449" y="6340068"/>
              <a:ext cx="1202279" cy="600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prstClr val="black"/>
                  </a:solidFill>
                </a:rPr>
                <a:t>Input waveguide</a:t>
              </a:r>
              <a:endParaRPr lang="en-US" sz="1400" i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r="9025" b="4117"/>
          <a:stretch/>
        </p:blipFill>
        <p:spPr>
          <a:xfrm>
            <a:off x="3486511" y="4165826"/>
            <a:ext cx="2839640" cy="2598862"/>
          </a:xfrm>
          <a:prstGeom prst="rect">
            <a:avLst/>
          </a:prstGeom>
        </p:spPr>
      </p:pic>
      <p:grpSp>
        <p:nvGrpSpPr>
          <p:cNvPr id="64" name="Group 63"/>
          <p:cNvGrpSpPr/>
          <p:nvPr/>
        </p:nvGrpSpPr>
        <p:grpSpPr>
          <a:xfrm>
            <a:off x="3009319" y="1677830"/>
            <a:ext cx="2418200" cy="2380874"/>
            <a:chOff x="919334" y="4414256"/>
            <a:chExt cx="2418200" cy="2380874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79" t="15056" r="11650" b="9359"/>
            <a:stretch/>
          </p:blipFill>
          <p:spPr>
            <a:xfrm>
              <a:off x="919334" y="4414256"/>
              <a:ext cx="2418200" cy="2380874"/>
            </a:xfrm>
            <a:prstGeom prst="rect">
              <a:avLst/>
            </a:prstGeom>
          </p:spPr>
        </p:pic>
        <p:cxnSp>
          <p:nvCxnSpPr>
            <p:cNvPr id="44" name="Straight Arrow Connector 43"/>
            <p:cNvCxnSpPr/>
            <p:nvPr/>
          </p:nvCxnSpPr>
          <p:spPr>
            <a:xfrm>
              <a:off x="1642645" y="5232639"/>
              <a:ext cx="377780" cy="0"/>
            </a:xfrm>
            <a:prstGeom prst="straightConnector1">
              <a:avLst/>
            </a:prstGeom>
            <a:ln w="28575">
              <a:solidFill>
                <a:schemeClr val="accent5">
                  <a:lumMod val="50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1374334" y="5344176"/>
              <a:ext cx="2147" cy="395814"/>
            </a:xfrm>
            <a:prstGeom prst="straightConnector1">
              <a:avLst/>
            </a:prstGeom>
            <a:ln w="28575">
              <a:solidFill>
                <a:schemeClr val="accent5">
                  <a:lumMod val="50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1741383" y="4985219"/>
              <a:ext cx="1845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it-IT" dirty="0">
                <a:solidFill>
                  <a:prstClr val="black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1774687" y="4878097"/>
                  <a:ext cx="1323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oMath>
                    </m:oMathPara>
                  </a14:m>
                  <a:endParaRPr lang="it-IT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74687" y="4878097"/>
                  <a:ext cx="132344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45455" r="-36364" b="-6522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1047031" y="5367558"/>
                  <a:ext cx="24070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it-IT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it-IT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7031" y="5367558"/>
                  <a:ext cx="240707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23077" b="-11111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6" name="Rectangle 75"/>
          <p:cNvSpPr/>
          <p:nvPr/>
        </p:nvSpPr>
        <p:spPr>
          <a:xfrm>
            <a:off x="106366" y="692696"/>
            <a:ext cx="277280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Magnetic Field </a:t>
            </a:r>
            <a:r>
              <a:rPr lang="en-US" sz="1600" b="1" dirty="0" err="1" smtClean="0">
                <a:solidFill>
                  <a:srgbClr val="4472C4">
                    <a:lumMod val="75000"/>
                  </a:srgbClr>
                </a:solidFill>
              </a:rPr>
              <a:t>Distorsion</a:t>
            </a:r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 compensation:</a:t>
            </a:r>
          </a:p>
          <a:p>
            <a:pPr algn="just"/>
            <a:r>
              <a:rPr lang="en-US" sz="1400" b="1" dirty="0" smtClean="0">
                <a:solidFill>
                  <a:prstClr val="black"/>
                </a:solidFill>
              </a:rPr>
              <a:t>Symmetric feeding </a:t>
            </a:r>
            <a:r>
              <a:rPr lang="en-US" sz="1400" dirty="0" smtClean="0">
                <a:solidFill>
                  <a:prstClr val="black"/>
                </a:solidFill>
              </a:rPr>
              <a:t>with two input waveguides and two symmetric holes for quadrupole field compensation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08712" y="2394202"/>
            <a:ext cx="2635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Pulsed heating: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The </a:t>
            </a:r>
            <a:r>
              <a:rPr lang="en-US" sz="1400" b="1" dirty="0" smtClean="0">
                <a:solidFill>
                  <a:prstClr val="black"/>
                </a:solidFill>
              </a:rPr>
              <a:t>coupling window strongly rounded </a:t>
            </a:r>
            <a:r>
              <a:rPr lang="en-US" sz="1400" dirty="0" smtClean="0">
                <a:solidFill>
                  <a:prstClr val="black"/>
                </a:solidFill>
              </a:rPr>
              <a:t>to reduce the peak </a:t>
            </a:r>
            <a:r>
              <a:rPr lang="en-US" sz="1400" b="1" dirty="0" smtClean="0">
                <a:solidFill>
                  <a:prstClr val="black"/>
                </a:solidFill>
              </a:rPr>
              <a:t>surface magnetic </a:t>
            </a:r>
            <a:r>
              <a:rPr lang="en-US" sz="1400" dirty="0" smtClean="0">
                <a:solidFill>
                  <a:prstClr val="black"/>
                </a:solidFill>
              </a:rPr>
              <a:t>field and, as a consequence, the </a:t>
            </a:r>
            <a:r>
              <a:rPr lang="en-US" sz="1400" b="1" dirty="0" smtClean="0">
                <a:solidFill>
                  <a:prstClr val="black"/>
                </a:solidFill>
              </a:rPr>
              <a:t>pulsed heating</a:t>
            </a:r>
            <a:r>
              <a:rPr lang="en-US" sz="1400" dirty="0" smtClean="0">
                <a:solidFill>
                  <a:prstClr val="black"/>
                </a:solidFill>
              </a:rPr>
              <a:t>. 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design: MAGNETIC COUPLING (1/2)</a:t>
            </a:r>
            <a:endParaRPr lang="en-US" sz="3000" b="1" cap="all" dirty="0"/>
          </a:p>
        </p:txBody>
      </p:sp>
      <p:pic>
        <p:nvPicPr>
          <p:cNvPr id="43" name="Picture 2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9" t="6799" r="51960" b="7820"/>
          <a:stretch/>
        </p:blipFill>
        <p:spPr>
          <a:xfrm>
            <a:off x="6632898" y="4544905"/>
            <a:ext cx="2327410" cy="2119586"/>
          </a:xfrm>
          <a:prstGeom prst="rect">
            <a:avLst/>
          </a:prstGeom>
        </p:spPr>
      </p:pic>
      <p:sp>
        <p:nvSpPr>
          <p:cNvPr id="45" name="Rectangle 77"/>
          <p:cNvSpPr/>
          <p:nvPr/>
        </p:nvSpPr>
        <p:spPr>
          <a:xfrm>
            <a:off x="106366" y="3715332"/>
            <a:ext cx="263559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Pumping ports: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The holes for quadrupole compensation can be used for pumping 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47" name="Rectangle 77"/>
          <p:cNvSpPr/>
          <p:nvPr/>
        </p:nvSpPr>
        <p:spPr>
          <a:xfrm>
            <a:off x="106366" y="4797751"/>
            <a:ext cx="26355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Laser injection: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On axis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48" name="Rectangle 77"/>
          <p:cNvSpPr/>
          <p:nvPr/>
        </p:nvSpPr>
        <p:spPr>
          <a:xfrm>
            <a:off x="106366" y="5445224"/>
            <a:ext cx="263559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Solenoid: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Can be put immediately after the gun and installed separately. Bore of the solenoid relatively small (no cathode compensation solenoids required, in principle)</a:t>
            </a:r>
          </a:p>
        </p:txBody>
      </p:sp>
      <p:sp>
        <p:nvSpPr>
          <p:cNvPr id="29" name="CasellaDiTesto 43"/>
          <p:cNvSpPr txBox="1"/>
          <p:nvPr/>
        </p:nvSpPr>
        <p:spPr>
          <a:xfrm>
            <a:off x="7490771" y="5629890"/>
            <a:ext cx="1073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prstClr val="black"/>
                </a:solidFill>
              </a:rPr>
              <a:t>Power splitter</a:t>
            </a:r>
            <a:endParaRPr lang="en-US" sz="14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9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01950" y="1385983"/>
          <a:ext cx="3699447" cy="452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6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3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f</a:t>
                      </a:r>
                      <a:r>
                        <a:rPr lang="el-GR" sz="1400" baseline="-25000" dirty="0" smtClean="0"/>
                        <a:t>π</a:t>
                      </a:r>
                      <a:endParaRPr lang="it-IT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 5.712 GHz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el-GR" sz="1400" baseline="0" dirty="0" smtClean="0"/>
                        <a:t>Δ</a:t>
                      </a:r>
                      <a:r>
                        <a:rPr lang="it-IT" sz="1400" baseline="0" dirty="0" smtClean="0"/>
                        <a:t>f</a:t>
                      </a:r>
                      <a:r>
                        <a:rPr lang="it-IT" sz="1400" baseline="-25000" dirty="0" smtClean="0"/>
                        <a:t>0-</a:t>
                      </a:r>
                      <a:r>
                        <a:rPr lang="it-IT" sz="1400" baseline="-25000" dirty="0" smtClean="0">
                          <a:sym typeface="Symbol" panose="05050102010706020507" pitchFamily="18" charset="2"/>
                        </a:rPr>
                        <a:t></a:t>
                      </a:r>
                      <a:endParaRPr lang="it-IT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≈ 100 MHz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Q</a:t>
                      </a:r>
                      <a:r>
                        <a:rPr lang="it-IT" sz="1400" baseline="-25000" dirty="0" smtClean="0"/>
                        <a:t>0</a:t>
                      </a:r>
                      <a:endParaRPr lang="it-IT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10450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/>
                        <a:t>β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3.08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/>
                        <a:t>τ</a:t>
                      </a:r>
                      <a:r>
                        <a:rPr lang="it-IT" sz="1400" baseline="-25000" dirty="0" smtClean="0"/>
                        <a:t>F</a:t>
                      </a:r>
                      <a:endParaRPr lang="it-IT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143 ns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E</a:t>
                      </a:r>
                      <a:r>
                        <a:rPr lang="it-IT" sz="1400" baseline="-25000" dirty="0" err="1" smtClean="0"/>
                        <a:t>cath</a:t>
                      </a:r>
                      <a:endParaRPr lang="it-IT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240 MV/m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P</a:t>
                      </a:r>
                      <a:r>
                        <a:rPr lang="it-IT" sz="1400" baseline="-25000" dirty="0" smtClean="0"/>
                        <a:t>in </a:t>
                      </a:r>
                      <a:r>
                        <a:rPr lang="it-IT" sz="1400" baseline="0" dirty="0" smtClean="0"/>
                        <a:t>@240MV/m  </a:t>
                      </a:r>
                      <a:endParaRPr lang="it-IT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20.8 MW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 err="1" smtClean="0"/>
                        <a:t>Average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P</a:t>
                      </a:r>
                      <a:r>
                        <a:rPr lang="it-IT" sz="1400" baseline="-25000" dirty="0" err="1" smtClean="0"/>
                        <a:t>diss</a:t>
                      </a:r>
                      <a:r>
                        <a:rPr lang="it-IT" sz="1400" baseline="0" dirty="0" smtClean="0"/>
                        <a:t> @100Hz, 100ns</a:t>
                      </a:r>
                      <a:endParaRPr lang="it-IT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150 W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 smtClean="0"/>
                        <a:t>S</a:t>
                      </a:r>
                      <a:r>
                        <a:rPr lang="it-IT" sz="1400" baseline="-25000" dirty="0" smtClean="0"/>
                        <a:t>11</a:t>
                      </a:r>
                      <a:r>
                        <a:rPr lang="it-IT" sz="1400" baseline="0" dirty="0" smtClean="0"/>
                        <a:t> @res</a:t>
                      </a:r>
                      <a:endParaRPr lang="it-IT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-5.86 dB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 err="1" smtClean="0"/>
                        <a:t>E</a:t>
                      </a:r>
                      <a:r>
                        <a:rPr lang="it-IT" sz="1400" baseline="-25000" dirty="0" err="1" smtClean="0"/>
                        <a:t>surf</a:t>
                      </a:r>
                      <a:r>
                        <a:rPr lang="it-IT" sz="1400" baseline="0" dirty="0" smtClean="0"/>
                        <a:t>/</a:t>
                      </a:r>
                      <a:r>
                        <a:rPr lang="it-IT" sz="1400" baseline="0" dirty="0" err="1" smtClean="0"/>
                        <a:t>E</a:t>
                      </a:r>
                      <a:r>
                        <a:rPr lang="it-IT" sz="1400" baseline="-25000" dirty="0" err="1" smtClean="0"/>
                        <a:t>cathode</a:t>
                      </a:r>
                      <a:endParaRPr lang="it-IT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0.92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 smtClean="0"/>
                        <a:t> Sc </a:t>
                      </a:r>
                      <a:r>
                        <a:rPr lang="it-IT" sz="1400" baseline="0" dirty="0" err="1" smtClean="0"/>
                        <a:t>max</a:t>
                      </a:r>
                      <a:r>
                        <a:rPr lang="it-IT" sz="1400" baseline="0" dirty="0" smtClean="0"/>
                        <a:t> on </a:t>
                      </a:r>
                      <a:r>
                        <a:rPr lang="it-IT" sz="1400" baseline="0" dirty="0" err="1" smtClean="0"/>
                        <a:t>surface</a:t>
                      </a:r>
                      <a:r>
                        <a:rPr lang="it-IT" sz="1400" baseline="0" dirty="0" smtClean="0"/>
                        <a:t> @ 240MV/m</a:t>
                      </a:r>
                      <a:endParaRPr lang="it-IT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10.63 W/µm</a:t>
                      </a:r>
                      <a:r>
                        <a:rPr lang="it-IT" sz="1400" baseline="30000" dirty="0" smtClean="0"/>
                        <a:t>2</a:t>
                      </a:r>
                      <a:endParaRPr lang="it-IT" sz="1400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Field </a:t>
                      </a:r>
                      <a:r>
                        <a:rPr lang="it-IT" sz="1400" dirty="0" err="1" smtClean="0"/>
                        <a:t>flatness</a:t>
                      </a:r>
                      <a:endParaRPr lang="it-IT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&lt;1%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367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T</a:t>
                      </a:r>
                      <a:r>
                        <a:rPr lang="it-IT" sz="1400" baseline="-25000" dirty="0" err="1" smtClean="0"/>
                        <a:t>pulsed</a:t>
                      </a:r>
                      <a:r>
                        <a:rPr lang="it-IT" sz="1400" baseline="-25000" dirty="0" smtClean="0"/>
                        <a:t> </a:t>
                      </a:r>
                      <a:r>
                        <a:rPr lang="it-IT" sz="1400" baseline="0" dirty="0" smtClean="0"/>
                        <a:t>@ 100 ns (</a:t>
                      </a:r>
                      <a:r>
                        <a:rPr lang="it-IT" sz="1400" baseline="0" dirty="0" err="1" smtClean="0"/>
                        <a:t>square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pulse</a:t>
                      </a:r>
                      <a:r>
                        <a:rPr lang="it-IT" sz="1400" baseline="0" dirty="0" smtClean="0"/>
                        <a:t>)</a:t>
                      </a:r>
                    </a:p>
                    <a:p>
                      <a:pPr algn="ctr"/>
                      <a:r>
                        <a:rPr lang="it-IT" sz="1400" baseline="0" dirty="0" smtClean="0"/>
                        <a:t>           @ 200 ns (</a:t>
                      </a:r>
                      <a:r>
                        <a:rPr lang="it-IT" sz="1400" baseline="0" dirty="0" err="1" smtClean="0"/>
                        <a:t>square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baseline="0" dirty="0" err="1" smtClean="0"/>
                        <a:t>pulse</a:t>
                      </a:r>
                      <a:r>
                        <a:rPr lang="it-IT" sz="1400" baseline="0" dirty="0" smtClean="0"/>
                        <a:t>)</a:t>
                      </a:r>
                      <a:endParaRPr lang="it-IT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C00000"/>
                          </a:solidFill>
                        </a:rPr>
                        <a:t>47°C</a:t>
                      </a:r>
                    </a:p>
                    <a:p>
                      <a:pPr algn="ctr"/>
                      <a:r>
                        <a:rPr lang="it-IT" sz="1400" b="1" dirty="0" smtClean="0">
                          <a:solidFill>
                            <a:srgbClr val="C00000"/>
                          </a:solidFill>
                        </a:rPr>
                        <a:t>66°C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7" t="4010" r="22384" b="5213"/>
          <a:stretch/>
        </p:blipFill>
        <p:spPr>
          <a:xfrm>
            <a:off x="4858251" y="3439664"/>
            <a:ext cx="3439722" cy="32271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0" t="10095" r="13253" b="9414"/>
          <a:stretch/>
        </p:blipFill>
        <p:spPr>
          <a:xfrm>
            <a:off x="4588573" y="934658"/>
            <a:ext cx="2964001" cy="22679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76490" y="794117"/>
            <a:ext cx="3038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solidFill>
                  <a:prstClr val="black"/>
                </a:solidFill>
              </a:rPr>
              <a:t>Electric</a:t>
            </a:r>
            <a:r>
              <a:rPr lang="it-IT" sz="1600" dirty="0" smtClean="0">
                <a:solidFill>
                  <a:prstClr val="black"/>
                </a:solidFill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</a:rPr>
              <a:t>field</a:t>
            </a:r>
            <a:r>
              <a:rPr lang="it-IT" sz="1600" dirty="0" smtClean="0">
                <a:solidFill>
                  <a:prstClr val="black"/>
                </a:solidFill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</a:rPr>
              <a:t>amplitude</a:t>
            </a:r>
            <a:endParaRPr lang="it-IT" sz="16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3547" y="3768372"/>
            <a:ext cx="2009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solidFill>
                  <a:prstClr val="black"/>
                </a:solidFill>
              </a:rPr>
              <a:t>Power</a:t>
            </a:r>
            <a:r>
              <a:rPr lang="it-IT" sz="1600" dirty="0" smtClean="0">
                <a:solidFill>
                  <a:prstClr val="black"/>
                </a:solidFill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</a:rPr>
              <a:t>splitter</a:t>
            </a:r>
            <a:endParaRPr lang="it-IT" sz="16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49580" y="6411532"/>
            <a:ext cx="2065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prstClr val="black"/>
                </a:solidFill>
              </a:rPr>
              <a:t>Vacuum </a:t>
            </a:r>
            <a:r>
              <a:rPr lang="it-IT" sz="1600" dirty="0" err="1" smtClean="0">
                <a:solidFill>
                  <a:prstClr val="black"/>
                </a:solidFill>
              </a:rPr>
              <a:t>pumping</a:t>
            </a:r>
            <a:r>
              <a:rPr lang="it-IT" sz="1600" dirty="0" smtClean="0">
                <a:solidFill>
                  <a:prstClr val="black"/>
                </a:solidFill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</a:rPr>
              <a:t>port</a:t>
            </a:r>
            <a:endParaRPr lang="it-IT" sz="16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6611" y="6307013"/>
            <a:ext cx="1204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prstClr val="black"/>
                </a:solidFill>
              </a:rPr>
              <a:t>Beam tube</a:t>
            </a:r>
            <a:endParaRPr lang="it-IT" sz="16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88532" y="4565270"/>
            <a:ext cx="926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solidFill>
                  <a:prstClr val="black"/>
                </a:solidFill>
              </a:rPr>
              <a:t>cathode</a:t>
            </a:r>
            <a:endParaRPr lang="it-IT" sz="1600" dirty="0">
              <a:solidFill>
                <a:prstClr val="black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698888" y="1119459"/>
            <a:ext cx="2335807" cy="2163085"/>
            <a:chOff x="6710713" y="767720"/>
            <a:chExt cx="2335807" cy="216308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69" t="6799" r="51960" b="7820"/>
            <a:stretch/>
          </p:blipFill>
          <p:spPr>
            <a:xfrm>
              <a:off x="6719110" y="811219"/>
              <a:ext cx="2327410" cy="2119586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8073431" y="767720"/>
              <a:ext cx="1356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prstClr val="black"/>
                  </a:solidFill>
                  <a:cs typeface="Calibri" panose="020F0502020204030204" pitchFamily="34" charset="0"/>
                </a:rPr>
                <a:t>1</a:t>
              </a:r>
              <a:endParaRPr lang="it-IT" dirty="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83551" y="2419286"/>
              <a:ext cx="1356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prstClr val="black"/>
                  </a:solidFill>
                  <a:cs typeface="Calibri" panose="020F0502020204030204" pitchFamily="34" charset="0"/>
                </a:rPr>
                <a:t>2</a:t>
              </a:r>
              <a:endParaRPr lang="it-IT" dirty="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05617" y="2428252"/>
              <a:ext cx="1356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prstClr val="black"/>
                  </a:solidFill>
                  <a:cs typeface="Calibri" panose="020F0502020204030204" pitchFamily="34" charset="0"/>
                </a:rPr>
                <a:t>3</a:t>
              </a:r>
              <a:endParaRPr lang="it-IT" dirty="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 flipV="1">
              <a:off x="7564399" y="1180536"/>
              <a:ext cx="4375" cy="258132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>
            <a:xfrm flipH="1">
              <a:off x="7734483" y="1933804"/>
              <a:ext cx="244884" cy="3645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7337968" y="1202984"/>
              <a:ext cx="145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>
                  <a:solidFill>
                    <a:prstClr val="black"/>
                  </a:solidFill>
                  <a:cs typeface="Calibri" panose="020F0502020204030204" pitchFamily="34" charset="0"/>
                </a:rPr>
                <a:t>d</a:t>
              </a:r>
              <a:endParaRPr lang="it-IT" sz="1200" dirty="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745892" y="1932038"/>
              <a:ext cx="145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>
                  <a:solidFill>
                    <a:prstClr val="black"/>
                  </a:solidFill>
                  <a:cs typeface="Calibri" panose="020F0502020204030204" pitchFamily="34" charset="0"/>
                </a:rPr>
                <a:t>a</a:t>
              </a:r>
              <a:endParaRPr lang="it-IT" sz="1200" dirty="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710713" y="941170"/>
              <a:ext cx="22159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err="1" smtClean="0">
                  <a:solidFill>
                    <a:prstClr val="black"/>
                  </a:solidFill>
                  <a:cs typeface="Calibri" panose="020F0502020204030204" pitchFamily="34" charset="0"/>
                </a:rPr>
                <a:t>Power</a:t>
              </a:r>
              <a:endParaRPr lang="it-IT" sz="1400" dirty="0" smtClean="0">
                <a:solidFill>
                  <a:prstClr val="black"/>
                </a:solidFill>
                <a:cs typeface="Calibri" panose="020F0502020204030204" pitchFamily="34" charset="0"/>
              </a:endParaRPr>
            </a:p>
            <a:p>
              <a:r>
                <a:rPr lang="it-IT" sz="1400" dirty="0" err="1" smtClean="0">
                  <a:solidFill>
                    <a:prstClr val="black"/>
                  </a:solidFill>
                  <a:cs typeface="Calibri" panose="020F0502020204030204" pitchFamily="34" charset="0"/>
                </a:rPr>
                <a:t>Splitter</a:t>
              </a:r>
              <a:endParaRPr lang="it-IT" sz="1400" dirty="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</p:grpSp>
      <p:cxnSp>
        <p:nvCxnSpPr>
          <p:cNvPr id="32" name="Straight Arrow Connector 31"/>
          <p:cNvCxnSpPr/>
          <p:nvPr/>
        </p:nvCxnSpPr>
        <p:spPr>
          <a:xfrm flipV="1">
            <a:off x="6104586" y="6057363"/>
            <a:ext cx="167425" cy="25757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6630638" y="6314941"/>
            <a:ext cx="384755" cy="1170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6529900" y="5372910"/>
            <a:ext cx="485494" cy="103862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7014180" y="4903824"/>
            <a:ext cx="1183055" cy="5401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6579979" y="4107770"/>
            <a:ext cx="891747" cy="39697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ight Arrow 42"/>
          <p:cNvSpPr/>
          <p:nvPr/>
        </p:nvSpPr>
        <p:spPr>
          <a:xfrm rot="5400000">
            <a:off x="6385947" y="3280496"/>
            <a:ext cx="379285" cy="60715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950412" y="3377268"/>
            <a:ext cx="1712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Pin ≈ 21 MW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design: MAGNETIC COUPLING (2/2)</a:t>
            </a:r>
            <a:endParaRPr lang="en-US" sz="3000" b="1" cap="all" dirty="0"/>
          </a:p>
        </p:txBody>
      </p:sp>
      <p:sp>
        <p:nvSpPr>
          <p:cNvPr id="34" name="TextBox 6"/>
          <p:cNvSpPr txBox="1"/>
          <p:nvPr/>
        </p:nvSpPr>
        <p:spPr>
          <a:xfrm>
            <a:off x="1638859" y="965571"/>
            <a:ext cx="1225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solidFill>
                  <a:prstClr val="black"/>
                </a:solidFill>
              </a:rPr>
              <a:t>Parameters</a:t>
            </a:r>
            <a:r>
              <a:rPr lang="it-IT" sz="1600" dirty="0" smtClean="0">
                <a:solidFill>
                  <a:prstClr val="black"/>
                </a:solidFill>
              </a:rPr>
              <a:t> </a:t>
            </a:r>
            <a:endParaRPr lang="it-IT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97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design: MODE LAUNCHER</a:t>
            </a:r>
            <a:endParaRPr lang="en-US" sz="3000" b="1" cap="all" dirty="0"/>
          </a:p>
        </p:txBody>
      </p:sp>
      <p:pic>
        <p:nvPicPr>
          <p:cNvPr id="3" name="Segnaposto contenuto 8">
            <a:extLst>
              <a:ext uri="{FF2B5EF4-FFF2-40B4-BE49-F238E27FC236}">
                <a16:creationId xmlns:a16="http://schemas.microsoft.com/office/drawing/2014/main" id="{D3CBF2F4-08DC-416E-8776-0B369B59D9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432"/>
          <a:stretch/>
        </p:blipFill>
        <p:spPr>
          <a:xfrm>
            <a:off x="6876256" y="836712"/>
            <a:ext cx="2214474" cy="1584176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4"/>
          <a:stretch/>
        </p:blipFill>
        <p:spPr>
          <a:xfrm rot="5400000">
            <a:off x="2360422" y="1032066"/>
            <a:ext cx="4056602" cy="2945815"/>
          </a:xfrm>
          <a:prstGeom prst="rect">
            <a:avLst/>
          </a:prstGeom>
        </p:spPr>
      </p:pic>
      <p:cxnSp>
        <p:nvCxnSpPr>
          <p:cNvPr id="6" name="Connettore 2 5"/>
          <p:cNvCxnSpPr/>
          <p:nvPr/>
        </p:nvCxnSpPr>
        <p:spPr>
          <a:xfrm flipH="1" flipV="1">
            <a:off x="5940152" y="1340768"/>
            <a:ext cx="360040" cy="432048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6120172" y="1769239"/>
            <a:ext cx="1332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Input </a:t>
            </a:r>
            <a:r>
              <a:rPr lang="it-IT" dirty="0" err="1" smtClean="0"/>
              <a:t>waveguide</a:t>
            </a:r>
            <a:endParaRPr lang="it-IT" dirty="0"/>
          </a:p>
        </p:txBody>
      </p:sp>
      <p:cxnSp>
        <p:nvCxnSpPr>
          <p:cNvPr id="10" name="Connettore 2 9"/>
          <p:cNvCxnSpPr/>
          <p:nvPr/>
        </p:nvCxnSpPr>
        <p:spPr>
          <a:xfrm flipV="1">
            <a:off x="3203848" y="2852936"/>
            <a:ext cx="216024" cy="36004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2837294" y="3100516"/>
            <a:ext cx="1332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Gu</a:t>
            </a:r>
            <a:r>
              <a:rPr lang="it-IT" dirty="0" err="1"/>
              <a:t>n</a:t>
            </a:r>
            <a:endParaRPr lang="it-IT" dirty="0"/>
          </a:p>
        </p:txBody>
      </p:sp>
      <p:cxnSp>
        <p:nvCxnSpPr>
          <p:cNvPr id="13" name="Connettore 2 12"/>
          <p:cNvCxnSpPr/>
          <p:nvPr/>
        </p:nvCxnSpPr>
        <p:spPr>
          <a:xfrm flipV="1">
            <a:off x="4064687" y="3100516"/>
            <a:ext cx="363297" cy="589132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3275856" y="3460556"/>
            <a:ext cx="1332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Mode </a:t>
            </a:r>
            <a:r>
              <a:rPr lang="it-IT" dirty="0" err="1" smtClean="0"/>
              <a:t>launcher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1110899"/>
                  </p:ext>
                </p:extLst>
              </p:nvPr>
            </p:nvGraphicFramePr>
            <p:xfrm>
              <a:off x="5631634" y="2780928"/>
              <a:ext cx="3476870" cy="402019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4482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2859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f</a:t>
                          </a:r>
                          <a:r>
                            <a:rPr lang="el-GR" sz="1400" baseline="-25000" dirty="0" smtClean="0"/>
                            <a:t>π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 5.712 GHz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aseline="0" dirty="0" smtClean="0"/>
                            <a:t>Δ</a:t>
                          </a:r>
                          <a:r>
                            <a:rPr lang="it-IT" sz="1400" baseline="0" dirty="0" smtClean="0"/>
                            <a:t>f</a:t>
                          </a:r>
                          <a:r>
                            <a:rPr lang="it-IT" sz="1400" baseline="-25000" dirty="0" smtClean="0"/>
                            <a:t>0-</a:t>
                          </a:r>
                          <a:r>
                            <a:rPr lang="it-IT" sz="1400" baseline="-25000" dirty="0" smtClean="0"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≈ 100 MHz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Q</a:t>
                          </a:r>
                          <a:r>
                            <a:rPr lang="it-IT" sz="1400" baseline="-25000" dirty="0" smtClean="0"/>
                            <a:t>0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11100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β</a:t>
                          </a:r>
                          <a:endParaRPr lang="it-IT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τ</a:t>
                          </a:r>
                          <a:r>
                            <a:rPr lang="it-IT" sz="1400" baseline="-25000" dirty="0" smtClean="0"/>
                            <a:t>F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150 ns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E</a:t>
                          </a:r>
                          <a:r>
                            <a:rPr lang="it-IT" sz="1400" baseline="-25000" dirty="0" err="1" smtClean="0"/>
                            <a:t>cath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240 MV/m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P</a:t>
                          </a:r>
                          <a:r>
                            <a:rPr lang="it-IT" sz="1400" baseline="-25000" dirty="0" smtClean="0"/>
                            <a:t>in </a:t>
                          </a:r>
                          <a:r>
                            <a:rPr lang="it-IT" sz="1400" baseline="0" dirty="0" smtClean="0"/>
                            <a:t>@240MV/m  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16 MW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/>
                            <a:t>Average</a:t>
                          </a:r>
                          <a:r>
                            <a:rPr lang="it-IT" sz="1400" baseline="0" dirty="0" smtClean="0"/>
                            <a:t> </a:t>
                          </a:r>
                          <a:r>
                            <a:rPr lang="it-IT" sz="1400" baseline="0" dirty="0" err="1" smtClean="0"/>
                            <a:t>P</a:t>
                          </a:r>
                          <a:r>
                            <a:rPr lang="it-IT" sz="1400" baseline="-25000" dirty="0" err="1" smtClean="0"/>
                            <a:t>diss</a:t>
                          </a:r>
                          <a:r>
                            <a:rPr lang="it-IT" sz="1400" baseline="0" dirty="0" smtClean="0"/>
                            <a:t> @100Hz, 200ns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240 W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400" b="0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400" b="0" i="0" baseline="0" smtClean="0"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400" b="0" i="0" baseline="0" smtClean="0">
                                        <a:latin typeface="Cambria Math" panose="02040503050406030204" pitchFamily="18" charset="0"/>
                                      </a:rPr>
                                      <m:t>CAT</m:t>
                                    </m:r>
                                  </m:sub>
                                </m:sSub>
                                <m:r>
                                  <a:rPr lang="it-IT" sz="1400" b="0" i="0" baseline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sz="1400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it-IT" sz="1400" i="1" baseline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400" b="0" i="1" baseline="0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400" b="0" i="1" baseline="0" smtClean="0">
                                            <a:latin typeface="Cambria Math" panose="02040503050406030204" pitchFamily="18" charset="0"/>
                                          </a:rPr>
                                          <m:t>𝑑𝑖𝑠𝑠</m:t>
                                        </m:r>
                                      </m:sub>
                                    </m:sSub>
                                  </m:e>
                                </m:rad>
                              </m:oMath>
                            </m:oMathPara>
                          </a14:m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66781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/>
                            <a:t>E</a:t>
                          </a:r>
                          <a:r>
                            <a:rPr lang="it-IT" sz="1400" baseline="-25000" dirty="0" err="1" smtClean="0"/>
                            <a:t>surf</a:t>
                          </a:r>
                          <a:r>
                            <a:rPr lang="it-IT" sz="1400" baseline="0" dirty="0" smtClean="0"/>
                            <a:t>/</a:t>
                          </a:r>
                          <a:r>
                            <a:rPr lang="it-IT" sz="1400" baseline="0" dirty="0" err="1" smtClean="0"/>
                            <a:t>E</a:t>
                          </a:r>
                          <a:r>
                            <a:rPr lang="it-IT" sz="1400" baseline="-25000" dirty="0" err="1" smtClean="0"/>
                            <a:t>cathode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0.92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Field </a:t>
                          </a:r>
                          <a:r>
                            <a:rPr lang="it-IT" sz="1400" dirty="0" err="1" smtClean="0"/>
                            <a:t>flatness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&lt;1%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T</a:t>
                          </a:r>
                          <a:r>
                            <a:rPr lang="it-IT" sz="1400" baseline="-25000" dirty="0" err="1" smtClean="0"/>
                            <a:t>pulsed</a:t>
                          </a:r>
                          <a:r>
                            <a:rPr lang="it-IT" sz="1400" baseline="-25000" dirty="0" smtClean="0"/>
                            <a:t> </a:t>
                          </a:r>
                          <a:r>
                            <a:rPr lang="it-IT" sz="1400" baseline="0" dirty="0" smtClean="0"/>
                            <a:t>@ 200 ns (</a:t>
                          </a:r>
                          <a:r>
                            <a:rPr lang="it-IT" sz="1400" baseline="0" dirty="0" err="1" smtClean="0"/>
                            <a:t>square</a:t>
                          </a:r>
                          <a:r>
                            <a:rPr lang="it-IT" sz="1400" baseline="0" dirty="0" smtClean="0"/>
                            <a:t> </a:t>
                          </a:r>
                          <a:r>
                            <a:rPr lang="it-IT" sz="1400" baseline="0" dirty="0" err="1" smtClean="0"/>
                            <a:t>pulse</a:t>
                          </a:r>
                          <a:r>
                            <a:rPr lang="it-IT" sz="1400" baseline="0" dirty="0" smtClean="0"/>
                            <a:t>)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>
                              <a:solidFill>
                                <a:srgbClr val="C00000"/>
                              </a:solidFill>
                            </a:rPr>
                            <a:t>--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1110899"/>
                  </p:ext>
                </p:extLst>
              </p:nvPr>
            </p:nvGraphicFramePr>
            <p:xfrm>
              <a:off x="5631634" y="2780928"/>
              <a:ext cx="3476870" cy="402019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4482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2859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f</a:t>
                          </a:r>
                          <a:r>
                            <a:rPr lang="el-GR" sz="1400" baseline="-25000" dirty="0" smtClean="0"/>
                            <a:t>π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 5.712 GHz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aseline="0" dirty="0" smtClean="0"/>
                            <a:t>Δ</a:t>
                          </a:r>
                          <a:r>
                            <a:rPr lang="it-IT" sz="1400" baseline="0" dirty="0" smtClean="0"/>
                            <a:t>f</a:t>
                          </a:r>
                          <a:r>
                            <a:rPr lang="it-IT" sz="1400" baseline="-25000" dirty="0" smtClean="0"/>
                            <a:t>0-</a:t>
                          </a:r>
                          <a:r>
                            <a:rPr lang="it-IT" sz="1400" baseline="-25000" dirty="0" smtClean="0"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≈ 100 MHz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Q</a:t>
                          </a:r>
                          <a:r>
                            <a:rPr lang="it-IT" sz="1400" baseline="-25000" dirty="0" smtClean="0"/>
                            <a:t>0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11100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β</a:t>
                          </a:r>
                          <a:endParaRPr lang="it-IT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τ</a:t>
                          </a:r>
                          <a:r>
                            <a:rPr lang="it-IT" sz="1400" baseline="-25000" dirty="0" smtClean="0"/>
                            <a:t>F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150 </a:t>
                          </a:r>
                          <a:r>
                            <a:rPr lang="it-IT" sz="1400" dirty="0" smtClean="0"/>
                            <a:t>ns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E</a:t>
                          </a:r>
                          <a:r>
                            <a:rPr lang="it-IT" sz="1400" baseline="-25000" dirty="0" err="1" smtClean="0"/>
                            <a:t>cath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240 MV/m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P</a:t>
                          </a:r>
                          <a:r>
                            <a:rPr lang="it-IT" sz="1400" baseline="-25000" dirty="0" smtClean="0"/>
                            <a:t>in </a:t>
                          </a:r>
                          <a:r>
                            <a:rPr lang="it-IT" sz="1400" baseline="0" dirty="0" smtClean="0"/>
                            <a:t>@240MV/m  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16 </a:t>
                          </a:r>
                          <a:r>
                            <a:rPr lang="it-IT" sz="1400" dirty="0" smtClean="0"/>
                            <a:t>MW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/>
                            <a:t>Average</a:t>
                          </a:r>
                          <a:r>
                            <a:rPr lang="it-IT" sz="1400" baseline="0" dirty="0" smtClean="0"/>
                            <a:t> </a:t>
                          </a:r>
                          <a:r>
                            <a:rPr lang="it-IT" sz="1400" baseline="0" dirty="0" err="1" smtClean="0"/>
                            <a:t>P</a:t>
                          </a:r>
                          <a:r>
                            <a:rPr lang="it-IT" sz="1400" baseline="-25000" dirty="0" err="1" smtClean="0"/>
                            <a:t>diss</a:t>
                          </a:r>
                          <a:r>
                            <a:rPr lang="it-IT" sz="1400" baseline="0" dirty="0" smtClean="0"/>
                            <a:t> @100Hz, </a:t>
                          </a:r>
                          <a:r>
                            <a:rPr lang="it-IT" sz="1400" baseline="0" dirty="0" smtClean="0"/>
                            <a:t>200ns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240 </a:t>
                          </a:r>
                          <a:r>
                            <a:rPr lang="it-IT" sz="1400" dirty="0" smtClean="0"/>
                            <a:t>W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49822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48" t="-756897" r="-42432" b="-2965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66781</a:t>
                          </a:r>
                          <a:endParaRPr lang="it-IT" sz="1400" dirty="0" smtClean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/>
                            <a:t>E</a:t>
                          </a:r>
                          <a:r>
                            <a:rPr lang="it-IT" sz="1400" baseline="-25000" dirty="0" err="1" smtClean="0"/>
                            <a:t>surf</a:t>
                          </a:r>
                          <a:r>
                            <a:rPr lang="it-IT" sz="1400" baseline="0" dirty="0" smtClean="0"/>
                            <a:t>/</a:t>
                          </a:r>
                          <a:r>
                            <a:rPr lang="it-IT" sz="1400" baseline="0" dirty="0" err="1" smtClean="0"/>
                            <a:t>E</a:t>
                          </a:r>
                          <a:r>
                            <a:rPr lang="it-IT" sz="1400" baseline="-25000" dirty="0" err="1" smtClean="0"/>
                            <a:t>cathode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0.92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Field </a:t>
                          </a:r>
                          <a:r>
                            <a:rPr lang="it-IT" sz="1400" dirty="0" err="1" smtClean="0"/>
                            <a:t>flatness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&lt;1%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T</a:t>
                          </a:r>
                          <a:r>
                            <a:rPr lang="it-IT" sz="1400" baseline="-25000" dirty="0" err="1" smtClean="0"/>
                            <a:t>pulsed</a:t>
                          </a:r>
                          <a:r>
                            <a:rPr lang="it-IT" sz="1400" baseline="-25000" dirty="0" smtClean="0"/>
                            <a:t> </a:t>
                          </a:r>
                          <a:r>
                            <a:rPr lang="it-IT" sz="1400" baseline="0" dirty="0" smtClean="0"/>
                            <a:t>@ </a:t>
                          </a:r>
                          <a:r>
                            <a:rPr lang="it-IT" sz="1400" baseline="0" dirty="0" smtClean="0"/>
                            <a:t>200 ns (</a:t>
                          </a:r>
                          <a:r>
                            <a:rPr lang="it-IT" sz="1400" baseline="0" dirty="0" err="1" smtClean="0"/>
                            <a:t>square</a:t>
                          </a:r>
                          <a:r>
                            <a:rPr lang="it-IT" sz="1400" baseline="0" dirty="0" smtClean="0"/>
                            <a:t> </a:t>
                          </a:r>
                          <a:r>
                            <a:rPr lang="it-IT" sz="1400" baseline="0" dirty="0" err="1" smtClean="0"/>
                            <a:t>pulse</a:t>
                          </a:r>
                          <a:r>
                            <a:rPr lang="it-IT" sz="1400" baseline="0" dirty="0" smtClean="0"/>
                            <a:t>)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>
                              <a:solidFill>
                                <a:srgbClr val="C00000"/>
                              </a:solidFill>
                            </a:rPr>
                            <a:t>--</a:t>
                          </a:r>
                          <a:endParaRPr lang="it-IT" sz="1400" b="1" dirty="0" smtClean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Rectangle 75"/>
          <p:cNvSpPr/>
          <p:nvPr/>
        </p:nvSpPr>
        <p:spPr>
          <a:xfrm>
            <a:off x="35860" y="753576"/>
            <a:ext cx="27728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Magnetic Field </a:t>
            </a:r>
            <a:r>
              <a:rPr lang="en-US" sz="1600" b="1" dirty="0" err="1" smtClean="0">
                <a:solidFill>
                  <a:srgbClr val="4472C4">
                    <a:lumMod val="75000"/>
                  </a:srgbClr>
                </a:solidFill>
              </a:rPr>
              <a:t>Distorsion</a:t>
            </a:r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 compensation:</a:t>
            </a:r>
          </a:p>
          <a:p>
            <a:pPr algn="just"/>
            <a:r>
              <a:rPr lang="en-US" sz="1400" b="1" dirty="0" smtClean="0">
                <a:solidFill>
                  <a:prstClr val="black"/>
                </a:solidFill>
              </a:rPr>
              <a:t>Perfect 2D profile: no multipole components</a:t>
            </a:r>
            <a:endParaRPr lang="en-US" sz="1400" dirty="0" smtClean="0">
              <a:solidFill>
                <a:prstClr val="black"/>
              </a:solidFill>
            </a:endParaRPr>
          </a:p>
        </p:txBody>
      </p:sp>
      <p:sp>
        <p:nvSpPr>
          <p:cNvPr id="20" name="Rectangle 77"/>
          <p:cNvSpPr/>
          <p:nvPr/>
        </p:nvSpPr>
        <p:spPr>
          <a:xfrm>
            <a:off x="56441" y="2083165"/>
            <a:ext cx="26355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Pulsed heating:</a:t>
            </a:r>
          </a:p>
          <a:p>
            <a:pPr algn="just"/>
            <a:r>
              <a:rPr lang="en-US" sz="1400" b="1" dirty="0" smtClean="0">
                <a:solidFill>
                  <a:prstClr val="black"/>
                </a:solidFill>
              </a:rPr>
              <a:t>No pulsed heating on the input coupler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21" name="Rectangle 77"/>
          <p:cNvSpPr/>
          <p:nvPr/>
        </p:nvSpPr>
        <p:spPr>
          <a:xfrm>
            <a:off x="38439" y="3043739"/>
            <a:ext cx="263559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Pumping ports: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To be studied. Pumping from waveguides could be too far form the accelerating cells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2" name="Rectangle 77"/>
          <p:cNvSpPr/>
          <p:nvPr/>
        </p:nvSpPr>
        <p:spPr>
          <a:xfrm>
            <a:off x="21682" y="4028624"/>
            <a:ext cx="2635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Laser injection: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To be studied. On axis injection after the mode launcher is probably too far from the cathode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3" name="Rectangle 77"/>
          <p:cNvSpPr/>
          <p:nvPr/>
        </p:nvSpPr>
        <p:spPr>
          <a:xfrm>
            <a:off x="0" y="5254168"/>
            <a:ext cx="341987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Solenoid: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To be studied. The solenoid bore has to be increased with respect to the other cases and a compensating solenoid for the reduction of the magnetic field on the cathode has to be designed</a:t>
            </a:r>
          </a:p>
        </p:txBody>
      </p:sp>
    </p:spTree>
    <p:extLst>
      <p:ext uri="{BB962C8B-B14F-4D97-AF65-F5344CB8AC3E}">
        <p14:creationId xmlns:p14="http://schemas.microsoft.com/office/powerpoint/2010/main" val="2514869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8100" y="0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design: ELECTRIC COUPLING ON FULL CELL WORKING ON TM</a:t>
            </a:r>
            <a:r>
              <a:rPr lang="en-US" sz="3000" b="1" cap="all" baseline="-25000" dirty="0" smtClean="0"/>
              <a:t>020</a:t>
            </a:r>
            <a:r>
              <a:rPr lang="en-US" sz="3000" b="1" cap="all" dirty="0" smtClean="0"/>
              <a:t> MODE (1/2)</a:t>
            </a:r>
            <a:endParaRPr lang="en-US" sz="3000" b="1" cap="all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2" r="7244"/>
          <a:stretch/>
        </p:blipFill>
        <p:spPr>
          <a:xfrm>
            <a:off x="1106173" y="3171678"/>
            <a:ext cx="2088232" cy="3169184"/>
          </a:xfrm>
          <a:prstGeom prst="rect">
            <a:avLst/>
          </a:prstGeom>
        </p:spPr>
      </p:pic>
      <p:cxnSp>
        <p:nvCxnSpPr>
          <p:cNvPr id="5" name="Connettore 2 4"/>
          <p:cNvCxnSpPr/>
          <p:nvPr/>
        </p:nvCxnSpPr>
        <p:spPr>
          <a:xfrm>
            <a:off x="1127325" y="3107778"/>
            <a:ext cx="411083" cy="3131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-36512" y="4387872"/>
                <a:ext cx="748612" cy="1054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 smtClean="0"/>
                  <a:t>Short </a:t>
                </a:r>
                <a:r>
                  <a:rPr lang="it-IT" sz="1400" dirty="0" err="1" smtClean="0"/>
                  <a:t>circuit</a:t>
                </a:r>
                <a:r>
                  <a:rPr lang="it-IT" sz="1400" dirty="0" smtClean="0"/>
                  <a:t> </a:t>
                </a:r>
                <a:r>
                  <a:rPr lang="it-IT" sz="1400" dirty="0" err="1" smtClean="0"/>
                  <a:t>plane</a:t>
                </a:r>
                <a14:m>
                  <m:oMath xmlns:m="http://schemas.openxmlformats.org/officeDocument/2006/math">
                    <m:r>
                      <a:rPr lang="it-IT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it-IT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)</m:t>
                    </m:r>
                  </m:oMath>
                </a14:m>
                <a:endParaRPr lang="it-IT" sz="1400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4387872"/>
                <a:ext cx="748612" cy="1054071"/>
              </a:xfrm>
              <a:prstGeom prst="rect">
                <a:avLst/>
              </a:prstGeom>
              <a:blipFill>
                <a:blip r:embed="rId3"/>
                <a:stretch>
                  <a:fillRect l="-2439" t="-11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ttore 2 6"/>
          <p:cNvCxnSpPr/>
          <p:nvPr/>
        </p:nvCxnSpPr>
        <p:spPr>
          <a:xfrm>
            <a:off x="506459" y="4827862"/>
            <a:ext cx="887746" cy="3425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195768" y="5951929"/>
            <a:ext cx="1399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TM010 </a:t>
            </a:r>
            <a:r>
              <a:rPr lang="it-IT" sz="1400" dirty="0" err="1" smtClean="0"/>
              <a:t>like</a:t>
            </a:r>
            <a:endParaRPr lang="it-IT" sz="1400" dirty="0" smtClean="0"/>
          </a:p>
          <a:p>
            <a:r>
              <a:rPr lang="it-IT" sz="1400" dirty="0" err="1" smtClean="0"/>
              <a:t>Half</a:t>
            </a:r>
            <a:r>
              <a:rPr lang="it-IT" sz="1400" dirty="0" smtClean="0"/>
              <a:t> </a:t>
            </a:r>
            <a:r>
              <a:rPr lang="it-IT" sz="1400" dirty="0" err="1" smtClean="0"/>
              <a:t>cell</a:t>
            </a:r>
            <a:endParaRPr lang="it-IT" sz="1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538408" y="6079252"/>
            <a:ext cx="1088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TM020 </a:t>
            </a:r>
            <a:r>
              <a:rPr lang="it-IT" sz="1400" dirty="0" err="1" smtClean="0"/>
              <a:t>like</a:t>
            </a:r>
            <a:r>
              <a:rPr lang="it-IT" sz="1400" dirty="0" smtClean="0"/>
              <a:t> </a:t>
            </a:r>
          </a:p>
          <a:p>
            <a:r>
              <a:rPr lang="it-IT" sz="1400" dirty="0" smtClean="0"/>
              <a:t>Full </a:t>
            </a:r>
            <a:r>
              <a:rPr lang="it-IT" sz="1400" dirty="0" err="1" smtClean="0"/>
              <a:t>cell</a:t>
            </a:r>
            <a:r>
              <a:rPr lang="it-IT" sz="1400" dirty="0" smtClean="0"/>
              <a:t> </a:t>
            </a:r>
            <a:endParaRPr lang="it-IT" sz="1400" dirty="0"/>
          </a:p>
        </p:txBody>
      </p:sp>
      <p:cxnSp>
        <p:nvCxnSpPr>
          <p:cNvPr id="11" name="Connettore 2 10"/>
          <p:cNvCxnSpPr>
            <a:stCxn id="9" idx="0"/>
          </p:cNvCxnSpPr>
          <p:nvPr/>
        </p:nvCxnSpPr>
        <p:spPr>
          <a:xfrm flipV="1">
            <a:off x="895297" y="5547942"/>
            <a:ext cx="587771" cy="4039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>
            <a:stCxn id="10" idx="0"/>
          </p:cNvCxnSpPr>
          <p:nvPr/>
        </p:nvCxnSpPr>
        <p:spPr>
          <a:xfrm flipV="1">
            <a:off x="2082782" y="5347906"/>
            <a:ext cx="623667" cy="73134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magin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034" y="2822626"/>
            <a:ext cx="1990297" cy="3652523"/>
          </a:xfrm>
          <a:prstGeom prst="rect">
            <a:avLst/>
          </a:prstGeom>
        </p:spPr>
      </p:pic>
      <p:sp>
        <p:nvSpPr>
          <p:cNvPr id="28" name="CasellaDiTesto 27"/>
          <p:cNvSpPr txBox="1"/>
          <p:nvPr/>
        </p:nvSpPr>
        <p:spPr>
          <a:xfrm>
            <a:off x="547433" y="2759721"/>
            <a:ext cx="1159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Input </a:t>
            </a:r>
            <a:r>
              <a:rPr lang="it-IT" sz="1400" dirty="0" err="1" smtClean="0"/>
              <a:t>port</a:t>
            </a:r>
            <a:endParaRPr lang="it-IT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/>
              <p:cNvSpPr txBox="1"/>
              <p:nvPr/>
            </p:nvSpPr>
            <p:spPr>
              <a:xfrm>
                <a:off x="3193645" y="4486846"/>
                <a:ext cx="1182805" cy="6231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 smtClean="0"/>
                  <a:t>Short </a:t>
                </a:r>
                <a:r>
                  <a:rPr lang="it-IT" sz="1400" dirty="0" err="1" smtClean="0"/>
                  <a:t>circuit</a:t>
                </a:r>
                <a:r>
                  <a:rPr lang="it-IT" sz="1400" dirty="0" smtClean="0"/>
                  <a:t> </a:t>
                </a:r>
                <a:r>
                  <a:rPr lang="it-IT" sz="1400" dirty="0" err="1" smtClean="0"/>
                  <a:t>plane</a:t>
                </a:r>
                <a14:m>
                  <m:oMath xmlns:m="http://schemas.openxmlformats.org/officeDocument/2006/math">
                    <m:r>
                      <a:rPr lang="it-IT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f>
                      <m:fPr>
                        <m:ctrlP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)</m:t>
                    </m:r>
                  </m:oMath>
                </a14:m>
                <a:endParaRPr lang="it-IT" sz="1400" dirty="0"/>
              </a:p>
            </p:txBody>
          </p:sp>
        </mc:Choice>
        <mc:Fallback xmlns="">
          <p:sp>
            <p:nvSpPr>
              <p:cNvPr id="30" name="CasellaDiTesto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645" y="4486846"/>
                <a:ext cx="1182805" cy="623184"/>
              </a:xfrm>
              <a:prstGeom prst="rect">
                <a:avLst/>
              </a:prstGeom>
              <a:blipFill>
                <a:blip r:embed="rId5"/>
                <a:stretch>
                  <a:fillRect l="-1546" t="-1961" b="-39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Connettore 2 30"/>
          <p:cNvCxnSpPr/>
          <p:nvPr/>
        </p:nvCxnSpPr>
        <p:spPr>
          <a:xfrm flipH="1" flipV="1">
            <a:off x="5660726" y="5060638"/>
            <a:ext cx="396605" cy="17988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6057331" y="5318968"/>
            <a:ext cx="1336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TM010 </a:t>
            </a:r>
            <a:r>
              <a:rPr lang="it-IT" sz="1400" dirty="0" err="1" smtClean="0"/>
              <a:t>like</a:t>
            </a:r>
            <a:endParaRPr lang="it-IT" sz="1400" dirty="0" smtClean="0"/>
          </a:p>
          <a:p>
            <a:r>
              <a:rPr lang="it-IT" sz="1400" dirty="0" err="1" smtClean="0"/>
              <a:t>Half</a:t>
            </a:r>
            <a:r>
              <a:rPr lang="it-IT" sz="1400" dirty="0" smtClean="0"/>
              <a:t> </a:t>
            </a:r>
            <a:r>
              <a:rPr lang="it-IT" sz="1400" dirty="0" err="1" smtClean="0"/>
              <a:t>cell</a:t>
            </a:r>
            <a:endParaRPr lang="it-IT" sz="1400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3583927" y="5941959"/>
            <a:ext cx="129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TM020 </a:t>
            </a:r>
            <a:r>
              <a:rPr lang="it-IT" sz="1400" dirty="0" err="1" smtClean="0"/>
              <a:t>like</a:t>
            </a:r>
            <a:r>
              <a:rPr lang="it-IT" sz="1400" dirty="0" smtClean="0"/>
              <a:t> </a:t>
            </a:r>
          </a:p>
          <a:p>
            <a:r>
              <a:rPr lang="it-IT" sz="1400" dirty="0" smtClean="0"/>
              <a:t>Full </a:t>
            </a:r>
            <a:r>
              <a:rPr lang="it-IT" sz="1400" dirty="0" err="1" smtClean="0"/>
              <a:t>cell</a:t>
            </a:r>
            <a:r>
              <a:rPr lang="it-IT" sz="1400" dirty="0" smtClean="0"/>
              <a:t> </a:t>
            </a:r>
            <a:endParaRPr lang="it-IT" sz="1400" dirty="0"/>
          </a:p>
        </p:txBody>
      </p:sp>
      <p:cxnSp>
        <p:nvCxnSpPr>
          <p:cNvPr id="35" name="Connettore 2 34"/>
          <p:cNvCxnSpPr/>
          <p:nvPr/>
        </p:nvCxnSpPr>
        <p:spPr>
          <a:xfrm>
            <a:off x="3885994" y="5032923"/>
            <a:ext cx="691185" cy="32213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/>
          <p:nvPr/>
        </p:nvCxnSpPr>
        <p:spPr>
          <a:xfrm flipV="1">
            <a:off x="4337102" y="5703662"/>
            <a:ext cx="480154" cy="2682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ttangolo 44"/>
          <p:cNvSpPr/>
          <p:nvPr/>
        </p:nvSpPr>
        <p:spPr>
          <a:xfrm>
            <a:off x="1127325" y="1227028"/>
            <a:ext cx="2915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Need </a:t>
            </a:r>
            <a:r>
              <a:rPr lang="en-US" dirty="0"/>
              <a:t>to have a compact coupler </a:t>
            </a:r>
            <a:r>
              <a:rPr lang="en-US" dirty="0" smtClean="0"/>
              <a:t>with </a:t>
            </a:r>
            <a:r>
              <a:rPr lang="en-US" dirty="0"/>
              <a:t>low pulsed </a:t>
            </a:r>
            <a:r>
              <a:rPr lang="en-US" dirty="0" smtClean="0"/>
              <a:t>heating</a:t>
            </a:r>
            <a:endParaRPr lang="it-IT" dirty="0"/>
          </a:p>
        </p:txBody>
      </p:sp>
      <p:sp>
        <p:nvSpPr>
          <p:cNvPr id="46" name="Rettangolo 45"/>
          <p:cNvSpPr/>
          <p:nvPr/>
        </p:nvSpPr>
        <p:spPr>
          <a:xfrm>
            <a:off x="5077350" y="1253960"/>
            <a:ext cx="26977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ym typeface="Symbol" panose="05050102010706020507" pitchFamily="18" charset="2"/>
              </a:rPr>
              <a:t>Electric </a:t>
            </a:r>
            <a:r>
              <a:rPr lang="en-US" dirty="0">
                <a:sym typeface="Symbol" panose="05050102010706020507" pitchFamily="18" charset="2"/>
              </a:rPr>
              <a:t>coupling on </a:t>
            </a:r>
            <a:r>
              <a:rPr lang="en-US" dirty="0"/>
              <a:t>TM</a:t>
            </a:r>
            <a:r>
              <a:rPr lang="en-US" baseline="-25000" dirty="0"/>
              <a:t>020</a:t>
            </a:r>
            <a:r>
              <a:rPr lang="en-US" dirty="0"/>
              <a:t> mode on the full cell</a:t>
            </a:r>
            <a:endParaRPr lang="it-IT" dirty="0"/>
          </a:p>
        </p:txBody>
      </p:sp>
      <p:sp>
        <p:nvSpPr>
          <p:cNvPr id="47" name="Freccia a destra 46"/>
          <p:cNvSpPr/>
          <p:nvPr/>
        </p:nvSpPr>
        <p:spPr>
          <a:xfrm>
            <a:off x="4231078" y="1425380"/>
            <a:ext cx="720080" cy="377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8" name="Immagine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438" y="1878177"/>
            <a:ext cx="2603562" cy="3036730"/>
          </a:xfrm>
          <a:prstGeom prst="rect">
            <a:avLst/>
          </a:prstGeom>
        </p:spPr>
      </p:pic>
      <p:cxnSp>
        <p:nvCxnSpPr>
          <p:cNvPr id="50" name="Connettore 2 49"/>
          <p:cNvCxnSpPr/>
          <p:nvPr/>
        </p:nvCxnSpPr>
        <p:spPr>
          <a:xfrm flipV="1">
            <a:off x="5859028" y="3933056"/>
            <a:ext cx="681410" cy="28803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 flipH="1">
            <a:off x="1795647" y="2959877"/>
            <a:ext cx="1622996" cy="19059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/>
          <p:nvPr/>
        </p:nvCxnSpPr>
        <p:spPr>
          <a:xfrm>
            <a:off x="3418643" y="2947676"/>
            <a:ext cx="1457712" cy="180859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2755057" y="2560394"/>
            <a:ext cx="132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/>
              <a:t>Coupling</a:t>
            </a:r>
            <a:r>
              <a:rPr lang="it-IT" sz="1600" dirty="0" smtClean="0"/>
              <a:t> </a:t>
            </a:r>
            <a:r>
              <a:rPr lang="it-IT" sz="1600" dirty="0" err="1" smtClean="0"/>
              <a:t>hole</a:t>
            </a:r>
            <a:endParaRPr lang="it-IT" sz="1600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7388032" y="4527273"/>
            <a:ext cx="1397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/>
              <a:t>J-</a:t>
            </a:r>
            <a:r>
              <a:rPr lang="it-IT" sz="1600" dirty="0" err="1" smtClean="0"/>
              <a:t>type</a:t>
            </a:r>
            <a:r>
              <a:rPr lang="it-IT" sz="1600" dirty="0" smtClean="0"/>
              <a:t> </a:t>
            </a:r>
            <a:r>
              <a:rPr lang="it-IT" sz="1600" dirty="0" err="1" smtClean="0"/>
              <a:t>feeding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049464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2" r="7244"/>
          <a:stretch/>
        </p:blipFill>
        <p:spPr>
          <a:xfrm>
            <a:off x="6516216" y="2057653"/>
            <a:ext cx="635886" cy="965047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484" y="1938872"/>
            <a:ext cx="596714" cy="1095068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580" y="2078240"/>
            <a:ext cx="792088" cy="9238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3444758"/>
                  </p:ext>
                </p:extLst>
              </p:nvPr>
            </p:nvGraphicFramePr>
            <p:xfrm>
              <a:off x="5148064" y="3140968"/>
              <a:ext cx="3851920" cy="361118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1989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9847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1982">
                      <a:extLst>
                        <a:ext uri="{9D8B030D-6E8A-4147-A177-3AD203B41FA5}">
                          <a16:colId xmlns:a16="http://schemas.microsoft.com/office/drawing/2014/main" val="489931779"/>
                        </a:ext>
                      </a:extLst>
                    </a:gridCol>
                    <a:gridCol w="125980">
                      <a:extLst>
                        <a:ext uri="{9D8B030D-6E8A-4147-A177-3AD203B41FA5}">
                          <a16:colId xmlns:a16="http://schemas.microsoft.com/office/drawing/2014/main" val="1846649879"/>
                        </a:ext>
                      </a:extLst>
                    </a:gridCol>
                    <a:gridCol w="755586">
                      <a:extLst>
                        <a:ext uri="{9D8B030D-6E8A-4147-A177-3AD203B41FA5}">
                          <a16:colId xmlns:a16="http://schemas.microsoft.com/office/drawing/2014/main" val="2747689152"/>
                        </a:ext>
                      </a:extLst>
                    </a:gridCol>
                  </a:tblGrid>
                  <a:tr h="2396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f</a:t>
                          </a:r>
                          <a:r>
                            <a:rPr lang="el-GR" sz="1400" baseline="-25000" dirty="0" smtClean="0"/>
                            <a:t>π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 5.712 GHz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396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aseline="0" dirty="0" smtClean="0"/>
                            <a:t>Δ</a:t>
                          </a:r>
                          <a:r>
                            <a:rPr lang="it-IT" sz="1400" baseline="0" dirty="0" smtClean="0"/>
                            <a:t>f</a:t>
                          </a:r>
                          <a:r>
                            <a:rPr lang="it-IT" sz="1400" baseline="-25000" dirty="0" smtClean="0"/>
                            <a:t>0-</a:t>
                          </a:r>
                          <a:r>
                            <a:rPr lang="it-IT" sz="1400" baseline="-25000" dirty="0" smtClean="0"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≈ 80 MHz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396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Q</a:t>
                          </a:r>
                          <a:r>
                            <a:rPr lang="it-IT" sz="1400" baseline="-25000" dirty="0" smtClean="0"/>
                            <a:t>0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14126</a:t>
                          </a:r>
                          <a:endParaRPr lang="it-IT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14327</a:t>
                          </a:r>
                          <a:endParaRPr lang="it-IT" sz="1400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14350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396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β</a:t>
                          </a:r>
                          <a:endParaRPr lang="it-IT" sz="1400" dirty="0"/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≈3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396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smtClean="0"/>
                            <a:t>Q</a:t>
                          </a:r>
                          <a:r>
                            <a:rPr lang="it-IT" sz="1400" baseline="-25000" dirty="0" smtClean="0"/>
                            <a:t>L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3181</a:t>
                          </a:r>
                          <a:endParaRPr lang="it-IT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3458</a:t>
                          </a:r>
                          <a:endParaRPr lang="it-IT" sz="1400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3416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39682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400" dirty="0" smtClean="0"/>
                            <a:t>τ</a:t>
                          </a:r>
                          <a:r>
                            <a:rPr lang="it-IT" sz="1400" baseline="-25000" dirty="0" smtClean="0"/>
                            <a:t>F</a:t>
                          </a:r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≈190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1219687"/>
                      </a:ext>
                    </a:extLst>
                  </a:tr>
                  <a:tr h="2396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E</a:t>
                          </a:r>
                          <a:r>
                            <a:rPr lang="it-IT" sz="1400" baseline="-25000" dirty="0" err="1" smtClean="0"/>
                            <a:t>cath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240 MV/m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396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P</a:t>
                          </a:r>
                          <a:r>
                            <a:rPr lang="it-IT" sz="1400" baseline="-25000" dirty="0" smtClean="0"/>
                            <a:t>in </a:t>
                          </a:r>
                          <a:r>
                            <a:rPr lang="it-IT" sz="1400" baseline="0" dirty="0" smtClean="0"/>
                            <a:t>@240MV/m  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25 MW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396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/>
                            <a:t>Average</a:t>
                          </a:r>
                          <a:r>
                            <a:rPr lang="it-IT" sz="1400" baseline="0" dirty="0" smtClean="0"/>
                            <a:t> </a:t>
                          </a:r>
                          <a:r>
                            <a:rPr lang="it-IT" sz="1400" baseline="0" dirty="0" err="1" smtClean="0"/>
                            <a:t>P</a:t>
                          </a:r>
                          <a:r>
                            <a:rPr lang="it-IT" sz="1400" baseline="-25000" dirty="0" err="1" smtClean="0"/>
                            <a:t>diss</a:t>
                          </a:r>
                          <a:r>
                            <a:rPr lang="it-IT" sz="1400" baseline="0" dirty="0" smtClean="0"/>
                            <a:t> @100Hz, 200ns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330 W</a:t>
                          </a:r>
                          <a:endParaRPr lang="it-IT" sz="1400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360 W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360</a:t>
                          </a:r>
                          <a:r>
                            <a:rPr lang="it-IT" sz="1400" baseline="0" dirty="0" smtClean="0"/>
                            <a:t> W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1940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T</a:t>
                          </a:r>
                          <a:r>
                            <a:rPr lang="it-IT" sz="1400" baseline="-25000" dirty="0" err="1" smtClean="0"/>
                            <a:t>pulsed</a:t>
                          </a:r>
                          <a:r>
                            <a:rPr lang="it-IT" sz="1400" baseline="-25000" dirty="0" smtClean="0"/>
                            <a:t>  </a:t>
                          </a:r>
                          <a:r>
                            <a:rPr lang="it-IT" sz="1400" baseline="0" dirty="0" smtClean="0"/>
                            <a:t>@ 200 ns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19°C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21°C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20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14°C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5642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400" b="0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400" b="0" i="0" baseline="0" smtClean="0"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400" b="0" i="0" baseline="0" smtClean="0">
                                        <a:latin typeface="Cambria Math" panose="02040503050406030204" pitchFamily="18" charset="0"/>
                                      </a:rPr>
                                      <m:t>CAT</m:t>
                                    </m:r>
                                  </m:sub>
                                </m:sSub>
                                <m:r>
                                  <a:rPr lang="it-IT" sz="1400" b="0" i="0" baseline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sz="1400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it-IT" sz="1400" i="1" baseline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400" b="0" i="1" baseline="0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400" b="0" i="1" baseline="0" smtClean="0">
                                            <a:latin typeface="Cambria Math" panose="02040503050406030204" pitchFamily="18" charset="0"/>
                                          </a:rPr>
                                          <m:t>𝑑𝑖𝑠𝑠</m:t>
                                        </m:r>
                                      </m:sub>
                                    </m:sSub>
                                  </m:e>
                                </m:rad>
                              </m:oMath>
                            </m:oMathPara>
                          </a14:m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59200 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56000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20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55777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6715649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43444758"/>
                  </p:ext>
                </p:extLst>
              </p:nvPr>
            </p:nvGraphicFramePr>
            <p:xfrm>
              <a:off x="5148064" y="3140968"/>
              <a:ext cx="3851920" cy="361118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1989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9847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1982">
                      <a:extLst>
                        <a:ext uri="{9D8B030D-6E8A-4147-A177-3AD203B41FA5}">
                          <a16:colId xmlns:a16="http://schemas.microsoft.com/office/drawing/2014/main" val="489931779"/>
                        </a:ext>
                      </a:extLst>
                    </a:gridCol>
                    <a:gridCol w="125980">
                      <a:extLst>
                        <a:ext uri="{9D8B030D-6E8A-4147-A177-3AD203B41FA5}">
                          <a16:colId xmlns:a16="http://schemas.microsoft.com/office/drawing/2014/main" val="1846649879"/>
                        </a:ext>
                      </a:extLst>
                    </a:gridCol>
                    <a:gridCol w="755586">
                      <a:extLst>
                        <a:ext uri="{9D8B030D-6E8A-4147-A177-3AD203B41FA5}">
                          <a16:colId xmlns:a16="http://schemas.microsoft.com/office/drawing/2014/main" val="2747689152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f</a:t>
                          </a:r>
                          <a:r>
                            <a:rPr lang="el-GR" sz="1400" baseline="-25000" dirty="0" smtClean="0"/>
                            <a:t>π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 5.712 GHz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aseline="0" dirty="0" smtClean="0"/>
                            <a:t>Δ</a:t>
                          </a:r>
                          <a:r>
                            <a:rPr lang="it-IT" sz="1400" baseline="0" dirty="0" smtClean="0"/>
                            <a:t>f</a:t>
                          </a:r>
                          <a:r>
                            <a:rPr lang="it-IT" sz="1400" baseline="-25000" dirty="0" smtClean="0"/>
                            <a:t>0-</a:t>
                          </a:r>
                          <a:r>
                            <a:rPr lang="it-IT" sz="1400" baseline="-25000" dirty="0" smtClean="0"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≈ 80 MHz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Q</a:t>
                          </a:r>
                          <a:r>
                            <a:rPr lang="it-IT" sz="1400" baseline="-25000" dirty="0" smtClean="0"/>
                            <a:t>0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14126</a:t>
                          </a:r>
                          <a:endParaRPr lang="it-IT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14327</a:t>
                          </a:r>
                          <a:endParaRPr lang="it-IT" sz="1400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14350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β</a:t>
                          </a:r>
                          <a:endParaRPr lang="it-IT" sz="1400" dirty="0"/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≈3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smtClean="0"/>
                            <a:t>Q</a:t>
                          </a:r>
                          <a:r>
                            <a:rPr lang="it-IT" sz="1400" baseline="-25000" dirty="0" smtClean="0"/>
                            <a:t>L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3181</a:t>
                          </a:r>
                          <a:endParaRPr lang="it-IT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3458</a:t>
                          </a:r>
                          <a:endParaRPr lang="it-IT" sz="1400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3416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400" dirty="0" smtClean="0"/>
                            <a:t>τ</a:t>
                          </a:r>
                          <a:r>
                            <a:rPr lang="it-IT" sz="1400" baseline="-25000" dirty="0" smtClean="0"/>
                            <a:t>F</a:t>
                          </a:r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≈190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121968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E</a:t>
                          </a:r>
                          <a:r>
                            <a:rPr lang="it-IT" sz="1400" baseline="-25000" dirty="0" err="1" smtClean="0"/>
                            <a:t>cath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240 MV/m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P</a:t>
                          </a:r>
                          <a:r>
                            <a:rPr lang="it-IT" sz="1400" baseline="-25000" dirty="0" smtClean="0"/>
                            <a:t>in </a:t>
                          </a:r>
                          <a:r>
                            <a:rPr lang="it-IT" sz="1400" baseline="0" dirty="0" smtClean="0"/>
                            <a:t>@240MV/m  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25 MW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/>
                            <a:t>Average</a:t>
                          </a:r>
                          <a:r>
                            <a:rPr lang="it-IT" sz="1400" baseline="0" dirty="0" smtClean="0"/>
                            <a:t> </a:t>
                          </a:r>
                          <a:r>
                            <a:rPr lang="it-IT" sz="1400" baseline="0" dirty="0" err="1" smtClean="0"/>
                            <a:t>P</a:t>
                          </a:r>
                          <a:r>
                            <a:rPr lang="it-IT" sz="1400" baseline="-25000" dirty="0" err="1" smtClean="0"/>
                            <a:t>diss</a:t>
                          </a:r>
                          <a:r>
                            <a:rPr lang="it-IT" sz="1400" baseline="0" dirty="0" smtClean="0"/>
                            <a:t> @100Hz, </a:t>
                          </a:r>
                          <a:r>
                            <a:rPr lang="it-IT" sz="1400" baseline="0" dirty="0" smtClean="0"/>
                            <a:t>200ns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330 W</a:t>
                          </a:r>
                          <a:endParaRPr lang="it-IT" sz="1400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360 W</a:t>
                          </a:r>
                          <a:endParaRPr lang="it-IT" sz="1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360</a:t>
                          </a:r>
                          <a:r>
                            <a:rPr lang="it-IT" sz="1400" baseline="0" dirty="0" smtClean="0"/>
                            <a:t> W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T</a:t>
                          </a:r>
                          <a:r>
                            <a:rPr lang="it-IT" sz="1400" baseline="-25000" dirty="0" err="1" smtClean="0"/>
                            <a:t>pulsed</a:t>
                          </a:r>
                          <a:r>
                            <a:rPr lang="it-IT" sz="1400" baseline="-25000" dirty="0" smtClean="0"/>
                            <a:t>  </a:t>
                          </a:r>
                          <a:r>
                            <a:rPr lang="it-IT" sz="1400" baseline="0" dirty="0" smtClean="0"/>
                            <a:t>@ 200 ns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19°C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21°C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20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14°C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349822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461" t="-942105" r="-192627" b="-1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59200 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56000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it-IT" sz="120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55777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6715649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75"/>
          <p:cNvSpPr/>
          <p:nvPr/>
        </p:nvSpPr>
        <p:spPr>
          <a:xfrm>
            <a:off x="-1" y="1020016"/>
            <a:ext cx="277280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Magnetic Field </a:t>
            </a:r>
            <a:r>
              <a:rPr lang="en-US" sz="1600" b="1" dirty="0" err="1" smtClean="0">
                <a:solidFill>
                  <a:srgbClr val="4472C4">
                    <a:lumMod val="75000"/>
                  </a:srgbClr>
                </a:solidFill>
              </a:rPr>
              <a:t>Distorsion</a:t>
            </a:r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 compensation:</a:t>
            </a:r>
          </a:p>
          <a:p>
            <a:pPr algn="just"/>
            <a:r>
              <a:rPr lang="en-US" sz="1400" b="1" dirty="0" smtClean="0">
                <a:solidFill>
                  <a:prstClr val="black"/>
                </a:solidFill>
              </a:rPr>
              <a:t>Symmetric feeding </a:t>
            </a:r>
            <a:r>
              <a:rPr lang="en-US" sz="1400" dirty="0" smtClean="0">
                <a:solidFill>
                  <a:prstClr val="black"/>
                </a:solidFill>
              </a:rPr>
              <a:t>with two input waveguides and two symmetric holes for quadrupole field compensation</a:t>
            </a:r>
          </a:p>
        </p:txBody>
      </p:sp>
      <p:sp>
        <p:nvSpPr>
          <p:cNvPr id="7" name="Rectangle 77"/>
          <p:cNvSpPr/>
          <p:nvPr/>
        </p:nvSpPr>
        <p:spPr>
          <a:xfrm>
            <a:off x="2915816" y="1633158"/>
            <a:ext cx="26355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Pulsed heating: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Reduced because of the electric coupling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8" name="Rectangle 77"/>
          <p:cNvSpPr/>
          <p:nvPr/>
        </p:nvSpPr>
        <p:spPr>
          <a:xfrm>
            <a:off x="2915816" y="1020016"/>
            <a:ext cx="26355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Pumping ports: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From waveguides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28100" y="0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design: ELECTRIC COUPLING ON FULL CELL WORKING ON TM</a:t>
            </a:r>
            <a:r>
              <a:rPr lang="en-US" sz="3000" b="1" cap="all" baseline="-25000" dirty="0" smtClean="0"/>
              <a:t>020</a:t>
            </a:r>
            <a:r>
              <a:rPr lang="en-US" sz="3000" b="1" cap="all" dirty="0" smtClean="0"/>
              <a:t> MODE (2/2)</a:t>
            </a:r>
            <a:endParaRPr lang="en-US" sz="3000" b="1" cap="all" dirty="0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4" t="1680" r="5649" b="1"/>
          <a:stretch/>
        </p:blipFill>
        <p:spPr>
          <a:xfrm>
            <a:off x="0" y="3060634"/>
            <a:ext cx="5081714" cy="3797366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6520694" y="156839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7489980" y="153208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8448008" y="15243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</a:t>
            </a:r>
            <a:endParaRPr lang="it-IT" dirty="0"/>
          </a:p>
        </p:txBody>
      </p:sp>
      <p:sp>
        <p:nvSpPr>
          <p:cNvPr id="16" name="Rectangle 77"/>
          <p:cNvSpPr/>
          <p:nvPr/>
        </p:nvSpPr>
        <p:spPr>
          <a:xfrm>
            <a:off x="2907754" y="2410997"/>
            <a:ext cx="15259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Laser injection: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On axis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7" name="Rectangle 77"/>
          <p:cNvSpPr/>
          <p:nvPr/>
        </p:nvSpPr>
        <p:spPr>
          <a:xfrm>
            <a:off x="-14919" y="2442954"/>
            <a:ext cx="34198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Solenoid: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After the gun OK</a:t>
            </a:r>
          </a:p>
        </p:txBody>
      </p:sp>
    </p:spTree>
    <p:extLst>
      <p:ext uri="{BB962C8B-B14F-4D97-AF65-F5344CB8AC3E}">
        <p14:creationId xmlns:p14="http://schemas.microsoft.com/office/powerpoint/2010/main" val="2529532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 smtClean="0"/>
              <a:t>TW STRUCTURES FOR VELOCITY BUNCHING</a:t>
            </a:r>
            <a:endParaRPr lang="en-US" sz="3000" b="1" cap="all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98773" y="692696"/>
            <a:ext cx="320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BD simulations have to be done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5559" y="1062028"/>
            <a:ext cx="9078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In the meanwhile a scan of possible C-band structures geometries (irises apertures, tapering, powering schemes…) is under investigation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" y="1595172"/>
            <a:ext cx="4271854" cy="3201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30962"/>
              </p:ext>
            </p:extLst>
          </p:nvPr>
        </p:nvGraphicFramePr>
        <p:xfrm>
          <a:off x="6732240" y="1595172"/>
          <a:ext cx="2232248" cy="1188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95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6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6483">
                <a:tc>
                  <a:txBody>
                    <a:bodyPr/>
                    <a:lstStyle/>
                    <a:p>
                      <a:r>
                        <a:rPr lang="it-IT" dirty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5.712 GHz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876">
                <a:tc>
                  <a:txBody>
                    <a:bodyPr/>
                    <a:lstStyle/>
                    <a:p>
                      <a:r>
                        <a:rPr lang="it-IT" dirty="0"/>
                        <a:t>d </a:t>
                      </a:r>
                      <a:r>
                        <a:rPr lang="it-IT" dirty="0" err="1"/>
                        <a:t>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17.496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876">
                <a:tc>
                  <a:txBody>
                    <a:bodyPr/>
                    <a:lstStyle/>
                    <a:p>
                      <a:r>
                        <a:rPr lang="it-IT" dirty="0" err="1"/>
                        <a:t>t_k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us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876">
                <a:tc>
                  <a:txBody>
                    <a:bodyPr/>
                    <a:lstStyle/>
                    <a:p>
                      <a:r>
                        <a:rPr lang="it-IT" dirty="0"/>
                        <a:t>Q_0 of BOC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216000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751" y="1624831"/>
            <a:ext cx="2473807" cy="1183116"/>
          </a:xfrm>
          <a:prstGeom prst="rect">
            <a:avLst/>
          </a:prstGeom>
        </p:spPr>
      </p:pic>
      <p:pic>
        <p:nvPicPr>
          <p:cNvPr id="10" name="Picture 2" descr="G:\Il mio Drive\Thesis\XLS CompactLight\MATLAB\HFSS\C-band\figs\1.2m\65_MVm\ppt\BFL Rs vs thet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524" y="2909765"/>
            <a:ext cx="3637664" cy="198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G:\Il mio Drive\Thesis\XLS CompactLight\MATLAB\HFSS\C-band\figs\1.2m\65_MVm\ppt\BFL Sc_max vs thet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753" y="4890369"/>
            <a:ext cx="3642835" cy="198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11"/>
          <p:cNvSpPr txBox="1"/>
          <p:nvPr/>
        </p:nvSpPr>
        <p:spPr>
          <a:xfrm>
            <a:off x="2464133" y="6315656"/>
            <a:ext cx="240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&lt;a&gt;=6.3 mm, </a:t>
            </a:r>
            <a:r>
              <a:rPr lang="it-IT" dirty="0" err="1"/>
              <a:t>Ls</a:t>
            </a:r>
            <a:r>
              <a:rPr lang="it-IT" dirty="0"/>
              <a:t>=1.2 </a:t>
            </a:r>
            <a:r>
              <a:rPr lang="it-IT" dirty="0" smtClean="0"/>
              <a:t>m, </a:t>
            </a:r>
            <a:endParaRPr lang="en-GB" dirty="0"/>
          </a:p>
        </p:txBody>
      </p:sp>
      <p:sp>
        <p:nvSpPr>
          <p:cNvPr id="8" name="Rettangolo 7"/>
          <p:cNvSpPr/>
          <p:nvPr/>
        </p:nvSpPr>
        <p:spPr>
          <a:xfrm>
            <a:off x="6012160" y="6001626"/>
            <a:ext cx="2173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/>
              <a:t>Referred</a:t>
            </a:r>
            <a:r>
              <a:rPr lang="it-IT" dirty="0" smtClean="0"/>
              <a:t> to 65 </a:t>
            </a:r>
            <a:r>
              <a:rPr lang="it-IT" dirty="0"/>
              <a:t>MV/m</a:t>
            </a:r>
            <a:endParaRPr lang="en-GB" dirty="0"/>
          </a:p>
        </p:txBody>
      </p:sp>
      <p:pic>
        <p:nvPicPr>
          <p:cNvPr id="13" name="Picture 2" descr="C:\Users\diomedem\Desktop\THPMK058\THPMK058f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9" y="4678224"/>
            <a:ext cx="1732378" cy="21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597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38137" y="-4213"/>
            <a:ext cx="90058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ORGANIZATION OF THE ACTIVITY ON C-BAND INJECTOR</a:t>
            </a:r>
            <a:endParaRPr lang="en-US" sz="30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2008" y="620688"/>
            <a:ext cx="9036496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47675">
              <a:tabLst>
                <a:tab pos="447675" algn="l"/>
              </a:tabLst>
            </a:pPr>
            <a:r>
              <a:rPr lang="en-US" sz="2000" dirty="0" smtClean="0"/>
              <a:t>1)	</a:t>
            </a:r>
            <a:r>
              <a:rPr lang="en-US" sz="1600" b="1" dirty="0" smtClean="0"/>
              <a:t>C-Band gun design </a:t>
            </a:r>
            <a:r>
              <a:rPr lang="en-US" sz="1600" dirty="0" smtClean="0"/>
              <a:t>to reach the 240 MV/m peak field level</a:t>
            </a:r>
          </a:p>
          <a:p>
            <a:pPr marL="342900" indent="-342900" algn="just" defTabSz="447675">
              <a:buAutoNum type="arabicParenR"/>
            </a:pPr>
            <a:endParaRPr lang="en-US" sz="1600" dirty="0"/>
          </a:p>
          <a:p>
            <a:pPr lvl="3" algn="just" defTabSz="447675"/>
            <a:r>
              <a:rPr lang="en-US" sz="1600" dirty="0" smtClean="0"/>
              <a:t>1a)	Optimum </a:t>
            </a:r>
            <a:r>
              <a:rPr lang="en-US" sz="1600" b="1" dirty="0"/>
              <a:t>2D profile</a:t>
            </a:r>
            <a:r>
              <a:rPr lang="en-US" sz="1600" dirty="0"/>
              <a:t> to minimize mod. </a:t>
            </a:r>
            <a:r>
              <a:rPr lang="en-US" sz="1600" dirty="0" err="1"/>
              <a:t>Poy</a:t>
            </a:r>
            <a:r>
              <a:rPr lang="en-US" sz="1600" dirty="0"/>
              <a:t>. Vector, peak field </a:t>
            </a:r>
            <a:r>
              <a:rPr lang="en-US" sz="1600" dirty="0" smtClean="0"/>
              <a:t>etc… and to increase the gun mode separation for short RF pulses </a:t>
            </a:r>
            <a:r>
              <a:rPr lang="en-US" sz="1600" dirty="0"/>
              <a:t>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Alesini, G. </a:t>
            </a:r>
            <a:r>
              <a:rPr lang="en-US" sz="1600" i="1" dirty="0" err="1" smtClean="0"/>
              <a:t>Castorina</a:t>
            </a:r>
            <a:r>
              <a:rPr lang="en-US" sz="1600" dirty="0" smtClean="0"/>
              <a:t>)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1b)	</a:t>
            </a:r>
            <a:r>
              <a:rPr lang="en-US" sz="1600" b="1" dirty="0" smtClean="0"/>
              <a:t>Powering schemes </a:t>
            </a:r>
            <a:r>
              <a:rPr lang="en-US" sz="1600" dirty="0"/>
              <a:t>with RF pulse compressors </a:t>
            </a:r>
            <a:r>
              <a:rPr lang="en-US" sz="1600" dirty="0" smtClean="0"/>
              <a:t>and optimum coupling coefficient (</a:t>
            </a:r>
            <a:r>
              <a:rPr lang="en-US" sz="1600" i="1" dirty="0" smtClean="0"/>
              <a:t>D. Alesini, F. </a:t>
            </a:r>
            <a:r>
              <a:rPr lang="en-US" sz="1600" i="1" dirty="0" err="1" smtClean="0"/>
              <a:t>Cardelli</a:t>
            </a:r>
            <a:r>
              <a:rPr lang="en-US" sz="1600" dirty="0" smtClean="0"/>
              <a:t>)	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1c)	</a:t>
            </a:r>
            <a:r>
              <a:rPr lang="en-US" sz="1600" b="1" dirty="0" smtClean="0"/>
              <a:t>Coupler design </a:t>
            </a:r>
            <a:r>
              <a:rPr lang="en-US" sz="1600" dirty="0" smtClean="0"/>
              <a:t>options: 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magnetic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mode launcher (</a:t>
            </a:r>
            <a:r>
              <a:rPr lang="en-US" sz="1600" i="1" dirty="0" smtClean="0"/>
              <a:t>G. </a:t>
            </a:r>
            <a:r>
              <a:rPr lang="en-US" sz="1600" i="1" dirty="0" err="1" smtClean="0"/>
              <a:t>Castorina</a:t>
            </a:r>
            <a:r>
              <a:rPr lang="en-US" sz="1600" i="1" dirty="0" smtClean="0"/>
              <a:t>, B. </a:t>
            </a:r>
            <a:r>
              <a:rPr lang="en-US" sz="1600" i="1" dirty="0" err="1" smtClean="0"/>
              <a:t>Spataro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alternative schemes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r>
              <a:rPr lang="en-US" sz="1600" dirty="0" smtClean="0"/>
              <a:t>2)	</a:t>
            </a:r>
            <a:r>
              <a:rPr lang="en-US" sz="1600" b="1" dirty="0" smtClean="0"/>
              <a:t>C-Band TW accelerating structures </a:t>
            </a:r>
            <a:r>
              <a:rPr lang="en-US" sz="1600" dirty="0" smtClean="0"/>
              <a:t>design for the velocity bunching and acceleration: optimum 	irises tapering, structure length,… </a:t>
            </a:r>
            <a:r>
              <a:rPr lang="en-US" sz="1600" i="1" dirty="0" smtClean="0"/>
              <a:t>(M. Diomede, D. Alesini)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3) 	</a:t>
            </a:r>
            <a:r>
              <a:rPr lang="en-US" sz="1600" b="1" dirty="0" smtClean="0"/>
              <a:t>Beam dynamics simulations </a:t>
            </a:r>
            <a:r>
              <a:rPr lang="en-US" sz="1600" dirty="0" smtClean="0"/>
              <a:t>of the injector to reach the XLS requirements: gun gradient, TW structures accelerating field, solenoids strength, half cell length optimization…</a:t>
            </a:r>
            <a:r>
              <a:rPr lang="en-US" sz="1600" i="1" dirty="0" smtClean="0"/>
              <a:t>(M. </a:t>
            </a:r>
            <a:r>
              <a:rPr lang="en-US" sz="1600" i="1" dirty="0" err="1" smtClean="0"/>
              <a:t>Croia</a:t>
            </a:r>
            <a:r>
              <a:rPr lang="en-US" sz="1600" i="1" dirty="0" smtClean="0"/>
              <a:t>, M. </a:t>
            </a:r>
            <a:r>
              <a:rPr lang="en-US" sz="1600" i="1" dirty="0" err="1" smtClean="0"/>
              <a:t>Ferrario</a:t>
            </a:r>
            <a:r>
              <a:rPr lang="en-US" sz="1600" i="1" dirty="0" smtClean="0"/>
              <a:t>,…)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4)	</a:t>
            </a:r>
            <a:r>
              <a:rPr lang="en-US" sz="1600" b="1" dirty="0" smtClean="0"/>
              <a:t>Solenoids</a:t>
            </a:r>
            <a:r>
              <a:rPr lang="en-US" sz="1600" dirty="0" smtClean="0"/>
              <a:t> design </a:t>
            </a:r>
            <a:r>
              <a:rPr lang="en-US" sz="1600" i="1" dirty="0" smtClean="0"/>
              <a:t>(</a:t>
            </a:r>
            <a:r>
              <a:rPr lang="it-IT" sz="1600" i="1" dirty="0" smtClean="0"/>
              <a:t>C. </a:t>
            </a:r>
            <a:r>
              <a:rPr lang="it-IT" sz="1600" i="1" dirty="0" err="1" smtClean="0"/>
              <a:t>Kourkoutis</a:t>
            </a:r>
            <a:r>
              <a:rPr lang="it-IT" sz="1600" i="1" dirty="0" smtClean="0"/>
              <a:t>, N. </a:t>
            </a:r>
            <a:r>
              <a:rPr lang="it-IT" sz="1600" i="1" dirty="0" err="1"/>
              <a:t>Gazis</a:t>
            </a:r>
            <a:r>
              <a:rPr lang="en-US" sz="1600" i="1" dirty="0" smtClean="0"/>
              <a:t>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5)	</a:t>
            </a:r>
            <a:r>
              <a:rPr lang="en-US" sz="1600" b="1" dirty="0" smtClean="0"/>
              <a:t>Mechanical drawings </a:t>
            </a:r>
            <a:r>
              <a:rPr lang="en-US" sz="1600" dirty="0" smtClean="0"/>
              <a:t>of the injector module </a:t>
            </a:r>
            <a:r>
              <a:rPr lang="en-US" sz="1600" i="1" dirty="0" smtClean="0"/>
              <a:t>(</a:t>
            </a:r>
            <a:r>
              <a:rPr lang="it-IT" sz="1600" i="1" dirty="0" smtClean="0"/>
              <a:t>N. </a:t>
            </a:r>
            <a:r>
              <a:rPr lang="it-IT" sz="1600" i="1" dirty="0" err="1"/>
              <a:t>Gazis</a:t>
            </a:r>
            <a:r>
              <a:rPr lang="en-US" sz="1600" i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0216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72008" y="620688"/>
            <a:ext cx="9036496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47675">
              <a:tabLst>
                <a:tab pos="447675" algn="l"/>
              </a:tabLst>
            </a:pPr>
            <a:r>
              <a:rPr lang="en-US" sz="2000" dirty="0" smtClean="0"/>
              <a:t>1)	</a:t>
            </a:r>
            <a:r>
              <a:rPr lang="en-US" sz="1600" b="1" dirty="0" smtClean="0"/>
              <a:t>C-Band gun design </a:t>
            </a:r>
            <a:r>
              <a:rPr lang="en-US" sz="1600" dirty="0" smtClean="0"/>
              <a:t>to reach the 240 MV/m peak field level</a:t>
            </a:r>
          </a:p>
          <a:p>
            <a:pPr marL="342900" indent="-342900" algn="just" defTabSz="447675">
              <a:buAutoNum type="arabicParenR"/>
            </a:pPr>
            <a:endParaRPr lang="en-US" sz="1600" dirty="0"/>
          </a:p>
          <a:p>
            <a:pPr lvl="3" algn="just" defTabSz="447675"/>
            <a:r>
              <a:rPr lang="en-US" sz="1600" dirty="0" smtClean="0"/>
              <a:t>1a)	Optimum </a:t>
            </a:r>
            <a:r>
              <a:rPr lang="en-US" sz="1600" b="1" dirty="0"/>
              <a:t>2D profile</a:t>
            </a:r>
            <a:r>
              <a:rPr lang="en-US" sz="1600" dirty="0"/>
              <a:t> to minimize mod. </a:t>
            </a:r>
            <a:r>
              <a:rPr lang="en-US" sz="1600" dirty="0" err="1"/>
              <a:t>Poy</a:t>
            </a:r>
            <a:r>
              <a:rPr lang="en-US" sz="1600" dirty="0"/>
              <a:t>. Vector, peak field </a:t>
            </a:r>
            <a:r>
              <a:rPr lang="en-US" sz="1600" dirty="0" smtClean="0"/>
              <a:t>etc… and to increase the gun mode separation for short RF pulses </a:t>
            </a:r>
            <a:r>
              <a:rPr lang="en-US" sz="1600" dirty="0"/>
              <a:t>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Alesini, G. </a:t>
            </a:r>
            <a:r>
              <a:rPr lang="en-US" sz="1600" i="1" dirty="0" err="1" smtClean="0"/>
              <a:t>Castorina</a:t>
            </a:r>
            <a:r>
              <a:rPr lang="en-US" sz="1600" dirty="0" smtClean="0"/>
              <a:t>)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1b)	</a:t>
            </a:r>
            <a:r>
              <a:rPr lang="en-US" sz="1600" b="1" dirty="0" smtClean="0"/>
              <a:t>Powering schemes </a:t>
            </a:r>
            <a:r>
              <a:rPr lang="en-US" sz="1600" dirty="0"/>
              <a:t>with RF pulse compressors </a:t>
            </a:r>
            <a:r>
              <a:rPr lang="en-US" sz="1600" dirty="0" smtClean="0"/>
              <a:t>and optimum coupling coefficient (</a:t>
            </a:r>
            <a:r>
              <a:rPr lang="en-US" sz="1600" i="1" dirty="0" smtClean="0"/>
              <a:t>D. Alesini, F. </a:t>
            </a:r>
            <a:r>
              <a:rPr lang="en-US" sz="1600" i="1" dirty="0" err="1" smtClean="0"/>
              <a:t>Cardelli</a:t>
            </a:r>
            <a:r>
              <a:rPr lang="en-US" sz="1600" dirty="0" smtClean="0"/>
              <a:t>)	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1c)	</a:t>
            </a:r>
            <a:r>
              <a:rPr lang="en-US" sz="1600" b="1" dirty="0" smtClean="0"/>
              <a:t>Coupler design </a:t>
            </a:r>
            <a:r>
              <a:rPr lang="en-US" sz="1600" dirty="0" smtClean="0"/>
              <a:t>options: 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magnetic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mode launcher (</a:t>
            </a:r>
            <a:r>
              <a:rPr lang="en-US" sz="1600" i="1" dirty="0" smtClean="0"/>
              <a:t>G. </a:t>
            </a:r>
            <a:r>
              <a:rPr lang="en-US" sz="1600" i="1" dirty="0" err="1" smtClean="0"/>
              <a:t>Castorina</a:t>
            </a:r>
            <a:r>
              <a:rPr lang="en-US" sz="1600" i="1" dirty="0" smtClean="0"/>
              <a:t>, B. </a:t>
            </a:r>
            <a:r>
              <a:rPr lang="en-US" sz="1600" i="1" dirty="0" err="1" smtClean="0"/>
              <a:t>Spataro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alternative schemes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r>
              <a:rPr lang="en-US" sz="1600" dirty="0" smtClean="0"/>
              <a:t>2)	</a:t>
            </a:r>
            <a:r>
              <a:rPr lang="en-US" sz="1600" b="1" dirty="0" smtClean="0"/>
              <a:t>C-Band TW accelerating structures </a:t>
            </a:r>
            <a:r>
              <a:rPr lang="en-US" sz="1600" dirty="0" smtClean="0"/>
              <a:t>design for the velocity bunching and acceleration: optimum 	irises tapering, structure length,… </a:t>
            </a:r>
            <a:r>
              <a:rPr lang="en-US" sz="1600" i="1" dirty="0" smtClean="0"/>
              <a:t>(M. Diomede, D. Alesini)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3) 	</a:t>
            </a:r>
            <a:r>
              <a:rPr lang="en-US" sz="1600" b="1" dirty="0" smtClean="0"/>
              <a:t>Beam dynamics simulations </a:t>
            </a:r>
            <a:r>
              <a:rPr lang="en-US" sz="1600" dirty="0" smtClean="0"/>
              <a:t>of the injector to reach the XLS requirements: gun gradient, TW structures accelerating field, solenoids strength, half cell length optimization…</a:t>
            </a:r>
            <a:r>
              <a:rPr lang="en-US" sz="1600" i="1" dirty="0" smtClean="0"/>
              <a:t>(M. </a:t>
            </a:r>
            <a:r>
              <a:rPr lang="en-US" sz="1600" i="1" dirty="0" err="1" smtClean="0"/>
              <a:t>Croia</a:t>
            </a:r>
            <a:r>
              <a:rPr lang="en-US" sz="1600" i="1" dirty="0" smtClean="0"/>
              <a:t>, M. </a:t>
            </a:r>
            <a:r>
              <a:rPr lang="en-US" sz="1600" i="1" dirty="0" err="1" smtClean="0"/>
              <a:t>Ferrario</a:t>
            </a:r>
            <a:r>
              <a:rPr lang="en-US" sz="1600" i="1" dirty="0" smtClean="0"/>
              <a:t>,…)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4)	</a:t>
            </a:r>
            <a:r>
              <a:rPr lang="en-US" sz="1600" b="1" dirty="0" smtClean="0"/>
              <a:t>Solenoids</a:t>
            </a:r>
            <a:r>
              <a:rPr lang="en-US" sz="1600" dirty="0" smtClean="0"/>
              <a:t> design </a:t>
            </a:r>
            <a:r>
              <a:rPr lang="en-US" sz="1600" i="1" dirty="0" smtClean="0"/>
              <a:t>(</a:t>
            </a:r>
            <a:r>
              <a:rPr lang="it-IT" sz="1600" i="1" dirty="0" smtClean="0"/>
              <a:t>C. </a:t>
            </a:r>
            <a:r>
              <a:rPr lang="it-IT" sz="1600" i="1" dirty="0" err="1" smtClean="0"/>
              <a:t>Kourkoutis</a:t>
            </a:r>
            <a:r>
              <a:rPr lang="it-IT" sz="1600" i="1" dirty="0" smtClean="0"/>
              <a:t>, N. </a:t>
            </a:r>
            <a:r>
              <a:rPr lang="it-IT" sz="1600" i="1" dirty="0" err="1"/>
              <a:t>Gazis</a:t>
            </a:r>
            <a:r>
              <a:rPr lang="en-US" sz="1600" i="1" dirty="0" smtClean="0"/>
              <a:t>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5)	</a:t>
            </a:r>
            <a:r>
              <a:rPr lang="en-US" sz="1600" b="1" dirty="0" smtClean="0"/>
              <a:t>Mechanical drawings </a:t>
            </a:r>
            <a:r>
              <a:rPr lang="en-US" sz="1600" dirty="0" smtClean="0"/>
              <a:t>of the injector module </a:t>
            </a:r>
            <a:r>
              <a:rPr lang="en-US" sz="1600" i="1" dirty="0" smtClean="0"/>
              <a:t>(</a:t>
            </a:r>
            <a:r>
              <a:rPr lang="it-IT" sz="1600" i="1" dirty="0" smtClean="0"/>
              <a:t>N. </a:t>
            </a:r>
            <a:r>
              <a:rPr lang="it-IT" sz="1600" i="1" dirty="0" err="1"/>
              <a:t>Gazis</a:t>
            </a:r>
            <a:r>
              <a:rPr lang="en-US" sz="1600" i="1" dirty="0" smtClean="0"/>
              <a:t>)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38137" y="-4213"/>
            <a:ext cx="90058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ORGANIZATION OF THE ACTIVITY ON C-BAND INJECTOR</a:t>
            </a:r>
            <a:endParaRPr lang="en-US" sz="3000" b="1" dirty="0"/>
          </a:p>
        </p:txBody>
      </p:sp>
      <p:sp>
        <p:nvSpPr>
          <p:cNvPr id="4" name="Rettangolo 3"/>
          <p:cNvSpPr/>
          <p:nvPr/>
        </p:nvSpPr>
        <p:spPr>
          <a:xfrm>
            <a:off x="1259632" y="1052736"/>
            <a:ext cx="7848872" cy="259955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539552" y="3861048"/>
            <a:ext cx="8496944" cy="586958"/>
          </a:xfrm>
          <a:prstGeom prst="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165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27469"/>
            <a:ext cx="2843808" cy="2130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251520" y="-36095"/>
            <a:ext cx="8719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cap="all" dirty="0" smtClean="0"/>
              <a:t>C-band gun design: general considerations</a:t>
            </a:r>
            <a:endParaRPr lang="en-US" sz="3200" b="1" cap="all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-25192" y="548680"/>
            <a:ext cx="4381168" cy="3867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sym typeface="Symbol"/>
              </a:rPr>
              <a:t>State of the art:</a:t>
            </a:r>
          </a:p>
          <a:p>
            <a:pPr algn="just"/>
            <a:endParaRPr lang="en-US" sz="1600" dirty="0" smtClean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dirty="0" smtClean="0">
                <a:sym typeface="Symbol"/>
              </a:rPr>
              <a:t>in </a:t>
            </a:r>
            <a:r>
              <a:rPr lang="en-US" sz="1600" dirty="0">
                <a:sym typeface="Symbol"/>
              </a:rPr>
              <a:t>X </a:t>
            </a:r>
            <a:r>
              <a:rPr lang="en-US" sz="1600" dirty="0" smtClean="0">
                <a:sym typeface="Symbol"/>
              </a:rPr>
              <a:t>band (CERN/SLAC) with </a:t>
            </a:r>
            <a:r>
              <a:rPr lang="en-US" sz="1600" b="1" dirty="0" smtClean="0">
                <a:sym typeface="Symbol"/>
              </a:rPr>
              <a:t>180ns </a:t>
            </a:r>
            <a:r>
              <a:rPr lang="en-US" sz="1600" b="1" dirty="0">
                <a:sym typeface="Symbol"/>
              </a:rPr>
              <a:t>input pulse </a:t>
            </a:r>
            <a:r>
              <a:rPr lang="en-US" sz="1600" b="1" dirty="0" smtClean="0">
                <a:sym typeface="Symbol"/>
              </a:rPr>
              <a:t>E</a:t>
            </a:r>
            <a:r>
              <a:rPr lang="en-US" sz="1600" b="1" baseline="-25000" dirty="0" smtClean="0">
                <a:sym typeface="Symbol"/>
              </a:rPr>
              <a:t>surf</a:t>
            </a:r>
            <a:r>
              <a:rPr lang="en-US" sz="1600" b="1" dirty="0" smtClean="0">
                <a:sym typeface="Symbol"/>
              </a:rPr>
              <a:t>@irises</a:t>
            </a:r>
            <a:r>
              <a:rPr lang="en-US" sz="1600" b="1" dirty="0">
                <a:sym typeface="Symbol"/>
              </a:rPr>
              <a:t></a:t>
            </a:r>
            <a:r>
              <a:rPr lang="en-US" sz="1600" b="1" dirty="0" smtClean="0">
                <a:sym typeface="Symbol"/>
              </a:rPr>
              <a:t>240 </a:t>
            </a:r>
            <a:r>
              <a:rPr lang="en-US" sz="1600" b="1" dirty="0">
                <a:sym typeface="Symbol"/>
              </a:rPr>
              <a:t>MV/m </a:t>
            </a:r>
            <a:r>
              <a:rPr lang="en-US" sz="1600" b="1" dirty="0" smtClean="0">
                <a:sym typeface="Symbol"/>
              </a:rPr>
              <a:t>BDR10</a:t>
            </a:r>
            <a:r>
              <a:rPr lang="en-US" sz="1600" b="1" baseline="30000" dirty="0" smtClean="0">
                <a:sym typeface="Symbol"/>
              </a:rPr>
              <a:t>-6</a:t>
            </a:r>
          </a:p>
          <a:p>
            <a:pPr marL="285750" indent="-285750" algn="just">
              <a:buFont typeface="Symbol" pitchFamily="18" charset="2"/>
              <a:buChar char="Þ"/>
            </a:pPr>
            <a:endParaRPr lang="en-US" sz="1600" b="1" baseline="300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>
                <a:sym typeface="Symbol"/>
              </a:rPr>
              <a:t>C Band klystrons </a:t>
            </a:r>
            <a:r>
              <a:rPr lang="en-US" sz="1600" b="1" dirty="0" smtClean="0">
                <a:sym typeface="Symbol"/>
              </a:rPr>
              <a:t>with </a:t>
            </a:r>
            <a:r>
              <a:rPr lang="en-US" sz="1600" b="1" dirty="0">
                <a:sym typeface="Symbol"/>
              </a:rPr>
              <a:t>solid state modulators </a:t>
            </a:r>
            <a:r>
              <a:rPr lang="en-US" sz="1600" b="1" dirty="0" smtClean="0">
                <a:sym typeface="Symbol"/>
              </a:rPr>
              <a:t>(</a:t>
            </a:r>
            <a:r>
              <a:rPr lang="en-US" sz="1600" b="1" dirty="0" err="1" smtClean="0">
                <a:sym typeface="Symbol"/>
              </a:rPr>
              <a:t>Toshiba+Scandinova</a:t>
            </a:r>
            <a:r>
              <a:rPr lang="en-US" sz="1600" b="1" dirty="0" smtClean="0">
                <a:sym typeface="Symbol"/>
              </a:rPr>
              <a:t>) </a:t>
            </a:r>
            <a:r>
              <a:rPr lang="en-US" sz="1600" dirty="0" smtClean="0">
                <a:sym typeface="Symbol"/>
              </a:rPr>
              <a:t>are </a:t>
            </a:r>
            <a:r>
              <a:rPr lang="en-US" sz="1600" dirty="0">
                <a:sym typeface="Symbol"/>
              </a:rPr>
              <a:t>working up to </a:t>
            </a:r>
            <a:r>
              <a:rPr lang="en-US" sz="1600" b="1" dirty="0">
                <a:sym typeface="Symbol"/>
              </a:rPr>
              <a:t>100 Hz with 3</a:t>
            </a:r>
            <a:r>
              <a:rPr lang="en-US" sz="1600" b="1" dirty="0" smtClean="0">
                <a:sym typeface="Symbol"/>
              </a:rPr>
              <a:t>s, 50 </a:t>
            </a:r>
            <a:r>
              <a:rPr lang="en-US" sz="1600" b="1" dirty="0">
                <a:sym typeface="Symbol"/>
              </a:rPr>
              <a:t>MW </a:t>
            </a:r>
            <a:r>
              <a:rPr lang="en-US" sz="1600" dirty="0">
                <a:sym typeface="Symbol"/>
              </a:rPr>
              <a:t>peak power </a:t>
            </a:r>
            <a:r>
              <a:rPr lang="en-US" sz="1600" dirty="0" smtClean="0">
                <a:sym typeface="Symbol"/>
              </a:rPr>
              <a:t>available</a:t>
            </a:r>
          </a:p>
          <a:p>
            <a:pPr algn="just"/>
            <a:endParaRPr lang="en-US" sz="16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/>
              <a:t>Circulator (CML) </a:t>
            </a:r>
            <a:r>
              <a:rPr lang="en-US" sz="1600" b="1" dirty="0" smtClean="0"/>
              <a:t>available: 50 </a:t>
            </a:r>
            <a:r>
              <a:rPr lang="en-US" sz="1600" b="1" dirty="0"/>
              <a:t>MW, 2.5 </a:t>
            </a:r>
            <a:r>
              <a:rPr lang="en-US" sz="1600" b="1" dirty="0">
                <a:sym typeface="Symbol"/>
              </a:rPr>
              <a:t>s, 100 </a:t>
            </a:r>
            <a:r>
              <a:rPr lang="en-US" sz="1600" b="1" dirty="0" smtClean="0">
                <a:sym typeface="Symbol"/>
              </a:rPr>
              <a:t>Hz</a:t>
            </a:r>
            <a:endParaRPr lang="en-US" sz="1600" b="1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endParaRPr lang="en-US" sz="1600" baseline="300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 smtClean="0">
                <a:sym typeface="Symbol"/>
              </a:rPr>
              <a:t>SLED/BOC C-band compressors </a:t>
            </a:r>
            <a:r>
              <a:rPr lang="en-US" sz="1600" dirty="0" smtClean="0">
                <a:sym typeface="Symbol"/>
              </a:rPr>
              <a:t>available (PSI) with amplification factors &gt;4 @ 200 ns flat top pulses</a:t>
            </a:r>
            <a:endParaRPr lang="en-US" sz="1600" dirty="0">
              <a:sym typeface="Symbol"/>
            </a:endParaRPr>
          </a:p>
          <a:p>
            <a:pPr algn="just"/>
            <a:endParaRPr lang="en-US" sz="1600" dirty="0" smtClean="0">
              <a:sym typeface="Symbo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8"/>
          <a:stretch/>
        </p:blipFill>
        <p:spPr bwMode="auto">
          <a:xfrm>
            <a:off x="3076003" y="4375681"/>
            <a:ext cx="3880799" cy="2501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61" r="61748"/>
          <a:stretch/>
        </p:blipFill>
        <p:spPr bwMode="auto">
          <a:xfrm>
            <a:off x="1982404" y="5404325"/>
            <a:ext cx="936104" cy="94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8" t="3056" r="7652"/>
          <a:stretch/>
        </p:blipFill>
        <p:spPr>
          <a:xfrm>
            <a:off x="7271792" y="4010940"/>
            <a:ext cx="1872208" cy="2847061"/>
          </a:xfrm>
          <a:prstGeom prst="rect">
            <a:avLst/>
          </a:prstGeom>
        </p:spPr>
      </p:pic>
      <p:sp>
        <p:nvSpPr>
          <p:cNvPr id="4" name="Freccia a destra 3"/>
          <p:cNvSpPr/>
          <p:nvPr/>
        </p:nvSpPr>
        <p:spPr>
          <a:xfrm>
            <a:off x="4468882" y="1904682"/>
            <a:ext cx="43204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5013836" y="581378"/>
            <a:ext cx="4130164" cy="288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sym typeface="Symbol"/>
              </a:rPr>
              <a:t>Consequences:</a:t>
            </a:r>
          </a:p>
          <a:p>
            <a:pPr algn="just"/>
            <a:endParaRPr lang="en-US" sz="1600" dirty="0" smtClean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dirty="0" smtClean="0">
                <a:sym typeface="Symbol"/>
              </a:rPr>
              <a:t>A C-Band gun filled in </a:t>
            </a:r>
            <a:r>
              <a:rPr lang="en-US" sz="1600" b="1" dirty="0" smtClean="0">
                <a:sym typeface="Symbol"/>
              </a:rPr>
              <a:t>180ns and working at 240 </a:t>
            </a:r>
            <a:r>
              <a:rPr lang="en-US" sz="1600" b="1" dirty="0">
                <a:sym typeface="Symbol"/>
              </a:rPr>
              <a:t>MV/m </a:t>
            </a:r>
            <a:r>
              <a:rPr lang="en-US" sz="1600" b="1" dirty="0" smtClean="0">
                <a:sym typeface="Symbol"/>
              </a:rPr>
              <a:t>with BDR10</a:t>
            </a:r>
            <a:r>
              <a:rPr lang="en-US" sz="1600" b="1" baseline="30000" dirty="0" smtClean="0">
                <a:sym typeface="Symbol"/>
              </a:rPr>
              <a:t>-6</a:t>
            </a:r>
            <a:r>
              <a:rPr lang="en-US" sz="1600" b="1" dirty="0">
                <a:sym typeface="Symbol"/>
              </a:rPr>
              <a:t> </a:t>
            </a:r>
            <a:r>
              <a:rPr lang="en-US" sz="1600" b="1" dirty="0" smtClean="0">
                <a:sym typeface="Symbol"/>
              </a:rPr>
              <a:t>can work if properly designed;</a:t>
            </a:r>
            <a:endParaRPr lang="en-US" sz="1600" b="1" baseline="30000" dirty="0" smtClean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endParaRPr lang="en-US" sz="1600" b="1" baseline="300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 smtClean="0"/>
              <a:t>Circulator can be used up to the 50 MW peak power level</a:t>
            </a:r>
            <a:endParaRPr lang="en-US" sz="1600" b="1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endParaRPr lang="en-US" sz="1600" baseline="300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 smtClean="0">
                <a:sym typeface="Symbol"/>
              </a:rPr>
              <a:t>SLED/BOC C-band compressors can be used (if necessary)</a:t>
            </a:r>
            <a:endParaRPr lang="en-US" sz="1600" dirty="0">
              <a:sym typeface="Symbol"/>
            </a:endParaRPr>
          </a:p>
          <a:p>
            <a:pPr algn="just"/>
            <a:endParaRPr lang="en-US" sz="1600" dirty="0" smtClean="0">
              <a:sym typeface="Symbol"/>
            </a:endParaRPr>
          </a:p>
        </p:txBody>
      </p:sp>
      <p:sp>
        <p:nvSpPr>
          <p:cNvPr id="5" name="Freccia in giù 4"/>
          <p:cNvSpPr/>
          <p:nvPr/>
        </p:nvSpPr>
        <p:spPr>
          <a:xfrm>
            <a:off x="6682874" y="3197519"/>
            <a:ext cx="79208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6192008" y="3570941"/>
            <a:ext cx="180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>
                <a:solidFill>
                  <a:srgbClr val="FF0000"/>
                </a:solidFill>
              </a:rPr>
              <a:t>ULTRA FAST GUN</a:t>
            </a:r>
            <a:endParaRPr lang="it-IT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30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6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5" y="4521729"/>
            <a:ext cx="3039481" cy="2126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7"/>
          <a:stretch/>
        </p:blipFill>
        <p:spPr>
          <a:xfrm>
            <a:off x="5379507" y="3904885"/>
            <a:ext cx="3696050" cy="2764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770" y="1160259"/>
            <a:ext cx="4392830" cy="169652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5626354" y="2182978"/>
            <a:ext cx="0" cy="497983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379507" y="1412393"/>
            <a:ext cx="482957" cy="2146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437722" y="1270726"/>
            <a:ext cx="6440" cy="1410235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023192" y="1283463"/>
            <a:ext cx="6440" cy="1410235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620985" y="1654945"/>
            <a:ext cx="0" cy="431442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875604" y="1412393"/>
            <a:ext cx="478332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664730" y="2845796"/>
            <a:ext cx="956255" cy="644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671429" y="2845796"/>
            <a:ext cx="138018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117827" y="1760122"/>
            <a:ext cx="0" cy="431442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7367148" y="2334391"/>
            <a:ext cx="0" cy="39164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14636" y="991131"/>
            <a:ext cx="661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prstClr val="black"/>
                </a:solidFill>
              </a:rPr>
              <a:t>t</a:t>
            </a:r>
            <a:r>
              <a:rPr lang="it-IT" sz="1400" baseline="-25000" dirty="0" err="1" smtClean="0">
                <a:solidFill>
                  <a:prstClr val="black"/>
                </a:solidFill>
              </a:rPr>
              <a:t>half</a:t>
            </a:r>
            <a:endParaRPr lang="it-IT" sz="1400" baseline="-25000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56980" y="954958"/>
            <a:ext cx="661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prstClr val="black"/>
                </a:solidFill>
              </a:rPr>
              <a:t>t</a:t>
            </a:r>
            <a:r>
              <a:rPr lang="it-IT" sz="1400" baseline="-25000" dirty="0" err="1" smtClean="0">
                <a:solidFill>
                  <a:prstClr val="black"/>
                </a:solidFill>
              </a:rPr>
              <a:t>full</a:t>
            </a:r>
            <a:endParaRPr lang="it-IT" sz="1400" baseline="-25000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44901" y="2278080"/>
            <a:ext cx="661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prstClr val="black"/>
                </a:solidFill>
              </a:rPr>
              <a:t>a</a:t>
            </a:r>
            <a:r>
              <a:rPr lang="it-IT" sz="1400" baseline="-25000" dirty="0" err="1" smtClean="0">
                <a:solidFill>
                  <a:prstClr val="black"/>
                </a:solidFill>
              </a:rPr>
              <a:t>half</a:t>
            </a:r>
            <a:endParaRPr lang="it-IT" sz="1400" baseline="-25000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89450" y="2338683"/>
            <a:ext cx="661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prstClr val="black"/>
                </a:solidFill>
              </a:rPr>
              <a:t>a</a:t>
            </a:r>
            <a:r>
              <a:rPr lang="it-IT" sz="1400" baseline="-25000" dirty="0" err="1" smtClean="0">
                <a:solidFill>
                  <a:prstClr val="black"/>
                </a:solidFill>
              </a:rPr>
              <a:t>full</a:t>
            </a:r>
            <a:endParaRPr lang="it-IT" sz="1400" baseline="-25000" dirty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00073" y="2850445"/>
            <a:ext cx="661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prstClr val="black"/>
                </a:solidFill>
              </a:rPr>
              <a:t>d</a:t>
            </a:r>
            <a:r>
              <a:rPr lang="it-IT" sz="1400" baseline="-25000" dirty="0" err="1" smtClean="0">
                <a:solidFill>
                  <a:prstClr val="black"/>
                </a:solidFill>
              </a:rPr>
              <a:t>half</a:t>
            </a:r>
            <a:endParaRPr lang="it-IT" sz="1400" baseline="-25000" dirty="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75521" y="2845796"/>
            <a:ext cx="661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prstClr val="black"/>
                </a:solidFill>
              </a:rPr>
              <a:t>d</a:t>
            </a:r>
            <a:r>
              <a:rPr lang="it-IT" sz="1400" baseline="-25000" dirty="0" err="1" smtClean="0">
                <a:solidFill>
                  <a:prstClr val="black"/>
                </a:solidFill>
              </a:rPr>
              <a:t>full</a:t>
            </a:r>
            <a:endParaRPr lang="it-IT" sz="1400" baseline="-25000" dirty="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30565" y="2086387"/>
            <a:ext cx="661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prstClr val="black"/>
                </a:solidFill>
              </a:rPr>
              <a:t>b</a:t>
            </a:r>
            <a:r>
              <a:rPr lang="it-IT" sz="1400" baseline="-25000" dirty="0" err="1" smtClean="0">
                <a:solidFill>
                  <a:prstClr val="black"/>
                </a:solidFill>
              </a:rPr>
              <a:t>full</a:t>
            </a:r>
            <a:endParaRPr lang="it-IT" sz="1400" baseline="-25000" dirty="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86382" y="2055702"/>
            <a:ext cx="661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prstClr val="black"/>
                </a:solidFill>
              </a:rPr>
              <a:t>b</a:t>
            </a:r>
            <a:r>
              <a:rPr lang="it-IT" sz="1400" baseline="-25000" dirty="0" err="1" smtClean="0">
                <a:solidFill>
                  <a:prstClr val="black"/>
                </a:solidFill>
              </a:rPr>
              <a:t>half</a:t>
            </a:r>
            <a:endParaRPr lang="it-IT" sz="1400" baseline="-25000" dirty="0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14672" y="1700746"/>
            <a:ext cx="936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prstClr val="black"/>
                </a:solidFill>
              </a:rPr>
              <a:t>Ell</a:t>
            </a:r>
            <a:r>
              <a:rPr lang="it-IT" sz="1400" baseline="-25000" dirty="0" err="1" smtClean="0">
                <a:solidFill>
                  <a:prstClr val="black"/>
                </a:solidFill>
              </a:rPr>
              <a:t>full</a:t>
            </a:r>
            <a:endParaRPr lang="it-IT" sz="1400" baseline="-25000" dirty="0">
              <a:solidFill>
                <a:prstClr val="black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20681" y="1699665"/>
            <a:ext cx="936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prstClr val="black"/>
                </a:solidFill>
              </a:rPr>
              <a:t>Ell</a:t>
            </a:r>
            <a:r>
              <a:rPr lang="it-IT" sz="1400" baseline="-25000" dirty="0" err="1" smtClean="0">
                <a:solidFill>
                  <a:prstClr val="black"/>
                </a:solidFill>
              </a:rPr>
              <a:t>half</a:t>
            </a:r>
            <a:endParaRPr lang="it-IT" sz="1400" baseline="-250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ttangolo 1"/>
              <p:cNvSpPr/>
              <p:nvPr/>
            </p:nvSpPr>
            <p:spPr>
              <a:xfrm>
                <a:off x="22526" y="852562"/>
                <a:ext cx="4304170" cy="35394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sz="1400" b="1" dirty="0" smtClean="0">
                    <a:solidFill>
                      <a:prstClr val="black"/>
                    </a:solidFill>
                  </a:rPr>
                  <a:t>Three main parameters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are used for the gun profile optimization</a:t>
                </a:r>
                <a:r>
                  <a:rPr lang="en-GB" sz="1400" b="1" dirty="0" smtClean="0">
                    <a:solidFill>
                      <a:prstClr val="black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40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40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half</m:t>
                        </m:r>
                      </m:sub>
                    </m:sSub>
                    <m:r>
                      <a:rPr lang="it-IT" sz="1400" b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it-IT" sz="1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40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40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half</m:t>
                        </m:r>
                      </m:sub>
                    </m:sSub>
                    <m:r>
                      <a:rPr lang="it-IT" sz="140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1400" dirty="0" smtClean="0">
                    <a:solidFill>
                      <a:prstClr val="black"/>
                    </a:solidFill>
                  </a:rPr>
                  <a:t> ellipse aspect ratio.</a:t>
                </a:r>
              </a:p>
              <a:p>
                <a:pPr algn="just"/>
                <a:endParaRPr lang="en-GB" sz="1400" b="1" dirty="0" smtClean="0">
                  <a:solidFill>
                    <a:prstClr val="black"/>
                  </a:solidFill>
                </a:endParaRPr>
              </a:p>
              <a:p>
                <a:pPr algn="just"/>
                <a:r>
                  <a:rPr lang="en-GB" sz="1400" b="1" dirty="0" smtClean="0">
                    <a:solidFill>
                      <a:prstClr val="black"/>
                    </a:solidFill>
                  </a:rPr>
                  <a:t>Iris profile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with an </a:t>
                </a:r>
                <a:r>
                  <a:rPr lang="en-GB" sz="1400" b="1" dirty="0" smtClean="0">
                    <a:solidFill>
                      <a:prstClr val="black"/>
                    </a:solidFill>
                  </a:rPr>
                  <a:t>elliptical shape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and a </a:t>
                </a:r>
                <a:r>
                  <a:rPr lang="en-GB" sz="1400" b="1" dirty="0" smtClean="0">
                    <a:solidFill>
                      <a:prstClr val="black"/>
                    </a:solidFill>
                  </a:rPr>
                  <a:t>large aperture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to:</a:t>
                </a:r>
              </a:p>
              <a:p>
                <a:pPr marL="269875" lvl="3" algn="just">
                  <a:buFont typeface="Arial" pitchFamily="34" charset="0"/>
                  <a:buChar char="•"/>
                </a:pPr>
                <a:r>
                  <a:rPr lang="en-GB" sz="1400" dirty="0">
                    <a:solidFill>
                      <a:prstClr val="black"/>
                    </a:solidFill>
                  </a:rPr>
                  <a:t>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increase the peak field at the cathode and reduce </a:t>
                </a:r>
                <a:r>
                  <a:rPr lang="en-GB" sz="1400" dirty="0">
                    <a:solidFill>
                      <a:prstClr val="black"/>
                    </a:solidFill>
                  </a:rPr>
                  <a:t>the peak </a:t>
                </a:r>
                <a:r>
                  <a:rPr lang="en-GB" sz="1400" b="1" dirty="0">
                    <a:solidFill>
                      <a:prstClr val="black"/>
                    </a:solidFill>
                  </a:rPr>
                  <a:t>surface electric </a:t>
                </a:r>
                <a:r>
                  <a:rPr lang="en-GB" sz="1400" dirty="0">
                    <a:solidFill>
                      <a:prstClr val="black"/>
                    </a:solidFill>
                  </a:rPr>
                  <a:t>field;</a:t>
                </a:r>
              </a:p>
              <a:p>
                <a:pPr marL="269875" lvl="3" algn="just">
                  <a:buFont typeface="Arial" pitchFamily="34" charset="0"/>
                  <a:buChar char="•"/>
                </a:pPr>
                <a:endParaRPr lang="en-GB" sz="1400" dirty="0">
                  <a:solidFill>
                    <a:prstClr val="black"/>
                  </a:solidFill>
                </a:endParaRPr>
              </a:p>
              <a:p>
                <a:pPr marL="269875" lvl="3" algn="just">
                  <a:buFont typeface="Arial" pitchFamily="34" charset="0"/>
                  <a:buChar char="•"/>
                </a:pPr>
                <a:r>
                  <a:rPr lang="en-GB" sz="1400" dirty="0" smtClean="0">
                    <a:solidFill>
                      <a:prstClr val="black"/>
                    </a:solidFill>
                  </a:rPr>
                  <a:t> increase </a:t>
                </a:r>
                <a:r>
                  <a:rPr lang="en-GB" sz="1400" dirty="0">
                    <a:solidFill>
                      <a:prstClr val="black"/>
                    </a:solidFill>
                  </a:rPr>
                  <a:t>the </a:t>
                </a:r>
                <a:r>
                  <a:rPr lang="en-GB" sz="1400" b="1" dirty="0">
                    <a:solidFill>
                      <a:prstClr val="black"/>
                    </a:solidFill>
                  </a:rPr>
                  <a:t>pumping speed </a:t>
                </a:r>
                <a:r>
                  <a:rPr lang="en-GB" sz="1400" dirty="0">
                    <a:solidFill>
                      <a:prstClr val="black"/>
                    </a:solidFill>
                  </a:rPr>
                  <a:t>on the half-cell;</a:t>
                </a:r>
              </a:p>
              <a:p>
                <a:pPr marL="269875" lvl="3" algn="just">
                  <a:buFont typeface="Arial" pitchFamily="34" charset="0"/>
                  <a:buChar char="•"/>
                </a:pPr>
                <a:endParaRPr lang="en-GB" sz="1400" dirty="0">
                  <a:solidFill>
                    <a:prstClr val="black"/>
                  </a:solidFill>
                </a:endParaRPr>
              </a:p>
              <a:p>
                <a:pPr marL="269875" lvl="3" algn="just">
                  <a:buFont typeface="Arial" pitchFamily="34" charset="0"/>
                  <a:buChar char="•"/>
                </a:pPr>
                <a:r>
                  <a:rPr lang="en-GB" sz="1400" dirty="0" smtClean="0">
                    <a:solidFill>
                      <a:prstClr val="black"/>
                    </a:solidFill>
                  </a:rPr>
                  <a:t> increase </a:t>
                </a:r>
                <a:r>
                  <a:rPr lang="en-GB" sz="1400" dirty="0">
                    <a:solidFill>
                      <a:prstClr val="black"/>
                    </a:solidFill>
                  </a:rPr>
                  <a:t>the </a:t>
                </a:r>
                <a:r>
                  <a:rPr lang="en-GB" sz="1400" b="1" dirty="0">
                    <a:solidFill>
                      <a:prstClr val="black"/>
                    </a:solidFill>
                  </a:rPr>
                  <a:t>frequency separation </a:t>
                </a:r>
                <a:r>
                  <a:rPr lang="en-GB" sz="1400" dirty="0">
                    <a:solidFill>
                      <a:prstClr val="black"/>
                    </a:solidFill>
                  </a:rPr>
                  <a:t>between the two gun RF modes: it has to work in pulsed regime with very short RF pulses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(</a:t>
                </a:r>
                <a:r>
                  <a:rPr lang="en-GB" sz="1400" dirty="0">
                    <a:solidFill>
                      <a:prstClr val="black"/>
                    </a:solidFill>
                  </a:rPr>
                  <a:t>&lt;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200 </a:t>
                </a:r>
                <a:r>
                  <a:rPr lang="en-GB" sz="1400" dirty="0">
                    <a:solidFill>
                      <a:prstClr val="black"/>
                    </a:solidFill>
                  </a:rPr>
                  <a:t>ns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)</a:t>
                </a:r>
              </a:p>
              <a:p>
                <a:pPr marL="269875" lvl="3" algn="just">
                  <a:buFont typeface="Arial" pitchFamily="34" charset="0"/>
                  <a:buChar char="•"/>
                </a:pPr>
                <a:endParaRPr lang="en-GB" sz="1400" dirty="0">
                  <a:solidFill>
                    <a:prstClr val="black"/>
                  </a:solidFill>
                </a:endParaRPr>
              </a:p>
              <a:p>
                <a:pPr marL="269875" lvl="3" algn="just">
                  <a:buFont typeface="Arial" pitchFamily="34" charset="0"/>
                  <a:buChar char="•"/>
                </a:pPr>
                <a:r>
                  <a:rPr lang="en-GB" sz="1400" b="1" dirty="0" smtClean="0">
                    <a:solidFill>
                      <a:srgbClr val="FF0000"/>
                    </a:solidFill>
                  </a:rPr>
                  <a:t>An optimization of the half cell length has to be done according to BD simulations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Rettango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6" y="852562"/>
                <a:ext cx="4304170" cy="3539430"/>
              </a:xfrm>
              <a:prstGeom prst="rect">
                <a:avLst/>
              </a:prstGeom>
              <a:blipFill>
                <a:blip r:embed="rId5"/>
                <a:stretch>
                  <a:fillRect l="-425" t="-345" r="-425" b="-8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882406" y="2816488"/>
                <a:ext cx="2244404" cy="470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err="1" smtClean="0">
                    <a:solidFill>
                      <a:prstClr val="black"/>
                    </a:solidFill>
                  </a:rPr>
                  <a:t>Ellipse</a:t>
                </a:r>
                <a:r>
                  <a:rPr lang="it-IT" sz="1200" dirty="0" smtClean="0">
                    <a:solidFill>
                      <a:prstClr val="black"/>
                    </a:solidFill>
                  </a:rPr>
                  <a:t> </a:t>
                </a:r>
                <a:r>
                  <a:rPr lang="it-IT" sz="1200" dirty="0" err="1" smtClean="0">
                    <a:solidFill>
                      <a:prstClr val="black"/>
                    </a:solidFill>
                  </a:rPr>
                  <a:t>aspect</a:t>
                </a:r>
                <a:r>
                  <a:rPr lang="it-IT" sz="1200" dirty="0" smtClean="0">
                    <a:solidFill>
                      <a:prstClr val="black"/>
                    </a:solidFill>
                  </a:rPr>
                  <a:t> ratio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it-IT" sz="12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it-IT" sz="12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2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it-IT" sz="12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h𝑎𝑙𝑓</m:t>
                                </m:r>
                              </m:sub>
                            </m:sSub>
                          </m:num>
                          <m:den>
                            <m:r>
                              <a:rPr lang="it-IT" sz="12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it-IT" sz="1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𝐸𝑙</m:t>
                        </m:r>
                        <m:sSub>
                          <m:sSubPr>
                            <m:ctrlPr>
                              <a:rPr lang="it-IT" sz="12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2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it-IT" sz="12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h𝑎𝑙𝑓</m:t>
                            </m:r>
                          </m:sub>
                        </m:sSub>
                      </m:den>
                    </m:f>
                  </m:oMath>
                </a14:m>
                <a:endParaRPr lang="it-IT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2406" y="2816488"/>
                <a:ext cx="2244404" cy="470835"/>
              </a:xfrm>
              <a:prstGeom prst="rect">
                <a:avLst/>
              </a:prstGeom>
              <a:blipFill>
                <a:blip r:embed="rId6"/>
                <a:stretch>
                  <a:fillRect t="-45455" b="-3766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113" y="3870403"/>
            <a:ext cx="1001645" cy="79554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25"/>
          <a:stretch/>
        </p:blipFill>
        <p:spPr>
          <a:xfrm>
            <a:off x="2830748" y="4424060"/>
            <a:ext cx="2753926" cy="2187585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0" y="-5991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2D DESIGN: mode separation, QUALITY FACTOR</a:t>
            </a:r>
            <a:endParaRPr lang="it-IT" sz="3000" b="1" cap="all" dirty="0"/>
          </a:p>
        </p:txBody>
      </p:sp>
    </p:spTree>
    <p:extLst>
      <p:ext uri="{BB962C8B-B14F-4D97-AF65-F5344CB8AC3E}">
        <p14:creationId xmlns:p14="http://schemas.microsoft.com/office/powerpoint/2010/main" val="233773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454" y="3333778"/>
            <a:ext cx="4137291" cy="268209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10" y="3359833"/>
            <a:ext cx="3745344" cy="26223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30" y="404664"/>
            <a:ext cx="3496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i="1" dirty="0" smtClean="0">
                <a:solidFill>
                  <a:prstClr val="black"/>
                </a:solidFill>
              </a:rPr>
              <a:t>[</a:t>
            </a:r>
            <a:r>
              <a:rPr lang="en-US" sz="1400" i="1" dirty="0" err="1" smtClean="0">
                <a:solidFill>
                  <a:prstClr val="black"/>
                </a:solidFill>
              </a:rPr>
              <a:t>Grudiev</a:t>
            </a:r>
            <a:r>
              <a:rPr lang="en-US" sz="1400" i="1" dirty="0" smtClean="0">
                <a:solidFill>
                  <a:prstClr val="black"/>
                </a:solidFill>
              </a:rPr>
              <a:t> et al. PRST-AB</a:t>
            </a:r>
            <a:r>
              <a:rPr lang="en-US" sz="1400" i="1" dirty="0">
                <a:solidFill>
                  <a:prstClr val="black"/>
                </a:solidFill>
              </a:rPr>
              <a:t> </a:t>
            </a:r>
            <a:r>
              <a:rPr lang="en-US" sz="1400" b="1" i="1" dirty="0">
                <a:solidFill>
                  <a:prstClr val="black"/>
                </a:solidFill>
              </a:rPr>
              <a:t>12</a:t>
            </a:r>
            <a:r>
              <a:rPr lang="en-US" sz="1400" i="1" dirty="0">
                <a:solidFill>
                  <a:prstClr val="black"/>
                </a:solidFill>
              </a:rPr>
              <a:t>, 102001 </a:t>
            </a:r>
            <a:r>
              <a:rPr lang="en-US" sz="1400" i="1" dirty="0" smtClean="0">
                <a:solidFill>
                  <a:prstClr val="black"/>
                </a:solidFill>
              </a:rPr>
              <a:t>(2009)]</a:t>
            </a:r>
            <a:endParaRPr lang="en-US" sz="1400" i="1" dirty="0">
              <a:solidFill>
                <a:prstClr val="black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200" y="717541"/>
            <a:ext cx="4216938" cy="253346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51376"/>
            <a:ext cx="4312032" cy="2452322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272028" y="1923972"/>
            <a:ext cx="470843" cy="354270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4250915" y="4667146"/>
            <a:ext cx="491957" cy="35137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496" y="3063546"/>
            <a:ext cx="71890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 smtClean="0">
                <a:solidFill>
                  <a:prstClr val="black"/>
                </a:solidFill>
              </a:rPr>
              <a:t>Cahode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endParaRPr lang="it-IT" sz="1200" dirty="0">
              <a:solidFill>
                <a:prstClr val="black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95536" y="2993888"/>
            <a:ext cx="125638" cy="1416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72398" y="3078257"/>
            <a:ext cx="6912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prstClr val="black"/>
                </a:solidFill>
              </a:rPr>
              <a:t>first iris</a:t>
            </a:r>
            <a:endParaRPr lang="it-IT" sz="12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56780" y="3159187"/>
            <a:ext cx="866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 smtClean="0">
                <a:solidFill>
                  <a:prstClr val="black"/>
                </a:solidFill>
              </a:rPr>
              <a:t>second</a:t>
            </a:r>
            <a:r>
              <a:rPr lang="it-IT" sz="1200" dirty="0" smtClean="0">
                <a:solidFill>
                  <a:prstClr val="black"/>
                </a:solidFill>
              </a:rPr>
              <a:t> iris</a:t>
            </a:r>
            <a:endParaRPr lang="it-IT" sz="1200" dirty="0">
              <a:solidFill>
                <a:prstClr val="black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362415" y="2929406"/>
            <a:ext cx="6285" cy="2058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618275" y="2927568"/>
            <a:ext cx="86345" cy="24798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/>
          <p:cNvSpPr/>
          <p:nvPr/>
        </p:nvSpPr>
        <p:spPr>
          <a:xfrm>
            <a:off x="-10782" y="-4728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cap="all" dirty="0"/>
              <a:t>C-Band gun </a:t>
            </a:r>
            <a:r>
              <a:rPr lang="en-US" sz="3000" b="1" cap="all" dirty="0" smtClean="0"/>
              <a:t>2D DESIGN: </a:t>
            </a:r>
            <a:r>
              <a:rPr lang="en-US" sz="3000" b="1" cap="all" dirty="0"/>
              <a:t>MODIFIED POYNTING VECTOR </a:t>
            </a:r>
            <a:endParaRPr lang="it-IT" sz="3000" b="1" cap="all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3159" y="6216117"/>
            <a:ext cx="90969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smtClean="0"/>
              <a:t>Sc&lt;4 W/µm</a:t>
            </a:r>
            <a:r>
              <a:rPr lang="it-IT" sz="1400" baseline="30000" dirty="0" smtClean="0"/>
              <a:t>2</a:t>
            </a:r>
            <a:r>
              <a:rPr lang="it-IT" sz="1400" dirty="0" smtClean="0"/>
              <a:t> </a:t>
            </a:r>
            <a:r>
              <a:rPr lang="it-IT" sz="1400" dirty="0" err="1" smtClean="0"/>
              <a:t>is</a:t>
            </a:r>
            <a:r>
              <a:rPr lang="it-IT" sz="1400" dirty="0" smtClean="0"/>
              <a:t> the </a:t>
            </a:r>
            <a:r>
              <a:rPr lang="it-IT" sz="1400" dirty="0" err="1" smtClean="0"/>
              <a:t>specified</a:t>
            </a:r>
            <a:r>
              <a:rPr lang="it-IT" sz="1400" dirty="0" smtClean="0"/>
              <a:t> </a:t>
            </a:r>
            <a:r>
              <a:rPr lang="it-IT" sz="1400" dirty="0" err="1" smtClean="0"/>
              <a:t>value</a:t>
            </a:r>
            <a:r>
              <a:rPr lang="it-IT" sz="1400" dirty="0" smtClean="0"/>
              <a:t> for 10</a:t>
            </a:r>
            <a:r>
              <a:rPr lang="it-IT" sz="1400" baseline="30000" dirty="0" smtClean="0"/>
              <a:t>-6</a:t>
            </a:r>
            <a:r>
              <a:rPr lang="it-IT" sz="1400" dirty="0" smtClean="0"/>
              <a:t> BDR/m @ 200 ns RF </a:t>
            </a:r>
            <a:r>
              <a:rPr lang="it-IT" sz="1400" dirty="0" err="1" smtClean="0"/>
              <a:t>pulse</a:t>
            </a:r>
            <a:r>
              <a:rPr lang="it-IT" sz="1400" dirty="0" smtClean="0"/>
              <a:t> </a:t>
            </a:r>
            <a:r>
              <a:rPr lang="it-IT" sz="1400" dirty="0" err="1" smtClean="0"/>
              <a:t>length</a:t>
            </a:r>
            <a:r>
              <a:rPr lang="it-IT" sz="1400" dirty="0" smtClean="0"/>
              <a:t>. </a:t>
            </a:r>
            <a:r>
              <a:rPr lang="it-IT" sz="1400" dirty="0" err="1" smtClean="0"/>
              <a:t>Expected</a:t>
            </a:r>
            <a:r>
              <a:rPr lang="it-IT" sz="1400" dirty="0" smtClean="0"/>
              <a:t> BDR @ Sc=12 W/µm</a:t>
            </a:r>
            <a:r>
              <a:rPr lang="it-IT" sz="1400" baseline="30000" dirty="0" smtClean="0"/>
              <a:t>2 </a:t>
            </a:r>
            <a:r>
              <a:rPr lang="it-IT" sz="1400" dirty="0"/>
              <a:t> </a:t>
            </a:r>
            <a:r>
              <a:rPr lang="it-IT" sz="1400" dirty="0" smtClean="0"/>
              <a:t>100-150 ns SW </a:t>
            </a:r>
            <a:r>
              <a:rPr lang="it-IT" sz="1400" dirty="0" err="1" smtClean="0"/>
              <a:t>structures</a:t>
            </a:r>
            <a:r>
              <a:rPr lang="it-IT" sz="1400" dirty="0" smtClean="0"/>
              <a:t> </a:t>
            </a:r>
            <a:r>
              <a:rPr lang="it-IT" sz="1400" dirty="0" err="1" smtClean="0"/>
              <a:t>have</a:t>
            </a:r>
            <a:r>
              <a:rPr lang="it-IT" sz="1400" dirty="0" smtClean="0"/>
              <a:t> to be </a:t>
            </a:r>
            <a:r>
              <a:rPr lang="it-IT" sz="1400" dirty="0" err="1" smtClean="0"/>
              <a:t>evaluated</a:t>
            </a:r>
            <a:r>
              <a:rPr lang="it-IT" sz="1400" dirty="0" smtClean="0"/>
              <a:t>/</a:t>
            </a:r>
            <a:r>
              <a:rPr lang="it-IT" sz="1400" dirty="0" err="1" smtClean="0"/>
              <a:t>tested</a:t>
            </a:r>
            <a:r>
              <a:rPr lang="it-IT" sz="1400" dirty="0" smtClean="0"/>
              <a:t>. 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86715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8100" y="0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design: optimum </a:t>
            </a:r>
            <a:r>
              <a:rPr lang="en-US" sz="3000" b="1" cap="all" dirty="0"/>
              <a:t>coupling </a:t>
            </a:r>
            <a:r>
              <a:rPr lang="en-US" sz="3000" b="1" cap="all" dirty="0" smtClean="0"/>
              <a:t>coefficient CALCULATION</a:t>
            </a:r>
            <a:endParaRPr lang="en-US" sz="3000" b="1" cap="all" dirty="0"/>
          </a:p>
        </p:txBody>
      </p:sp>
      <p:graphicFrame>
        <p:nvGraphicFramePr>
          <p:cNvPr id="22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200688"/>
              </p:ext>
            </p:extLst>
          </p:nvPr>
        </p:nvGraphicFramePr>
        <p:xfrm>
          <a:off x="2821327" y="2221754"/>
          <a:ext cx="2880320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f</a:t>
                      </a:r>
                      <a:r>
                        <a:rPr lang="el-GR" sz="1200" baseline="-25000" dirty="0" smtClean="0"/>
                        <a:t>π</a:t>
                      </a:r>
                      <a:endParaRPr lang="it-IT" sz="12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 5.712 GHz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624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Q</a:t>
                      </a:r>
                      <a:r>
                        <a:rPr lang="it-IT" sz="1200" baseline="-25000" dirty="0" smtClean="0"/>
                        <a:t>0</a:t>
                      </a:r>
                      <a:endParaRPr lang="it-IT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10450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200" dirty="0" smtClean="0"/>
                        <a:t>τ</a:t>
                      </a:r>
                      <a:r>
                        <a:rPr lang="it-IT" sz="1200" baseline="-25000" dirty="0" smtClean="0"/>
                        <a:t>F</a:t>
                      </a:r>
                      <a:endParaRPr lang="it-IT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140 ns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E</a:t>
                      </a:r>
                      <a:r>
                        <a:rPr lang="it-IT" sz="1200" baseline="-25000" dirty="0" err="1" smtClean="0"/>
                        <a:t>cath</a:t>
                      </a:r>
                      <a:endParaRPr lang="it-IT" sz="12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240 MV/m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 smtClean="0"/>
                        <a:t>P</a:t>
                      </a:r>
                      <a:r>
                        <a:rPr lang="it-IT" sz="1200" baseline="-25000" dirty="0" err="1" smtClean="0"/>
                        <a:t>diss</a:t>
                      </a:r>
                      <a:r>
                        <a:rPr lang="it-IT" sz="1200" baseline="-25000" dirty="0" smtClean="0"/>
                        <a:t> </a:t>
                      </a:r>
                      <a:r>
                        <a:rPr lang="it-IT" sz="1200" baseline="0" dirty="0" smtClean="0"/>
                        <a:t>@</a:t>
                      </a:r>
                      <a:r>
                        <a:rPr lang="it-IT" sz="1200" dirty="0" err="1" smtClean="0"/>
                        <a:t>E</a:t>
                      </a:r>
                      <a:r>
                        <a:rPr lang="it-IT" sz="1200" baseline="-25000" dirty="0" err="1" smtClean="0"/>
                        <a:t>cath</a:t>
                      </a:r>
                      <a:r>
                        <a:rPr lang="it-IT" sz="1200" baseline="0" dirty="0" smtClean="0"/>
                        <a:t>=240MV/m  </a:t>
                      </a:r>
                      <a:endParaRPr lang="it-IT" sz="12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15.5 MW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200" baseline="0" dirty="0" err="1" smtClean="0"/>
                        <a:t>Av</a:t>
                      </a:r>
                      <a:r>
                        <a:rPr lang="it-IT" sz="1200" baseline="0" dirty="0" smtClean="0"/>
                        <a:t>. </a:t>
                      </a:r>
                      <a:r>
                        <a:rPr lang="it-IT" sz="1200" baseline="0" dirty="0" err="1" smtClean="0"/>
                        <a:t>P</a:t>
                      </a:r>
                      <a:r>
                        <a:rPr lang="it-IT" sz="1200" baseline="-25000" dirty="0" err="1" smtClean="0"/>
                        <a:t>diss</a:t>
                      </a:r>
                      <a:r>
                        <a:rPr lang="it-IT" sz="1200" baseline="0" dirty="0" smtClean="0"/>
                        <a:t> @100Hz, 200ns</a:t>
                      </a:r>
                      <a:endParaRPr lang="it-IT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&lt;300 W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2726838" y="1700808"/>
            <a:ext cx="3069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Considered C-Band gun parameters (2D and preliminary 3D calculations)</a:t>
            </a:r>
            <a:endParaRPr lang="en-US" sz="1400" dirty="0"/>
          </a:p>
        </p:txBody>
      </p:sp>
      <p:pic>
        <p:nvPicPr>
          <p:cNvPr id="25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3" r="22478"/>
          <a:stretch/>
        </p:blipFill>
        <p:spPr>
          <a:xfrm>
            <a:off x="570784" y="2171786"/>
            <a:ext cx="1610872" cy="1943535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 t="4029" r="5353"/>
          <a:stretch/>
        </p:blipFill>
        <p:spPr>
          <a:xfrm>
            <a:off x="36066" y="4099062"/>
            <a:ext cx="3534514" cy="2601136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" t="3809" r="6653"/>
          <a:stretch/>
        </p:blipFill>
        <p:spPr>
          <a:xfrm>
            <a:off x="3454927" y="4035984"/>
            <a:ext cx="3421329" cy="2639709"/>
          </a:xfrm>
          <a:prstGeom prst="rect">
            <a:avLst/>
          </a:prstGeom>
        </p:spPr>
      </p:pic>
      <p:cxnSp>
        <p:nvCxnSpPr>
          <p:cNvPr id="27" name="Connettore 2 26"/>
          <p:cNvCxnSpPr/>
          <p:nvPr/>
        </p:nvCxnSpPr>
        <p:spPr>
          <a:xfrm flipH="1">
            <a:off x="904875" y="5747766"/>
            <a:ext cx="3512" cy="56730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/>
          <p:nvPr/>
        </p:nvCxnSpPr>
        <p:spPr>
          <a:xfrm flipH="1" flipV="1">
            <a:off x="443288" y="5733256"/>
            <a:ext cx="465099" cy="1451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>
            <a:off x="4537255" y="5805264"/>
            <a:ext cx="0" cy="58958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/>
          <p:nvPr/>
        </p:nvCxnSpPr>
        <p:spPr>
          <a:xfrm flipH="1">
            <a:off x="3865788" y="5805264"/>
            <a:ext cx="63780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ccia a destra 22"/>
          <p:cNvSpPr/>
          <p:nvPr/>
        </p:nvSpPr>
        <p:spPr>
          <a:xfrm rot="5400000">
            <a:off x="1349054" y="1942349"/>
            <a:ext cx="360040" cy="288032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asellaDiTesto 23"/>
          <p:cNvSpPr txBox="1"/>
          <p:nvPr/>
        </p:nvSpPr>
        <p:spPr>
          <a:xfrm>
            <a:off x="1349054" y="15542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in</a:t>
            </a:r>
            <a:endParaRPr lang="en-US" baseline="-25000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953071" y="1442268"/>
            <a:ext cx="511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refl</a:t>
            </a:r>
            <a:endParaRPr lang="en-US" baseline="-25000" dirty="0"/>
          </a:p>
        </p:txBody>
      </p:sp>
      <p:sp>
        <p:nvSpPr>
          <p:cNvPr id="28" name="Freccia a destra 27"/>
          <p:cNvSpPr/>
          <p:nvPr/>
        </p:nvSpPr>
        <p:spPr>
          <a:xfrm rot="16200000">
            <a:off x="1103081" y="1874084"/>
            <a:ext cx="360040" cy="26447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asellaDiTesto 29"/>
          <p:cNvSpPr txBox="1"/>
          <p:nvPr/>
        </p:nvSpPr>
        <p:spPr>
          <a:xfrm>
            <a:off x="711690" y="3658720"/>
            <a:ext cx="536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diss</a:t>
            </a:r>
            <a:endParaRPr lang="en-US" baseline="-250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-6078" y="1053170"/>
            <a:ext cx="6090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err="1" smtClean="0"/>
              <a:t>We</a:t>
            </a:r>
            <a:r>
              <a:rPr lang="it-IT" sz="1400" dirty="0" smtClean="0"/>
              <a:t> </a:t>
            </a:r>
            <a:r>
              <a:rPr lang="it-IT" sz="1400" dirty="0" err="1" smtClean="0"/>
              <a:t>calculated</a:t>
            </a:r>
            <a:r>
              <a:rPr lang="it-IT" sz="1400" dirty="0" smtClean="0"/>
              <a:t> the </a:t>
            </a:r>
            <a:r>
              <a:rPr lang="it-IT" sz="1400" dirty="0" err="1" smtClean="0"/>
              <a:t>required</a:t>
            </a:r>
            <a:r>
              <a:rPr lang="it-IT" sz="1400" dirty="0" smtClean="0"/>
              <a:t> input </a:t>
            </a:r>
            <a:r>
              <a:rPr lang="it-IT" sz="1400" dirty="0" err="1" smtClean="0"/>
              <a:t>power</a:t>
            </a:r>
            <a:r>
              <a:rPr lang="it-IT" sz="1400" dirty="0" smtClean="0"/>
              <a:t> (and </a:t>
            </a:r>
            <a:r>
              <a:rPr lang="it-IT" sz="1400" dirty="0" err="1" smtClean="0"/>
              <a:t>reflected</a:t>
            </a:r>
            <a:r>
              <a:rPr lang="it-IT" sz="1400" dirty="0" smtClean="0"/>
              <a:t> </a:t>
            </a:r>
            <a:r>
              <a:rPr lang="it-IT" sz="1400" dirty="0" err="1" smtClean="0"/>
              <a:t>power</a:t>
            </a:r>
            <a:r>
              <a:rPr lang="it-IT" sz="1400" dirty="0" smtClean="0"/>
              <a:t>) to </a:t>
            </a:r>
            <a:r>
              <a:rPr lang="it-IT" sz="1400" dirty="0" err="1" smtClean="0"/>
              <a:t>reach</a:t>
            </a:r>
            <a:r>
              <a:rPr lang="it-IT" sz="1400" dirty="0" smtClean="0"/>
              <a:t> 240 MV/m </a:t>
            </a:r>
            <a:r>
              <a:rPr lang="it-IT" sz="1400" dirty="0" err="1" smtClean="0"/>
              <a:t>cathode</a:t>
            </a:r>
            <a:r>
              <a:rPr lang="it-IT" sz="1400" dirty="0" smtClean="0"/>
              <a:t> </a:t>
            </a:r>
            <a:r>
              <a:rPr lang="it-IT" sz="1400" dirty="0" err="1" smtClean="0"/>
              <a:t>peak</a:t>
            </a:r>
            <a:r>
              <a:rPr lang="it-IT" sz="1400" dirty="0" smtClean="0"/>
              <a:t> </a:t>
            </a:r>
            <a:r>
              <a:rPr lang="it-IT" sz="1400" dirty="0" err="1" smtClean="0"/>
              <a:t>field</a:t>
            </a:r>
            <a:r>
              <a:rPr lang="it-IT" sz="1400" dirty="0" smtClean="0"/>
              <a:t> </a:t>
            </a:r>
            <a:endParaRPr lang="it-IT" sz="1400" dirty="0"/>
          </a:p>
        </p:txBody>
      </p:sp>
      <p:sp>
        <p:nvSpPr>
          <p:cNvPr id="3" name="Parentesi graffa chiusa 2"/>
          <p:cNvSpPr/>
          <p:nvPr/>
        </p:nvSpPr>
        <p:spPr>
          <a:xfrm>
            <a:off x="6732240" y="1124744"/>
            <a:ext cx="288032" cy="555094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7071521" y="2282781"/>
            <a:ext cx="195868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ym typeface="Symbol" panose="05050102010706020507" pitchFamily="18" charset="2"/>
              </a:rPr>
              <a:t></a:t>
            </a:r>
            <a:r>
              <a:rPr lang="en-US" sz="1600" dirty="0" smtClean="0"/>
              <a:t>A coupling coefficient equal to 3 allows </a:t>
            </a:r>
            <a:r>
              <a:rPr lang="en-US" sz="1600" b="1" dirty="0" smtClean="0"/>
              <a:t>keeping under control the required input power </a:t>
            </a:r>
            <a:r>
              <a:rPr lang="en-US" sz="1600" dirty="0" smtClean="0"/>
              <a:t>necessary to reach the 240MV/m on the cathode. 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 smtClean="0">
                <a:sym typeface="Symbol" panose="05050102010706020507" pitchFamily="18" charset="2"/>
              </a:rPr>
              <a:t></a:t>
            </a:r>
            <a:r>
              <a:rPr lang="en-US" sz="1600" dirty="0" smtClean="0"/>
              <a:t>With </a:t>
            </a:r>
            <a:r>
              <a:rPr lang="en-US" sz="1600" dirty="0" smtClean="0">
                <a:sym typeface="Symbol" panose="05050102010706020507" pitchFamily="18" charset="2"/>
              </a:rPr>
              <a:t>=3 </a:t>
            </a:r>
            <a:r>
              <a:rPr lang="en-US" sz="1600" dirty="0" smtClean="0"/>
              <a:t>we can also keep at a reasonable value the </a:t>
            </a:r>
            <a:r>
              <a:rPr lang="en-US" sz="1600" b="1" dirty="0" smtClean="0"/>
              <a:t>reflected power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53556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9160" y="735494"/>
            <a:ext cx="5420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-Klystron connected to the cavity through one circulator</a:t>
            </a:r>
          </a:p>
          <a:p>
            <a:r>
              <a:rPr lang="en-US" dirty="0" smtClean="0"/>
              <a:t>-RF pulse length </a:t>
            </a:r>
            <a:r>
              <a:rPr lang="en-US" b="1" dirty="0" smtClean="0"/>
              <a:t>180 ns</a:t>
            </a:r>
            <a:endParaRPr lang="en-US" b="1" dirty="0"/>
          </a:p>
        </p:txBody>
      </p:sp>
      <p:sp>
        <p:nvSpPr>
          <p:cNvPr id="3" name="Triangolo isoscele 2"/>
          <p:cNvSpPr/>
          <p:nvPr/>
        </p:nvSpPr>
        <p:spPr>
          <a:xfrm rot="5400000">
            <a:off x="398167" y="1854394"/>
            <a:ext cx="993096" cy="122413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asellaDiTesto 3"/>
          <p:cNvSpPr txBox="1"/>
          <p:nvPr/>
        </p:nvSpPr>
        <p:spPr>
          <a:xfrm>
            <a:off x="398682" y="2281796"/>
            <a:ext cx="496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KLY</a:t>
            </a:r>
            <a:endParaRPr lang="en-US" dirty="0"/>
          </a:p>
        </p:txBody>
      </p:sp>
      <p:cxnSp>
        <p:nvCxnSpPr>
          <p:cNvPr id="5" name="Connettore 2 4"/>
          <p:cNvCxnSpPr>
            <a:stCxn id="3" idx="0"/>
          </p:cNvCxnSpPr>
          <p:nvPr/>
        </p:nvCxnSpPr>
        <p:spPr>
          <a:xfrm>
            <a:off x="1506783" y="2466462"/>
            <a:ext cx="86409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o 5"/>
          <p:cNvGrpSpPr/>
          <p:nvPr/>
        </p:nvGrpSpPr>
        <p:grpSpPr>
          <a:xfrm>
            <a:off x="1675536" y="1832941"/>
            <a:ext cx="567363" cy="383890"/>
            <a:chOff x="1331640" y="2181014"/>
            <a:chExt cx="1080120" cy="383890"/>
          </a:xfrm>
        </p:grpSpPr>
        <p:cxnSp>
          <p:nvCxnSpPr>
            <p:cNvPr id="7" name="Connettore 1 6"/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7"/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1 8"/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CasellaDiTesto 13"/>
          <p:cNvSpPr txBox="1"/>
          <p:nvPr/>
        </p:nvSpPr>
        <p:spPr>
          <a:xfrm>
            <a:off x="1077860" y="1497170"/>
            <a:ext cx="172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0.180 </a:t>
            </a:r>
            <a:r>
              <a:rPr lang="en-US" dirty="0" smtClean="0">
                <a:sym typeface="Symbol"/>
              </a:rPr>
              <a:t>s 40 MW</a:t>
            </a:r>
            <a:endParaRPr lang="en-US" dirty="0"/>
          </a:p>
        </p:txBody>
      </p:sp>
      <p:sp>
        <p:nvSpPr>
          <p:cNvPr id="15" name="Ovale 14"/>
          <p:cNvSpPr/>
          <p:nvPr/>
        </p:nvSpPr>
        <p:spPr>
          <a:xfrm>
            <a:off x="2354303" y="2142426"/>
            <a:ext cx="720080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o 15"/>
          <p:cNvSpPr/>
          <p:nvPr/>
        </p:nvSpPr>
        <p:spPr>
          <a:xfrm>
            <a:off x="2454027" y="2281796"/>
            <a:ext cx="420908" cy="369332"/>
          </a:xfrm>
          <a:prstGeom prst="arc">
            <a:avLst>
              <a:gd name="adj1" fmla="val 16200000"/>
              <a:gd name="adj2" fmla="val 4928490"/>
            </a:avLst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sellaDiTesto 16"/>
          <p:cNvSpPr txBox="1"/>
          <p:nvPr/>
        </p:nvSpPr>
        <p:spPr>
          <a:xfrm>
            <a:off x="2354303" y="2262302"/>
            <a:ext cx="50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circ</a:t>
            </a:r>
            <a:endParaRPr lang="en-US" dirty="0"/>
          </a:p>
        </p:txBody>
      </p:sp>
      <p:cxnSp>
        <p:nvCxnSpPr>
          <p:cNvPr id="18" name="Connettore 2 17"/>
          <p:cNvCxnSpPr/>
          <p:nvPr/>
        </p:nvCxnSpPr>
        <p:spPr>
          <a:xfrm>
            <a:off x="3074383" y="2455670"/>
            <a:ext cx="1924788" cy="617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tangolo 28"/>
          <p:cNvSpPr/>
          <p:nvPr/>
        </p:nvSpPr>
        <p:spPr>
          <a:xfrm>
            <a:off x="5024273" y="2180043"/>
            <a:ext cx="216024" cy="5470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5240297" y="2180043"/>
            <a:ext cx="216024" cy="5470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5456319" y="2346721"/>
            <a:ext cx="808611" cy="2137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5672345" y="2611878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GUN</a:t>
            </a:r>
            <a:endParaRPr lang="en-US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4968427" y="181846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=3</a:t>
            </a:r>
            <a:endParaRPr lang="en-US" dirty="0"/>
          </a:p>
        </p:txBody>
      </p:sp>
      <p:sp>
        <p:nvSpPr>
          <p:cNvPr id="41" name="Freccia a destra 40"/>
          <p:cNvSpPr/>
          <p:nvPr/>
        </p:nvSpPr>
        <p:spPr>
          <a:xfrm>
            <a:off x="1791372" y="2269477"/>
            <a:ext cx="301335" cy="134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3" r="4952"/>
          <a:stretch/>
        </p:blipFill>
        <p:spPr>
          <a:xfrm>
            <a:off x="3735338" y="2986926"/>
            <a:ext cx="5178921" cy="3898458"/>
          </a:xfrm>
          <a:prstGeom prst="rect">
            <a:avLst/>
          </a:prstGeom>
        </p:spPr>
      </p:pic>
      <p:cxnSp>
        <p:nvCxnSpPr>
          <p:cNvPr id="24" name="Connettore 2 23"/>
          <p:cNvCxnSpPr/>
          <p:nvPr/>
        </p:nvCxnSpPr>
        <p:spPr>
          <a:xfrm flipH="1" flipV="1">
            <a:off x="2167250" y="5219174"/>
            <a:ext cx="4157548" cy="21602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894715" y="4787126"/>
            <a:ext cx="2381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240 MV/m cathode peak field</a:t>
            </a:r>
            <a:endParaRPr lang="en-US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design: POWERING SCHEME CASE 1</a:t>
            </a:r>
            <a:endParaRPr lang="en-US" sz="3000" b="1" cap="all" dirty="0"/>
          </a:p>
        </p:txBody>
      </p:sp>
    </p:spTree>
    <p:extLst>
      <p:ext uri="{BB962C8B-B14F-4D97-AF65-F5344CB8AC3E}">
        <p14:creationId xmlns:p14="http://schemas.microsoft.com/office/powerpoint/2010/main" val="117926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olo isoscele 4"/>
          <p:cNvSpPr/>
          <p:nvPr/>
        </p:nvSpPr>
        <p:spPr>
          <a:xfrm rot="5400000">
            <a:off x="439048" y="1642696"/>
            <a:ext cx="993096" cy="122413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439563" y="2070098"/>
            <a:ext cx="496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KLY</a:t>
            </a:r>
            <a:endParaRPr lang="en-US" dirty="0"/>
          </a:p>
        </p:txBody>
      </p:sp>
      <p:cxnSp>
        <p:nvCxnSpPr>
          <p:cNvPr id="9" name="Connettore 2 8"/>
          <p:cNvCxnSpPr>
            <a:stCxn id="5" idx="0"/>
          </p:cNvCxnSpPr>
          <p:nvPr/>
        </p:nvCxnSpPr>
        <p:spPr>
          <a:xfrm>
            <a:off x="1547664" y="2254764"/>
            <a:ext cx="165618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uppo 21"/>
          <p:cNvGrpSpPr/>
          <p:nvPr/>
        </p:nvGrpSpPr>
        <p:grpSpPr>
          <a:xfrm>
            <a:off x="1455778" y="2478273"/>
            <a:ext cx="1080120" cy="383890"/>
            <a:chOff x="1331640" y="2181014"/>
            <a:chExt cx="1080120" cy="383890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CasellaDiTesto 27"/>
          <p:cNvSpPr txBox="1"/>
          <p:nvPr/>
        </p:nvSpPr>
        <p:spPr>
          <a:xfrm>
            <a:off x="1203196" y="2836895"/>
            <a:ext cx="17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1-1.5 </a:t>
            </a:r>
            <a:r>
              <a:rPr lang="en-US" dirty="0" smtClean="0">
                <a:sym typeface="Symbol"/>
              </a:rPr>
              <a:t>s, 40 MW</a:t>
            </a:r>
            <a:endParaRPr lang="en-US" dirty="0"/>
          </a:p>
        </p:txBody>
      </p:sp>
      <p:cxnSp>
        <p:nvCxnSpPr>
          <p:cNvPr id="32" name="Connettore 2 31"/>
          <p:cNvCxnSpPr>
            <a:endCxn id="67" idx="1"/>
          </p:cNvCxnSpPr>
          <p:nvPr/>
        </p:nvCxnSpPr>
        <p:spPr>
          <a:xfrm flipV="1">
            <a:off x="4519042" y="2246351"/>
            <a:ext cx="2185934" cy="841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e 34"/>
          <p:cNvSpPr/>
          <p:nvPr/>
        </p:nvSpPr>
        <p:spPr>
          <a:xfrm>
            <a:off x="2100032" y="1522698"/>
            <a:ext cx="720080" cy="7125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asellaDiTesto 35"/>
          <p:cNvSpPr txBox="1"/>
          <p:nvPr/>
        </p:nvSpPr>
        <p:spPr>
          <a:xfrm>
            <a:off x="2180646" y="1600925"/>
            <a:ext cx="596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P.C.</a:t>
            </a:r>
          </a:p>
          <a:p>
            <a:pPr algn="ctr"/>
            <a:r>
              <a:rPr lang="en-US" dirty="0" smtClean="0"/>
              <a:t>X2.1</a:t>
            </a:r>
          </a:p>
        </p:txBody>
      </p:sp>
      <p:sp>
        <p:nvSpPr>
          <p:cNvPr id="67" name="Rettangolo 66"/>
          <p:cNvSpPr/>
          <p:nvPr/>
        </p:nvSpPr>
        <p:spPr>
          <a:xfrm>
            <a:off x="6704976" y="1972804"/>
            <a:ext cx="216024" cy="5470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8" name="Rettangolo 67"/>
          <p:cNvSpPr/>
          <p:nvPr/>
        </p:nvSpPr>
        <p:spPr>
          <a:xfrm>
            <a:off x="6921000" y="1972804"/>
            <a:ext cx="216024" cy="5470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9" name="Rettangolo 68"/>
          <p:cNvSpPr/>
          <p:nvPr/>
        </p:nvSpPr>
        <p:spPr>
          <a:xfrm>
            <a:off x="7137022" y="2139482"/>
            <a:ext cx="808611" cy="2137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70" name="CasellaDiTesto 69"/>
          <p:cNvSpPr txBox="1"/>
          <p:nvPr/>
        </p:nvSpPr>
        <p:spPr>
          <a:xfrm>
            <a:off x="7283206" y="2409628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GUN</a:t>
            </a:r>
            <a:endParaRPr lang="en-US" dirty="0"/>
          </a:p>
        </p:txBody>
      </p:sp>
      <p:sp>
        <p:nvSpPr>
          <p:cNvPr id="86" name="CasellaDiTesto 85"/>
          <p:cNvSpPr txBox="1"/>
          <p:nvPr/>
        </p:nvSpPr>
        <p:spPr>
          <a:xfrm>
            <a:off x="4335399" y="3127216"/>
            <a:ext cx="4833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Incident, reflected dissipated power from the gun</a:t>
            </a:r>
            <a:endParaRPr lang="en-US" dirty="0"/>
          </a:p>
        </p:txBody>
      </p:sp>
      <p:cxnSp>
        <p:nvCxnSpPr>
          <p:cNvPr id="89" name="Connettore 2 88"/>
          <p:cNvCxnSpPr/>
          <p:nvPr/>
        </p:nvCxnSpPr>
        <p:spPr>
          <a:xfrm>
            <a:off x="5656232" y="2409628"/>
            <a:ext cx="338071" cy="717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CasellaDiTesto 95"/>
          <p:cNvSpPr txBox="1"/>
          <p:nvPr/>
        </p:nvSpPr>
        <p:spPr>
          <a:xfrm>
            <a:off x="6649130" y="159938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=3</a:t>
            </a:r>
            <a:endParaRPr lang="en-US" dirty="0"/>
          </a:p>
        </p:txBody>
      </p:sp>
      <p:grpSp>
        <p:nvGrpSpPr>
          <p:cNvPr id="97" name="Gruppo 96"/>
          <p:cNvGrpSpPr/>
          <p:nvPr/>
        </p:nvGrpSpPr>
        <p:grpSpPr>
          <a:xfrm>
            <a:off x="5164885" y="1626957"/>
            <a:ext cx="491347" cy="383890"/>
            <a:chOff x="1331640" y="2181014"/>
            <a:chExt cx="1080120" cy="383890"/>
          </a:xfrm>
        </p:grpSpPr>
        <p:cxnSp>
          <p:nvCxnSpPr>
            <p:cNvPr id="98" name="Connettore 1 97"/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98"/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100"/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01"/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CasellaDiTesto 102"/>
          <p:cNvSpPr txBox="1"/>
          <p:nvPr/>
        </p:nvSpPr>
        <p:spPr>
          <a:xfrm>
            <a:off x="4840541" y="1257625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n</a:t>
            </a:r>
            <a:r>
              <a:rPr lang="en-US" dirty="0" smtClean="0">
                <a:sym typeface="Symbol"/>
              </a:rPr>
              <a:t>s, 85 MW</a:t>
            </a:r>
            <a:endParaRPr lang="en-US" dirty="0"/>
          </a:p>
        </p:txBody>
      </p:sp>
      <p:sp>
        <p:nvSpPr>
          <p:cNvPr id="111" name="Freccia a destra 110"/>
          <p:cNvSpPr/>
          <p:nvPr/>
        </p:nvSpPr>
        <p:spPr>
          <a:xfrm>
            <a:off x="1809166" y="2294619"/>
            <a:ext cx="301335" cy="134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Freccia a destra 111"/>
          <p:cNvSpPr/>
          <p:nvPr/>
        </p:nvSpPr>
        <p:spPr>
          <a:xfrm>
            <a:off x="5257060" y="2080078"/>
            <a:ext cx="301335" cy="134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" t="3811" r="6263"/>
          <a:stretch/>
        </p:blipFill>
        <p:spPr>
          <a:xfrm>
            <a:off x="4321669" y="3509101"/>
            <a:ext cx="4483697" cy="3313791"/>
          </a:xfrm>
          <a:prstGeom prst="rect">
            <a:avLst/>
          </a:prstGeom>
        </p:spPr>
      </p:pic>
      <p:cxnSp>
        <p:nvCxnSpPr>
          <p:cNvPr id="10" name="Connettore 1 9"/>
          <p:cNvCxnSpPr/>
          <p:nvPr/>
        </p:nvCxnSpPr>
        <p:spPr>
          <a:xfrm>
            <a:off x="3203848" y="1758216"/>
            <a:ext cx="0" cy="993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e 55"/>
          <p:cNvSpPr/>
          <p:nvPr/>
        </p:nvSpPr>
        <p:spPr>
          <a:xfrm>
            <a:off x="3518569" y="1434180"/>
            <a:ext cx="720080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rco 56"/>
          <p:cNvSpPr/>
          <p:nvPr/>
        </p:nvSpPr>
        <p:spPr>
          <a:xfrm>
            <a:off x="3618293" y="1573550"/>
            <a:ext cx="420908" cy="369332"/>
          </a:xfrm>
          <a:prstGeom prst="arc">
            <a:avLst>
              <a:gd name="adj1" fmla="val 16200000"/>
              <a:gd name="adj2" fmla="val 4928490"/>
            </a:avLst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asellaDiTesto 58"/>
          <p:cNvSpPr txBox="1"/>
          <p:nvPr/>
        </p:nvSpPr>
        <p:spPr>
          <a:xfrm>
            <a:off x="3518569" y="1554056"/>
            <a:ext cx="50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circ</a:t>
            </a:r>
            <a:endParaRPr lang="en-US" dirty="0"/>
          </a:p>
        </p:txBody>
      </p:sp>
      <p:cxnSp>
        <p:nvCxnSpPr>
          <p:cNvPr id="60" name="Connettore 2 59"/>
          <p:cNvCxnSpPr/>
          <p:nvPr/>
        </p:nvCxnSpPr>
        <p:spPr>
          <a:xfrm>
            <a:off x="3203848" y="1758216"/>
            <a:ext cx="31472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2 65"/>
          <p:cNvCxnSpPr/>
          <p:nvPr/>
        </p:nvCxnSpPr>
        <p:spPr>
          <a:xfrm>
            <a:off x="3203848" y="2749877"/>
            <a:ext cx="31472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e 71"/>
          <p:cNvSpPr/>
          <p:nvPr/>
        </p:nvSpPr>
        <p:spPr>
          <a:xfrm>
            <a:off x="3491880" y="2424971"/>
            <a:ext cx="720080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Arco 72"/>
          <p:cNvSpPr/>
          <p:nvPr/>
        </p:nvSpPr>
        <p:spPr>
          <a:xfrm>
            <a:off x="3591604" y="2564341"/>
            <a:ext cx="420908" cy="369332"/>
          </a:xfrm>
          <a:prstGeom prst="arc">
            <a:avLst>
              <a:gd name="adj1" fmla="val 16200000"/>
              <a:gd name="adj2" fmla="val 4928490"/>
            </a:avLst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CasellaDiTesto 73"/>
          <p:cNvSpPr txBox="1"/>
          <p:nvPr/>
        </p:nvSpPr>
        <p:spPr>
          <a:xfrm>
            <a:off x="3491880" y="2544847"/>
            <a:ext cx="50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circ</a:t>
            </a:r>
            <a:endParaRPr lang="en-US" dirty="0"/>
          </a:p>
        </p:txBody>
      </p:sp>
      <p:cxnSp>
        <p:nvCxnSpPr>
          <p:cNvPr id="75" name="Connettore 1 74"/>
          <p:cNvCxnSpPr/>
          <p:nvPr/>
        </p:nvCxnSpPr>
        <p:spPr>
          <a:xfrm>
            <a:off x="4519042" y="1749803"/>
            <a:ext cx="0" cy="993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>
            <a:stCxn id="56" idx="6"/>
          </p:cNvCxnSpPr>
          <p:nvPr/>
        </p:nvCxnSpPr>
        <p:spPr>
          <a:xfrm>
            <a:off x="4238649" y="1758216"/>
            <a:ext cx="26134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1 75"/>
          <p:cNvCxnSpPr/>
          <p:nvPr/>
        </p:nvCxnSpPr>
        <p:spPr>
          <a:xfrm flipV="1">
            <a:off x="4200573" y="2742899"/>
            <a:ext cx="318469" cy="61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e 1"/>
          <p:cNvSpPr/>
          <p:nvPr/>
        </p:nvSpPr>
        <p:spPr>
          <a:xfrm>
            <a:off x="935596" y="2778960"/>
            <a:ext cx="1178525" cy="5484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asellaDiTesto 3"/>
          <p:cNvSpPr txBox="1"/>
          <p:nvPr/>
        </p:nvSpPr>
        <p:spPr>
          <a:xfrm>
            <a:off x="630872" y="3359799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 </a:t>
            </a:r>
            <a:r>
              <a:rPr lang="en-US" dirty="0" err="1" smtClean="0"/>
              <a:t>kly</a:t>
            </a:r>
            <a:r>
              <a:rPr lang="en-US" dirty="0" smtClean="0"/>
              <a:t> pulses</a:t>
            </a:r>
          </a:p>
        </p:txBody>
      </p:sp>
      <p:cxnSp>
        <p:nvCxnSpPr>
          <p:cNvPr id="8" name="Connettore 2 7"/>
          <p:cNvCxnSpPr>
            <a:endCxn id="11" idx="0"/>
          </p:cNvCxnSpPr>
          <p:nvPr/>
        </p:nvCxnSpPr>
        <p:spPr>
          <a:xfrm>
            <a:off x="2535898" y="2353219"/>
            <a:ext cx="717848" cy="152060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2513319" y="3873822"/>
            <a:ext cx="14808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amplification factor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08139" y="4941168"/>
            <a:ext cx="3550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This scheme is flexible (we can detune the P.C. and go to the case </a:t>
            </a:r>
            <a:r>
              <a:rPr lang="en-US" b="1" dirty="0">
                <a:solidFill>
                  <a:srgbClr val="FF0000"/>
                </a:solidFill>
              </a:rPr>
              <a:t>1</a:t>
            </a:r>
            <a:r>
              <a:rPr lang="en-US" b="1" dirty="0" smtClean="0">
                <a:solidFill>
                  <a:srgbClr val="FF0000"/>
                </a:solidFill>
              </a:rPr>
              <a:t>) and allows exploring RF pulses even shorter than 100 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49160" y="735494"/>
            <a:ext cx="821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-Klystron connected to the cavity through one RF compressor (P.C.) and two circulators</a:t>
            </a:r>
          </a:p>
          <a:p>
            <a:r>
              <a:rPr lang="en-US" dirty="0" smtClean="0"/>
              <a:t>-RF pulse length </a:t>
            </a:r>
            <a:r>
              <a:rPr lang="en-US" b="1" dirty="0" smtClean="0"/>
              <a:t>100 ns</a:t>
            </a:r>
            <a:endParaRPr lang="en-US" b="1" dirty="0"/>
          </a:p>
        </p:txBody>
      </p:sp>
      <p:sp>
        <p:nvSpPr>
          <p:cNvPr id="53" name="CasellaDiTesto 52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design: POWERING SCHEME CASE 2</a:t>
            </a:r>
            <a:endParaRPr lang="en-US" sz="3000" b="1" cap="all" dirty="0"/>
          </a:p>
        </p:txBody>
      </p:sp>
    </p:spTree>
    <p:extLst>
      <p:ext uri="{BB962C8B-B14F-4D97-AF65-F5344CB8AC3E}">
        <p14:creationId xmlns:p14="http://schemas.microsoft.com/office/powerpoint/2010/main" val="185614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11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2826</TotalTime>
  <Words>1234</Words>
  <Application>Microsoft Office PowerPoint</Application>
  <PresentationFormat>Presentazione su schermo (4:3)</PresentationFormat>
  <Paragraphs>334</Paragraphs>
  <Slides>16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Symbol</vt:lpstr>
      <vt:lpstr>Tema di Office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David</dc:creator>
  <cp:lastModifiedBy>David Alesini</cp:lastModifiedBy>
  <cp:revision>87</cp:revision>
  <dcterms:created xsi:type="dcterms:W3CDTF">2017-02-14T10:27:32Z</dcterms:created>
  <dcterms:modified xsi:type="dcterms:W3CDTF">2018-06-01T07:44:29Z</dcterms:modified>
</cp:coreProperties>
</file>