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5" r:id="rId3"/>
    <p:sldId id="362" r:id="rId4"/>
    <p:sldId id="365" r:id="rId5"/>
    <p:sldId id="363" r:id="rId6"/>
    <p:sldId id="364" r:id="rId7"/>
    <p:sldId id="316" r:id="rId8"/>
    <p:sldId id="318" r:id="rId9"/>
    <p:sldId id="319" r:id="rId10"/>
    <p:sldId id="317" r:id="rId11"/>
    <p:sldId id="320" r:id="rId12"/>
    <p:sldId id="323" r:id="rId13"/>
    <p:sldId id="324" r:id="rId14"/>
    <p:sldId id="325" r:id="rId15"/>
    <p:sldId id="326" r:id="rId16"/>
    <p:sldId id="383" r:id="rId17"/>
    <p:sldId id="384" r:id="rId18"/>
    <p:sldId id="382" r:id="rId19"/>
    <p:sldId id="368" r:id="rId20"/>
    <p:sldId id="369" r:id="rId21"/>
    <p:sldId id="371" r:id="rId22"/>
    <p:sldId id="377" r:id="rId23"/>
    <p:sldId id="378" r:id="rId24"/>
    <p:sldId id="391" r:id="rId25"/>
    <p:sldId id="392" r:id="rId26"/>
    <p:sldId id="393" r:id="rId27"/>
    <p:sldId id="394" r:id="rId28"/>
    <p:sldId id="395" r:id="rId2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6D"/>
    <a:srgbClr val="FF6600"/>
    <a:srgbClr val="FFFF00"/>
    <a:srgbClr val="F4F4F4"/>
    <a:srgbClr val="0000FF"/>
    <a:srgbClr val="FF0000"/>
    <a:srgbClr val="D6D6D6"/>
    <a:srgbClr val="000080"/>
    <a:srgbClr val="FFFF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1517" autoAdjust="0"/>
  </p:normalViewPr>
  <p:slideViewPr>
    <p:cSldViewPr>
      <p:cViewPr>
        <p:scale>
          <a:sx n="100" d="100"/>
          <a:sy n="100" d="100"/>
        </p:scale>
        <p:origin x="-2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F01A4-25A4-CF4C-B266-8B7AE59EFD3F}" type="datetimeFigureOut">
              <a:rPr lang="en-US" smtClean="0"/>
              <a:t>01/06/18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4D38-D610-BA4F-B625-EBECA0C27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CFDB5A23-793A-6E42-8F5C-DA8316535D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93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870335-FA4F-4142-AECE-9EEE6976AF47}" type="slidenum">
              <a:rPr lang="en-GB" b="0">
                <a:solidFill>
                  <a:schemeClr val="tx1"/>
                </a:solidFill>
                <a:latin typeface="Times" charset="0"/>
              </a:rPr>
              <a:pPr/>
              <a:t>1</a:t>
            </a:fld>
            <a:endParaRPr lang="en-GB" b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proposed classification of the photocathodes &amp; electron gun is based on </a:t>
            </a:r>
            <a:r>
              <a:rPr lang="en-US" b="1" baseline="0" dirty="0" smtClean="0"/>
              <a:t>1) </a:t>
            </a:r>
            <a:r>
              <a:rPr lang="en-US" baseline="0" dirty="0" smtClean="0"/>
              <a:t>Electron emission (various materials) and </a:t>
            </a:r>
            <a:r>
              <a:rPr lang="en-US" b="1" baseline="0" dirty="0" smtClean="0"/>
              <a:t>2)</a:t>
            </a:r>
            <a:r>
              <a:rPr lang="en-US" baseline="0" dirty="0" smtClean="0"/>
              <a:t> Electron Acceleration (various modes of acceleration)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002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current DC photocathode for ERL is presented with with its parameters</a:t>
            </a:r>
            <a:r>
              <a:rPr lang="en-US" baseline="0" dirty="0" smtClean="0"/>
              <a:t> </a:t>
            </a:r>
            <a:r>
              <a:rPr lang="en-US" dirty="0" smtClean="0"/>
              <a:t>in materials and the next slides the photocathodes in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432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current LBNL VHF photocathode is presented with its parameters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6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current ELBE SRF photocathode is presented with its parameters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41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table presents the various materials</a:t>
            </a:r>
            <a:r>
              <a:rPr lang="en-US" baseline="0" dirty="0" smtClean="0"/>
              <a:t> with the various materials, QE, Response time, Intrinsic Energy, Wave length, ands </a:t>
            </a:r>
            <a:r>
              <a:rPr lang="en-US" baseline="0" dirty="0" err="1" smtClean="0"/>
              <a:t>applicaitions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47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</a:t>
            </a:r>
            <a:r>
              <a:rPr lang="en-US" baseline="0" dirty="0" smtClean="0"/>
              <a:t> the progress of new generation of electron accelerators, there are proposed parameters for future accelerators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841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Cesium Potassium Antimony alloy can</a:t>
            </a:r>
            <a:r>
              <a:rPr lang="en-US" baseline="0" dirty="0" smtClean="0"/>
              <a:t> be one candidate for our photocathode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142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study may be focused on the following photocathode properties for the XLS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875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Let’s turn to the electron gun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65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the title and the upper part of</a:t>
            </a:r>
            <a:r>
              <a:rPr lang="en-US" baseline="0" dirty="0" smtClean="0"/>
              <a:t> the properties must be studied for the electron gun. Then read only the sub-titles in blue color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99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870335-FA4F-4142-AECE-9EEE6976AF47}" type="slidenum">
              <a:rPr lang="en-GB" b="0">
                <a:solidFill>
                  <a:schemeClr val="tx1"/>
                </a:solidFill>
                <a:latin typeface="Times" charset="0"/>
              </a:rPr>
              <a:pPr/>
              <a:t>2</a:t>
            </a:fld>
            <a:endParaRPr lang="en-GB" b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" charset="0"/>
              </a:rPr>
              <a:t>This</a:t>
            </a:r>
            <a:r>
              <a:rPr lang="en-US" baseline="0" dirty="0" smtClean="0">
                <a:latin typeface="Times" charset="0"/>
              </a:rPr>
              <a:t> is a presentation after a search in the literature about the photocathodes, electron guns and X-FEL examples of other labs, in the past, current time and future. Having this results we can effectively have a reasonable proposal for our collaboration.</a:t>
            </a:r>
            <a:endParaRPr lang="en-US" dirty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schematic of the electron gun is presented</a:t>
            </a:r>
            <a:r>
              <a:rPr lang="en-US" baseline="0" dirty="0" smtClean="0"/>
              <a:t> with the main object providing the RF field for the electrons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436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Photo-injector at BNL (USA) designed to deliver 2 MeV beam, 5 </a:t>
            </a:r>
            <a:r>
              <a:rPr lang="en-US" b="0" dirty="0" err="1" smtClean="0"/>
              <a:t>nC</a:t>
            </a:r>
            <a:r>
              <a:rPr lang="en-US" b="0" dirty="0" smtClean="0"/>
              <a:t>/bunch at 9.38 MHz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51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General principle of operation of normal contacting gun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497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Details of the electric field shape</a:t>
            </a:r>
            <a:r>
              <a:rPr lang="en-US" baseline="0" dirty="0" smtClean="0"/>
              <a:t> for the electron acceleration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3469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SWISS</a:t>
            </a:r>
            <a:r>
              <a:rPr lang="en-US" baseline="0" dirty="0" smtClean="0"/>
              <a:t> FEL </a:t>
            </a:r>
            <a:r>
              <a:rPr lang="en-US" baseline="0" dirty="0" err="1" smtClean="0"/>
              <a:t>photoinjector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06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Some more pictures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0298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total view of the cathode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327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We</a:t>
            </a:r>
            <a:r>
              <a:rPr lang="en-US" baseline="0" dirty="0" smtClean="0"/>
              <a:t> know that the photon irradiation of specific energy to a metal extracts electrons from the surface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There is progress of the Quantum Efficiency (QE) determination for Copper (Cu) and other metals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We should be focused for the next steps to codes for simulation of the transverse and longitudinal energy spreads to thin films, other materials,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293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the a), b) and 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56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principle  schematic of a DC photocathode in operation:</a:t>
            </a:r>
            <a:r>
              <a:rPr lang="en-US" baseline="0" dirty="0" smtClean="0"/>
              <a:t> 1) laser beam irradiates the photocathode, 2)electron extraction from photocathode, 3) Electron bunches via the DC HV = -350V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66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principle  schematic of an RF photocathode in operation: similar steps with RF photo-injector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06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have a</a:t>
            </a:r>
            <a:r>
              <a:rPr lang="en-US" baseline="0" dirty="0" smtClean="0"/>
              <a:t> look of the photocathodes of </a:t>
            </a:r>
            <a:r>
              <a:rPr lang="en-US" dirty="0" smtClean="0"/>
              <a:t>various labs,</a:t>
            </a:r>
            <a:r>
              <a:rPr lang="en-US" baseline="0" dirty="0" smtClean="0"/>
              <a:t> i.e. SLAC DC photocathode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297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addition, at Los Alamos</a:t>
            </a:r>
            <a:r>
              <a:rPr lang="en-US" baseline="0" dirty="0" smtClean="0"/>
              <a:t> the RF photocathode with </a:t>
            </a:r>
            <a:r>
              <a:rPr lang="en-US" dirty="0" smtClean="0"/>
              <a:t>with its parameters</a:t>
            </a:r>
            <a:r>
              <a:rPr lang="en-US" baseline="0" dirty="0" smtClean="0"/>
              <a:t> in operation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353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addition, at BNL</a:t>
            </a:r>
            <a:r>
              <a:rPr lang="en-US" baseline="0" dirty="0" smtClean="0"/>
              <a:t> the RF photocathode with </a:t>
            </a:r>
            <a:r>
              <a:rPr lang="en-US" dirty="0" smtClean="0"/>
              <a:t>with its parameters</a:t>
            </a:r>
            <a:r>
              <a:rPr lang="en-US" baseline="0" dirty="0" smtClean="0"/>
              <a:t> in operation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B5A23-793A-6E42-8F5C-DA8316535DD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94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9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15C4-96F0-E14E-9B13-719EA22335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0830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4A0ED-BAB4-624C-B781-79C6B78290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430644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3BB5D-03AC-B143-B2D2-4E3604F12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988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52400"/>
            <a:ext cx="6842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EB73-19CF-CC44-9CE7-FEAFB1258E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0843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A2AA7-CF03-7748-BB41-2232CAC0F0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941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3427B-1AED-B345-A876-AA763AE492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726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85C8-AAFF-1941-BD8F-19A7E3AA0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85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C628D-23F7-E14F-84FD-DBA96F69A7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409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350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7384-0BC4-FD4B-B49D-BEA5213074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3023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D1201-D1CE-9F4A-BAC3-6CD8C55693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5660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AE07C-DC28-B744-A7B8-2481154D7E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41094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95B773-56F5-1443-984B-8422784E99B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100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91" r:id="rId3"/>
    <p:sldLayoutId id="2147483692" r:id="rId4"/>
    <p:sldLayoutId id="2147483693" r:id="rId5"/>
    <p:sldLayoutId id="2147483694" r:id="rId6"/>
    <p:sldLayoutId id="2147483701" r:id="rId7"/>
    <p:sldLayoutId id="2147483695" r:id="rId8"/>
    <p:sldLayoutId id="2147483696" r:id="rId9"/>
    <p:sldLayoutId id="2147483697" r:id="rId10"/>
    <p:sldLayoutId id="2147483698" r:id="rId11"/>
  </p:sldLayoutIdLst>
  <p:transition xmlns:p14="http://schemas.microsoft.com/office/powerpoint/2010/main">
    <p:wipe dir="r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wm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png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>
                <a:solidFill>
                  <a:schemeClr val="tx1"/>
                </a:solidFill>
              </a:rPr>
              <a:t>01.06.2018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chemeClr val="tx1"/>
                </a:solidFill>
              </a:rPr>
              <a:t>EN Gazis/IASA-NTUA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4277A4-60BE-4B44-8853-7A2BCF5F7DBE}" type="slidenum">
              <a:rPr lang="en-GB" sz="1200">
                <a:solidFill>
                  <a:schemeClr val="tx1"/>
                </a:solidFill>
              </a:rPr>
              <a:pPr/>
              <a:t>1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848600" cy="2286000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Verdana" charset="0"/>
              </a:rPr>
              <a:t>Photocathodes for Electron Accelerators</a:t>
            </a:r>
            <a:endParaRPr lang="en-GB" sz="2000" dirty="0">
              <a:latin typeface="Verdana" charset="0"/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524000" y="2209800"/>
            <a:ext cx="60198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dirty="0" err="1" smtClean="0">
                <a:latin typeface="Verdana" charset="0"/>
              </a:rPr>
              <a:t>Evangelos</a:t>
            </a:r>
            <a:r>
              <a:rPr lang="en-GB" dirty="0" smtClean="0">
                <a:latin typeface="Verdana" charset="0"/>
              </a:rPr>
              <a:t> </a:t>
            </a:r>
            <a:r>
              <a:rPr lang="en-GB" dirty="0" err="1" smtClean="0">
                <a:latin typeface="Verdana" charset="0"/>
              </a:rPr>
              <a:t>Gazis</a:t>
            </a:r>
            <a:endParaRPr lang="en-GB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dirty="0" err="1" smtClean="0">
                <a:latin typeface="Verdana" charset="0"/>
              </a:rPr>
              <a:t>Katerina</a:t>
            </a:r>
            <a:r>
              <a:rPr lang="en-GB" dirty="0" smtClean="0">
                <a:latin typeface="Verdana" charset="0"/>
              </a:rPr>
              <a:t> </a:t>
            </a:r>
            <a:r>
              <a:rPr lang="en-GB" dirty="0" smtClean="0">
                <a:latin typeface="Verdana" charset="0"/>
              </a:rPr>
              <a:t> </a:t>
            </a:r>
            <a:r>
              <a:rPr lang="en-GB" dirty="0" err="1" smtClean="0">
                <a:latin typeface="Verdana" charset="0"/>
              </a:rPr>
              <a:t>Tzanetou</a:t>
            </a:r>
            <a:endParaRPr lang="en-GB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dirty="0" err="1" smtClean="0">
                <a:latin typeface="Verdana" charset="0"/>
              </a:rPr>
              <a:t>Pirsi</a:t>
            </a:r>
            <a:r>
              <a:rPr lang="en-GB" dirty="0" smtClean="0">
                <a:latin typeface="Verdana" charset="0"/>
              </a:rPr>
              <a:t> </a:t>
            </a:r>
            <a:r>
              <a:rPr lang="en-GB" dirty="0" err="1" smtClean="0">
                <a:latin typeface="Verdana" charset="0"/>
              </a:rPr>
              <a:t>Prepibaj</a:t>
            </a:r>
            <a:endParaRPr lang="en-GB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dirty="0" err="1" smtClean="0">
                <a:latin typeface="Verdana" charset="0"/>
              </a:rPr>
              <a:t>Rafaella</a:t>
            </a:r>
            <a:r>
              <a:rPr lang="en-GB" dirty="0" smtClean="0">
                <a:latin typeface="Verdana" charset="0"/>
              </a:rPr>
              <a:t> </a:t>
            </a:r>
            <a:r>
              <a:rPr lang="en-GB" dirty="0" err="1" smtClean="0">
                <a:latin typeface="Verdana" charset="0"/>
              </a:rPr>
              <a:t>Kotitsa</a:t>
            </a:r>
            <a:endParaRPr lang="en-GB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latin typeface="Verdana" charset="0"/>
              </a:rPr>
              <a:t>Nick </a:t>
            </a:r>
            <a:r>
              <a:rPr lang="en-GB" dirty="0" err="1" smtClean="0">
                <a:latin typeface="Verdana" charset="0"/>
              </a:rPr>
              <a:t>Gazis</a:t>
            </a:r>
            <a:r>
              <a:rPr lang="en-GB" dirty="0" smtClean="0">
                <a:latin typeface="Verdana" charset="0"/>
              </a:rPr>
              <a:t> (ESS ERIC)</a:t>
            </a:r>
            <a:endParaRPr lang="en-GB" dirty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sz="1800" dirty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Institute of Accelerating Systems &amp; Applications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National Technical University of Athens</a:t>
            </a:r>
            <a:endParaRPr lang="en-GB" sz="1800" dirty="0">
              <a:latin typeface="Verdana" charset="0"/>
            </a:endParaRPr>
          </a:p>
        </p:txBody>
      </p:sp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4724400"/>
            <a:ext cx="838200" cy="8382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63137"/>
            <a:ext cx="2057400" cy="77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2" descr="IASA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648200"/>
            <a:ext cx="5410200" cy="94588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152400"/>
            <a:ext cx="6400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dirty="0" smtClean="0">
                <a:latin typeface="Verdana" charset="0"/>
              </a:rPr>
              <a:t>Classification of the current Photocathodes</a:t>
            </a:r>
            <a:endParaRPr lang="en-GB" sz="2000" dirty="0">
              <a:latin typeface="Verdana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65733"/>
            <a:ext cx="8229600" cy="482441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b="0" dirty="0" smtClean="0"/>
              <a:t>Out of the gun photocathode preparation and exchange with a Load-Lock system</a:t>
            </a:r>
          </a:p>
          <a:p>
            <a:pPr marL="0" indent="0">
              <a:buNone/>
            </a:pPr>
            <a:endParaRPr lang="en-GB" sz="1400" b="0" dirty="0" smtClean="0"/>
          </a:p>
          <a:p>
            <a:r>
              <a:rPr lang="en-GB" b="0" dirty="0" smtClean="0">
                <a:solidFill>
                  <a:srgbClr val="00FFFF"/>
                </a:solidFill>
              </a:rPr>
              <a:t>Electron emission</a:t>
            </a:r>
          </a:p>
          <a:p>
            <a:pPr lvl="1"/>
            <a:r>
              <a:rPr lang="en-GB" b="0" dirty="0" smtClean="0"/>
              <a:t>Photocathodes</a:t>
            </a:r>
          </a:p>
          <a:p>
            <a:pPr lvl="4"/>
            <a:r>
              <a:rPr lang="en-GB" sz="1900" b="0" dirty="0" smtClean="0"/>
              <a:t>Metal</a:t>
            </a:r>
          </a:p>
          <a:p>
            <a:pPr lvl="4"/>
            <a:r>
              <a:rPr lang="en-GB" sz="1900" b="0" dirty="0" smtClean="0"/>
              <a:t>Amorphous semiconductor</a:t>
            </a:r>
          </a:p>
          <a:p>
            <a:pPr lvl="4"/>
            <a:r>
              <a:rPr lang="en-GB" sz="1900" b="0" dirty="0" smtClean="0"/>
              <a:t>Crystalline semiconductors</a:t>
            </a:r>
          </a:p>
          <a:p>
            <a:pPr marL="0" indent="0">
              <a:buNone/>
            </a:pPr>
            <a:endParaRPr lang="en-GB" sz="1500" b="0" dirty="0" smtClean="0">
              <a:solidFill>
                <a:srgbClr val="00FFFF"/>
              </a:solidFill>
            </a:endParaRPr>
          </a:p>
          <a:p>
            <a:r>
              <a:rPr lang="en-GB" b="0" dirty="0" smtClean="0">
                <a:solidFill>
                  <a:srgbClr val="00FFFF"/>
                </a:solidFill>
              </a:rPr>
              <a:t>Electron acceleration</a:t>
            </a:r>
          </a:p>
          <a:p>
            <a:pPr lvl="1"/>
            <a:r>
              <a:rPr lang="en-GB" b="0" dirty="0" smtClean="0">
                <a:solidFill>
                  <a:srgbClr val="FFFFFF"/>
                </a:solidFill>
              </a:rPr>
              <a:t>DC high voltage</a:t>
            </a:r>
          </a:p>
          <a:p>
            <a:pPr lvl="1"/>
            <a:r>
              <a:rPr lang="en-GB" b="0" dirty="0" smtClean="0">
                <a:solidFill>
                  <a:srgbClr val="FFFFFF"/>
                </a:solidFill>
              </a:rPr>
              <a:t>Radiofrequency acceleration</a:t>
            </a:r>
            <a:endParaRPr lang="en-GB" sz="1500" b="0" dirty="0" smtClean="0">
              <a:solidFill>
                <a:srgbClr val="FFFFFF"/>
              </a:solidFill>
            </a:endParaRPr>
          </a:p>
          <a:p>
            <a:pPr lvl="4"/>
            <a:r>
              <a:rPr lang="en-GB" sz="1900" b="0" dirty="0" smtClean="0">
                <a:solidFill>
                  <a:srgbClr val="FFFFFF"/>
                </a:solidFill>
              </a:rPr>
              <a:t>Normal conductive acceleration</a:t>
            </a:r>
          </a:p>
          <a:p>
            <a:pPr lvl="4"/>
            <a:r>
              <a:rPr lang="en-GB" sz="1900" b="0" dirty="0" smtClean="0">
                <a:solidFill>
                  <a:srgbClr val="FFFFFF"/>
                </a:solidFill>
              </a:rPr>
              <a:t>Superconductive acceleration</a:t>
            </a:r>
          </a:p>
          <a:p>
            <a:pPr lvl="1"/>
            <a:r>
              <a:rPr lang="en-GB" b="0" dirty="0" smtClean="0">
                <a:solidFill>
                  <a:srgbClr val="FFFFFF"/>
                </a:solidFill>
              </a:rPr>
              <a:t>VHF field acceleration</a:t>
            </a:r>
          </a:p>
          <a:p>
            <a:pPr lvl="4"/>
            <a:r>
              <a:rPr lang="en-GB" sz="1900" b="0" dirty="0" smtClean="0">
                <a:solidFill>
                  <a:srgbClr val="FFFFFF"/>
                </a:solidFill>
              </a:rPr>
              <a:t>Normal conductive acceleration</a:t>
            </a:r>
          </a:p>
          <a:p>
            <a:pPr lvl="4"/>
            <a:r>
              <a:rPr lang="en-GB" sz="1900" b="0" dirty="0" smtClean="0">
                <a:solidFill>
                  <a:srgbClr val="FFFFFF"/>
                </a:solidFill>
              </a:rPr>
              <a:t>Superconductive acceleration</a:t>
            </a:r>
          </a:p>
        </p:txBody>
      </p:sp>
    </p:spTree>
    <p:extLst>
      <p:ext uri="{BB962C8B-B14F-4D97-AF65-F5344CB8AC3E}">
        <p14:creationId xmlns:p14="http://schemas.microsoft.com/office/powerpoint/2010/main" val="40889103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152400"/>
            <a:ext cx="6858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800" u="sng" dirty="0" smtClean="0">
                <a:latin typeface="Verdana" charset="0"/>
              </a:rPr>
              <a:t>Current</a:t>
            </a:r>
            <a:r>
              <a:rPr lang="en-US" sz="2800" dirty="0" smtClean="0">
                <a:latin typeface="Verdana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Verdana" charset="0"/>
              </a:rPr>
              <a:t>DC</a:t>
            </a:r>
            <a:r>
              <a:rPr lang="en-US" sz="2800" dirty="0" smtClean="0">
                <a:latin typeface="Verdana" charset="0"/>
              </a:rPr>
              <a:t> Photocathode for ERL</a:t>
            </a:r>
            <a:endParaRPr lang="en-GB" sz="2800" dirty="0">
              <a:latin typeface="Verdana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345303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429000" y="1143000"/>
            <a:ext cx="5715000" cy="3429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sz="2000" b="0" dirty="0" smtClean="0"/>
              <a:t>Maximum voltage achieved – 500 kV</a:t>
            </a:r>
          </a:p>
          <a:p>
            <a:r>
              <a:rPr lang="en-GB" sz="2000" b="0" dirty="0" smtClean="0"/>
              <a:t>Maximum design current – 10 mA</a:t>
            </a:r>
          </a:p>
          <a:p>
            <a:r>
              <a:rPr lang="en-GB" sz="2000" b="0" dirty="0" smtClean="0"/>
              <a:t>Photocathode – GaAs/Sb</a:t>
            </a:r>
          </a:p>
          <a:p>
            <a:r>
              <a:rPr lang="en-GB" sz="2000" b="0" dirty="0" smtClean="0"/>
              <a:t>Photocathode preparation system (not shown) integrated with the gun</a:t>
            </a:r>
          </a:p>
          <a:p>
            <a:r>
              <a:rPr lang="en-GB" sz="2000" b="0" dirty="0" smtClean="0"/>
              <a:t>For protection of the ceramic insulator from field emission and scattered electrons it is made segmented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060" y="4876800"/>
            <a:ext cx="661869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27533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The LBNL VHF photocathode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137804" cy="397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200" y="914400"/>
            <a:ext cx="3200400" cy="40374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953000"/>
            <a:ext cx="4572000" cy="107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00600" y="5334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Photocathode used Metal/Te/Sb</a:t>
            </a:r>
          </a:p>
        </p:txBody>
      </p:sp>
    </p:spTree>
    <p:extLst>
      <p:ext uri="{BB962C8B-B14F-4D97-AF65-F5344CB8AC3E}">
        <p14:creationId xmlns:p14="http://schemas.microsoft.com/office/powerpoint/2010/main" val="27710350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The ELBE SRF photocathode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4505944" cy="346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954" y="1095759"/>
            <a:ext cx="4250846" cy="285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29" y="4864482"/>
            <a:ext cx="4408097" cy="90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24400" y="4572000"/>
            <a:ext cx="4237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frequency		1.3 GHz</a:t>
            </a:r>
          </a:p>
          <a:p>
            <a:r>
              <a:rPr lang="en-GB" dirty="0" smtClean="0"/>
              <a:t>RF scheme		3.5 cells</a:t>
            </a:r>
          </a:p>
          <a:p>
            <a:r>
              <a:rPr lang="en-GB" dirty="0" smtClean="0"/>
              <a:t>Operation mode		CW</a:t>
            </a:r>
          </a:p>
          <a:p>
            <a:r>
              <a:rPr lang="en-GB" dirty="0" smtClean="0"/>
              <a:t>Photocathode used	Cs</a:t>
            </a:r>
            <a:r>
              <a:rPr lang="en-GB" baseline="-25000" dirty="0" smtClean="0"/>
              <a:t>2</a:t>
            </a:r>
            <a:r>
              <a:rPr lang="en-GB" dirty="0" smtClean="0"/>
              <a:t>Te/Metal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0350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Current photocathode materials</a:t>
            </a:r>
            <a:endParaRPr lang="en-GB" sz="2400" dirty="0">
              <a:latin typeface="Verdana" charset="0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57335"/>
              </p:ext>
            </p:extLst>
          </p:nvPr>
        </p:nvGraphicFramePr>
        <p:xfrm>
          <a:off x="0" y="1066800"/>
          <a:ext cx="9105181" cy="4387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062"/>
                <a:gridCol w="701335"/>
                <a:gridCol w="601144"/>
                <a:gridCol w="1484645"/>
                <a:gridCol w="1721459"/>
                <a:gridCol w="956367"/>
                <a:gridCol w="948251"/>
                <a:gridCol w="1337918"/>
              </a:tblGrid>
              <a:tr h="539646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QE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Response time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Intrinsic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Energy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Wave</a:t>
                      </a:r>
                    </a:p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Gun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Application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8" marR="91468" marT="45697" marB="45697"/>
                </a:tc>
              </a:tr>
              <a:tr h="673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000090"/>
                          </a:solidFill>
                        </a:rPr>
                        <a:t>Normally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conducting metals</a:t>
                      </a: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Cu, Mg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</a:t>
                      </a:r>
                      <a:r>
                        <a:rPr lang="en-GB" sz="1100" b="1" baseline="30000" dirty="0" smtClean="0"/>
                        <a:t>-5</a:t>
                      </a:r>
                      <a:r>
                        <a:rPr lang="en-GB" sz="1100" b="1" baseline="0" dirty="0" smtClean="0"/>
                        <a:t>-10</a:t>
                      </a:r>
                      <a:r>
                        <a:rPr lang="en-GB" sz="1100" b="1" baseline="30000" dirty="0" smtClean="0"/>
                        <a:t>-4</a:t>
                      </a:r>
                      <a:endParaRPr lang="en-GB" sz="1100" b="1" baseline="30000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10’s fs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100’s mV –</a:t>
                      </a:r>
                      <a:r>
                        <a:rPr lang="en-GB" sz="1100" b="1" baseline="0" dirty="0" smtClean="0"/>
                        <a:t> 1’s 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UV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NC-</a:t>
                      </a:r>
                      <a:r>
                        <a:rPr lang="en-GB" sz="1100" b="1" baseline="0" dirty="0" smtClean="0"/>
                        <a:t>RF,</a:t>
                      </a:r>
                    </a:p>
                    <a:p>
                      <a:r>
                        <a:rPr lang="en-GB" sz="1100" b="1" baseline="0" dirty="0" smtClean="0"/>
                        <a:t>VHF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Low rep rate  FELs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00B050"/>
                    </a:solidFill>
                  </a:tcPr>
                </a:tc>
              </a:tr>
              <a:tr h="6190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000090"/>
                          </a:solidFill>
                        </a:rPr>
                        <a:t>Super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conducting metals</a:t>
                      </a: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100" b="1" dirty="0" err="1" smtClean="0"/>
                        <a:t>Nb</a:t>
                      </a:r>
                      <a:r>
                        <a:rPr lang="en-GB" sz="1100" b="1" dirty="0" smtClean="0"/>
                        <a:t>, </a:t>
                      </a:r>
                      <a:r>
                        <a:rPr lang="en-GB" sz="1100" b="1" dirty="0" err="1" smtClean="0"/>
                        <a:t>Pb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10</a:t>
                      </a:r>
                      <a:r>
                        <a:rPr lang="en-GB" sz="1100" b="1" baseline="30000" dirty="0" smtClean="0"/>
                        <a:t>-5</a:t>
                      </a:r>
                      <a:r>
                        <a:rPr lang="en-GB" sz="1100" b="1" baseline="0" dirty="0" smtClean="0"/>
                        <a:t>-10</a:t>
                      </a:r>
                      <a:r>
                        <a:rPr lang="en-GB" sz="1100" b="1" baseline="30000" dirty="0" smtClean="0"/>
                        <a:t>-4</a:t>
                      </a:r>
                    </a:p>
                    <a:p>
                      <a:r>
                        <a:rPr lang="en-GB" sz="1100" b="1" baseline="30000" dirty="0" smtClean="0"/>
                        <a:t> 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10’s fs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100’s mV – 1’s 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UV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SC-</a:t>
                      </a:r>
                      <a:r>
                        <a:rPr lang="en-GB" sz="1100" b="1" baseline="0" dirty="0" smtClean="0"/>
                        <a:t>RF</a:t>
                      </a:r>
                      <a:endParaRPr lang="en-GB" sz="1100" b="1" dirty="0" smtClean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/>
                        <a:t>High rep rate FELs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92D050"/>
                    </a:solidFill>
                  </a:tcPr>
                </a:tc>
              </a:tr>
              <a:tr h="7936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000090"/>
                          </a:solidFill>
                        </a:rPr>
                        <a:t>Positive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e</a:t>
                      </a:r>
                      <a:r>
                        <a:rPr lang="en-GB" sz="1100" b="1" baseline="30000" dirty="0" smtClean="0">
                          <a:solidFill>
                            <a:srgbClr val="000090"/>
                          </a:solidFill>
                        </a:rPr>
                        <a:t>-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affinity Te-based</a:t>
                      </a: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Cs</a:t>
                      </a:r>
                      <a:r>
                        <a:rPr lang="en-GB" sz="1100" b="1" baseline="-25000" dirty="0" smtClean="0"/>
                        <a:t>2</a:t>
                      </a:r>
                      <a:r>
                        <a:rPr lang="en-GB" sz="1100" b="1" dirty="0" smtClean="0"/>
                        <a:t>Te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0.1-0.2</a:t>
                      </a:r>
                    </a:p>
                    <a:p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err="1" smtClean="0"/>
                        <a:t>ps’s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100’s mV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/>
                        <a:t>UV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NC-</a:t>
                      </a:r>
                      <a:r>
                        <a:rPr lang="en-GB" sz="1100" b="1" baseline="0" dirty="0" smtClean="0"/>
                        <a:t>RF,</a:t>
                      </a:r>
                      <a:br>
                        <a:rPr lang="en-GB" sz="1100" b="1" baseline="0" dirty="0" smtClean="0"/>
                      </a:br>
                      <a:r>
                        <a:rPr lang="en-GB" sz="1100" b="1" baseline="0" dirty="0" smtClean="0"/>
                        <a:t>SC-RF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baseline="0" dirty="0" smtClean="0"/>
                        <a:t>VHF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baseline="0" dirty="0" smtClean="0"/>
                        <a:t>DC</a:t>
                      </a:r>
                      <a:endParaRPr lang="en-GB" sz="1100" b="1" dirty="0" smtClean="0"/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High rep rate FELs</a:t>
                      </a:r>
                    </a:p>
                  </a:txBody>
                  <a:tcPr marL="91468" marR="91468" marT="45697" marB="45697">
                    <a:solidFill>
                      <a:srgbClr val="FFFF00"/>
                    </a:solidFill>
                  </a:tcPr>
                </a:tc>
              </a:tr>
              <a:tr h="9682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000090"/>
                          </a:solidFill>
                        </a:rPr>
                        <a:t>Positive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e</a:t>
                      </a:r>
                      <a:r>
                        <a:rPr lang="en-GB" sz="1100" b="1" baseline="30000" dirty="0" smtClean="0">
                          <a:solidFill>
                            <a:srgbClr val="000090"/>
                          </a:solidFill>
                        </a:rPr>
                        <a:t>-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affinity Sb-based</a:t>
                      </a: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Cs</a:t>
                      </a:r>
                      <a:r>
                        <a:rPr lang="en-GB" sz="1100" b="1" baseline="-25000" dirty="0" smtClean="0"/>
                        <a:t>3</a:t>
                      </a:r>
                      <a:r>
                        <a:rPr lang="en-GB" sz="1100" b="1" dirty="0" smtClean="0"/>
                        <a:t>Sb </a:t>
                      </a:r>
                      <a:r>
                        <a:rPr lang="en-GB" sz="1100" b="1" dirty="0" err="1" smtClean="0"/>
                        <a:t>etc</a:t>
                      </a:r>
                      <a:r>
                        <a:rPr lang="en-GB" sz="1100" b="1" dirty="0" smtClean="0"/>
                        <a:t> 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0.1-0.2</a:t>
                      </a:r>
                    </a:p>
                    <a:p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err="1" smtClean="0"/>
                        <a:t>ps’s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100’s mV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Visible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DC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VHF,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SCRF(?)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NCRF(???)</a:t>
                      </a:r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ERLs, High rep rate FELs</a:t>
                      </a:r>
                    </a:p>
                  </a:txBody>
                  <a:tcPr marL="91468" marR="91468" marT="45697" marB="45697">
                    <a:solidFill>
                      <a:srgbClr val="FFC000"/>
                    </a:solidFill>
                  </a:tcPr>
                </a:tc>
              </a:tr>
              <a:tr h="7936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000090"/>
                          </a:solidFill>
                        </a:rPr>
                        <a:t>Negative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e</a:t>
                      </a:r>
                      <a:r>
                        <a:rPr lang="en-GB" sz="1100" b="1" baseline="30000" dirty="0" smtClean="0">
                          <a:solidFill>
                            <a:srgbClr val="000090"/>
                          </a:solidFill>
                        </a:rPr>
                        <a:t>-</a:t>
                      </a:r>
                      <a:r>
                        <a:rPr lang="en-GB" sz="1100" b="1" baseline="0" dirty="0" smtClean="0">
                          <a:solidFill>
                            <a:srgbClr val="000090"/>
                          </a:solidFill>
                        </a:rPr>
                        <a:t> affinity semiconductor</a:t>
                      </a:r>
                      <a:endParaRPr lang="en-GB" sz="11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L="91468" marR="91468" marT="45697" marB="45697"/>
                </a:tc>
                <a:tc>
                  <a:txBody>
                    <a:bodyPr/>
                    <a:lstStyle/>
                    <a:p>
                      <a:r>
                        <a:rPr lang="en-GB" sz="1100" b="1" dirty="0" err="1" smtClean="0"/>
                        <a:t>GaAs</a:t>
                      </a:r>
                      <a:r>
                        <a:rPr lang="en-GB" sz="1100" b="1" dirty="0" smtClean="0"/>
                        <a:t>,</a:t>
                      </a:r>
                      <a:r>
                        <a:rPr lang="en-GB" sz="1100" b="1" baseline="0" dirty="0" smtClean="0"/>
                        <a:t> </a:t>
                      </a:r>
                      <a:r>
                        <a:rPr lang="en-GB" sz="1100" b="1" baseline="0" dirty="0" err="1" smtClean="0"/>
                        <a:t>etc</a:t>
                      </a:r>
                      <a:endParaRPr lang="en-GB" sz="1100" b="1" dirty="0" smtClean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0.1-0.35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1’s </a:t>
                      </a:r>
                      <a:r>
                        <a:rPr lang="en-GB" sz="1100" b="1" dirty="0" err="1" smtClean="0"/>
                        <a:t>ps</a:t>
                      </a:r>
                      <a:r>
                        <a:rPr lang="en-GB" sz="1100" b="1" dirty="0" smtClean="0"/>
                        <a:t> – 100’s </a:t>
                      </a:r>
                      <a:r>
                        <a:rPr lang="en-GB" sz="1100" b="1" dirty="0" err="1" smtClean="0"/>
                        <a:t>ps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10’s mV – 100’s mV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IR-</a:t>
                      </a:r>
                      <a:r>
                        <a:rPr lang="en-GB" sz="1100" b="1" baseline="0" dirty="0" smtClean="0"/>
                        <a:t> Visible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DC (XHV)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Polarized sources, ERLs</a:t>
                      </a:r>
                      <a:endParaRPr lang="en-GB" sz="1100" b="1" dirty="0"/>
                    </a:p>
                  </a:txBody>
                  <a:tcPr marL="91468" marR="91468" marT="45697" marB="45697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0350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Future requirements for electron accelerators</a:t>
            </a:r>
            <a:endParaRPr lang="en-GB" sz="2400" dirty="0">
              <a:latin typeface="Verdana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05351"/>
            <a:ext cx="8458200" cy="420484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b="0" dirty="0" smtClean="0"/>
              <a:t>Beam energy : 100’s </a:t>
            </a:r>
            <a:r>
              <a:rPr lang="en-GB" b="0" dirty="0" err="1" smtClean="0"/>
              <a:t>keV</a:t>
            </a:r>
            <a:r>
              <a:rPr lang="en-GB" b="0" dirty="0" smtClean="0"/>
              <a:t> – </a:t>
            </a:r>
            <a:r>
              <a:rPr lang="en-GB" b="0" dirty="0" err="1" smtClean="0"/>
              <a:t>GeV’s</a:t>
            </a:r>
            <a:endParaRPr lang="en-GB" b="0" dirty="0" smtClean="0"/>
          </a:p>
          <a:p>
            <a:r>
              <a:rPr lang="en-GB" b="0" dirty="0" smtClean="0"/>
              <a:t>Bunch peak current : Amps – kA’s</a:t>
            </a:r>
          </a:p>
          <a:p>
            <a:pPr lvl="3"/>
            <a:r>
              <a:rPr lang="en-GB" b="0" dirty="0" smtClean="0"/>
              <a:t>Bunch charge : </a:t>
            </a:r>
            <a:r>
              <a:rPr lang="en-GB" b="0" dirty="0" err="1" smtClean="0"/>
              <a:t>fC’s</a:t>
            </a:r>
            <a:r>
              <a:rPr lang="en-GB" b="0" dirty="0" smtClean="0"/>
              <a:t> – </a:t>
            </a:r>
            <a:r>
              <a:rPr lang="en-GB" b="0" dirty="0" err="1" smtClean="0"/>
              <a:t>nC’s</a:t>
            </a:r>
            <a:endParaRPr lang="en-GB" b="0" dirty="0" smtClean="0"/>
          </a:p>
          <a:p>
            <a:pPr lvl="3"/>
            <a:r>
              <a:rPr lang="en-GB" b="0" dirty="0" smtClean="0"/>
              <a:t>Bunch duration : </a:t>
            </a:r>
            <a:r>
              <a:rPr lang="en-GB" b="0" dirty="0" err="1" smtClean="0"/>
              <a:t>fs’s</a:t>
            </a:r>
            <a:r>
              <a:rPr lang="en-GB" b="0" dirty="0" smtClean="0"/>
              <a:t> – </a:t>
            </a:r>
            <a:r>
              <a:rPr lang="en-GB" b="0" dirty="0" err="1" smtClean="0"/>
              <a:t>ns’s</a:t>
            </a:r>
            <a:endParaRPr lang="en-GB" b="0" dirty="0" smtClean="0"/>
          </a:p>
          <a:p>
            <a:r>
              <a:rPr lang="en-GB" b="0" dirty="0" smtClean="0"/>
              <a:t>Beam average current : </a:t>
            </a:r>
            <a:r>
              <a:rPr lang="en-GB" b="0" dirty="0" err="1" smtClean="0"/>
              <a:t>nA’s</a:t>
            </a:r>
            <a:r>
              <a:rPr lang="en-GB" b="0" dirty="0" smtClean="0"/>
              <a:t> –A’s</a:t>
            </a:r>
          </a:p>
          <a:p>
            <a:pPr lvl="3"/>
            <a:r>
              <a:rPr lang="en-GB" b="0" dirty="0" smtClean="0"/>
              <a:t>Bunch charge : </a:t>
            </a:r>
            <a:r>
              <a:rPr lang="en-GB" b="0" dirty="0" err="1" smtClean="0"/>
              <a:t>fC’s</a:t>
            </a:r>
            <a:r>
              <a:rPr lang="en-GB" b="0" dirty="0" smtClean="0"/>
              <a:t> – </a:t>
            </a:r>
            <a:r>
              <a:rPr lang="en-GB" b="0" dirty="0" err="1" smtClean="0"/>
              <a:t>nC’s</a:t>
            </a:r>
            <a:endParaRPr lang="en-GB" b="0" dirty="0" smtClean="0"/>
          </a:p>
          <a:p>
            <a:pPr lvl="3"/>
            <a:r>
              <a:rPr lang="en-GB" b="0" dirty="0" smtClean="0"/>
              <a:t>Bunch repetition rate : Hz – 100’s MHz</a:t>
            </a:r>
          </a:p>
          <a:p>
            <a:r>
              <a:rPr lang="en-GB" b="0" dirty="0" smtClean="0"/>
              <a:t>Beam energy spread : 0.1 %’s</a:t>
            </a:r>
          </a:p>
          <a:p>
            <a:r>
              <a:rPr lang="en-GB" b="0" dirty="0" smtClean="0"/>
              <a:t>Beam emittance : sub µm’s</a:t>
            </a:r>
          </a:p>
          <a:p>
            <a:r>
              <a:rPr lang="en-GB" b="0" dirty="0" smtClean="0"/>
              <a:t>Beam synchronisation : less than10’s of </a:t>
            </a:r>
            <a:r>
              <a:rPr lang="en-GB" b="0" dirty="0" err="1" smtClean="0"/>
              <a:t>fs</a:t>
            </a:r>
            <a:endParaRPr lang="en-GB" b="0" dirty="0" smtClean="0"/>
          </a:p>
        </p:txBody>
      </p:sp>
    </p:spTree>
    <p:extLst>
      <p:ext uri="{BB962C8B-B14F-4D97-AF65-F5344CB8AC3E}">
        <p14:creationId xmlns:p14="http://schemas.microsoft.com/office/powerpoint/2010/main" val="277103507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96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Photocathods choice &amp; challenges</a:t>
            </a:r>
          </a:p>
          <a:p>
            <a:pPr eaLnBrk="1" hangingPunct="1"/>
            <a:r>
              <a:rPr lang="en-US" sz="2400" dirty="0" smtClean="0">
                <a:latin typeface="Verdana" charset="0"/>
              </a:rPr>
              <a:t>a possible proposal</a:t>
            </a:r>
            <a:endParaRPr lang="en-GB" sz="2400" dirty="0">
              <a:latin typeface="Verdan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371600"/>
            <a:ext cx="3429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/>
              <a:t>• </a:t>
            </a:r>
            <a:r>
              <a:rPr lang="en-US" b="0" dirty="0" smtClean="0"/>
              <a:t> </a:t>
            </a:r>
            <a:r>
              <a:rPr lang="en-US" dirty="0" smtClean="0"/>
              <a:t>CsK</a:t>
            </a:r>
            <a:r>
              <a:rPr lang="en-US" baseline="-25000" dirty="0" smtClean="0"/>
              <a:t>2</a:t>
            </a:r>
            <a:r>
              <a:rPr lang="en-US" dirty="0" smtClean="0"/>
              <a:t>Sb</a:t>
            </a:r>
            <a:r>
              <a:rPr lang="en-US" b="0" dirty="0" smtClean="0"/>
              <a:t> </a:t>
            </a:r>
            <a:r>
              <a:rPr lang="en-US" b="0" dirty="0"/>
              <a:t>is cathode of</a:t>
            </a:r>
          </a:p>
          <a:p>
            <a:r>
              <a:rPr lang="en-US" b="0" dirty="0"/>
              <a:t>choice, with a diamond</a:t>
            </a:r>
          </a:p>
          <a:p>
            <a:r>
              <a:rPr lang="en-US" b="0" dirty="0"/>
              <a:t>amplified photocathode</a:t>
            </a:r>
          </a:p>
          <a:p>
            <a:r>
              <a:rPr lang="en-US" b="0" dirty="0"/>
              <a:t>as the next generation</a:t>
            </a:r>
          </a:p>
          <a:p>
            <a:r>
              <a:rPr lang="en-US" b="0" dirty="0" smtClean="0"/>
              <a:t>Cathode</a:t>
            </a:r>
          </a:p>
          <a:p>
            <a:endParaRPr lang="en-US" b="0" dirty="0"/>
          </a:p>
          <a:p>
            <a:r>
              <a:rPr lang="en-US" b="0" dirty="0"/>
              <a:t>• </a:t>
            </a:r>
            <a:r>
              <a:rPr lang="en-US" b="0" dirty="0" smtClean="0"/>
              <a:t> Lots </a:t>
            </a:r>
            <a:r>
              <a:rPr lang="en-US" b="0" dirty="0"/>
              <a:t>of experience with</a:t>
            </a:r>
          </a:p>
          <a:p>
            <a:r>
              <a:rPr lang="en-US" dirty="0"/>
              <a:t>CsK</a:t>
            </a:r>
            <a:r>
              <a:rPr lang="en-US" baseline="-25000" dirty="0"/>
              <a:t>2</a:t>
            </a:r>
            <a:r>
              <a:rPr lang="en-US" dirty="0"/>
              <a:t>Sb</a:t>
            </a:r>
            <a:r>
              <a:rPr lang="en-US" b="0" dirty="0"/>
              <a:t> photocathode</a:t>
            </a:r>
          </a:p>
          <a:p>
            <a:r>
              <a:rPr lang="en-US" b="0" dirty="0"/>
              <a:t>deposition, extensive</a:t>
            </a:r>
          </a:p>
          <a:p>
            <a:r>
              <a:rPr lang="en-US" b="0" dirty="0"/>
              <a:t>R&amp;D on diamond</a:t>
            </a:r>
          </a:p>
          <a:p>
            <a:r>
              <a:rPr lang="en-US" b="0" dirty="0"/>
              <a:t>amplified photocathode</a:t>
            </a:r>
            <a:endParaRPr lang="en-US" dirty="0"/>
          </a:p>
        </p:txBody>
      </p:sp>
      <p:pic>
        <p:nvPicPr>
          <p:cNvPr id="7" name="Picture 6" descr="Screen Shot 2018-04-18 at 17.00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812" y="1752600"/>
            <a:ext cx="5443188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1940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43000" y="76200"/>
            <a:ext cx="7696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Future requirements to the photocathodes for the accelerators</a:t>
            </a:r>
          </a:p>
          <a:p>
            <a:pPr eaLnBrk="1" hangingPunct="1"/>
            <a:r>
              <a:rPr lang="en-US" sz="2400" dirty="0">
                <a:latin typeface="Verdana" charset="0"/>
              </a:rPr>
              <a:t>a possible proposal</a:t>
            </a:r>
            <a:endParaRPr lang="en-GB" sz="2400" dirty="0">
              <a:latin typeface="Verdana" charset="0"/>
            </a:endParaRPr>
          </a:p>
          <a:p>
            <a:pPr eaLnBrk="1" hangingPunct="1"/>
            <a:endParaRPr lang="en-GB" sz="2400" dirty="0">
              <a:latin typeface="Verdana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828800"/>
            <a:ext cx="8297174" cy="33240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b="0" dirty="0" smtClean="0"/>
              <a:t>High Quantum efficiency</a:t>
            </a:r>
          </a:p>
          <a:p>
            <a:r>
              <a:rPr lang="en-GB" b="0" dirty="0" smtClean="0"/>
              <a:t>High Robustness</a:t>
            </a:r>
          </a:p>
          <a:p>
            <a:r>
              <a:rPr lang="en-GB" b="0" dirty="0" smtClean="0"/>
              <a:t>Low intrinsic emittance</a:t>
            </a:r>
          </a:p>
          <a:p>
            <a:r>
              <a:rPr lang="en-GB" b="0" dirty="0" smtClean="0"/>
              <a:t>Fast response time</a:t>
            </a:r>
          </a:p>
          <a:p>
            <a:r>
              <a:rPr lang="en-GB" b="0" dirty="0" smtClean="0"/>
              <a:t>New ideas are welcomed!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1444940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0" y="18288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Electron Gun</a:t>
            </a:r>
            <a:endParaRPr lang="en-GB" sz="24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61567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057400" y="609600"/>
            <a:ext cx="5562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/>
              <a:t>•</a:t>
            </a:r>
            <a:r>
              <a:rPr lang="en-US" sz="2800" b="0" dirty="0"/>
              <a:t> </a:t>
            </a:r>
            <a:r>
              <a:rPr lang="en-US" sz="2000" b="0" dirty="0" smtClean="0"/>
              <a:t>Average </a:t>
            </a:r>
            <a:r>
              <a:rPr lang="en-US" sz="2000" b="0" dirty="0"/>
              <a:t>current</a:t>
            </a:r>
          </a:p>
          <a:p>
            <a:r>
              <a:rPr lang="en-US" sz="2000" b="0" dirty="0" smtClean="0"/>
              <a:t>•  Peak </a:t>
            </a:r>
            <a:r>
              <a:rPr lang="en-US" sz="2000" b="0" dirty="0"/>
              <a:t>current</a:t>
            </a:r>
          </a:p>
          <a:p>
            <a:r>
              <a:rPr lang="en-US" sz="2000" b="0" dirty="0" smtClean="0"/>
              <a:t>•  Pulse </a:t>
            </a:r>
            <a:r>
              <a:rPr lang="en-US" sz="2000" b="0" dirty="0"/>
              <a:t>length</a:t>
            </a:r>
          </a:p>
          <a:p>
            <a:r>
              <a:rPr lang="en-US" sz="2000" b="0" dirty="0" smtClean="0"/>
              <a:t>•  Emittance </a:t>
            </a:r>
            <a:r>
              <a:rPr lang="en-US" sz="2000" b="0" dirty="0"/>
              <a:t>(beam quality)</a:t>
            </a:r>
          </a:p>
          <a:p>
            <a:r>
              <a:rPr lang="en-US" sz="2000" b="0" dirty="0" smtClean="0"/>
              <a:t>•  Reliability </a:t>
            </a:r>
            <a:r>
              <a:rPr lang="en-US" sz="2000" b="0" dirty="0"/>
              <a:t>(lifetime)</a:t>
            </a:r>
          </a:p>
          <a:p>
            <a:r>
              <a:rPr lang="en-US" sz="2000" b="0" dirty="0" smtClean="0"/>
              <a:t>•  Physical </a:t>
            </a:r>
            <a:r>
              <a:rPr lang="en-US" sz="2000" b="0" dirty="0"/>
              <a:t>size</a:t>
            </a:r>
          </a:p>
          <a:p>
            <a:r>
              <a:rPr lang="en-US" sz="2000" b="0" dirty="0" smtClean="0"/>
              <a:t>•  Cost</a:t>
            </a:r>
            <a:endParaRPr lang="en-US" sz="2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46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Useful properties for Electron Gun design</a:t>
            </a:r>
            <a:endParaRPr lang="en-GB" sz="2400" dirty="0">
              <a:latin typeface="Verdan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" y="3657600"/>
            <a:ext cx="36195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FFFF"/>
                </a:solidFill>
              </a:rPr>
              <a:t>• Lower emittance</a:t>
            </a:r>
          </a:p>
          <a:p>
            <a:pPr lvl="1"/>
            <a:r>
              <a:rPr lang="en-US" b="0" dirty="0"/>
              <a:t>– higher gradient</a:t>
            </a:r>
          </a:p>
          <a:p>
            <a:pPr lvl="1"/>
            <a:r>
              <a:rPr lang="en-US" b="0" dirty="0"/>
              <a:t>– lower QE</a:t>
            </a:r>
          </a:p>
          <a:p>
            <a:pPr lvl="1"/>
            <a:r>
              <a:rPr lang="en-US" b="0" dirty="0"/>
              <a:t>– faster cathode</a:t>
            </a:r>
          </a:p>
          <a:p>
            <a:pPr lvl="1"/>
            <a:r>
              <a:rPr lang="en-US" b="0" dirty="0"/>
              <a:t>– lower bunch charge</a:t>
            </a:r>
          </a:p>
          <a:p>
            <a:pPr lvl="1"/>
            <a:r>
              <a:rPr lang="en-US" b="0" dirty="0"/>
              <a:t>– smaller emission radius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32766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• </a:t>
            </a:r>
            <a:r>
              <a:rPr lang="en-US" dirty="0">
                <a:solidFill>
                  <a:srgbClr val="00FFFF"/>
                </a:solidFill>
              </a:rPr>
              <a:t>Larger duty factor</a:t>
            </a:r>
          </a:p>
          <a:p>
            <a:pPr lvl="1"/>
            <a:r>
              <a:rPr lang="en-US" b="0" dirty="0"/>
              <a:t>– lower gradient</a:t>
            </a:r>
          </a:p>
          <a:p>
            <a:pPr lvl="1"/>
            <a:r>
              <a:rPr lang="en-US" b="0" dirty="0"/>
              <a:t>– higher QE</a:t>
            </a:r>
          </a:p>
          <a:p>
            <a:pPr lvl="1"/>
            <a:r>
              <a:rPr lang="en-US" b="0" dirty="0"/>
              <a:t>– lower bunch charge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48006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• </a:t>
            </a:r>
            <a:r>
              <a:rPr lang="en-US" dirty="0">
                <a:solidFill>
                  <a:srgbClr val="00FFFF"/>
                </a:solidFill>
              </a:rPr>
              <a:t>Higher charge per bun</a:t>
            </a:r>
            <a:r>
              <a:rPr lang="en-US" dirty="0"/>
              <a:t>ch</a:t>
            </a:r>
          </a:p>
          <a:p>
            <a:pPr lvl="1"/>
            <a:r>
              <a:rPr lang="en-US" b="0" dirty="0"/>
              <a:t>– higher gradient</a:t>
            </a:r>
          </a:p>
          <a:p>
            <a:pPr lvl="1"/>
            <a:r>
              <a:rPr lang="en-US" b="0" dirty="0"/>
              <a:t>– higher QE</a:t>
            </a:r>
          </a:p>
          <a:p>
            <a:pPr lvl="1"/>
            <a:r>
              <a:rPr lang="en-US" b="0" dirty="0"/>
              <a:t>– larger emission radius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20232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>
                <a:solidFill>
                  <a:schemeClr val="tx1"/>
                </a:solidFill>
              </a:rPr>
              <a:t>01.06.2018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chemeClr val="tx1"/>
                </a:solidFill>
              </a:rPr>
              <a:t>EN Gazis/IASA-NTUA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4277A4-60BE-4B44-8853-7A2BCF5F7DBE}" type="slidenum">
              <a:rPr lang="en-GB" sz="1200">
                <a:solidFill>
                  <a:schemeClr val="tx1"/>
                </a:solidFill>
              </a:rPr>
              <a:pPr/>
              <a:t>2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152400"/>
            <a:ext cx="5867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Verdana" charset="0"/>
              </a:rPr>
              <a:t>Outline</a:t>
            </a:r>
            <a:endParaRPr lang="en-GB" sz="2000" dirty="0">
              <a:latin typeface="Verdana" charset="0"/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990600"/>
            <a:ext cx="7467600" cy="4648200"/>
          </a:xfrm>
        </p:spPr>
        <p:txBody>
          <a:bodyPr/>
          <a:lstStyle/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Photocathodes in the past</a:t>
            </a:r>
          </a:p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Photocathodes today </a:t>
            </a:r>
          </a:p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Photocathodes in the future</a:t>
            </a:r>
          </a:p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Electron Guns</a:t>
            </a:r>
          </a:p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X-FEL</a:t>
            </a:r>
          </a:p>
          <a:p>
            <a:pPr marL="457200" indent="-457200" algn="just" eaLnBrk="1" hangingPunct="1">
              <a:lnSpc>
                <a:spcPct val="90000"/>
              </a:lnSpc>
              <a:buFontTx/>
              <a:buAutoNum type="arabicPeriod"/>
            </a:pPr>
            <a:r>
              <a:rPr lang="en-GB" sz="1800" dirty="0" smtClean="0">
                <a:latin typeface="Verdana" charset="0"/>
              </a:rPr>
              <a:t>Conclusion</a:t>
            </a:r>
            <a:r>
              <a:rPr lang="en-US" sz="1800" dirty="0">
                <a:latin typeface="Verdana" charset="0"/>
              </a:rPr>
              <a:t>s</a:t>
            </a:r>
            <a:endParaRPr lang="en-GB" sz="1800" dirty="0">
              <a:latin typeface="Verdana" charset="0"/>
            </a:endParaRPr>
          </a:p>
        </p:txBody>
      </p:sp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76200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58127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0" y="76200"/>
            <a:ext cx="746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latin typeface="Verdana" charset="0"/>
              </a:rPr>
              <a:t>Electron Gun Example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524000"/>
            <a:ext cx="8229600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990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Microwave Oven Power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728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BNL SRF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 descr="Screen Shot 2018-04-18 at 16.52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85800"/>
            <a:ext cx="8686800" cy="5172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7912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Photo-injector </a:t>
            </a:r>
            <a:r>
              <a:rPr lang="en-US" b="0" dirty="0"/>
              <a:t>designed to deliver 2 </a:t>
            </a:r>
            <a:r>
              <a:rPr lang="en-US" b="0" dirty="0" smtClean="0"/>
              <a:t>MeV beam</a:t>
            </a:r>
            <a:r>
              <a:rPr lang="en-US" b="0" dirty="0"/>
              <a:t>, 5 nC</a:t>
            </a:r>
            <a:r>
              <a:rPr lang="en-US" b="0" dirty="0" smtClean="0"/>
              <a:t>/bunch </a:t>
            </a:r>
            <a:r>
              <a:rPr lang="en-US" b="0" dirty="0"/>
              <a:t>at 9.38 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850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Normal Contacting RF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7" name="Picture 6" descr="Screen Shot 2018-04-18 at 17.01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38200"/>
            <a:ext cx="6858000" cy="4553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7800" y="57150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/>
              <a:t>PITZ NC RF gun, 1 nC, 10 kHz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387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APEX VHF Gun 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 descr="Screen Shot 2018-04-18 at 18.39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"/>
            <a:ext cx="7543800" cy="50706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5715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Electric field distribution inside APEX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49229"/>
      </p:ext>
    </p:extLst>
  </p:cSld>
  <p:clrMapOvr>
    <a:masterClrMapping/>
  </p:clrMapOvr>
  <p:transition xmlns:p14="http://schemas.microsoft.com/office/powerpoint/2010/main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SWISS FEL RF Photoinjector</a:t>
            </a:r>
            <a:endParaRPr lang="en-GB" sz="2400" dirty="0">
              <a:latin typeface="Verdana" charset="0"/>
            </a:endParaRPr>
          </a:p>
        </p:txBody>
      </p:sp>
      <p:pic>
        <p:nvPicPr>
          <p:cNvPr id="7" name="Picture 6" descr="Screen Shot 2018-04-18 at 17.38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6400"/>
            <a:ext cx="7962900" cy="44597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685800"/>
            <a:ext cx="8229600" cy="69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kern="1000" spc="30" dirty="0">
                <a:ea typeface="ヒラギノ角ゴ Pro W3" charset="-128"/>
                <a:cs typeface="Franklin Gothic Book"/>
              </a:rPr>
              <a:t>SwissFEL RF Photoinjector: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kern="1000" spc="30" dirty="0" smtClean="0">
                <a:ea typeface="ヒラギノ角ゴ Pro W3" charset="-128"/>
                <a:cs typeface="Franklin Gothic Book"/>
              </a:rPr>
              <a:t>S </a:t>
            </a:r>
            <a:r>
              <a:rPr lang="en-US" kern="1000" spc="30" dirty="0">
                <a:ea typeface="ヒラギノ角ゴ Pro W3" charset="-128"/>
                <a:cs typeface="Franklin Gothic Book"/>
              </a:rPr>
              <a:t>band, 2.5 Cell; 7 MeV; 100 MV/</a:t>
            </a:r>
            <a:r>
              <a:rPr lang="en-US" kern="1000" spc="30" dirty="0" smtClean="0">
                <a:ea typeface="ヒラギノ角ゴ Pro W3" charset="-128"/>
                <a:cs typeface="Franklin Gothic Book"/>
              </a:rPr>
              <a:t>m; 100 </a:t>
            </a:r>
            <a:r>
              <a:rPr lang="en-US" kern="1000" spc="30" dirty="0">
                <a:ea typeface="ヒラギノ角ゴ Pro W3" charset="-128"/>
                <a:cs typeface="Franklin Gothic Book"/>
              </a:rPr>
              <a:t>Hz; 10 - 200 </a:t>
            </a:r>
            <a:r>
              <a:rPr lang="en-US" kern="1000" spc="30" dirty="0" smtClean="0">
                <a:ea typeface="ヒラギノ角ゴ Pro W3" charset="-128"/>
                <a:cs typeface="Franklin Gothic Book"/>
              </a:rPr>
              <a:t>pC</a:t>
            </a:r>
            <a:endParaRPr lang="en-US" kern="1000" spc="30" dirty="0">
              <a:ea typeface="ヒラギノ角ゴ Pro W3" charset="-128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788894547"/>
      </p:ext>
    </p:extLst>
  </p:cSld>
  <p:clrMapOvr>
    <a:masterClrMapping/>
  </p:clrMapOvr>
  <p:transition xmlns:p14="http://schemas.microsoft.com/office/powerpoint/2010/main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543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SWISS FEL RF Photoinjector</a:t>
            </a:r>
          </a:p>
          <a:p>
            <a:pPr eaLnBrk="1" hangingPunct="1"/>
            <a:endParaRPr lang="en-US" sz="1000" dirty="0">
              <a:latin typeface="Verdana" charset="0"/>
            </a:endParaRPr>
          </a:p>
          <a:p>
            <a:pPr eaLnBrk="1" hangingPunct="1"/>
            <a:r>
              <a:rPr lang="en-GB" sz="2400" dirty="0" smtClean="0">
                <a:latin typeface="Verdana" charset="0"/>
              </a:rPr>
              <a:t>Load Lock Chamber for SwissFEL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88762"/>
            <a:ext cx="8534484" cy="51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705801"/>
      </p:ext>
    </p:extLst>
  </p:cSld>
  <p:clrMapOvr>
    <a:masterClrMapping/>
  </p:clrMapOvr>
  <p:transition xmlns:p14="http://schemas.microsoft.com/office/powerpoint/2010/main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543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SWISS FEL RF Photoinjector</a:t>
            </a:r>
          </a:p>
          <a:p>
            <a:pPr eaLnBrk="1" hangingPunct="1"/>
            <a:endParaRPr lang="en-US" sz="1000" dirty="0">
              <a:latin typeface="Verdana" charset="0"/>
            </a:endParaRPr>
          </a:p>
          <a:p>
            <a:pPr eaLnBrk="1" hangingPunct="1"/>
            <a:r>
              <a:rPr lang="en-GB" sz="2400" dirty="0" smtClean="0">
                <a:latin typeface="Verdana" charset="0"/>
              </a:rPr>
              <a:t>Load Lock Chamber behind RF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50387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523311"/>
            <a:ext cx="5562600" cy="3334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0" name="Straight Arrow Connector 12"/>
          <p:cNvCxnSpPr>
            <a:cxnSpLocks noChangeShapeType="1"/>
          </p:cNvCxnSpPr>
          <p:nvPr/>
        </p:nvCxnSpPr>
        <p:spPr bwMode="auto">
          <a:xfrm flipH="1">
            <a:off x="2819400" y="1600200"/>
            <a:ext cx="2581275" cy="18097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2"/>
          <p:cNvCxnSpPr>
            <a:cxnSpLocks noChangeShapeType="1"/>
          </p:cNvCxnSpPr>
          <p:nvPr/>
        </p:nvCxnSpPr>
        <p:spPr bwMode="auto">
          <a:xfrm flipH="1">
            <a:off x="3733801" y="2133600"/>
            <a:ext cx="1828799" cy="18097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5791200" y="1371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 lock chamber</a:t>
            </a:r>
          </a:p>
          <a:p>
            <a:endParaRPr lang="en-US" dirty="0"/>
          </a:p>
          <a:p>
            <a:r>
              <a:rPr lang="en-US" dirty="0" smtClean="0"/>
              <a:t>Vacuum suitcase</a:t>
            </a:r>
            <a:endParaRPr lang="en-US" dirty="0"/>
          </a:p>
        </p:txBody>
      </p:sp>
      <p:sp>
        <p:nvSpPr>
          <p:cNvPr id="14" name="Striped Right Arrow 13"/>
          <p:cNvSpPr/>
          <p:nvPr/>
        </p:nvSpPr>
        <p:spPr bwMode="auto">
          <a:xfrm rot="10800000">
            <a:off x="7924800" y="4419600"/>
            <a:ext cx="561975" cy="304800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CH" sz="2400">
              <a:latin typeface="Times" charset="0"/>
              <a:ea typeface="ヒラギノ角ゴ Pro W3" charset="-128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48600" y="4038600"/>
            <a:ext cx="1022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1000" spc="3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Franklin Gothic Book"/>
              </a:rPr>
              <a:t>~ 500 N</a:t>
            </a:r>
            <a:endParaRPr lang="de-CH" dirty="0">
              <a:solidFill>
                <a:schemeClr val="tx1"/>
              </a:solidFill>
              <a:latin typeface="Arial" pitchFamily="34" charset="0"/>
              <a:ea typeface="ヒラギノ角ゴ Pro W3" charset="-128"/>
            </a:endParaRPr>
          </a:p>
        </p:txBody>
      </p:sp>
      <p:cxnSp>
        <p:nvCxnSpPr>
          <p:cNvPr id="16" name="Straight Arrow Connector 14"/>
          <p:cNvCxnSpPr>
            <a:cxnSpLocks noChangeShapeType="1"/>
          </p:cNvCxnSpPr>
          <p:nvPr/>
        </p:nvCxnSpPr>
        <p:spPr bwMode="auto">
          <a:xfrm flipH="1" flipV="1">
            <a:off x="4953000" y="5867400"/>
            <a:ext cx="1571625" cy="180975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5562600" y="6019800"/>
            <a:ext cx="3905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kern="1000" spc="30" dirty="0">
                <a:solidFill>
                  <a:srgbClr val="FF0000"/>
                </a:solidFill>
                <a:latin typeface="Arial" pitchFamily="34" charset="0"/>
                <a:ea typeface="ヒラギノ角ゴ Pro W3" charset="-128"/>
                <a:cs typeface="Franklin Gothic Book"/>
              </a:rPr>
              <a:t>e</a:t>
            </a:r>
            <a:r>
              <a:rPr lang="en-US" sz="2000" kern="1000" spc="30" baseline="30000" dirty="0">
                <a:solidFill>
                  <a:srgbClr val="FF0000"/>
                </a:solidFill>
                <a:latin typeface="Arial" pitchFamily="34" charset="0"/>
                <a:ea typeface="ヒラギノ角ゴ Pro W3" charset="-128"/>
                <a:cs typeface="Franklin Gothic Book"/>
              </a:rPr>
              <a:t>-</a:t>
            </a:r>
            <a:endParaRPr lang="de-CH" sz="2000" dirty="0">
              <a:solidFill>
                <a:srgbClr val="FF0000"/>
              </a:solidFill>
              <a:latin typeface="Arial" pitchFamily="34" charset="0"/>
              <a:ea typeface="ヒラギノ角ゴ Pro W3" charset="-128"/>
              <a:cs typeface="+mn-cs"/>
            </a:endParaRPr>
          </a:p>
        </p:txBody>
      </p:sp>
      <p:cxnSp>
        <p:nvCxnSpPr>
          <p:cNvPr id="18" name="Straight Arrow Connector 5"/>
          <p:cNvCxnSpPr>
            <a:cxnSpLocks noChangeShapeType="1"/>
          </p:cNvCxnSpPr>
          <p:nvPr/>
        </p:nvCxnSpPr>
        <p:spPr bwMode="auto">
          <a:xfrm flipV="1">
            <a:off x="3124200" y="4800600"/>
            <a:ext cx="1752600" cy="8096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457200" y="5105400"/>
            <a:ext cx="2667000" cy="9144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ea typeface="ヒラギノ角ゴ Pro W3" charset="-128"/>
                <a:cs typeface="Franklin Gothic Book"/>
              </a:rPr>
              <a:t>RF </a:t>
            </a:r>
            <a:r>
              <a:rPr lang="en-US" sz="1800" kern="1000" spc="30" dirty="0" err="1">
                <a:latin typeface="+mn-lt"/>
                <a:ea typeface="ヒラギノ角ゴ Pro W3" charset="-128"/>
                <a:cs typeface="Franklin Gothic Book"/>
              </a:rPr>
              <a:t>Photoinjector</a:t>
            </a:r>
            <a:r>
              <a:rPr lang="en-US" sz="1800" kern="1000" spc="30" dirty="0">
                <a:latin typeface="+mn-lt"/>
                <a:ea typeface="ヒラギノ角ゴ Pro W3" charset="-128"/>
                <a:cs typeface="Franklin Gothic Book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ea typeface="ヒラギノ角ゴ Pro W3" charset="-128"/>
                <a:cs typeface="Franklin Gothic Book"/>
              </a:rPr>
              <a:t> 2.5 Cell; 7 MeV; 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ea typeface="ヒラギノ角ゴ Pro W3" charset="-128"/>
                <a:cs typeface="Franklin Gothic Book"/>
              </a:rPr>
              <a:t>100 MV/m peak field</a:t>
            </a:r>
            <a:endParaRPr lang="de-CH" sz="1800" kern="1000" spc="30" dirty="0" err="1">
              <a:latin typeface="+mn-lt"/>
              <a:ea typeface="ヒラギノ角ゴ Pro W3" charset="-128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2601" y="2514600"/>
            <a:ext cx="3200400" cy="91440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600" kern="1000" spc="30" dirty="0">
                <a:solidFill>
                  <a:srgbClr val="000000"/>
                </a:solidFill>
                <a:latin typeface="+mn-lt"/>
                <a:ea typeface="ヒラギノ角ゴ Pro W3" charset="-128"/>
                <a:cs typeface="Franklin Gothic Book"/>
              </a:rPr>
              <a:t>Cathode is pushed against </a:t>
            </a:r>
            <a:endParaRPr lang="en-US" sz="1600" kern="1000" spc="30" dirty="0" smtClean="0">
              <a:solidFill>
                <a:srgbClr val="000000"/>
              </a:solidFill>
              <a:latin typeface="+mn-lt"/>
              <a:ea typeface="ヒラギノ角ゴ Pro W3" charset="-128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600" kern="1000" spc="30" dirty="0" smtClean="0">
                <a:solidFill>
                  <a:srgbClr val="000000"/>
                </a:solidFill>
                <a:latin typeface="+mn-lt"/>
                <a:ea typeface="ヒラギノ角ゴ Pro W3" charset="-128"/>
                <a:cs typeface="Franklin Gothic Book"/>
              </a:rPr>
              <a:t>RF </a:t>
            </a:r>
            <a:r>
              <a:rPr lang="en-US" sz="1600" kern="1000" spc="30" dirty="0">
                <a:solidFill>
                  <a:srgbClr val="000000"/>
                </a:solidFill>
                <a:latin typeface="+mn-lt"/>
                <a:ea typeface="ヒラギノ角ゴ Pro W3" charset="-128"/>
                <a:cs typeface="Franklin Gothic Book"/>
              </a:rPr>
              <a:t>gun </a:t>
            </a:r>
            <a:r>
              <a:rPr lang="en-US" sz="1600" kern="1000" spc="30" dirty="0" smtClean="0">
                <a:solidFill>
                  <a:srgbClr val="000000"/>
                </a:solidFill>
                <a:latin typeface="+mn-lt"/>
                <a:ea typeface="ヒラギノ角ゴ Pro W3" charset="-128"/>
                <a:cs typeface="Franklin Gothic Book"/>
              </a:rPr>
              <a:t>with ~500 N 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600" kern="1000" spc="30" dirty="0" smtClean="0">
                <a:solidFill>
                  <a:srgbClr val="000000"/>
                </a:solidFill>
                <a:latin typeface="+mn-lt"/>
                <a:ea typeface="ヒラギノ角ゴ Pro W3" charset="-128"/>
                <a:cs typeface="Franklin Gothic Book"/>
              </a:rPr>
              <a:t>mechanical force</a:t>
            </a:r>
            <a:endParaRPr lang="de-CH" sz="1600" kern="1000" spc="30" dirty="0" err="1">
              <a:latin typeface="+mn-lt"/>
              <a:ea typeface="ヒラギノ角ゴ Pro W3" charset="-128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29784257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SWISS FEL Cathode Preparation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 descr="Screen Shot 2018-04-18 at 18.03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85090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33103"/>
      </p:ext>
    </p:extLst>
  </p:cSld>
  <p:clrMapOvr>
    <a:masterClrMapping/>
  </p:clrMapOvr>
  <p:transition xmlns:p14="http://schemas.microsoft.com/office/powerpoint/2010/main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Conclusions</a:t>
            </a:r>
            <a:endParaRPr lang="en-GB" sz="2400" dirty="0">
              <a:latin typeface="Verdan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88392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various modes and types of the photocathodes has been investigated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 intensive simulation study will follow to arrive to the perspectives of our proposal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running of some codes has been achieved in our team, for defining the parameters of the photocathode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3049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Theoretical </a:t>
            </a:r>
            <a:r>
              <a:rPr lang="en-US" sz="2400" dirty="0" err="1" smtClean="0"/>
              <a:t>Modelling</a:t>
            </a:r>
            <a:endParaRPr lang="en-GB" sz="2400" dirty="0">
              <a:latin typeface="Verdana" charset="0"/>
            </a:endParaRPr>
          </a:p>
        </p:txBody>
      </p:sp>
      <p:pic>
        <p:nvPicPr>
          <p:cNvPr id="59" name="Picture 58" descr="Screen Shot 2018-04-18 at 17.33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609600"/>
            <a:ext cx="4102100" cy="4178300"/>
          </a:xfrm>
          <a:prstGeom prst="rect">
            <a:avLst/>
          </a:prstGeom>
        </p:spPr>
      </p:pic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0" y="10668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GB" sz="2000" b="1" kern="0" dirty="0" smtClean="0">
                <a:solidFill>
                  <a:srgbClr val="FFFFFF"/>
                </a:solidFill>
              </a:rPr>
              <a:t>Progress</a:t>
            </a:r>
          </a:p>
          <a:p>
            <a:pPr>
              <a:defRPr/>
            </a:pPr>
            <a:r>
              <a:rPr lang="en-GB" sz="1600" b="0" kern="0" dirty="0" smtClean="0">
                <a:solidFill>
                  <a:srgbClr val="FFFFFF"/>
                </a:solidFill>
              </a:rPr>
              <a:t>QE determination for clean Cu surfaces and other metals</a:t>
            </a:r>
          </a:p>
          <a:p>
            <a:pPr>
              <a:defRPr/>
            </a:pPr>
            <a:r>
              <a:rPr lang="en-GB" sz="1600" b="0" kern="0" dirty="0" smtClean="0">
                <a:solidFill>
                  <a:srgbClr val="FFFFFF"/>
                </a:solidFill>
              </a:rPr>
              <a:t>Effect of adsorbates</a:t>
            </a:r>
          </a:p>
          <a:p>
            <a:pPr marL="0" indent="0">
              <a:buFontTx/>
              <a:buNone/>
              <a:defRPr/>
            </a:pPr>
            <a:endParaRPr lang="en-GB" sz="2000" b="1" kern="0" dirty="0" smtClean="0">
              <a:solidFill>
                <a:srgbClr val="FFFFFF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GB" sz="2000" b="1" kern="0" dirty="0" smtClean="0">
                <a:solidFill>
                  <a:srgbClr val="FFFFFF"/>
                </a:solidFill>
              </a:rPr>
              <a:t>Next Steps</a:t>
            </a:r>
          </a:p>
          <a:p>
            <a:pPr>
              <a:defRPr/>
            </a:pPr>
            <a:r>
              <a:rPr lang="en-GB" sz="1600" b="0" kern="0" dirty="0">
                <a:solidFill>
                  <a:srgbClr val="FFFFFF"/>
                </a:solidFill>
              </a:rPr>
              <a:t>Stepped surfaces, partial coverages of </a:t>
            </a:r>
            <a:r>
              <a:rPr lang="en-GB" sz="1600" b="0" kern="0" dirty="0" smtClean="0">
                <a:solidFill>
                  <a:srgbClr val="FFFFFF"/>
                </a:solidFill>
              </a:rPr>
              <a:t>adsorbates</a:t>
            </a:r>
          </a:p>
          <a:p>
            <a:pPr>
              <a:defRPr/>
            </a:pPr>
            <a:r>
              <a:rPr lang="en-GB" sz="1600" b="0" kern="0" dirty="0" smtClean="0">
                <a:solidFill>
                  <a:srgbClr val="FFFFFF"/>
                </a:solidFill>
              </a:rPr>
              <a:t>Extension of code to model transverse and longitudinal energy spread</a:t>
            </a:r>
          </a:p>
          <a:p>
            <a:pPr>
              <a:defRPr/>
            </a:pPr>
            <a:r>
              <a:rPr lang="en-GB" sz="1600" b="0" kern="0" dirty="0" smtClean="0">
                <a:solidFill>
                  <a:srgbClr val="FFFFFF"/>
                </a:solidFill>
              </a:rPr>
              <a:t>Thin films, alloys, semiconducting overlayers</a:t>
            </a:r>
            <a:endParaRPr lang="en-GB" sz="2000" kern="0" dirty="0" smtClean="0"/>
          </a:p>
          <a:p>
            <a:pPr>
              <a:defRPr/>
            </a:pPr>
            <a:endParaRPr lang="en-GB" kern="0" dirty="0"/>
          </a:p>
        </p:txBody>
      </p:sp>
      <p:pic>
        <p:nvPicPr>
          <p:cNvPr id="6" name="Picture 5" descr="Screen Shot 2018-04-18 at 19.51.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800600"/>
            <a:ext cx="3352800" cy="147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8666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/>
              <a:t>Photo Emission from Metals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 descr="Screen Shot 2018-04-18 at 19.04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33693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343400"/>
            <a:ext cx="91439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1600" dirty="0" smtClean="0">
                <a:solidFill>
                  <a:srgbClr val="FFFF00"/>
                </a:solidFill>
              </a:rPr>
              <a:t>METALS</a:t>
            </a:r>
            <a:r>
              <a:rPr lang="en-US" sz="1600" dirty="0" smtClean="0"/>
              <a:t>: The electron absorbs enough photon energy (UV) to overcome the material’s work function</a:t>
            </a:r>
          </a:p>
          <a:p>
            <a:pPr marL="342900" indent="-342900">
              <a:buAutoNum type="alphaLcParenR"/>
            </a:pPr>
            <a:r>
              <a:rPr lang="en-US" sz="1600" dirty="0" smtClean="0">
                <a:solidFill>
                  <a:srgbClr val="FFFF00"/>
                </a:solidFill>
              </a:rPr>
              <a:t>SEMICONDUCTORS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rgbClr val="FF0000"/>
                </a:solidFill>
              </a:rPr>
              <a:t>IR</a:t>
            </a:r>
            <a:r>
              <a:rPr lang="en-US" sz="1600" dirty="0" smtClean="0"/>
              <a:t> or </a:t>
            </a:r>
            <a:r>
              <a:rPr lang="en-US" sz="1600" dirty="0" smtClean="0">
                <a:solidFill>
                  <a:srgbClr val="FF0000"/>
                </a:solidFill>
              </a:rPr>
              <a:t>visible</a:t>
            </a:r>
            <a:r>
              <a:rPr lang="en-US" sz="1600" dirty="0" smtClean="0"/>
              <a:t> light excite electrons across the material’s band-gap</a:t>
            </a:r>
          </a:p>
          <a:p>
            <a:pPr marL="342900" indent="-342900">
              <a:buAutoNum type="alphaLcParenR"/>
            </a:pPr>
            <a:r>
              <a:rPr lang="en-US" sz="1600" dirty="0" smtClean="0">
                <a:solidFill>
                  <a:srgbClr val="FFFF00"/>
                </a:solidFill>
              </a:rPr>
              <a:t>SURFACES</a:t>
            </a:r>
            <a:r>
              <a:rPr lang="en-US" sz="1600" dirty="0" smtClean="0"/>
              <a:t> with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POSITIVE ELECTRON AFFINITY</a:t>
            </a:r>
            <a:r>
              <a:rPr lang="en-US" sz="1600" dirty="0" smtClean="0"/>
              <a:t>: have vacuum level above the conduction band; so excitation energies to overcome the band-gap are needed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5680390"/>
      </p:ext>
    </p:extLst>
  </p:cSld>
  <p:clrMapOvr>
    <a:masterClrMapping/>
  </p:clrMapOvr>
  <p:transition xmlns:p14="http://schemas.microsoft.com/office/powerpoint/2010/main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Picture 4" descr="Screen Shot 2018-04-18 at 19.00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17" y="838200"/>
            <a:ext cx="8343383" cy="5334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DC</a:t>
            </a:r>
            <a:r>
              <a:rPr lang="en-US" sz="2400" dirty="0" smtClean="0"/>
              <a:t> Photo Gun</a:t>
            </a:r>
            <a:endParaRPr lang="en-GB" sz="2400" dirty="0">
              <a:latin typeface="Verdan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791200"/>
            <a:ext cx="304800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3276600"/>
            <a:ext cx="381000" cy="381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3886200"/>
            <a:ext cx="304800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491953"/>
      </p:ext>
    </p:extLst>
  </p:cSld>
  <p:clrMapOvr>
    <a:masterClrMapping/>
  </p:clrMapOvr>
  <p:transition xmlns:p14="http://schemas.microsoft.com/office/powerpoint/2010/main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7800" y="25400"/>
            <a:ext cx="7620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srgbClr val="CCFFCC"/>
                </a:solidFill>
              </a:rPr>
              <a:t>RF</a:t>
            </a:r>
            <a:r>
              <a:rPr lang="en-US" sz="2400" dirty="0" smtClean="0"/>
              <a:t> Photo Gun</a:t>
            </a:r>
            <a:endParaRPr lang="en-GB" sz="2400" dirty="0">
              <a:latin typeface="Verdana" charset="0"/>
            </a:endParaRPr>
          </a:p>
        </p:txBody>
      </p:sp>
      <p:pic>
        <p:nvPicPr>
          <p:cNvPr id="6" name="Picture 5" descr="Screen Shot 2018-04-18 at 19.00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8295726" cy="534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55355"/>
      </p:ext>
    </p:extLst>
  </p:cSld>
  <p:clrMapOvr>
    <a:masterClrMapping/>
  </p:clrMapOvr>
  <p:transition xmlns:p14="http://schemas.microsoft.com/office/powerpoint/2010/main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152400"/>
            <a:ext cx="6248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dirty="0" smtClean="0">
                <a:latin typeface="Verdana" charset="0"/>
              </a:rPr>
              <a:t>Photocathodes in the past</a:t>
            </a:r>
            <a:endParaRPr lang="en-GB" sz="2000" dirty="0">
              <a:latin typeface="Verdana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" r="2088"/>
          <a:stretch/>
        </p:blipFill>
        <p:spPr bwMode="auto">
          <a:xfrm rot="21540000">
            <a:off x="34349" y="2090269"/>
            <a:ext cx="2661622" cy="403887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43200" y="2514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SLAC </a:t>
            </a:r>
            <a:r>
              <a:rPr lang="en-GB" i="1" dirty="0">
                <a:solidFill>
                  <a:srgbClr val="FF6600"/>
                </a:solidFill>
              </a:rPr>
              <a:t>DC</a:t>
            </a:r>
            <a:r>
              <a:rPr lang="en-GB" i="1" dirty="0"/>
              <a:t> photocathode gun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3352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Photocathode used:	GaAs</a:t>
            </a:r>
          </a:p>
          <a:p>
            <a:r>
              <a:rPr lang="en-GB" dirty="0" smtClean="0"/>
              <a:t>Maximum polarization: 40%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267200"/>
            <a:ext cx="50768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33600" y="914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GB" dirty="0">
                <a:solidFill>
                  <a:srgbClr val="FF0000"/>
                </a:solidFill>
              </a:rPr>
              <a:t>DC</a:t>
            </a:r>
            <a:r>
              <a:rPr lang="en-GB" dirty="0"/>
              <a:t> photocathode guns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>
                <a:solidFill>
                  <a:srgbClr val="CCFFCC"/>
                </a:solidFill>
              </a:rPr>
              <a:t>RF</a:t>
            </a:r>
            <a:r>
              <a:rPr lang="en-GB" dirty="0"/>
              <a:t> photocathode </a:t>
            </a:r>
            <a:r>
              <a:rPr lang="en-GB" dirty="0" smtClean="0"/>
              <a:t>guns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685800" y="1600200"/>
            <a:ext cx="8077200" cy="762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Oval 12"/>
          <p:cNvSpPr/>
          <p:nvPr/>
        </p:nvSpPr>
        <p:spPr bwMode="auto">
          <a:xfrm>
            <a:off x="6858000" y="4114800"/>
            <a:ext cx="11430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407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152400"/>
            <a:ext cx="6248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dirty="0" smtClean="0">
                <a:latin typeface="Verdana" charset="0"/>
              </a:rPr>
              <a:t>Photocathodes in the past</a:t>
            </a:r>
            <a:endParaRPr lang="en-GB" sz="2000" dirty="0">
              <a:latin typeface="Verdan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1219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Los Alamos </a:t>
            </a:r>
            <a:r>
              <a:rPr lang="en-GB" i="1" dirty="0" smtClean="0">
                <a:solidFill>
                  <a:srgbClr val="00FFFF"/>
                </a:solidFill>
              </a:rPr>
              <a:t>RF</a:t>
            </a:r>
            <a:r>
              <a:rPr lang="en-GB" i="1" dirty="0" smtClean="0"/>
              <a:t> </a:t>
            </a:r>
            <a:r>
              <a:rPr lang="en-GB" i="1" dirty="0"/>
              <a:t>photocathode gun</a:t>
            </a:r>
            <a:endParaRPr 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219200"/>
            <a:ext cx="3619500" cy="274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657600" y="2209800"/>
            <a:ext cx="5486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Operation Frequency	            1.3 GHz</a:t>
            </a:r>
          </a:p>
          <a:p>
            <a:r>
              <a:rPr lang="en-GB" dirty="0" smtClean="0"/>
              <a:t>Photocathode used 	            Cs</a:t>
            </a:r>
            <a:r>
              <a:rPr lang="en-GB" baseline="-25000" dirty="0" smtClean="0"/>
              <a:t>3</a:t>
            </a:r>
            <a:r>
              <a:rPr lang="en-GB" dirty="0" smtClean="0"/>
              <a:t>Sb</a:t>
            </a:r>
          </a:p>
          <a:p>
            <a:r>
              <a:rPr lang="en-GB" dirty="0" smtClean="0"/>
              <a:t>Peak surface field		60 MV/m</a:t>
            </a:r>
          </a:p>
          <a:p>
            <a:r>
              <a:rPr lang="en-GB" dirty="0" smtClean="0"/>
              <a:t>Bunch charge 		12 nC</a:t>
            </a:r>
          </a:p>
          <a:p>
            <a:r>
              <a:rPr lang="en-GB" dirty="0" smtClean="0"/>
              <a:t>Peak beam current	            100-150 A</a:t>
            </a:r>
          </a:p>
          <a:p>
            <a:r>
              <a:rPr lang="en-GB" dirty="0" smtClean="0"/>
              <a:t>Beam emittance		32 mm</a:t>
            </a:r>
            <a:r>
              <a:rPr lang="en-GB" dirty="0" smtClean="0">
                <a:latin typeface="Times New Roman"/>
                <a:cs typeface="Times New Roman"/>
              </a:rPr>
              <a:t>·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962400"/>
            <a:ext cx="2448372" cy="238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4800600"/>
            <a:ext cx="5081788" cy="131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37040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01.06.2018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 Gazis/IASA-NTUA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152400"/>
            <a:ext cx="6248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dirty="0" smtClean="0">
                <a:latin typeface="Verdana" charset="0"/>
              </a:rPr>
              <a:t>Photocathodes in the past</a:t>
            </a:r>
            <a:endParaRPr lang="en-GB" sz="2000" dirty="0">
              <a:latin typeface="Verdan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990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BNL </a:t>
            </a:r>
            <a:r>
              <a:rPr lang="en-GB" i="1" dirty="0" smtClean="0">
                <a:solidFill>
                  <a:srgbClr val="00FFFF"/>
                </a:solidFill>
              </a:rPr>
              <a:t>RF</a:t>
            </a:r>
            <a:r>
              <a:rPr lang="en-GB" i="1" dirty="0" smtClean="0"/>
              <a:t> </a:t>
            </a:r>
            <a:r>
              <a:rPr lang="en-GB" i="1" dirty="0"/>
              <a:t>photocathode gun</a:t>
            </a:r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4413658" cy="27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593" y="2895600"/>
            <a:ext cx="4232307" cy="245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648200" y="1981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Photocathode used	Cu</a:t>
            </a:r>
          </a:p>
          <a:p>
            <a:r>
              <a:rPr lang="en-GB" dirty="0" smtClean="0"/>
              <a:t>Beam emittance	3 mm</a:t>
            </a:r>
            <a:r>
              <a:rPr lang="en-GB" dirty="0" smtClean="0">
                <a:latin typeface="Times New Roman"/>
                <a:cs typeface="Times New Roman"/>
              </a:rPr>
              <a:t>·</a:t>
            </a:r>
            <a:r>
              <a:rPr lang="en-GB" dirty="0" smtClean="0"/>
              <a:t>mrad</a:t>
            </a:r>
            <a:endParaRPr lang="en-GB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4620764"/>
            <a:ext cx="3619500" cy="153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26419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25404</TotalTime>
  <Words>1623</Words>
  <Application>Microsoft Macintosh PowerPoint</Application>
  <PresentationFormat>On-screen Show (4:3)</PresentationFormat>
  <Paragraphs>366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Presentation</vt:lpstr>
      <vt:lpstr>Photocathodes for Electron Accelerators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Exhibiting Non-Intuitive Physics</dc:title>
  <dc:creator>Rolf Landua</dc:creator>
  <cp:lastModifiedBy>EvangelosCERN evan</cp:lastModifiedBy>
  <cp:revision>355</cp:revision>
  <cp:lastPrinted>2006-01-26T09:47:22Z</cp:lastPrinted>
  <dcterms:created xsi:type="dcterms:W3CDTF">2004-11-03T09:33:11Z</dcterms:created>
  <dcterms:modified xsi:type="dcterms:W3CDTF">2018-06-01T05:32:20Z</dcterms:modified>
</cp:coreProperties>
</file>