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2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85015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52951" y="2253162"/>
            <a:ext cx="7773120" cy="1470394"/>
          </a:xfrm>
          <a:prstGeom prst="rect">
            <a:avLst/>
          </a:prstGeom>
        </p:spPr>
        <p:txBody>
          <a:bodyPr anchor="ctr" anchorCtr="0"/>
          <a:lstStyle>
            <a:lvl1pPr>
              <a:defRPr sz="2700" b="1" baseline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6349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13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121" y="97933"/>
            <a:ext cx="25056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794" y="162786"/>
            <a:ext cx="6074527" cy="849217"/>
          </a:xfrm>
          <a:prstGeom prst="rect">
            <a:avLst/>
          </a:prstGeom>
        </p:spPr>
        <p:txBody>
          <a:bodyPr anchor="ctr"/>
          <a:lstStyle>
            <a:lvl1pPr algn="l">
              <a:defRPr sz="1905" baseline="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921" y="1600009"/>
            <a:ext cx="8229601" cy="4526395"/>
          </a:xfrm>
          <a:prstGeom prst="rect">
            <a:avLst/>
          </a:prstGeom>
        </p:spPr>
        <p:txBody>
          <a:bodyPr/>
          <a:lstStyle>
            <a:lvl1pPr marL="233309" indent="-233309">
              <a:lnSpc>
                <a:spcPct val="100000"/>
              </a:lnSpc>
              <a:spcBef>
                <a:spcPts val="0"/>
              </a:spcBef>
              <a:spcAft>
                <a:spcPts val="408"/>
              </a:spcAft>
              <a:buFont typeface="Wingdings" panose="05000000000000000000" pitchFamily="2" charset="2"/>
              <a:buChar char="ü"/>
              <a:defRPr sz="1633" b="0"/>
            </a:lvl1pPr>
            <a:lvl2pPr marL="505503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97"/>
            </a:lvl2pPr>
            <a:lvl3pPr marL="816582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361" i="1" baseline="0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8621281" y="6627576"/>
            <a:ext cx="455040" cy="20882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0934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121" y="97933"/>
            <a:ext cx="25056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794" y="162786"/>
            <a:ext cx="6074527" cy="849217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57921" y="1600009"/>
            <a:ext cx="8229601" cy="4526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633"/>
            </a:lvl1pPr>
            <a:lvl2pPr marL="311079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2pPr>
            <a:lvl3pPr marL="62215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9530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121" y="97933"/>
            <a:ext cx="25056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794" y="162786"/>
            <a:ext cx="6074527" cy="849217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3097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121" y="97933"/>
            <a:ext cx="25056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275" y="162786"/>
            <a:ext cx="6075046" cy="926939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921" y="1600009"/>
            <a:ext cx="4044961" cy="4526395"/>
          </a:xfrm>
          <a:prstGeom prst="rect">
            <a:avLst/>
          </a:prstGeom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1121" y="1600009"/>
            <a:ext cx="4046400" cy="45263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97245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-67679" y="2550409"/>
            <a:ext cx="9144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1229" tIns="52166" rIns="61229" bIns="306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this opportunity of discussion</a:t>
            </a:r>
          </a:p>
          <a:p>
            <a:pPr algn="ctr" defTabSz="305647">
              <a:defRPr/>
            </a:pPr>
            <a:endParaRPr lang="it-IT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305647"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  <a:p>
            <a:pPr algn="ctr" defTabSz="305647">
              <a:defRPr/>
            </a:pPr>
            <a:endParaRPr lang="it-IT" sz="2000" dirty="0" smtClean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956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55914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1" y="203062"/>
            <a:ext cx="1961280" cy="9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4898881" y="6562772"/>
            <a:ext cx="3592801" cy="29379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/>
            <a:r>
              <a:rPr lang="en-GB" altLang="en-US" sz="884" dirty="0" smtClean="0">
                <a:solidFill>
                  <a:srgbClr val="000000"/>
                </a:solidFill>
              </a:rPr>
              <a:t>simone.dimitri@elettra.eu</a:t>
            </a:r>
            <a:endParaRPr lang="it-IT" altLang="en-US" sz="884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621281" y="6618935"/>
            <a:ext cx="455040" cy="20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303518" algn="l"/>
                <a:tab pos="609197" algn="l"/>
                <a:tab pos="914875" algn="l"/>
                <a:tab pos="1220552" algn="l"/>
                <a:tab pos="1526231" algn="l"/>
                <a:tab pos="1831909" algn="l"/>
                <a:tab pos="2137588" algn="l"/>
                <a:tab pos="2443265" algn="l"/>
                <a:tab pos="2748944" algn="l"/>
                <a:tab pos="3054622" algn="l"/>
                <a:tab pos="3360300" algn="l"/>
                <a:tab pos="3665978" algn="l"/>
                <a:tab pos="3971657" algn="l"/>
                <a:tab pos="4277335" algn="l"/>
                <a:tab pos="4583013" algn="l"/>
                <a:tab pos="4888691" algn="l"/>
                <a:tab pos="5194370" algn="l"/>
                <a:tab pos="5500048" algn="l"/>
                <a:tab pos="5805726" algn="l"/>
                <a:tab pos="6111404" algn="l"/>
              </a:tabLst>
              <a:defRPr sz="884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cxnSp>
        <p:nvCxnSpPr>
          <p:cNvPr id="3" name="Connettore 1 2"/>
          <p:cNvCxnSpPr>
            <a:cxnSpLocks noChangeShapeType="1"/>
          </p:cNvCxnSpPr>
          <p:nvPr/>
        </p:nvCxnSpPr>
        <p:spPr bwMode="auto">
          <a:xfrm>
            <a:off x="8491681" y="6591576"/>
            <a:ext cx="0" cy="221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" y="6564209"/>
            <a:ext cx="5225761" cy="3240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defRPr/>
            </a:pPr>
            <a:r>
              <a:rPr lang="en-US" altLang="en-US" sz="884" dirty="0" err="1" smtClean="0">
                <a:solidFill>
                  <a:srgbClr val="000000"/>
                </a:solidFill>
              </a:rPr>
              <a:t>CompactLight</a:t>
            </a:r>
            <a:r>
              <a:rPr lang="en-US" altLang="en-US" sz="884" dirty="0" smtClean="0">
                <a:solidFill>
                  <a:srgbClr val="000000"/>
                </a:solidFill>
              </a:rPr>
              <a:t> WP6, </a:t>
            </a:r>
            <a:r>
              <a:rPr lang="en-US" altLang="en-US" sz="884" dirty="0" smtClean="0">
                <a:solidFill>
                  <a:srgbClr val="000000"/>
                </a:solidFill>
              </a:rPr>
              <a:t>1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 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June 2018</a:t>
            </a:r>
            <a:endParaRPr lang="it-IT" altLang="en-US" sz="884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1710757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021804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332850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2643896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32229" indent="-232229" algn="l" defTabSz="304598" rtl="0" eaLnBrk="1" fontAlgn="base" hangingPunct="1">
        <a:lnSpc>
          <a:spcPct val="93000"/>
        </a:lnSpc>
        <a:spcBef>
          <a:spcPct val="0"/>
        </a:spcBef>
        <a:spcAft>
          <a:spcPts val="962"/>
        </a:spcAft>
        <a:buClr>
          <a:srgbClr val="000000"/>
        </a:buClr>
        <a:buSzPct val="100000"/>
        <a:buFont typeface="Times New Roman" panose="02020603050405020304" pitchFamily="18" charset="0"/>
        <a:defRPr sz="2177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04424" indent="-193345" algn="l" defTabSz="304598" rtl="0" eaLnBrk="1" fontAlgn="base" hangingPunct="1">
        <a:lnSpc>
          <a:spcPct val="93000"/>
        </a:lnSpc>
        <a:spcBef>
          <a:spcPct val="0"/>
        </a:spcBef>
        <a:spcAft>
          <a:spcPts val="774"/>
        </a:spcAft>
        <a:buClr>
          <a:srgbClr val="000000"/>
        </a:buClr>
        <a:buSzPct val="100000"/>
        <a:buFont typeface="Times New Roman" panose="02020603050405020304" pitchFamily="18" charset="0"/>
        <a:defRPr sz="190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776618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578"/>
        </a:spcAft>
        <a:buClr>
          <a:srgbClr val="000000"/>
        </a:buClr>
        <a:buSzPct val="100000"/>
        <a:buFont typeface="Times New Roman" panose="02020603050405020304" pitchFamily="18" charset="0"/>
        <a:defRPr sz="1633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087697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392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398776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1710757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6pPr>
      <a:lvl7pPr marL="2021804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7pPr>
      <a:lvl8pPr marL="2332850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8pPr>
      <a:lvl9pPr marL="2643896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04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09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14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18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523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628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7327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837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79512" y="1350430"/>
            <a:ext cx="346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WP3 </a:t>
            </a:r>
            <a:r>
              <a:rPr lang="en-US" b="1" dirty="0" smtClean="0"/>
              <a:t>Sub-Task &amp; Participants:</a:t>
            </a:r>
            <a:endParaRPr lang="it-IT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93646" y="1860837"/>
            <a:ext cx="3704884" cy="4277883"/>
            <a:chOff x="219044" y="1412776"/>
            <a:chExt cx="3704884" cy="427788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412776"/>
              <a:ext cx="3024336" cy="4277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ounded Rectangle 15"/>
            <p:cNvSpPr/>
            <p:nvPr/>
          </p:nvSpPr>
          <p:spPr bwMode="auto">
            <a:xfrm>
              <a:off x="2915816" y="1805908"/>
              <a:ext cx="1008112" cy="381642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044" y="1811732"/>
              <a:ext cx="608540" cy="377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20"/>
          <p:cNvSpPr txBox="1"/>
          <p:nvPr/>
        </p:nvSpPr>
        <p:spPr>
          <a:xfrm>
            <a:off x="4448502" y="1340768"/>
            <a:ext cx="4536504" cy="112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dirty="0" smtClean="0"/>
              <a:t>Deliverable 3.2:</a:t>
            </a:r>
          </a:p>
          <a:p>
            <a:pPr>
              <a:lnSpc>
                <a:spcPct val="114000"/>
              </a:lnSpc>
            </a:pPr>
            <a:r>
              <a:rPr lang="en-US" sz="1400" dirty="0" smtClean="0"/>
              <a:t>“A review report on the bunch compression techniques and phase space linearization” </a:t>
            </a:r>
          </a:p>
          <a:p>
            <a:pPr>
              <a:lnSpc>
                <a:spcPct val="114000"/>
              </a:lnSpc>
            </a:pPr>
            <a:r>
              <a:rPr lang="en-US" sz="1400" dirty="0" smtClean="0"/>
              <a:t>=&gt; M18, i.e., by June 2019</a:t>
            </a:r>
            <a:endParaRPr lang="it-IT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448502" y="2778555"/>
            <a:ext cx="4536504" cy="2245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b="1" dirty="0" smtClean="0"/>
              <a:t>Working Plan: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1400" dirty="0" smtClean="0">
                <a:solidFill>
                  <a:srgbClr val="00B050"/>
                </a:solidFill>
              </a:rPr>
              <a:t>Identify Report contents – DONE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1400" dirty="0" smtClean="0">
                <a:solidFill>
                  <a:srgbClr val="00B050"/>
                </a:solidFill>
              </a:rPr>
              <a:t>Define individual actions – DONE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Provide a tentative document by Dec.’18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Receive feedbacks from other WPs</a:t>
            </a:r>
          </a:p>
          <a:p>
            <a:pPr marL="342900" indent="-342900">
              <a:lnSpc>
                <a:spcPct val="114000"/>
              </a:lnSpc>
              <a:spcAft>
                <a:spcPts val="600"/>
              </a:spcAft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Produce a final Report, focused on CL target FEL performance.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15816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Contents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6873"/>
            <a:ext cx="4392488" cy="544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Brace 3"/>
          <p:cNvSpPr/>
          <p:nvPr/>
        </p:nvSpPr>
        <p:spPr bwMode="auto">
          <a:xfrm>
            <a:off x="4067944" y="1772816"/>
            <a:ext cx="504056" cy="1584176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788024" y="2195572"/>
            <a:ext cx="36986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Essential theoretical background, state-of-the-art linearized magnetic compression schemes and R&amp;Ds. </a:t>
            </a:r>
            <a:endParaRPr lang="it-IT" sz="1400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4427984" y="3573016"/>
            <a:ext cx="504056" cy="1152128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076056" y="388747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Single-particle dynamics and collective effects</a:t>
            </a:r>
            <a:endParaRPr lang="it-IT" sz="1400" dirty="0"/>
          </a:p>
        </p:txBody>
      </p:sp>
      <p:sp>
        <p:nvSpPr>
          <p:cNvPr id="9" name="Right Brace 8"/>
          <p:cNvSpPr/>
          <p:nvPr/>
        </p:nvSpPr>
        <p:spPr bwMode="auto">
          <a:xfrm>
            <a:off x="3275856" y="5013176"/>
            <a:ext cx="504056" cy="702042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3923928" y="510258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Microbunching</a:t>
            </a:r>
            <a:r>
              <a:rPr lang="en-US" sz="1400" dirty="0" smtClean="0"/>
              <a:t> instability and suppression schemes</a:t>
            </a:r>
            <a:endParaRPr lang="it-IT" sz="1400" dirty="0"/>
          </a:p>
        </p:txBody>
      </p:sp>
      <p:sp>
        <p:nvSpPr>
          <p:cNvPr id="11" name="Right Brace 10"/>
          <p:cNvSpPr/>
          <p:nvPr/>
        </p:nvSpPr>
        <p:spPr bwMode="auto">
          <a:xfrm>
            <a:off x="4499992" y="5795006"/>
            <a:ext cx="504056" cy="702042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5148064" y="588441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Overview &amp; Comparison tables.</a:t>
            </a:r>
          </a:p>
          <a:p>
            <a:r>
              <a:rPr lang="en-US" sz="1400" dirty="0" smtClean="0"/>
              <a:t>Indications for CL.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37933839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104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Elettra Sincrotrone Trieste_Template Slides ENG</vt:lpstr>
      <vt:lpstr>Status</vt:lpstr>
      <vt:lpstr>Report Contents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12</cp:revision>
  <dcterms:created xsi:type="dcterms:W3CDTF">2018-05-31T14:40:42Z</dcterms:created>
  <dcterms:modified xsi:type="dcterms:W3CDTF">2018-05-31T15:38:49Z</dcterms:modified>
</cp:coreProperties>
</file>