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90" r:id="rId3"/>
    <p:sldId id="262" r:id="rId4"/>
    <p:sldId id="263" r:id="rId5"/>
    <p:sldId id="278" r:id="rId6"/>
    <p:sldId id="286" r:id="rId7"/>
    <p:sldId id="285" r:id="rId8"/>
    <p:sldId id="281" r:id="rId9"/>
    <p:sldId id="288" r:id="rId10"/>
    <p:sldId id="283" r:id="rId11"/>
    <p:sldId id="289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9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6476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386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4728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873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3353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369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058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59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715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017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050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50BA0-8E56-4C30-8289-E88F1C9C9CB5}" type="datetimeFigureOut">
              <a:rPr lang="it-IT" smtClean="0"/>
              <a:t>01/06/2018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1E5F1-5AAD-4EA5-91DC-2938F1023E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494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08857" y="497248"/>
            <a:ext cx="11865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</a:rPr>
              <a:t>A K band TW </a:t>
            </a:r>
            <a:r>
              <a:rPr lang="it-IT" sz="3200" b="1" dirty="0" err="1" smtClean="0">
                <a:solidFill>
                  <a:srgbClr val="FF0000"/>
                </a:solidFill>
              </a:rPr>
              <a:t>accelerating</a:t>
            </a:r>
            <a:r>
              <a:rPr lang="it-IT" sz="3200" b="1" dirty="0" smtClean="0">
                <a:solidFill>
                  <a:srgbClr val="FF0000"/>
                </a:solidFill>
              </a:rPr>
              <a:t> </a:t>
            </a:r>
            <a:r>
              <a:rPr lang="it-IT" sz="3200" b="1" dirty="0" err="1">
                <a:solidFill>
                  <a:srgbClr val="FF0000"/>
                </a:solidFill>
              </a:rPr>
              <a:t>structure</a:t>
            </a:r>
            <a:r>
              <a:rPr lang="it-IT" sz="3200" b="1" dirty="0">
                <a:solidFill>
                  <a:srgbClr val="FF0000"/>
                </a:solidFill>
              </a:rPr>
              <a:t> </a:t>
            </a:r>
            <a:r>
              <a:rPr lang="it-IT" sz="3200" b="1" dirty="0" smtClean="0">
                <a:solidFill>
                  <a:srgbClr val="FF0000"/>
                </a:solidFill>
              </a:rPr>
              <a:t>for the Compact light XLS </a:t>
            </a:r>
            <a:r>
              <a:rPr lang="it-IT" sz="3200" b="1" dirty="0" err="1">
                <a:solidFill>
                  <a:srgbClr val="FF0000"/>
                </a:solidFill>
              </a:rPr>
              <a:t>project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511307" y="4458848"/>
            <a:ext cx="6492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0000"/>
                </a:solidFill>
              </a:rPr>
              <a:t>on </a:t>
            </a:r>
            <a:r>
              <a:rPr lang="it-IT" sz="2800" b="1" dirty="0" err="1">
                <a:solidFill>
                  <a:srgbClr val="FF0000"/>
                </a:solidFill>
              </a:rPr>
              <a:t>behalf</a:t>
            </a:r>
            <a:r>
              <a:rPr lang="it-IT" sz="2800" b="1" dirty="0">
                <a:solidFill>
                  <a:srgbClr val="FF0000"/>
                </a:solidFill>
              </a:rPr>
              <a:t> of the SPARC - LAB </a:t>
            </a:r>
            <a:r>
              <a:rPr lang="it-IT" sz="2800" b="1" dirty="0" err="1">
                <a:solidFill>
                  <a:srgbClr val="FF0000"/>
                </a:solidFill>
              </a:rPr>
              <a:t>collaboration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536071" y="2570192"/>
            <a:ext cx="7587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B. Spataro - M</a:t>
            </a:r>
            <a:r>
              <a:rPr lang="it-IT" sz="2800" dirty="0"/>
              <a:t>. </a:t>
            </a:r>
            <a:r>
              <a:rPr lang="it-IT" sz="2800" dirty="0" err="1"/>
              <a:t>Behtouei</a:t>
            </a:r>
            <a:r>
              <a:rPr lang="it-IT" sz="2800" dirty="0"/>
              <a:t> (</a:t>
            </a:r>
            <a:r>
              <a:rPr lang="it-IT" sz="2800" dirty="0" err="1"/>
              <a:t>PhD</a:t>
            </a:r>
            <a:r>
              <a:rPr lang="it-IT" sz="2800" dirty="0"/>
              <a:t> </a:t>
            </a:r>
            <a:r>
              <a:rPr lang="it-IT" sz="2800" dirty="0" err="1" smtClean="0"/>
              <a:t>student</a:t>
            </a:r>
            <a:r>
              <a:rPr lang="it-IT" sz="2800" dirty="0" smtClean="0"/>
              <a:t>)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62340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0811EE-5523-4980-8F45-61187246FB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2789"/>
            <a:ext cx="8581345" cy="394652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93849CC-5452-41AA-A44A-948AA71FC174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192000" cy="759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solidFill>
                  <a:srgbClr val="FF0000"/>
                </a:solidFill>
                <a:latin typeface="+mn-lt"/>
              </a:rPr>
              <a:t>Input RF power for different gradients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0D232B-38E3-4257-88E1-AA15EED84B2F}"/>
                  </a:ext>
                </a:extLst>
              </p:cNvPr>
              <p:cNvSpPr/>
              <p:nvPr/>
            </p:nvSpPr>
            <p:spPr>
              <a:xfrm>
                <a:off x="1507922" y="2115782"/>
                <a:ext cx="3859207" cy="666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  <m:f>
                      <m:f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𝒂𝒄𝒄</m:t>
                                </m:r>
                              </m:sub>
                            </m:s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𝑳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type m:val="skw"/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𝑹</m:t>
                            </m:r>
                          </m:num>
                          <m:den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den>
                        </m:f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den>
                    </m:f>
                  </m:oMath>
                </a14:m>
                <a:r>
                  <a:rPr lang="en-US" sz="2000" b="1" dirty="0"/>
                  <a:t>, Wang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0D232B-38E3-4257-88E1-AA15EED84B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922" y="2115782"/>
                <a:ext cx="3859207" cy="6666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BA017B9D-617D-4D9B-A5A7-3BE2C2C70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15593"/>
              </p:ext>
            </p:extLst>
          </p:nvPr>
        </p:nvGraphicFramePr>
        <p:xfrm>
          <a:off x="8445886" y="2223531"/>
          <a:ext cx="328676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468">
                  <a:extLst>
                    <a:ext uri="{9D8B030D-6E8A-4147-A177-3AD203B41FA5}">
                      <a16:colId xmlns:a16="http://schemas.microsoft.com/office/drawing/2014/main" val="204706533"/>
                    </a:ext>
                  </a:extLst>
                </a:gridCol>
                <a:gridCol w="1705293">
                  <a:extLst>
                    <a:ext uri="{9D8B030D-6E8A-4147-A177-3AD203B41FA5}">
                      <a16:colId xmlns:a16="http://schemas.microsoft.com/office/drawing/2014/main" val="35014795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857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Filling Time, </a:t>
                      </a:r>
                      <a:r>
                        <a:rPr lang="en-US" dirty="0" err="1"/>
                        <a:t>T</a:t>
                      </a:r>
                      <a:r>
                        <a:rPr lang="en-US" sz="1400" dirty="0" err="1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 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8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L,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839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w,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2pi*35.982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561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R/Q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57.7 k</a:t>
                      </a:r>
                      <a:r>
                        <a:rPr lang="el-GR" dirty="0"/>
                        <a:t>Ω</a:t>
                      </a:r>
                      <a:r>
                        <a:rPr lang="en-US" dirty="0"/>
                        <a:t>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084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ym typeface="Symbol" panose="05050102010706020507" pitchFamily="18" charset="2"/>
                        </a:rPr>
                        <a:t>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701546"/>
                  </a:ext>
                </a:extLst>
              </a:tr>
            </a:tbl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947057" y="876393"/>
            <a:ext cx="8681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Assuming  a </a:t>
            </a:r>
            <a:r>
              <a:rPr lang="it-IT" b="1" dirty="0" err="1" smtClean="0"/>
              <a:t>structure</a:t>
            </a:r>
            <a:r>
              <a:rPr lang="it-IT" b="1" dirty="0" smtClean="0"/>
              <a:t> </a:t>
            </a:r>
            <a:r>
              <a:rPr lang="it-IT" b="1" dirty="0" err="1" smtClean="0"/>
              <a:t>length</a:t>
            </a:r>
            <a:r>
              <a:rPr lang="it-IT" b="1" dirty="0" smtClean="0"/>
              <a:t> L = 21 cm ,</a:t>
            </a:r>
            <a:r>
              <a:rPr lang="it-IT" b="1" dirty="0" err="1" smtClean="0"/>
              <a:t>T</a:t>
            </a:r>
            <a:r>
              <a:rPr lang="it-IT" b="1" baseline="-25000" dirty="0" err="1" smtClean="0"/>
              <a:t>f</a:t>
            </a:r>
            <a:r>
              <a:rPr lang="it-IT" b="1" baseline="-25000" dirty="0" smtClean="0"/>
              <a:t> </a:t>
            </a:r>
            <a:r>
              <a:rPr lang="it-IT" b="1" dirty="0" smtClean="0"/>
              <a:t>= 20 ns (</a:t>
            </a:r>
            <a:r>
              <a:rPr lang="it-IT" b="1" dirty="0" err="1" smtClean="0"/>
              <a:t>filling</a:t>
            </a:r>
            <a:r>
              <a:rPr lang="it-IT" b="1" dirty="0" smtClean="0"/>
              <a:t> time) and </a:t>
            </a:r>
            <a:r>
              <a:rPr lang="en-US" b="1" dirty="0" smtClean="0">
                <a:sym typeface="Symbol" panose="05050102010706020507" pitchFamily="18" charset="2"/>
              </a:rPr>
              <a:t> = 0.65 (attenuation)</a:t>
            </a:r>
            <a:endParaRPr lang="it-IT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07571" y="6477000"/>
            <a:ext cx="10230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Luigi </a:t>
            </a:r>
            <a:r>
              <a:rPr lang="it-IT" b="1" dirty="0" err="1" smtClean="0">
                <a:solidFill>
                  <a:srgbClr val="FF0000"/>
                </a:solidFill>
              </a:rPr>
              <a:t>Faillace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checked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these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estimations</a:t>
            </a:r>
            <a:r>
              <a:rPr lang="it-IT" b="1" dirty="0" smtClean="0">
                <a:solidFill>
                  <a:srgbClr val="FF0000"/>
                </a:solidFill>
              </a:rPr>
              <a:t> by </a:t>
            </a:r>
            <a:r>
              <a:rPr lang="it-IT" b="1" dirty="0" err="1" smtClean="0">
                <a:solidFill>
                  <a:srgbClr val="FF0000"/>
                </a:solidFill>
              </a:rPr>
              <a:t>using</a:t>
            </a:r>
            <a:r>
              <a:rPr lang="it-IT" b="1" dirty="0" smtClean="0">
                <a:solidFill>
                  <a:srgbClr val="FF0000"/>
                </a:solidFill>
              </a:rPr>
              <a:t> a </a:t>
            </a:r>
            <a:r>
              <a:rPr lang="it-IT" b="1" dirty="0" err="1" smtClean="0">
                <a:solidFill>
                  <a:srgbClr val="FF0000"/>
                </a:solidFill>
              </a:rPr>
              <a:t>different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approach</a:t>
            </a:r>
            <a:r>
              <a:rPr lang="it-IT" b="1" dirty="0" smtClean="0">
                <a:solidFill>
                  <a:srgbClr val="FF0000"/>
                </a:solidFill>
              </a:rPr>
              <a:t> (</a:t>
            </a:r>
            <a:r>
              <a:rPr lang="it-IT" b="1" dirty="0" err="1" smtClean="0">
                <a:solidFill>
                  <a:srgbClr val="FF0000"/>
                </a:solidFill>
              </a:rPr>
              <a:t>normalized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electric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field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method</a:t>
            </a:r>
            <a:r>
              <a:rPr lang="it-IT" b="1" dirty="0" smtClean="0">
                <a:solidFill>
                  <a:srgbClr val="FF0000"/>
                </a:solidFill>
              </a:rPr>
              <a:t> )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095914" y="5510922"/>
            <a:ext cx="94533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5B9BD5">
                    <a:lumMod val="50000"/>
                  </a:srgbClr>
                </a:solidFill>
                <a:sym typeface="Symbol" panose="05050102010706020507" pitchFamily="18" charset="2"/>
              </a:rPr>
              <a:t>For a CG structure: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input group velocity</a:t>
            </a:r>
            <a:r>
              <a:rPr lang="en-US" b="1" dirty="0">
                <a:solidFill>
                  <a:srgbClr val="FF0000"/>
                </a:solidFill>
              </a:rPr>
              <a:t>   </a:t>
            </a:r>
            <a:r>
              <a:rPr lang="en-US" b="1" dirty="0" err="1">
                <a:solidFill>
                  <a:srgbClr val="FF0000"/>
                </a:solidFill>
                <a:sym typeface="Symbol" panose="05050102010706020507" pitchFamily="18" charset="2"/>
              </a:rPr>
              <a:t>v</a:t>
            </a:r>
            <a:r>
              <a:rPr lang="en-US" b="1" baseline="-25000" dirty="0" err="1">
                <a:solidFill>
                  <a:srgbClr val="FF0000"/>
                </a:solidFill>
              </a:rPr>
              <a:t>gr_in</a:t>
            </a:r>
            <a:r>
              <a:rPr lang="en-US" b="1" dirty="0">
                <a:solidFill>
                  <a:srgbClr val="FF0000"/>
                </a:solidFill>
              </a:rPr>
              <a:t>/c =6.2%,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output group velocity</a:t>
            </a:r>
            <a:r>
              <a:rPr lang="en-US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   </a:t>
            </a:r>
            <a:r>
              <a:rPr lang="en-US" b="1" dirty="0" err="1">
                <a:solidFill>
                  <a:srgbClr val="FF0000"/>
                </a:solidFill>
                <a:sym typeface="Symbol" panose="05050102010706020507" pitchFamily="18" charset="2"/>
              </a:rPr>
              <a:t>v</a:t>
            </a:r>
            <a:r>
              <a:rPr lang="en-US" b="1" baseline="-25000" dirty="0" err="1">
                <a:solidFill>
                  <a:srgbClr val="FF0000"/>
                </a:solidFill>
              </a:rPr>
              <a:t>gr_out</a:t>
            </a:r>
            <a:r>
              <a:rPr lang="en-US" b="1" dirty="0">
                <a:solidFill>
                  <a:srgbClr val="FF0000"/>
                </a:solidFill>
              </a:rPr>
              <a:t>/c=1.7%, </a:t>
            </a:r>
            <a:endParaRPr lang="en-US" b="1" dirty="0">
              <a:solidFill>
                <a:prstClr val="black"/>
              </a:solidFill>
            </a:endParaRPr>
          </a:p>
          <a:p>
            <a:pPr lvl="0"/>
            <a:r>
              <a:rPr lang="en-US" sz="2000" b="1" i="1" dirty="0">
                <a:solidFill>
                  <a:srgbClr val="5B9BD5">
                    <a:lumMod val="50000"/>
                  </a:srgbClr>
                </a:solidFill>
              </a:rPr>
              <a:t>For a CI structure : </a:t>
            </a:r>
            <a:r>
              <a:rPr lang="en-US" b="1" dirty="0" err="1">
                <a:solidFill>
                  <a:srgbClr val="FF0000"/>
                </a:solidFill>
                <a:sym typeface="Symbol" panose="05050102010706020507" pitchFamily="18" charset="2"/>
              </a:rPr>
              <a:t>v</a:t>
            </a:r>
            <a:r>
              <a:rPr lang="en-US" b="1" baseline="-25000" dirty="0" err="1">
                <a:solidFill>
                  <a:srgbClr val="FF0000"/>
                </a:solidFill>
              </a:rPr>
              <a:t>gr</a:t>
            </a:r>
            <a:r>
              <a:rPr lang="en-US" b="1" baseline="-25000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=</a:t>
            </a:r>
            <a:r>
              <a:rPr lang="en-US" b="1" baseline="-25000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0.035 </a:t>
            </a:r>
            <a:r>
              <a:rPr lang="en-US" b="1" dirty="0">
                <a:solidFill>
                  <a:srgbClr val="FF000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89575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165" y="547723"/>
            <a:ext cx="6840000" cy="408430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38010" y="25590"/>
            <a:ext cx="12103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Rounded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cavity</a:t>
            </a:r>
            <a:r>
              <a:rPr lang="it-IT" sz="2400" b="1" dirty="0" smtClean="0">
                <a:solidFill>
                  <a:srgbClr val="FF0000"/>
                </a:solidFill>
              </a:rPr>
              <a:t> : </a:t>
            </a:r>
            <a:r>
              <a:rPr lang="it-IT" sz="2400" b="1" dirty="0" err="1" smtClean="0">
                <a:solidFill>
                  <a:srgbClr val="FF0000"/>
                </a:solidFill>
              </a:rPr>
              <a:t>final</a:t>
            </a:r>
            <a:r>
              <a:rPr lang="it-IT" sz="2400" b="1" dirty="0" smtClean="0">
                <a:solidFill>
                  <a:srgbClr val="FF0000"/>
                </a:solidFill>
              </a:rPr>
              <a:t> RF </a:t>
            </a:r>
            <a:r>
              <a:rPr lang="it-IT" sz="2400" b="1" dirty="0" err="1" smtClean="0">
                <a:solidFill>
                  <a:srgbClr val="FF0000"/>
                </a:solidFill>
              </a:rPr>
              <a:t>estimations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have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been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processed</a:t>
            </a:r>
            <a:r>
              <a:rPr lang="it-IT" sz="2400" b="1" dirty="0" smtClean="0">
                <a:solidFill>
                  <a:srgbClr val="FF0000"/>
                </a:solidFill>
              </a:rPr>
              <a:t> and </a:t>
            </a:r>
            <a:r>
              <a:rPr lang="it-IT" sz="2400" b="1" dirty="0" err="1" smtClean="0">
                <a:solidFill>
                  <a:srgbClr val="FF0000"/>
                </a:solidFill>
              </a:rPr>
              <a:t>will</a:t>
            </a:r>
            <a:r>
              <a:rPr lang="it-IT" sz="2400" b="1" dirty="0" smtClean="0">
                <a:solidFill>
                  <a:srgbClr val="FF0000"/>
                </a:solidFill>
              </a:rPr>
              <a:t> be </a:t>
            </a:r>
            <a:r>
              <a:rPr lang="it-IT" sz="2400" b="1" dirty="0" err="1" smtClean="0">
                <a:solidFill>
                  <a:srgbClr val="FF0000"/>
                </a:solidFill>
              </a:rPr>
              <a:t>discussed</a:t>
            </a:r>
            <a:r>
              <a:rPr lang="it-IT" sz="2400" b="1" dirty="0" smtClean="0">
                <a:solidFill>
                  <a:srgbClr val="FF0000"/>
                </a:solidFill>
              </a:rPr>
              <a:t> in a </a:t>
            </a:r>
            <a:r>
              <a:rPr lang="it-IT" sz="2400" b="1" dirty="0" err="1" smtClean="0">
                <a:solidFill>
                  <a:srgbClr val="FF0000"/>
                </a:solidFill>
              </a:rPr>
              <a:t>next</a:t>
            </a:r>
            <a:r>
              <a:rPr lang="it-IT" sz="2400" b="1" dirty="0" smtClean="0">
                <a:solidFill>
                  <a:srgbClr val="FF0000"/>
                </a:solidFill>
              </a:rPr>
              <a:t> talk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122240" y="5500906"/>
            <a:ext cx="83960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/>
              <a:t>As</a:t>
            </a:r>
            <a:r>
              <a:rPr lang="it-IT" sz="2000" b="1" dirty="0" smtClean="0"/>
              <a:t> an </a:t>
            </a:r>
            <a:r>
              <a:rPr lang="it-IT" sz="2000" b="1" dirty="0" err="1" smtClean="0"/>
              <a:t>example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at</a:t>
            </a:r>
            <a:r>
              <a:rPr lang="it-IT" sz="2000" b="1" dirty="0" smtClean="0"/>
              <a:t> F = 35.982 GHz with a = 1 mm, h = 0.667 mm, b = 3.538 mm:</a:t>
            </a:r>
          </a:p>
          <a:p>
            <a:r>
              <a:rPr lang="it-IT" sz="2000" b="1" dirty="0" err="1" smtClean="0">
                <a:solidFill>
                  <a:srgbClr val="FF0000"/>
                </a:solidFill>
              </a:rPr>
              <a:t>R</a:t>
            </a:r>
            <a:r>
              <a:rPr lang="it-IT" sz="2000" b="1" baseline="-25000" dirty="0" err="1" smtClean="0">
                <a:solidFill>
                  <a:srgbClr val="FF0000"/>
                </a:solidFill>
              </a:rPr>
              <a:t>sh</a:t>
            </a:r>
            <a:r>
              <a:rPr lang="it-IT" sz="2000" b="1" dirty="0" smtClean="0">
                <a:solidFill>
                  <a:srgbClr val="FF0000"/>
                </a:solidFill>
              </a:rPr>
              <a:t>/m = 195 M</a:t>
            </a:r>
            <a:r>
              <a:rPr lang="it-IT" sz="20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/</a:t>
            </a:r>
            <a:r>
              <a:rPr lang="it-IT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m</a:t>
            </a:r>
          </a:p>
          <a:p>
            <a:r>
              <a:rPr lang="it-IT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Q = 4065 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endParaRPr lang="it-IT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20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632434" y="276837"/>
            <a:ext cx="2217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 smtClean="0">
                <a:solidFill>
                  <a:srgbClr val="FF0000"/>
                </a:solidFill>
              </a:rPr>
              <a:t>Summary</a:t>
            </a:r>
            <a:endParaRPr lang="it-IT" sz="4000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32462" y="1607015"/>
            <a:ext cx="479515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/>
              <a:t>Analytical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estimations</a:t>
            </a:r>
            <a:r>
              <a:rPr lang="it-IT" sz="2000" b="1" dirty="0" smtClean="0"/>
              <a:t> of the </a:t>
            </a:r>
            <a:r>
              <a:rPr lang="it-IT" sz="2000" b="1" dirty="0" err="1" smtClean="0"/>
              <a:t>group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velocity</a:t>
            </a:r>
            <a:endParaRPr lang="it-IT" sz="2000" b="1" dirty="0" smtClean="0"/>
          </a:p>
          <a:p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805343" y="2763978"/>
            <a:ext cx="3124060" cy="43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HFSS </a:t>
            </a:r>
            <a:r>
              <a:rPr lang="it-IT" sz="2000" b="1" dirty="0" err="1" smtClean="0"/>
              <a:t>numerical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estimations</a:t>
            </a:r>
            <a:endParaRPr lang="it-IT" sz="2000" b="1" dirty="0" smtClean="0"/>
          </a:p>
          <a:p>
            <a:endParaRPr lang="it-IT" sz="20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32462" y="3583524"/>
            <a:ext cx="3487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/>
              <a:t>Cavity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dimensions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calculations</a:t>
            </a:r>
            <a:r>
              <a:rPr lang="it-IT" sz="2000" b="1" dirty="0" smtClean="0"/>
              <a:t> </a:t>
            </a:r>
            <a:endParaRPr lang="it-IT" sz="20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732462" y="4335587"/>
            <a:ext cx="7382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/>
              <a:t>Comparison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between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analytical</a:t>
            </a:r>
            <a:r>
              <a:rPr lang="it-IT" sz="2000" b="1" dirty="0" smtClean="0"/>
              <a:t> and </a:t>
            </a:r>
            <a:r>
              <a:rPr lang="it-IT" sz="2000" b="1" dirty="0" err="1" smtClean="0"/>
              <a:t>numerical</a:t>
            </a:r>
            <a:r>
              <a:rPr lang="it-IT" sz="2000" b="1" dirty="0" smtClean="0"/>
              <a:t> of the </a:t>
            </a:r>
            <a:r>
              <a:rPr lang="it-IT" sz="2000" b="1" dirty="0" err="1" smtClean="0"/>
              <a:t>group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velocity</a:t>
            </a:r>
            <a:endParaRPr lang="it-IT" sz="20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719182" y="5287705"/>
            <a:ext cx="4121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/>
              <a:t>Accelerating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electric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field</a:t>
            </a:r>
            <a:r>
              <a:rPr lang="it-IT" sz="2000" b="1" dirty="0" smtClean="0"/>
              <a:t>  </a:t>
            </a:r>
            <a:r>
              <a:rPr lang="it-IT" sz="2000" b="1" dirty="0" err="1" smtClean="0"/>
              <a:t>estimation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403071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co 7"/>
          <p:cNvSpPr/>
          <p:nvPr/>
        </p:nvSpPr>
        <p:spPr>
          <a:xfrm>
            <a:off x="7019365" y="5497286"/>
            <a:ext cx="80682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7759594" y="1887305"/>
            <a:ext cx="2590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b = </a:t>
            </a:r>
            <a:r>
              <a:rPr lang="it-IT" sz="2800" dirty="0" err="1"/>
              <a:t>cavity</a:t>
            </a:r>
            <a:r>
              <a:rPr lang="it-IT" sz="2800" dirty="0"/>
              <a:t> </a:t>
            </a:r>
            <a:r>
              <a:rPr lang="it-IT" sz="2800" dirty="0" err="1"/>
              <a:t>radius</a:t>
            </a:r>
            <a:endParaRPr lang="it-IT" sz="28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7759594" y="2492122"/>
            <a:ext cx="3532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a = iris aperture </a:t>
            </a:r>
            <a:r>
              <a:rPr lang="it-IT" sz="2800" dirty="0" err="1"/>
              <a:t>radius</a:t>
            </a:r>
            <a:endParaRPr lang="it-IT" sz="2800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7759260" y="3204432"/>
            <a:ext cx="2637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h = iris </a:t>
            </a:r>
            <a:r>
              <a:rPr lang="it-IT" sz="2800" dirty="0" err="1"/>
              <a:t>thickness</a:t>
            </a:r>
            <a:endParaRPr lang="it-IT" sz="28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9792794" y="3958344"/>
            <a:ext cx="373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endParaRPr lang="it-IT" sz="2800" dirty="0">
              <a:latin typeface="Symbol" panose="05050102010706020507" pitchFamily="18" charset="2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10019769" y="3958344"/>
            <a:ext cx="538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/3</a:t>
            </a:r>
          </a:p>
        </p:txBody>
      </p:sp>
      <p:sp>
        <p:nvSpPr>
          <p:cNvPr id="30" name="CasellaDiTesto 29"/>
          <p:cNvSpPr txBox="1"/>
          <p:nvPr/>
        </p:nvSpPr>
        <p:spPr>
          <a:xfrm>
            <a:off x="7759260" y="3946833"/>
            <a:ext cx="316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l = </a:t>
            </a:r>
            <a:r>
              <a:rPr lang="it-IT" sz="2800" dirty="0" err="1"/>
              <a:t>cell</a:t>
            </a:r>
            <a:r>
              <a:rPr lang="it-IT" sz="2800" dirty="0"/>
              <a:t> </a:t>
            </a:r>
            <a:r>
              <a:rPr lang="it-IT" sz="2800" dirty="0" err="1"/>
              <a:t>lenght</a:t>
            </a:r>
            <a:r>
              <a:rPr lang="it-IT" sz="2800" dirty="0"/>
              <a:t>   </a:t>
            </a:r>
          </a:p>
        </p:txBody>
      </p:sp>
      <p:sp>
        <p:nvSpPr>
          <p:cNvPr id="46" name="CasellaDiTesto 45"/>
          <p:cNvSpPr txBox="1"/>
          <p:nvPr/>
        </p:nvSpPr>
        <p:spPr>
          <a:xfrm>
            <a:off x="4231750" y="719932"/>
            <a:ext cx="1847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2800" dirty="0">
              <a:latin typeface="Symbol" panose="05050102010706020507" pitchFamily="18" charset="2"/>
            </a:endParaRPr>
          </a:p>
          <a:p>
            <a:endParaRPr lang="it-IT" sz="2800" dirty="0">
              <a:latin typeface="Symbol" panose="05050102010706020507" pitchFamily="18" charset="2"/>
            </a:endParaRPr>
          </a:p>
        </p:txBody>
      </p:sp>
      <p:pic>
        <p:nvPicPr>
          <p:cNvPr id="51" name="Immagine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28" y="1488517"/>
            <a:ext cx="4925995" cy="4925995"/>
          </a:xfrm>
          <a:prstGeom prst="rect">
            <a:avLst/>
          </a:prstGeom>
        </p:spPr>
      </p:pic>
      <p:sp>
        <p:nvSpPr>
          <p:cNvPr id="52" name="CasellaDiTesto 51"/>
          <p:cNvSpPr txBox="1"/>
          <p:nvPr/>
        </p:nvSpPr>
        <p:spPr>
          <a:xfrm>
            <a:off x="2231221" y="183442"/>
            <a:ext cx="6937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FF0000"/>
                </a:solidFill>
              </a:rPr>
              <a:t>TW </a:t>
            </a:r>
            <a:r>
              <a:rPr lang="it-IT" sz="3600" b="1" dirty="0" err="1">
                <a:solidFill>
                  <a:srgbClr val="FF0000"/>
                </a:solidFill>
              </a:rPr>
              <a:t>cavity</a:t>
            </a:r>
            <a:r>
              <a:rPr lang="it-IT" sz="3600" b="1" dirty="0">
                <a:solidFill>
                  <a:srgbClr val="FF0000"/>
                </a:solidFill>
              </a:rPr>
              <a:t> </a:t>
            </a:r>
            <a:r>
              <a:rPr lang="it-IT" sz="3600" b="1" dirty="0" err="1">
                <a:solidFill>
                  <a:srgbClr val="FF0000"/>
                </a:solidFill>
              </a:rPr>
              <a:t>shape</a:t>
            </a:r>
            <a:r>
              <a:rPr lang="it-IT" sz="3600" b="1" dirty="0">
                <a:solidFill>
                  <a:srgbClr val="FF0000"/>
                </a:solidFill>
              </a:rPr>
              <a:t> for the 2</a:t>
            </a:r>
            <a:r>
              <a:rPr lang="it-IT" sz="3600" b="1" dirty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it-IT" sz="3600" b="1" dirty="0">
                <a:solidFill>
                  <a:srgbClr val="FF0000"/>
                </a:solidFill>
              </a:rPr>
              <a:t>/3 mode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7759260" y="4807299"/>
                <a:ext cx="2020297" cy="8888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3200" i="1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3200" i="1">
                                <a:latin typeface="Cambria Math" panose="02040503050406030204" pitchFamily="18" charset="0"/>
                              </a:rPr>
                              <m:t>gr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it-IT" sz="3200" i="1">
                            <a:latin typeface="Cambria Math" panose="02040503050406030204" pitchFamily="18" charset="0"/>
                          </a:rPr>
                          <m:t>c</m:t>
                        </m:r>
                      </m:den>
                    </m:f>
                    <m:r>
                      <a:rPr lang="it-IT" sz="32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32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 </m:t>
                    </m:r>
                    <m:f>
                      <m:fPr>
                        <m:ctrlPr>
                          <a:rPr lang="it-IT" sz="32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it-IT" sz="32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it-IT" sz="32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c</m:t>
                        </m:r>
                      </m:den>
                    </m:f>
                  </m:oMath>
                </a14:m>
                <a:r>
                  <a:rPr lang="it-IT" sz="3200" dirty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32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32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it-IT" sz="32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</m:t>
                        </m:r>
                      </m:num>
                      <m:den>
                        <m:r>
                          <a:rPr lang="it-IT" sz="3200" i="1" dirty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it-IT" sz="32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</m:t>
                        </m:r>
                      </m:den>
                    </m:f>
                  </m:oMath>
                </a14:m>
                <a:endParaRPr lang="it-IT" sz="3200" dirty="0"/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9260" y="4807299"/>
                <a:ext cx="2020297" cy="8888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81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284829" y="66116"/>
            <a:ext cx="63161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>
                <a:solidFill>
                  <a:srgbClr val="FF0000"/>
                </a:solidFill>
              </a:rPr>
              <a:t>Group </a:t>
            </a:r>
            <a:r>
              <a:rPr lang="it-IT" sz="3200" b="1" dirty="0" err="1">
                <a:solidFill>
                  <a:srgbClr val="FF0000"/>
                </a:solidFill>
              </a:rPr>
              <a:t>velocity</a:t>
            </a:r>
            <a:r>
              <a:rPr lang="it-IT" sz="3200" b="1" dirty="0">
                <a:solidFill>
                  <a:srgbClr val="FF0000"/>
                </a:solidFill>
              </a:rPr>
              <a:t> </a:t>
            </a:r>
            <a:r>
              <a:rPr lang="it-IT" sz="3200" b="1" dirty="0" err="1">
                <a:solidFill>
                  <a:srgbClr val="FF0000"/>
                </a:solidFill>
              </a:rPr>
              <a:t>analytical</a:t>
            </a:r>
            <a:r>
              <a:rPr lang="it-IT" sz="3200" b="1" dirty="0">
                <a:solidFill>
                  <a:srgbClr val="FF0000"/>
                </a:solidFill>
              </a:rPr>
              <a:t> </a:t>
            </a:r>
            <a:r>
              <a:rPr lang="it-IT" sz="3200" b="1" dirty="0" err="1" smtClean="0">
                <a:solidFill>
                  <a:srgbClr val="FF0000"/>
                </a:solidFill>
              </a:rPr>
              <a:t>estimation</a:t>
            </a:r>
            <a:endParaRPr lang="it-IT" sz="32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876231" y="1626521"/>
                <a:ext cx="3513492" cy="5989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it-IT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𝒈𝒓</m:t>
                            </m:r>
                          </m:sub>
                        </m:sSub>
                      </m:num>
                      <m:den>
                        <m:r>
                          <a:rPr lang="it-IT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it-IT" sz="2000" b="1" dirty="0">
                    <a:solidFill>
                      <a:prstClr val="black"/>
                    </a:solidFill>
                  </a:rPr>
                  <a:t> = k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it-IT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𝒔𝒊𝒏</m:t>
                        </m:r>
                      </m:fName>
                      <m:e>
                        <m:r>
                          <a:rPr lang="it-IT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  <m:r>
                          <a:rPr lang="it-IT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it-IT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20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0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it-IT" sz="2000" b="1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sz="2000" b="1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0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it-IT" sz="2000" b="1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  <m:r>
                          <a:rPr lang="it-IT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it-IT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it-IT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r>
                              <a:rPr lang="it-IT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𝞪</m:t>
                            </m:r>
                            <m:r>
                              <a:rPr lang="it-IT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</m:sup>
                        </m:sSup>
                        <m:r>
                          <a:rPr lang="it-IT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func>
                  </m:oMath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231" y="1626521"/>
                <a:ext cx="3513492" cy="598947"/>
              </a:xfrm>
              <a:prstGeom prst="rect">
                <a:avLst/>
              </a:prstGeom>
              <a:blipFill>
                <a:blip r:embed="rId2"/>
                <a:stretch>
                  <a:fillRect b="-510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tangolo 6"/>
          <p:cNvSpPr/>
          <p:nvPr/>
        </p:nvSpPr>
        <p:spPr>
          <a:xfrm>
            <a:off x="25284" y="2613215"/>
            <a:ext cx="470000" cy="189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ym typeface="Symbol" panose="05050102010706020507" pitchFamily="18" charset="2"/>
              </a:rPr>
              <a:t></a:t>
            </a:r>
            <a:endParaRPr lang="it-IT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60284" y="2567931"/>
            <a:ext cx="4920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= </a:t>
            </a:r>
            <a:r>
              <a:rPr lang="it-IT" b="1" dirty="0" err="1"/>
              <a:t>phase</a:t>
            </a:r>
            <a:r>
              <a:rPr lang="it-IT" b="1" dirty="0"/>
              <a:t> </a:t>
            </a:r>
            <a:r>
              <a:rPr lang="it-IT" b="1" dirty="0" err="1"/>
              <a:t>advance</a:t>
            </a:r>
            <a:r>
              <a:rPr lang="it-IT" b="1" dirty="0"/>
              <a:t> per </a:t>
            </a:r>
            <a:r>
              <a:rPr lang="it-IT" b="1" dirty="0" err="1"/>
              <a:t>cell</a:t>
            </a:r>
            <a:r>
              <a:rPr lang="it-IT" b="1" dirty="0"/>
              <a:t> of the </a:t>
            </a:r>
            <a:r>
              <a:rPr lang="it-IT" b="1" dirty="0" err="1"/>
              <a:t>traveling</a:t>
            </a:r>
            <a:r>
              <a:rPr lang="it-IT" b="1" dirty="0"/>
              <a:t> </a:t>
            </a:r>
            <a:r>
              <a:rPr lang="it-IT" b="1" dirty="0" err="1"/>
              <a:t>wave</a:t>
            </a:r>
            <a:r>
              <a:rPr lang="it-IT" b="1" dirty="0"/>
              <a:t> </a:t>
            </a:r>
            <a:r>
              <a:rPr lang="it-IT" b="1" dirty="0" err="1"/>
              <a:t>structure</a:t>
            </a:r>
            <a:endParaRPr lang="it-IT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60283" y="826708"/>
            <a:ext cx="91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From Thomas P. </a:t>
            </a:r>
            <a:r>
              <a:rPr lang="it-IT" b="1" dirty="0" err="1"/>
              <a:t>Wangler</a:t>
            </a:r>
            <a:r>
              <a:rPr lang="it-IT" b="1" dirty="0"/>
              <a:t> </a:t>
            </a:r>
            <a:r>
              <a:rPr lang="it-IT" b="1" dirty="0" smtClean="0"/>
              <a:t>, </a:t>
            </a:r>
            <a:r>
              <a:rPr lang="it-IT" b="1" dirty="0" err="1"/>
              <a:t>after</a:t>
            </a:r>
            <a:r>
              <a:rPr lang="it-IT" b="1" dirty="0"/>
              <a:t> some </a:t>
            </a:r>
            <a:r>
              <a:rPr lang="it-IT" b="1" dirty="0" err="1"/>
              <a:t>manipulations</a:t>
            </a:r>
            <a:r>
              <a:rPr lang="it-IT" b="1" dirty="0"/>
              <a:t> the </a:t>
            </a:r>
            <a:r>
              <a:rPr lang="it-IT" b="1" dirty="0" err="1"/>
              <a:t>group</a:t>
            </a:r>
            <a:r>
              <a:rPr lang="it-IT" b="1" dirty="0"/>
              <a:t> </a:t>
            </a:r>
            <a:r>
              <a:rPr lang="it-IT" b="1" dirty="0" err="1"/>
              <a:t>velocity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given</a:t>
            </a:r>
            <a:r>
              <a:rPr lang="it-IT" b="1" dirty="0"/>
              <a:t> by :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5482604" y="2545337"/>
                <a:ext cx="4171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𝞪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604" y="2545337"/>
                <a:ext cx="417101" cy="40011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ttangolo 10"/>
          <p:cNvSpPr/>
          <p:nvPr/>
        </p:nvSpPr>
        <p:spPr>
          <a:xfrm>
            <a:off x="5785157" y="2548893"/>
            <a:ext cx="6352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dirty="0">
                <a:solidFill>
                  <a:prstClr val="black"/>
                </a:solidFill>
              </a:rPr>
              <a:t>= </a:t>
            </a:r>
            <a:r>
              <a:rPr lang="it-IT" b="1" dirty="0" err="1">
                <a:solidFill>
                  <a:prstClr val="black"/>
                </a:solidFill>
              </a:rPr>
              <a:t>attenuation</a:t>
            </a:r>
            <a:r>
              <a:rPr lang="it-IT" b="1" dirty="0">
                <a:solidFill>
                  <a:prstClr val="black"/>
                </a:solidFill>
              </a:rPr>
              <a:t> per </a:t>
            </a:r>
            <a:r>
              <a:rPr lang="it-IT" b="1" dirty="0" err="1">
                <a:solidFill>
                  <a:prstClr val="black"/>
                </a:solidFill>
              </a:rPr>
              <a:t>unit</a:t>
            </a:r>
            <a:r>
              <a:rPr lang="it-IT" b="1" dirty="0">
                <a:solidFill>
                  <a:prstClr val="black"/>
                </a:solidFill>
              </a:rPr>
              <a:t> </a:t>
            </a:r>
            <a:r>
              <a:rPr lang="it-IT" b="1" dirty="0" err="1">
                <a:solidFill>
                  <a:prstClr val="black"/>
                </a:solidFill>
              </a:rPr>
              <a:t>lenght</a:t>
            </a:r>
            <a:r>
              <a:rPr lang="it-IT" b="1" dirty="0">
                <a:solidFill>
                  <a:prstClr val="black"/>
                </a:solidFill>
              </a:rPr>
              <a:t> of the </a:t>
            </a:r>
            <a:r>
              <a:rPr lang="it-IT" b="1" dirty="0" err="1">
                <a:solidFill>
                  <a:prstClr val="black"/>
                </a:solidFill>
              </a:rPr>
              <a:t>field</a:t>
            </a:r>
            <a:r>
              <a:rPr lang="it-IT" b="1" dirty="0">
                <a:solidFill>
                  <a:prstClr val="black"/>
                </a:solidFill>
              </a:rPr>
              <a:t> for theTM</a:t>
            </a:r>
            <a:r>
              <a:rPr lang="it-IT" b="1" baseline="-25000" dirty="0">
                <a:solidFill>
                  <a:prstClr val="black"/>
                </a:solidFill>
              </a:rPr>
              <a:t>01</a:t>
            </a:r>
            <a:r>
              <a:rPr lang="it-IT" b="1" dirty="0">
                <a:solidFill>
                  <a:prstClr val="black"/>
                </a:solidFill>
              </a:rPr>
              <a:t> </a:t>
            </a:r>
            <a:r>
              <a:rPr lang="it-IT" b="1" dirty="0" err="1">
                <a:solidFill>
                  <a:prstClr val="black"/>
                </a:solidFill>
              </a:rPr>
              <a:t>waveguide</a:t>
            </a:r>
            <a:r>
              <a:rPr lang="it-IT" b="1" dirty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it-IT" b="1" dirty="0">
                <a:solidFill>
                  <a:prstClr val="black"/>
                </a:solidFill>
              </a:rPr>
              <a:t>    mode </a:t>
            </a:r>
            <a:r>
              <a:rPr lang="it-IT" b="1" dirty="0" err="1">
                <a:solidFill>
                  <a:prstClr val="black"/>
                </a:solidFill>
              </a:rPr>
              <a:t>through</a:t>
            </a:r>
            <a:r>
              <a:rPr lang="it-IT" b="1" dirty="0">
                <a:solidFill>
                  <a:prstClr val="black"/>
                </a:solidFill>
              </a:rPr>
              <a:t> a </a:t>
            </a:r>
            <a:r>
              <a:rPr lang="it-IT" b="1" dirty="0" err="1">
                <a:solidFill>
                  <a:prstClr val="black"/>
                </a:solidFill>
              </a:rPr>
              <a:t>hole</a:t>
            </a:r>
            <a:r>
              <a:rPr lang="it-IT" b="1" dirty="0">
                <a:solidFill>
                  <a:prstClr val="black"/>
                </a:solidFill>
              </a:rPr>
              <a:t> in a </a:t>
            </a:r>
            <a:r>
              <a:rPr lang="it-IT" b="1" dirty="0" err="1">
                <a:solidFill>
                  <a:prstClr val="black"/>
                </a:solidFill>
              </a:rPr>
              <a:t>wall</a:t>
            </a:r>
            <a:r>
              <a:rPr lang="it-IT" b="1" dirty="0">
                <a:solidFill>
                  <a:prstClr val="black"/>
                </a:solidFill>
              </a:rPr>
              <a:t> of </a:t>
            </a:r>
            <a:r>
              <a:rPr lang="it-IT" b="1" dirty="0" err="1">
                <a:solidFill>
                  <a:prstClr val="black"/>
                </a:solidFill>
              </a:rPr>
              <a:t>thickness</a:t>
            </a:r>
            <a:r>
              <a:rPr lang="it-IT" b="1" dirty="0">
                <a:solidFill>
                  <a:prstClr val="black"/>
                </a:solidFill>
              </a:rPr>
              <a:t> h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5844168" y="322894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5650173" y="1513898"/>
                <a:ext cx="2845205" cy="6263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000" b="1" i="1" smtClean="0">
                        <a:latin typeface="Cambria Math" panose="02040503050406030204" pitchFamily="18" charset="0"/>
                      </a:rPr>
                      <m:t>𝞪</m:t>
                    </m:r>
                  </m:oMath>
                </a14:m>
                <a:r>
                  <a:rPr lang="it-IT" sz="2000" b="1" dirty="0"/>
                  <a:t> = </a:t>
                </a:r>
                <a14:m>
                  <m:oMath xmlns:m="http://schemas.openxmlformats.org/officeDocument/2006/math">
                    <m:r>
                      <a:rPr lang="it-IT" sz="2000" b="1" i="0" smtClean="0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it-IT" sz="20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it-IT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it-IT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20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it-IT" sz="2000" b="1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it-IT" sz="2000" b="1" i="1" smtClean="0">
                                        <a:latin typeface="Cambria Math" panose="02040503050406030204" pitchFamily="18" charset="0"/>
                                      </a:rPr>
                                      <m:t>𝟒𝟎𝟓</m:t>
                                    </m:r>
                                  </m:num>
                                  <m:den>
                                    <m:r>
                                      <a:rPr lang="it-IT" sz="2000" b="1" i="1" smtClean="0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it-IT" sz="20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it-IT" sz="2000" b="1" dirty="0" smtClean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−  </m:t>
                        </m:r>
                        <m:sSup>
                          <m:sSupPr>
                            <m:ctrlPr>
                              <a:rPr lang="it-IT" sz="2000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sz="2000" b="1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it-IT" sz="2000" b="1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2000" b="1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  <a:sym typeface="Symbol" panose="05050102010706020507" pitchFamily="18" charset="2"/>
                                      </a:rPr>
                                      <m:t></m:t>
                                    </m:r>
                                  </m:num>
                                  <m:den>
                                    <m:r>
                                      <a:rPr lang="it-IT" sz="2000" b="1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𝒄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it-IT" sz="2000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it-IT" dirty="0"/>
                  <a:t> </a:t>
                </a:r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0173" y="1513898"/>
                <a:ext cx="2845205" cy="626325"/>
              </a:xfrm>
              <a:prstGeom prst="rect">
                <a:avLst/>
              </a:prstGeom>
              <a:blipFill rotWithShape="0">
                <a:blip r:embed="rId4"/>
                <a:stretch>
                  <a:fillRect b="-87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ttangolo 17"/>
              <p:cNvSpPr/>
              <p:nvPr/>
            </p:nvSpPr>
            <p:spPr>
              <a:xfrm>
                <a:off x="8065827" y="1616908"/>
                <a:ext cx="1624966" cy="5414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sz="2400" dirty="0"/>
                  <a:t> </a:t>
                </a:r>
                <a:r>
                  <a:rPr lang="it-IT" sz="2000" b="1" dirty="0">
                    <a:sym typeface="Symbol" panose="05050102010706020507" pitchFamily="18" charset="2"/>
                  </a:rPr>
                  <a:t>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0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it-IT" sz="20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it-IT" sz="20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.</m:t>
                        </m:r>
                        <m:r>
                          <a:rPr lang="it-IT" sz="20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𝟒𝟎𝟓</m:t>
                        </m:r>
                      </m:num>
                      <m:den>
                        <m:r>
                          <a:rPr lang="it-IT" sz="2000" b="1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𝒂</m:t>
                        </m:r>
                      </m:den>
                    </m:f>
                  </m:oMath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18" name="Rettangolo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5827" y="1616908"/>
                <a:ext cx="1624966" cy="541495"/>
              </a:xfrm>
              <a:prstGeom prst="rect">
                <a:avLst/>
              </a:prstGeom>
              <a:blipFill rotWithShape="0">
                <a:blip r:embed="rId5"/>
                <a:stretch>
                  <a:fillRect b="-56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ttangolo 1"/>
          <p:cNvSpPr/>
          <p:nvPr/>
        </p:nvSpPr>
        <p:spPr>
          <a:xfrm>
            <a:off x="626887" y="3572692"/>
            <a:ext cx="1356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 = </a:t>
            </a:r>
            <a:r>
              <a:rPr lang="it-IT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constant</a:t>
            </a:r>
            <a:endParaRPr lang="it-IT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40919" y="3581125"/>
            <a:ext cx="185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h = iris </a:t>
            </a:r>
            <a:r>
              <a:rPr lang="it-IT" b="1" dirty="0" err="1"/>
              <a:t>thickness</a:t>
            </a:r>
            <a:endParaRPr lang="it-IT" b="1" dirty="0"/>
          </a:p>
        </p:txBody>
      </p:sp>
      <p:sp>
        <p:nvSpPr>
          <p:cNvPr id="13" name="Rettangolo 12"/>
          <p:cNvSpPr/>
          <p:nvPr/>
        </p:nvSpPr>
        <p:spPr>
          <a:xfrm>
            <a:off x="112341" y="4690510"/>
            <a:ext cx="4193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By </a:t>
            </a:r>
            <a:r>
              <a:rPr lang="it-IT" b="1" dirty="0" err="1"/>
              <a:t>using</a:t>
            </a:r>
            <a:r>
              <a:rPr lang="it-IT" b="1" dirty="0"/>
              <a:t> the Taylor </a:t>
            </a:r>
            <a:r>
              <a:rPr lang="it-IT" b="1" dirty="0" err="1"/>
              <a:t>expansion</a:t>
            </a:r>
            <a:r>
              <a:rPr lang="it-IT" b="1" dirty="0"/>
              <a:t> of the </a:t>
            </a:r>
            <a:r>
              <a:rPr lang="it-IT" b="1" dirty="0" err="1"/>
              <a:t>term</a:t>
            </a:r>
            <a:r>
              <a:rPr lang="it-IT" b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tangolo 14"/>
              <p:cNvSpPr/>
              <p:nvPr/>
            </p:nvSpPr>
            <p:spPr>
              <a:xfrm>
                <a:off x="4142014" y="4680058"/>
                <a:ext cx="777199" cy="4117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it-IT" sz="20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000" b="1" i="1">
                              <a:latin typeface="Cambria Math" panose="02040503050406030204" pitchFamily="18" charset="0"/>
                            </a:rPr>
                            <m:t>𝞪</m:t>
                          </m:r>
                          <m:r>
                            <a:rPr lang="it-IT" sz="2000" b="1" i="1">
                              <a:latin typeface="Cambria Math" panose="02040503050406030204" pitchFamily="18" charset="0"/>
                            </a:rPr>
                            <m:t>𝒉</m:t>
                          </m:r>
                        </m:sup>
                      </m:sSup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5" name="Rettango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2014" y="4680058"/>
                <a:ext cx="777199" cy="41177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ttangolo 18"/>
              <p:cNvSpPr/>
              <p:nvPr/>
            </p:nvSpPr>
            <p:spPr>
              <a:xfrm>
                <a:off x="4850284" y="4727974"/>
                <a:ext cx="25987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b="1" dirty="0"/>
                  <a:t>and assuming  h = 0.08 </a:t>
                </a:r>
                <a14:m>
                  <m:oMath xmlns:m="http://schemas.openxmlformats.org/officeDocument/2006/math">
                    <m:r>
                      <a:rPr lang="it-IT" b="1" i="1">
                        <a:latin typeface="Cambria Math" panose="02040503050406030204" pitchFamily="18" charset="0"/>
                      </a:rPr>
                      <m:t>𝞴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9" name="Rettangolo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0284" y="4727974"/>
                <a:ext cx="2598788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113" t="-10000" b="-2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/>
          <p:cNvSpPr txBox="1"/>
          <p:nvPr/>
        </p:nvSpPr>
        <p:spPr>
          <a:xfrm>
            <a:off x="7449072" y="4722505"/>
            <a:ext cx="3220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we</a:t>
            </a:r>
            <a:r>
              <a:rPr lang="it-IT" b="1" dirty="0"/>
              <a:t> </a:t>
            </a:r>
            <a:r>
              <a:rPr lang="it-IT" b="1" dirty="0" err="1"/>
              <a:t>get</a:t>
            </a:r>
            <a:r>
              <a:rPr lang="it-IT" b="1" dirty="0"/>
              <a:t> the </a:t>
            </a:r>
            <a:r>
              <a:rPr lang="it-IT" b="1" dirty="0" err="1"/>
              <a:t>analytical</a:t>
            </a:r>
            <a:r>
              <a:rPr lang="it-IT" b="1" dirty="0"/>
              <a:t> </a:t>
            </a:r>
            <a:r>
              <a:rPr lang="it-IT" b="1" dirty="0" err="1"/>
              <a:t>equations</a:t>
            </a:r>
            <a:r>
              <a:rPr lang="it-IT" b="1" dirty="0"/>
              <a:t> 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5632197" y="3585714"/>
            <a:ext cx="1442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a = iris </a:t>
            </a:r>
            <a:r>
              <a:rPr lang="it-IT" b="1" dirty="0" err="1"/>
              <a:t>radius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8463025" y="3585714"/>
            <a:ext cx="1726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b = </a:t>
            </a:r>
            <a:r>
              <a:rPr lang="it-IT" b="1" dirty="0" err="1"/>
              <a:t>cavity</a:t>
            </a:r>
            <a:r>
              <a:rPr lang="it-IT" b="1" dirty="0"/>
              <a:t> </a:t>
            </a:r>
            <a:r>
              <a:rPr lang="it-IT" b="1" dirty="0" err="1"/>
              <a:t>radius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ttangolo 21"/>
              <p:cNvSpPr/>
              <p:nvPr/>
            </p:nvSpPr>
            <p:spPr>
              <a:xfrm>
                <a:off x="1931859" y="6246619"/>
                <a:ext cx="6628289" cy="5789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2000" i="1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𝗴𝗿</m:t>
                            </m:r>
                          </m:sub>
                        </m:sSub>
                      </m:num>
                      <m:den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𝗰</m:t>
                        </m:r>
                      </m:den>
                    </m:f>
                  </m:oMath>
                </a14:m>
                <a:r>
                  <a:rPr lang="it-IT" sz="2000" dirty="0"/>
                  <a:t> = k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𝛙</m:t>
                        </m:r>
                      </m:e>
                    </m:func>
                  </m:oMath>
                </a14:m>
                <a:r>
                  <a:rPr lang="it-IT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it-IT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p>
                                <m:r>
                                  <a:rPr lang="it-IT" sz="200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sSup>
                              <m:sSupPr>
                                <m:ctrlPr>
                                  <a:rPr lang="it-IT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p>
                                <m: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m:rPr>
                            <m:nor/>
                          </m:rPr>
                          <a:rPr lang="it-IT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it-IT" sz="20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0.496</m:t>
                        </m:r>
                        <m:f>
                          <m:f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p>
                                <m: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p>
                                <m: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00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 0.</m:t>
                        </m:r>
                        <m:r>
                          <a:rPr lang="it-IT" sz="2000" i="1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6 </m:t>
                        </m:r>
                        <m:f>
                          <m:f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it-IT" sz="2000" i="1">
                                <a:latin typeface="Cambria Math" panose="02040503050406030204" pitchFamily="18" charset="0"/>
                              </a:rPr>
                              <m:t>a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it-IT" sz="2000" i="1">
                                <a:latin typeface="Cambria Math" panose="02040503050406030204" pitchFamily="18" charset="0"/>
                              </a:rPr>
                              <m:t>b</m:t>
                            </m:r>
                          </m:den>
                        </m:f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200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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f>
                          <m:f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it-IT" sz="2000" i="1">
                                <a:latin typeface="Cambria Math" panose="02040503050406030204" pitchFamily="18" charset="0"/>
                              </a:rPr>
                              <m:t>b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it-IT" sz="2000" i="1">
                                <a:latin typeface="Cambria Math" panose="02040503050406030204" pitchFamily="18" charset="0"/>
                              </a:rPr>
                              <m:t>a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it-IT" sz="2000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it-IT" sz="20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0.</m:t>
                        </m:r>
                        <m:r>
                          <a:rPr lang="it-IT" sz="2000" i="1" smtClean="0">
                            <a:latin typeface="Cambria Math" panose="02040503050406030204" pitchFamily="18" charset="0"/>
                          </a:rPr>
                          <m:t>0213</m:t>
                        </m:r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it-IT" sz="2000" dirty="0"/>
              </a:p>
            </p:txBody>
          </p:sp>
        </mc:Choice>
        <mc:Fallback xmlns="">
          <p:sp>
            <p:nvSpPr>
              <p:cNvPr id="22" name="Rettangolo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1859" y="6246619"/>
                <a:ext cx="6628289" cy="578941"/>
              </a:xfrm>
              <a:prstGeom prst="rect">
                <a:avLst/>
              </a:prstGeom>
              <a:blipFill rotWithShape="0">
                <a:blip r:embed="rId8"/>
                <a:stretch>
                  <a:fillRect b="-6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ttangolo 24"/>
              <p:cNvSpPr/>
              <p:nvPr/>
            </p:nvSpPr>
            <p:spPr>
              <a:xfrm>
                <a:off x="1896357" y="5324879"/>
                <a:ext cx="6801221" cy="5789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2000" i="1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it-IT" sz="2000" i="1" smtClean="0">
                                <a:latin typeface="Cambria Math" panose="02040503050406030204" pitchFamily="18" charset="0"/>
                              </a:rPr>
                              <m:t>𝗴𝗿</m:t>
                            </m:r>
                          </m:sub>
                        </m:sSub>
                      </m:num>
                      <m:den>
                        <m:r>
                          <a:rPr lang="it-IT" sz="2000" i="1" smtClean="0">
                            <a:latin typeface="Cambria Math" panose="02040503050406030204" pitchFamily="18" charset="0"/>
                          </a:rPr>
                          <m:t>𝗰</m:t>
                        </m:r>
                      </m:den>
                    </m:f>
                  </m:oMath>
                </a14:m>
                <a:r>
                  <a:rPr lang="it-IT" sz="2000" dirty="0" smtClean="0"/>
                  <a:t> = k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20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it-IT" sz="2000" i="1" smtClean="0">
                            <a:latin typeface="Cambria Math" panose="02040503050406030204" pitchFamily="18" charset="0"/>
                          </a:rPr>
                          <m:t>𝛙</m:t>
                        </m:r>
                      </m:e>
                    </m:func>
                  </m:oMath>
                </a14:m>
                <a:r>
                  <a:rPr lang="it-IT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p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𝞴</m:t>
                                </m:r>
                              </m:e>
                              <m:sup>
                                <m: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 0.19 </m:t>
                        </m:r>
                        <m:f>
                          <m:fPr>
                            <m:ctrlPr>
                              <a:rPr lang="it-IT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2000" i="1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p>
                                <m:r>
                                  <a:rPr lang="it-IT" sz="20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𝞴</m:t>
                                </m:r>
                              </m:e>
                              <m:sup>
                                <m:r>
                                  <a:rPr lang="it-IT" sz="20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0.185 </m:t>
                        </m:r>
                        <m:f>
                          <m:f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</m:num>
                          <m:den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𝞴</m:t>
                            </m:r>
                          </m:den>
                        </m:f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200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</m:t>
                        </m:r>
                        <m:f>
                          <m:fPr>
                            <m:ctrlPr>
                              <a:rPr lang="it-IT" sz="200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𝞴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it-IT" sz="2000" i="1">
                                <a:latin typeface="Cambria Math" panose="02040503050406030204" pitchFamily="18" charset="0"/>
                              </a:rPr>
                              <m:t>a</m:t>
                            </m:r>
                          </m:den>
                        </m:f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0.0012 </m:t>
                        </m:r>
                      </m:e>
                    </m:d>
                  </m:oMath>
                </a14:m>
                <a:endParaRPr lang="it-IT" sz="2000" dirty="0"/>
              </a:p>
            </p:txBody>
          </p:sp>
        </mc:Choice>
        <mc:Fallback xmlns="">
          <p:sp>
            <p:nvSpPr>
              <p:cNvPr id="25" name="Rettangolo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357" y="5324879"/>
                <a:ext cx="6801221" cy="578941"/>
              </a:xfrm>
              <a:prstGeom prst="rect">
                <a:avLst/>
              </a:prstGeom>
              <a:blipFill rotWithShape="0">
                <a:blip r:embed="rId9"/>
                <a:stretch>
                  <a:fillRect b="-74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036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9" grpId="0"/>
      <p:bldP spid="20" grpId="0"/>
      <p:bldP spid="22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258828" y="-24071"/>
            <a:ext cx="4281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0000"/>
                </a:solidFill>
              </a:rPr>
              <a:t>HFSS </a:t>
            </a:r>
            <a:r>
              <a:rPr lang="it-IT" sz="2800" b="1" dirty="0" err="1">
                <a:solidFill>
                  <a:srgbClr val="FF0000"/>
                </a:solidFill>
              </a:rPr>
              <a:t>numerical</a:t>
            </a:r>
            <a:r>
              <a:rPr lang="it-IT" sz="2800" b="1" dirty="0">
                <a:solidFill>
                  <a:srgbClr val="FF0000"/>
                </a:solidFill>
              </a:rPr>
              <a:t> </a:t>
            </a:r>
            <a:r>
              <a:rPr lang="it-IT" sz="2800" b="1" dirty="0" err="1">
                <a:solidFill>
                  <a:srgbClr val="FF0000"/>
                </a:solidFill>
              </a:rPr>
              <a:t>simulations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3370140" y="5091231"/>
            <a:ext cx="5359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/>
              <a:t>As an </a:t>
            </a:r>
            <a:r>
              <a:rPr lang="it-IT" sz="2400" b="1" dirty="0" err="1"/>
              <a:t>example</a:t>
            </a:r>
            <a:r>
              <a:rPr lang="it-IT" sz="2400" b="1" dirty="0"/>
              <a:t> by assuming a/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𝞴 </a:t>
            </a:r>
            <a:r>
              <a:rPr lang="it-IT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it-IT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it-IT" sz="2400" b="1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0.16  </a:t>
            </a:r>
            <a:r>
              <a:rPr lang="it-IT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2405805" y="6194489"/>
            <a:ext cx="1928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/>
              <a:t>V</a:t>
            </a:r>
            <a:r>
              <a:rPr lang="it-IT" sz="2400" b="1" baseline="-25000" dirty="0"/>
              <a:t>gr</a:t>
            </a:r>
            <a:r>
              <a:rPr lang="it-IT" sz="2400" b="1" dirty="0"/>
              <a:t>/c =</a:t>
            </a:r>
            <a:r>
              <a:rPr lang="it-IT" sz="2400" b="1" dirty="0">
                <a:solidFill>
                  <a:srgbClr val="FF0000"/>
                </a:solidFill>
              </a:rPr>
              <a:t> 0.0365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36" y="679716"/>
            <a:ext cx="4093721" cy="4068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4967" y="679716"/>
            <a:ext cx="8824794" cy="860400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6049688" y="6152968"/>
            <a:ext cx="1630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/>
              <a:t>a/b = </a:t>
            </a:r>
            <a:r>
              <a:rPr lang="it-IT" sz="2400" b="1" dirty="0">
                <a:solidFill>
                  <a:srgbClr val="FF0000"/>
                </a:solidFill>
              </a:rPr>
              <a:t>0.388</a:t>
            </a:r>
          </a:p>
        </p:txBody>
      </p:sp>
    </p:spTree>
    <p:extLst>
      <p:ext uri="{BB962C8B-B14F-4D97-AF65-F5344CB8AC3E}">
        <p14:creationId xmlns:p14="http://schemas.microsoft.com/office/powerpoint/2010/main" val="304651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996821" y="118997"/>
            <a:ext cx="105111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err="1">
                <a:solidFill>
                  <a:srgbClr val="FF0000"/>
                </a:solidFill>
              </a:rPr>
              <a:t>C</a:t>
            </a:r>
            <a:r>
              <a:rPr lang="it-IT" sz="2400" b="1" dirty="0" err="1" smtClean="0">
                <a:solidFill>
                  <a:srgbClr val="FF0000"/>
                </a:solidFill>
              </a:rPr>
              <a:t>avity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radius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fit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as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function</a:t>
            </a:r>
            <a:r>
              <a:rPr lang="it-IT" sz="2400" b="1" dirty="0" smtClean="0">
                <a:solidFill>
                  <a:srgbClr val="FF0000"/>
                </a:solidFill>
              </a:rPr>
              <a:t> of the iris </a:t>
            </a:r>
            <a:r>
              <a:rPr lang="it-IT" sz="2400" b="1" dirty="0" err="1" smtClean="0">
                <a:solidFill>
                  <a:srgbClr val="FF0000"/>
                </a:solidFill>
              </a:rPr>
              <a:t>radius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at</a:t>
            </a:r>
            <a:r>
              <a:rPr lang="it-IT" sz="2400" b="1" dirty="0" smtClean="0">
                <a:solidFill>
                  <a:srgbClr val="FF0000"/>
                </a:solidFill>
              </a:rPr>
              <a:t> F = 23.988 </a:t>
            </a:r>
            <a:r>
              <a:rPr lang="it-IT" sz="2400" b="1" dirty="0">
                <a:solidFill>
                  <a:srgbClr val="FF0000"/>
                </a:solidFill>
              </a:rPr>
              <a:t>GHz and </a:t>
            </a:r>
            <a:r>
              <a:rPr lang="it-IT" sz="2400" b="1" dirty="0" smtClean="0">
                <a:solidFill>
                  <a:srgbClr val="FF0000"/>
                </a:solidFill>
              </a:rPr>
              <a:t>F = 35.982 GHz</a:t>
            </a:r>
            <a:endParaRPr lang="it-IT" sz="2400" b="1" dirty="0">
              <a:solidFill>
                <a:srgbClr val="FF0000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49" y="1268295"/>
            <a:ext cx="3859835" cy="414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2972" y="1398815"/>
            <a:ext cx="3827548" cy="41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7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372280" y="-77099"/>
            <a:ext cx="6034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23.988 GHz and 35.982 GHz </a:t>
            </a:r>
            <a:r>
              <a:rPr lang="it-IT" sz="2400" b="1" dirty="0" err="1">
                <a:solidFill>
                  <a:srgbClr val="FF0000"/>
                </a:solidFill>
              </a:rPr>
              <a:t>cavity</a:t>
            </a:r>
            <a:r>
              <a:rPr lang="it-IT" sz="2400" b="1" dirty="0">
                <a:solidFill>
                  <a:srgbClr val="FF0000"/>
                </a:solidFill>
              </a:rPr>
              <a:t> </a:t>
            </a:r>
            <a:r>
              <a:rPr lang="it-IT" sz="2400" b="1" dirty="0" err="1">
                <a:solidFill>
                  <a:srgbClr val="FF0000"/>
                </a:solidFill>
              </a:rPr>
              <a:t>dimensions</a:t>
            </a:r>
            <a:endParaRPr lang="it-IT" sz="2400" b="1" dirty="0">
              <a:solidFill>
                <a:srgbClr val="FF0000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46" y="565475"/>
            <a:ext cx="3831526" cy="4068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138" y="532817"/>
            <a:ext cx="3694029" cy="406800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80185" y="5252065"/>
            <a:ext cx="147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/>
              <a:t>v</a:t>
            </a:r>
            <a:r>
              <a:rPr lang="it-IT" b="1" baseline="-25000" dirty="0" err="1"/>
              <a:t>gr</a:t>
            </a:r>
            <a:r>
              <a:rPr lang="it-IT" b="1" dirty="0"/>
              <a:t>/c =</a:t>
            </a:r>
            <a:r>
              <a:rPr lang="it-IT" b="1" dirty="0">
                <a:solidFill>
                  <a:srgbClr val="FF0000"/>
                </a:solidFill>
              </a:rPr>
              <a:t> 0.0365</a:t>
            </a:r>
          </a:p>
        </p:txBody>
      </p:sp>
      <p:sp>
        <p:nvSpPr>
          <p:cNvPr id="9" name="Rettangolo 8"/>
          <p:cNvSpPr/>
          <p:nvPr/>
        </p:nvSpPr>
        <p:spPr>
          <a:xfrm>
            <a:off x="2292302" y="5238424"/>
            <a:ext cx="2343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iris </a:t>
            </a:r>
            <a:r>
              <a:rPr lang="it-IT" b="1" dirty="0" err="1"/>
              <a:t>radius</a:t>
            </a:r>
            <a:r>
              <a:rPr lang="it-IT" b="1" dirty="0"/>
              <a:t> = </a:t>
            </a:r>
            <a:r>
              <a:rPr lang="it-IT" b="1" dirty="0">
                <a:solidFill>
                  <a:srgbClr val="FF0000"/>
                </a:solidFill>
              </a:rPr>
              <a:t>1.333 mm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80185" y="4807886"/>
            <a:ext cx="4445063" cy="39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As an </a:t>
            </a:r>
            <a:r>
              <a:rPr lang="it-IT" b="1" dirty="0" err="1"/>
              <a:t>example</a:t>
            </a:r>
            <a:r>
              <a:rPr lang="it-IT" b="1" dirty="0"/>
              <a:t>, by assuming </a:t>
            </a:r>
            <a:r>
              <a:rPr lang="it-IT" b="1" dirty="0">
                <a:latin typeface="Cambria Math" panose="02040503050406030204" pitchFamily="18" charset="0"/>
                <a:ea typeface="Cambria Math" panose="02040503050406030204" pitchFamily="18" charset="0"/>
              </a:rPr>
              <a:t>𝞴 = </a:t>
            </a:r>
            <a:r>
              <a:rPr lang="it-IT" b="1" dirty="0">
                <a:solidFill>
                  <a:srgbClr val="FF0000"/>
                </a:solidFill>
              </a:rPr>
              <a:t>8.3375 mm </a:t>
            </a:r>
          </a:p>
          <a:p>
            <a:r>
              <a:rPr lang="it-IT" dirty="0"/>
              <a:t>            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5253046" y="5252072"/>
            <a:ext cx="2496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/>
              <a:t>cavity</a:t>
            </a:r>
            <a:r>
              <a:rPr lang="it-IT" b="1" dirty="0"/>
              <a:t> </a:t>
            </a:r>
            <a:r>
              <a:rPr lang="it-IT" b="1" dirty="0" err="1"/>
              <a:t>radius</a:t>
            </a:r>
            <a:r>
              <a:rPr lang="it-IT" b="1" dirty="0"/>
              <a:t> = </a:t>
            </a:r>
            <a:r>
              <a:rPr lang="it-IT" b="1" dirty="0">
                <a:solidFill>
                  <a:srgbClr val="FF0000"/>
                </a:solidFill>
              </a:rPr>
              <a:t>3.43 mm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8889704" y="5232641"/>
            <a:ext cx="2818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/>
              <a:t>thickness</a:t>
            </a:r>
            <a:r>
              <a:rPr lang="it-IT" b="1" dirty="0"/>
              <a:t> iris h = </a:t>
            </a:r>
            <a:r>
              <a:rPr lang="it-IT" b="1" dirty="0">
                <a:solidFill>
                  <a:srgbClr val="FF0000"/>
                </a:solidFill>
              </a:rPr>
              <a:t>0.667 mm 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181106" y="5691942"/>
            <a:ext cx="2988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/>
              <a:t>with </a:t>
            </a:r>
            <a:r>
              <a:rPr lang="it-IT" b="1" dirty="0">
                <a:latin typeface="Cambria Math" panose="02040503050406030204" pitchFamily="18" charset="0"/>
                <a:ea typeface="Cambria Math" panose="02040503050406030204" pitchFamily="18" charset="0"/>
              </a:rPr>
              <a:t>𝞴 = </a:t>
            </a:r>
            <a:r>
              <a:rPr lang="it-IT" b="1" dirty="0">
                <a:solidFill>
                  <a:srgbClr val="FF0000"/>
                </a:solidFill>
              </a:rPr>
              <a:t>12.506 mm </a:t>
            </a:r>
          </a:p>
          <a:p>
            <a:r>
              <a:rPr lang="it-IT" dirty="0"/>
              <a:t>             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80081" y="6123101"/>
            <a:ext cx="147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/>
              <a:t>v</a:t>
            </a:r>
            <a:r>
              <a:rPr lang="it-IT" b="1" baseline="-25000" dirty="0" err="1"/>
              <a:t>gr</a:t>
            </a:r>
            <a:r>
              <a:rPr lang="it-IT" b="1" dirty="0"/>
              <a:t>/c =</a:t>
            </a:r>
            <a:r>
              <a:rPr lang="it-IT" b="1" dirty="0">
                <a:solidFill>
                  <a:srgbClr val="FF0000"/>
                </a:solidFill>
              </a:rPr>
              <a:t> 0.0365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319596" y="6150397"/>
            <a:ext cx="1931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iris </a:t>
            </a:r>
            <a:r>
              <a:rPr lang="it-IT" b="1" dirty="0" err="1"/>
              <a:t>radius</a:t>
            </a:r>
            <a:r>
              <a:rPr lang="it-IT" b="1" dirty="0"/>
              <a:t> = </a:t>
            </a:r>
            <a:r>
              <a:rPr lang="it-IT" b="1" dirty="0">
                <a:solidFill>
                  <a:srgbClr val="FF0000"/>
                </a:solidFill>
              </a:rPr>
              <a:t>2 mm 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5298617" y="6163191"/>
            <a:ext cx="2496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/>
              <a:t>cavity</a:t>
            </a:r>
            <a:r>
              <a:rPr lang="it-IT" b="1" dirty="0"/>
              <a:t> </a:t>
            </a:r>
            <a:r>
              <a:rPr lang="it-IT" b="1" dirty="0" err="1"/>
              <a:t>radius</a:t>
            </a:r>
            <a:r>
              <a:rPr lang="it-IT" b="1" dirty="0"/>
              <a:t> = </a:t>
            </a:r>
            <a:r>
              <a:rPr lang="it-IT" b="1" dirty="0" smtClean="0">
                <a:solidFill>
                  <a:srgbClr val="FF0000"/>
                </a:solidFill>
              </a:rPr>
              <a:t>5.65 </a:t>
            </a:r>
            <a:r>
              <a:rPr lang="it-IT" b="1" dirty="0">
                <a:solidFill>
                  <a:srgbClr val="FF0000"/>
                </a:solidFill>
              </a:rPr>
              <a:t>mm 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8985237" y="6175985"/>
            <a:ext cx="2406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/>
              <a:t>thickness</a:t>
            </a:r>
            <a:r>
              <a:rPr lang="it-IT" b="1" dirty="0"/>
              <a:t> iris h = </a:t>
            </a:r>
            <a:r>
              <a:rPr lang="it-IT" b="1" dirty="0">
                <a:solidFill>
                  <a:srgbClr val="FF0000"/>
                </a:solidFill>
              </a:rPr>
              <a:t>1 mm 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733597" y="6540612"/>
            <a:ext cx="9869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rgbClr val="FF0000"/>
                </a:solidFill>
              </a:rPr>
              <a:t>These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dimensions</a:t>
            </a:r>
            <a:r>
              <a:rPr lang="it-IT" sz="1600" b="1" dirty="0">
                <a:solidFill>
                  <a:srgbClr val="FF0000"/>
                </a:solidFill>
              </a:rPr>
              <a:t> are </a:t>
            </a:r>
            <a:r>
              <a:rPr lang="it-IT" sz="1600" b="1" dirty="0" err="1">
                <a:solidFill>
                  <a:srgbClr val="FF0000"/>
                </a:solidFill>
              </a:rPr>
              <a:t>perfectly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consistent</a:t>
            </a:r>
            <a:r>
              <a:rPr lang="it-IT" sz="1600" b="1" dirty="0">
                <a:solidFill>
                  <a:srgbClr val="FF0000"/>
                </a:solidFill>
              </a:rPr>
              <a:t> with the 110 </a:t>
            </a:r>
            <a:r>
              <a:rPr lang="it-IT" sz="1600" b="1" dirty="0" err="1">
                <a:solidFill>
                  <a:srgbClr val="FF0000"/>
                </a:solidFill>
              </a:rPr>
              <a:t>Ghz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structure</a:t>
            </a:r>
            <a:r>
              <a:rPr lang="it-IT" sz="1600" b="1" dirty="0">
                <a:solidFill>
                  <a:srgbClr val="FF0000"/>
                </a:solidFill>
              </a:rPr>
              <a:t> by </a:t>
            </a:r>
            <a:r>
              <a:rPr lang="it-IT" sz="1600" b="1" dirty="0" err="1">
                <a:solidFill>
                  <a:srgbClr val="FF0000"/>
                </a:solidFill>
              </a:rPr>
              <a:t>scaling</a:t>
            </a:r>
            <a:r>
              <a:rPr lang="it-IT" sz="1600" b="1" dirty="0">
                <a:solidFill>
                  <a:srgbClr val="FF0000"/>
                </a:solidFill>
              </a:rPr>
              <a:t> law with </a:t>
            </a:r>
            <a:r>
              <a:rPr lang="it-IT" sz="1600" b="1" dirty="0" err="1">
                <a:solidFill>
                  <a:srgbClr val="FF0000"/>
                </a:solidFill>
              </a:rPr>
              <a:t>frequency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tested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at</a:t>
            </a:r>
            <a:r>
              <a:rPr lang="it-IT" sz="1600" b="1" dirty="0">
                <a:solidFill>
                  <a:srgbClr val="FF0000"/>
                </a:solidFill>
              </a:rPr>
              <a:t> SLAC</a:t>
            </a:r>
          </a:p>
        </p:txBody>
      </p:sp>
    </p:spTree>
    <p:extLst>
      <p:ext uri="{BB962C8B-B14F-4D97-AF65-F5344CB8AC3E}">
        <p14:creationId xmlns:p14="http://schemas.microsoft.com/office/powerpoint/2010/main" val="351685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318" y="1111366"/>
            <a:ext cx="4770628" cy="49680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039737" y="204716"/>
            <a:ext cx="3497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err="1">
                <a:solidFill>
                  <a:srgbClr val="FF0000"/>
                </a:solidFill>
              </a:rPr>
              <a:t>Dispersion</a:t>
            </a:r>
            <a:r>
              <a:rPr lang="it-IT" sz="3200" b="1" dirty="0">
                <a:solidFill>
                  <a:srgbClr val="FF0000"/>
                </a:solidFill>
              </a:rPr>
              <a:t> relation </a:t>
            </a:r>
          </a:p>
        </p:txBody>
      </p:sp>
      <p:sp>
        <p:nvSpPr>
          <p:cNvPr id="3" name="Rettangolo 2"/>
          <p:cNvSpPr/>
          <p:nvPr/>
        </p:nvSpPr>
        <p:spPr>
          <a:xfrm>
            <a:off x="3573059" y="6401241"/>
            <a:ext cx="3857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dirty="0">
                <a:solidFill>
                  <a:srgbClr val="FF0000"/>
                </a:solidFill>
              </a:rPr>
              <a:t>a = </a:t>
            </a:r>
            <a:r>
              <a:rPr lang="it-IT" b="1" dirty="0" smtClean="0">
                <a:solidFill>
                  <a:srgbClr val="FF0000"/>
                </a:solidFill>
              </a:rPr>
              <a:t>1.333 </a:t>
            </a:r>
            <a:r>
              <a:rPr lang="it-IT" b="1" dirty="0">
                <a:solidFill>
                  <a:srgbClr val="FF0000"/>
                </a:solidFill>
              </a:rPr>
              <a:t>mm, h = </a:t>
            </a:r>
            <a:r>
              <a:rPr lang="it-IT" b="1" dirty="0" smtClean="0">
                <a:solidFill>
                  <a:srgbClr val="FF0000"/>
                </a:solidFill>
              </a:rPr>
              <a:t>0.667 mm, K = 4 % 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41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746" y="1103794"/>
            <a:ext cx="4392000" cy="48371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0" y="6148256"/>
                <a:ext cx="5476114" cy="481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600" i="1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𝗴𝗿</m:t>
                            </m:r>
                          </m:sub>
                        </m:sSub>
                      </m:num>
                      <m:den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𝗰</m:t>
                        </m:r>
                      </m:den>
                    </m:f>
                  </m:oMath>
                </a14:m>
                <a:r>
                  <a:rPr lang="it-IT" sz="1600" dirty="0"/>
                  <a:t> = k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16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𝛙</m:t>
                        </m:r>
                      </m:e>
                    </m:func>
                  </m:oMath>
                </a14:m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p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𝞴</m:t>
                                </m:r>
                              </m:e>
                              <m:sup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− 0.19 </m:t>
                        </m:r>
                        <m:f>
                          <m:f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p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𝞴</m:t>
                                </m:r>
                              </m:e>
                              <m:sup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+0.185 </m:t>
                        </m:r>
                        <m:f>
                          <m:f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it-IT" sz="1600" i="1">
                                <a:latin typeface="Cambria Math" panose="02040503050406030204" pitchFamily="18" charset="0"/>
                              </a:rPr>
                              <m:t>a</m:t>
                            </m:r>
                          </m:num>
                          <m:den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𝞴</m:t>
                            </m:r>
                          </m:den>
                        </m:f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16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</m:t>
                        </m:r>
                        <m:f>
                          <m:fPr>
                            <m:ctrlPr>
                              <a:rPr lang="it-IT" sz="16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𝞴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it-IT" sz="1600" i="1">
                                <a:latin typeface="Cambria Math" panose="02040503050406030204" pitchFamily="18" charset="0"/>
                              </a:rPr>
                              <m:t>a</m:t>
                            </m:r>
                          </m:den>
                        </m:f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−0.0012 </m:t>
                        </m:r>
                      </m:e>
                    </m:d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48256"/>
                <a:ext cx="5476114" cy="481478"/>
              </a:xfrm>
              <a:prstGeom prst="rect">
                <a:avLst/>
              </a:prstGeom>
              <a:blipFill rotWithShape="0">
                <a:blip r:embed="rId3"/>
                <a:stretch>
                  <a:fillRect b="-37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8993" y="1103794"/>
            <a:ext cx="4282138" cy="482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/>
              <p:cNvSpPr/>
              <p:nvPr/>
            </p:nvSpPr>
            <p:spPr>
              <a:xfrm>
                <a:off x="6567696" y="6148256"/>
                <a:ext cx="5339667" cy="481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600" i="1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𝗴𝗿</m:t>
                            </m:r>
                          </m:sub>
                        </m:sSub>
                      </m:num>
                      <m:den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𝗰</m:t>
                        </m:r>
                      </m:den>
                    </m:f>
                  </m:oMath>
                </a14:m>
                <a:r>
                  <a:rPr lang="it-IT" sz="1600" dirty="0"/>
                  <a:t> = k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16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𝛙</m:t>
                        </m:r>
                      </m:e>
                    </m:func>
                  </m:oMath>
                </a14:m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p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sSup>
                              <m:sSup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p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m:rPr>
                            <m:nor/>
                          </m:rPr>
                          <a:rPr lang="it-IT" sz="1600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it-IT" sz="1600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0.496</m:t>
                        </m:r>
                        <m:f>
                          <m:f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p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p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+ 0.126 </m:t>
                        </m:r>
                        <m:f>
                          <m:f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it-IT" sz="1600" i="1">
                                <a:latin typeface="Cambria Math" panose="02040503050406030204" pitchFamily="18" charset="0"/>
                              </a:rPr>
                              <m:t>a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it-IT" sz="1600" i="1">
                                <a:latin typeface="Cambria Math" panose="02040503050406030204" pitchFamily="18" charset="0"/>
                              </a:rPr>
                              <m:t>b</m:t>
                            </m:r>
                          </m:den>
                        </m:f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16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 </m:t>
                        </m:r>
                        <m:f>
                          <m:fPr>
                            <m:ctrlPr>
                              <a:rPr lang="it-IT" sz="16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it-IT" sz="1600" i="1">
                                <a:latin typeface="Cambria Math" panose="02040503050406030204" pitchFamily="18" charset="0"/>
                              </a:rPr>
                              <m:t>b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it-IT" sz="1600" i="1">
                                <a:latin typeface="Cambria Math" panose="02040503050406030204" pitchFamily="18" charset="0"/>
                              </a:rPr>
                              <m:t>a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it-IT" sz="1600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it-IT" sz="1600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0.0213 </m:t>
                        </m:r>
                      </m:e>
                    </m:d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2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7696" y="6148256"/>
                <a:ext cx="5339667" cy="481478"/>
              </a:xfrm>
              <a:prstGeom prst="rect">
                <a:avLst/>
              </a:prstGeom>
              <a:blipFill rotWithShape="0">
                <a:blip r:embed="rId5"/>
                <a:stretch>
                  <a:fillRect b="-37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1590115" y="0"/>
            <a:ext cx="85602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err="1" smtClean="0">
                <a:solidFill>
                  <a:srgbClr val="FF0000"/>
                </a:solidFill>
              </a:rPr>
              <a:t>Comparison</a:t>
            </a:r>
            <a:r>
              <a:rPr lang="it-IT" sz="2800" b="1" dirty="0" smtClean="0">
                <a:solidFill>
                  <a:srgbClr val="FF0000"/>
                </a:solidFill>
              </a:rPr>
              <a:t> </a:t>
            </a:r>
            <a:r>
              <a:rPr lang="it-IT" sz="2800" b="1" dirty="0" err="1" smtClean="0">
                <a:solidFill>
                  <a:srgbClr val="FF0000"/>
                </a:solidFill>
              </a:rPr>
              <a:t>beteween</a:t>
            </a:r>
            <a:r>
              <a:rPr lang="it-IT" sz="2800" b="1" dirty="0" smtClean="0">
                <a:solidFill>
                  <a:srgbClr val="FF0000"/>
                </a:solidFill>
              </a:rPr>
              <a:t> HFSS and </a:t>
            </a:r>
            <a:r>
              <a:rPr lang="it-IT" sz="2800" b="1" dirty="0" err="1" smtClean="0">
                <a:solidFill>
                  <a:srgbClr val="FF0000"/>
                </a:solidFill>
              </a:rPr>
              <a:t>Analytical</a:t>
            </a:r>
            <a:r>
              <a:rPr lang="it-IT" sz="2800" b="1" dirty="0" smtClean="0">
                <a:solidFill>
                  <a:srgbClr val="FF0000"/>
                </a:solidFill>
              </a:rPr>
              <a:t> </a:t>
            </a:r>
            <a:r>
              <a:rPr lang="it-IT" sz="2800" b="1" dirty="0" err="1" smtClean="0">
                <a:solidFill>
                  <a:srgbClr val="FF0000"/>
                </a:solidFill>
              </a:rPr>
              <a:t>estimations</a:t>
            </a:r>
            <a:r>
              <a:rPr lang="it-IT" sz="2800" b="1" dirty="0" smtClean="0">
                <a:solidFill>
                  <a:srgbClr val="FF0000"/>
                </a:solidFill>
              </a:rPr>
              <a:t> 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218939" y="766424"/>
            <a:ext cx="1141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5"/>
                </a:solidFill>
              </a:rPr>
              <a:t>Max </a:t>
            </a:r>
            <a:r>
              <a:rPr lang="it-IT" b="1" dirty="0" err="1" smtClean="0">
                <a:solidFill>
                  <a:schemeClr val="accent5"/>
                </a:solidFill>
              </a:rPr>
              <a:t>error</a:t>
            </a:r>
            <a:endParaRPr lang="it-IT" b="1" dirty="0">
              <a:solidFill>
                <a:schemeClr val="accent5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541411" y="2212439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11.2 %</a:t>
            </a:r>
            <a:endParaRPr lang="it-IT" dirty="0"/>
          </a:p>
        </p:txBody>
      </p:sp>
      <p:sp>
        <p:nvSpPr>
          <p:cNvPr id="10" name="Freccia a destra 9"/>
          <p:cNvSpPr/>
          <p:nvPr/>
        </p:nvSpPr>
        <p:spPr>
          <a:xfrm rot="7037741">
            <a:off x="4911261" y="1635577"/>
            <a:ext cx="936000" cy="216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6360228" y="2171983"/>
            <a:ext cx="641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dirty="0" smtClean="0">
                <a:solidFill>
                  <a:prstClr val="black"/>
                </a:solidFill>
              </a:rPr>
              <a:t>5.6%</a:t>
            </a:r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7969238">
            <a:off x="6039993" y="1278161"/>
            <a:ext cx="548688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22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8" grpId="0"/>
      <p:bldP spid="9" grpId="0"/>
      <p:bldP spid="10" grpId="0" animBg="1"/>
      <p:bldP spid="12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1921</TotalTime>
  <Words>471</Words>
  <Application>Microsoft Office PowerPoint</Application>
  <PresentationFormat>Widescreen</PresentationFormat>
  <Paragraphs>86</Paragraphs>
  <Slides>11</Slides>
  <Notes>0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Symbol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 Spataro</cp:lastModifiedBy>
  <cp:revision>267</cp:revision>
  <dcterms:created xsi:type="dcterms:W3CDTF">2018-03-10T04:55:58Z</dcterms:created>
  <dcterms:modified xsi:type="dcterms:W3CDTF">2018-06-01T09:07:38Z</dcterms:modified>
</cp:coreProperties>
</file>