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6" r:id="rId4"/>
    <p:sldId id="267" r:id="rId5"/>
    <p:sldId id="275" r:id="rId6"/>
    <p:sldId id="276" r:id="rId7"/>
    <p:sldId id="283" r:id="rId8"/>
    <p:sldId id="282" r:id="rId9"/>
    <p:sldId id="284" r:id="rId10"/>
    <p:sldId id="285" r:id="rId11"/>
    <p:sldId id="286" r:id="rId12"/>
    <p:sldId id="280" r:id="rId13"/>
    <p:sldId id="279" r:id="rId14"/>
    <p:sldId id="28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59" d="100"/>
          <a:sy n="59" d="100"/>
        </p:scale>
        <p:origin x="1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2810AD-02DC-4ECA-AC17-7D94B9BDAAEC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BD00B-158B-49DA-9790-4DAA7F2A4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36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820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456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457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270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946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528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637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093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330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75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363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240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C8FE5-C516-48B2-836B-6E31C8E3CC1E}" type="datetimeFigureOut">
              <a:rPr lang="en-GB" smtClean="0"/>
              <a:t>14/06/2018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124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LINAC4 Actions Follow up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655" y="3602038"/>
            <a:ext cx="11761076" cy="1655762"/>
          </a:xfrm>
        </p:spPr>
        <p:txBody>
          <a:bodyPr>
            <a:normAutofit/>
          </a:bodyPr>
          <a:lstStyle/>
          <a:p>
            <a:r>
              <a:rPr lang="en-GB" sz="1800" dirty="0" smtClean="0"/>
              <a:t>LINAC4 core supervisors : Giulia Bellodi, Jean-Baptiste </a:t>
            </a:r>
            <a:r>
              <a:rPr lang="en-GB" sz="1800" dirty="0" err="1" smtClean="0"/>
              <a:t>Lallement</a:t>
            </a:r>
            <a:r>
              <a:rPr lang="en-GB" sz="1800" dirty="0" smtClean="0"/>
              <a:t>,</a:t>
            </a:r>
            <a:r>
              <a:rPr lang="en-GB" sz="1800" dirty="0" smtClean="0"/>
              <a:t> </a:t>
            </a:r>
            <a:r>
              <a:rPr lang="en-GB" sz="1800" dirty="0"/>
              <a:t>Silvia </a:t>
            </a:r>
            <a:r>
              <a:rPr lang="en-GB" sz="1800" dirty="0" err="1"/>
              <a:t>Schuh</a:t>
            </a:r>
            <a:r>
              <a:rPr lang="en-GB" sz="1800" dirty="0"/>
              <a:t>, </a:t>
            </a:r>
            <a:r>
              <a:rPr lang="en-GB" sz="1800" dirty="0" smtClean="0"/>
              <a:t> and </a:t>
            </a:r>
            <a:r>
              <a:rPr lang="en-GB" sz="1800" dirty="0" smtClean="0"/>
              <a:t>Alessandra </a:t>
            </a:r>
            <a:r>
              <a:rPr lang="en-GB" sz="1800" dirty="0" smtClean="0"/>
              <a:t>Lombardi </a:t>
            </a:r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/>
              <a:t>ABP </a:t>
            </a:r>
            <a:r>
              <a:rPr lang="en-GB" sz="1800" dirty="0" err="1" smtClean="0"/>
              <a:t>linkperson</a:t>
            </a:r>
            <a:r>
              <a:rPr lang="en-GB" sz="1800" dirty="0" smtClean="0"/>
              <a:t> to OP : Silvia </a:t>
            </a:r>
            <a:r>
              <a:rPr lang="en-GB" sz="1800" dirty="0" err="1" smtClean="0"/>
              <a:t>Schuh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228878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Time-of-flight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D34E-6E06-479C-AAB6-38F46F1BF8E8}" type="slidenum">
              <a:rPr lang="en-GB" smtClean="0"/>
              <a:t>10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76" y="2141481"/>
            <a:ext cx="5000625" cy="2921794"/>
          </a:xfrm>
          <a:prstGeom prst="rect">
            <a:avLst/>
          </a:prstGeom>
        </p:spPr>
      </p:pic>
      <p:sp>
        <p:nvSpPr>
          <p:cNvPr id="11" name="Content Placeholder 6"/>
          <p:cNvSpPr txBox="1">
            <a:spLocks/>
          </p:cNvSpPr>
          <p:nvPr/>
        </p:nvSpPr>
        <p:spPr>
          <a:xfrm>
            <a:off x="6586614" y="3427531"/>
            <a:ext cx="2176072" cy="693523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Solid : expected from simulations</a:t>
            </a:r>
          </a:p>
          <a:p>
            <a:r>
              <a:rPr lang="en-GB" sz="1200" dirty="0"/>
              <a:t>Dots: </a:t>
            </a:r>
            <a:r>
              <a:rPr lang="en-GB" sz="1200" dirty="0" err="1"/>
              <a:t>ToF</a:t>
            </a:r>
            <a:r>
              <a:rPr lang="en-GB" sz="1200" dirty="0"/>
              <a:t> measurements 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97622" y="5165055"/>
            <a:ext cx="5070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80MeV : Energy </a:t>
            </a:r>
            <a:r>
              <a:rPr lang="en-GB" dirty="0"/>
              <a:t>measurement vs CCDTLmodule4 Phase </a:t>
            </a:r>
            <a:r>
              <a:rPr lang="en-GB" dirty="0" smtClean="0"/>
              <a:t>for different amplitudes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7" y="2141482"/>
            <a:ext cx="5372185" cy="308448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76341" y="5225966"/>
            <a:ext cx="5070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 MeV : Energy </a:t>
            </a:r>
            <a:r>
              <a:rPr lang="en-GB" dirty="0"/>
              <a:t>measurement vs </a:t>
            </a:r>
            <a:r>
              <a:rPr lang="en-GB" dirty="0" smtClean="0"/>
              <a:t>DTL tank3 Phase for different amplitudes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345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Automated procedure based on beam loading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Script (python) to scan the phase and calculate the energy from beam loading written by ABP </a:t>
            </a:r>
            <a:endParaRPr lang="en-GB" dirty="0"/>
          </a:p>
          <a:p>
            <a:r>
              <a:rPr lang="en-GB" dirty="0" smtClean="0"/>
              <a:t>Off line analysis to fit data and find phase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472" y="3366407"/>
            <a:ext cx="4942114" cy="29744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51914" y="3673929"/>
            <a:ext cx="3706586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Proposal : OP picks this up and makes into a suitable application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571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395" y="587375"/>
            <a:ext cx="9382125" cy="123825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505225"/>
              </p:ext>
            </p:extLst>
          </p:nvPr>
        </p:nvGraphicFramePr>
        <p:xfrm>
          <a:off x="315310" y="1808052"/>
          <a:ext cx="11343291" cy="48911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17931">
                  <a:extLst>
                    <a:ext uri="{9D8B030D-6E8A-4147-A177-3AD203B41FA5}">
                      <a16:colId xmlns:a16="http://schemas.microsoft.com/office/drawing/2014/main" val="3833030785"/>
                    </a:ext>
                  </a:extLst>
                </a:gridCol>
                <a:gridCol w="1681656">
                  <a:extLst>
                    <a:ext uri="{9D8B030D-6E8A-4147-A177-3AD203B41FA5}">
                      <a16:colId xmlns:a16="http://schemas.microsoft.com/office/drawing/2014/main" val="4268029611"/>
                    </a:ext>
                  </a:extLst>
                </a:gridCol>
                <a:gridCol w="4143704">
                  <a:extLst>
                    <a:ext uri="{9D8B030D-6E8A-4147-A177-3AD203B41FA5}">
                      <a16:colId xmlns:a16="http://schemas.microsoft.com/office/drawing/2014/main" val="586559674"/>
                    </a:ext>
                  </a:extLst>
                </a:gridCol>
              </a:tblGrid>
              <a:tr h="335609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104282"/>
                          </a:solidFill>
                          <a:effectLst/>
                        </a:rPr>
                        <a:t>Min. peak current (before chopping)</a:t>
                      </a:r>
                      <a:endParaRPr lang="en-GB" sz="1600" dirty="0">
                        <a:solidFill>
                          <a:srgbClr val="104282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40 mA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comments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7977991"/>
                  </a:ext>
                </a:extLst>
              </a:tr>
              <a:tr h="740126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104282"/>
                          </a:solidFill>
                          <a:effectLst/>
                          <a:latin typeface="Agency FB" panose="020B0503020202020204" pitchFamily="34" charset="0"/>
                        </a:rPr>
                        <a:t>Intensity flatness along the pulse for pulse lengths up to 160 </a:t>
                      </a:r>
                      <a:r>
                        <a:rPr lang="en-US" sz="1400" dirty="0">
                          <a:solidFill>
                            <a:srgbClr val="104282"/>
                          </a:solidFill>
                          <a:effectLst/>
                          <a:latin typeface="Agency FB" panose="020B0503020202020204" pitchFamily="34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400" dirty="0" smtClean="0">
                          <a:solidFill>
                            <a:srgbClr val="104282"/>
                          </a:solidFill>
                          <a:effectLst/>
                          <a:latin typeface="Agency FB" panose="020B0503020202020204" pitchFamily="34" charset="0"/>
                        </a:rPr>
                        <a:t>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104282"/>
                          </a:solidFill>
                          <a:effectLst/>
                          <a:latin typeface="Agency FB" panose="020B0503020202020204" pitchFamily="34" charset="0"/>
                        </a:rPr>
                        <a:t>Intensity flatness along the pulse for pulse lengths &gt;160 </a:t>
                      </a:r>
                      <a:r>
                        <a:rPr lang="en-US" sz="1400" dirty="0" smtClean="0">
                          <a:solidFill>
                            <a:srgbClr val="104282"/>
                          </a:solidFill>
                          <a:effectLst/>
                          <a:latin typeface="Agency FB" panose="020B0503020202020204" pitchFamily="34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400" dirty="0" smtClean="0">
                          <a:solidFill>
                            <a:srgbClr val="104282"/>
                          </a:solidFill>
                          <a:effectLst/>
                          <a:latin typeface="Agency FB" panose="020B0503020202020204" pitchFamily="34" charset="0"/>
                        </a:rPr>
                        <a:t>s</a:t>
                      </a:r>
                      <a:endParaRPr lang="en-GB" sz="1400" dirty="0" smtClean="0">
                        <a:solidFill>
                          <a:srgbClr val="104282"/>
                        </a:solidFill>
                        <a:effectLst/>
                        <a:latin typeface="Agency FB" panose="020B05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104282"/>
                          </a:solidFill>
                          <a:effectLst/>
                          <a:latin typeface="Agency FB" panose="020B0503020202020204" pitchFamily="34" charset="0"/>
                        </a:rPr>
                        <a:t>Beam energy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104282"/>
                          </a:solidFill>
                          <a:effectLst/>
                          <a:latin typeface="Agency FB" panose="020B0503020202020204" pitchFamily="34" charset="0"/>
                        </a:rPr>
                        <a:t>Current stability shot-by-shot</a:t>
                      </a:r>
                      <a:endParaRPr lang="en-GB" sz="1400" dirty="0" smtClean="0">
                        <a:solidFill>
                          <a:srgbClr val="104282"/>
                        </a:solidFill>
                        <a:effectLst/>
                        <a:latin typeface="Agency FB" panose="020B05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104282"/>
                          </a:solidFill>
                          <a:effectLst/>
                          <a:latin typeface="Agency FB" panose="020B0503020202020204" pitchFamily="34" charset="0"/>
                        </a:rPr>
                        <a:t>Nominal chopper operation/extinguish factor </a:t>
                      </a:r>
                      <a:endParaRPr lang="en-GB" sz="1400" dirty="0" smtClean="0">
                        <a:solidFill>
                          <a:srgbClr val="104282"/>
                        </a:solidFill>
                        <a:effectLst/>
                        <a:latin typeface="Agency FB" panose="020B05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gency FB" panose="020B0503020202020204" pitchFamily="34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400" dirty="0">
                          <a:effectLst/>
                          <a:latin typeface="Agency FB" panose="020B0503020202020204" pitchFamily="34" charset="0"/>
                        </a:rPr>
                        <a:t>2</a:t>
                      </a:r>
                      <a:r>
                        <a:rPr lang="en-US" sz="1400" dirty="0" smtClean="0">
                          <a:effectLst/>
                          <a:latin typeface="Agency FB" panose="020B0503020202020204" pitchFamily="34" charset="0"/>
                        </a:rPr>
                        <a:t>%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Agency FB" panose="020B0503020202020204" pitchFamily="34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400" dirty="0" smtClean="0">
                          <a:effectLst/>
                          <a:latin typeface="Agency FB" panose="020B0503020202020204" pitchFamily="34" charset="0"/>
                        </a:rPr>
                        <a:t>5%</a:t>
                      </a:r>
                      <a:endParaRPr lang="en-GB" sz="1400" dirty="0" smtClean="0">
                        <a:effectLst/>
                        <a:latin typeface="Agency FB" panose="020B05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gency FB" panose="020B05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160 MeV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Agency FB" panose="020B0503020202020204" pitchFamily="34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400" dirty="0" smtClean="0">
                          <a:effectLst/>
                          <a:latin typeface="Agency FB" panose="020B0503020202020204" pitchFamily="34" charset="0"/>
                        </a:rPr>
                        <a:t>2%</a:t>
                      </a:r>
                      <a:endParaRPr lang="en-GB" sz="1400" dirty="0" smtClean="0">
                        <a:effectLst/>
                        <a:latin typeface="Agency FB" panose="020B05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Agency FB" panose="020B05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Measured during the 2017-18</a:t>
                      </a:r>
                      <a:r>
                        <a:rPr kumimoji="0" lang="en-GB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run . No special need to </a:t>
                      </a:r>
                      <a:r>
                        <a:rPr kumimoji="0" lang="en-GB" sz="16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remeasure</a:t>
                      </a:r>
                      <a:r>
                        <a:rPr kumimoji="0" lang="en-GB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Certainly no need to arrive to the PSB lines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7718962"/>
                  </a:ext>
                </a:extLst>
              </a:tr>
              <a:tr h="335609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104282"/>
                          </a:solidFill>
                          <a:effectLst/>
                        </a:rPr>
                        <a:t>Horizontal/vertical position variations along the pulse</a:t>
                      </a:r>
                      <a:endParaRPr lang="en-GB" sz="1600" dirty="0">
                        <a:solidFill>
                          <a:srgbClr val="104282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600" dirty="0">
                          <a:effectLst/>
                        </a:rPr>
                        <a:t>1 mm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Measured during the 2017-18</a:t>
                      </a:r>
                      <a:r>
                        <a:rPr kumimoji="0" lang="en-GB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, can be projected at the PSB entrance, would be better to measure at the LBE.</a:t>
                      </a:r>
                      <a:endParaRPr kumimoji="0" lang="en-GB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1099561"/>
                  </a:ext>
                </a:extLst>
              </a:tr>
              <a:tr h="335609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104282"/>
                          </a:solidFill>
                          <a:effectLst/>
                        </a:rPr>
                        <a:t>Horizontal/vertical injection angle error</a:t>
                      </a:r>
                      <a:endParaRPr lang="en-GB" sz="1600">
                        <a:solidFill>
                          <a:srgbClr val="104282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600" dirty="0" smtClean="0">
                          <a:effectLst/>
                        </a:rPr>
                        <a:t>&lt;0.4 </a:t>
                      </a:r>
                      <a:r>
                        <a:rPr lang="en-US" sz="1600" dirty="0" err="1">
                          <a:effectLst/>
                        </a:rPr>
                        <a:t>mrad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4435607"/>
                  </a:ext>
                </a:extLst>
              </a:tr>
              <a:tr h="335609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104282"/>
                          </a:solidFill>
                          <a:effectLst/>
                        </a:rPr>
                        <a:t>Normalized transverse emittances</a:t>
                      </a:r>
                      <a:endParaRPr lang="en-GB" sz="1600">
                        <a:solidFill>
                          <a:srgbClr val="104282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US" sz="1600" dirty="0">
                          <a:effectLst/>
                        </a:rPr>
                        <a:t>0.4 mm </a:t>
                      </a:r>
                      <a:r>
                        <a:rPr lang="en-US" sz="1600" dirty="0" err="1">
                          <a:effectLst/>
                        </a:rPr>
                        <a:t>mrad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Measured during the 2017-18</a:t>
                      </a:r>
                      <a:r>
                        <a:rPr kumimoji="0" lang="en-GB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at the end of the </a:t>
                      </a:r>
                      <a:r>
                        <a:rPr kumimoji="0" lang="en-GB" sz="16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linac</a:t>
                      </a:r>
                      <a:r>
                        <a:rPr kumimoji="0" lang="en-GB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, to be measured in 2019 at the PSB. Not that important for the emittance value but </a:t>
                      </a:r>
                      <a:r>
                        <a:rPr kumimoji="0" lang="en-GB" sz="160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crucial for alphas and betas.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170832"/>
                  </a:ext>
                </a:extLst>
              </a:tr>
              <a:tr h="746507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104282"/>
                          </a:solidFill>
                          <a:effectLst/>
                        </a:rPr>
                        <a:t>Ppm energy </a:t>
                      </a:r>
                      <a:r>
                        <a:rPr lang="en-GB" sz="1600" dirty="0" smtClean="0">
                          <a:solidFill>
                            <a:srgbClr val="104282"/>
                          </a:solidFill>
                          <a:effectLst/>
                        </a:rPr>
                        <a:t>spread </a:t>
                      </a:r>
                      <a:endParaRPr lang="en-GB" sz="1600" dirty="0">
                        <a:solidFill>
                          <a:srgbClr val="104282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~80-450 (600) </a:t>
                      </a:r>
                      <a:r>
                        <a:rPr lang="en-GB" sz="1600" dirty="0" err="1">
                          <a:effectLst/>
                        </a:rPr>
                        <a:t>keV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Can be measured only in </a:t>
                      </a: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2019 because we need </a:t>
                      </a:r>
                      <a:r>
                        <a:rPr lang="en-GB" sz="1600" dirty="0" err="1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debuncher</a:t>
                      </a: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602914"/>
                  </a:ext>
                </a:extLst>
              </a:tr>
              <a:tr h="489728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104282"/>
                          </a:solidFill>
                          <a:effectLst/>
                        </a:rPr>
                        <a:t>Energy painting</a:t>
                      </a:r>
                      <a:endParaRPr lang="en-GB" sz="1600" dirty="0">
                        <a:solidFill>
                          <a:srgbClr val="104282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Can be measured only in 2019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1047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5271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Planning up to 2020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 far the 2019 run during LS2 is on, Julie has a meeting on July 2</a:t>
            </a:r>
            <a:r>
              <a:rPr lang="en-GB" baseline="30000" dirty="0" smtClean="0"/>
              <a:t>nd</a:t>
            </a:r>
            <a:r>
              <a:rPr lang="en-GB" dirty="0" smtClean="0"/>
              <a:t> to finalise details, no show stoppers identified. Coordination needed especially during the critical period of LS2. </a:t>
            </a:r>
          </a:p>
          <a:p>
            <a:endParaRPr lang="en-GB" dirty="0"/>
          </a:p>
          <a:p>
            <a:pPr lvl="1"/>
            <a:r>
              <a:rPr lang="en-GB" dirty="0" smtClean="0"/>
              <a:t>2018 </a:t>
            </a:r>
          </a:p>
          <a:p>
            <a:pPr lvl="1"/>
            <a:r>
              <a:rPr lang="en-GB" dirty="0" smtClean="0"/>
              <a:t>2019 running to the LBE 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Get planning or delete</a:t>
            </a:r>
          </a:p>
          <a:p>
            <a:endParaRPr lang="en-GB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845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https://indico.cern.ch/category/10274/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485" y="1690688"/>
            <a:ext cx="11909685" cy="416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340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 in the tunnel during the run2017-18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Performance achieved (at 160mA) : </a:t>
            </a:r>
          </a:p>
          <a:p>
            <a:pPr lvl="1"/>
            <a:r>
              <a:rPr lang="en-GB" dirty="0" smtClean="0"/>
              <a:t>Current : 20mA</a:t>
            </a:r>
          </a:p>
          <a:p>
            <a:pPr lvl="1"/>
            <a:r>
              <a:rPr lang="en-GB" dirty="0" smtClean="0"/>
              <a:t>Emittance : 0.3 mm </a:t>
            </a:r>
            <a:r>
              <a:rPr lang="en-GB" dirty="0" err="1" smtClean="0"/>
              <a:t>mrad</a:t>
            </a:r>
            <a:r>
              <a:rPr lang="en-GB" dirty="0" smtClean="0"/>
              <a:t> </a:t>
            </a:r>
            <a:r>
              <a:rPr lang="en-GB" dirty="0" err="1" smtClean="0"/>
              <a:t>rms</a:t>
            </a:r>
            <a:r>
              <a:rPr lang="en-GB" dirty="0" smtClean="0"/>
              <a:t> / smaller with laser system (0.2 mm </a:t>
            </a:r>
            <a:r>
              <a:rPr lang="en-GB" dirty="0" err="1" smtClean="0"/>
              <a:t>mrad</a:t>
            </a:r>
            <a:r>
              <a:rPr lang="en-GB" dirty="0" smtClean="0"/>
              <a:t> </a:t>
            </a:r>
            <a:r>
              <a:rPr lang="en-GB" dirty="0" err="1" smtClean="0"/>
              <a:t>rms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Useful Pulse length (5%flatness)  : 600 µsec</a:t>
            </a:r>
          </a:p>
          <a:p>
            <a:pPr lvl="1"/>
            <a:r>
              <a:rPr lang="en-GB" dirty="0" smtClean="0"/>
              <a:t>Pulse-to-pulse : 2%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4289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79" y="1690688"/>
            <a:ext cx="5486400" cy="422656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210" y="1690688"/>
            <a:ext cx="5486400" cy="3744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9179" y="5566611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Run 2017 – December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176210" y="5547916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Run 2018 – May – after </a:t>
            </a:r>
            <a:r>
              <a:rPr lang="en-GB" dirty="0" err="1" smtClean="0"/>
              <a:t>cesiation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49179" y="6079958"/>
            <a:ext cx="11405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source has had issues during the 2018 run. These issues are due to a problem in the gas valve. This should  be sorted out by the next run. </a:t>
            </a:r>
            <a:r>
              <a:rPr lang="en-GB" u="sng" dirty="0" smtClean="0">
                <a:solidFill>
                  <a:srgbClr val="FF0000"/>
                </a:solidFill>
              </a:rPr>
              <a:t>We count on 20mA at the end of the </a:t>
            </a:r>
            <a:r>
              <a:rPr lang="en-GB" u="sng" dirty="0" err="1" smtClean="0">
                <a:solidFill>
                  <a:srgbClr val="FF0000"/>
                </a:solidFill>
              </a:rPr>
              <a:t>linac</a:t>
            </a:r>
            <a:endParaRPr lang="en-GB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293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600µsec good pulse length  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73" y="1690688"/>
            <a:ext cx="6091873" cy="4351338"/>
          </a:xfrm>
          <a:prstGeom prst="rect">
            <a:avLst/>
          </a:prstGeom>
        </p:spPr>
      </p:pic>
      <p:sp>
        <p:nvSpPr>
          <p:cNvPr id="5" name="Text Box 17"/>
          <p:cNvSpPr txBox="1"/>
          <p:nvPr/>
        </p:nvSpPr>
        <p:spPr>
          <a:xfrm>
            <a:off x="4587290" y="4893343"/>
            <a:ext cx="771525" cy="2476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 smtClean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600µsec</a:t>
            </a:r>
            <a:endParaRPr lang="en-GB" sz="110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3746" y="1995286"/>
            <a:ext cx="499115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Measured 18 may 2018 –variation over 600 µsec is 6% but when going through the RFQ the difference are </a:t>
            </a:r>
            <a:r>
              <a:rPr lang="en-GB" dirty="0" smtClean="0"/>
              <a:t>flattened to few %. </a:t>
            </a:r>
          </a:p>
          <a:p>
            <a:r>
              <a:rPr lang="en-GB" dirty="0" smtClean="0"/>
              <a:t>From the linac4 side we can inject 150turns per ring. </a:t>
            </a:r>
          </a:p>
          <a:p>
            <a:endParaRPr lang="en-GB" dirty="0"/>
          </a:p>
          <a:p>
            <a:r>
              <a:rPr lang="en-GB" dirty="0" smtClean="0"/>
              <a:t>We need to get rid of the head of the pulse :</a:t>
            </a:r>
          </a:p>
          <a:p>
            <a:pPr marL="342900" indent="-342900">
              <a:buAutoNum type="arabicParenR"/>
            </a:pPr>
            <a:r>
              <a:rPr lang="en-GB" dirty="0" smtClean="0"/>
              <a:t>Part with the pre-chopper (tests in </a:t>
            </a:r>
            <a:r>
              <a:rPr lang="en-GB" dirty="0" err="1" smtClean="0"/>
              <a:t>septembre</a:t>
            </a:r>
            <a:r>
              <a:rPr lang="en-GB" dirty="0" smtClean="0"/>
              <a:t>)</a:t>
            </a:r>
          </a:p>
          <a:p>
            <a:pPr marL="342900" indent="-342900">
              <a:buAutoNum type="arabicParenR"/>
            </a:pPr>
            <a:r>
              <a:rPr lang="en-GB" dirty="0" smtClean="0"/>
              <a:t>Part with the chopper (1 </a:t>
            </a:r>
            <a:r>
              <a:rPr lang="en-GB" dirty="0" err="1" smtClean="0"/>
              <a:t>ms</a:t>
            </a:r>
            <a:r>
              <a:rPr lang="en-GB" dirty="0" smtClean="0"/>
              <a:t> operation is demonstrated with additional cooling, Anthony Jones and Mauro Paoluzzi )</a:t>
            </a:r>
          </a:p>
          <a:p>
            <a:pPr marL="342900" indent="-342900">
              <a:buAutoNum type="arabicParenR"/>
            </a:pPr>
            <a:endParaRPr lang="en-GB" dirty="0"/>
          </a:p>
          <a:p>
            <a:pPr marL="342900" indent="-342900">
              <a:buAutoNum type="arabicParenR"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2294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With this source we can do all the beams that are produced today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133" y="1602424"/>
            <a:ext cx="6002867" cy="28615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4079" y="3654454"/>
            <a:ext cx="3215820" cy="32035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36091" y="1417758"/>
            <a:ext cx="404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Vincenzo Forte HB2018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9899" y="1787090"/>
            <a:ext cx="3191272" cy="358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820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RF phases setting –completely solved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To set the phases use the beam characteristics </a:t>
            </a:r>
            <a:endParaRPr lang="en-GB" dirty="0"/>
          </a:p>
          <a:p>
            <a:r>
              <a:rPr lang="en-GB" dirty="0" smtClean="0"/>
              <a:t>Scan the phase of each cavity, measure the beam average energy and find the match with pre-calculated curves</a:t>
            </a:r>
            <a:endParaRPr lang="en-GB" dirty="0"/>
          </a:p>
          <a:p>
            <a:r>
              <a:rPr lang="en-GB" dirty="0" smtClean="0"/>
              <a:t>To find the beam energy : either beam loading or </a:t>
            </a:r>
            <a:r>
              <a:rPr lang="en-GB" dirty="0" err="1" smtClean="0"/>
              <a:t>ToF</a:t>
            </a:r>
            <a:r>
              <a:rPr lang="en-GB" dirty="0"/>
              <a:t> </a:t>
            </a:r>
            <a:r>
              <a:rPr lang="en-GB" dirty="0" smtClean="0"/>
              <a:t>(more precise at the higher energy)</a:t>
            </a:r>
            <a:endParaRPr lang="en-GB" dirty="0"/>
          </a:p>
          <a:p>
            <a:r>
              <a:rPr lang="en-GB" dirty="0" smtClean="0"/>
              <a:t>Script based on beam loading written by ABP, setting of the whole </a:t>
            </a:r>
            <a:r>
              <a:rPr lang="en-GB" dirty="0" err="1" smtClean="0"/>
              <a:t>linac</a:t>
            </a:r>
            <a:r>
              <a:rPr lang="en-GB" dirty="0" smtClean="0"/>
              <a:t> in 1 hour.  - available since xx</a:t>
            </a:r>
          </a:p>
          <a:p>
            <a:r>
              <a:rPr lang="en-GB" dirty="0" smtClean="0"/>
              <a:t>Procedure being written by ABP to set the phases of each cavity (total is 25 phases to be set) </a:t>
            </a:r>
          </a:p>
          <a:p>
            <a:endParaRPr lang="en-GB" dirty="0" smtClean="0"/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231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Characteristics curve 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1607446" y="1737360"/>
            <a:ext cx="8970742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/>
              <a:t>Characteristic curves : energy out of an RF  cavity as function of amplitude and phase.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484" y="5369986"/>
            <a:ext cx="3381375" cy="1428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337" y="4102040"/>
            <a:ext cx="3241344" cy="13320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117" y="4086817"/>
            <a:ext cx="3567221" cy="20726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702" y="3147617"/>
            <a:ext cx="2046775" cy="11899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259" y="2087083"/>
            <a:ext cx="3789021" cy="19763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859" y="2083611"/>
            <a:ext cx="3682465" cy="19798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5258" y="2086990"/>
            <a:ext cx="1865218" cy="102110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215988" y="4342190"/>
            <a:ext cx="2362200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Solid line : simulations, </a:t>
            </a:r>
          </a:p>
          <a:p>
            <a:r>
              <a:rPr lang="en-GB" sz="1400" dirty="0"/>
              <a:t>Dotted :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85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 the energy : </a:t>
            </a:r>
            <a:r>
              <a:rPr lang="en-GB" dirty="0" err="1" smtClean="0"/>
              <a:t>ToF</a:t>
            </a:r>
            <a:r>
              <a:rPr lang="en-GB" dirty="0" smtClean="0"/>
              <a:t> vs beam loading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6531" y="1482725"/>
            <a:ext cx="4757598" cy="5252016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3"/>
          <a:srcRect l="71128" t="20360" r="7600" b="44737"/>
          <a:stretch/>
        </p:blipFill>
        <p:spPr bwMode="auto">
          <a:xfrm>
            <a:off x="7011366" y="3840554"/>
            <a:ext cx="4082780" cy="26289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33" t="12725" b="48592"/>
          <a:stretch/>
        </p:blipFill>
        <p:spPr>
          <a:xfrm>
            <a:off x="7011366" y="1654856"/>
            <a:ext cx="4082780" cy="218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08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gain from beam loading vs phase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9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724" y="1846263"/>
            <a:ext cx="7212877" cy="4022725"/>
          </a:xfrm>
        </p:spPr>
      </p:pic>
    </p:spTree>
    <p:extLst>
      <p:ext uri="{BB962C8B-B14F-4D97-AF65-F5344CB8AC3E}">
        <p14:creationId xmlns:p14="http://schemas.microsoft.com/office/powerpoint/2010/main" val="334405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1877</TotalTime>
  <Words>683</Words>
  <Application>Microsoft Office PowerPoint</Application>
  <PresentationFormat>Widescreen</PresentationFormat>
  <Paragraphs>88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Agency FB</vt:lpstr>
      <vt:lpstr>Arial</vt:lpstr>
      <vt:lpstr>Calibri</vt:lpstr>
      <vt:lpstr>Calibri Light</vt:lpstr>
      <vt:lpstr>Garamond</vt:lpstr>
      <vt:lpstr>Symbol</vt:lpstr>
      <vt:lpstr>Times New Roman</vt:lpstr>
      <vt:lpstr>Verdana</vt:lpstr>
      <vt:lpstr>Office Theme</vt:lpstr>
      <vt:lpstr>LINAC4 Actions Follow up </vt:lpstr>
      <vt:lpstr>Source in the tunnel during the run2017-18</vt:lpstr>
      <vt:lpstr>current</vt:lpstr>
      <vt:lpstr>600µsec good pulse length  </vt:lpstr>
      <vt:lpstr>With this source we can do all the beams that are produced today </vt:lpstr>
      <vt:lpstr>The RF phases setting –completely solved</vt:lpstr>
      <vt:lpstr>Characteristics curve </vt:lpstr>
      <vt:lpstr>Measure the energy : ToF vs beam loading</vt:lpstr>
      <vt:lpstr>Energy gain from beam loading vs phase</vt:lpstr>
      <vt:lpstr>Time-of-flight </vt:lpstr>
      <vt:lpstr>Automated procedure based on beam loading</vt:lpstr>
      <vt:lpstr>PowerPoint Presentation</vt:lpstr>
      <vt:lpstr>Planning up to 2020</vt:lpstr>
      <vt:lpstr>https://indico.cern.ch/category/10274/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LINAC4 source </dc:title>
  <dc:creator>Alessandra Lombardi</dc:creator>
  <cp:lastModifiedBy>Alessandra Lombardi</cp:lastModifiedBy>
  <cp:revision>50</cp:revision>
  <dcterms:created xsi:type="dcterms:W3CDTF">2018-06-13T09:36:02Z</dcterms:created>
  <dcterms:modified xsi:type="dcterms:W3CDTF">2018-06-15T04:35:22Z</dcterms:modified>
</cp:coreProperties>
</file>