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48"/>
  </p:notesMasterIdLst>
  <p:handoutMasterIdLst>
    <p:handoutMasterId r:id="rId49"/>
  </p:handoutMasterIdLst>
  <p:sldIdLst>
    <p:sldId id="857" r:id="rId2"/>
    <p:sldId id="858" r:id="rId3"/>
    <p:sldId id="914" r:id="rId4"/>
    <p:sldId id="939" r:id="rId5"/>
    <p:sldId id="941" r:id="rId6"/>
    <p:sldId id="915" r:id="rId7"/>
    <p:sldId id="882" r:id="rId8"/>
    <p:sldId id="879" r:id="rId9"/>
    <p:sldId id="918" r:id="rId10"/>
    <p:sldId id="920" r:id="rId11"/>
    <p:sldId id="919" r:id="rId12"/>
    <p:sldId id="897" r:id="rId13"/>
    <p:sldId id="931" r:id="rId14"/>
    <p:sldId id="938" r:id="rId15"/>
    <p:sldId id="932" r:id="rId16"/>
    <p:sldId id="905" r:id="rId17"/>
    <p:sldId id="930" r:id="rId18"/>
    <p:sldId id="940" r:id="rId19"/>
    <p:sldId id="929" r:id="rId20"/>
    <p:sldId id="933" r:id="rId21"/>
    <p:sldId id="885" r:id="rId22"/>
    <p:sldId id="934" r:id="rId23"/>
    <p:sldId id="908" r:id="rId24"/>
    <p:sldId id="924" r:id="rId25"/>
    <p:sldId id="890" r:id="rId26"/>
    <p:sldId id="906" r:id="rId27"/>
    <p:sldId id="891" r:id="rId28"/>
    <p:sldId id="909" r:id="rId29"/>
    <p:sldId id="907" r:id="rId30"/>
    <p:sldId id="935" r:id="rId31"/>
    <p:sldId id="936" r:id="rId32"/>
    <p:sldId id="910" r:id="rId33"/>
    <p:sldId id="937" r:id="rId34"/>
    <p:sldId id="928" r:id="rId35"/>
    <p:sldId id="895" r:id="rId36"/>
    <p:sldId id="916" r:id="rId37"/>
    <p:sldId id="917" r:id="rId38"/>
    <p:sldId id="921" r:id="rId39"/>
    <p:sldId id="922" r:id="rId40"/>
    <p:sldId id="926" r:id="rId41"/>
    <p:sldId id="927" r:id="rId42"/>
    <p:sldId id="892" r:id="rId43"/>
    <p:sldId id="883" r:id="rId44"/>
    <p:sldId id="880" r:id="rId45"/>
    <p:sldId id="881" r:id="rId46"/>
    <p:sldId id="877" r:id="rId4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0036"/>
    <a:srgbClr val="FF9933"/>
    <a:srgbClr val="FF0000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70" autoAdjust="0"/>
    <p:restoredTop sz="94943" autoAdjust="0"/>
  </p:normalViewPr>
  <p:slideViewPr>
    <p:cSldViewPr snapToGrid="0">
      <p:cViewPr varScale="1">
        <p:scale>
          <a:sx n="70" d="100"/>
          <a:sy n="70" d="100"/>
        </p:scale>
        <p:origin x="-12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8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4" d="100"/>
        <a:sy n="8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BF468-AA9B-4133-AEEC-D9318E341C15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D9E12B-FD80-4F81-93D4-EC6A3D7F8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903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BAEE6F5-8B4E-485C-902F-563275D8E9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096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AEE6F5-8B4E-485C-902F-563275D8E9C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11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03D6E54D-3AE1-4425-9BF2-08DE6D15921A}" type="slidenum">
              <a:rPr lang="en-US" altLang="en-US" sz="1100" smtClean="0"/>
              <a:pPr/>
              <a:t>6</a:t>
            </a:fld>
            <a:endParaRPr lang="en-US" altLang="en-US" sz="1100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itchFamily="2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493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5D7A4F8E-E6EC-49B4-B6AB-F35B2BACA2C3}" type="slidenum">
              <a:rPr lang="en-US" altLang="en-US" sz="1100" smtClean="0"/>
              <a:pPr/>
              <a:t>9</a:t>
            </a:fld>
            <a:endParaRPr lang="en-US" altLang="en-US" sz="1100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itchFamily="2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388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CF311B30-9709-4B0D-B889-29565E439BE9}" type="slidenum">
              <a:rPr lang="en-US" altLang="en-US" sz="1100" smtClean="0"/>
              <a:pPr/>
              <a:t>10</a:t>
            </a:fld>
            <a:endParaRPr lang="en-US" altLang="en-US" sz="1100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itchFamily="2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666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998B99D7-094C-42CC-AEAA-79C0B3C43FDF}" type="slidenum">
              <a:rPr lang="en-US" altLang="en-US" sz="1100" smtClean="0"/>
              <a:pPr/>
              <a:t>11</a:t>
            </a:fld>
            <a:endParaRPr lang="en-US" altLang="en-US" sz="1100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itchFamily="2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64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03D6E54D-3AE1-4425-9BF2-08DE6D15921A}" type="slidenum">
              <a:rPr lang="en-US" altLang="en-US" sz="1100" smtClean="0"/>
              <a:pPr/>
              <a:t>18</a:t>
            </a:fld>
            <a:endParaRPr lang="en-US" altLang="en-US" sz="1100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itchFamily="2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493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E1EB54B6-5596-4207-BC7D-A3735E7F0A53}" type="slidenum">
              <a:rPr lang="en-US" altLang="en-US" sz="1100" smtClean="0"/>
              <a:pPr/>
              <a:t>36</a:t>
            </a:fld>
            <a:endParaRPr lang="en-US" altLang="en-US" sz="1100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itchFamily="2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1459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E617A471-FBFD-4FAB-850A-1D5C4AB305E2}" type="slidenum">
              <a:rPr lang="en-US" altLang="en-US" sz="1100" smtClean="0"/>
              <a:pPr/>
              <a:t>37</a:t>
            </a:fld>
            <a:endParaRPr lang="en-US" altLang="en-US" sz="1100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itchFamily="2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4987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AEE6F5-8B4E-485C-902F-563275D8E9C2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247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HTC_logo_color_v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513" y="582613"/>
            <a:ext cx="2211387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25" y="1992313"/>
            <a:ext cx="27082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10107"/>
            <a:ext cx="7772400" cy="2438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13518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793A9-B723-46EF-9978-A13045BA5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07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F768B-4986-4633-A2FC-26C8E0372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005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18E4F-6306-4F7A-8038-52BAE96821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08108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7F7EF-5417-47DB-BF64-D25FE90C4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95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467600" y="6248400"/>
            <a:ext cx="990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FF1F0-BE47-4AEE-90F3-726AB0F6A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09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51FF2-B57B-40BA-AE3D-79EF00C6B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796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76FBF-B422-42C3-84FA-CD7026705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269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E0CFE-0937-472B-B689-AC8D04FB6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38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57D7C-943B-4F55-AF2B-F000D643B7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04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5C51A-07A1-4CCD-B55A-E4504D770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09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2263" y="1355725"/>
            <a:ext cx="8399462" cy="422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28" name="Picture 1" descr="CHTC_logo_color_horiz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5388"/>
            <a:ext cx="276225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 bwMode="auto">
          <a:xfrm>
            <a:off x="0" y="625475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C3F5E5-B27C-4439-B499-254A05530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725" y="6181725"/>
            <a:ext cx="27082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9" r:id="rId2"/>
    <p:sldLayoutId id="2147483730" r:id="rId3"/>
    <p:sldLayoutId id="2147483739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08000"/>
        </a:buClr>
        <a:buSzPct val="120000"/>
        <a:buChar char="›"/>
        <a:defRPr sz="3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Marlett" pitchFamily="2" charset="2"/>
        <a:buChar char="h"/>
        <a:defRPr sz="2800">
          <a:solidFill>
            <a:schemeClr val="tx1"/>
          </a:solidFill>
          <a:latin typeface="+mn-lt"/>
          <a:ea typeface="MS PGothic" pitchFamily="34" charset="-128"/>
          <a:cs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0560" y="2987039"/>
            <a:ext cx="7772400" cy="2302193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ea typeface="+mj-ea"/>
                <a:cs typeface="+mj-cs"/>
              </a:rPr>
              <a:t>HTCondor</a:t>
            </a:r>
            <a:r>
              <a:rPr lang="en-US" dirty="0" smtClean="0">
                <a:ea typeface="+mj-ea"/>
                <a:cs typeface="+mj-cs"/>
              </a:rPr>
              <a:t> Configuration (and Submit) Language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26158" y="5614330"/>
            <a:ext cx="43556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John (TJ) Knoeller</a:t>
            </a:r>
          </a:p>
          <a:p>
            <a:pPr algn="ctr"/>
            <a:r>
              <a:rPr lang="en-US" dirty="0" err="1" smtClean="0">
                <a:latin typeface="+mn-lt"/>
              </a:rPr>
              <a:t>HTCondor</a:t>
            </a:r>
            <a:r>
              <a:rPr lang="en-US" dirty="0" smtClean="0">
                <a:latin typeface="+mn-lt"/>
              </a:rPr>
              <a:t> Week UK 201</a:t>
            </a:r>
            <a:r>
              <a:rPr lang="en-US" dirty="0" smtClean="0">
                <a:latin typeface="+mn-lt"/>
              </a:rPr>
              <a:t>8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Last definition of a key wins, so if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b="1" dirty="0" smtClean="0">
                <a:solidFill>
                  <a:srgbClr val="FF0000"/>
                </a:solidFill>
                <a:latin typeface="Courier New" pitchFamily="25" charset="0"/>
              </a:rPr>
              <a:t>A</a:t>
            </a:r>
            <a:r>
              <a:rPr lang="en-US" b="1" dirty="0" smtClean="0">
                <a:latin typeface="Courier New" pitchFamily="25" charset="0"/>
              </a:rPr>
              <a:t>=1</a:t>
            </a:r>
            <a:br>
              <a:rPr lang="en-US" b="1" dirty="0" smtClean="0">
                <a:latin typeface="Courier New" pitchFamily="25" charset="0"/>
              </a:rPr>
            </a:br>
            <a:r>
              <a:rPr lang="en-US" b="1" dirty="0" smtClean="0">
                <a:latin typeface="Courier New" pitchFamily="25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ourier New" pitchFamily="25" charset="0"/>
              </a:rPr>
              <a:t>B</a:t>
            </a:r>
            <a:r>
              <a:rPr lang="en-US" b="1" dirty="0" smtClean="0">
                <a:latin typeface="Courier New" pitchFamily="25" charset="0"/>
              </a:rPr>
              <a:t>=$(A)</a:t>
            </a:r>
            <a:br>
              <a:rPr lang="en-US" b="1" dirty="0" smtClean="0">
                <a:latin typeface="Courier New" pitchFamily="25" charset="0"/>
              </a:rPr>
            </a:br>
            <a:r>
              <a:rPr lang="en-US" b="1" dirty="0" smtClean="0">
                <a:latin typeface="Courier New" pitchFamily="25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ourier New" pitchFamily="25" charset="0"/>
              </a:rPr>
              <a:t>A</a:t>
            </a:r>
            <a:r>
              <a:rPr lang="en-US" b="1" dirty="0" smtClean="0">
                <a:latin typeface="Courier New" pitchFamily="25" charset="0"/>
              </a:rPr>
              <a:t>=2</a:t>
            </a:r>
            <a:r>
              <a:rPr lang="en-US" b="1" dirty="0">
                <a:latin typeface="Courier New" pitchFamily="25" charset="0"/>
              </a:rPr>
              <a:t/>
            </a:r>
            <a:br>
              <a:rPr lang="en-US" b="1" dirty="0">
                <a:latin typeface="Courier New" pitchFamily="25" charset="0"/>
              </a:rPr>
            </a:br>
            <a:r>
              <a:rPr lang="en-US" b="1" dirty="0" smtClean="0">
                <a:latin typeface="Courier New" pitchFamily="25" charset="0"/>
              </a:rPr>
              <a:t> </a:t>
            </a:r>
            <a:r>
              <a:rPr lang="en-US" dirty="0" smtClean="0"/>
              <a:t>A and B will both evaluate to 2</a:t>
            </a:r>
            <a:endParaRPr lang="en-US" b="1" dirty="0" smtClean="0">
              <a:latin typeface="Courier New" pitchFamily="25" charset="0"/>
            </a:endParaRPr>
          </a:p>
          <a:p>
            <a:pPr eaLnBrk="1" hangingPunct="1">
              <a:defRPr/>
            </a:pPr>
            <a:r>
              <a:rPr lang="en-US" dirty="0" smtClean="0"/>
              <a:t>Substitutions happen at time of lookup/use.  </a:t>
            </a:r>
            <a:r>
              <a:rPr lang="en-US" dirty="0"/>
              <a:t>W</a:t>
            </a:r>
            <a:r>
              <a:rPr lang="en-US" dirty="0" smtClean="0"/>
              <a:t>hich is </a:t>
            </a:r>
            <a:r>
              <a:rPr lang="en-US" b="1" dirty="0" smtClean="0"/>
              <a:t>after</a:t>
            </a:r>
            <a:r>
              <a:rPr lang="en-US" dirty="0"/>
              <a:t> </a:t>
            </a:r>
            <a:r>
              <a:rPr lang="en-US" dirty="0" smtClean="0"/>
              <a:t>all files have been read</a:t>
            </a:r>
          </a:p>
          <a:p>
            <a:pPr lvl="1">
              <a:defRPr/>
            </a:pPr>
            <a:r>
              <a:rPr lang="en-US" b="1" dirty="0" smtClean="0"/>
              <a:t>Except</a:t>
            </a:r>
            <a:r>
              <a:rPr lang="en-US" dirty="0" smtClean="0"/>
              <a:t> self references and statements - they substitute as the file is read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Substitution times</a:t>
            </a:r>
          </a:p>
        </p:txBody>
      </p:sp>
      <p:sp>
        <p:nvSpPr>
          <p:cNvPr id="18434" name="Slide Number Placeholder 4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defRPr/>
            </a:pPr>
            <a:fld id="{2802AB3C-9E16-43BC-A40D-B1AFB415AA69}" type="slidenum">
              <a:rPr lang="en-US" sz="1400" smtClean="0">
                <a:solidFill>
                  <a:srgbClr val="969696"/>
                </a:solidFill>
                <a:latin typeface="+mn-lt"/>
              </a:rPr>
              <a:pPr>
                <a:defRPr/>
              </a:pPr>
              <a:t>10</a:t>
            </a:fld>
            <a:endParaRPr lang="en-US" sz="1400" dirty="0" smtClean="0">
              <a:solidFill>
                <a:srgbClr val="96969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2644396"/>
      </p:ext>
    </p:extLst>
  </p:cSld>
  <p:clrMapOvr>
    <a:masterClrMapping/>
  </p:clrMapOvr>
  <p:transition advTm="2876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Self references are substituted as the file is read.  For example:</a:t>
            </a:r>
          </a:p>
          <a:p>
            <a:pPr lvl="1" eaLnBrk="1" hangingPunct="1">
              <a:buFont typeface="Marlett" pitchFamily="25" charset="0"/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latin typeface="Courier New" pitchFamily="25" charset="0"/>
              </a:rPr>
              <a:t>A </a:t>
            </a:r>
            <a:r>
              <a:rPr lang="en-US" b="1" dirty="0" smtClean="0">
                <a:latin typeface="Courier New" pitchFamily="25" charset="0"/>
              </a:rPr>
              <a:t>= $(B)</a:t>
            </a:r>
          </a:p>
          <a:p>
            <a:pPr lvl="1" eaLnBrk="1" hangingPunct="1">
              <a:buFont typeface="Marlett" pitchFamily="25" charset="0"/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latin typeface="Courier New" pitchFamily="25" charset="0"/>
              </a:rPr>
              <a:t>A </a:t>
            </a:r>
            <a:r>
              <a:rPr lang="en-US" b="1" dirty="0" smtClean="0">
                <a:latin typeface="Courier New" pitchFamily="25" charset="0"/>
              </a:rPr>
              <a:t>= $(A) stuff</a:t>
            </a:r>
          </a:p>
          <a:p>
            <a:pPr lvl="1" eaLnBrk="1" hangingPunct="1">
              <a:buFont typeface="Marlett" pitchFamily="25" charset="0"/>
              <a:buNone/>
              <a:defRPr/>
            </a:pPr>
            <a:r>
              <a:rPr lang="en-US" dirty="0" smtClean="0"/>
              <a:t>Is the same as configuring: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A=$(B) stuff</a:t>
            </a:r>
          </a:p>
          <a:p>
            <a:pPr eaLnBrk="1" hangingPunct="1">
              <a:defRPr/>
            </a:pPr>
            <a:r>
              <a:rPr lang="en-US" dirty="0" smtClean="0"/>
              <a:t>Circular references are not</a:t>
            </a:r>
            <a:r>
              <a:rPr lang="en-US" dirty="0"/>
              <a:t> </a:t>
            </a:r>
            <a:r>
              <a:rPr lang="en-US" dirty="0" smtClean="0"/>
              <a:t>allowed</a:t>
            </a:r>
          </a:p>
          <a:p>
            <a:pPr lvl="1" eaLnBrk="1" hangingPunct="1">
              <a:buFont typeface="Marlett" pitchFamily="25" charset="0"/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latin typeface="Courier New" pitchFamily="25" charset="0"/>
              </a:rPr>
              <a:t>A </a:t>
            </a:r>
            <a:r>
              <a:rPr lang="en-US" b="1" dirty="0" smtClean="0">
                <a:latin typeface="Courier New" pitchFamily="25" charset="0"/>
              </a:rPr>
              <a:t>= $(B)</a:t>
            </a:r>
          </a:p>
          <a:p>
            <a:pPr lvl="1" eaLnBrk="1" hangingPunct="1">
              <a:buFont typeface="Marlett" pitchFamily="25" charset="0"/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latin typeface="Courier New" pitchFamily="25" charset="0"/>
              </a:rPr>
              <a:t>B </a:t>
            </a:r>
            <a:r>
              <a:rPr lang="en-US" b="1" dirty="0" smtClean="0">
                <a:latin typeface="Courier New" pitchFamily="25" charset="0"/>
              </a:rPr>
              <a:t>= $(A)</a:t>
            </a:r>
          </a:p>
          <a:p>
            <a:pPr lvl="1">
              <a:buNone/>
              <a:defRPr/>
            </a:pPr>
            <a:r>
              <a:rPr lang="en-US" dirty="0" smtClean="0"/>
              <a:t>Daemon or tool will (eventually) abort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>
              <a:buFont typeface="Marlett" pitchFamily="25" charset="0"/>
              <a:buNone/>
              <a:defRPr/>
            </a:pPr>
            <a:endParaRPr lang="en-US" b="1" dirty="0" smtClean="0">
              <a:latin typeface="Courier New" pitchFamily="25" charset="0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Self References</a:t>
            </a:r>
          </a:p>
        </p:txBody>
      </p:sp>
      <p:sp>
        <p:nvSpPr>
          <p:cNvPr id="17410" name="Slide Number Placeholder 4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defRPr/>
            </a:pPr>
            <a:fld id="{F53E3F31-CB7A-4971-8134-FADF6C072D15}" type="slidenum">
              <a:rPr lang="en-US" sz="1400" smtClean="0">
                <a:solidFill>
                  <a:srgbClr val="969696"/>
                </a:solidFill>
                <a:latin typeface="+mn-lt"/>
              </a:rPr>
              <a:pPr>
                <a:defRPr/>
              </a:pPr>
              <a:t>11</a:t>
            </a:fld>
            <a:endParaRPr lang="en-US" sz="1400" dirty="0" smtClean="0">
              <a:solidFill>
                <a:srgbClr val="96969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8684308"/>
      </p:ext>
    </p:extLst>
  </p:cSld>
  <p:clrMapOvr>
    <a:masterClrMapping/>
  </p:clrMapOvr>
  <p:transition advTm="1706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165861"/>
            <a:ext cx="8399462" cy="4417378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$(</a:t>
            </a:r>
            <a:r>
              <a:rPr lang="en-US" sz="2800" b="1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  <a:r>
              <a:rPr 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en-US" sz="2800" b="1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default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r>
              <a:rPr lang="en-US" dirty="0" smtClean="0"/>
              <a:t>Substitutes as the value of </a:t>
            </a:r>
            <a:r>
              <a:rPr lang="en-US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/>
              <a:t>if it is defined, otherwise it is </a:t>
            </a:r>
            <a:r>
              <a:rPr lang="en-US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default</a:t>
            </a:r>
            <a:endParaRPr lang="en-US" b="1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/>
              <a:t>   example:</a:t>
            </a:r>
          </a:p>
          <a:p>
            <a:pPr marL="0" indent="0">
              <a:buNone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NUM_SLOTS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$(NUM_CPUS:2)/2</a:t>
            </a:r>
          </a:p>
          <a:p>
            <a:pPr marL="457200" lvl="1" indent="0">
              <a:buNone/>
            </a:pPr>
            <a:r>
              <a:rPr lang="en-US" dirty="0" smtClean="0"/>
              <a:t>Number of slots will be either the final value of NUM_CPUS divided by 2 or it will be 2/2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Substitution with a default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2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values can be </a:t>
            </a:r>
            <a:r>
              <a:rPr lang="en-US" dirty="0" err="1" smtClean="0"/>
              <a:t>classad</a:t>
            </a:r>
            <a:r>
              <a:rPr lang="en-US" dirty="0" smtClean="0"/>
              <a:t> expressions</a:t>
            </a:r>
          </a:p>
          <a:p>
            <a:pPr lvl="1"/>
            <a:r>
              <a:rPr lang="en-US" dirty="0" smtClean="0"/>
              <a:t>Depends on who does the lookup</a:t>
            </a:r>
          </a:p>
          <a:p>
            <a:pPr lvl="2"/>
            <a:r>
              <a:rPr lang="en-US" dirty="0"/>
              <a:t>V</a:t>
            </a:r>
            <a:r>
              <a:rPr lang="en-US" dirty="0" smtClean="0"/>
              <a:t>alues like Requirements </a:t>
            </a:r>
            <a:r>
              <a:rPr lang="en-US" b="1" dirty="0" smtClean="0"/>
              <a:t>must</a:t>
            </a:r>
            <a:r>
              <a:rPr lang="en-US" dirty="0" smtClean="0"/>
              <a:t> be expressions</a:t>
            </a:r>
            <a:endParaRPr lang="en-US" b="1" dirty="0" smtClean="0"/>
          </a:p>
          <a:p>
            <a:pPr lvl="1"/>
            <a:r>
              <a:rPr lang="en-US" dirty="0" smtClean="0"/>
              <a:t>Most numeric value lookups are evaluated</a:t>
            </a:r>
          </a:p>
          <a:p>
            <a:pPr marL="914400" lvl="2" indent="0">
              <a:buNone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 this works, evaluates to 4</a:t>
            </a:r>
            <a:b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NUM_SLOTS = size(split("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a,b,c,d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"))</a:t>
            </a:r>
          </a:p>
          <a:p>
            <a:pPr lvl="1"/>
            <a:r>
              <a:rPr lang="en-US" dirty="0" smtClean="0"/>
              <a:t>Most string value lookups are not evaluated</a:t>
            </a:r>
          </a:p>
          <a:p>
            <a:pPr marL="914400" lvl="2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# this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does NOT work as intended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strcat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sleep",".exe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0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2" y="1078173"/>
            <a:ext cx="8698907" cy="4505065"/>
          </a:xfrm>
        </p:spPr>
        <p:txBody>
          <a:bodyPr/>
          <a:lstStyle/>
          <a:p>
            <a:pPr marL="457200" lvl="1" indent="0">
              <a:buNone/>
            </a:pPr>
            <a:r>
              <a:rPr lang="en-US" sz="2400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key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@=</a:t>
            </a:r>
            <a:r>
              <a:rPr lang="en-US" sz="2400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tag</a:t>
            </a:r>
            <a:br>
              <a:rPr lang="en-US" sz="2400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value</a:t>
            </a:r>
            <a:r>
              <a:rPr lang="en-US" sz="24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b="1" i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...</a:t>
            </a:r>
          </a:p>
          <a:p>
            <a:pPr marL="457200" lvl="1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@</a:t>
            </a:r>
            <a:r>
              <a:rPr lang="en-US" sz="2400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tag</a:t>
            </a: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cs typeface="Courier New" panose="02070309020205020404" pitchFamily="49" charset="0"/>
              </a:rPr>
              <a:t>The value of key will be the lines between @=</a:t>
            </a:r>
            <a:r>
              <a:rPr lang="en-US" i="1" dirty="0" smtClean="0">
                <a:cs typeface="Courier New" panose="02070309020205020404" pitchFamily="49" charset="0"/>
              </a:rPr>
              <a:t>tag</a:t>
            </a:r>
            <a:r>
              <a:rPr lang="en-US" dirty="0" smtClean="0">
                <a:cs typeface="Courier New" panose="02070309020205020404" pitchFamily="49" charset="0"/>
              </a:rPr>
              <a:t> and @</a:t>
            </a:r>
            <a:r>
              <a:rPr lang="en-US" i="1" dirty="0" smtClean="0">
                <a:cs typeface="Courier New" panose="02070309020205020404" pitchFamily="49" charset="0"/>
              </a:rPr>
              <a:t>tag. </a:t>
            </a:r>
            <a:r>
              <a:rPr lang="en-US" dirty="0" smtClean="0">
                <a:cs typeface="Courier New" panose="02070309020205020404" pitchFamily="49" charset="0"/>
              </a:rPr>
              <a:t> for example</a:t>
            </a:r>
            <a:endParaRPr lang="en-US" i="1" dirty="0"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CLASSAD_USER_MAPDATA_Groups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@=end</a:t>
            </a:r>
          </a:p>
          <a:p>
            <a:pPr marL="45720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* Bob  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Physics,Music</a:t>
            </a: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* Alice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Physics,Math</a:t>
            </a: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@end</a:t>
            </a:r>
          </a:p>
          <a:p>
            <a:endParaRPr lang="en-US" sz="24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800" dirty="0" smtClean="0">
                <a:cs typeface="Courier New" panose="02070309020205020404" pitchFamily="49" charset="0"/>
              </a:rPr>
              <a:t>         Only a few uses for this at present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Multiline values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158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addition to $() substitution, there are substitution functions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US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FUNCTION_NAME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[,</a:t>
            </a:r>
            <a:r>
              <a:rPr lang="en-US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arg1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,...])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Function </a:t>
            </a:r>
            <a:r>
              <a:rPr lang="en-US" dirty="0"/>
              <a:t>names are all upper case</a:t>
            </a:r>
          </a:p>
          <a:p>
            <a:pPr lvl="1"/>
            <a:r>
              <a:rPr lang="en-US" dirty="0"/>
              <a:t>Some functions have arguments</a:t>
            </a:r>
          </a:p>
          <a:p>
            <a:pPr lvl="1"/>
            <a:r>
              <a:rPr lang="en-US" dirty="0"/>
              <a:t>Some arguments are optional</a:t>
            </a:r>
          </a:p>
          <a:p>
            <a:pPr marL="457200" lvl="1" indent="0" algn="ctr">
              <a:buNone/>
            </a:pPr>
            <a:r>
              <a:rPr lang="en-US" dirty="0" smtClean="0">
                <a:cs typeface="Courier New" panose="02070309020205020404" pitchFamily="49" charset="0"/>
              </a:rPr>
              <a:t>(see section 3.3.10 in the manual)</a:t>
            </a:r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Substitution functions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66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028700"/>
            <a:ext cx="8399462" cy="4777739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$ENV(</a:t>
            </a:r>
            <a:r>
              <a:rPr lang="en-US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[:</a:t>
            </a:r>
            <a:r>
              <a:rPr lang="en-US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default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])</a:t>
            </a:r>
            <a:b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Substitute with the value of environment variable </a:t>
            </a:r>
            <a:r>
              <a:rPr lang="en-US" i="1" dirty="0" smtClean="0">
                <a:cs typeface="Courier New" panose="02070309020205020404" pitchFamily="49" charset="0"/>
              </a:rPr>
              <a:t>name</a:t>
            </a: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If </a:t>
            </a:r>
            <a:r>
              <a:rPr lang="en-US" i="1" dirty="0" smtClean="0">
                <a:cs typeface="Courier New" panose="02070309020205020404" pitchFamily="49" charset="0"/>
              </a:rPr>
              <a:t>name</a:t>
            </a:r>
            <a:r>
              <a:rPr lang="en-US" dirty="0" smtClean="0">
                <a:cs typeface="Courier New" panose="02070309020205020404" pitchFamily="49" charset="0"/>
              </a:rPr>
              <a:t> does not exist, substitute with UNDEFINED or </a:t>
            </a:r>
            <a:r>
              <a:rPr lang="en-US" i="1" dirty="0" smtClean="0">
                <a:cs typeface="Courier New" panose="02070309020205020404" pitchFamily="49" charset="0"/>
              </a:rPr>
              <a:t>default</a:t>
            </a:r>
            <a:r>
              <a:rPr lang="en-US" dirty="0" smtClean="0">
                <a:cs typeface="Courier New" panose="02070309020205020404" pitchFamily="49" charset="0"/>
              </a:rPr>
              <a:t> (if specified)</a:t>
            </a: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To substitute with nothing if </a:t>
            </a:r>
            <a:r>
              <a:rPr lang="en-US" i="1" dirty="0" smtClean="0">
                <a:cs typeface="Courier New" panose="02070309020205020404" pitchFamily="49" charset="0"/>
              </a:rPr>
              <a:t>name</a:t>
            </a:r>
            <a:r>
              <a:rPr lang="en-US" dirty="0" smtClean="0">
                <a:cs typeface="Courier New" panose="02070309020205020404" pitchFamily="49" charset="0"/>
              </a:rPr>
              <a:t> does not exist use 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$ENV(</a:t>
            </a:r>
            <a:r>
              <a:rPr lang="en-US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en-US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 substitutions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028700"/>
            <a:ext cx="8399462" cy="4777739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$INT(</a:t>
            </a:r>
            <a:r>
              <a:rPr lang="en-US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[,</a:t>
            </a:r>
            <a:r>
              <a:rPr lang="en-US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format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])</a:t>
            </a:r>
          </a:p>
          <a:p>
            <a:pPr marL="0" indent="0">
              <a:buNone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$REAL(</a:t>
            </a:r>
            <a:r>
              <a:rPr lang="en-US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[,</a:t>
            </a:r>
            <a:r>
              <a:rPr lang="en-US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format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])</a:t>
            </a: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Evaluate value of </a:t>
            </a:r>
            <a:r>
              <a:rPr lang="en-US" i="1" dirty="0" smtClean="0">
                <a:cs typeface="Courier New" panose="02070309020205020404" pitchFamily="49" charset="0"/>
              </a:rPr>
              <a:t>key </a:t>
            </a:r>
            <a:r>
              <a:rPr lang="en-US" dirty="0" smtClean="0">
                <a:cs typeface="Courier New" panose="02070309020205020404" pitchFamily="49" charset="0"/>
              </a:rPr>
              <a:t>and </a:t>
            </a:r>
            <a:r>
              <a:rPr lang="en-US" dirty="0" err="1" smtClean="0">
                <a:cs typeface="Courier New" panose="02070309020205020404" pitchFamily="49" charset="0"/>
              </a:rPr>
              <a:t>printf</a:t>
            </a:r>
            <a:endParaRPr lang="en-US" i="1" dirty="0" smtClean="0">
              <a:cs typeface="Courier New" panose="02070309020205020404" pitchFamily="49" charset="0"/>
            </a:endParaRP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optional </a:t>
            </a:r>
            <a:r>
              <a:rPr lang="en-US" i="1" dirty="0" smtClean="0">
                <a:cs typeface="Courier New" panose="02070309020205020404" pitchFamily="49" charset="0"/>
              </a:rPr>
              <a:t>format </a:t>
            </a:r>
            <a:r>
              <a:rPr lang="en-US" dirty="0" smtClean="0">
                <a:cs typeface="Courier New" panose="02070309020205020404" pitchFamily="49" charset="0"/>
              </a:rPr>
              <a:t>is </a:t>
            </a:r>
            <a:r>
              <a:rPr lang="en-US" b="1" dirty="0" smtClean="0">
                <a:cs typeface="Courier New" panose="02070309020205020404" pitchFamily="49" charset="0"/>
              </a:rPr>
              <a:t>everything</a:t>
            </a:r>
            <a:r>
              <a:rPr lang="en-US" dirty="0" smtClean="0">
                <a:cs typeface="Courier New" panose="02070309020205020404" pitchFamily="49" charset="0"/>
              </a:rPr>
              <a:t> after the comma</a:t>
            </a:r>
            <a:endParaRPr lang="en-US" i="1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$CHOICE(</a:t>
            </a:r>
            <a:r>
              <a:rPr lang="en-US" b="1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b="1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list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CHOICE(</a:t>
            </a:r>
            <a:r>
              <a:rPr lang="en-US" b="1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b="1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item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b="1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item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b="1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item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Evaluate </a:t>
            </a:r>
            <a:r>
              <a:rPr lang="en-US" i="1" dirty="0" smtClean="0">
                <a:cs typeface="Courier New" panose="02070309020205020404" pitchFamily="49" charset="0"/>
              </a:rPr>
              <a:t>key</a:t>
            </a:r>
            <a:r>
              <a:rPr lang="en-US" dirty="0" smtClean="0">
                <a:cs typeface="Courier New" panose="02070309020205020404" pitchFamily="49" charset="0"/>
              </a:rPr>
              <a:t> as index into item list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$F[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pdnxwuqa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](</a:t>
            </a:r>
            <a:r>
              <a:rPr lang="en-US" b="1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key_or_value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Extract filename parts and strip/add quotes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(Some) Substitution functions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3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5"/>
          <p:cNvSpPr>
            <a:spLocks noGrp="1" noChangeArrowheads="1"/>
          </p:cNvSpPr>
          <p:nvPr>
            <p:ph idx="1"/>
          </p:nvPr>
        </p:nvSpPr>
        <p:spPr>
          <a:xfrm>
            <a:off x="239713" y="1484313"/>
            <a:ext cx="8745537" cy="4624387"/>
          </a:xfrm>
        </p:spPr>
        <p:txBody>
          <a:bodyPr/>
          <a:lstStyle/>
          <a:p>
            <a:pPr>
              <a:buNone/>
              <a:defRPr/>
            </a:pPr>
            <a:r>
              <a:rPr lang="en-US" b="1" dirty="0" smtClean="0">
                <a:latin typeface="Courier New" pitchFamily="25" charset="0"/>
              </a:rPr>
              <a:t>A = 1</a:t>
            </a:r>
          </a:p>
          <a:p>
            <a:pPr>
              <a:buNone/>
              <a:defRPr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Courier New" pitchFamily="25" charset="0"/>
              </a:rPr>
              <a:t># This will not work (parse error)</a:t>
            </a:r>
            <a:endParaRPr lang="en-US" b="1" dirty="0">
              <a:solidFill>
                <a:schemeClr val="accent5">
                  <a:lumMod val="75000"/>
                </a:schemeClr>
              </a:solidFill>
              <a:latin typeface="Courier New" pitchFamily="25" charset="0"/>
            </a:endParaRPr>
          </a:p>
          <a:p>
            <a:pPr eaLnBrk="1" hangingPunct="1">
              <a:buFontTx/>
              <a:buNone/>
              <a:defRPr/>
            </a:pPr>
            <a:r>
              <a:rPr lang="en-US" b="1" dirty="0" smtClean="0">
                <a:latin typeface="Courier New" pitchFamily="25" charset="0"/>
              </a:rPr>
              <a:t>tot = $INT($(A) + 1)</a:t>
            </a:r>
          </a:p>
          <a:p>
            <a:pPr eaLnBrk="1" hangingPunct="1">
              <a:buFontTx/>
              <a:buNone/>
              <a:defRPr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Courier New" pitchFamily="25" charset="0"/>
              </a:rPr>
              <a:t># But this will work</a:t>
            </a:r>
          </a:p>
          <a:p>
            <a:pPr eaLnBrk="1" hangingPunct="1">
              <a:buFontTx/>
              <a:buNone/>
              <a:defRPr/>
            </a:pPr>
            <a:r>
              <a:rPr lang="en-US" b="1" dirty="0" smtClean="0">
                <a:latin typeface="Courier New" pitchFamily="25" charset="0"/>
              </a:rPr>
              <a:t>A_PLUS = $(A) + 1</a:t>
            </a:r>
          </a:p>
          <a:p>
            <a:pPr eaLnBrk="1" hangingPunct="1">
              <a:buFontTx/>
              <a:buNone/>
              <a:defRPr/>
            </a:pPr>
            <a:r>
              <a:rPr lang="en-US" b="1" dirty="0" smtClean="0">
                <a:latin typeface="Courier New" pitchFamily="25" charset="0"/>
              </a:rPr>
              <a:t>tot = $INT(A_PLUS)</a:t>
            </a: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No $ inside a $FUNC()</a:t>
            </a:r>
          </a:p>
        </p:txBody>
      </p:sp>
      <p:sp>
        <p:nvSpPr>
          <p:cNvPr id="15362" name="Slide Number Placeholder 4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defRPr/>
            </a:pPr>
            <a:fld id="{E1D1C764-24EA-4C82-B931-0ECA487BE2E3}" type="slidenum">
              <a:rPr lang="en-US" sz="1400" smtClean="0">
                <a:solidFill>
                  <a:srgbClr val="969696"/>
                </a:solidFill>
                <a:latin typeface="+mn-lt"/>
              </a:rPr>
              <a:pPr>
                <a:defRPr/>
              </a:pPr>
              <a:t>18</a:t>
            </a:fld>
            <a:endParaRPr lang="en-US" sz="1400" smtClean="0">
              <a:solidFill>
                <a:srgbClr val="96969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516961"/>
      </p:ext>
    </p:extLst>
  </p:cSld>
  <p:clrMapOvr>
    <a:masterClrMapping/>
  </p:clrMapOvr>
  <p:transition advTm="3743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statements $ substitutions </a:t>
            </a:r>
            <a:r>
              <a:rPr lang="en-US" dirty="0"/>
              <a:t>happen as the file is </a:t>
            </a:r>
            <a:r>
              <a:rPr lang="en-US" dirty="0" smtClean="0"/>
              <a:t>read - the </a:t>
            </a:r>
            <a:r>
              <a:rPr lang="en-US" b="1" dirty="0" smtClean="0"/>
              <a:t>current </a:t>
            </a:r>
            <a:r>
              <a:rPr lang="en-US" dirty="0" smtClean="0"/>
              <a:t>value is used</a:t>
            </a:r>
            <a:endParaRPr lang="en-US" dirty="0"/>
          </a:p>
          <a:p>
            <a:r>
              <a:rPr lang="en-US" dirty="0" smtClean="0"/>
              <a:t>Statements are</a:t>
            </a:r>
          </a:p>
          <a:p>
            <a:pPr lvl="1"/>
            <a:r>
              <a:rPr lang="en-US" dirty="0" smtClean="0"/>
              <a:t>Include</a:t>
            </a:r>
          </a:p>
          <a:p>
            <a:pPr lvl="1"/>
            <a:r>
              <a:rPr lang="en-US" dirty="0" smtClean="0"/>
              <a:t>Use (but not </a:t>
            </a:r>
            <a:r>
              <a:rPr lang="en-US" dirty="0" err="1" smtClean="0"/>
              <a:t>metaknob</a:t>
            </a:r>
            <a:r>
              <a:rPr lang="en-US" dirty="0" smtClean="0"/>
              <a:t> arguments)</a:t>
            </a:r>
            <a:endParaRPr lang="en-US" dirty="0"/>
          </a:p>
          <a:p>
            <a:pPr lvl="1"/>
            <a:r>
              <a:rPr lang="en-US" dirty="0" smtClean="0"/>
              <a:t>Conditionals</a:t>
            </a:r>
          </a:p>
          <a:p>
            <a:pPr lvl="1"/>
            <a:r>
              <a:rPr lang="en-US" dirty="0" smtClean="0"/>
              <a:t>Queue </a:t>
            </a:r>
          </a:p>
          <a:p>
            <a:pPr lvl="1"/>
            <a:r>
              <a:rPr lang="en-US" dirty="0" smtClean="0"/>
              <a:t>Error/Warning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592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HTCondor</a:t>
            </a:r>
            <a:r>
              <a:rPr lang="en-US" dirty="0" smtClean="0"/>
              <a:t> uses a common "language" to parse and query </a:t>
            </a:r>
            <a:r>
              <a:rPr lang="en-US" dirty="0" err="1" smtClean="0"/>
              <a:t>config</a:t>
            </a:r>
            <a:r>
              <a:rPr lang="en-US" dirty="0" smtClean="0"/>
              <a:t> files and submit files.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It is a complex and quirky language that does a lot of different things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Prepare to be amazed (and appalled...)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66C65D-C78B-4ED4-B348-84C4C2E66C23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Overview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2" y="1355725"/>
            <a:ext cx="8644317" cy="4227513"/>
          </a:xfrm>
        </p:spPr>
        <p:txBody>
          <a:bodyPr/>
          <a:lstStyle/>
          <a:p>
            <a:r>
              <a:rPr lang="en-US" dirty="0"/>
              <a:t>Include </a:t>
            </a:r>
            <a:r>
              <a:rPr lang="en-US" dirty="0" smtClean="0"/>
              <a:t>: </a:t>
            </a:r>
            <a:r>
              <a:rPr lang="en-US" dirty="0"/>
              <a:t>&lt;</a:t>
            </a:r>
            <a:r>
              <a:rPr lang="en-US" dirty="0" smtClean="0"/>
              <a:t>file&gt;</a:t>
            </a:r>
          </a:p>
          <a:p>
            <a:pPr lvl="1"/>
            <a:r>
              <a:rPr lang="en-US" dirty="0" smtClean="0"/>
              <a:t>read &lt;file&gt;, abort if it cannot be read</a:t>
            </a:r>
          </a:p>
          <a:p>
            <a:r>
              <a:rPr lang="en-US" dirty="0"/>
              <a:t>Include </a:t>
            </a:r>
            <a:r>
              <a:rPr lang="en-US" dirty="0" err="1" smtClean="0"/>
              <a:t>ifexist</a:t>
            </a:r>
            <a:r>
              <a:rPr lang="en-US" dirty="0" smtClean="0"/>
              <a:t> : </a:t>
            </a:r>
            <a:r>
              <a:rPr lang="en-US" dirty="0"/>
              <a:t>&lt;file</a:t>
            </a:r>
            <a:r>
              <a:rPr lang="en-US" dirty="0" smtClean="0"/>
              <a:t>&gt;</a:t>
            </a:r>
          </a:p>
          <a:p>
            <a:pPr lvl="1"/>
            <a:r>
              <a:rPr lang="en-US" dirty="0" smtClean="0"/>
              <a:t>read &lt;file&gt; if it exists</a:t>
            </a:r>
            <a:endParaRPr lang="en-US" dirty="0"/>
          </a:p>
          <a:p>
            <a:r>
              <a:rPr lang="en-US" dirty="0"/>
              <a:t>Include </a:t>
            </a:r>
            <a:r>
              <a:rPr lang="en-US" dirty="0" smtClean="0"/>
              <a:t>command : &lt;script&gt; &lt;</a:t>
            </a:r>
            <a:r>
              <a:rPr lang="en-US" dirty="0" err="1" smtClean="0"/>
              <a:t>args</a:t>
            </a:r>
            <a:r>
              <a:rPr lang="en-US" dirty="0" smtClean="0"/>
              <a:t>&gt;</a:t>
            </a:r>
          </a:p>
          <a:p>
            <a:pPr lvl="1"/>
            <a:r>
              <a:rPr lang="en-US" dirty="0" smtClean="0"/>
              <a:t>run &lt;script&gt; and include its </a:t>
            </a:r>
            <a:r>
              <a:rPr lang="en-US" dirty="0" err="1" smtClean="0"/>
              <a:t>stdout</a:t>
            </a:r>
            <a:r>
              <a:rPr lang="en-US" dirty="0" smtClean="0"/>
              <a:t> as part of </a:t>
            </a:r>
            <a:r>
              <a:rPr lang="en-US" dirty="0" err="1" smtClean="0"/>
              <a:t>config</a:t>
            </a:r>
            <a:r>
              <a:rPr lang="en-US" dirty="0" smtClean="0"/>
              <a:t>/submit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sz="2400" dirty="0" smtClean="0"/>
              <a:t>(Remember: $() substitutions will use current value here)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Include statements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DCD3C1-F3D7-49B2-81A6-ACBCE522995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2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154431"/>
            <a:ext cx="8399462" cy="4748828"/>
          </a:xfrm>
        </p:spPr>
        <p:txBody>
          <a:bodyPr/>
          <a:lstStyle/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#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assume HOSTNAME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is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cheese</a:t>
            </a: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00050" lvl="1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LOCAL_DIR = /home/bob</a:t>
            </a: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FILE =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config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.$(HOSTNAME)</a:t>
            </a: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Include : $(LOCAL_DIR)/$(FILE)</a:t>
            </a: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FILE = $(LOCAL_DIR)/script.cmd</a:t>
            </a: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Include command : $(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FILE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$(HOSTNAME)</a:t>
            </a:r>
          </a:p>
          <a:p>
            <a:r>
              <a:rPr lang="en-US" dirty="0" err="1" smtClean="0">
                <a:cs typeface="Courier New" panose="02070309020205020404" pitchFamily="49" charset="0"/>
              </a:rPr>
              <a:t>HTCondor</a:t>
            </a:r>
            <a:r>
              <a:rPr lang="en-US" dirty="0" smtClean="0">
                <a:cs typeface="Courier New" panose="02070309020205020404" pitchFamily="49" charset="0"/>
              </a:rPr>
              <a:t> 8.2+ will do this</a:t>
            </a: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Include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/home/bob/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config.cheese</a:t>
            </a:r>
            <a:endParaRPr lang="en-US" dirty="0" smtClean="0">
              <a:cs typeface="Courier New" panose="02070309020205020404" pitchFamily="49" charset="0"/>
            </a:endParaRP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run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/home/bob/script.cmd cheese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Include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61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154431"/>
            <a:ext cx="8399462" cy="4748828"/>
          </a:xfrm>
        </p:spPr>
        <p:txBody>
          <a:bodyPr/>
          <a:lstStyle/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FILE =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config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.$(HOSTNAME)</a:t>
            </a: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Include : $(LOCAL_DIR)/$(FILE)</a:t>
            </a: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FILE = $(LOCAL_DIR)/script.cmd</a:t>
            </a: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Include command : $(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FILE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$(HOSTNAME)</a:t>
            </a:r>
          </a:p>
          <a:p>
            <a:pPr marL="400050" lvl="1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Foo = bar</a:t>
            </a:r>
            <a:endParaRPr lang="en-US" sz="2000" dirty="0" smtClean="0">
              <a:latin typeface="+mj-lt"/>
              <a:cs typeface="Courier New" panose="02070309020205020404" pitchFamily="49" charset="0"/>
            </a:endParaRPr>
          </a:p>
          <a:p>
            <a:r>
              <a:rPr lang="en-US" dirty="0" err="1" smtClean="0">
                <a:cs typeface="Courier New" panose="02070309020205020404" pitchFamily="49" charset="0"/>
              </a:rPr>
              <a:t>HTCondor</a:t>
            </a:r>
            <a:r>
              <a:rPr lang="en-US" dirty="0" smtClean="0">
                <a:cs typeface="Courier New" panose="02070309020205020404" pitchFamily="49" charset="0"/>
              </a:rPr>
              <a:t> 8.0 and earlier sees this as just key = value statements, as if it were</a:t>
            </a:r>
          </a:p>
          <a:p>
            <a:pPr marL="400050" lvl="1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FILE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.$(HOSTNAME)</a:t>
            </a:r>
          </a:p>
          <a:p>
            <a:pPr marL="400050" lvl="1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Include =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$(LOCAL_DIR)/$(FILE)</a:t>
            </a:r>
          </a:p>
          <a:p>
            <a:pPr marL="400050" lvl="1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FILE =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$(LOCAL_DIR)/script.cmd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00050" lvl="1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Include =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$(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FILE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$(HOSTNAME)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00050" lvl="1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Foo = bar</a:t>
            </a: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Digression - Backward Include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880" y="4185285"/>
            <a:ext cx="1219200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09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daemon and every tool will</a:t>
            </a:r>
          </a:p>
          <a:p>
            <a:pPr lvl="1"/>
            <a:r>
              <a:rPr lang="en-US" dirty="0" smtClean="0"/>
              <a:t>Read every </a:t>
            </a:r>
            <a:r>
              <a:rPr lang="en-US" dirty="0" err="1" smtClean="0"/>
              <a:t>config</a:t>
            </a:r>
            <a:r>
              <a:rPr lang="en-US" dirty="0" smtClean="0"/>
              <a:t> file</a:t>
            </a:r>
          </a:p>
          <a:p>
            <a:pPr lvl="1"/>
            <a:r>
              <a:rPr lang="en-US" dirty="0" smtClean="0"/>
              <a:t>Run every </a:t>
            </a:r>
            <a:r>
              <a:rPr lang="en-US" dirty="0" err="1" smtClean="0"/>
              <a:t>config</a:t>
            </a:r>
            <a:r>
              <a:rPr lang="en-US" dirty="0" smtClean="0"/>
              <a:t> script (if any)</a:t>
            </a:r>
          </a:p>
          <a:p>
            <a:r>
              <a:rPr lang="en-US" dirty="0" smtClean="0"/>
              <a:t>Sometimes several tools at the same time!</a:t>
            </a:r>
          </a:p>
          <a:p>
            <a:pPr lvl="1"/>
            <a:r>
              <a:rPr lang="en-US" dirty="0" smtClean="0"/>
              <a:t>Scripts should have NO side effects</a:t>
            </a:r>
          </a:p>
          <a:p>
            <a:r>
              <a:rPr lang="en-US" dirty="0" err="1" smtClean="0"/>
              <a:t>Config</a:t>
            </a:r>
            <a:r>
              <a:rPr lang="en-US" dirty="0" smtClean="0"/>
              <a:t> is read as root on startup but as condor on </a:t>
            </a:r>
            <a:r>
              <a:rPr lang="en-US" dirty="0" err="1" smtClean="0"/>
              <a:t>reconfig</a:t>
            </a:r>
            <a:endParaRPr lang="en-US" dirty="0" smtClean="0"/>
          </a:p>
          <a:p>
            <a:pPr lvl="1"/>
            <a:r>
              <a:rPr lang="en-US" dirty="0" smtClean="0"/>
              <a:t>All </a:t>
            </a:r>
            <a:r>
              <a:rPr lang="en-US" dirty="0" err="1" smtClean="0"/>
              <a:t>config</a:t>
            </a:r>
            <a:r>
              <a:rPr lang="en-US" dirty="0" smtClean="0"/>
              <a:t> files should be owned by root</a:t>
            </a:r>
          </a:p>
          <a:p>
            <a:pPr lvl="1"/>
            <a:r>
              <a:rPr lang="en-US" dirty="0" smtClean="0"/>
              <a:t>World readable, root (only) writable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Include Carefully!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4329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2" y="1355725"/>
            <a:ext cx="8644317" cy="422751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Include command into &lt;file&gt; : &lt;script&gt; &lt;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lvl="1"/>
            <a:r>
              <a:rPr lang="en-US" dirty="0" smtClean="0"/>
              <a:t>read &lt;file&gt; if it exists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otherwise</a:t>
            </a:r>
          </a:p>
          <a:p>
            <a:pPr lvl="1"/>
            <a:r>
              <a:rPr lang="en-US" dirty="0" smtClean="0"/>
              <a:t>run &lt;script&gt; and write output into &lt;file&gt;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config</a:t>
            </a:r>
            <a:r>
              <a:rPr lang="en-US" dirty="0" smtClean="0"/>
              <a:t> &lt;file&gt; should be absolute path</a:t>
            </a:r>
          </a:p>
          <a:p>
            <a:r>
              <a:rPr lang="en-US" dirty="0" smtClean="0"/>
              <a:t>&lt;</a:t>
            </a:r>
            <a:r>
              <a:rPr lang="en-US" dirty="0"/>
              <a:t>file&gt; must be deleted by </a:t>
            </a:r>
            <a:r>
              <a:rPr lang="en-US" dirty="0" smtClean="0"/>
              <a:t>hand</a:t>
            </a:r>
          </a:p>
          <a:p>
            <a:pPr lvl="1"/>
            <a:r>
              <a:rPr lang="en-US" dirty="0" smtClean="0"/>
              <a:t>Useful mostly for submit and configurations that get thrown away after one use (glide-in, annex)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Include with cache (8.6+)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DCD3C1-F3D7-49B2-81A6-ACBCE522995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2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If,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/>
              <a:t>support only basic conditionals</a:t>
            </a:r>
          </a:p>
          <a:p>
            <a:pPr lvl="1"/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[!] &lt;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-or-number&gt;</a:t>
            </a:r>
          </a:p>
          <a:p>
            <a:pPr lvl="1"/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[!] defined &lt;key&gt;</a:t>
            </a:r>
          </a:p>
          <a:p>
            <a:pPr lvl="1"/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[!] version [&gt;&lt;=]=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x.y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[.z]</a:t>
            </a:r>
          </a:p>
          <a:p>
            <a:r>
              <a:rPr lang="en-US" dirty="0" smtClean="0"/>
              <a:t>No comparison or complex conditionals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 version</a:t>
            </a:r>
            <a:r>
              <a:rPr lang="en-US" dirty="0" smtClean="0"/>
              <a:t>  is a special case</a:t>
            </a:r>
          </a:p>
          <a:p>
            <a:pPr lvl="1"/>
            <a:r>
              <a:rPr lang="en-US" dirty="0" smtClean="0"/>
              <a:t>$INT() is a workaround</a:t>
            </a:r>
          </a:p>
          <a:p>
            <a:r>
              <a:rPr lang="en-US" dirty="0" smtClean="0"/>
              <a:t>Empty conditional is false, not an error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4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cs typeface="Courier New" panose="02070309020205020404" pitchFamily="49" charset="0"/>
              </a:rPr>
              <a:t>For </a:t>
            </a:r>
            <a:r>
              <a:rPr lang="en-US" sz="2400" dirty="0" err="1" smtClean="0">
                <a:cs typeface="Courier New" panose="02070309020205020404" pitchFamily="49" charset="0"/>
              </a:rPr>
              <a:t>config</a:t>
            </a:r>
            <a:r>
              <a:rPr lang="en-US" sz="2400" dirty="0" smtClean="0">
                <a:cs typeface="Courier New" panose="02070309020205020404" pitchFamily="49" charset="0"/>
              </a:rPr>
              <a:t> files only, these “knobs” are set based on who is reading </a:t>
            </a:r>
            <a:r>
              <a:rPr lang="en-US" sz="2400" dirty="0" err="1" smtClean="0">
                <a:cs typeface="Courier New" panose="02070309020205020404" pitchFamily="49" charset="0"/>
              </a:rPr>
              <a:t>config</a:t>
            </a:r>
            <a:endParaRPr lang="en-US" sz="2400" dirty="0" smtClean="0">
              <a:cs typeface="Courier New" panose="02070309020205020404" pitchFamily="49" charset="0"/>
            </a:endParaRP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$(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IsMaster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$(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IsNegotiator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$(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IsSchedd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$(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IsShadow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$(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IsStartd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$(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IsStarter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$(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IsTool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$(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IsWindows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macros for 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5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 useful in temporary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HTCondor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config</a:t>
            </a: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 $(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IsMaster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include command into $(cache) : $(script)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marL="0" indent="0">
              <a:buNone/>
            </a:pP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include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ifexist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$(cache)</a:t>
            </a:r>
          </a:p>
          <a:p>
            <a:pPr marL="0" indent="0">
              <a:buNone/>
            </a:pP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 useful in submit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 version &gt;= 8.7.10</a:t>
            </a:r>
          </a:p>
          <a:p>
            <a:pPr marL="0" indent="0">
              <a:buNone/>
            </a:pP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materialize_max_idle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100</a:t>
            </a:r>
          </a:p>
          <a:p>
            <a:pPr marL="0" indent="0">
              <a:buNone/>
            </a:pP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24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If / Else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6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HAVE_SCHEDD_DAEMON = \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stringListMember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("SCHEDD","$(DAEMON_LIST)")</a:t>
            </a:r>
          </a:p>
          <a:p>
            <a:pPr marL="0" indent="0">
              <a:buNone/>
            </a:pP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 $INT(HAVE_SCHEDD_DAEMON)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MASTER_NEW_BINARY_RESTART = FAST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MASTER_NEW_BINARY_RESTART = GRACEFUL</a:t>
            </a:r>
          </a:p>
          <a:p>
            <a:pPr marL="0" indent="0">
              <a:buNone/>
            </a:pP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tricks (8.4 or later)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90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/>
              <a:t> and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include</a:t>
            </a:r>
            <a:r>
              <a:rPr lang="en-US" dirty="0" smtClean="0"/>
              <a:t> will use the current value for $() expansion.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So the previous example only works if it is after the last DAEMON_LIST assignment in your </a:t>
            </a:r>
            <a:r>
              <a:rPr lang="en-US" dirty="0" err="1" smtClean="0"/>
              <a:t>config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914400" lvl="2" indent="0">
              <a:buNone/>
            </a:pPr>
            <a:r>
              <a:rPr lang="en-US" dirty="0"/>
              <a:t>	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Gotcha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806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Submit files and </a:t>
            </a:r>
            <a:r>
              <a:rPr lang="en-US" dirty="0" err="1" smtClean="0"/>
              <a:t>config</a:t>
            </a:r>
            <a:r>
              <a:rPr lang="en-US" dirty="0" smtClean="0"/>
              <a:t> files consist of</a:t>
            </a:r>
          </a:p>
          <a:p>
            <a:pPr lvl="1"/>
            <a:r>
              <a:rPr lang="en-US" i="1" dirty="0" smtClean="0"/>
              <a:t>Key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i="1" dirty="0" smtClean="0"/>
              <a:t>Value</a:t>
            </a:r>
            <a:endParaRPr lang="en-US" dirty="0"/>
          </a:p>
          <a:p>
            <a:pPr lvl="2"/>
            <a:r>
              <a:rPr lang="en-US" i="1" dirty="0" smtClean="0"/>
              <a:t>Key</a:t>
            </a:r>
            <a:r>
              <a:rPr lang="en-US" dirty="0" smtClean="0"/>
              <a:t> is case-insensitive</a:t>
            </a:r>
            <a:endParaRPr lang="en-US" dirty="0"/>
          </a:p>
          <a:p>
            <a:pPr lvl="2"/>
            <a:r>
              <a:rPr lang="en-US" i="1" dirty="0" smtClean="0"/>
              <a:t>Value</a:t>
            </a:r>
            <a:r>
              <a:rPr lang="en-US" dirty="0" smtClean="0"/>
              <a:t> has no type (its all just text to </a:t>
            </a:r>
            <a:r>
              <a:rPr lang="en-US" dirty="0" err="1" smtClean="0"/>
              <a:t>config</a:t>
            </a:r>
            <a:r>
              <a:rPr lang="en-US" dirty="0" smtClean="0"/>
              <a:t>/submit)</a:t>
            </a:r>
            <a:endParaRPr lang="en-US" dirty="0"/>
          </a:p>
          <a:p>
            <a:pPr lvl="2"/>
            <a:r>
              <a:rPr lang="en-US" dirty="0" smtClean="0"/>
              <a:t>Values can refer to other values using $(key)</a:t>
            </a:r>
            <a:endParaRPr lang="en-US" dirty="0"/>
          </a:p>
          <a:p>
            <a:pPr lvl="1"/>
            <a:r>
              <a:rPr lang="en-US" dirty="0" smtClean="0"/>
              <a:t>Statements (if, include, queue)</a:t>
            </a:r>
          </a:p>
          <a:p>
            <a:r>
              <a:rPr lang="en-US" dirty="0" smtClean="0"/>
              <a:t>Keys are loaded into a </a:t>
            </a:r>
            <a:r>
              <a:rPr lang="en-US" dirty="0" err="1" smtClean="0"/>
              <a:t>key:value</a:t>
            </a:r>
            <a:r>
              <a:rPr lang="en-US" dirty="0" smtClean="0"/>
              <a:t> store</a:t>
            </a:r>
          </a:p>
          <a:p>
            <a:r>
              <a:rPr lang="en-US" dirty="0" smtClean="0"/>
              <a:t>Statements are executed</a:t>
            </a:r>
          </a:p>
          <a:p>
            <a:pPr marL="457200" lvl="1" indent="0">
              <a:buNone/>
            </a:pPr>
            <a:r>
              <a:rPr lang="en-US" dirty="0" smtClean="0"/>
              <a:t>        </a:t>
            </a:r>
            <a:br>
              <a:rPr lang="en-US" dirty="0" smtClean="0"/>
            </a:br>
            <a:r>
              <a:rPr lang="en-US" dirty="0" smtClean="0"/>
              <a:t>           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Submit/</a:t>
            </a:r>
            <a:r>
              <a:rPr lang="en-US" dirty="0" err="1" smtClean="0"/>
              <a:t>Config</a:t>
            </a:r>
            <a:r>
              <a:rPr lang="en-US" dirty="0" smtClean="0"/>
              <a:t> “language”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DCD3C1-F3D7-49B2-81A6-ACBCE522995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94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2" y="1355725"/>
            <a:ext cx="8698907" cy="4227513"/>
          </a:xfrm>
        </p:spPr>
        <p:txBody>
          <a:bodyPr/>
          <a:lstStyle/>
          <a:p>
            <a:r>
              <a:rPr lang="en-US" dirty="0" err="1" smtClean="0"/>
              <a:t>Config</a:t>
            </a:r>
            <a:r>
              <a:rPr lang="en-US" dirty="0" smtClean="0"/>
              <a:t>/submit key can have prefixes</a:t>
            </a:r>
          </a:p>
          <a:p>
            <a:pPr marL="457200" lvl="1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SCHEDD.COLLECTOR_HOST = 192.168.100.2</a:t>
            </a:r>
          </a:p>
          <a:p>
            <a:pPr marL="457200" lvl="1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FRED.COLLECTOR_HOST = 192.168.100.3</a:t>
            </a:r>
          </a:p>
          <a:p>
            <a:pPr marL="457200" lvl="1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MY.CUSTOM_ATTRIBUTE = "custom value"</a:t>
            </a:r>
          </a:p>
          <a:p>
            <a:r>
              <a:rPr lang="en-US" dirty="0" smtClean="0"/>
              <a:t>Prefixed knobs are stored but ignored except</a:t>
            </a:r>
          </a:p>
          <a:p>
            <a:pPr lvl="1"/>
            <a:r>
              <a:rPr lang="en-US" dirty="0" smtClean="0"/>
              <a:t>Daemons will use prefixed knobs if the prefix is their </a:t>
            </a:r>
            <a:r>
              <a:rPr lang="en-US" dirty="0" err="1" smtClean="0"/>
              <a:t>localname</a:t>
            </a:r>
            <a:r>
              <a:rPr lang="en-US" dirty="0" smtClean="0"/>
              <a:t> or their subsystem name</a:t>
            </a:r>
          </a:p>
          <a:p>
            <a:pPr lvl="1"/>
            <a:r>
              <a:rPr lang="en-US" dirty="0" smtClean="0"/>
              <a:t>Submit will treat the MY. prefix as a direct assignment into the job </a:t>
            </a:r>
            <a:r>
              <a:rPr lang="en-US" dirty="0" err="1" smtClean="0"/>
              <a:t>classad</a:t>
            </a:r>
            <a:endParaRPr lang="en-US" dirty="0" smtClean="0"/>
          </a:p>
          <a:p>
            <a:pPr marL="0" lvl="1" indent="0">
              <a:buClr>
                <a:srgbClr val="808000"/>
              </a:buClr>
              <a:buSzPct val="120000"/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Prefixes </a:t>
            </a:r>
            <a:r>
              <a:rPr lang="en-US" sz="3600" dirty="0" smtClean="0"/>
              <a:t>(a.k.a. daemon overrides)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7052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2" y="1355725"/>
            <a:ext cx="8698907" cy="4227513"/>
          </a:xfrm>
        </p:spPr>
        <p:txBody>
          <a:bodyPr/>
          <a:lstStyle/>
          <a:p>
            <a:pPr marL="457200" lvl="1" indent="0">
              <a:buNone/>
            </a:pP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 this is how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HTCondor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implements the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IsMaster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macro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IsMaster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false</a:t>
            </a:r>
          </a:p>
          <a:p>
            <a:pPr marL="457200" lvl="1" indent="0">
              <a:buNone/>
            </a:pP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MASTER.IsMaster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true</a:t>
            </a:r>
          </a:p>
          <a:p>
            <a:pPr marL="45720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 $(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IsMaster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#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config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statements only the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condor_master</a:t>
            </a: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# will parse</a:t>
            </a:r>
          </a:p>
          <a:p>
            <a:pPr marL="457200" lvl="1" indent="0">
              <a:buNone/>
            </a:pP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Prefix example for </a:t>
            </a:r>
            <a:r>
              <a:rPr lang="en-US" dirty="0" err="1" smtClean="0"/>
              <a:t>config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0155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condor_config_val</a:t>
            </a:r>
            <a:r>
              <a:rPr lang="en-US" dirty="0" smtClean="0"/>
              <a:t> output can differ from what the daemon sees if you </a:t>
            </a:r>
            <a:r>
              <a:rPr lang="en-US" dirty="0"/>
              <a:t>use the $(</a:t>
            </a:r>
            <a:r>
              <a:rPr lang="en-US" dirty="0" err="1"/>
              <a:t>IsXXX</a:t>
            </a:r>
            <a:r>
              <a:rPr lang="en-US" dirty="0"/>
              <a:t>) </a:t>
            </a:r>
            <a:r>
              <a:rPr lang="en-US" dirty="0" smtClean="0"/>
              <a:t>macros. You would need to use</a:t>
            </a:r>
          </a:p>
          <a:p>
            <a:pPr marL="457200" lvl="1" indent="0">
              <a:buNone/>
            </a:pP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condor_config_val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daemon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or</a:t>
            </a:r>
          </a:p>
          <a:p>
            <a:pPr marL="457200" lvl="1" indent="0">
              <a:buNone/>
            </a:pP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condor_config_val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subsys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daemon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To see the </a:t>
            </a:r>
            <a:r>
              <a:rPr lang="en-US" dirty="0"/>
              <a:t>effective </a:t>
            </a:r>
            <a:r>
              <a:rPr lang="en-US" dirty="0" err="1" smtClean="0"/>
              <a:t>config</a:t>
            </a:r>
            <a:r>
              <a:rPr lang="en-US" dirty="0" smtClean="0"/>
              <a:t> for a daemon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Gotcha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0629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2" y="1355725"/>
            <a:ext cx="8698907" cy="4227513"/>
          </a:xfrm>
        </p:spPr>
        <p:txBody>
          <a:bodyPr/>
          <a:lstStyle/>
          <a:p>
            <a:pPr marL="45720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 submit file</a:t>
            </a:r>
          </a:p>
          <a:p>
            <a:pPr marL="45720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 =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process_data</a:t>
            </a: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transfer_input_files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$(DATA)</a:t>
            </a:r>
          </a:p>
          <a:p>
            <a:pPr marL="45720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arguments = $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Fqanx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(DATA)</a:t>
            </a:r>
          </a:p>
          <a:p>
            <a:pPr marL="45720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 store the input filename into the job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classad</a:t>
            </a: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20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MY.DataFile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$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Fqnx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(DATA)</a:t>
            </a:r>
          </a:p>
          <a:p>
            <a:pPr marL="45720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Queue DATA matching *.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dat</a:t>
            </a: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dirty="0" smtClean="0">
                <a:cs typeface="Courier New" panose="02070309020205020404" pitchFamily="49" charset="0"/>
              </a:rPr>
              <a:t>To see which job is processing which </a:t>
            </a:r>
            <a:r>
              <a:rPr lang="en-US" sz="2800" dirty="0" err="1" smtClean="0">
                <a:cs typeface="Courier New" panose="02070309020205020404" pitchFamily="49" charset="0"/>
              </a:rPr>
              <a:t>datafile</a:t>
            </a:r>
            <a:r>
              <a:rPr lang="en-US" sz="2800" dirty="0" smtClean="0">
                <a:cs typeface="Courier New" panose="02070309020205020404" pitchFamily="49" charset="0"/>
              </a:rPr>
              <a:t> use:</a:t>
            </a:r>
            <a:endParaRPr lang="en-US" sz="2800" dirty="0"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condor_q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af:jh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DataFile</a:t>
            </a:r>
            <a:endParaRPr lang="en-US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Prefix example for submit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440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2" y="1355725"/>
            <a:ext cx="8603373" cy="4227513"/>
          </a:xfrm>
        </p:spPr>
        <p:txBody>
          <a:bodyPr/>
          <a:lstStyle/>
          <a:p>
            <a:r>
              <a:rPr lang="en-US" dirty="0" smtClean="0"/>
              <a:t>Use </a:t>
            </a:r>
            <a:r>
              <a:rPr lang="en-US" i="1" dirty="0" smtClean="0"/>
              <a:t>category</a:t>
            </a:r>
            <a:r>
              <a:rPr lang="en-US" dirty="0" smtClean="0"/>
              <a:t> : </a:t>
            </a:r>
            <a:r>
              <a:rPr lang="en-US" i="1" dirty="0" smtClean="0"/>
              <a:t>Name</a:t>
            </a:r>
            <a:r>
              <a:rPr lang="en-US" dirty="0" smtClean="0"/>
              <a:t> [</a:t>
            </a:r>
            <a:r>
              <a:rPr lang="en-US" i="1" dirty="0" smtClean="0"/>
              <a:t>Name2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Like a pre-defined include</a:t>
            </a:r>
          </a:p>
          <a:p>
            <a:pPr marL="457200" lvl="1" indent="0">
              <a:buNone/>
            </a:pPr>
            <a:r>
              <a:rPr lang="en-US" dirty="0" smtClean="0"/>
              <a:t>     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use ROLE : Personal</a:t>
            </a:r>
            <a:endParaRPr lang="en-US" dirty="0" smtClean="0">
              <a:cs typeface="Courier New" panose="02070309020205020404" pitchFamily="49" charset="0"/>
            </a:endParaRPr>
          </a:p>
          <a:p>
            <a:r>
              <a:rPr lang="en-US" dirty="0" smtClean="0">
                <a:cs typeface="Courier New" panose="02070309020205020404" pitchFamily="49" charset="0"/>
              </a:rPr>
              <a:t>Use [POLICY | FEATURE] : </a:t>
            </a:r>
            <a:r>
              <a:rPr lang="en-US" i="1" dirty="0" smtClean="0">
                <a:cs typeface="Courier New" panose="02070309020205020404" pitchFamily="49" charset="0"/>
              </a:rPr>
              <a:t>Name</a:t>
            </a:r>
            <a:r>
              <a:rPr lang="en-US" dirty="0" smtClean="0">
                <a:cs typeface="Courier New" panose="02070309020205020404" pitchFamily="49" charset="0"/>
              </a:rPr>
              <a:t>(</a:t>
            </a:r>
            <a:r>
              <a:rPr lang="en-US" i="1" dirty="0" err="1" smtClean="0">
                <a:cs typeface="Courier New" panose="02070309020205020404" pitchFamily="49" charset="0"/>
              </a:rPr>
              <a:t>args</a:t>
            </a:r>
            <a:r>
              <a:rPr lang="en-US" dirty="0" smtClean="0">
                <a:cs typeface="Courier New" panose="02070309020205020404" pitchFamily="49" charset="0"/>
              </a:rPr>
              <a:t>)</a:t>
            </a: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Some POLICY and FEATURE meta-knobs accept arguments</a:t>
            </a:r>
          </a:p>
          <a:p>
            <a:pPr marL="57150" indent="0">
              <a:buNone/>
            </a:pPr>
            <a:r>
              <a:rPr lang="en-US" sz="2400" b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use FEATURE : </a:t>
            </a:r>
            <a:r>
              <a:rPr lang="en-US" sz="2400" b="1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PartitionableSlot</a:t>
            </a:r>
            <a:r>
              <a:rPr lang="en-US" sz="2400" b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(1,80%)</a:t>
            </a:r>
            <a:endParaRPr lang="en-US" sz="24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/>
              <a:t>      Currently no use in submit files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statements </a:t>
            </a:r>
            <a:r>
              <a:rPr lang="en-US" sz="3200" dirty="0" smtClean="0"/>
              <a:t>(aka meta-knobs)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DCD3C1-F3D7-49B2-81A6-ACBCE522995D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78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</a:rPr>
              <a:t>Categories </a:t>
            </a:r>
            <a:r>
              <a:rPr lang="en-US" dirty="0" smtClean="0">
                <a:solidFill>
                  <a:prstClr val="black"/>
                </a:solidFill>
              </a:rPr>
              <a:t>are currently</a:t>
            </a:r>
            <a:r>
              <a:rPr lang="en-US" dirty="0">
                <a:solidFill>
                  <a:prstClr val="black"/>
                </a:solidFill>
              </a:rPr>
              <a:t/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   </a:t>
            </a:r>
            <a:r>
              <a:rPr lang="en-US" sz="2400" b="1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ROLE, FEATURE, POLICY, SECURITY</a:t>
            </a:r>
          </a:p>
          <a:p>
            <a:pPr lvl="0">
              <a:lnSpc>
                <a:spcPct val="150000"/>
              </a:lnSpc>
            </a:pPr>
            <a:r>
              <a:rPr lang="en-US" dirty="0" smtClean="0">
                <a:solidFill>
                  <a:prstClr val="black"/>
                </a:solidFill>
              </a:rPr>
              <a:t>Find out what meta-knobs exist with</a:t>
            </a:r>
            <a:r>
              <a:rPr lang="en-US" sz="2400" b="1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b="1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b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condor_config_val</a:t>
            </a:r>
            <a:r>
              <a:rPr lang="en-US" sz="2400" b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 </a:t>
            </a:r>
            <a:r>
              <a:rPr lang="en-US" sz="2400" b="1" i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category</a:t>
            </a:r>
            <a:endParaRPr lang="en-US" sz="2400" b="1" i="1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</a:rPr>
              <a:t>Examine contents of </a:t>
            </a:r>
            <a:r>
              <a:rPr lang="en-US" dirty="0" smtClean="0">
                <a:solidFill>
                  <a:prstClr val="black"/>
                </a:solidFill>
              </a:rPr>
              <a:t>a meta-knob with</a:t>
            </a:r>
            <a:r>
              <a:rPr lang="en-US" sz="2400" b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b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b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condor_config_val</a:t>
            </a:r>
            <a:r>
              <a:rPr lang="en-US" sz="2400" b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use </a:t>
            </a:r>
            <a:r>
              <a:rPr lang="en-US" sz="2400" b="1" i="1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category</a:t>
            </a:r>
            <a:r>
              <a:rPr lang="en-US" sz="2400" b="1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en-US" sz="2400" b="1" i="1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endParaRPr lang="en-US" sz="2400" b="1" i="1" dirty="0" smtClean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 the </a:t>
            </a:r>
            <a:r>
              <a:rPr lang="en-US" dirty="0" err="1" smtClean="0"/>
              <a:t>config</a:t>
            </a:r>
            <a:r>
              <a:rPr lang="en-US" dirty="0" smtClean="0"/>
              <a:t> meta-knobs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44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en-US" b="1" dirty="0" smtClean="0">
                <a:latin typeface="Courier New" pitchFamily="25" charset="0"/>
              </a:rPr>
              <a:t>(Almost)</a:t>
            </a:r>
            <a:r>
              <a:rPr lang="en-US" dirty="0" smtClean="0"/>
              <a:t>all configure is in files, “base” is</a:t>
            </a:r>
          </a:p>
          <a:p>
            <a:pPr marL="0" indent="0" eaLnBrk="1" hangingPunct="1">
              <a:buNone/>
              <a:defRPr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CONDOR_CONFIG </a:t>
            </a:r>
            <a:r>
              <a:rPr lang="en-US" dirty="0" smtClean="0">
                <a:cs typeface="Courier New" panose="02070309020205020404" pitchFamily="49" charset="0"/>
              </a:rPr>
              <a:t>environment variable</a:t>
            </a:r>
            <a:endParaRPr lang="en-US" dirty="0">
              <a:cs typeface="Courier New" panose="02070309020205020404" pitchFamily="49" charset="0"/>
            </a:endParaRPr>
          </a:p>
          <a:p>
            <a:pPr eaLnBrk="1" hangingPunct="1">
              <a:defRPr/>
            </a:pPr>
            <a:r>
              <a:rPr lang="en-US" dirty="0" smtClean="0"/>
              <a:t> </a:t>
            </a:r>
            <a:r>
              <a:rPr lang="en-US" b="1" dirty="0" smtClean="0">
                <a:latin typeface="Courier New" pitchFamily="25" charset="0"/>
              </a:rPr>
              <a:t>/</a:t>
            </a:r>
            <a:r>
              <a:rPr lang="en-US" b="1" dirty="0" err="1" smtClean="0">
                <a:latin typeface="Courier New" pitchFamily="25" charset="0"/>
              </a:rPr>
              <a:t>etc</a:t>
            </a:r>
            <a:r>
              <a:rPr lang="en-US" b="1" dirty="0" smtClean="0">
                <a:latin typeface="Courier New" pitchFamily="25" charset="0"/>
              </a:rPr>
              <a:t>/condor/</a:t>
            </a:r>
            <a:r>
              <a:rPr lang="en-US" b="1" dirty="0" err="1" smtClean="0">
                <a:latin typeface="Courier New" pitchFamily="25" charset="0"/>
              </a:rPr>
              <a:t>condor_config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This file points to others</a:t>
            </a:r>
          </a:p>
          <a:p>
            <a:pPr eaLnBrk="1" hangingPunct="1">
              <a:defRPr/>
            </a:pPr>
            <a:r>
              <a:rPr lang="en-US" dirty="0" smtClean="0"/>
              <a:t>All daemons share same configuration</a:t>
            </a:r>
            <a:endParaRPr lang="en-US" dirty="0"/>
          </a:p>
          <a:p>
            <a:pPr eaLnBrk="1" hangingPunct="1">
              <a:defRPr/>
            </a:pPr>
            <a:r>
              <a:rPr lang="en-US" dirty="0" smtClean="0"/>
              <a:t>Might want to share between all machines (NFS, HTTP, </a:t>
            </a:r>
            <a:r>
              <a:rPr lang="en-US" dirty="0" err="1" smtClean="0"/>
              <a:t>rsync</a:t>
            </a:r>
            <a:r>
              <a:rPr lang="en-US" dirty="0" smtClean="0"/>
              <a:t>, puppet,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Configuration File</a:t>
            </a:r>
          </a:p>
        </p:txBody>
      </p:sp>
      <p:sp>
        <p:nvSpPr>
          <p:cNvPr id="13314" name="Slide Number Placeholder 4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defRPr/>
            </a:pPr>
            <a:fld id="{0FF7542A-7E1A-4797-A110-A099B19E2B91}" type="slidenum">
              <a:rPr lang="en-US" sz="1400" smtClean="0">
                <a:solidFill>
                  <a:srgbClr val="969696"/>
                </a:solidFill>
                <a:latin typeface="+mn-lt"/>
              </a:rPr>
              <a:pPr>
                <a:defRPr/>
              </a:pPr>
              <a:t>36</a:t>
            </a:fld>
            <a:endParaRPr lang="en-US" sz="1400" smtClean="0">
              <a:solidFill>
                <a:srgbClr val="96969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5060701"/>
      </p:ext>
    </p:extLst>
  </p:cSld>
  <p:clrMapOvr>
    <a:masterClrMapping/>
  </p:clrMapOvr>
  <p:transition advTm="47168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7"/>
          <p:cNvSpPr>
            <a:spLocks noGrp="1" noChangeArrowheads="1"/>
          </p:cNvSpPr>
          <p:nvPr>
            <p:ph idx="1"/>
          </p:nvPr>
        </p:nvSpPr>
        <p:spPr>
          <a:xfrm>
            <a:off x="294968" y="846161"/>
            <a:ext cx="8399462" cy="487355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b="1" dirty="0" smtClean="0">
                <a:latin typeface="Courier New" pitchFamily="25" charset="0"/>
              </a:rPr>
              <a:t>LOCAL_CONFIG_FILE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Comma separated, processed </a:t>
            </a:r>
            <a:r>
              <a:rPr lang="en-US" b="1" dirty="0" smtClean="0"/>
              <a:t>in order</a:t>
            </a:r>
          </a:p>
          <a:p>
            <a:pPr lvl="1" eaLnBrk="1" hangingPunct="1">
              <a:buFont typeface="Marlett" pitchFamily="25" charset="0"/>
              <a:buNone/>
              <a:defRPr/>
            </a:pPr>
            <a:r>
              <a:rPr lang="en-US" b="1" dirty="0" smtClean="0">
                <a:latin typeface="Courier New" pitchFamily="25" charset="0"/>
              </a:rPr>
              <a:t>LOCAL_CONFIG_FILE = \</a:t>
            </a:r>
          </a:p>
          <a:p>
            <a:pPr lvl="1" eaLnBrk="1" hangingPunct="1">
              <a:buFont typeface="Marlett" pitchFamily="25" charset="0"/>
              <a:buNone/>
              <a:defRPr/>
            </a:pPr>
            <a:r>
              <a:rPr lang="en-US" sz="2400" b="1" dirty="0" smtClean="0">
                <a:latin typeface="Courier New" pitchFamily="25" charset="0"/>
              </a:rPr>
              <a:t>  /</a:t>
            </a:r>
            <a:r>
              <a:rPr lang="en-US" sz="2400" b="1" dirty="0" err="1" smtClean="0">
                <a:latin typeface="Courier New" pitchFamily="25" charset="0"/>
              </a:rPr>
              <a:t>var</a:t>
            </a:r>
            <a:r>
              <a:rPr lang="en-US" sz="2400" b="1" dirty="0" smtClean="0">
                <a:latin typeface="Courier New" pitchFamily="25" charset="0"/>
              </a:rPr>
              <a:t>/condor/</a:t>
            </a:r>
            <a:r>
              <a:rPr lang="en-US" sz="2400" b="1" dirty="0" err="1" smtClean="0">
                <a:latin typeface="Courier New" pitchFamily="25" charset="0"/>
              </a:rPr>
              <a:t>config.local</a:t>
            </a:r>
            <a:r>
              <a:rPr lang="en-US" sz="2400" b="1" dirty="0" smtClean="0">
                <a:latin typeface="Courier New" pitchFamily="25" charset="0"/>
              </a:rPr>
              <a:t>,\</a:t>
            </a:r>
          </a:p>
          <a:p>
            <a:pPr lvl="1" eaLnBrk="1" hangingPunct="1">
              <a:buFont typeface="Marlett" pitchFamily="25" charset="0"/>
              <a:buNone/>
              <a:defRPr/>
            </a:pPr>
            <a:r>
              <a:rPr lang="en-US" sz="2500" b="1" dirty="0" smtClean="0">
                <a:latin typeface="Courier New" pitchFamily="25" charset="0"/>
              </a:rPr>
              <a:t>/shared/condor/</a:t>
            </a:r>
            <a:r>
              <a:rPr lang="en-US" sz="2500" b="1" dirty="0" err="1" smtClean="0">
                <a:latin typeface="Courier New" pitchFamily="25" charset="0"/>
              </a:rPr>
              <a:t>config</a:t>
            </a:r>
            <a:r>
              <a:rPr lang="en-US" sz="2500" b="1" dirty="0" smtClean="0">
                <a:latin typeface="Courier New" pitchFamily="25" charset="0"/>
              </a:rPr>
              <a:t>.$(OPSYS)</a:t>
            </a:r>
          </a:p>
          <a:p>
            <a:pPr marL="0" indent="0" eaLnBrk="1" hangingPunct="1">
              <a:buNone/>
              <a:defRPr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LOCAL_CONFIG_DIR</a:t>
            </a:r>
          </a:p>
          <a:p>
            <a:pPr lvl="1">
              <a:defRPr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Files processed IN ORDER</a:t>
            </a:r>
          </a:p>
          <a:p>
            <a:pPr marL="457200" lvl="1" indent="0" eaLnBrk="1" hangingPunct="1">
              <a:buNone/>
              <a:defRPr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LOCAL_CONFIG_DIR = \</a:t>
            </a:r>
          </a:p>
          <a:p>
            <a:pPr marL="457200" lvl="1" indent="0" eaLnBrk="1" hangingPunct="1">
              <a:buNone/>
              <a:defRPr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/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/condor/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config.d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33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Other Configuration Files</a:t>
            </a:r>
          </a:p>
        </p:txBody>
      </p:sp>
      <p:sp>
        <p:nvSpPr>
          <p:cNvPr id="14338" name="Slide Number Placeholder 4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defRPr/>
            </a:pPr>
            <a:fld id="{19878FBD-6699-4A5A-91A7-E5C02FE2DE9D}" type="slidenum">
              <a:rPr lang="en-US" sz="1400" smtClean="0">
                <a:solidFill>
                  <a:srgbClr val="969696"/>
                </a:solidFill>
                <a:latin typeface="+mn-lt"/>
              </a:rPr>
              <a:pPr>
                <a:defRPr/>
              </a:pPr>
              <a:t>37</a:t>
            </a:fld>
            <a:endParaRPr lang="en-US" sz="1400" smtClean="0">
              <a:solidFill>
                <a:srgbClr val="96969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5567571"/>
      </p:ext>
    </p:extLst>
  </p:cSld>
  <p:clrMapOvr>
    <a:masterClrMapping/>
  </p:clrMapOvr>
  <p:transition advTm="78986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CONDOR_CONFIG “base” </a:t>
            </a:r>
            <a:r>
              <a:rPr lang="en-US" dirty="0" err="1" smtClean="0"/>
              <a:t>config</a:t>
            </a:r>
            <a:r>
              <a:rPr lang="en-US" dirty="0" smtClean="0"/>
              <a:t> file:</a:t>
            </a:r>
          </a:p>
          <a:p>
            <a:pPr lvl="1"/>
            <a:r>
              <a:rPr lang="en-US" dirty="0" smtClean="0"/>
              <a:t>/</a:t>
            </a:r>
            <a:r>
              <a:rPr lang="en-US" dirty="0" err="1" smtClean="0"/>
              <a:t>etc</a:t>
            </a:r>
            <a:r>
              <a:rPr lang="en-US" dirty="0" smtClean="0"/>
              <a:t>/condor/</a:t>
            </a:r>
            <a:r>
              <a:rPr lang="en-US" dirty="0" err="1" smtClean="0"/>
              <a:t>condor_config</a:t>
            </a:r>
            <a:endParaRPr lang="en-US" dirty="0" smtClean="0"/>
          </a:p>
          <a:p>
            <a:r>
              <a:rPr lang="en-US" dirty="0" smtClean="0"/>
              <a:t>Local </a:t>
            </a:r>
            <a:r>
              <a:rPr lang="en-US" dirty="0" err="1" smtClean="0"/>
              <a:t>config</a:t>
            </a:r>
            <a:r>
              <a:rPr lang="en-US" dirty="0" smtClean="0"/>
              <a:t> file (if defined in root </a:t>
            </a:r>
            <a:r>
              <a:rPr lang="en-US" dirty="0" err="1" smtClean="0"/>
              <a:t>config</a:t>
            </a:r>
            <a:r>
              <a:rPr lang="en-US" dirty="0" smtClean="0"/>
              <a:t>):</a:t>
            </a:r>
          </a:p>
          <a:p>
            <a:pPr lvl="1"/>
            <a:r>
              <a:rPr lang="en-US" dirty="0" smtClean="0"/>
              <a:t>/</a:t>
            </a:r>
            <a:r>
              <a:rPr lang="en-US" dirty="0" err="1" smtClean="0"/>
              <a:t>etc</a:t>
            </a:r>
            <a:r>
              <a:rPr lang="en-US" dirty="0" smtClean="0"/>
              <a:t>/condor/</a:t>
            </a:r>
            <a:r>
              <a:rPr lang="en-US" dirty="0" err="1" smtClean="0"/>
              <a:t>condor_config.local</a:t>
            </a:r>
            <a:endParaRPr lang="en-US" dirty="0" smtClean="0"/>
          </a:p>
          <a:p>
            <a:r>
              <a:rPr lang="en-US" dirty="0" err="1" smtClean="0"/>
              <a:t>Config</a:t>
            </a:r>
            <a:r>
              <a:rPr lang="en-US" dirty="0" smtClean="0"/>
              <a:t> directory (if defined in root </a:t>
            </a:r>
            <a:r>
              <a:rPr lang="en-US" dirty="0" err="1" smtClean="0"/>
              <a:t>config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/</a:t>
            </a:r>
            <a:r>
              <a:rPr lang="en-US" dirty="0" err="1" smtClean="0"/>
              <a:t>etc</a:t>
            </a:r>
            <a:r>
              <a:rPr lang="en-US" dirty="0" smtClean="0"/>
              <a:t>/condor/</a:t>
            </a:r>
            <a:r>
              <a:rPr lang="en-US" dirty="0" err="1" smtClean="0"/>
              <a:t>config.d</a:t>
            </a:r>
            <a:endParaRPr lang="en-US" dirty="0" smtClean="0"/>
          </a:p>
          <a:p>
            <a:r>
              <a:rPr lang="en-US" dirty="0" smtClean="0"/>
              <a:t>User </a:t>
            </a:r>
            <a:r>
              <a:rPr lang="en-US" dirty="0" err="1" smtClean="0"/>
              <a:t>config</a:t>
            </a:r>
            <a:endParaRPr lang="en-US" dirty="0" smtClean="0"/>
          </a:p>
          <a:p>
            <a:pPr lvl="1"/>
            <a:r>
              <a:rPr lang="en-US" dirty="0" smtClean="0"/>
              <a:t>~/.condor/</a:t>
            </a:r>
            <a:r>
              <a:rPr lang="en-US" dirty="0" err="1" smtClean="0"/>
              <a:t>user_config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Config</a:t>
            </a:r>
            <a:r>
              <a:rPr lang="en-US" dirty="0" smtClean="0"/>
              <a:t> file defaults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DCD3C1-F3D7-49B2-81A6-ACBCE522995D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</a:t>
            </a:r>
            <a:r>
              <a:rPr lang="en-US" dirty="0" err="1" smtClean="0"/>
              <a:t>config</a:t>
            </a:r>
            <a:r>
              <a:rPr lang="en-US" dirty="0" smtClean="0"/>
              <a:t> files only. (not submit files)</a:t>
            </a:r>
          </a:p>
          <a:p>
            <a:r>
              <a:rPr lang="en-US" dirty="0" smtClean="0"/>
              <a:t>Environment overrides are read LAST </a:t>
            </a:r>
          </a:p>
          <a:p>
            <a:pPr lvl="1"/>
            <a:r>
              <a:rPr lang="en-US" dirty="0" smtClean="0"/>
              <a:t>Trumps </a:t>
            </a:r>
            <a:r>
              <a:rPr lang="en-US" dirty="0"/>
              <a:t>all others (so be careful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/>
              <a:t>export _</a:t>
            </a:r>
            <a:r>
              <a:rPr lang="en-US" dirty="0" err="1"/>
              <a:t>condor_KNOB_NAME</a:t>
            </a:r>
            <a:r>
              <a:rPr lang="en-US" dirty="0"/>
              <a:t>=value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 overrides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DCD3C1-F3D7-49B2-81A6-ACBCE522995D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7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355725"/>
            <a:ext cx="8576078" cy="4227513"/>
          </a:xfrm>
        </p:spPr>
        <p:txBody>
          <a:bodyPr/>
          <a:lstStyle/>
          <a:p>
            <a:r>
              <a:rPr lang="en-US" dirty="0" smtClean="0"/>
              <a:t>Submit files and </a:t>
            </a:r>
            <a:r>
              <a:rPr lang="en-US" dirty="0" err="1" smtClean="0"/>
              <a:t>config</a:t>
            </a:r>
            <a:r>
              <a:rPr lang="en-US" dirty="0" smtClean="0"/>
              <a:t> files are loaded into a </a:t>
            </a:r>
            <a:r>
              <a:rPr lang="en-US" dirty="0" err="1" smtClean="0"/>
              <a:t>key:value</a:t>
            </a:r>
            <a:r>
              <a:rPr lang="en-US" dirty="0" smtClean="0"/>
              <a:t> store that can be queried.</a:t>
            </a:r>
          </a:p>
          <a:p>
            <a:pPr lvl="1"/>
            <a:r>
              <a:rPr lang="en-US" dirty="0" smtClean="0"/>
              <a:t>Last definition of a key wins</a:t>
            </a:r>
          </a:p>
          <a:p>
            <a:pPr lvl="1"/>
            <a:r>
              <a:rPr lang="en-US" dirty="0" smtClean="0"/>
              <a:t>All keys are stored but...</a:t>
            </a:r>
          </a:p>
          <a:p>
            <a:pPr lvl="1"/>
            <a:r>
              <a:rPr lang="en-US" dirty="0" smtClean="0"/>
              <a:t>Only some </a:t>
            </a:r>
            <a:r>
              <a:rPr lang="en-US" dirty="0"/>
              <a:t>k</a:t>
            </a:r>
            <a:r>
              <a:rPr lang="en-US" dirty="0" smtClean="0"/>
              <a:t>eys </a:t>
            </a:r>
            <a:r>
              <a:rPr lang="en-US" dirty="0"/>
              <a:t>have meaning to </a:t>
            </a:r>
            <a:r>
              <a:rPr lang="en-US" dirty="0" err="1" smtClean="0"/>
              <a:t>HTCondor</a:t>
            </a:r>
            <a:endParaRPr lang="en-US" dirty="0"/>
          </a:p>
          <a:p>
            <a:pPr lvl="2"/>
            <a:r>
              <a:rPr lang="en-US" dirty="0" err="1" smtClean="0"/>
              <a:t>Config</a:t>
            </a:r>
            <a:r>
              <a:rPr lang="en-US" dirty="0" smtClean="0"/>
              <a:t> and Submit have different schemas/defaults</a:t>
            </a:r>
            <a:endParaRPr lang="en-US" dirty="0"/>
          </a:p>
          <a:p>
            <a:r>
              <a:rPr lang="en-US" dirty="0" smtClean="0"/>
              <a:t>Statements are executed as the file is read</a:t>
            </a:r>
          </a:p>
          <a:p>
            <a:pPr lvl="1"/>
            <a:r>
              <a:rPr lang="en-US" dirty="0" smtClean="0"/>
              <a:t>Python bindings see only the </a:t>
            </a:r>
            <a:r>
              <a:rPr lang="en-US" dirty="0" err="1" smtClean="0"/>
              <a:t>key:value</a:t>
            </a:r>
            <a:r>
              <a:rPr lang="en-US" dirty="0" smtClean="0"/>
              <a:t> store</a:t>
            </a:r>
          </a:p>
          <a:p>
            <a:pPr marL="457200" lvl="1" indent="0">
              <a:buNone/>
            </a:pPr>
            <a:r>
              <a:rPr lang="en-US" dirty="0" smtClean="0"/>
              <a:t>        </a:t>
            </a:r>
            <a:br>
              <a:rPr lang="en-US" dirty="0" smtClean="0"/>
            </a:br>
            <a:r>
              <a:rPr lang="en-US" dirty="0" smtClean="0"/>
              <a:t>           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Submit/</a:t>
            </a:r>
            <a:r>
              <a:rPr lang="en-US" dirty="0" err="1" smtClean="0"/>
              <a:t>Config</a:t>
            </a:r>
            <a:r>
              <a:rPr lang="en-US" dirty="0" smtClean="0"/>
              <a:t> </a:t>
            </a:r>
            <a:r>
              <a:rPr lang="en-US" dirty="0" err="1" smtClean="0"/>
              <a:t>key:value</a:t>
            </a:r>
            <a:r>
              <a:rPr lang="en-US" dirty="0" smtClean="0"/>
              <a:t> store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DCD3C1-F3D7-49B2-81A6-ACBCE522995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31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</a:t>
            </a:r>
            <a:r>
              <a:rPr lang="en-US" dirty="0" err="1" smtClean="0"/>
              <a:t>ondor_config_val</a:t>
            </a:r>
            <a:r>
              <a:rPr lang="en-US" dirty="0" smtClean="0"/>
              <a:t> [-v] &lt;KNOB_NAME&gt;</a:t>
            </a:r>
          </a:p>
          <a:p>
            <a:pPr lvl="1"/>
            <a:r>
              <a:rPr lang="en-US" dirty="0" smtClean="0"/>
              <a:t>Queries </a:t>
            </a:r>
            <a:r>
              <a:rPr lang="en-US" dirty="0" err="1" smtClean="0"/>
              <a:t>config</a:t>
            </a:r>
            <a:r>
              <a:rPr lang="en-US" dirty="0" smtClean="0"/>
              <a:t> files or daemons </a:t>
            </a:r>
          </a:p>
          <a:p>
            <a:r>
              <a:rPr lang="en-US" dirty="0" err="1" smtClean="0"/>
              <a:t>condor_config_val</a:t>
            </a:r>
            <a:r>
              <a:rPr lang="en-US" dirty="0" smtClean="0"/>
              <a:t> -dump &lt;pattern&gt;</a:t>
            </a:r>
          </a:p>
          <a:p>
            <a:pPr lvl="1"/>
            <a:r>
              <a:rPr lang="en-US" dirty="0" smtClean="0"/>
              <a:t>All knobs with names matching the pattern</a:t>
            </a:r>
          </a:p>
          <a:p>
            <a:r>
              <a:rPr lang="en-US" dirty="0" err="1"/>
              <a:t>condor_config_val</a:t>
            </a:r>
            <a:r>
              <a:rPr lang="en-US" dirty="0"/>
              <a:t> –set </a:t>
            </a:r>
            <a:r>
              <a:rPr lang="en-US" dirty="0" smtClean="0"/>
              <a:t>&lt;knob&gt; &lt;value&gt;</a:t>
            </a:r>
          </a:p>
          <a:p>
            <a:pPr lvl="1"/>
            <a:r>
              <a:rPr lang="en-US" dirty="0" smtClean="0"/>
              <a:t>Changes a daemon’s </a:t>
            </a:r>
            <a:r>
              <a:rPr lang="en-US" dirty="0" err="1" smtClean="0"/>
              <a:t>config</a:t>
            </a:r>
            <a:r>
              <a:rPr lang="en-US" dirty="0" smtClean="0"/>
              <a:t> next time it restarts (or is reconfigured)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</a:t>
            </a:r>
            <a:r>
              <a:rPr lang="en-US" dirty="0" err="1" smtClean="0"/>
              <a:t>ondor_config_val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DCD3C1-F3D7-49B2-81A6-ACBCE522995D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4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355725"/>
            <a:ext cx="8721725" cy="4227513"/>
          </a:xfrm>
        </p:spPr>
        <p:txBody>
          <a:bodyPr/>
          <a:lstStyle/>
          <a:p>
            <a:r>
              <a:rPr lang="en-US" dirty="0" smtClean="0"/>
              <a:t>Daemons long-lived</a:t>
            </a:r>
          </a:p>
          <a:p>
            <a:pPr lvl="1"/>
            <a:r>
              <a:rPr lang="en-US" dirty="0" smtClean="0"/>
              <a:t>Only re-read </a:t>
            </a:r>
            <a:r>
              <a:rPr lang="en-US" dirty="0" err="1" smtClean="0"/>
              <a:t>config</a:t>
            </a:r>
            <a:r>
              <a:rPr lang="en-US" dirty="0" smtClean="0"/>
              <a:t> files on </a:t>
            </a:r>
            <a:r>
              <a:rPr lang="en-US" dirty="0" err="1" smtClean="0"/>
              <a:t>condor_reconfig</a:t>
            </a:r>
            <a:r>
              <a:rPr lang="en-US" dirty="0" smtClean="0"/>
              <a:t> command</a:t>
            </a:r>
          </a:p>
          <a:p>
            <a:pPr lvl="1"/>
            <a:r>
              <a:rPr lang="en-US" dirty="0" smtClean="0"/>
              <a:t>Some knobs don’t obey </a:t>
            </a:r>
            <a:r>
              <a:rPr lang="en-US" dirty="0" err="1" smtClean="0"/>
              <a:t>reconfig</a:t>
            </a:r>
            <a:r>
              <a:rPr lang="en-US" dirty="0" smtClean="0"/>
              <a:t>, require restart</a:t>
            </a:r>
          </a:p>
          <a:p>
            <a:pPr lvl="2"/>
            <a:r>
              <a:rPr lang="en-US" dirty="0" smtClean="0"/>
              <a:t>DAEMON_LIST, NETWORK_INTERFACE</a:t>
            </a:r>
          </a:p>
          <a:p>
            <a:pPr lvl="2"/>
            <a:r>
              <a:rPr lang="en-US" dirty="0" smtClean="0"/>
              <a:t>Most STARTD Slot configuration</a:t>
            </a:r>
          </a:p>
          <a:p>
            <a:r>
              <a:rPr lang="en-US" dirty="0" err="1" smtClean="0"/>
              <a:t>condor_restart</a:t>
            </a:r>
            <a:endParaRPr lang="en-US" dirty="0" smtClean="0"/>
          </a:p>
          <a:p>
            <a:r>
              <a:rPr lang="en-US" dirty="0" err="1" smtClean="0"/>
              <a:t>condor_off</a:t>
            </a:r>
            <a:r>
              <a:rPr lang="en-US" dirty="0" smtClean="0"/>
              <a:t> / </a:t>
            </a:r>
            <a:r>
              <a:rPr lang="en-US" dirty="0" err="1" smtClean="0"/>
              <a:t>condor_on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</a:t>
            </a:r>
            <a:r>
              <a:rPr lang="en-US" dirty="0" err="1" smtClean="0"/>
              <a:t>ondor_reconfig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DCD3C1-F3D7-49B2-81A6-ACBCE522995D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83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:If version &gt;= 8.1.6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:  use feature : </a:t>
            </a:r>
            <a:r>
              <a:rPr 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gpus</a:t>
            </a:r>
            <a:endParaRPr lang="en-US" sz="28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:else</a:t>
            </a:r>
          </a:p>
          <a:p>
            <a:pPr marL="0" indent="0">
              <a:buNone/>
            </a:pP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MACHINE_RESOURCE_GPUS = 0</a:t>
            </a:r>
          </a:p>
          <a:p>
            <a:pPr marL="0" indent="0">
              <a:buNone/>
            </a:pP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:</a:t>
            </a:r>
            <a:r>
              <a:rPr 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1600" dirty="0" smtClean="0"/>
          </a:p>
          <a:p>
            <a:r>
              <a:rPr lang="en-US" dirty="0" smtClean="0"/>
              <a:t>HTCondor 8.0 only sees</a:t>
            </a:r>
          </a:p>
          <a:p>
            <a:pPr marL="0" indent="0">
              <a:buNone/>
            </a:pP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MACHINE_RESOURCE_GPUS 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0</a:t>
            </a:r>
            <a:endParaRPr lang="en-US" sz="2800" dirty="0" smtClean="0"/>
          </a:p>
          <a:p>
            <a:pPr marL="457200" lvl="1" indent="0">
              <a:buNone/>
            </a:pPr>
            <a:r>
              <a:rPr lang="en-US" dirty="0" smtClean="0"/>
              <a:t>(because 8.0 ignores everything after the colon)*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 8.2 compatible If / Else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28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028700"/>
            <a:ext cx="8399462" cy="4777739"/>
          </a:xfrm>
        </p:spPr>
        <p:txBody>
          <a:bodyPr/>
          <a:lstStyle/>
          <a:p>
            <a:r>
              <a:rPr lang="en-US" dirty="0" smtClean="0"/>
              <a:t>8.2+ configuration language constructs</a:t>
            </a:r>
          </a:p>
          <a:p>
            <a:pPr lvl="1"/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$(&lt;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&gt;:&lt;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default&gt;)</a:t>
            </a:r>
          </a:p>
          <a:p>
            <a:pPr lvl="1"/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include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use</a:t>
            </a:r>
            <a:r>
              <a:rPr lang="en-US" dirty="0"/>
              <a:t> (aka meta-knobs)</a:t>
            </a:r>
          </a:p>
          <a:p>
            <a:pPr lvl="1"/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if, else,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Have “backward </a:t>
            </a:r>
            <a:r>
              <a:rPr lang="en-US" dirty="0" err="1" smtClean="0"/>
              <a:t>parseable</a:t>
            </a:r>
            <a:r>
              <a:rPr lang="en-US" dirty="0" smtClean="0"/>
              <a:t>” flavors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u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se, include, :if</a:t>
            </a:r>
          </a:p>
          <a:p>
            <a:r>
              <a:rPr lang="en-US" dirty="0" smtClean="0"/>
              <a:t>Have “backward fail” flavors</a:t>
            </a:r>
          </a:p>
          <a:p>
            <a:pPr lvl="1"/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@use, @include, if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8.2 Power </a:t>
            </a:r>
            <a:r>
              <a:rPr lang="en-US" dirty="0" err="1" smtClean="0"/>
              <a:t>config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69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use</a:t>
            </a:r>
            <a:r>
              <a:rPr lang="en-US" b="1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ROLE : Submit, Execute</a:t>
            </a:r>
            <a:br>
              <a:rPr lang="en-US" b="1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use POLICY : </a:t>
            </a:r>
            <a:r>
              <a:rPr lang="en-US" b="1" baseline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Always_Run_Jobs</a:t>
            </a:r>
            <a:r>
              <a:rPr lang="en-US" b="1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b="1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use SECURITY : </a:t>
            </a:r>
            <a:r>
              <a:rPr lang="en-US" b="1" baseline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User_Based</a:t>
            </a:r>
            <a:r>
              <a:rPr lang="en-US" b="1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b="1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baseline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use SECURITY : Strong </a:t>
            </a:r>
            <a:endParaRPr lang="en-US" sz="1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3200" b="0" dirty="0" smtClean="0">
                <a:latin typeface="+mn-lt"/>
                <a:cs typeface="Courier New" panose="02070309020205020404" pitchFamily="49" charset="0"/>
              </a:rPr>
              <a:t>Each</a:t>
            </a:r>
            <a:r>
              <a:rPr lang="en-US" sz="3200" b="0" baseline="0" dirty="0" smtClean="0">
                <a:latin typeface="+mn-lt"/>
                <a:cs typeface="Courier New" panose="02070309020205020404" pitchFamily="49" charset="0"/>
              </a:rPr>
              <a:t> keyword after colon expands inline to one or more configuration statements.</a:t>
            </a:r>
          </a:p>
          <a:p>
            <a:r>
              <a:rPr lang="en-US" sz="3200" b="0" baseline="0" dirty="0" smtClean="0">
                <a:latin typeface="+mn-lt"/>
                <a:cs typeface="Courier New" panose="02070309020205020404" pitchFamily="49" charset="0"/>
              </a:rPr>
              <a:t>Defined when HTCondor is built</a:t>
            </a:r>
          </a:p>
          <a:p>
            <a:pPr lvl="1"/>
            <a:r>
              <a:rPr lang="en-US" sz="2400" dirty="0" smtClean="0">
                <a:cs typeface="Courier New" panose="02070309020205020404" pitchFamily="49" charset="0"/>
              </a:rPr>
              <a:t>See param_info.in (mentioned earlier)</a:t>
            </a:r>
            <a:endParaRPr lang="en-US" sz="2400" b="1" baseline="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(meta-knobs)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80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condor_config_val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schedd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–verbose</a:t>
            </a:r>
          </a:p>
          <a:p>
            <a:pPr lvl="1"/>
            <a:r>
              <a:rPr lang="en-US" sz="3200" dirty="0" smtClean="0">
                <a:cs typeface="Courier New" panose="02070309020205020404" pitchFamily="49" charset="0"/>
              </a:rPr>
              <a:t>Ask the </a:t>
            </a:r>
            <a:r>
              <a:rPr lang="en-US" sz="3200" dirty="0" err="1" smtClean="0">
                <a:cs typeface="Courier New" panose="02070309020205020404" pitchFamily="49" charset="0"/>
              </a:rPr>
              <a:t>Schedd</a:t>
            </a:r>
            <a:r>
              <a:rPr lang="en-US" sz="3200" dirty="0" smtClean="0">
                <a:cs typeface="Courier New" panose="02070309020205020404" pitchFamily="49" charset="0"/>
              </a:rPr>
              <a:t> about it’s </a:t>
            </a:r>
            <a:r>
              <a:rPr lang="en-US" sz="3200" dirty="0" err="1" smtClean="0">
                <a:cs typeface="Courier New" panose="02070309020205020404" pitchFamily="49" charset="0"/>
              </a:rPr>
              <a:t>config</a:t>
            </a:r>
            <a:endParaRPr lang="en-US" sz="32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condor_config_val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–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subsys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schedd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–verbose</a:t>
            </a: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Parse the </a:t>
            </a:r>
            <a:r>
              <a:rPr lang="en-US" dirty="0" err="1" smtClean="0">
                <a:cs typeface="Courier New" panose="02070309020205020404" pitchFamily="49" charset="0"/>
              </a:rPr>
              <a:t>config</a:t>
            </a:r>
            <a:r>
              <a:rPr lang="en-US" dirty="0" smtClean="0">
                <a:cs typeface="Courier New" panose="02070309020205020404" pitchFamily="49" charset="0"/>
              </a:rPr>
              <a:t> as the </a:t>
            </a:r>
            <a:r>
              <a:rPr lang="en-US" dirty="0" err="1" smtClean="0">
                <a:cs typeface="Courier New" panose="02070309020205020404" pitchFamily="49" charset="0"/>
              </a:rPr>
              <a:t>schedd</a:t>
            </a:r>
            <a:r>
              <a:rPr lang="en-US" dirty="0" smtClean="0">
                <a:cs typeface="Courier New" panose="02070309020205020404" pitchFamily="49" charset="0"/>
              </a:rPr>
              <a:t> would </a:t>
            </a:r>
          </a:p>
          <a:p>
            <a:pPr lvl="1"/>
            <a:endParaRPr lang="en-US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condor_config_val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–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writeconfig:upgrade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endParaRPr lang="en-US" dirty="0"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Write an ‘upgrade’ file containing </a:t>
            </a:r>
            <a:r>
              <a:rPr lang="en-US" i="1" dirty="0" smtClean="0"/>
              <a:t>only</a:t>
            </a:r>
            <a:r>
              <a:rPr lang="en-US" dirty="0" smtClean="0"/>
              <a:t> the knobs that you’ve changed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condor_config_val</a:t>
            </a:r>
            <a:r>
              <a:rPr lang="en-US" dirty="0" smtClean="0"/>
              <a:t> tricks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11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577" y="2908935"/>
            <a:ext cx="1219200" cy="161925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97230" y="4126229"/>
            <a:ext cx="7772400" cy="1856617"/>
          </a:xfrm>
        </p:spPr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91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355725"/>
            <a:ext cx="8576078" cy="4227513"/>
          </a:xfrm>
        </p:spPr>
        <p:txBody>
          <a:bodyPr/>
          <a:lstStyle/>
          <a:p>
            <a:r>
              <a:rPr lang="en-US" dirty="0" smtClean="0"/>
              <a:t>Compiled into </a:t>
            </a:r>
            <a:r>
              <a:rPr lang="en-US" dirty="0" err="1" smtClean="0"/>
              <a:t>HTCondor</a:t>
            </a:r>
            <a:r>
              <a:rPr lang="en-US" dirty="0" smtClean="0"/>
              <a:t> is </a:t>
            </a:r>
            <a:r>
              <a:rPr lang="en-US" b="1" dirty="0" smtClean="0"/>
              <a:t>another</a:t>
            </a:r>
            <a:r>
              <a:rPr lang="en-US" dirty="0" smtClean="0"/>
              <a:t> </a:t>
            </a:r>
            <a:r>
              <a:rPr lang="en-US" dirty="0" err="1" smtClean="0"/>
              <a:t>key:value</a:t>
            </a:r>
            <a:r>
              <a:rPr lang="en-US" dirty="0" smtClean="0"/>
              <a:t> store containing default values</a:t>
            </a:r>
          </a:p>
          <a:p>
            <a:pPr lvl="1"/>
            <a:r>
              <a:rPr lang="en-US" dirty="0" smtClean="0"/>
              <a:t>For </a:t>
            </a:r>
            <a:r>
              <a:rPr lang="en-US" dirty="0" err="1" smtClean="0"/>
              <a:t>config</a:t>
            </a:r>
            <a:r>
              <a:rPr lang="en-US" dirty="0" smtClean="0"/>
              <a:t>, we call this the </a:t>
            </a:r>
            <a:r>
              <a:rPr lang="en-US" b="1" dirty="0" err="1" smtClean="0"/>
              <a:t>param</a:t>
            </a:r>
            <a:r>
              <a:rPr lang="en-US" b="1" dirty="0" smtClean="0"/>
              <a:t> table</a:t>
            </a:r>
          </a:p>
          <a:p>
            <a:pPr lvl="1"/>
            <a:r>
              <a:rPr lang="en-US" dirty="0" err="1" smtClean="0"/>
              <a:t>config</a:t>
            </a:r>
            <a:r>
              <a:rPr lang="en-US" dirty="0" smtClean="0"/>
              <a:t> lookups use the </a:t>
            </a:r>
            <a:r>
              <a:rPr lang="en-US" dirty="0" err="1" smtClean="0"/>
              <a:t>param</a:t>
            </a:r>
            <a:r>
              <a:rPr lang="en-US" dirty="0" smtClean="0"/>
              <a:t> table when there is no entry in the </a:t>
            </a:r>
            <a:r>
              <a:rPr lang="en-US" dirty="0" err="1" smtClean="0"/>
              <a:t>config</a:t>
            </a:r>
            <a:r>
              <a:rPr lang="en-US" dirty="0" smtClean="0"/>
              <a:t> </a:t>
            </a:r>
            <a:r>
              <a:rPr lang="en-US" dirty="0" err="1" smtClean="0"/>
              <a:t>key:value</a:t>
            </a:r>
            <a:r>
              <a:rPr lang="en-US" dirty="0" smtClean="0"/>
              <a:t> store</a:t>
            </a:r>
          </a:p>
          <a:p>
            <a:pPr lvl="1"/>
            <a:r>
              <a:rPr lang="en-US" dirty="0" smtClean="0"/>
              <a:t>submit has a similar (but much smaller) table of default values for Arch, </a:t>
            </a:r>
            <a:r>
              <a:rPr lang="en-US" dirty="0" err="1" smtClean="0"/>
              <a:t>Opsys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        </a:t>
            </a:r>
            <a:br>
              <a:rPr lang="en-US" dirty="0" smtClean="0"/>
            </a:br>
            <a:r>
              <a:rPr lang="en-US" dirty="0" smtClean="0"/>
              <a:t>           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Behind the </a:t>
            </a:r>
            <a:r>
              <a:rPr lang="en-US" dirty="0" err="1" smtClean="0"/>
              <a:t>key:value</a:t>
            </a:r>
            <a:r>
              <a:rPr lang="en-US" dirty="0" smtClean="0"/>
              <a:t> store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DCD3C1-F3D7-49B2-81A6-ACBCE522995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7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5"/>
          <p:cNvSpPr>
            <a:spLocks noGrp="1" noChangeArrowheads="1"/>
          </p:cNvSpPr>
          <p:nvPr>
            <p:ph idx="1"/>
          </p:nvPr>
        </p:nvSpPr>
        <p:spPr>
          <a:xfrm>
            <a:off x="239713" y="1484313"/>
            <a:ext cx="8745537" cy="4624387"/>
          </a:xfrm>
        </p:spPr>
        <p:txBody>
          <a:bodyPr/>
          <a:lstStyle/>
          <a:p>
            <a:pPr>
              <a:buNone/>
              <a:defRPr/>
            </a:pPr>
            <a:r>
              <a:rPr lang="en-US" b="1" dirty="0" smtClean="0">
                <a:latin typeface="Courier New" pitchFamily="25" charset="0"/>
              </a:rPr>
              <a:t># Keys (aka </a:t>
            </a:r>
            <a:r>
              <a:rPr lang="en-US" b="1" dirty="0">
                <a:latin typeface="Courier New" pitchFamily="25" charset="0"/>
              </a:rPr>
              <a:t>knobs, </a:t>
            </a:r>
            <a:r>
              <a:rPr lang="en-US" b="1" dirty="0" smtClean="0">
                <a:latin typeface="Courier New" pitchFamily="25" charset="0"/>
              </a:rPr>
              <a:t>macros, </a:t>
            </a:r>
            <a:r>
              <a:rPr lang="en-US" b="1" dirty="0" err="1" smtClean="0">
                <a:latin typeface="Courier New" pitchFamily="25" charset="0"/>
              </a:rPr>
              <a:t>params</a:t>
            </a:r>
            <a:r>
              <a:rPr lang="en-US" b="1" dirty="0" smtClean="0">
                <a:latin typeface="Courier New" pitchFamily="25" charset="0"/>
              </a:rPr>
              <a:t>)</a:t>
            </a:r>
            <a:endParaRPr lang="en-US" b="1" dirty="0">
              <a:latin typeface="Courier New" pitchFamily="25" charset="0"/>
            </a:endParaRPr>
          </a:p>
          <a:p>
            <a:pPr eaLnBrk="1" hangingPunct="1">
              <a:buFontTx/>
              <a:buNone/>
              <a:defRPr/>
            </a:pPr>
            <a:r>
              <a:rPr lang="en-US" b="1" dirty="0" smtClean="0">
                <a:latin typeface="Courier New" pitchFamily="25" charset="0"/>
              </a:rPr>
              <a:t># are case insensitive</a:t>
            </a:r>
          </a:p>
          <a:p>
            <a:pPr eaLnBrk="1" hangingPunct="1">
              <a:buFontTx/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latin typeface="Courier New" pitchFamily="25" charset="0"/>
              </a:rPr>
              <a:t>log</a:t>
            </a:r>
            <a:r>
              <a:rPr lang="en-US" b="1" dirty="0" smtClean="0">
                <a:latin typeface="Courier New" pitchFamily="25" charset="0"/>
              </a:rPr>
              <a:t>=/</a:t>
            </a:r>
            <a:r>
              <a:rPr lang="en-US" b="1" dirty="0" err="1" smtClean="0">
                <a:latin typeface="Courier New" pitchFamily="25" charset="0"/>
              </a:rPr>
              <a:t>var</a:t>
            </a:r>
            <a:r>
              <a:rPr lang="en-US" b="1" dirty="0" smtClean="0">
                <a:latin typeface="Courier New" pitchFamily="25" charset="0"/>
              </a:rPr>
              <a:t>/log/condor</a:t>
            </a:r>
          </a:p>
          <a:p>
            <a:pPr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latin typeface="Courier New" pitchFamily="25" charset="0"/>
              </a:rPr>
              <a:t>LOG </a:t>
            </a:r>
            <a:r>
              <a:rPr lang="en-US" b="1" dirty="0" smtClean="0">
                <a:latin typeface="Courier New" pitchFamily="25" charset="0"/>
              </a:rPr>
              <a:t>= /</a:t>
            </a:r>
            <a:r>
              <a:rPr lang="en-US" b="1" dirty="0" err="1">
                <a:latin typeface="Courier New" pitchFamily="25" charset="0"/>
              </a:rPr>
              <a:t>var</a:t>
            </a:r>
            <a:r>
              <a:rPr lang="en-US" b="1" dirty="0">
                <a:latin typeface="Courier New" pitchFamily="25" charset="0"/>
              </a:rPr>
              <a:t>/log/condor</a:t>
            </a:r>
          </a:p>
          <a:p>
            <a:pPr eaLnBrk="1" hangingPunct="1">
              <a:buFontTx/>
              <a:buNone/>
              <a:defRPr/>
            </a:pPr>
            <a:r>
              <a:rPr lang="en-US" b="1" dirty="0" smtClean="0">
                <a:latin typeface="Courier New" pitchFamily="25" charset="0"/>
              </a:rPr>
              <a:t># use \ for line continuation</a:t>
            </a:r>
          </a:p>
          <a:p>
            <a:pPr eaLnBrk="1" hangingPunct="1">
              <a:buFontTx/>
              <a:buNone/>
              <a:defRPr/>
            </a:pPr>
            <a:r>
              <a:rPr lang="en-US" b="1" dirty="0" err="1" smtClean="0">
                <a:solidFill>
                  <a:srgbClr val="FF0000"/>
                </a:solidFill>
                <a:latin typeface="Courier New" pitchFamily="25" charset="0"/>
              </a:rPr>
              <a:t>collector_host</a:t>
            </a:r>
            <a:r>
              <a:rPr lang="en-US" b="1" dirty="0" smtClean="0">
                <a:latin typeface="Courier New" pitchFamily="25" charset="0"/>
              </a:rPr>
              <a:t>=condor.cs.wisc.edu,\</a:t>
            </a:r>
          </a:p>
          <a:p>
            <a:pPr eaLnBrk="1" hangingPunct="1">
              <a:buFontTx/>
              <a:buNone/>
              <a:defRPr/>
            </a:pPr>
            <a:r>
              <a:rPr lang="en-US" b="1" dirty="0" smtClean="0">
                <a:latin typeface="Courier New" pitchFamily="25" charset="0"/>
              </a:rPr>
              <a:t>    secondary.cs.wisc.edu \</a:t>
            </a:r>
          </a:p>
          <a:p>
            <a:pPr eaLnBrk="1" hangingPunct="1">
              <a:buFontTx/>
              <a:buNone/>
              <a:defRPr/>
            </a:pPr>
            <a:r>
              <a:rPr lang="en-US" b="1" dirty="0" smtClean="0">
                <a:latin typeface="Courier New" pitchFamily="25" charset="0"/>
              </a:rPr>
              <a:t>#    tertiary.cs.wisc.edu</a:t>
            </a: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Config</a:t>
            </a:r>
            <a:r>
              <a:rPr lang="en-US" dirty="0" smtClean="0"/>
              <a:t>/Submit File Syntax</a:t>
            </a:r>
          </a:p>
        </p:txBody>
      </p:sp>
      <p:sp>
        <p:nvSpPr>
          <p:cNvPr id="15362" name="Slide Number Placeholder 4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defRPr/>
            </a:pPr>
            <a:fld id="{E1D1C764-24EA-4C82-B931-0ECA487BE2E3}" type="slidenum">
              <a:rPr lang="en-US" sz="1400" smtClean="0">
                <a:solidFill>
                  <a:srgbClr val="969696"/>
                </a:solidFill>
                <a:latin typeface="+mn-lt"/>
              </a:rPr>
              <a:pPr>
                <a:defRPr/>
              </a:pPr>
              <a:t>6</a:t>
            </a:fld>
            <a:endParaRPr lang="en-US" sz="1400" smtClean="0">
              <a:solidFill>
                <a:srgbClr val="96969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081686"/>
      </p:ext>
    </p:extLst>
  </p:cSld>
  <p:clrMapOvr>
    <a:masterClrMapping/>
  </p:clrMapOvr>
  <p:transition advTm="3743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 We want to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frob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the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bobulator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\</a:t>
            </a:r>
            <a:b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FROB_BOBULATOR = true</a:t>
            </a:r>
          </a:p>
          <a:p>
            <a:pPr marL="400050" lvl="1" indent="0">
              <a:buNone/>
            </a:pP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In 8.2+ : </a:t>
            </a:r>
            <a:r>
              <a:rPr lang="en-US" i="1" dirty="0" smtClean="0"/>
              <a:t>\</a:t>
            </a:r>
            <a:r>
              <a:rPr lang="en-US" dirty="0" smtClean="0"/>
              <a:t> at the end of a comment line is ignored,</a:t>
            </a:r>
            <a:r>
              <a:rPr lang="en-US" dirty="0"/>
              <a:t> </a:t>
            </a:r>
            <a:r>
              <a:rPr lang="en-US" dirty="0" smtClean="0"/>
              <a:t>so every comment line needs its own #</a:t>
            </a:r>
          </a:p>
          <a:p>
            <a:r>
              <a:rPr lang="en-US" dirty="0" smtClean="0"/>
              <a:t>Before 8.2 : </a:t>
            </a:r>
            <a:r>
              <a:rPr lang="en-US" b="1" dirty="0" smtClean="0"/>
              <a:t>\</a:t>
            </a:r>
            <a:r>
              <a:rPr lang="en-US" dirty="0" smtClean="0"/>
              <a:t> at the end of a comment line ‘eats’ the next line, so </a:t>
            </a:r>
            <a:r>
              <a:rPr lang="en-US" sz="28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FROB_BOBULATOR</a:t>
            </a:r>
            <a:r>
              <a:rPr lang="en-US" dirty="0" smtClean="0"/>
              <a:t> is not set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continuation after comment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37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ALLOW =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\</a:t>
            </a:r>
            <a:b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B \</a:t>
            </a:r>
            <a:b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# C \</a:t>
            </a:r>
          </a:p>
          <a:p>
            <a:pPr marL="400050" lvl="1" indent="0">
              <a:buNone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D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In 8.2+ : The ALLOW list is A B D</a:t>
            </a:r>
          </a:p>
          <a:p>
            <a:r>
              <a:rPr lang="en-US" dirty="0" smtClean="0"/>
              <a:t>Before 8.2 : The ALLOW list is A B # C D</a:t>
            </a:r>
          </a:p>
          <a:p>
            <a:pPr lvl="1"/>
            <a:r>
              <a:rPr lang="en-US" dirty="0" smtClean="0"/>
              <a:t># is a member of the list!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after line continuation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17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Values can reference the value of other Keys using $(key)</a:t>
            </a:r>
          </a:p>
          <a:p>
            <a:pPr marL="457200" lvl="1" indent="0" eaLnBrk="1" hangingPunct="1"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latin typeface="Courier New" pitchFamily="25" charset="0"/>
              </a:rPr>
              <a:t>A</a:t>
            </a:r>
            <a:r>
              <a:rPr lang="en-US" b="1" dirty="0" smtClean="0">
                <a:latin typeface="Courier New" pitchFamily="25" charset="0"/>
              </a:rPr>
              <a:t> = $(B)</a:t>
            </a:r>
          </a:p>
          <a:p>
            <a:pPr marL="457200" lvl="1" indent="0" eaLnBrk="1" hangingPunct="1"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latin typeface="Courier New" pitchFamily="25" charset="0"/>
              </a:rPr>
              <a:t>SCHEDD</a:t>
            </a:r>
            <a:r>
              <a:rPr lang="en-US" b="1" dirty="0" smtClean="0">
                <a:latin typeface="Courier New" pitchFamily="25" charset="0"/>
              </a:rPr>
              <a:t> = $(SBIN)/</a:t>
            </a:r>
            <a:r>
              <a:rPr lang="en-US" b="1" dirty="0" err="1" smtClean="0">
                <a:latin typeface="Courier New" pitchFamily="25" charset="0"/>
              </a:rPr>
              <a:t>condor_schedd</a:t>
            </a:r>
            <a:endParaRPr lang="en-US" b="1" dirty="0" smtClean="0">
              <a:latin typeface="Courier New" pitchFamily="25" charset="0"/>
            </a:endParaRPr>
          </a:p>
          <a:p>
            <a:pPr>
              <a:defRPr/>
            </a:pPr>
            <a:r>
              <a:rPr lang="en-US" dirty="0" smtClean="0"/>
              <a:t>Reference is a </a:t>
            </a:r>
            <a:r>
              <a:rPr lang="en-US" b="1" dirty="0" smtClean="0"/>
              <a:t>text</a:t>
            </a:r>
            <a:r>
              <a:rPr lang="en-US" dirty="0" smtClean="0"/>
              <a:t> substitution of the last value assigned to the key</a:t>
            </a:r>
          </a:p>
          <a:p>
            <a:pPr eaLnBrk="1" hangingPunct="1">
              <a:defRPr/>
            </a:pPr>
            <a:r>
              <a:rPr lang="en-US" dirty="0" smtClean="0"/>
              <a:t>Whitespace around the = and at the end of line are removed before key assignment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Macro substitution</a:t>
            </a:r>
          </a:p>
        </p:txBody>
      </p:sp>
      <p:sp>
        <p:nvSpPr>
          <p:cNvPr id="16386" name="Slide Number Placeholder 4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defRPr/>
            </a:pPr>
            <a:fld id="{657AA84A-1704-4F4A-AB50-0817F19375CB}" type="slidenum">
              <a:rPr lang="en-US" sz="1400" smtClean="0">
                <a:solidFill>
                  <a:srgbClr val="969696"/>
                </a:solidFill>
                <a:latin typeface="+mn-lt"/>
              </a:rPr>
              <a:pPr>
                <a:defRPr/>
              </a:pPr>
              <a:t>9</a:t>
            </a:fld>
            <a:endParaRPr lang="en-US" sz="1400" dirty="0" smtClean="0">
              <a:solidFill>
                <a:srgbClr val="96969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57638606"/>
      </p:ext>
    </p:extLst>
  </p:cSld>
  <p:clrMapOvr>
    <a:masterClrMapping/>
  </p:clrMapOvr>
  <p:transition advTm="3672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_analyze_tutorial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3_Condor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dorN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Q_analyze_tutorial</Template>
  <TotalTime>7873</TotalTime>
  <Words>1823</Words>
  <Application>Microsoft Office PowerPoint</Application>
  <PresentationFormat>On-screen Show (4:3)</PresentationFormat>
  <Paragraphs>415</Paragraphs>
  <Slides>46</Slides>
  <Notes>9</Notes>
  <HiddenSlides>9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Q_analyze_tutorial</vt:lpstr>
      <vt:lpstr>HTCondor Configuration (and Submit) Language</vt:lpstr>
      <vt:lpstr>Overview</vt:lpstr>
      <vt:lpstr>Submit/Config “language”</vt:lpstr>
      <vt:lpstr>Submit/Config key:value store</vt:lpstr>
      <vt:lpstr>Behind the key:value store</vt:lpstr>
      <vt:lpstr>Config/Submit File Syntax</vt:lpstr>
      <vt:lpstr>Line continuation after comment</vt:lpstr>
      <vt:lpstr>Comment after line continuation</vt:lpstr>
      <vt:lpstr>Macro substitution</vt:lpstr>
      <vt:lpstr>Substitution times</vt:lpstr>
      <vt:lpstr>Self References</vt:lpstr>
      <vt:lpstr>Substitution with a default</vt:lpstr>
      <vt:lpstr>Expressions</vt:lpstr>
      <vt:lpstr>Multiline values</vt:lpstr>
      <vt:lpstr>Substitution functions</vt:lpstr>
      <vt:lpstr>Environment substitutions</vt:lpstr>
      <vt:lpstr>(Some) Substitution functions</vt:lpstr>
      <vt:lpstr>No $ inside a $FUNC()</vt:lpstr>
      <vt:lpstr>Statements</vt:lpstr>
      <vt:lpstr>Include statements</vt:lpstr>
      <vt:lpstr>Example of Include</vt:lpstr>
      <vt:lpstr>Digression - Backward Include</vt:lpstr>
      <vt:lpstr>Use Include Carefully!</vt:lpstr>
      <vt:lpstr>Include with cache (8.6+)</vt:lpstr>
      <vt:lpstr>conditionals</vt:lpstr>
      <vt:lpstr>Special macros for If</vt:lpstr>
      <vt:lpstr>Examples of If / Else</vt:lpstr>
      <vt:lpstr>If tricks (8.4 or later)</vt:lpstr>
      <vt:lpstr>Gotcha</vt:lpstr>
      <vt:lpstr>Prefixes (a.k.a. daemon overrides)</vt:lpstr>
      <vt:lpstr>Prefix example for config</vt:lpstr>
      <vt:lpstr>Gotcha</vt:lpstr>
      <vt:lpstr>Prefix example for submit</vt:lpstr>
      <vt:lpstr>Use statements (aka meta-knobs)</vt:lpstr>
      <vt:lpstr>Explore the config meta-knobs</vt:lpstr>
      <vt:lpstr>Configuration File</vt:lpstr>
      <vt:lpstr>Other Configuration Files</vt:lpstr>
      <vt:lpstr>Config file defaults</vt:lpstr>
      <vt:lpstr>Environment overrides</vt:lpstr>
      <vt:lpstr>condor_config_val</vt:lpstr>
      <vt:lpstr>condor_reconfig</vt:lpstr>
      <vt:lpstr>Pre 8.2 compatible If / Else</vt:lpstr>
      <vt:lpstr>8.2 Power config</vt:lpstr>
      <vt:lpstr>Use (meta-knobs)</vt:lpstr>
      <vt:lpstr>condor_config_val tricks</vt:lpstr>
      <vt:lpstr>Any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Pool Management</dc:title>
  <dc:creator>johnkn</dc:creator>
  <cp:lastModifiedBy>johnkn</cp:lastModifiedBy>
  <cp:revision>154</cp:revision>
  <cp:lastPrinted>2018-08-29T18:55:33Z</cp:lastPrinted>
  <dcterms:created xsi:type="dcterms:W3CDTF">2014-04-21T15:43:34Z</dcterms:created>
  <dcterms:modified xsi:type="dcterms:W3CDTF">2018-09-05T07:58:03Z</dcterms:modified>
</cp:coreProperties>
</file>