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63" r:id="rId6"/>
    <p:sldId id="27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69" r:id="rId15"/>
    <p:sldId id="272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4" autoAdjust="0"/>
    <p:restoredTop sz="94660"/>
  </p:normalViewPr>
  <p:slideViewPr>
    <p:cSldViewPr snapToObjects="1" showGuides="1">
      <p:cViewPr varScale="1">
        <p:scale>
          <a:sx n="116" d="100"/>
          <a:sy n="116" d="100"/>
        </p:scale>
        <p:origin x="1428" y="108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6/19/2018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6/19/2018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2274330/files/CERN-ACC-2017-0051.pdf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HiLumi/WP15/survey/Full%20Remote%20Alignment%20Study/Docs,%20studies%20IN%20WORK/Alignment_specification_V0.xlsx?Web=1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950727/1/2017-12-01_HL_integration_meeting.pptx" TargetMode="External"/><Relationship Id="rId2" Type="http://schemas.openxmlformats.org/officeDocument/2006/relationships/hyperlink" Target="https://edms.cern.ch/file/1561432/1.0/CERN-ACC-2015-0129.pdf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edms.cern.ch/file/1963942/1/2018-05-31_Full_Remote_Alignment_System.pptx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Towards HL-LHCV1.4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R. De Maria</a:t>
            </a:r>
          </a:p>
          <a:p>
            <a:pPr algn="ctr"/>
            <a:endParaRPr lang="en-US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WP2 meeting 12/6/2018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update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46488" y="1012086"/>
            <a:ext cx="5976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Intermediate results: HLLHCV1.3 Optics without IP shift. 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438134"/>
              </p:ext>
            </p:extLst>
          </p:nvPr>
        </p:nvGraphicFramePr>
        <p:xfrm>
          <a:off x="946488" y="1511032"/>
          <a:ext cx="4524121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886">
                  <a:extLst>
                    <a:ext uri="{9D8B030D-6E8A-4147-A177-3AD203B41FA5}">
                      <a16:colId xmlns:a16="http://schemas.microsoft.com/office/drawing/2014/main" val="3340824569"/>
                    </a:ext>
                  </a:extLst>
                </a:gridCol>
                <a:gridCol w="1075055">
                  <a:extLst>
                    <a:ext uri="{9D8B030D-6E8A-4147-A177-3AD203B41FA5}">
                      <a16:colId xmlns:a16="http://schemas.microsoft.com/office/drawing/2014/main" val="2681652878"/>
                    </a:ext>
                  </a:extLst>
                </a:gridCol>
                <a:gridCol w="1186180">
                  <a:extLst>
                    <a:ext uri="{9D8B030D-6E8A-4147-A177-3AD203B41FA5}">
                      <a16:colId xmlns:a16="http://schemas.microsoft.com/office/drawing/2014/main" val="3352917046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HL1.3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 cm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500 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7.5/18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480 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rad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341715"/>
                  </a:ext>
                </a:extLst>
              </a:tr>
              <a:tr h="1409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TAXS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47951"/>
                  </a:ext>
                </a:extLst>
              </a:tr>
              <a:tr h="1409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Triplet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best case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9392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Triplet</a:t>
                      </a:r>
                      <a:r>
                        <a:rPr lang="en-US" sz="1600" baseline="0" dirty="0" smtClean="0"/>
                        <a:t> with tolerances</a:t>
                      </a:r>
                      <a:r>
                        <a:rPr lang="en-US" sz="1600" baseline="30000" dirty="0" smtClean="0"/>
                        <a:t>1</a:t>
                      </a:r>
                      <a:endParaRPr lang="en-GB" sz="1600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13.2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066187"/>
                  </a:ext>
                </a:extLst>
              </a:tr>
              <a:tr h="1184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TAXN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104426"/>
                  </a:ext>
                </a:extLst>
              </a:tr>
              <a:tr h="14323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D2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0245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Q4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18.8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13.4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994511"/>
                  </a:ext>
                </a:extLst>
              </a:tr>
              <a:tr h="12074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28.3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065553"/>
                  </a:ext>
                </a:extLst>
              </a:tr>
              <a:tr h="14550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29.9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19.9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80289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7544" y="4900015"/>
            <a:ext cx="8676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improvements: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Shorter crossing angle bump will improve TAXN, D2 apertures (and slightly Q4).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Remote alignment expected to reduce ground motion and </a:t>
            </a:r>
            <a:r>
              <a:rPr lang="en-US" dirty="0" err="1" smtClean="0"/>
              <a:t>fiducialization</a:t>
            </a:r>
            <a:r>
              <a:rPr lang="en-US" dirty="0" smtClean="0"/>
              <a:t> tolerances (2 mm -&gt; 0.5 mm).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Detailed orbit error model from D. Gamba (expected 2 mm -&gt; 1 mm).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1700808"/>
            <a:ext cx="3456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Round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riplets aperture bottleneck for all scenarios</a:t>
            </a:r>
            <a:endParaRPr lang="en-GB" dirty="0" smtClean="0"/>
          </a:p>
          <a:p>
            <a:r>
              <a:rPr lang="en-US" dirty="0" smtClean="0"/>
              <a:t>Flat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Q4, TAXN, D2 may become aperture bottleneck, but not limiting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032683" y="6377342"/>
            <a:ext cx="5078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 smtClean="0"/>
              <a:t>1</a:t>
            </a:r>
            <a:r>
              <a:rPr lang="en-US" sz="1200" dirty="0" smtClean="0"/>
              <a:t> </a:t>
            </a:r>
            <a:r>
              <a:rPr lang="en-US" sz="1200" dirty="0" smtClean="0">
                <a:hlinkClick r:id="rId2"/>
              </a:rPr>
              <a:t>R. Bruce et al. CERN-ACC-2017-0051</a:t>
            </a:r>
            <a:r>
              <a:rPr lang="en-US" sz="1200" dirty="0" smtClean="0"/>
              <a:t> + </a:t>
            </a:r>
            <a:r>
              <a:rPr lang="en-US" sz="1200" dirty="0"/>
              <a:t>J. </a:t>
            </a:r>
            <a:r>
              <a:rPr lang="en-US" sz="1200" dirty="0" err="1"/>
              <a:t>Jeanneret</a:t>
            </a:r>
            <a:r>
              <a:rPr lang="en-US" sz="1200" dirty="0"/>
              <a:t>, LHC rep </a:t>
            </a:r>
            <a:r>
              <a:rPr lang="en-US" sz="1200" dirty="0" smtClean="0"/>
              <a:t>1007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127368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for vacuum layout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918601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WP12 asked beam envelope without mechanical, alignment and </a:t>
            </a:r>
            <a:r>
              <a:rPr lang="en-GB" dirty="0" err="1" smtClean="0"/>
              <a:t>fiducialization</a:t>
            </a:r>
            <a:r>
              <a:rPr lang="en-GB" dirty="0" smtClean="0"/>
              <a:t> tolerances to specify vacuum apertures.</a:t>
            </a:r>
          </a:p>
          <a:p>
            <a:r>
              <a:rPr lang="en-GB" dirty="0" smtClean="0"/>
              <a:t>The request inverts the typical work flow because mechanical, alignment and </a:t>
            </a:r>
            <a:r>
              <a:rPr lang="en-GB" dirty="0" err="1" smtClean="0"/>
              <a:t>fiducialization</a:t>
            </a:r>
            <a:r>
              <a:rPr lang="en-GB" dirty="0" smtClean="0"/>
              <a:t> are not finalized.</a:t>
            </a:r>
          </a:p>
          <a:p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17" y="2060848"/>
            <a:ext cx="5341011" cy="400575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0270" y="2587121"/>
            <a:ext cx="3270101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 smtClean="0"/>
              <a:t>Beam stay clear =</a:t>
            </a:r>
          </a:p>
          <a:p>
            <a:r>
              <a:rPr lang="en-GB" dirty="0"/>
              <a:t>	</a:t>
            </a:r>
            <a:r>
              <a:rPr lang="en-GB" dirty="0" smtClean="0"/>
              <a:t> </a:t>
            </a:r>
            <a:r>
              <a:rPr lang="en-GB" dirty="0"/>
              <a:t>1.1 </a:t>
            </a:r>
            <a:r>
              <a:rPr lang="en-GB" dirty="0" err="1"/>
              <a:t>n</a:t>
            </a:r>
            <a:r>
              <a:rPr lang="en-GB" baseline="-25000" dirty="0" err="1"/>
              <a:t>σ</a:t>
            </a:r>
            <a:r>
              <a:rPr lang="en-GB" dirty="0"/>
              <a:t> </a:t>
            </a:r>
            <a:r>
              <a:rPr lang="en-GB" dirty="0" err="1"/>
              <a:t>σ</a:t>
            </a:r>
            <a:r>
              <a:rPr lang="en-GB" baseline="-25000" dirty="0" err="1"/>
              <a:t>nominal</a:t>
            </a:r>
            <a:r>
              <a:rPr lang="en-GB" dirty="0"/>
              <a:t> + 2 </a:t>
            </a:r>
            <a:r>
              <a:rPr lang="en-GB" dirty="0" smtClean="0"/>
              <a:t>mm</a:t>
            </a:r>
          </a:p>
          <a:p>
            <a:r>
              <a:rPr lang="en-US" dirty="0" smtClean="0"/>
              <a:t>where:</a:t>
            </a:r>
            <a:endParaRPr lang="en-GB" dirty="0" smtClean="0"/>
          </a:p>
          <a:p>
            <a:r>
              <a:rPr lang="en-GB" dirty="0" err="1" smtClean="0"/>
              <a:t>n</a:t>
            </a:r>
            <a:r>
              <a:rPr lang="en-GB" baseline="-25000" dirty="0" err="1" smtClean="0"/>
              <a:t>σ</a:t>
            </a:r>
            <a:r>
              <a:rPr lang="en-GB" baseline="-25000" dirty="0" smtClean="0"/>
              <a:t> </a:t>
            </a:r>
            <a:r>
              <a:rPr lang="en-GB" dirty="0" smtClean="0"/>
              <a:t>= 13.25 up to D1</a:t>
            </a:r>
          </a:p>
          <a:p>
            <a:r>
              <a:rPr lang="en-GB" dirty="0" err="1"/>
              <a:t>n</a:t>
            </a:r>
            <a:r>
              <a:rPr lang="en-GB" baseline="-25000" dirty="0" err="1"/>
              <a:t>σ</a:t>
            </a:r>
            <a:r>
              <a:rPr lang="en-GB" baseline="-25000" dirty="0"/>
              <a:t> </a:t>
            </a:r>
            <a:r>
              <a:rPr lang="en-GB" dirty="0"/>
              <a:t>= 15 </a:t>
            </a:r>
            <a:r>
              <a:rPr lang="en-GB" dirty="0" smtClean="0"/>
              <a:t>TAXN-Q5</a:t>
            </a:r>
          </a:p>
          <a:p>
            <a:r>
              <a:rPr lang="en-GB" dirty="0" err="1"/>
              <a:t>n</a:t>
            </a:r>
            <a:r>
              <a:rPr lang="en-GB" baseline="-25000" dirty="0" err="1"/>
              <a:t>σ</a:t>
            </a:r>
            <a:r>
              <a:rPr lang="en-GB" baseline="-25000" dirty="0"/>
              <a:t> </a:t>
            </a:r>
            <a:r>
              <a:rPr lang="en-GB" dirty="0"/>
              <a:t>= 20 </a:t>
            </a:r>
            <a:r>
              <a:rPr lang="en-GB" dirty="0" smtClean="0"/>
              <a:t>sigma Q6 to Q7.</a:t>
            </a:r>
          </a:p>
          <a:p>
            <a:endParaRPr lang="en-US" dirty="0" smtClean="0"/>
          </a:p>
          <a:p>
            <a:r>
              <a:rPr lang="en-GB" dirty="0" smtClean="0"/>
              <a:t>In addition, new vacuum aperture should always have larger margins than those found in the </a:t>
            </a:r>
            <a:r>
              <a:rPr lang="en-GB" dirty="0" smtClean="0"/>
              <a:t>triplet.</a:t>
            </a:r>
          </a:p>
          <a:p>
            <a:r>
              <a:rPr lang="en-US" dirty="0" smtClean="0"/>
              <a:t>Table available </a:t>
            </a:r>
            <a:r>
              <a:rPr lang="en-US" dirty="0" smtClean="0">
                <a:hlinkClick r:id="rId3"/>
              </a:rPr>
              <a:t>here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95536" y="2241068"/>
            <a:ext cx="1582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Recipe given: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71600" y="6043327"/>
            <a:ext cx="7913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onsistent </a:t>
            </a:r>
            <a:r>
              <a:rPr lang="en-US" dirty="0"/>
              <a:t>with present hardware and avoid additional </a:t>
            </a:r>
            <a:r>
              <a:rPr lang="en-US" dirty="0" smtClean="0"/>
              <a:t>aperture bottleneck.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443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052736"/>
            <a:ext cx="799288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release version 1.4: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Decision or study new position for Q4/Q5 for cryogenic integration.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Decision on how to gain 30 cm in between D2/crab cavities.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Consistency check between drawings and optics model.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Optimization crossing schemes and other orbit bumps.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Finalization IR6 optics and IR4 optics.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Freeze mechanical, ground motion, </a:t>
            </a:r>
            <a:r>
              <a:rPr lang="en-US" dirty="0" err="1" smtClean="0"/>
              <a:t>fiduc</a:t>
            </a:r>
            <a:r>
              <a:rPr lang="en-US" dirty="0" smtClean="0"/>
              <a:t>. </a:t>
            </a:r>
            <a:r>
              <a:rPr lang="en-US" dirty="0" err="1"/>
              <a:t>t</a:t>
            </a:r>
            <a:r>
              <a:rPr lang="en-US" dirty="0" err="1" smtClean="0"/>
              <a:t>olerences</a:t>
            </a:r>
            <a:r>
              <a:rPr lang="en-U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Computation aperture margins and phase advance </a:t>
            </a:r>
            <a:r>
              <a:rPr lang="en-US" dirty="0" err="1" smtClean="0"/>
              <a:t>tunability</a:t>
            </a:r>
            <a:r>
              <a:rPr lang="en-U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Evaluation/choice of crossing planes.</a:t>
            </a:r>
          </a:p>
          <a:p>
            <a:endParaRPr lang="en-US" dirty="0" smtClean="0"/>
          </a:p>
          <a:p>
            <a:r>
              <a:rPr lang="en-US" dirty="0" smtClean="0"/>
              <a:t>Studies in parallel: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Study </a:t>
            </a:r>
            <a:r>
              <a:rPr lang="en-US" dirty="0"/>
              <a:t>optics at 7 </a:t>
            </a:r>
            <a:r>
              <a:rPr lang="en-US" dirty="0" err="1"/>
              <a:t>TeV</a:t>
            </a:r>
            <a:r>
              <a:rPr lang="en-US" dirty="0"/>
              <a:t> with ultimate currents in </a:t>
            </a:r>
            <a:r>
              <a:rPr lang="en-US" dirty="0" smtClean="0"/>
              <a:t>Q7 (more urgent if we want to ask for an hardware test at the end of the run).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Update MS10 branch and follow-up of the DA studies.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Optics optimization for </a:t>
            </a:r>
            <a:r>
              <a:rPr lang="en-US" smtClean="0"/>
              <a:t>forward physics.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010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HLLHC1.3 → 1.4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9012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Layout:</a:t>
            </a:r>
          </a:p>
          <a:p>
            <a:r>
              <a:rPr lang="en-US" dirty="0" smtClean="0"/>
              <a:t>2+2 crab cavities → 2 crab cavities only </a:t>
            </a:r>
          </a:p>
          <a:p>
            <a:r>
              <a:rPr lang="en-US" dirty="0" smtClean="0"/>
              <a:t>Q4: 4xMCBY+MQY 1.9K </a:t>
            </a:r>
            <a:r>
              <a:rPr lang="en-US" dirty="0"/>
              <a:t>→</a:t>
            </a:r>
            <a:r>
              <a:rPr lang="en-US" dirty="0" smtClean="0"/>
              <a:t> 3xMCBY+MQY 4.5 K</a:t>
            </a:r>
          </a:p>
          <a:p>
            <a:r>
              <a:rPr lang="en-US" dirty="0" smtClean="0"/>
              <a:t>Q5: 3xMCBY+MQY 1.9K </a:t>
            </a:r>
            <a:r>
              <a:rPr lang="en-US" dirty="0"/>
              <a:t>→</a:t>
            </a:r>
            <a:r>
              <a:rPr lang="en-US" dirty="0" smtClean="0"/>
              <a:t> 1xMCBC+MQML 4.5</a:t>
            </a:r>
          </a:p>
          <a:p>
            <a:r>
              <a:rPr lang="en-US" dirty="0" smtClean="0"/>
              <a:t>Remote alignment system (i.e. machine can be realigned during beam commissioning) </a:t>
            </a:r>
          </a:p>
          <a:p>
            <a:r>
              <a:rPr lang="en-US" dirty="0" smtClean="0"/>
              <a:t>Extended D1 beam-screen</a:t>
            </a:r>
          </a:p>
          <a:p>
            <a:r>
              <a:rPr lang="en-US" dirty="0" smtClean="0"/>
              <a:t>New specification for TCTPV-TCTPH-TCLX stroke and apertures</a:t>
            </a:r>
          </a:p>
          <a:p>
            <a:r>
              <a:rPr lang="en-US" dirty="0" smtClean="0"/>
              <a:t>Increased distance D2-CRAB</a:t>
            </a:r>
          </a:p>
          <a:p>
            <a:r>
              <a:rPr lang="en-US" dirty="0" smtClean="0"/>
              <a:t>Changes in the triplet corrector package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Optics:</a:t>
            </a:r>
          </a:p>
          <a:p>
            <a:r>
              <a:rPr lang="en-US" dirty="0"/>
              <a:t>Crossing bumps re-optimized thanks to </a:t>
            </a:r>
            <a:r>
              <a:rPr lang="en-US" dirty="0" smtClean="0"/>
              <a:t>remote alignment system</a:t>
            </a:r>
          </a:p>
          <a:p>
            <a:r>
              <a:rPr lang="en-US" dirty="0" smtClean="0"/>
              <a:t>Decision on crossing plane for Point 1/5</a:t>
            </a:r>
          </a:p>
          <a:p>
            <a:r>
              <a:rPr lang="en-US" dirty="0" smtClean="0"/>
              <a:t>New aperture estimates thanks to remote alignment system</a:t>
            </a:r>
          </a:p>
          <a:p>
            <a:r>
              <a:rPr lang="en-US" dirty="0" smtClean="0"/>
              <a:t>IR4 optimized for instrumentation and e-lens</a:t>
            </a:r>
          </a:p>
          <a:p>
            <a:r>
              <a:rPr lang="en-US" dirty="0" smtClean="0"/>
              <a:t>IR6 </a:t>
            </a:r>
            <a:r>
              <a:rPr lang="en-US" dirty="0"/>
              <a:t>reviewed </a:t>
            </a:r>
            <a:r>
              <a:rPr lang="en-US" dirty="0" smtClean="0"/>
              <a:t>and re-optimized for </a:t>
            </a:r>
            <a:r>
              <a:rPr lang="en-US" dirty="0"/>
              <a:t>TCDQ </a:t>
            </a:r>
            <a:r>
              <a:rPr lang="en-US" dirty="0" smtClean="0"/>
              <a:t>gaps, Q5 strengths</a:t>
            </a:r>
          </a:p>
          <a:p>
            <a:r>
              <a:rPr lang="en-US" dirty="0"/>
              <a:t>Dedicated optics for 7TeV (using 7.5TeV equivalent currents where needed)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80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TCTPH-TCLX</a:t>
            </a:r>
          </a:p>
          <a:p>
            <a:r>
              <a:rPr lang="en-US" dirty="0" smtClean="0"/>
              <a:t>Aperture outlook and iteration with vacuum</a:t>
            </a:r>
          </a:p>
          <a:p>
            <a:r>
              <a:rPr lang="en-US" dirty="0" smtClean="0"/>
              <a:t>Next steps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6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changes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4576121" y="1756589"/>
            <a:ext cx="3955879" cy="126046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556945" y="3854648"/>
            <a:ext cx="3955879" cy="126046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02770" y="908720"/>
            <a:ext cx="8938457" cy="2096771"/>
            <a:chOff x="102770" y="908720"/>
            <a:chExt cx="8938457" cy="2096771"/>
          </a:xfrm>
        </p:grpSpPr>
        <p:sp>
          <p:nvSpPr>
            <p:cNvPr id="7" name="TextBox 6"/>
            <p:cNvSpPr txBox="1"/>
            <p:nvPr/>
          </p:nvSpPr>
          <p:spPr>
            <a:xfrm>
              <a:off x="7458442" y="1129875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HLLHCV1.3</a:t>
              </a:r>
              <a:endParaRPr lang="en-GB" u="sng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02770" y="908720"/>
              <a:ext cx="8938457" cy="2068046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84074" y="1051063"/>
              <a:ext cx="8582843" cy="1954428"/>
              <a:chOff x="184074" y="1051063"/>
              <a:chExt cx="8582843" cy="1954428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184074" y="2168250"/>
                <a:ext cx="2043966" cy="1324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184074" y="2369187"/>
                <a:ext cx="2043965" cy="1213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>
                <a:off x="2365553" y="2488504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2228039" y="2168250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13"/>
              <p:cNvSpPr/>
              <p:nvPr/>
            </p:nvSpPr>
            <p:spPr>
              <a:xfrm>
                <a:off x="7137108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7137108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315635" y="2046974"/>
                <a:ext cx="693810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Q5</a:t>
                </a:r>
                <a:endParaRPr lang="en-GB" sz="14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315635" y="2369187"/>
                <a:ext cx="693810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MQY</a:t>
                </a:r>
                <a:endParaRPr lang="en-GB" sz="1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147874" y="1867721"/>
                <a:ext cx="570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B1(E)</a:t>
                </a:r>
                <a:endParaRPr lang="en-GB" sz="14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145079" y="2421641"/>
                <a:ext cx="5277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B2(I)</a:t>
                </a:r>
                <a:endParaRPr lang="en-GB" sz="14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958582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V</a:t>
                </a:r>
                <a:endParaRPr lang="en-GB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958582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780056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78005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216722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216722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395248" y="2046974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Q4</a:t>
                </a:r>
                <a:endParaRPr lang="en-GB" sz="14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395248" y="2369187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MQY</a:t>
                </a:r>
                <a:endParaRPr lang="en-GB" sz="14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038196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03819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859670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859670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681144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681144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V</a:t>
                </a:r>
                <a:endParaRPr lang="en-GB" sz="14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08931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910790" y="2046974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910790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608439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429913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429913" y="2369187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912507" y="20469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912507" y="2369187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686356" y="20469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686356" y="2369187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smtClean="0"/>
                  <a:t>V</a:t>
                </a:r>
                <a:endParaRPr lang="en-GB" dirty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840508" y="2046974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D2</a:t>
                </a:r>
                <a:endParaRPr lang="en-GB" dirty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840508" y="2369187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FFC000"/>
                    </a:solidFill>
                  </a:rPr>
                  <a:t>MBRD</a:t>
                </a:r>
                <a:endParaRPr lang="en-GB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786444" y="1962768"/>
                <a:ext cx="137160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3360095" y="1969051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3864976" y="1977278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4621532" y="1962768"/>
                <a:ext cx="1517832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700799" y="1962767"/>
                <a:ext cx="137940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725915" y="1437218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H="1">
                <a:off x="695479" y="1473222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53" name="Rectangle 52"/>
              <p:cNvSpPr/>
              <p:nvPr/>
            </p:nvSpPr>
            <p:spPr>
              <a:xfrm>
                <a:off x="1030170" y="1072918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094386" y="1315943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Q1</a:t>
                </a:r>
                <a:endParaRPr lang="en-GB" dirty="0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706262" y="1072886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2338312" y="1315911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Q2a</a:t>
                </a:r>
                <a:endParaRPr lang="en-GB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783587" y="1315943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4336446" y="1072918"/>
                <a:ext cx="66075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4400664" y="1315943"/>
                <a:ext cx="535578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Q3</a:t>
                </a:r>
                <a:endParaRPr lang="en-GB" dirty="0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987902" y="1071516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3055606" y="1315943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Q2b</a:t>
                </a:r>
                <a:endParaRPr lang="en-GB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650478" y="1314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5067572" y="1071516"/>
                <a:ext cx="110318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5637613" y="1314130"/>
                <a:ext cx="4327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CP</a:t>
                </a:r>
                <a:endParaRPr lang="en-GB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100212" y="1315943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232747" y="1071516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296963" y="1314541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D1</a:t>
                </a:r>
                <a:endParaRPr lang="en-GB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780056" y="1646290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1.9K</a:t>
                </a:r>
                <a:endParaRPr lang="en-GB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2973339" y="2691430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32766" y="2685969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806246" y="2697714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706262" y="1068215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429913" y="1051063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5032244" y="1060588"/>
                <a:ext cx="8174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MCBXFA</a:t>
                </a:r>
                <a:endParaRPr lang="en-GB" sz="1200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410724" y="2705119"/>
                <a:ext cx="747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MCBRD</a:t>
                </a:r>
                <a:endParaRPr lang="en-GB" sz="1200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758435" y="2691430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704715" y="2679798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40277" y="1303067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dirty="0"/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102771" y="3068960"/>
            <a:ext cx="8938457" cy="2068046"/>
            <a:chOff x="102771" y="3068960"/>
            <a:chExt cx="8938457" cy="2068046"/>
          </a:xfrm>
        </p:grpSpPr>
        <p:sp>
          <p:nvSpPr>
            <p:cNvPr id="80" name="TextBox 79"/>
            <p:cNvSpPr txBox="1"/>
            <p:nvPr/>
          </p:nvSpPr>
          <p:spPr>
            <a:xfrm>
              <a:off x="7462476" y="3154010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HLLHCV1.4</a:t>
              </a:r>
              <a:endParaRPr lang="en-GB" u="sng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02771" y="3068960"/>
              <a:ext cx="8938457" cy="2068046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184972" y="3162250"/>
              <a:ext cx="8582843" cy="1954428"/>
              <a:chOff x="184972" y="3162250"/>
              <a:chExt cx="8582843" cy="1954428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flipH="1">
                <a:off x="184972" y="4279437"/>
                <a:ext cx="2043966" cy="1324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H="1" flipV="1">
                <a:off x="184972" y="4480374"/>
                <a:ext cx="2043965" cy="1213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/>
              <p:nvPr/>
            </p:nvCxnSpPr>
            <p:spPr>
              <a:xfrm flipH="1">
                <a:off x="2366451" y="4599691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>
                <a:off x="2228937" y="4279437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Rectangle 86"/>
              <p:cNvSpPr/>
              <p:nvPr/>
            </p:nvSpPr>
            <p:spPr>
              <a:xfrm>
                <a:off x="7138006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7138006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7316533" y="4158161"/>
                <a:ext cx="73531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Q5</a:t>
                </a:r>
                <a:endParaRPr lang="en-GB" sz="1400" dirty="0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7316532" y="4480374"/>
                <a:ext cx="7353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</a:rPr>
                  <a:t>MQML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8148772" y="3978908"/>
                <a:ext cx="570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B1(E)</a:t>
                </a:r>
                <a:endParaRPr lang="en-GB" sz="1400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8145977" y="4532828"/>
                <a:ext cx="5277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B2(I)</a:t>
                </a:r>
                <a:endParaRPr lang="en-GB" sz="1400" dirty="0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5217620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5217620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5396146" y="4158161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Q4</a:t>
                </a:r>
                <a:endParaRPr lang="en-GB" sz="1400" dirty="0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396146" y="4480374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MQY</a:t>
                </a:r>
                <a:endParaRPr lang="en-GB" sz="1400" dirty="0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039094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5039094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4860568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4860568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4090214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3911688" y="4158161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3911688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3609337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3430811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430811" y="4480374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2913405" y="4158161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dirty="0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2913405" y="44803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2687254" y="4158161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2687254" y="44803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smtClean="0"/>
                  <a:t>V</a:t>
                </a:r>
                <a:endParaRPr lang="en-GB" dirty="0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1841406" y="4158161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D2</a:t>
                </a:r>
                <a:endParaRPr lang="en-GB" dirty="0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1841406" y="4480374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FFC000"/>
                    </a:solidFill>
                  </a:rPr>
                  <a:t>MBRD</a:t>
                </a:r>
                <a:endParaRPr lang="en-GB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1787342" y="4073955"/>
                <a:ext cx="137160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3360993" y="4080238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3865874" y="4073955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4825652" y="4073955"/>
                <a:ext cx="1314609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7097741" y="4073954"/>
                <a:ext cx="103288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cxnSp>
            <p:nvCxnSpPr>
              <p:cNvPr id="118" name="Straight Arrow Connector 117"/>
              <p:cNvCxnSpPr/>
              <p:nvPr/>
            </p:nvCxnSpPr>
            <p:spPr>
              <a:xfrm>
                <a:off x="726813" y="3548405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/>
              <p:nvPr/>
            </p:nvCxnSpPr>
            <p:spPr>
              <a:xfrm flipH="1">
                <a:off x="696377" y="3584409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20" name="Rectangle 119"/>
              <p:cNvSpPr/>
              <p:nvPr/>
            </p:nvSpPr>
            <p:spPr>
              <a:xfrm>
                <a:off x="1031068" y="3184105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1095284" y="3427130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Q1</a:t>
                </a:r>
                <a:endParaRPr lang="en-GB" dirty="0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1707160" y="3184073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2339210" y="3427098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Q2a</a:t>
                </a:r>
                <a:endParaRPr lang="en-GB" dirty="0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784485" y="3427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4337344" y="3184105"/>
                <a:ext cx="66075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4401562" y="3427130"/>
                <a:ext cx="535578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Q3</a:t>
                </a:r>
                <a:endParaRPr lang="en-GB" dirty="0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2988800" y="3182703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3056504" y="3427130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Q2b</a:t>
                </a:r>
                <a:endParaRPr lang="en-GB" dirty="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3651376" y="3425317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068470" y="3182703"/>
                <a:ext cx="110318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5638511" y="3425317"/>
                <a:ext cx="4327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CP</a:t>
                </a:r>
                <a:endParaRPr lang="en-GB" dirty="0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5101110" y="3427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6233645" y="3182703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6297861" y="3425728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D1</a:t>
                </a:r>
                <a:endParaRPr lang="en-GB" dirty="0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6780954" y="3757477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1.9K</a:t>
                </a:r>
                <a:endParaRPr lang="en-GB" dirty="0"/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2974237" y="4802617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7733664" y="4797156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4.5 K</a:t>
                </a:r>
                <a:endParaRPr lang="en-GB" dirty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807144" y="4808901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4.5 K</a:t>
                </a:r>
                <a:endParaRPr lang="en-GB" dirty="0"/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1707160" y="3179402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3430811" y="3162250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5033142" y="3171775"/>
                <a:ext cx="8174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MCBXFA</a:t>
                </a:r>
                <a:endParaRPr lang="en-GB" sz="1200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2411622" y="4816306"/>
                <a:ext cx="747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MCBRD</a:t>
                </a:r>
                <a:endParaRPr lang="en-GB" sz="1200" dirty="0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4759333" y="4802617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973561" y="4808228"/>
                <a:ext cx="6367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MCBC</a:t>
                </a:r>
                <a:endParaRPr lang="en-GB" sz="12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88532" y="3423340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dirty="0"/>
              </a:p>
            </p:txBody>
          </p:sp>
        </p:grpSp>
      </p:grpSp>
      <p:sp>
        <p:nvSpPr>
          <p:cNvPr id="146" name="TextBox 145"/>
          <p:cNvSpPr txBox="1"/>
          <p:nvPr/>
        </p:nvSpPr>
        <p:spPr>
          <a:xfrm>
            <a:off x="1137975" y="5337122"/>
            <a:ext cx="7628942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Changes with respect to the baseline: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Q4: reusing existing cold mass (3 correctors instead of 4), no need of 1.9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Q5: reusing existing Q5 cold mass (1 corrector instead of 3), no need of 1.9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 smtClean="0">
                <a:solidFill>
                  <a:schemeClr val="bg2">
                    <a:lumMod val="50000"/>
                  </a:schemeClr>
                </a:solidFill>
              </a:rPr>
              <a:t>Full deployment of remote alignment system to be used with safe beam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GB" sz="1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27366" y="3789040"/>
            <a:ext cx="5124074" cy="2743733"/>
            <a:chOff x="527366" y="3789040"/>
            <a:chExt cx="5124074" cy="274373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66" y="3789040"/>
              <a:ext cx="5124074" cy="2213886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702788" y="5198152"/>
              <a:ext cx="3869213" cy="1334621"/>
              <a:chOff x="545008" y="2404800"/>
              <a:chExt cx="3869213" cy="1334621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872408" y="3216201"/>
                <a:ext cx="12795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Q1 Q2 Q3 D2</a:t>
                </a:r>
              </a:p>
              <a:p>
                <a:r>
                  <a:rPr lang="en-US" sz="1400" dirty="0" smtClean="0"/>
                  <a:t>   Triplets</a:t>
                </a:r>
                <a:endParaRPr lang="en-GB" sz="14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787787" y="3206526"/>
                <a:ext cx="262643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 smtClean="0"/>
                  <a:t>Q4         Q5         Q6-8</a:t>
                </a:r>
              </a:p>
              <a:p>
                <a:pPr algn="ctr"/>
                <a:r>
                  <a:rPr lang="en-US" sz="1400" dirty="0" smtClean="0"/>
                  <a:t>Matching section</a:t>
                </a:r>
                <a:endParaRPr lang="en-GB" sz="1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45008" y="3212976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sz="1400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926486" y="2404800"/>
                <a:ext cx="0" cy="8882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4139952" y="2405209"/>
                <a:ext cx="0" cy="88780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Rectangle 31"/>
            <p:cNvSpPr/>
            <p:nvPr/>
          </p:nvSpPr>
          <p:spPr>
            <a:xfrm>
              <a:off x="2443714" y="4350144"/>
              <a:ext cx="1009153" cy="173622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43714" y="3951165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HLLHCV1.4</a:t>
              </a:r>
              <a:endParaRPr lang="en-GB" u="sng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7364" y="976681"/>
            <a:ext cx="5124079" cy="2743733"/>
            <a:chOff x="527364" y="976681"/>
            <a:chExt cx="5124079" cy="274373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64" y="976681"/>
              <a:ext cx="5124079" cy="2213887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702788" y="2385793"/>
              <a:ext cx="3869213" cy="1334621"/>
              <a:chOff x="545008" y="2404800"/>
              <a:chExt cx="3869213" cy="1334621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872408" y="3216201"/>
                <a:ext cx="12795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Q1 Q2 Q3 D2</a:t>
                </a:r>
              </a:p>
              <a:p>
                <a:r>
                  <a:rPr lang="en-US" sz="1400" dirty="0" smtClean="0"/>
                  <a:t>   Triplets</a:t>
                </a:r>
                <a:endParaRPr lang="en-GB" sz="1400" dirty="0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069649" y="2405209"/>
                <a:ext cx="0" cy="88780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1787787" y="3206526"/>
                <a:ext cx="262643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 smtClean="0"/>
                  <a:t>Q4         Q5         Q6-8</a:t>
                </a:r>
              </a:p>
              <a:p>
                <a:pPr algn="ctr"/>
                <a:r>
                  <a:rPr lang="en-US" sz="1400" dirty="0" smtClean="0"/>
                  <a:t>Matching section</a:t>
                </a:r>
                <a:endParaRPr lang="en-GB" sz="14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45008" y="3212976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sz="1400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926486" y="2404800"/>
                <a:ext cx="0" cy="8882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4139952" y="2405209"/>
                <a:ext cx="0" cy="88780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/>
            <p:cNvSpPr/>
            <p:nvPr/>
          </p:nvSpPr>
          <p:spPr>
            <a:xfrm>
              <a:off x="2227429" y="1537785"/>
              <a:ext cx="1336459" cy="173622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15548" y="1116013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HLLHCV1.3</a:t>
              </a:r>
              <a:endParaRPr lang="en-GB" u="sng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corrector strength budget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694241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416866" y="1063573"/>
            <a:ext cx="36981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Right Point 5, H </a:t>
            </a:r>
            <a:r>
              <a:rPr lang="en-US" sz="1400" dirty="0" smtClean="0"/>
              <a:t>crossing.</a:t>
            </a:r>
          </a:p>
          <a:p>
            <a:endParaRPr lang="en-US" sz="1400" dirty="0" smtClean="0"/>
          </a:p>
          <a:p>
            <a:r>
              <a:rPr lang="en-US" sz="1400" dirty="0"/>
              <a:t>The following symmetries apply: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Left B1 -&gt; Right B2,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Left B2 -&gt; Right B1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 Point 5 -&gt; V Point 1</a:t>
            </a:r>
          </a:p>
          <a:p>
            <a:endParaRPr lang="en-US" sz="1400" dirty="0" smtClean="0"/>
          </a:p>
          <a:p>
            <a:r>
              <a:rPr lang="en-US" sz="1400" u="sng" dirty="0" smtClean="0"/>
              <a:t>HLLHCV1.4</a:t>
            </a:r>
            <a:r>
              <a:rPr lang="en-US" sz="14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orbit </a:t>
            </a:r>
            <a:r>
              <a:rPr lang="en-US" sz="1400" dirty="0" smtClean="0"/>
              <a:t>bumps </a:t>
            </a:r>
            <a:r>
              <a:rPr lang="en-US" sz="1400" u="sng" dirty="0"/>
              <a:t>reduced at the </a:t>
            </a:r>
            <a:r>
              <a:rPr lang="en-US" sz="1400" u="sng" dirty="0" smtClean="0"/>
              <a:t>crab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IP offset </a:t>
            </a:r>
            <a:r>
              <a:rPr lang="en-US" sz="1400" u="sng" dirty="0" smtClean="0"/>
              <a:t>performed by remote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u="sng" dirty="0" smtClean="0"/>
              <a:t>Limited</a:t>
            </a:r>
            <a:r>
              <a:rPr lang="en-US" sz="1400" dirty="0" smtClean="0"/>
              <a:t> crab beam adjustment still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r>
              <a:rPr lang="en-US" sz="1400" b="1" dirty="0"/>
              <a:t>Crossing: </a:t>
            </a:r>
            <a:r>
              <a:rPr lang="en-US" sz="1400" dirty="0"/>
              <a:t>±295 </a:t>
            </a:r>
            <a:r>
              <a:rPr lang="en-US" sz="1400" dirty="0" err="1"/>
              <a:t>μrad</a:t>
            </a:r>
            <a:r>
              <a:rPr lang="en-US" sz="1400" dirty="0"/>
              <a:t> </a:t>
            </a:r>
          </a:p>
          <a:p>
            <a:r>
              <a:rPr lang="en-US" sz="1400" b="1" dirty="0"/>
              <a:t>Separation: </a:t>
            </a:r>
            <a:r>
              <a:rPr lang="en-US" sz="1400" dirty="0"/>
              <a:t>±0.75 mm</a:t>
            </a:r>
          </a:p>
          <a:p>
            <a:r>
              <a:rPr lang="en-US" sz="1400" b="1" dirty="0"/>
              <a:t>IP Offset: </a:t>
            </a:r>
            <a:r>
              <a:rPr lang="en-US" sz="1400" dirty="0"/>
              <a:t>±2.0 </a:t>
            </a:r>
            <a:r>
              <a:rPr lang="en-US" sz="1400" dirty="0" smtClean="0"/>
              <a:t>mm with re-alignment</a:t>
            </a:r>
            <a:endParaRPr lang="en-US" sz="1400" dirty="0"/>
          </a:p>
          <a:p>
            <a:r>
              <a:rPr lang="en-US" sz="1400" b="1" dirty="0"/>
              <a:t>Luminosity scan:</a:t>
            </a:r>
            <a:r>
              <a:rPr lang="en-US" sz="1400" dirty="0"/>
              <a:t> ±100 </a:t>
            </a:r>
            <a:r>
              <a:rPr lang="en-US" sz="1400" dirty="0" err="1"/>
              <a:t>μm</a:t>
            </a:r>
            <a:endParaRPr lang="en-US" sz="1400" dirty="0"/>
          </a:p>
          <a:p>
            <a:r>
              <a:rPr lang="en-US" sz="1400" b="1" dirty="0"/>
              <a:t>Crab knobs: </a:t>
            </a:r>
            <a:r>
              <a:rPr lang="en-US" sz="1400" dirty="0"/>
              <a:t>± 0.5 mm (baseline only)</a:t>
            </a:r>
            <a:endParaRPr lang="en-US" sz="1400" b="1" dirty="0"/>
          </a:p>
          <a:p>
            <a:r>
              <a:rPr lang="en-US" sz="1400" b="1" dirty="0"/>
              <a:t>Imperfection (2σ</a:t>
            </a:r>
            <a:r>
              <a:rPr lang="en-US" sz="1400" dirty="0"/>
              <a:t>)</a:t>
            </a:r>
            <a:r>
              <a:rPr lang="en-US" sz="1400" b="1" dirty="0"/>
              <a:t>:</a:t>
            </a:r>
            <a:r>
              <a:rPr lang="en-US" sz="1400" dirty="0"/>
              <a:t> from uniform distribution of mainly ±0.5 mm quad. </a:t>
            </a:r>
            <a:r>
              <a:rPr lang="en-US" sz="1400" dirty="0" smtClean="0"/>
              <a:t>alignment </a:t>
            </a:r>
            <a:r>
              <a:rPr lang="en-US" sz="1400" dirty="0"/>
              <a:t>and 0.5 </a:t>
            </a:r>
            <a:r>
              <a:rPr lang="en-US" sz="1400" dirty="0" err="1"/>
              <a:t>mrad</a:t>
            </a:r>
            <a:r>
              <a:rPr lang="en-US" sz="1400" dirty="0"/>
              <a:t> / 20 units dipole errors.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6540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TCLX – TCPH issues in HLLHC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600" y="900000"/>
            <a:ext cx="7920000" cy="278586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Beam size in between TAXN – D2 is much larger than LHC due to lower </a:t>
            </a:r>
            <a:r>
              <a:rPr lang="el-GR" sz="1800" dirty="0" smtClean="0"/>
              <a:t>β</a:t>
            </a:r>
            <a:r>
              <a:rPr lang="en-US" sz="1800" dirty="0" smtClean="0"/>
              <a:t>* and D2 closer to the triplet, beam separation smaller than LHC because D1 – D2 distance is shorter.</a:t>
            </a:r>
          </a:p>
          <a:p>
            <a:r>
              <a:rPr lang="en-US" sz="1800" dirty="0" smtClean="0"/>
              <a:t>TCLX needs thicker internal jaw to provide dose protection to D2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-&gt; Larger stroke in less space.</a:t>
            </a:r>
            <a:endParaRPr lang="en-US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19" name="Picture 1" descr="cid:image009.jpg@01D151E2.9C1537B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20" y="3010206"/>
            <a:ext cx="6035703" cy="616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336216" y="3626979"/>
            <a:ext cx="8195785" cy="3113376"/>
            <a:chOff x="336216" y="3958810"/>
            <a:chExt cx="8195785" cy="311337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065" b="10807"/>
            <a:stretch/>
          </p:blipFill>
          <p:spPr>
            <a:xfrm>
              <a:off x="1438085" y="3958810"/>
              <a:ext cx="6408712" cy="2472928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993067" y="6206400"/>
              <a:ext cx="1435349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lvl="1">
                <a:spcAft>
                  <a:spcPts val="600"/>
                </a:spcAft>
              </a:pPr>
              <a:r>
                <a:rPr lang="en-US" sz="1400" b="1" u="sng" dirty="0">
                  <a:solidFill>
                    <a:schemeClr val="tx2"/>
                  </a:solidFill>
                </a:rPr>
                <a:t>TCTPV</a:t>
              </a:r>
            </a:p>
            <a:p>
              <a:pPr marL="358775" lvl="1">
                <a:spcAft>
                  <a:spcPts val="600"/>
                </a:spcAft>
              </a:pPr>
              <a:endParaRPr lang="en-US" sz="1400" b="1" u="sng" dirty="0">
                <a:solidFill>
                  <a:schemeClr val="tx2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43184" y="6472022"/>
              <a:ext cx="1435349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lvl="1">
                <a:spcAft>
                  <a:spcPts val="600"/>
                </a:spcAft>
              </a:pPr>
              <a:r>
                <a:rPr lang="en-US" sz="1400" b="1" u="sng" dirty="0">
                  <a:solidFill>
                    <a:schemeClr val="tx2"/>
                  </a:solidFill>
                </a:rPr>
                <a:t>TCLX</a:t>
              </a:r>
            </a:p>
            <a:p>
              <a:pPr marL="358775" lvl="1">
                <a:spcAft>
                  <a:spcPts val="600"/>
                </a:spcAft>
              </a:pPr>
              <a:endParaRPr lang="en-US" sz="1400" b="1" u="sng" dirty="0">
                <a:solidFill>
                  <a:schemeClr val="tx2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78387" y="6410723"/>
              <a:ext cx="1435349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lvl="1">
                <a:spcAft>
                  <a:spcPts val="600"/>
                </a:spcAft>
              </a:pPr>
              <a:r>
                <a:rPr lang="en-US" sz="1400" b="1" u="sng" dirty="0">
                  <a:solidFill>
                    <a:schemeClr val="tx2"/>
                  </a:solidFill>
                </a:rPr>
                <a:t>TCTPH</a:t>
              </a:r>
            </a:p>
            <a:p>
              <a:pPr marL="358775" lvl="1">
                <a:spcAft>
                  <a:spcPts val="600"/>
                </a:spcAft>
              </a:pPr>
              <a:endParaRPr lang="en-US" sz="1400" b="1" u="sng" dirty="0">
                <a:solidFill>
                  <a:schemeClr val="tx2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6216" y="4882970"/>
              <a:ext cx="1435349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lvl="1">
                <a:spcAft>
                  <a:spcPts val="600"/>
                </a:spcAft>
              </a:pPr>
              <a:r>
                <a:rPr lang="en-US" sz="1400" b="1" u="sng" dirty="0">
                  <a:solidFill>
                    <a:schemeClr val="tx2"/>
                  </a:solidFill>
                </a:rPr>
                <a:t>TAXN</a:t>
              </a:r>
            </a:p>
            <a:p>
              <a:pPr marL="358775" lvl="1">
                <a:spcAft>
                  <a:spcPts val="600"/>
                </a:spcAft>
              </a:pPr>
              <a:endParaRPr lang="en-US" sz="1400" b="1" u="sng" dirty="0">
                <a:solidFill>
                  <a:schemeClr val="tx2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96337" y="5241250"/>
              <a:ext cx="935664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lvl="1">
                <a:spcAft>
                  <a:spcPts val="600"/>
                </a:spcAft>
              </a:pPr>
              <a:r>
                <a:rPr lang="en-US" sz="1400" b="1" u="sng" dirty="0">
                  <a:solidFill>
                    <a:schemeClr val="tx2"/>
                  </a:solidFill>
                </a:rPr>
                <a:t>D2</a:t>
              </a:r>
            </a:p>
            <a:p>
              <a:pPr marL="358775" lvl="1">
                <a:spcAft>
                  <a:spcPts val="600"/>
                </a:spcAft>
              </a:pPr>
              <a:endParaRPr lang="en-US" sz="1400" b="1" u="sng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256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5565134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374608" y="5406245"/>
            <a:ext cx="8526272" cy="936104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</a:pPr>
            <a:endParaRPr lang="en-GB" sz="1400" b="1" u="sng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9996842"/>
              </p:ext>
            </p:extLst>
          </p:nvPr>
        </p:nvGraphicFramePr>
        <p:xfrm>
          <a:off x="365601" y="2461771"/>
          <a:ext cx="5745991" cy="1911501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058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3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3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92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504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TCTPV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TCTPH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TCLX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Orientation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Vertical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Horizontal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Horizontal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Absorber</a:t>
                      </a:r>
                      <a:r>
                        <a:rPr lang="en-GB" sz="1200" baseline="0" dirty="0" smtClean="0"/>
                        <a:t> Cross-section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34 x 20 mm</a:t>
                      </a:r>
                      <a:r>
                        <a:rPr lang="en-GB" sz="1200" baseline="30000" dirty="0" smtClean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34 x 20 mm</a:t>
                      </a:r>
                      <a:r>
                        <a:rPr lang="en-GB" sz="1200" baseline="30000" dirty="0" smtClean="0"/>
                        <a:t>2</a:t>
                      </a:r>
                      <a:endParaRPr lang="en-GB" sz="12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70 x 40 mm</a:t>
                      </a:r>
                      <a:r>
                        <a:rPr lang="en-GB" sz="1200" baseline="30000" dirty="0" smtClean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Jaw Stroke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40</a:t>
                      </a:r>
                      <a:r>
                        <a:rPr lang="en-GB" sz="1200" baseline="0" dirty="0" smtClean="0"/>
                        <a:t> (+5) mm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r>
                        <a:rPr lang="en-GB" sz="1200" baseline="0" dirty="0" smtClean="0"/>
                        <a:t> (+5) mm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r>
                        <a:rPr lang="en-GB" sz="1200" dirty="0" smtClean="0"/>
                        <a:t> (+5) mm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8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Half Beam Separation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80.4-81.9 mm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83.4-84.9 mm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86-87.5 mm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6139163"/>
                  </a:ext>
                </a:extLst>
              </a:tr>
              <a:tr h="539901"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 smtClean="0"/>
                        <a:t>Interference* with present layout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11.3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43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58.1 mm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129848" y="2362794"/>
            <a:ext cx="30346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GB" sz="1600" dirty="0"/>
              <a:t>* Interference calculated assuming a </a:t>
            </a:r>
            <a:r>
              <a:rPr lang="en-GB" sz="1600" b="1" dirty="0"/>
              <a:t>standard collimator tank </a:t>
            </a:r>
            <a:r>
              <a:rPr lang="en-GB" sz="1600" dirty="0"/>
              <a:t>and including baking equipment thicknesses (tank jacket thickness 25 mm and/or vacuum chamber wrapping 5 mm) and a </a:t>
            </a:r>
            <a:r>
              <a:rPr lang="en-GB" sz="1600" b="1" u="sng" dirty="0"/>
              <a:t>new ID/OD 91/95 mm vacuum chamber.</a:t>
            </a:r>
          </a:p>
        </p:txBody>
      </p:sp>
      <p:sp>
        <p:nvSpPr>
          <p:cNvPr id="3" name="Rectangle 2"/>
          <p:cNvSpPr/>
          <p:nvPr/>
        </p:nvSpPr>
        <p:spPr>
          <a:xfrm>
            <a:off x="374608" y="1084666"/>
            <a:ext cx="844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TCLX and TCPH required maximum gap </a:t>
            </a:r>
            <a:r>
              <a:rPr lang="en-US" dirty="0"/>
              <a:t>&gt;80 </a:t>
            </a:r>
            <a:r>
              <a:rPr lang="en-US" dirty="0" smtClean="0"/>
              <a:t>mm: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://edms.cern.ch/file/1561432/1.0/CERN-ACC-2015-0129.pdf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TCLX – TCPH issues in HLLHC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341480" y="2043637"/>
            <a:ext cx="6224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ColUSM</a:t>
            </a:r>
            <a:r>
              <a:rPr lang="en-GB" dirty="0"/>
              <a:t> #</a:t>
            </a:r>
            <a:r>
              <a:rPr lang="en-GB" dirty="0" smtClean="0"/>
              <a:t>67, 5/2/2016 https</a:t>
            </a:r>
            <a:r>
              <a:rPr lang="en-GB" dirty="0"/>
              <a:t>://indico.cern.ch/event/493012/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4151" y="4939025"/>
            <a:ext cx="8520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Further discussed at </a:t>
            </a:r>
            <a:r>
              <a:rPr lang="en-US" dirty="0" err="1" smtClean="0"/>
              <a:t>ColUSM</a:t>
            </a:r>
            <a:r>
              <a:rPr lang="en-US" dirty="0" smtClean="0"/>
              <a:t> #93 (22/9/2017) and </a:t>
            </a:r>
            <a:r>
              <a:rPr lang="en-US" dirty="0" smtClean="0">
                <a:hlinkClick r:id="rId3"/>
              </a:rPr>
              <a:t>integration meeting 12/1/2017</a:t>
            </a:r>
            <a:r>
              <a:rPr lang="en-US" dirty="0" smtClean="0"/>
              <a:t>:</a:t>
            </a:r>
          </a:p>
          <a:p>
            <a:r>
              <a:rPr lang="en-US" dirty="0" smtClean="0"/>
              <a:t>Interference solved but still with stroke limited to 30 mm.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60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TCL-TCT Aperture specifications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175151"/>
              </p:ext>
            </p:extLst>
          </p:nvPr>
        </p:nvGraphicFramePr>
        <p:xfrm>
          <a:off x="967977" y="827086"/>
          <a:ext cx="5044184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815">
                  <a:extLst>
                    <a:ext uri="{9D8B030D-6E8A-4147-A177-3AD203B41FA5}">
                      <a16:colId xmlns:a16="http://schemas.microsoft.com/office/drawing/2014/main" val="3176530478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488372659"/>
                    </a:ext>
                  </a:extLst>
                </a:gridCol>
                <a:gridCol w="1800201">
                  <a:extLst>
                    <a:ext uri="{9D8B030D-6E8A-4147-A177-3AD203B41FA5}">
                      <a16:colId xmlns:a16="http://schemas.microsoft.com/office/drawing/2014/main" val="21838186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Offset</a:t>
                      </a:r>
                      <a:r>
                        <a:rPr lang="en-US" sz="1100" baseline="0" dirty="0" smtClean="0"/>
                        <a:t> (X,Y)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Baseline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Remote</a:t>
                      </a:r>
                      <a:r>
                        <a:rPr lang="en-US" sz="1100" baseline="0" dirty="0" smtClean="0"/>
                        <a:t> alignment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541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Ground</a:t>
                      </a:r>
                      <a:r>
                        <a:rPr lang="en-US" sz="1100" baseline="0" dirty="0" smtClean="0"/>
                        <a:t> Motion + </a:t>
                      </a:r>
                      <a:r>
                        <a:rPr lang="en-US" sz="1100" baseline="0" dirty="0" err="1" smtClean="0"/>
                        <a:t>Fiduc</a:t>
                      </a:r>
                      <a:r>
                        <a:rPr lang="en-US" sz="1100" baseline="0" dirty="0" smtClean="0"/>
                        <a:t>.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~2 mm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~0.5 mm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3826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Orbit Error + crab adj.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2.5 mm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2.5 mm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1944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Collimator</a:t>
                      </a:r>
                      <a:r>
                        <a:rPr lang="en-US" sz="1100" baseline="0" dirty="0" smtClean="0"/>
                        <a:t> stroke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15 </a:t>
                      </a:r>
                      <a:r>
                        <a:rPr lang="el-GR" sz="1100" baseline="0" dirty="0" smtClean="0"/>
                        <a:t>σ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 +</a:t>
                      </a:r>
                      <a:r>
                        <a:rPr lang="en-US" sz="1100" baseline="0" dirty="0" smtClean="0"/>
                        <a:t> 10 % (</a:t>
                      </a:r>
                      <a:r>
                        <a:rPr lang="el-GR" sz="1100" dirty="0" smtClean="0"/>
                        <a:t>β</a:t>
                      </a:r>
                      <a:r>
                        <a:rPr lang="en-US" sz="1100" dirty="0" smtClean="0"/>
                        <a:t>-beat)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15 </a:t>
                      </a:r>
                      <a:r>
                        <a:rPr lang="el-GR" sz="1100" baseline="0" dirty="0" smtClean="0"/>
                        <a:t>σ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 +</a:t>
                      </a:r>
                      <a:r>
                        <a:rPr lang="en-US" sz="1100" baseline="0" dirty="0" smtClean="0"/>
                        <a:t> 10 % (</a:t>
                      </a:r>
                      <a:r>
                        <a:rPr lang="el-GR" sz="1100" dirty="0" smtClean="0"/>
                        <a:t>β</a:t>
                      </a:r>
                      <a:r>
                        <a:rPr lang="en-US" sz="1100" dirty="0" smtClean="0"/>
                        <a:t>-beat)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349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Protected</a:t>
                      </a:r>
                      <a:r>
                        <a:rPr lang="en-US" sz="1100" baseline="0" dirty="0" smtClean="0"/>
                        <a:t> aperture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12 </a:t>
                      </a:r>
                      <a:r>
                        <a:rPr lang="el-GR" sz="1100" baseline="0" dirty="0" smtClean="0"/>
                        <a:t>σ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 +</a:t>
                      </a:r>
                      <a:r>
                        <a:rPr lang="en-US" sz="1100" baseline="0" dirty="0" smtClean="0"/>
                        <a:t> 10 % (</a:t>
                      </a:r>
                      <a:r>
                        <a:rPr lang="el-GR" sz="1100" dirty="0" smtClean="0"/>
                        <a:t>β</a:t>
                      </a:r>
                      <a:r>
                        <a:rPr lang="en-US" sz="1100" dirty="0" smtClean="0"/>
                        <a:t>-beat)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12 </a:t>
                      </a:r>
                      <a:r>
                        <a:rPr lang="el-GR" sz="1100" baseline="0" dirty="0" smtClean="0"/>
                        <a:t>σ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 +</a:t>
                      </a:r>
                      <a:r>
                        <a:rPr lang="en-US" sz="1100" baseline="0" dirty="0" smtClean="0"/>
                        <a:t> 10 % (</a:t>
                      </a:r>
                      <a:r>
                        <a:rPr lang="el-GR" sz="1100" dirty="0" smtClean="0"/>
                        <a:t>β</a:t>
                      </a:r>
                      <a:r>
                        <a:rPr lang="en-US" sz="1100" dirty="0" smtClean="0"/>
                        <a:t>-beat)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071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 mm IP shift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With orbit correctors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With re-alignment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28157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632036"/>
              </p:ext>
            </p:extLst>
          </p:nvPr>
        </p:nvGraphicFramePr>
        <p:xfrm>
          <a:off x="967976" y="2384116"/>
          <a:ext cx="6637464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816">
                  <a:extLst>
                    <a:ext uri="{9D8B030D-6E8A-4147-A177-3AD203B41FA5}">
                      <a16:colId xmlns:a16="http://schemas.microsoft.com/office/drawing/2014/main" val="1959509055"/>
                    </a:ext>
                  </a:extLst>
                </a:gridCol>
                <a:gridCol w="752793">
                  <a:extLst>
                    <a:ext uri="{9D8B030D-6E8A-4147-A177-3AD203B41FA5}">
                      <a16:colId xmlns:a16="http://schemas.microsoft.com/office/drawing/2014/main" val="3727572640"/>
                    </a:ext>
                  </a:extLst>
                </a:gridCol>
                <a:gridCol w="759375">
                  <a:extLst>
                    <a:ext uri="{9D8B030D-6E8A-4147-A177-3AD203B41FA5}">
                      <a16:colId xmlns:a16="http://schemas.microsoft.com/office/drawing/2014/main" val="311667033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52912634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906951206"/>
                    </a:ext>
                  </a:extLst>
                </a:gridCol>
                <a:gridCol w="1593280">
                  <a:extLst>
                    <a:ext uri="{9D8B030D-6E8A-4147-A177-3AD203B41FA5}">
                      <a16:colId xmlns:a16="http://schemas.microsoft.com/office/drawing/2014/main" val="1625488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Round 15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x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y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x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y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Sep.</a:t>
                      </a:r>
                      <a:r>
                        <a:rPr lang="en-US" sz="1100" baseline="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864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TCLX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36.4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27.9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31.9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26.1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86.0-87.5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8117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VTCLX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28.0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36.4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26.1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31.9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86.0-87.5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464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TCTPH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28.5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37.1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26.5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32.7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83.4-84.9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5619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VTCTPH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37.0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28.1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32.5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26.4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83.4-84.9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059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TCTPV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28.9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38.0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26.9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33.7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80.4-81.9</a:t>
                      </a:r>
                      <a:endParaRPr lang="en-GB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1832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VTCTPV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38.1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28.7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33.7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26.9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80.4-81.9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174291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338725"/>
              </p:ext>
            </p:extLst>
          </p:nvPr>
        </p:nvGraphicFramePr>
        <p:xfrm>
          <a:off x="967976" y="4199672"/>
          <a:ext cx="6628360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816">
                  <a:extLst>
                    <a:ext uri="{9D8B030D-6E8A-4147-A177-3AD203B41FA5}">
                      <a16:colId xmlns:a16="http://schemas.microsoft.com/office/drawing/2014/main" val="1959509055"/>
                    </a:ext>
                  </a:extLst>
                </a:gridCol>
                <a:gridCol w="749444">
                  <a:extLst>
                    <a:ext uri="{9D8B030D-6E8A-4147-A177-3AD203B41FA5}">
                      <a16:colId xmlns:a16="http://schemas.microsoft.com/office/drawing/2014/main" val="3727572640"/>
                    </a:ext>
                  </a:extLst>
                </a:gridCol>
                <a:gridCol w="762724">
                  <a:extLst>
                    <a:ext uri="{9D8B030D-6E8A-4147-A177-3AD203B41FA5}">
                      <a16:colId xmlns:a16="http://schemas.microsoft.com/office/drawing/2014/main" val="311667033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52912634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90695120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652997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Flat  7.5/18</a:t>
                      </a:r>
                      <a:r>
                        <a:rPr lang="en-US" sz="1100" baseline="0" dirty="0" smtClean="0"/>
                        <a:t>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x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y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x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</a:t>
                      </a:r>
                      <a:r>
                        <a:rPr lang="en-US" sz="1100" baseline="-25000" dirty="0" smtClean="0"/>
                        <a:t>y</a:t>
                      </a:r>
                      <a:r>
                        <a:rPr lang="en-US" sz="110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Sep.</a:t>
                      </a:r>
                      <a:r>
                        <a:rPr lang="en-US" sz="1100" baseline="0" dirty="0" smtClean="0"/>
                        <a:t> [mm]</a:t>
                      </a:r>
                      <a:endParaRPr lang="en-GB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864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TCLX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42.8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33.8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38.3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32.0</a:t>
                      </a:r>
                      <a:endParaRPr lang="en-GB" sz="11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86.0-87.5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8117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VTCLX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33.9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42.9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32.1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38.4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86.0-87.5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464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TCTPH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34.2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43.5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32.3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39.1</a:t>
                      </a:r>
                      <a:endParaRPr lang="en-GB" sz="11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83.4-84.9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5619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VTCPTH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43.3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34.0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38.8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32.2</a:t>
                      </a:r>
                      <a:endParaRPr lang="en-GB" sz="11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83.4-84.9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059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TCTPV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34.5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44.3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32.6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39.9</a:t>
                      </a:r>
                      <a:endParaRPr lang="en-GB" sz="11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80.4-81.9</a:t>
                      </a:r>
                      <a:endParaRPr lang="en-GB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1832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VTCTPV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44.2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34.5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39.8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32.5</a:t>
                      </a:r>
                      <a:endParaRPr lang="en-GB" sz="11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80.4-81.9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174291"/>
                  </a:ext>
                </a:extLst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6705843" y="1052737"/>
            <a:ext cx="701932" cy="9724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686483" y="789449"/>
            <a:ext cx="0" cy="149897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073995" y="1052736"/>
            <a:ext cx="701932" cy="9724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>
            <a:endCxn id="3" idx="6"/>
          </p:cNvCxnSpPr>
          <p:nvPr/>
        </p:nvCxnSpPr>
        <p:spPr>
          <a:xfrm>
            <a:off x="7056809" y="1538938"/>
            <a:ext cx="3509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995129" y="15299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x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05843" y="116059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y</a:t>
            </a:r>
          </a:p>
        </p:txBody>
      </p:sp>
      <p:cxnSp>
        <p:nvCxnSpPr>
          <p:cNvPr id="33" name="Straight Arrow Connector 32"/>
          <p:cNvCxnSpPr>
            <a:endCxn id="3" idx="0"/>
          </p:cNvCxnSpPr>
          <p:nvPr/>
        </p:nvCxnSpPr>
        <p:spPr>
          <a:xfrm flipV="1">
            <a:off x="7056809" y="1052737"/>
            <a:ext cx="0" cy="477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686483" y="1575447"/>
            <a:ext cx="7384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661554" y="154293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6196662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ColUSM</a:t>
            </a:r>
            <a:r>
              <a:rPr lang="en-US" dirty="0" smtClean="0"/>
              <a:t>, 23/2/2018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design proposal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6136061"/>
            <a:ext cx="5295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Remote alignment meeting, L. Gentini, 31/5/2018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0" t="24801" r="12856" b="16401"/>
          <a:stretch/>
        </p:blipFill>
        <p:spPr>
          <a:xfrm>
            <a:off x="323568" y="954873"/>
            <a:ext cx="4258776" cy="2155043"/>
          </a:xfrm>
          <a:prstGeom prst="rect">
            <a:avLst/>
          </a:prstGeom>
        </p:spPr>
      </p:pic>
      <p:sp>
        <p:nvSpPr>
          <p:cNvPr id="9" name="AutoShape 1"/>
          <p:cNvSpPr>
            <a:spLocks/>
          </p:cNvSpPr>
          <p:nvPr/>
        </p:nvSpPr>
        <p:spPr bwMode="auto">
          <a:xfrm>
            <a:off x="976546" y="3311344"/>
            <a:ext cx="998220" cy="226591"/>
          </a:xfrm>
          <a:prstGeom prst="borderCallout2">
            <a:avLst>
              <a:gd name="adj1" fmla="val 52574"/>
              <a:gd name="adj2" fmla="val 99190"/>
              <a:gd name="adj3" fmla="val 52221"/>
              <a:gd name="adj4" fmla="val 111963"/>
              <a:gd name="adj5" fmla="val -478638"/>
              <a:gd name="adj6" fmla="val 238517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</a:pPr>
            <a:r>
              <a:rPr lang="en-GB" sz="1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TCLX - 4 mm gap</a:t>
            </a:r>
            <a:endParaRPr lang="en-GB" sz="1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6" t="16401" r="34985" b="6601"/>
          <a:stretch/>
        </p:blipFill>
        <p:spPr>
          <a:xfrm>
            <a:off x="6683752" y="892514"/>
            <a:ext cx="1872208" cy="32178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0" t="31800" r="19179" b="16400"/>
          <a:stretch/>
        </p:blipFill>
        <p:spPr>
          <a:xfrm flipH="1">
            <a:off x="203528" y="3714211"/>
            <a:ext cx="4321795" cy="2190499"/>
          </a:xfrm>
          <a:prstGeom prst="rect">
            <a:avLst/>
          </a:prstGeom>
        </p:spPr>
      </p:pic>
      <p:sp>
        <p:nvSpPr>
          <p:cNvPr id="12" name="AutoShape 1"/>
          <p:cNvSpPr>
            <a:spLocks/>
          </p:cNvSpPr>
          <p:nvPr/>
        </p:nvSpPr>
        <p:spPr bwMode="auto">
          <a:xfrm>
            <a:off x="1187624" y="6148069"/>
            <a:ext cx="998220" cy="226591"/>
          </a:xfrm>
          <a:prstGeom prst="borderCallout2">
            <a:avLst>
              <a:gd name="adj1" fmla="val 52574"/>
              <a:gd name="adj2" fmla="val 99190"/>
              <a:gd name="adj3" fmla="val 52221"/>
              <a:gd name="adj4" fmla="val 111963"/>
              <a:gd name="adj5" fmla="val -276864"/>
              <a:gd name="adj6" fmla="val 165235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</a:pPr>
            <a:r>
              <a:rPr lang="en-GB" sz="1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TCTPH</a:t>
            </a:r>
            <a:endParaRPr lang="en-GB" sz="1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AutoShape 1"/>
          <p:cNvSpPr>
            <a:spLocks/>
          </p:cNvSpPr>
          <p:nvPr/>
        </p:nvSpPr>
        <p:spPr bwMode="auto">
          <a:xfrm>
            <a:off x="5021554" y="1124744"/>
            <a:ext cx="998220" cy="226591"/>
          </a:xfrm>
          <a:prstGeom prst="borderCallout2">
            <a:avLst>
              <a:gd name="adj1" fmla="val 52574"/>
              <a:gd name="adj2" fmla="val 99190"/>
              <a:gd name="adj3" fmla="val 52221"/>
              <a:gd name="adj4" fmla="val 111963"/>
              <a:gd name="adj5" fmla="val 380917"/>
              <a:gd name="adj6" fmla="val 202792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</a:pPr>
            <a:r>
              <a:rPr lang="en-GB" sz="1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TCTPV</a:t>
            </a:r>
            <a:endParaRPr lang="en-GB" sz="1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370583"/>
              </p:ext>
            </p:extLst>
          </p:nvPr>
        </p:nvGraphicFramePr>
        <p:xfrm>
          <a:off x="4964378" y="4286240"/>
          <a:ext cx="280130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230">
                  <a:extLst>
                    <a:ext uri="{9D8B030D-6E8A-4147-A177-3AD203B41FA5}">
                      <a16:colId xmlns:a16="http://schemas.microsoft.com/office/drawing/2014/main" val="203002359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242306325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40412596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Stroke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Chamber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151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TCLX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r>
                        <a:rPr lang="en-US" sz="1400" baseline="0" dirty="0" smtClean="0"/>
                        <a:t>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65/80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693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TCTPH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32.5</a:t>
                      </a:r>
                      <a:r>
                        <a:rPr lang="en-US" sz="1400" baseline="0" dirty="0" smtClean="0"/>
                        <a:t>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80/65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05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TCTPV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92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21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11626</TotalTime>
  <Words>1217</Words>
  <Application>Microsoft Office PowerPoint</Application>
  <PresentationFormat>On-screen Show (4:3)</PresentationFormat>
  <Paragraphs>393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Helvetica</vt:lpstr>
      <vt:lpstr>Wingdings</vt:lpstr>
      <vt:lpstr>Thème Office</vt:lpstr>
      <vt:lpstr>Towards HL-LHCV1.4</vt:lpstr>
      <vt:lpstr>Changes HLLHC1.3 → 1.4</vt:lpstr>
      <vt:lpstr>Table of content</vt:lpstr>
      <vt:lpstr>Layout changes</vt:lpstr>
      <vt:lpstr>Orbit corrector strength budget</vt:lpstr>
      <vt:lpstr>TCLX – TCPH issues in HLLHC</vt:lpstr>
      <vt:lpstr>TCLX – TCPH issues in HLLHC</vt:lpstr>
      <vt:lpstr>TCL-TCT Aperture specifications</vt:lpstr>
      <vt:lpstr>New design proposal</vt:lpstr>
      <vt:lpstr>Aperture update</vt:lpstr>
      <vt:lpstr>Aperture for vacuum layout</vt:lpstr>
      <vt:lpstr>Next steps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523</cp:revision>
  <dcterms:created xsi:type="dcterms:W3CDTF">2016-03-23T12:58:39Z</dcterms:created>
  <dcterms:modified xsi:type="dcterms:W3CDTF">2018-06-19T12:08:06Z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