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75" r:id="rId2"/>
    <p:sldId id="425" r:id="rId3"/>
    <p:sldId id="426" r:id="rId4"/>
    <p:sldId id="427" r:id="rId5"/>
    <p:sldId id="430" r:id="rId6"/>
    <p:sldId id="256" r:id="rId7"/>
    <p:sldId id="43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1"/>
    <p:restoredTop sz="76637"/>
  </p:normalViewPr>
  <p:slideViewPr>
    <p:cSldViewPr snapToGrid="0" snapToObjects="1">
      <p:cViewPr varScale="1">
        <p:scale>
          <a:sx n="83" d="100"/>
          <a:sy n="83" d="100"/>
        </p:scale>
        <p:origin x="13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CAB20-277D-6D45-8C39-323E58171C4D}" type="datetimeFigureOut">
              <a:rPr lang="en-US" smtClean="0"/>
              <a:t>6/11/18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DD005-9F99-EB46-B857-E391275FC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87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5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Formulas: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{L_\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{MB}}{L_\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{MBH}}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{\rho_\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{MBH}}{\rho_\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{MB}} = 1.3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U_{\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{1T}}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{e^2 \gamma^4}{6\pi\varepsilon_0}\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{L}{\rho^2}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 =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N_p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}{T_\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{rev}}U_{\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mathrm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{1T}}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71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263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76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46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6DD005-9F99-EB46-B857-E391275FC6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030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212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74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35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277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97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83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2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067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137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2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8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8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73560-CA1A-3E43-A1CF-A0A33C1CF42F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D0B1C-A521-5844-B9CE-E1625055E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9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712871?ln=en" TargetMode="External"/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gi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github.com/PyCOMPLETE/CellStudyInputPyECLOUD" TargetMode="External"/><Relationship Id="rId4" Type="http://schemas.openxmlformats.org/officeDocument/2006/relationships/hyperlink" Target="https://cds.cern.ch/record/2289940?ln=en" TargetMode="Externa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>
          <a:xfrm>
            <a:off x="0" y="295194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tx2"/>
                </a:solidFill>
              </a:rPr>
              <a:t>Synchrotron radiation and photoemission </a:t>
            </a:r>
          </a:p>
          <a:p>
            <a:pPr algn="ctr"/>
            <a:r>
              <a:rPr lang="en-GB" sz="2800" b="1" dirty="0">
                <a:solidFill>
                  <a:schemeClr val="tx2"/>
                </a:solidFill>
              </a:rPr>
              <a:t>from the 11T-dipoles</a:t>
            </a:r>
          </a:p>
        </p:txBody>
      </p:sp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9C03EEE-480C-0B44-A518-601FC95E949D}"/>
              </a:ext>
            </a:extLst>
          </p:cNvPr>
          <p:cNvSpPr txBox="1"/>
          <p:nvPr/>
        </p:nvSpPr>
        <p:spPr>
          <a:xfrm>
            <a:off x="2139155" y="4339525"/>
            <a:ext cx="48656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G. Iadarola 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with input from P. Andreu Munoz, P. </a:t>
            </a:r>
            <a:r>
              <a:rPr lang="en-US" sz="2000" dirty="0" err="1">
                <a:solidFill>
                  <a:schemeClr val="tx2"/>
                </a:solidFill>
              </a:rPr>
              <a:t>Dijkstal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</a:p>
          <a:p>
            <a:pPr algn="ctr"/>
            <a:r>
              <a:rPr lang="en-US" sz="2000" dirty="0">
                <a:solidFill>
                  <a:schemeClr val="tx2"/>
                </a:solidFill>
              </a:rPr>
              <a:t>L. </a:t>
            </a:r>
            <a:r>
              <a:rPr lang="en-US" sz="2000" dirty="0" err="1">
                <a:solidFill>
                  <a:schemeClr val="tx2"/>
                </a:solidFill>
              </a:rPr>
              <a:t>Mether</a:t>
            </a:r>
            <a:r>
              <a:rPr lang="en-US" sz="2000" dirty="0">
                <a:solidFill>
                  <a:schemeClr val="tx2"/>
                </a:solidFill>
              </a:rPr>
              <a:t>, G. </a:t>
            </a:r>
            <a:r>
              <a:rPr lang="en-US" sz="2000" dirty="0" err="1">
                <a:solidFill>
                  <a:schemeClr val="tx2"/>
                </a:solidFill>
              </a:rPr>
              <a:t>Rumolo</a:t>
            </a:r>
            <a:r>
              <a:rPr lang="en-US" sz="2000" dirty="0">
                <a:solidFill>
                  <a:schemeClr val="tx2"/>
                </a:solidFill>
              </a:rPr>
              <a:t>, D. </a:t>
            </a:r>
            <a:r>
              <a:rPr lang="en-US" sz="2000" dirty="0" err="1">
                <a:solidFill>
                  <a:schemeClr val="tx2"/>
                </a:solidFill>
              </a:rPr>
              <a:t>Shoerling</a:t>
            </a:r>
            <a:r>
              <a:rPr lang="en-US" sz="2000" dirty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16337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Synchrotron radiation power</a:t>
            </a: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tangolo 12"/>
          <p:cNvSpPr/>
          <p:nvPr/>
        </p:nvSpPr>
        <p:spPr>
          <a:xfrm>
            <a:off x="1156949" y="570258"/>
            <a:ext cx="7940557" cy="742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30000"/>
              </a:lnSpc>
            </a:pPr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Old configuration: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	1 MB bending magnet	L</a:t>
            </a:r>
            <a:r>
              <a:rPr lang="en-US" sz="1700" baseline="-25000" dirty="0">
                <a:solidFill>
                  <a:schemeClr val="tx2"/>
                </a:solidFill>
                <a:latin typeface="Calibri" pitchFamily="34" charset="0"/>
              </a:rPr>
              <a:t>MB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  = 14.3 m	</a:t>
            </a:r>
            <a:r>
              <a:rPr lang="en-US" sz="1700" dirty="0" err="1">
                <a:solidFill>
                  <a:schemeClr val="tx2"/>
                </a:solidFill>
                <a:latin typeface="Symbol" pitchFamily="2" charset="2"/>
              </a:rPr>
              <a:t>r</a:t>
            </a:r>
            <a:r>
              <a:rPr lang="en-US" sz="1700" baseline="-25000" dirty="0" err="1">
                <a:solidFill>
                  <a:schemeClr val="tx2"/>
                </a:solidFill>
                <a:latin typeface="Calibri" pitchFamily="34" charset="0"/>
              </a:rPr>
              <a:t>MB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 = 2.8 km</a:t>
            </a:r>
          </a:p>
          <a:p>
            <a:pPr marL="0" lvl="1">
              <a:lnSpc>
                <a:spcPct val="130000"/>
              </a:lnSpc>
            </a:pPr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New configuration: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	2 MBH high field magnets 	L</a:t>
            </a:r>
            <a:r>
              <a:rPr lang="en-US" sz="1700" baseline="-25000" dirty="0">
                <a:solidFill>
                  <a:schemeClr val="tx2"/>
                </a:solidFill>
                <a:latin typeface="Calibri" pitchFamily="34" charset="0"/>
              </a:rPr>
              <a:t>MBH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 = 2 x 5.3 m	</a:t>
            </a:r>
            <a:r>
              <a:rPr lang="en-US" sz="1700" dirty="0" err="1">
                <a:solidFill>
                  <a:schemeClr val="tx2"/>
                </a:solidFill>
                <a:latin typeface="Symbol" pitchFamily="2" charset="2"/>
              </a:rPr>
              <a:t>r</a:t>
            </a:r>
            <a:r>
              <a:rPr lang="en-US" sz="1700" baseline="-25000" dirty="0" err="1">
                <a:solidFill>
                  <a:schemeClr val="tx2"/>
                </a:solidFill>
                <a:latin typeface="Calibri" pitchFamily="34" charset="0"/>
              </a:rPr>
              <a:t>MBH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 = 2.1 km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E9D483-EA3D-CE43-9CCF-B9BBBA1D5BF1}"/>
              </a:ext>
            </a:extLst>
          </p:cNvPr>
          <p:cNvSpPr/>
          <p:nvPr/>
        </p:nvSpPr>
        <p:spPr>
          <a:xfrm>
            <a:off x="330483" y="1677128"/>
            <a:ext cx="477194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The </a:t>
            </a:r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total bending angle is kept constant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, therefore:</a:t>
            </a:r>
            <a:endParaRPr lang="en-US" sz="17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8520BE6-FE6C-C04F-BE51-4663D736055F}"/>
              </a:ext>
            </a:extLst>
          </p:cNvPr>
          <p:cNvGrpSpPr/>
          <p:nvPr/>
        </p:nvGrpSpPr>
        <p:grpSpPr>
          <a:xfrm>
            <a:off x="330483" y="4342912"/>
            <a:ext cx="7198170" cy="615553"/>
            <a:chOff x="330483" y="4905651"/>
            <a:chExt cx="7198170" cy="61555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0E45D9B-D18B-B642-A0D7-27908201B5E8}"/>
                </a:ext>
              </a:extLst>
            </p:cNvPr>
            <p:cNvSpPr/>
            <p:nvPr/>
          </p:nvSpPr>
          <p:spPr>
            <a:xfrm>
              <a:off x="330483" y="4905651"/>
              <a:ext cx="3385175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For a </a:t>
              </a:r>
              <a:r>
                <a:rPr lang="en-US" sz="1700" b="1" dirty="0">
                  <a:solidFill>
                    <a:srgbClr val="FF0000"/>
                  </a:solidFill>
                  <a:latin typeface="Calibri" pitchFamily="34" charset="0"/>
                </a:rPr>
                <a:t>single MB magnet 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and the two HL-LHC beams at 7TeV:</a:t>
              </a:r>
              <a:endParaRPr lang="en-US" sz="1700" dirty="0"/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25D321A-171C-414B-B3A1-AF28974BA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6178" y="5017410"/>
              <a:ext cx="2022475" cy="255905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E8D9E83-5B33-A140-9681-6E117615E253}"/>
              </a:ext>
            </a:extLst>
          </p:cNvPr>
          <p:cNvGrpSpPr/>
          <p:nvPr/>
        </p:nvGrpSpPr>
        <p:grpSpPr>
          <a:xfrm>
            <a:off x="330483" y="2453222"/>
            <a:ext cx="8320032" cy="726440"/>
            <a:chOff x="330483" y="2855686"/>
            <a:chExt cx="8320032" cy="72644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5A9E4DC-5B71-CF4B-BC2B-F962827CA4F8}"/>
                </a:ext>
              </a:extLst>
            </p:cNvPr>
            <p:cNvSpPr/>
            <p:nvPr/>
          </p:nvSpPr>
          <p:spPr>
            <a:xfrm>
              <a:off x="330483" y="2917191"/>
              <a:ext cx="4822088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The </a:t>
              </a:r>
              <a:r>
                <a:rPr lang="en-US" sz="1700" b="1" dirty="0">
                  <a:solidFill>
                    <a:srgbClr val="FF0000"/>
                  </a:solidFill>
                  <a:latin typeface="Calibri" pitchFamily="34" charset="0"/>
                </a:rPr>
                <a:t>energy radiated by a proton 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in a single turn, in a dipole of length L and bending radius </a:t>
              </a:r>
              <a:r>
                <a:rPr lang="en-US" sz="1700" dirty="0">
                  <a:solidFill>
                    <a:schemeClr val="tx2"/>
                  </a:solidFill>
                  <a:latin typeface="Symbol" pitchFamily="2" charset="2"/>
                </a:rPr>
                <a:t>r</a:t>
              </a:r>
              <a:r>
                <a:rPr lang="en-US" sz="17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,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 is given by:</a:t>
              </a:r>
              <a:endParaRPr lang="en-US" sz="1700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436E8C8-980D-2A4E-85D5-18A59B153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57377" y="2855686"/>
              <a:ext cx="1873885" cy="726440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5D3FF3C-213A-1345-82DE-E10D268CCFC8}"/>
                </a:ext>
              </a:extLst>
            </p:cNvPr>
            <p:cNvSpPr/>
            <p:nvPr/>
          </p:nvSpPr>
          <p:spPr>
            <a:xfrm>
              <a:off x="7910287" y="3084105"/>
              <a:ext cx="7402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(1)</a:t>
              </a:r>
              <a:endParaRPr lang="en-US" sz="2000" dirty="0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EB28181-5A78-D641-AADB-CAF4529A259E}"/>
              </a:ext>
            </a:extLst>
          </p:cNvPr>
          <p:cNvGrpSpPr/>
          <p:nvPr/>
        </p:nvGrpSpPr>
        <p:grpSpPr>
          <a:xfrm>
            <a:off x="330483" y="3422757"/>
            <a:ext cx="8341803" cy="677060"/>
            <a:chOff x="330483" y="3922487"/>
            <a:chExt cx="8341803" cy="6770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633A046-E79C-C34C-BC8D-637E48D5814D}"/>
                </a:ext>
              </a:extLst>
            </p:cNvPr>
            <p:cNvSpPr/>
            <p:nvPr/>
          </p:nvSpPr>
          <p:spPr>
            <a:xfrm>
              <a:off x="330483" y="3983994"/>
              <a:ext cx="4735003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The </a:t>
              </a:r>
              <a:r>
                <a:rPr lang="en-US" sz="1700" b="1" dirty="0">
                  <a:solidFill>
                    <a:srgbClr val="FF0000"/>
                  </a:solidFill>
                  <a:latin typeface="Calibri" pitchFamily="34" charset="0"/>
                </a:rPr>
                <a:t>average power radiated by a beam 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of N</a:t>
              </a:r>
              <a:r>
                <a:rPr lang="en-US" sz="1700" baseline="-25000" dirty="0">
                  <a:solidFill>
                    <a:schemeClr val="tx2"/>
                  </a:solidFill>
                  <a:latin typeface="Calibri" pitchFamily="34" charset="0"/>
                </a:rPr>
                <a:t>p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 protons in the considered bend is given by: </a:t>
              </a:r>
              <a:endParaRPr lang="en-US" sz="1700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F3E8A31-530C-B04B-B049-7DB176067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68257" y="3922487"/>
              <a:ext cx="1684020" cy="660400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54E721D-9547-724C-944A-D5B62714B8D6}"/>
                </a:ext>
              </a:extLst>
            </p:cNvPr>
            <p:cNvSpPr/>
            <p:nvPr/>
          </p:nvSpPr>
          <p:spPr>
            <a:xfrm>
              <a:off x="7932058" y="4005762"/>
              <a:ext cx="7402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Calibri" pitchFamily="34" charset="0"/>
                </a:rPr>
                <a:t>(2)</a:t>
              </a:r>
              <a:endParaRPr lang="en-US" sz="2000" dirty="0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5EA91A2D-F2AC-0548-9A04-50A6961B4C58}"/>
              </a:ext>
            </a:extLst>
          </p:cNvPr>
          <p:cNvSpPr/>
          <p:nvPr/>
        </p:nvSpPr>
        <p:spPr>
          <a:xfrm>
            <a:off x="330483" y="5276674"/>
            <a:ext cx="424151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We can use (1) and (2) to to </a:t>
            </a:r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scale to the MBH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:</a:t>
            </a:r>
            <a:endParaRPr lang="en-US" sz="17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3275426-9A50-D044-B112-C6EAC366DC78}"/>
              </a:ext>
            </a:extLst>
          </p:cNvPr>
          <p:cNvSpPr/>
          <p:nvPr/>
        </p:nvSpPr>
        <p:spPr>
          <a:xfrm>
            <a:off x="294198" y="5925346"/>
            <a:ext cx="853048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700" b="1" dirty="0">
                <a:solidFill>
                  <a:schemeClr val="tx2"/>
                </a:solidFill>
                <a:latin typeface="Calibri" pitchFamily="34" charset="0"/>
              </a:rPr>
              <a:t>The increase of about 4 W is </a:t>
            </a:r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completely negligible </a:t>
            </a:r>
            <a:r>
              <a:rPr lang="en-US" sz="1700" b="1" dirty="0" err="1">
                <a:solidFill>
                  <a:srgbClr val="FF0000"/>
                </a:solidFill>
                <a:latin typeface="Calibri" pitchFamily="34" charset="0"/>
              </a:rPr>
              <a:t>w.r.t</a:t>
            </a:r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. the cooling capacity of 8 kW/arc</a:t>
            </a:r>
            <a:endParaRPr lang="en-US" sz="1700" b="1" dirty="0">
              <a:solidFill>
                <a:srgbClr val="FF0000"/>
              </a:solidFill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B1118C40-73C5-9E49-9187-BB0D4BF37A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9608" y="5215169"/>
            <a:ext cx="4086225" cy="602615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6EBD44EB-AC52-5E45-B976-4B6F6763721F}"/>
              </a:ext>
            </a:extLst>
          </p:cNvPr>
          <p:cNvSpPr/>
          <p:nvPr/>
        </p:nvSpPr>
        <p:spPr>
          <a:xfrm>
            <a:off x="0" y="6550223"/>
            <a:ext cx="58782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For details: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  <a:hlinkClick r:id="rId8"/>
              </a:rPr>
              <a:t>A. </a:t>
            </a:r>
            <a:r>
              <a:rPr lang="en-US" sz="1400" dirty="0" err="1">
                <a:solidFill>
                  <a:schemeClr val="tx2"/>
                </a:solidFill>
                <a:latin typeface="Calibri" pitchFamily="34" charset="0"/>
                <a:hlinkClick r:id="rId8"/>
              </a:rPr>
              <a:t>Hofman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  <a:hlinkClick r:id="rId8"/>
              </a:rPr>
              <a:t>, “The physics of synchrotron radiation”</a:t>
            </a: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9D8ECD-D5D5-4148-BEA5-EBF4D856B14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4266" y="1513453"/>
            <a:ext cx="2932685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4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Photoemission</a:t>
            </a: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062103B7-33CC-1744-91D8-3B3D0486A8F1}"/>
              </a:ext>
            </a:extLst>
          </p:cNvPr>
          <p:cNvSpPr/>
          <p:nvPr/>
        </p:nvSpPr>
        <p:spPr>
          <a:xfrm>
            <a:off x="665986" y="5364987"/>
            <a:ext cx="7812029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Calculation described in detail in P. 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Dijkstal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“Simulation studies on the electron cloud build-up in the elements of the LHC Arcs at 6.5 TeV”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implemented in python tool at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github.com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/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PyCOMPLETE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/</a:t>
            </a:r>
            <a:r>
              <a:rPr lang="en-US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CellStudyInputPyECLOUD</a:t>
            </a:r>
            <a:endParaRPr lang="en-US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BA46CC-3A35-9543-A10D-CC89690137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17937" y="1700025"/>
            <a:ext cx="2349500" cy="800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4BDF53-8A09-7540-B628-490AEA9D65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1886" y="3158711"/>
            <a:ext cx="2032000" cy="736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4D90F5-CF26-C545-B81A-77D935E03E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33486" y="3107911"/>
            <a:ext cx="2235200" cy="838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3707B0-696B-554B-987E-321C7436C2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37506" y="3087048"/>
            <a:ext cx="3160658" cy="792843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092EAA41-12D2-ED4E-BB61-3362955266A5}"/>
              </a:ext>
            </a:extLst>
          </p:cNvPr>
          <p:cNvSpPr/>
          <p:nvPr/>
        </p:nvSpPr>
        <p:spPr>
          <a:xfrm>
            <a:off x="344997" y="1857689"/>
            <a:ext cx="4901598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The </a:t>
            </a:r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photon energy (frequency) spectrum</a:t>
            </a:r>
            <a:r>
              <a:rPr lang="en-US" sz="17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is given by:</a:t>
            </a:r>
            <a:endParaRPr lang="en-US" sz="17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965B85E-8A6E-ED48-B4D9-0205C8A9399E}"/>
              </a:ext>
            </a:extLst>
          </p:cNvPr>
          <p:cNvSpPr/>
          <p:nvPr/>
        </p:nvSpPr>
        <p:spPr>
          <a:xfrm>
            <a:off x="323225" y="2721288"/>
            <a:ext cx="84061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  <a:latin typeface="Calibri" pitchFamily="34" charset="0"/>
              </a:rPr>
              <a:t>Where:</a:t>
            </a:r>
            <a:endParaRPr lang="en-US" sz="17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04F6F93-690C-8C4C-8773-36F95D3952B3}"/>
              </a:ext>
            </a:extLst>
          </p:cNvPr>
          <p:cNvSpPr/>
          <p:nvPr/>
        </p:nvSpPr>
        <p:spPr>
          <a:xfrm>
            <a:off x="388540" y="3882430"/>
            <a:ext cx="209576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Instantaneous power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FB0BDBF-AA42-4341-B596-47F65DDA1D40}"/>
              </a:ext>
            </a:extLst>
          </p:cNvPr>
          <p:cNvSpPr/>
          <p:nvPr/>
        </p:nvSpPr>
        <p:spPr>
          <a:xfrm>
            <a:off x="2964826" y="3882430"/>
            <a:ext cx="1764714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Critical frequency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3C03C1E-4C56-C845-A0CC-B79BD8655C8F}"/>
              </a:ext>
            </a:extLst>
          </p:cNvPr>
          <p:cNvSpPr/>
          <p:nvPr/>
        </p:nvSpPr>
        <p:spPr>
          <a:xfrm>
            <a:off x="5729797" y="3882430"/>
            <a:ext cx="162416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00" b="1" dirty="0">
                <a:solidFill>
                  <a:srgbClr val="FF0000"/>
                </a:solidFill>
                <a:latin typeface="Calibri" pitchFamily="34" charset="0"/>
              </a:rPr>
              <a:t>Special function</a:t>
            </a:r>
            <a:endParaRPr lang="en-US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343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839146E-C015-224A-993E-5B65584D6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8400" y="916741"/>
            <a:ext cx="6806400" cy="510480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Photoemission</a:t>
            </a: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BCDA22A3-8BC3-7D4A-A247-2E1F5B52D9BF}"/>
              </a:ext>
            </a:extLst>
          </p:cNvPr>
          <p:cNvSpPr/>
          <p:nvPr/>
        </p:nvSpPr>
        <p:spPr>
          <a:xfrm>
            <a:off x="1201342" y="540096"/>
            <a:ext cx="781202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photon spectrum 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changes as a function of the bending radius: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EE9DBD-EC28-9045-A532-0E9FE0097ABF}"/>
              </a:ext>
            </a:extLst>
          </p:cNvPr>
          <p:cNvSpPr txBox="1"/>
          <p:nvPr/>
        </p:nvSpPr>
        <p:spPr>
          <a:xfrm rot="16200000">
            <a:off x="1879732" y="4102231"/>
            <a:ext cx="2229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Copper work function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6C3420-4775-944F-9199-E1F00A05CB9F}"/>
              </a:ext>
            </a:extLst>
          </p:cNvPr>
          <p:cNvSpPr txBox="1"/>
          <p:nvPr/>
        </p:nvSpPr>
        <p:spPr>
          <a:xfrm>
            <a:off x="3207658" y="1439193"/>
            <a:ext cx="2445657" cy="584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photons per proton and per unit path length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EF88BD-0F03-0B48-9C54-F29A40F999FD}"/>
              </a:ext>
            </a:extLst>
          </p:cNvPr>
          <p:cNvSpPr txBox="1"/>
          <p:nvPr/>
        </p:nvSpPr>
        <p:spPr>
          <a:xfrm>
            <a:off x="2002971" y="1011071"/>
            <a:ext cx="5297715" cy="369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Proton at 7 </a:t>
            </a:r>
            <a:r>
              <a:rPr lang="en-US" b="1" dirty="0" err="1"/>
              <a:t>TeV</a:t>
            </a:r>
            <a:endParaRPr lang="en-US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A8654E8-CF15-C84B-8F3E-3A3E54AB9762}"/>
              </a:ext>
            </a:extLst>
          </p:cNvPr>
          <p:cNvSpPr/>
          <p:nvPr/>
        </p:nvSpPr>
        <p:spPr>
          <a:xfrm>
            <a:off x="410312" y="5975696"/>
            <a:ext cx="858854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photoelectrons is proportional to the number of photons above the work function</a:t>
            </a:r>
            <a:r>
              <a:rPr lang="en-US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it can be obtained integrating the spectrum…</a:t>
            </a:r>
          </a:p>
        </p:txBody>
      </p:sp>
    </p:spTree>
    <p:extLst>
      <p:ext uri="{BB962C8B-B14F-4D97-AF65-F5344CB8AC3E}">
        <p14:creationId xmlns:p14="http://schemas.microsoft.com/office/powerpoint/2010/main" val="282664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0EFC538-1194-474A-A11A-00AEAF99C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160" y="1399283"/>
            <a:ext cx="6583680" cy="493776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Photoemission</a:t>
            </a: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D04F813B-E7E0-B24E-87A6-B63670BB2748}"/>
              </a:ext>
            </a:extLst>
          </p:cNvPr>
          <p:cNvSpPr/>
          <p:nvPr/>
        </p:nvSpPr>
        <p:spPr>
          <a:xfrm>
            <a:off x="1718077" y="922050"/>
            <a:ext cx="5707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 in the number of photoelectrons is marginal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67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0A73C3C-BEEC-EE42-A2B0-31F8F4E82838}"/>
              </a:ext>
            </a:extLst>
          </p:cNvPr>
          <p:cNvGrpSpPr>
            <a:grpSpLocks noChangeAspect="1"/>
          </p:cNvGrpSpPr>
          <p:nvPr/>
        </p:nvGrpSpPr>
        <p:grpSpPr>
          <a:xfrm>
            <a:off x="609601" y="2380343"/>
            <a:ext cx="4393421" cy="2757716"/>
            <a:chOff x="0" y="986970"/>
            <a:chExt cx="5149516" cy="323231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F7293D0-DB6D-6E49-B9A1-B6AFDA66C8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97" t="21374" r="1769"/>
            <a:stretch/>
          </p:blipFill>
          <p:spPr>
            <a:xfrm>
              <a:off x="0" y="986970"/>
              <a:ext cx="5149516" cy="3232311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9064414-B43C-E542-A801-33962C2AD6A9}"/>
                </a:ext>
              </a:extLst>
            </p:cNvPr>
            <p:cNvCxnSpPr>
              <a:cxnSpLocks/>
            </p:cNvCxnSpPr>
            <p:nvPr/>
          </p:nvCxnSpPr>
          <p:spPr>
            <a:xfrm>
              <a:off x="1528011" y="2574758"/>
              <a:ext cx="2565018" cy="0"/>
            </a:xfrm>
            <a:prstGeom prst="straightConnector1">
              <a:avLst/>
            </a:prstGeom>
            <a:ln w="25400"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FAF885C-FEB3-F348-B923-ABE557AAC8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3927" y="1493810"/>
              <a:ext cx="0" cy="2085132"/>
            </a:xfrm>
            <a:prstGeom prst="straightConnector1">
              <a:avLst/>
            </a:prstGeom>
            <a:ln w="25400"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3F5C7D-F8AE-BE40-BF50-69F23615C19D}"/>
                </a:ext>
              </a:extLst>
            </p:cNvPr>
            <p:cNvSpPr txBox="1"/>
            <p:nvPr/>
          </p:nvSpPr>
          <p:spPr>
            <a:xfrm>
              <a:off x="1838633" y="2536723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46.5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9502CFB-CB33-874D-9298-9D1293517255}"/>
                </a:ext>
              </a:extLst>
            </p:cNvPr>
            <p:cNvSpPr txBox="1"/>
            <p:nvPr/>
          </p:nvSpPr>
          <p:spPr>
            <a:xfrm>
              <a:off x="2875936" y="2826775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/>
                  </a:solidFill>
                </a:rPr>
                <a:t>36.9</a:t>
              </a:r>
            </a:p>
          </p:txBody>
        </p:sp>
      </p:grpSp>
      <p:sp>
        <p:nvSpPr>
          <p:cNvPr id="9" name="TextBox 7">
            <a:extLst>
              <a:ext uri="{FF2B5EF4-FFF2-40B4-BE49-F238E27FC236}">
                <a16:creationId xmlns:a16="http://schemas.microsoft.com/office/drawing/2014/main" id="{A39E1224-3CF0-C74B-8859-5588F705339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Geometry</a:t>
            </a:r>
          </a:p>
        </p:txBody>
      </p:sp>
      <p:grpSp>
        <p:nvGrpSpPr>
          <p:cNvPr id="11" name="Gruppo 29">
            <a:extLst>
              <a:ext uri="{FF2B5EF4-FFF2-40B4-BE49-F238E27FC236}">
                <a16:creationId xmlns:a16="http://schemas.microsoft.com/office/drawing/2014/main" id="{4030B99F-623C-7341-9FB8-A3FF51CF03CC}"/>
              </a:ext>
            </a:extLst>
          </p:cNvPr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5" name="Straight Connector 6">
              <a:extLst>
                <a:ext uri="{FF2B5EF4-FFF2-40B4-BE49-F238E27FC236}">
                  <a16:creationId xmlns:a16="http://schemas.microsoft.com/office/drawing/2014/main" id="{EF9C08E4-77C7-2B4F-BA71-896B9A0EF685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2" descr="C:\Octavio\CERN\cern_logo_white.gif">
              <a:extLst>
                <a:ext uri="{FF2B5EF4-FFF2-40B4-BE49-F238E27FC236}">
                  <a16:creationId xmlns:a16="http://schemas.microsoft.com/office/drawing/2014/main" id="{86ED8567-B91D-F846-9B47-43F0E505F7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7" name="Straight Connector 6">
              <a:extLst>
                <a:ext uri="{FF2B5EF4-FFF2-40B4-BE49-F238E27FC236}">
                  <a16:creationId xmlns:a16="http://schemas.microsoft.com/office/drawing/2014/main" id="{B6D6CB16-AC12-B545-9989-93BE2D0C0A78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6EE1791-0950-2C49-81C2-0C9A393EF3C4}"/>
              </a:ext>
            </a:extLst>
          </p:cNvPr>
          <p:cNvSpPr txBox="1"/>
          <p:nvPr/>
        </p:nvSpPr>
        <p:spPr>
          <a:xfrm>
            <a:off x="1320800" y="740229"/>
            <a:ext cx="722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geometry is very similar </a:t>
            </a:r>
            <a:r>
              <a:rPr lang="en-US" dirty="0">
                <a:solidFill>
                  <a:schemeClr val="tx2"/>
                </a:solidFill>
              </a:rPr>
              <a:t>to the one of the LHC MB beam screens 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US" b="1" dirty="0">
                <a:solidFill>
                  <a:schemeClr val="tx2"/>
                </a:solidFill>
              </a:rPr>
              <a:t>no significant changes expected on the e-cloud buildup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BC7477-A8BA-BC44-9FC0-F8373B899A09}"/>
              </a:ext>
            </a:extLst>
          </p:cNvPr>
          <p:cNvSpPr txBox="1"/>
          <p:nvPr/>
        </p:nvSpPr>
        <p:spPr>
          <a:xfrm>
            <a:off x="457199" y="5435601"/>
            <a:ext cx="6611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Drawing provided by P. Andreu Munoz and D. </a:t>
            </a:r>
            <a:r>
              <a:rPr lang="en-US" sz="1600" i="1" dirty="0" err="1">
                <a:solidFill>
                  <a:schemeClr val="tx2"/>
                </a:solidFill>
              </a:rPr>
              <a:t>Shoerling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1A756A-B70B-F44C-BA1B-AAAFECDA3B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1884" y="3263164"/>
            <a:ext cx="3396343" cy="82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844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Summary</a:t>
            </a:r>
          </a:p>
        </p:txBody>
      </p:sp>
      <p:grpSp>
        <p:nvGrpSpPr>
          <p:cNvPr id="2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31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3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68E9D483-EA3D-CE43-9CCF-B9BBBA1D5BF1}"/>
              </a:ext>
            </a:extLst>
          </p:cNvPr>
          <p:cNvSpPr/>
          <p:nvPr/>
        </p:nvSpPr>
        <p:spPr>
          <a:xfrm>
            <a:off x="469967" y="1227677"/>
            <a:ext cx="82400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increase of the magnetic field from 8.33T to 11T results in an increase of the </a:t>
            </a:r>
            <a:r>
              <a:rPr lang="en-US" b="1" dirty="0">
                <a:solidFill>
                  <a:srgbClr val="FF0000"/>
                </a:solidFill>
              </a:rPr>
              <a:t>synchrotron radiation power </a:t>
            </a:r>
            <a:r>
              <a:rPr lang="en-US" dirty="0">
                <a:solidFill>
                  <a:schemeClr val="tx2"/>
                </a:solidFill>
              </a:rPr>
              <a:t>and number of </a:t>
            </a:r>
            <a:r>
              <a:rPr lang="en-US" b="1" dirty="0">
                <a:solidFill>
                  <a:srgbClr val="FF0000"/>
                </a:solidFill>
              </a:rPr>
              <a:t>generated photoelectrons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Both effects have been evaluated and are 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expected to be very small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(hardly detectable)</a:t>
            </a:r>
          </a:p>
          <a:p>
            <a:pPr marL="742950" lvl="1" indent="-285750">
              <a:buFont typeface="Wingdings" pitchFamily="2" charset="2"/>
              <a:buChar char="à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As the beam screen geometry is extremely similar to the one installed in the standard MBs, 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no change is expected on the e-cloud buildup </a:t>
            </a:r>
            <a:r>
              <a:rPr lang="en-US" b="1" dirty="0" err="1">
                <a:solidFill>
                  <a:srgbClr val="FF0000"/>
                </a:solidFill>
                <a:sym typeface="Wingdings" pitchFamily="2" charset="2"/>
              </a:rPr>
              <a:t>w.r.t</a:t>
            </a:r>
            <a:r>
              <a:rPr lang="en-US" b="1" dirty="0">
                <a:solidFill>
                  <a:srgbClr val="FF0000"/>
                </a:solidFill>
                <a:sym typeface="Wingdings" pitchFamily="2" charset="2"/>
              </a:rPr>
              <a:t>. the LHC standard bending magnets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7">
            <a:extLst>
              <a:ext uri="{FF2B5EF4-FFF2-40B4-BE49-F238E27FC236}">
                <a16:creationId xmlns:a16="http://schemas.microsoft.com/office/drawing/2014/main" id="{2FE32546-6712-4446-A005-0E5CA666485C}"/>
              </a:ext>
            </a:extLst>
          </p:cNvPr>
          <p:cNvSpPr txBox="1"/>
          <p:nvPr/>
        </p:nvSpPr>
        <p:spPr>
          <a:xfrm>
            <a:off x="762000" y="4801891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81492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394</TotalTime>
  <Words>507</Words>
  <Application>Microsoft Macintosh PowerPoint</Application>
  <PresentationFormat>On-screen Show (4:3)</PresentationFormat>
  <Paragraphs>68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38</cp:revision>
  <dcterms:created xsi:type="dcterms:W3CDTF">2018-05-27T09:37:02Z</dcterms:created>
  <dcterms:modified xsi:type="dcterms:W3CDTF">2018-06-11T16:39:16Z</dcterms:modified>
</cp:coreProperties>
</file>