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6"/>
  </p:notesMasterIdLst>
  <p:sldIdLst>
    <p:sldId id="256" r:id="rId5"/>
    <p:sldId id="350" r:id="rId6"/>
    <p:sldId id="356" r:id="rId7"/>
    <p:sldId id="360" r:id="rId8"/>
    <p:sldId id="361" r:id="rId9"/>
    <p:sldId id="362" r:id="rId10"/>
    <p:sldId id="363" r:id="rId11"/>
    <p:sldId id="364" r:id="rId12"/>
    <p:sldId id="365" r:id="rId13"/>
    <p:sldId id="349" r:id="rId14"/>
    <p:sldId id="359" r:id="rId15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ew James Stuart" initials="MJS" lastIdx="3" clrIdx="0">
    <p:extLst>
      <p:ext uri="{19B8F6BF-5375-455C-9EA6-DF929625EA0E}">
        <p15:presenceInfo xmlns:p15="http://schemas.microsoft.com/office/powerpoint/2012/main" userId="S-1-5-21-1526224874-1540688658-1361462980-5156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8200"/>
    <a:srgbClr val="F6BF73"/>
    <a:srgbClr val="EDAF13"/>
    <a:srgbClr val="F2792E"/>
    <a:srgbClr val="00FFFF"/>
    <a:srgbClr val="D94C0E"/>
    <a:srgbClr val="C23D09"/>
    <a:srgbClr val="D95312"/>
    <a:srgbClr val="824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2" autoAdjust="0"/>
    <p:restoredTop sz="91267" autoAdjust="0"/>
  </p:normalViewPr>
  <p:slideViewPr>
    <p:cSldViewPr snapToGrid="0">
      <p:cViewPr varScale="1">
        <p:scale>
          <a:sx n="120" d="100"/>
          <a:sy n="120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1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A7319-5C06-4F20-B0B5-4716978B3ABA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E55C-64C6-4237-8F3D-3607253E6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7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7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6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5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41"/>
            <a:ext cx="8144135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9420781" y="2990408"/>
            <a:ext cx="841020" cy="8763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50983" y="6472615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38163" y="6690151"/>
            <a:ext cx="6870660" cy="162621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ltGray">
          <a:xfrm>
            <a:off x="64306" y="154566"/>
            <a:ext cx="9900376" cy="11811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 userDrawn="1"/>
        </p:nvSpPr>
        <p:spPr>
          <a:xfrm>
            <a:off x="10431406" y="154566"/>
            <a:ext cx="1760593" cy="1187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" name="Picture 18" descr="CLIC-Logo-Color.jpg"/>
          <p:cNvPicPr>
            <a:picLocks noChangeAspect="1"/>
          </p:cNvPicPr>
          <p:nvPr userDrawn="1"/>
        </p:nvPicPr>
        <p:blipFill rotWithShape="1">
          <a:blip r:embed="rId2" cstate="print"/>
          <a:srcRect l="14294" t="13357" r="14797" b="12760"/>
          <a:stretch/>
        </p:blipFill>
        <p:spPr>
          <a:xfrm>
            <a:off x="10837807" y="310151"/>
            <a:ext cx="887468" cy="876300"/>
          </a:xfrm>
          <a:prstGeom prst="rect">
            <a:avLst/>
          </a:prstGeom>
        </p:spPr>
      </p:pic>
      <p:pic>
        <p:nvPicPr>
          <p:cNvPr id="20" name="Picture 19" descr="HD-ShadowShor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1" y="1342035"/>
            <a:ext cx="1809749" cy="118840"/>
          </a:xfrm>
          <a:prstGeom prst="rect">
            <a:avLst/>
          </a:prstGeom>
        </p:spPr>
      </p:pic>
      <p:pic>
        <p:nvPicPr>
          <p:cNvPr id="21" name="Picture 20" descr="HD-ShadowLon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8" y="1329101"/>
            <a:ext cx="9900375" cy="321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4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2" y="5936190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51143"/>
            <a:ext cx="8962931" cy="881227"/>
          </a:xfrm>
        </p:spPr>
        <p:txBody>
          <a:bodyPr/>
          <a:lstStyle/>
          <a:p>
            <a:r>
              <a:rPr lang="en-GB" sz="3800" dirty="0" smtClean="0"/>
              <a:t>Civil Engineering, Infrastructure &amp; Siting (CEIS) Working Group Introduction</a:t>
            </a:r>
            <a:endParaRPr lang="en-GB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34725" y="4465603"/>
            <a:ext cx="8144135" cy="1117687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u="sng" dirty="0" smtClean="0"/>
              <a:t>John Osborne</a:t>
            </a:r>
            <a:r>
              <a:rPr lang="EN-GB" dirty="0" smtClean="0"/>
              <a:t> </a:t>
            </a:r>
            <a:r>
              <a:rPr lang="en-GB" dirty="0" smtClean="0"/>
              <a:t>–</a:t>
            </a:r>
            <a:r>
              <a:rPr lang="EN-GB" dirty="0" smtClean="0"/>
              <a:t> Matthew Stuart SMB-SE-FAS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7" descr="cern_logo_white.gif">
            <a:extLst>
              <a:ext uri="{FF2B5EF4-FFF2-40B4-BE49-F238E27FC236}">
                <a16:creationId xmlns:a16="http://schemas.microsoft.com/office/drawing/2014/main" id="{7BE730CF-601F-4F62-BA37-0F5962FE2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273" y="2951143"/>
            <a:ext cx="843333" cy="81633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Project Implementation Plan Summary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4173052" y="4875428"/>
            <a:ext cx="4127574" cy="1753972"/>
          </a:xfrm>
          <a:prstGeom prst="roundRect">
            <a:avLst/>
          </a:prstGeom>
          <a:solidFill>
            <a:srgbClr val="5AA6C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234544" y="4810050"/>
            <a:ext cx="4066082" cy="15933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 Implementation Plan (PiP) Produced for ESU.</a:t>
            </a: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page document compiled and reviewed.</a:t>
            </a: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Final edit of the document text completed by the end of September.</a:t>
            </a: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Final figures need to be added into the PiP as soon as possible 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Cost Estimates for most disciplines completed.</a:t>
            </a:r>
          </a:p>
          <a:p>
            <a:pPr marL="628650" lvl="1" indent="-171450" defTabSz="957472">
              <a:buFont typeface="Arial" panose="020B0604020202020204" pitchFamily="34" charset="0"/>
              <a:buChar char="•"/>
              <a:defRPr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Still waiting for CV.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First draft of PBS completed</a:t>
            </a:r>
            <a:endParaRPr kumimoji="0" lang="en-GB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909"/>
              </p:ext>
            </p:extLst>
          </p:nvPr>
        </p:nvGraphicFramePr>
        <p:xfrm>
          <a:off x="1415143" y="1677277"/>
          <a:ext cx="8686800" cy="2947078"/>
        </p:xfrm>
        <a:graphic>
          <a:graphicData uri="http://schemas.openxmlformats.org/drawingml/2006/table">
            <a:tbl>
              <a:tblPr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106741200"/>
                    </a:ext>
                  </a:extLst>
                </a:gridCol>
                <a:gridCol w="1092818">
                  <a:extLst>
                    <a:ext uri="{9D8B030D-6E8A-4147-A177-3AD203B41FA5}">
                      <a16:colId xmlns:a16="http://schemas.microsoft.com/office/drawing/2014/main" val="4263570058"/>
                    </a:ext>
                  </a:extLst>
                </a:gridCol>
                <a:gridCol w="402672">
                  <a:extLst>
                    <a:ext uri="{9D8B030D-6E8A-4147-A177-3AD203B41FA5}">
                      <a16:colId xmlns:a16="http://schemas.microsoft.com/office/drawing/2014/main" val="367642367"/>
                    </a:ext>
                  </a:extLst>
                </a:gridCol>
                <a:gridCol w="1711350">
                  <a:extLst>
                    <a:ext uri="{9D8B030D-6E8A-4147-A177-3AD203B41FA5}">
                      <a16:colId xmlns:a16="http://schemas.microsoft.com/office/drawing/2014/main" val="1884478398"/>
                    </a:ext>
                  </a:extLst>
                </a:gridCol>
                <a:gridCol w="1604392">
                  <a:extLst>
                    <a:ext uri="{9D8B030D-6E8A-4147-A177-3AD203B41FA5}">
                      <a16:colId xmlns:a16="http://schemas.microsoft.com/office/drawing/2014/main" val="1845658723"/>
                    </a:ext>
                  </a:extLst>
                </a:gridCol>
                <a:gridCol w="1421918">
                  <a:extLst>
                    <a:ext uri="{9D8B030D-6E8A-4147-A177-3AD203B41FA5}">
                      <a16:colId xmlns:a16="http://schemas.microsoft.com/office/drawing/2014/main" val="1415068605"/>
                    </a:ext>
                  </a:extLst>
                </a:gridCol>
                <a:gridCol w="490200">
                  <a:extLst>
                    <a:ext uri="{9D8B030D-6E8A-4147-A177-3AD203B41FA5}">
                      <a16:colId xmlns:a16="http://schemas.microsoft.com/office/drawing/2014/main" val="2439392992"/>
                    </a:ext>
                  </a:extLst>
                </a:gridCol>
                <a:gridCol w="1007138">
                  <a:extLst>
                    <a:ext uri="{9D8B030D-6E8A-4147-A177-3AD203B41FA5}">
                      <a16:colId xmlns:a16="http://schemas.microsoft.com/office/drawing/2014/main" val="755249975"/>
                    </a:ext>
                  </a:extLst>
                </a:gridCol>
                <a:gridCol w="346712">
                  <a:extLst>
                    <a:ext uri="{9D8B030D-6E8A-4147-A177-3AD203B41FA5}">
                      <a16:colId xmlns:a16="http://schemas.microsoft.com/office/drawing/2014/main" val="3580953734"/>
                    </a:ext>
                  </a:extLst>
                </a:gridCol>
              </a:tblGrid>
              <a:tr h="425388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Chapter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Discipline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Pages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Responsible person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PiP Status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 Status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003607"/>
                  </a:ext>
                </a:extLst>
              </a:tr>
              <a:tr h="215347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CEIS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199581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Civ.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Pages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increased to 5 for 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Osborne/Matt Stuart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draft </a:t>
                      </a: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completed</a:t>
                      </a: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477919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Electicity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supply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Davide Bozzini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draft completed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339028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Mauro Nonis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draft completed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</a:t>
                      </a:r>
                      <a:endParaRPr lang="en-GB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940430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Transport and Installation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Ingo Ruehl/Michael Czech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draft completed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422156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incl. enviroment and access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Simon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draft completed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First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339077"/>
                  </a:ext>
                </a:extLst>
              </a:tr>
              <a:tr h="268401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studies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Markus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Widorski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First draft completed</a:t>
                      </a: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GB" sz="1200" b="1" i="0" u="none" strike="noStrike" kern="1200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0" u="none" strike="noStrike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53130"/>
                  </a:ext>
                </a:extLst>
              </a:tr>
              <a:tr h="339580"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0/3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case of SC solenoid, check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Dimitri Delikaris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>
                      <a:lvl1pPr marL="0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4192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88384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2576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767682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09601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65152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09344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535363" algn="l" defTabSz="883842" rtl="0" eaLnBrk="1" latinLnBrk="0" hangingPunct="1">
                        <a:defRPr sz="1754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l" fontAlgn="b"/>
                      <a:endParaRPr lang="en-GB" sz="1200" b="0" i="0" u="none" strike="sng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121554"/>
                  </a:ext>
                </a:extLst>
              </a:tr>
            </a:tbl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6749143" y="1648105"/>
            <a:ext cx="1895231" cy="300542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650236" y="1648104"/>
            <a:ext cx="1457569" cy="300542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8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6048375" y="1739929"/>
            <a:ext cx="5711762" cy="433237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Project Implementation Plan Summary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469256" y="2028273"/>
            <a:ext cx="5358731" cy="378453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74798" y="2194448"/>
            <a:ext cx="50975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Future Study: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Still some Work on integration of the CV ducts required.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Smoke extraction Integration started – still needs completing.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Figures and tables for the PiP to be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References required for the PiP – please </a:t>
            </a:r>
            <a:r>
              <a:rPr lang="en-GB" smtClean="0"/>
              <a:t>send through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15957" y="1920959"/>
            <a:ext cx="57188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Summary: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PiP First draft completed, reviewed and changes made.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PiP to be completed with all figures up to date by the 1</a:t>
            </a:r>
            <a:r>
              <a:rPr lang="en-GB" baseline="30000" dirty="0" smtClean="0"/>
              <a:t>st</a:t>
            </a:r>
            <a:r>
              <a:rPr lang="en-GB" dirty="0" smtClean="0"/>
              <a:t> of November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Next PBS review will be in October (exact date TBC) – Official reviewers to be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Still require costs from some disciplines.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Next CEIS Meeting on the 16</a:t>
            </a:r>
            <a:r>
              <a:rPr lang="en-GB" baseline="30000" dirty="0" smtClean="0"/>
              <a:t>th</a:t>
            </a:r>
            <a:r>
              <a:rPr lang="en-GB" dirty="0" smtClean="0"/>
              <a:t> of November 2018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5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PiP Status Update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06583" y="3159960"/>
            <a:ext cx="8429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/>
              <a:t>Figures for the CLIC PiP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000" dirty="0" smtClean="0"/>
              <a:t>Civil Engineering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310528" y="1568625"/>
            <a:ext cx="10065924" cy="49271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76303" y="2510461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6.1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302050" y="3258878"/>
            <a:ext cx="29697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Lengths of all tunnels correct?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Cross-checked with beam lines as the lengths have changed multiple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Difficult to read everything in the PiP, potential to reference EDMS document for a full scale Drawing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1" y="1792257"/>
            <a:ext cx="6354301" cy="447984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00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1343770" y="1455089"/>
            <a:ext cx="9438200" cy="52350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04623" y="3192076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6.2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399007" y="3662198"/>
            <a:ext cx="2969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Boundary Conditions: any comments?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No changes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42" y="1640187"/>
            <a:ext cx="4989126" cy="48650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2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2083241"/>
            <a:ext cx="10883277" cy="383252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021" y="2272219"/>
            <a:ext cx="10030925" cy="15145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89576" y="3891418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6.3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08029" y="4444617"/>
            <a:ext cx="6846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Geological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Important profile for the PiP – very difficult to see in the PiP due to length of the figure. Could potentially use a table to show the percentage of the different geology’s?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1972" y="2264106"/>
            <a:ext cx="1675974" cy="325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0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1455089"/>
            <a:ext cx="10883277" cy="48462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Civil Engineering figures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10063" y="4629197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52369" y="5018036"/>
            <a:ext cx="6846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Injection complex (DB injector length to be reduced.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Suggested changes: decrease the visibility of the background to make the injection complex more obvious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Check lengths of the tunnels to ensure they match up with other chapters: Andrea?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35" y="1670508"/>
            <a:ext cx="9577859" cy="295868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3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1455089"/>
            <a:ext cx="10883277" cy="48462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86644" y="2690169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700111" y="3150138"/>
            <a:ext cx="3387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Interaction region: No changes needed to the actual drawing.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Make the text larger to improve the figure.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Any other changes foreseen to the interaction region?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701" y="1666851"/>
            <a:ext cx="6288122" cy="44226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56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1455089"/>
            <a:ext cx="10883277" cy="48462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57316" y="4680609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6.6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609892" y="5059694"/>
            <a:ext cx="5709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Klystron Injection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Again make the injection complex clearer by reducing the visibility of the background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385" y="1568625"/>
            <a:ext cx="9851832" cy="298455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0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10846" y="1455089"/>
            <a:ext cx="10883277" cy="48462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2552" y="415608"/>
            <a:ext cx="9900746" cy="764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figures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57316" y="4680609"/>
            <a:ext cx="14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6.7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609891" y="5059694"/>
            <a:ext cx="5836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Klystron Tunnel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Integration of the smoke extraction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Any other changes – increase text size to ensure it is legible in the document. </a:t>
            </a:r>
          </a:p>
        </p:txBody>
      </p:sp>
      <p:pic>
        <p:nvPicPr>
          <p:cNvPr id="1026" name="Picture 2" descr="https://writelatex.s3.amazonaws.com/cdmgfdwbnhhg/uploads/674/27513175/6.jpg?X-Amz-Expires=14400&amp;X-Amz-Date=20181003T132812Z&amp;X-Amz-Algorithm=AWS4-HMAC-SHA256&amp;X-Amz-Credential=AKIAJF667VKUK4OW3LCA/20181003/us-east-1/s3/aws4_request&amp;X-Amz-SignedHeaders=host&amp;X-Amz-Signature=2586682aa47c0b9da2146f949054432663620b1cced8f7f5d949567ca550c4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595" y="1618690"/>
            <a:ext cx="7541533" cy="292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CEIS Working Group 05/10/2018– John Osborne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55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1" grpId="0"/>
      <p:bldP spid="12" grpId="0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4977A36EC304BA65BF8B18570D37A" ma:contentTypeVersion="0" ma:contentTypeDescription="Create a new document." ma:contentTypeScope="" ma:versionID="ad917c093817d76c9f42ccc9078e159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68BF09-DF96-480F-B879-1B5FD73C64F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029E972-7BC5-45C8-AC06-E885745BAC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894B67-FF32-45B4-B76D-99335D8DA7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23487</TotalTime>
  <Words>661</Words>
  <Application>Microsoft Office PowerPoint</Application>
  <PresentationFormat>Widescreen</PresentationFormat>
  <Paragraphs>160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</vt:lpstr>
      <vt:lpstr>Berlin</vt:lpstr>
      <vt:lpstr>Civil Engineering, Infrastructure &amp; Siting (CEIS) Working Group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Layout</dc:title>
  <dc:creator>Matthew James Stuart</dc:creator>
  <cp:lastModifiedBy>Matthew James Stuart</cp:lastModifiedBy>
  <cp:revision>624</cp:revision>
  <cp:lastPrinted>2017-03-24T09:47:37Z</cp:lastPrinted>
  <dcterms:created xsi:type="dcterms:W3CDTF">2017-03-17T09:14:26Z</dcterms:created>
  <dcterms:modified xsi:type="dcterms:W3CDTF">2018-10-05T06:29:30Z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0x0101005794977A36EC304BA65BF8B18570D37A</vt:lpwstr>
  </property>
</Properties>
</file>