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7"/>
  </p:notesMasterIdLst>
  <p:sldIdLst>
    <p:sldId id="256" r:id="rId5"/>
    <p:sldId id="350" r:id="rId6"/>
    <p:sldId id="356" r:id="rId7"/>
    <p:sldId id="360" r:id="rId8"/>
    <p:sldId id="366" r:id="rId9"/>
    <p:sldId id="367" r:id="rId10"/>
    <p:sldId id="368" r:id="rId11"/>
    <p:sldId id="361" r:id="rId12"/>
    <p:sldId id="362" r:id="rId13"/>
    <p:sldId id="364" r:id="rId14"/>
    <p:sldId id="349" r:id="rId15"/>
    <p:sldId id="359" r:id="rId16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hew James Stuart" initials="MJS" lastIdx="3" clrIdx="0">
    <p:extLst>
      <p:ext uri="{19B8F6BF-5375-455C-9EA6-DF929625EA0E}">
        <p15:presenceInfo xmlns:p15="http://schemas.microsoft.com/office/powerpoint/2012/main" userId="S-1-5-21-1526224874-1540688658-1361462980-5156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949494"/>
    <a:srgbClr val="444444"/>
    <a:srgbClr val="FFFFFF"/>
    <a:srgbClr val="FF8200"/>
    <a:srgbClr val="F6BF73"/>
    <a:srgbClr val="EDAF13"/>
    <a:srgbClr val="F2792E"/>
    <a:srgbClr val="00FFFF"/>
    <a:srgbClr val="D94C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12" autoAdjust="0"/>
    <p:restoredTop sz="91267" autoAdjust="0"/>
  </p:normalViewPr>
  <p:slideViewPr>
    <p:cSldViewPr snapToGrid="0">
      <p:cViewPr>
        <p:scale>
          <a:sx n="100" d="100"/>
          <a:sy n="100" d="100"/>
        </p:scale>
        <p:origin x="-246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11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A7319-5C06-4F20-B0B5-4716978B3ABA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2E55C-64C6-4237-8F3D-3607253E6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86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84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7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78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7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6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5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41"/>
            <a:ext cx="8144135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  <a:alpha val="50000"/>
                  </a:schemeClr>
                </a:solidFill>
              </a:defRPr>
            </a:lvl1pPr>
          </a:lstStyle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9420781" y="2990408"/>
            <a:ext cx="841020" cy="876300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550983" y="6472615"/>
            <a:ext cx="27432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38163" y="6690151"/>
            <a:ext cx="6870660" cy="162621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 bwMode="ltGray">
          <a:xfrm>
            <a:off x="64306" y="154566"/>
            <a:ext cx="9900376" cy="11811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 userDrawn="1"/>
        </p:nvSpPr>
        <p:spPr>
          <a:xfrm>
            <a:off x="10431406" y="154566"/>
            <a:ext cx="1760593" cy="11876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" name="Picture 18" descr="CLIC-Logo-Color.jpg"/>
          <p:cNvPicPr>
            <a:picLocks noChangeAspect="1"/>
          </p:cNvPicPr>
          <p:nvPr userDrawn="1"/>
        </p:nvPicPr>
        <p:blipFill rotWithShape="1">
          <a:blip r:embed="rId2" cstate="print"/>
          <a:srcRect l="14294" t="13357" r="14797" b="12760"/>
          <a:stretch/>
        </p:blipFill>
        <p:spPr>
          <a:xfrm>
            <a:off x="10837807" y="310151"/>
            <a:ext cx="887468" cy="876300"/>
          </a:xfrm>
          <a:prstGeom prst="rect">
            <a:avLst/>
          </a:prstGeom>
        </p:spPr>
      </p:pic>
      <p:pic>
        <p:nvPicPr>
          <p:cNvPr id="20" name="Picture 19" descr="HD-ShadowShor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1" y="1342035"/>
            <a:ext cx="1809749" cy="118840"/>
          </a:xfrm>
          <a:prstGeom prst="rect">
            <a:avLst/>
          </a:prstGeom>
        </p:spPr>
      </p:pic>
      <p:pic>
        <p:nvPicPr>
          <p:cNvPr id="21" name="Picture 20" descr="HD-ShadowLon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8" y="1329101"/>
            <a:ext cx="9900375" cy="321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4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2" y="5936190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94123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51143"/>
            <a:ext cx="8962931" cy="881227"/>
          </a:xfrm>
        </p:spPr>
        <p:txBody>
          <a:bodyPr/>
          <a:lstStyle/>
          <a:p>
            <a:r>
              <a:rPr lang="en-GB" sz="3800" dirty="0" smtClean="0"/>
              <a:t>Civil Engineering, Infrastructure &amp; Siting (CEIS) Working Group Introduction</a:t>
            </a:r>
            <a:endParaRPr lang="en-GB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434725" y="4465603"/>
            <a:ext cx="8144135" cy="1117687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r>
              <a:rPr lang="EN-GB" u="sng" dirty="0" smtClean="0"/>
              <a:t>John Osborne</a:t>
            </a:r>
            <a:r>
              <a:rPr lang="EN-GB" dirty="0" smtClean="0"/>
              <a:t> </a:t>
            </a:r>
            <a:r>
              <a:rPr lang="en-GB" dirty="0" smtClean="0"/>
              <a:t>–</a:t>
            </a:r>
            <a:r>
              <a:rPr lang="EN-GB" dirty="0" smtClean="0"/>
              <a:t> Matthew Stuart SMB-SE-FAS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pic>
        <p:nvPicPr>
          <p:cNvPr id="8" name="Picture 7" descr="cern_logo_white.gif">
            <a:extLst>
              <a:ext uri="{FF2B5EF4-FFF2-40B4-BE49-F238E27FC236}">
                <a16:creationId xmlns:a16="http://schemas.microsoft.com/office/drawing/2014/main" id="{7BE730CF-601F-4F62-BA37-0F5962FE2F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273" y="2951143"/>
            <a:ext cx="843333" cy="81633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1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557048" y="1455089"/>
            <a:ext cx="11140966" cy="516478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89162" y="5055732"/>
            <a:ext cx="500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Klystron Option Injection Complex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18" y="1781942"/>
            <a:ext cx="10690225" cy="32285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50126" y="5380795"/>
            <a:ext cx="918604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Suggested </a:t>
            </a:r>
            <a:r>
              <a:rPr lang="en-GB" sz="1500" dirty="0" smtClean="0">
                <a:solidFill>
                  <a:schemeClr val="bg1"/>
                </a:solidFill>
              </a:rPr>
              <a:t>changes: </a:t>
            </a:r>
            <a:r>
              <a:rPr lang="en-GB" sz="1500" dirty="0" smtClean="0">
                <a:solidFill>
                  <a:schemeClr val="bg1"/>
                </a:solidFill>
              </a:rPr>
              <a:t>Background visibility has been removed to make the Injection complex clearer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New CV buildings added to ensure compatibility with CV design.</a:t>
            </a:r>
            <a:endParaRPr lang="en-GB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Future changes required for the e</a:t>
            </a:r>
            <a:r>
              <a:rPr lang="en-GB" sz="1500" baseline="30000" dirty="0" smtClean="0">
                <a:solidFill>
                  <a:schemeClr val="bg1"/>
                </a:solidFill>
              </a:rPr>
              <a:t>+</a:t>
            </a:r>
            <a:r>
              <a:rPr lang="en-GB" sz="1500" dirty="0" smtClean="0">
                <a:solidFill>
                  <a:schemeClr val="bg1"/>
                </a:solidFill>
              </a:rPr>
              <a:t> and e</a:t>
            </a:r>
            <a:r>
              <a:rPr lang="en-GB" sz="1500" baseline="30000" dirty="0" smtClean="0">
                <a:solidFill>
                  <a:schemeClr val="bg1"/>
                </a:solidFill>
              </a:rPr>
              <a:t>-</a:t>
            </a:r>
            <a:r>
              <a:rPr lang="en-GB" sz="1500" dirty="0" smtClean="0">
                <a:solidFill>
                  <a:schemeClr val="bg1"/>
                </a:solidFill>
              </a:rPr>
              <a:t> beam lines?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80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Project Implementation Plan Summary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2985382" y="4584230"/>
            <a:ext cx="5811775" cy="1946702"/>
          </a:xfrm>
          <a:prstGeom prst="roundRect">
            <a:avLst/>
          </a:prstGeom>
          <a:solidFill>
            <a:srgbClr val="5AA6C0">
              <a:lumMod val="60000"/>
              <a:lumOff val="40000"/>
            </a:srgbClr>
          </a:solidFill>
          <a:ln w="1270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016128" y="4525887"/>
            <a:ext cx="5591843" cy="20657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Project Implementation Plan (PiP) Produced for ESU.</a:t>
            </a: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Document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compiled and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reviewed and edited.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Final edit of the document text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completed.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Final figures 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placeholders in text.</a:t>
            </a:r>
          </a:p>
          <a:p>
            <a:pPr marL="628650" lvl="1" indent="-171450" defTabSz="957472">
              <a:buFont typeface="Arial" panose="020B0604020202020204" pitchFamily="34" charset="0"/>
              <a:buChar char="•"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The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above figures will all be used in the text (where necessary) if no changes are required from this working Group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Cost Estimates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completed – Any cost updates/changes to be submitted before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the end of next week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First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draft of PBS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completed.</a:t>
            </a:r>
            <a:endParaRPr kumimoji="0" lang="en-GB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852533"/>
              </p:ext>
            </p:extLst>
          </p:nvPr>
        </p:nvGraphicFramePr>
        <p:xfrm>
          <a:off x="1415143" y="1480341"/>
          <a:ext cx="8686800" cy="2947078"/>
        </p:xfrm>
        <a:graphic>
          <a:graphicData uri="http://schemas.openxmlformats.org/drawingml/2006/table">
            <a:tbl>
              <a:tblPr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106741200"/>
                    </a:ext>
                  </a:extLst>
                </a:gridCol>
                <a:gridCol w="1092818">
                  <a:extLst>
                    <a:ext uri="{9D8B030D-6E8A-4147-A177-3AD203B41FA5}">
                      <a16:colId xmlns:a16="http://schemas.microsoft.com/office/drawing/2014/main" val="4263570058"/>
                    </a:ext>
                  </a:extLst>
                </a:gridCol>
                <a:gridCol w="402672">
                  <a:extLst>
                    <a:ext uri="{9D8B030D-6E8A-4147-A177-3AD203B41FA5}">
                      <a16:colId xmlns:a16="http://schemas.microsoft.com/office/drawing/2014/main" val="367642367"/>
                    </a:ext>
                  </a:extLst>
                </a:gridCol>
                <a:gridCol w="1711350">
                  <a:extLst>
                    <a:ext uri="{9D8B030D-6E8A-4147-A177-3AD203B41FA5}">
                      <a16:colId xmlns:a16="http://schemas.microsoft.com/office/drawing/2014/main" val="1884478398"/>
                    </a:ext>
                  </a:extLst>
                </a:gridCol>
                <a:gridCol w="1604392">
                  <a:extLst>
                    <a:ext uri="{9D8B030D-6E8A-4147-A177-3AD203B41FA5}">
                      <a16:colId xmlns:a16="http://schemas.microsoft.com/office/drawing/2014/main" val="1845658723"/>
                    </a:ext>
                  </a:extLst>
                </a:gridCol>
                <a:gridCol w="1421918">
                  <a:extLst>
                    <a:ext uri="{9D8B030D-6E8A-4147-A177-3AD203B41FA5}">
                      <a16:colId xmlns:a16="http://schemas.microsoft.com/office/drawing/2014/main" val="1415068605"/>
                    </a:ext>
                  </a:extLst>
                </a:gridCol>
                <a:gridCol w="490200">
                  <a:extLst>
                    <a:ext uri="{9D8B030D-6E8A-4147-A177-3AD203B41FA5}">
                      <a16:colId xmlns:a16="http://schemas.microsoft.com/office/drawing/2014/main" val="2439392992"/>
                    </a:ext>
                  </a:extLst>
                </a:gridCol>
                <a:gridCol w="1007138">
                  <a:extLst>
                    <a:ext uri="{9D8B030D-6E8A-4147-A177-3AD203B41FA5}">
                      <a16:colId xmlns:a16="http://schemas.microsoft.com/office/drawing/2014/main" val="755249975"/>
                    </a:ext>
                  </a:extLst>
                </a:gridCol>
                <a:gridCol w="346712">
                  <a:extLst>
                    <a:ext uri="{9D8B030D-6E8A-4147-A177-3AD203B41FA5}">
                      <a16:colId xmlns:a16="http://schemas.microsoft.com/office/drawing/2014/main" val="3580953734"/>
                    </a:ext>
                  </a:extLst>
                </a:gridCol>
              </a:tblGrid>
              <a:tr h="425388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Chapter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Discipline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Pages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Responsible person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PiP Status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Cost Status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003607"/>
                  </a:ext>
                </a:extLst>
              </a:tr>
              <a:tr h="215347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CEIS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199581"/>
                  </a:ext>
                </a:extLst>
              </a:tr>
              <a:tr h="339580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Civ.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Pages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increased to 5 for CE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John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Osborne/Matt Stuart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Final Draft Completed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</a:t>
                      </a:r>
                      <a:endParaRPr lang="en-GB" sz="1200" b="1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First Estimate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477919"/>
                  </a:ext>
                </a:extLst>
              </a:tr>
              <a:tr h="268401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Electicity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supply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Davide Bozzini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Final Draft Completed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First Estimate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339028"/>
                  </a:ext>
                </a:extLst>
              </a:tr>
              <a:tr h="268401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Mauro Nonis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Final Draft Completed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First Estimate</a:t>
                      </a:r>
                      <a:endParaRPr lang="en-GB" sz="1200" b="1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940430"/>
                  </a:ext>
                </a:extLst>
              </a:tr>
              <a:tr h="339580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Transport and Installation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Ingo Ruehl/Michael Czech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Final Draft Completed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First Estimate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422156"/>
                  </a:ext>
                </a:extLst>
              </a:tr>
              <a:tr h="268401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incl. enviroment and access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Simon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Marsh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Final Draft Completed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First Estimate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339077"/>
                  </a:ext>
                </a:extLst>
              </a:tr>
              <a:tr h="268401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studies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Markus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Widorski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Final Draft Completed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53130"/>
                  </a:ext>
                </a:extLst>
              </a:tr>
              <a:tr h="339580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case of SC solenoid, check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Dimitri Delikaris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sng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121554"/>
                  </a:ext>
                </a:extLst>
              </a:tr>
            </a:tbl>
          </a:graphicData>
        </a:graphic>
      </p:graphicFrame>
      <p:sp>
        <p:nvSpPr>
          <p:cNvPr id="19" name="Rounded Rectangle 18"/>
          <p:cNvSpPr/>
          <p:nvPr/>
        </p:nvSpPr>
        <p:spPr>
          <a:xfrm>
            <a:off x="6749143" y="1451169"/>
            <a:ext cx="1895231" cy="3005421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650236" y="1451168"/>
            <a:ext cx="1457569" cy="3005421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58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6048375" y="2511972"/>
            <a:ext cx="5711762" cy="306902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Project Implementation Plan Summary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469256" y="2511972"/>
            <a:ext cx="5358731" cy="306902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38163" y="2936596"/>
            <a:ext cx="50975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Future Study: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Smoke extraction Integration started – still needs completing.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References required for the PiP – </a:t>
            </a:r>
            <a:r>
              <a:rPr lang="en-GB" dirty="0" smtClean="0"/>
              <a:t>none received so far last chance to send </a:t>
            </a:r>
            <a:r>
              <a:rPr lang="en-GB" dirty="0" smtClean="0"/>
              <a:t>through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261657" y="2936596"/>
            <a:ext cx="57188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Summary: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PiP First draft completed, reviewed and changes made.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PiP </a:t>
            </a:r>
            <a:r>
              <a:rPr lang="en-GB" dirty="0" smtClean="0"/>
              <a:t>figures to be included.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35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PiP Status Update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806583" y="3159960"/>
            <a:ext cx="8429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 smtClean="0"/>
              <a:t>Formally Launching Drawings for PiP Approval</a:t>
            </a:r>
            <a:endParaRPr lang="en-GB" sz="3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000" dirty="0" smtClean="0"/>
              <a:t>Civil Engineering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310528" y="1568625"/>
            <a:ext cx="10065924" cy="492710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649155" y="2510461"/>
            <a:ext cx="230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Detector Hall Area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02050" y="3258878"/>
            <a:ext cx="2969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Same for both the Klystron and Drive Beam options.</a:t>
            </a:r>
            <a:endParaRPr lang="en-GB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Service Cavern size reduced to 60m</a:t>
            </a:r>
            <a:endParaRPr lang="en-GB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No changes foreseen, ready to issue.</a:t>
            </a:r>
            <a:endParaRPr lang="en-GB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874" y="1691888"/>
            <a:ext cx="6588176" cy="468506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00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10528" y="1568625"/>
            <a:ext cx="10065924" cy="492710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162925" y="2563426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Main Beam Dumps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960334" y="3321597"/>
            <a:ext cx="23939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No changes foreseen, ready to issue</a:t>
            </a:r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59" y="1756104"/>
            <a:ext cx="7229475" cy="4545208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72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10528" y="1568625"/>
            <a:ext cx="10065924" cy="492710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554571" y="2308395"/>
            <a:ext cx="286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Drive Beam Cross-section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630653" y="2835733"/>
            <a:ext cx="23939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Smoke extraction duct to be raised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Cable trays removed and water pipes raised.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Beam lines lowered slightly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Any other changes required?</a:t>
            </a:r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60" y="1746208"/>
            <a:ext cx="6786563" cy="4571940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3695700" y="2493061"/>
            <a:ext cx="228600" cy="3790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Up Arrow 11"/>
          <p:cNvSpPr/>
          <p:nvPr/>
        </p:nvSpPr>
        <p:spPr>
          <a:xfrm>
            <a:off x="2247900" y="3599339"/>
            <a:ext cx="228600" cy="3790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 rot="20236074">
            <a:off x="2329464" y="3922973"/>
            <a:ext cx="439351" cy="123603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Up Arrow 13"/>
          <p:cNvSpPr/>
          <p:nvPr/>
        </p:nvSpPr>
        <p:spPr>
          <a:xfrm flipV="1">
            <a:off x="5050151" y="3494430"/>
            <a:ext cx="121525" cy="29445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 rot="20236074">
            <a:off x="4828344" y="2990370"/>
            <a:ext cx="337534" cy="56515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69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7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10528" y="1568625"/>
            <a:ext cx="11524120" cy="492710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187" y="2160101"/>
            <a:ext cx="8747385" cy="34519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217572" y="2031550"/>
            <a:ext cx="286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Klystron </a:t>
            </a:r>
            <a:r>
              <a:rPr lang="en-GB" dirty="0" smtClean="0">
                <a:solidFill>
                  <a:schemeClr val="bg1"/>
                </a:solidFill>
              </a:rPr>
              <a:t>Cross-section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63274" y="2514400"/>
            <a:ext cx="239391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All services now in place?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Water pipe: 100l/s – is this necessary?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Smoke extraction to be described in CV chapter of PiP – utilises extraction 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Text size to be increased further.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38800" y="3307080"/>
            <a:ext cx="259080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 rot="5400000">
            <a:off x="5156160" y="3611604"/>
            <a:ext cx="134223" cy="1154906"/>
          </a:xfrm>
          <a:prstGeom prst="rect">
            <a:avLst/>
          </a:prstGeom>
          <a:solidFill>
            <a:srgbClr val="949494"/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 rot="5400000">
            <a:off x="6734135" y="3611605"/>
            <a:ext cx="134223" cy="1154906"/>
          </a:xfrm>
          <a:prstGeom prst="rect">
            <a:avLst/>
          </a:prstGeom>
          <a:solidFill>
            <a:srgbClr val="949494"/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61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10528" y="2049516"/>
            <a:ext cx="9190824" cy="369964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71072" y="2733003"/>
            <a:ext cx="286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Klystron </a:t>
            </a:r>
            <a:r>
              <a:rPr lang="en-GB" dirty="0" smtClean="0">
                <a:solidFill>
                  <a:schemeClr val="bg1"/>
                </a:solidFill>
              </a:rPr>
              <a:t>Cross-section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03246" y="3329177"/>
            <a:ext cx="25713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Proposed layout for ladder access to allow movement between the two tunnel sides at every UTRA  for works access only – 878m.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Not an emergency escape route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1657350" y="2252347"/>
            <a:ext cx="3887473" cy="3293979"/>
            <a:chOff x="3693767" y="2828924"/>
            <a:chExt cx="3077850" cy="269133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35631" t="41463"/>
            <a:stretch/>
          </p:blipFill>
          <p:spPr>
            <a:xfrm>
              <a:off x="3693768" y="2828924"/>
              <a:ext cx="3077849" cy="2691337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595929" y="3538538"/>
              <a:ext cx="223846" cy="8302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4522833" y="3598953"/>
              <a:ext cx="585784" cy="12269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5013946" y="3729041"/>
              <a:ext cx="449261" cy="8302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4473709" y="3929064"/>
              <a:ext cx="471484" cy="10144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5779289" y="3614738"/>
              <a:ext cx="5" cy="7540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 flipH="1">
              <a:off x="5756429" y="3612359"/>
              <a:ext cx="4571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 flipH="1">
              <a:off x="5756429" y="3731899"/>
              <a:ext cx="4571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flipH="1">
              <a:off x="5756429" y="3852497"/>
              <a:ext cx="4571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flipH="1">
              <a:off x="5756429" y="3972037"/>
              <a:ext cx="4571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 flipH="1">
              <a:off x="5758253" y="4080988"/>
              <a:ext cx="4571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flipH="1">
              <a:off x="5758253" y="4200528"/>
              <a:ext cx="4571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5758253" y="4306304"/>
              <a:ext cx="4571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5400000">
              <a:off x="3575026" y="3841114"/>
              <a:ext cx="753959" cy="5164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 rot="5400000">
              <a:off x="5703845" y="3836948"/>
              <a:ext cx="397823" cy="157885"/>
            </a:xfrm>
            <a:prstGeom prst="rect">
              <a:avLst/>
            </a:prstGeom>
            <a:solidFill>
              <a:srgbClr val="4444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 rot="5400000">
              <a:off x="5796149" y="3789897"/>
              <a:ext cx="287041" cy="141209"/>
            </a:xfrm>
            <a:prstGeom prst="rect">
              <a:avLst/>
            </a:prstGeom>
            <a:solidFill>
              <a:srgbClr val="4444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 rot="5400000">
              <a:off x="5852677" y="3766707"/>
              <a:ext cx="245421" cy="145972"/>
            </a:xfrm>
            <a:prstGeom prst="rect">
              <a:avLst/>
            </a:prstGeom>
            <a:solidFill>
              <a:srgbClr val="4444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 rot="5400000">
              <a:off x="5269966" y="2733141"/>
              <a:ext cx="727074" cy="9186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 rot="5400000">
              <a:off x="5054753" y="3190725"/>
              <a:ext cx="175897" cy="906454"/>
            </a:xfrm>
            <a:prstGeom prst="rect">
              <a:avLst/>
            </a:prstGeom>
            <a:solidFill>
              <a:srgbClr val="949494"/>
            </a:solidFill>
            <a:ln>
              <a:solidFill>
                <a:srgbClr val="080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 rot="5400000">
              <a:off x="3862539" y="3386435"/>
              <a:ext cx="159548" cy="497090"/>
            </a:xfrm>
            <a:prstGeom prst="rect">
              <a:avLst/>
            </a:prstGeom>
            <a:solidFill>
              <a:srgbClr val="949494"/>
            </a:solidFill>
            <a:ln>
              <a:solidFill>
                <a:srgbClr val="080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5458952" y="3454762"/>
              <a:ext cx="223846" cy="571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08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710846" y="2083241"/>
            <a:ext cx="10883277" cy="383252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021" y="2272219"/>
            <a:ext cx="10030925" cy="15145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89576" y="3891418"/>
            <a:ext cx="14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Figure 6.3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08029" y="4444617"/>
            <a:ext cx="6846072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Geological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Important profile for the PiP – very difficult to see in the PiP due to length of the figure. Could potentially use a table to show the percentage of the different geology’s?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1972" y="2264106"/>
            <a:ext cx="1675974" cy="325200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10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557048" y="1455088"/>
            <a:ext cx="11140966" cy="534038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Civil Engineering figures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123088" y="4817958"/>
            <a:ext cx="415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Drive Beam Injection Complex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0624" y="5087314"/>
            <a:ext cx="893199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Injection </a:t>
            </a:r>
            <a:r>
              <a:rPr lang="en-GB" sz="1500" dirty="0" smtClean="0">
                <a:solidFill>
                  <a:schemeClr val="bg1"/>
                </a:solidFill>
              </a:rPr>
              <a:t>complex – 500m of DB surface building only needed at higher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Suggested changes: </a:t>
            </a:r>
            <a:r>
              <a:rPr lang="en-GB" sz="1500" dirty="0" smtClean="0">
                <a:solidFill>
                  <a:schemeClr val="bg1"/>
                </a:solidFill>
              </a:rPr>
              <a:t>Background visibility has been removed to make the Injection complex clearer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New CV buildings added to ensure compatibility with CV design.</a:t>
            </a:r>
            <a:endParaRPr lang="en-GB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bg1"/>
                </a:solidFill>
              </a:rPr>
              <a:t>Future changes required for the e</a:t>
            </a:r>
            <a:r>
              <a:rPr lang="en-GB" sz="1500" baseline="30000" dirty="0" smtClean="0">
                <a:solidFill>
                  <a:schemeClr val="bg1"/>
                </a:solidFill>
              </a:rPr>
              <a:t>+</a:t>
            </a:r>
            <a:r>
              <a:rPr lang="en-GB" sz="1500" dirty="0" smtClean="0">
                <a:solidFill>
                  <a:schemeClr val="bg1"/>
                </a:solidFill>
              </a:rPr>
              <a:t> and e</a:t>
            </a:r>
            <a:r>
              <a:rPr lang="en-GB" sz="1500" baseline="30000" dirty="0" smtClean="0">
                <a:solidFill>
                  <a:schemeClr val="bg1"/>
                </a:solidFill>
              </a:rPr>
              <a:t>-</a:t>
            </a:r>
            <a:r>
              <a:rPr lang="en-GB" sz="1500" dirty="0" smtClean="0">
                <a:solidFill>
                  <a:schemeClr val="bg1"/>
                </a:solidFill>
              </a:rPr>
              <a:t> beam lines.</a:t>
            </a:r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87" y="1568625"/>
            <a:ext cx="10449087" cy="3267467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726620" y="1866336"/>
            <a:ext cx="1986456" cy="1313793"/>
          </a:xfrm>
          <a:prstGeom prst="round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09/11/2018–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73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 animBg="1"/>
    </p:bld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4977A36EC304BA65BF8B18570D37A" ma:contentTypeVersion="0" ma:contentTypeDescription="Create a new document." ma:contentTypeScope="" ma:versionID="ad917c093817d76c9f42ccc9078e159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29E972-7BC5-45C8-AC06-E885745BAC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68BF09-DF96-480F-B879-1B5FD73C64F7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6894B67-FF32-45B4-B76D-99335D8DA7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23603</TotalTime>
  <Words>691</Words>
  <Application>Microsoft Office PowerPoint</Application>
  <PresentationFormat>Widescreen</PresentationFormat>
  <Paragraphs>164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</vt:lpstr>
      <vt:lpstr>Berlin</vt:lpstr>
      <vt:lpstr>Civil Engineering, Infrastructure &amp; Siting (CEIS) Working Group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Layout</dc:title>
  <dc:creator>Matthew James Stuart</dc:creator>
  <cp:lastModifiedBy>Matthew James Stuart</cp:lastModifiedBy>
  <cp:revision>634</cp:revision>
  <cp:lastPrinted>2017-03-24T09:47:37Z</cp:lastPrinted>
  <dcterms:created xsi:type="dcterms:W3CDTF">2017-03-17T09:14:26Z</dcterms:created>
  <dcterms:modified xsi:type="dcterms:W3CDTF">2018-11-08T14:58:36Z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0x0101005794977A36EC304BA65BF8B18570D37A</vt:lpwstr>
  </property>
</Properties>
</file>